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4" r:id="rId4"/>
  </p:sldMasterIdLst>
  <p:notesMasterIdLst>
    <p:notesMasterId r:id="rId31"/>
  </p:notesMasterIdLst>
  <p:sldIdLst>
    <p:sldId id="256" r:id="rId5"/>
    <p:sldId id="257" r:id="rId6"/>
    <p:sldId id="258" r:id="rId7"/>
    <p:sldId id="278" r:id="rId8"/>
    <p:sldId id="259" r:id="rId9"/>
    <p:sldId id="272" r:id="rId10"/>
    <p:sldId id="287" r:id="rId11"/>
    <p:sldId id="288" r:id="rId12"/>
    <p:sldId id="285" r:id="rId13"/>
    <p:sldId id="289" r:id="rId14"/>
    <p:sldId id="290" r:id="rId15"/>
    <p:sldId id="281" r:id="rId16"/>
    <p:sldId id="280" r:id="rId17"/>
    <p:sldId id="279" r:id="rId18"/>
    <p:sldId id="282" r:id="rId19"/>
    <p:sldId id="296" r:id="rId20"/>
    <p:sldId id="283" r:id="rId21"/>
    <p:sldId id="292" r:id="rId22"/>
    <p:sldId id="293" r:id="rId23"/>
    <p:sldId id="294" r:id="rId24"/>
    <p:sldId id="295" r:id="rId25"/>
    <p:sldId id="300" r:id="rId26"/>
    <p:sldId id="298" r:id="rId27"/>
    <p:sldId id="303" r:id="rId28"/>
    <p:sldId id="297" r:id="rId29"/>
    <p:sldId id="304" r:id="rId30"/>
  </p:sldIdLst>
  <p:sldSz cx="18288000" cy="10287000"/>
  <p:notesSz cx="6858000" cy="9144000"/>
  <p:embeddedFontLst>
    <p:embeddedFont>
      <p:font typeface="Century Gothic" panose="020B0502020202020204" pitchFamily="34" charset="0"/>
      <p:regular r:id="rId32"/>
      <p:bold r:id="rId33"/>
      <p:italic r:id="rId34"/>
      <p:boldItalic r:id="rId35"/>
    </p:embeddedFont>
    <p:embeddedFont>
      <p:font typeface="Source Sans Pro" panose="020B0604020202020204" charset="0"/>
      <p:regular r:id="rId36"/>
      <p:bold r:id="rId37"/>
      <p:italic r:id="rId38"/>
      <p:boldItalic r:id="rId39"/>
    </p:embeddedFont>
    <p:embeddedFont>
      <p:font typeface="Montserrat Classic Bold" panose="020B0604020202020204" charset="0"/>
      <p:regular r:id="rId40"/>
      <p:bold r:id="rId41"/>
      <p:italic r:id="rId42"/>
      <p:boldItalic r:id="rId43"/>
    </p:embeddedFont>
    <p:embeddedFont>
      <p:font typeface="Calibri Light" panose="020F0302020204030204" pitchFamily="34" charset="0"/>
      <p:regular r:id="rId44"/>
      <p:italic r:id="rId45"/>
    </p:embeddedFon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A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autoAdjust="0"/>
    <p:restoredTop sz="80469" autoAdjust="0"/>
  </p:normalViewPr>
  <p:slideViewPr>
    <p:cSldViewPr>
      <p:cViewPr varScale="1">
        <p:scale>
          <a:sx n="45" d="100"/>
          <a:sy n="45" d="100"/>
        </p:scale>
        <p:origin x="62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8F67BE-C15E-FA41-BA1B-706994FECDFF}" type="datetimeFigureOut">
              <a:rPr lang="en-US" smtClean="0"/>
              <a:t>4/12/2023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F45E1-B83B-4546-A241-A45E243428AB}" type="slidenum">
              <a:rPr lang="en-US" smtClean="0"/>
              <a:t>‹#›</a:t>
            </a:fld>
            <a:endParaRPr lang="en-US"/>
          </a:p>
        </p:txBody>
      </p:sp>
    </p:spTree>
    <p:extLst>
      <p:ext uri="{BB962C8B-B14F-4D97-AF65-F5344CB8AC3E}">
        <p14:creationId xmlns:p14="http://schemas.microsoft.com/office/powerpoint/2010/main" val="1413555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a:t>
            </a:r>
            <a:r>
              <a:rPr lang="en-IN" dirty="0" err="1"/>
              <a:t>timesofindia.indiatimes.com</a:t>
            </a:r>
            <a:r>
              <a:rPr lang="en-IN" dirty="0"/>
              <a:t>/business/</a:t>
            </a:r>
            <a:r>
              <a:rPr lang="en-IN" dirty="0" err="1"/>
              <a:t>india</a:t>
            </a:r>
            <a:r>
              <a:rPr lang="en-IN" dirty="0"/>
              <a:t>-business/desi-single-malts-at-new-high-sales-up-83/</a:t>
            </a:r>
            <a:r>
              <a:rPr lang="en-IN" dirty="0" err="1"/>
              <a:t>articleshow</a:t>
            </a:r>
            <a:r>
              <a:rPr lang="en-IN" dirty="0"/>
              <a:t>/90485309.cms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2A070-06D1-4778-BB2E-E7147B35983E}"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1004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dirty="0">
                <a:solidFill>
                  <a:schemeClr val="bg1"/>
                </a:solidFill>
                <a:effectLst/>
                <a:latin typeface="Arial" panose="020B0604020202020204" pitchFamily="34" charset="0"/>
                <a:cs typeface="Arial" panose="020B0604020202020204" pitchFamily="34" charset="0"/>
              </a:rPr>
              <a:t>https://www.theguardian.com/global-development/2022/jun/04/how-indias-new-taste-for-local-whisky-is-shaking-up-the-global-drinks-market</a:t>
            </a:r>
          </a:p>
        </p:txBody>
      </p:sp>
      <p:sp>
        <p:nvSpPr>
          <p:cNvPr id="4" name="Slide Number Placeholder 3"/>
          <p:cNvSpPr>
            <a:spLocks noGrp="1"/>
          </p:cNvSpPr>
          <p:nvPr>
            <p:ph type="sldNum" sz="quarter" idx="5"/>
          </p:nvPr>
        </p:nvSpPr>
        <p:spPr/>
        <p:txBody>
          <a:bodyPr/>
          <a:lstStyle/>
          <a:p>
            <a:fld id="{E95F45E1-B83B-4546-A241-A45E243428AB}" type="slidenum">
              <a:rPr lang="en-US" smtClean="0"/>
              <a:t>5</a:t>
            </a:fld>
            <a:endParaRPr lang="en-US"/>
          </a:p>
        </p:txBody>
      </p:sp>
    </p:spTree>
    <p:extLst>
      <p:ext uri="{BB962C8B-B14F-4D97-AF65-F5344CB8AC3E}">
        <p14:creationId xmlns:p14="http://schemas.microsoft.com/office/powerpoint/2010/main" val="2898536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https://www.volza.com/p/single-malt-whisky/export/export-from-india/</a:t>
            </a:r>
          </a:p>
        </p:txBody>
      </p:sp>
      <p:sp>
        <p:nvSpPr>
          <p:cNvPr id="4" name="Slide Number Placeholder 3"/>
          <p:cNvSpPr>
            <a:spLocks noGrp="1"/>
          </p:cNvSpPr>
          <p:nvPr>
            <p:ph type="sldNum" sz="quarter" idx="5"/>
          </p:nvPr>
        </p:nvSpPr>
        <p:spPr/>
        <p:txBody>
          <a:bodyPr/>
          <a:lstStyle/>
          <a:p>
            <a:fld id="{E95F45E1-B83B-4546-A241-A45E243428AB}" type="slidenum">
              <a:rPr lang="en-US" smtClean="0"/>
              <a:t>6</a:t>
            </a:fld>
            <a:endParaRPr lang="en-US"/>
          </a:p>
        </p:txBody>
      </p:sp>
    </p:spTree>
    <p:extLst>
      <p:ext uri="{BB962C8B-B14F-4D97-AF65-F5344CB8AC3E}">
        <p14:creationId xmlns:p14="http://schemas.microsoft.com/office/powerpoint/2010/main" val="143547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https://www.slurrp.com/article/for-love-of-single-malt-the-unexpected-rise-of-indian-whisky-1669980845637</a:t>
            </a:r>
          </a:p>
        </p:txBody>
      </p:sp>
      <p:sp>
        <p:nvSpPr>
          <p:cNvPr id="4" name="Slide Number Placeholder 3"/>
          <p:cNvSpPr>
            <a:spLocks noGrp="1"/>
          </p:cNvSpPr>
          <p:nvPr>
            <p:ph type="sldNum" sz="quarter" idx="10"/>
          </p:nvPr>
        </p:nvSpPr>
        <p:spPr/>
        <p:txBody>
          <a:bodyPr/>
          <a:lstStyle/>
          <a:p>
            <a:fld id="{E95F45E1-B83B-4546-A241-A45E243428AB}" type="slidenum">
              <a:rPr lang="en-US" smtClean="0"/>
              <a:t>7</a:t>
            </a:fld>
            <a:endParaRPr lang="en-US"/>
          </a:p>
        </p:txBody>
      </p:sp>
    </p:spTree>
    <p:extLst>
      <p:ext uri="{BB962C8B-B14F-4D97-AF65-F5344CB8AC3E}">
        <p14:creationId xmlns:p14="http://schemas.microsoft.com/office/powerpoint/2010/main" val="2411960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https://www.gaasly.com/blog/social-media-trends-france#:~:text=44%25-,Average%20time%20spent%20on%20social%20media,in%20general%20on%20social%20media.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BACE1-E981-4B1F-8620-ABA7A7D572F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2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BACE1-E981-4B1F-8620-ABA7A7D572F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683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https://www.statista.com/statistics/284506/united-kingdom-social-network-penetration/#:~:text=As%20of%20the%20third%20quarter,by%20Instagram%20with%2056.4%20percent.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BACE1-E981-4B1F-8620-ABA7A7D572F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475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https://www.statista.com/statistics/284506/united-kingdom-social-network-penetration/#:~:text=As%20of%20the%20third%20quarter,by%20Instagram%20with%2056.4%20percent.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BBACE1-E981-4B1F-8620-ABA7A7D572F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271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5F45E1-B83B-4546-A241-A45E243428AB}" type="slidenum">
              <a:rPr lang="en-US" smtClean="0"/>
              <a:t>17</a:t>
            </a:fld>
            <a:endParaRPr lang="en-US"/>
          </a:p>
        </p:txBody>
      </p:sp>
    </p:spTree>
    <p:extLst>
      <p:ext uri="{BB962C8B-B14F-4D97-AF65-F5344CB8AC3E}">
        <p14:creationId xmlns:p14="http://schemas.microsoft.com/office/powerpoint/2010/main" val="3520923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183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565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1998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0847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0716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6740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631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91105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1936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8600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6146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IN"/>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502075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69738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IN"/>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253282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1039437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IN"/>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pPr defTabSz="1371600"/>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0770941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pPr defTabSz="1371600"/>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6513214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pPr defTabSz="1371600"/>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4139520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IN"/>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4051092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IN"/>
          </a:p>
        </p:txBody>
      </p:sp>
      <p:sp>
        <p:nvSpPr>
          <p:cNvPr id="3" name="Picture Placeholder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IN"/>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9545884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957639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2802376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IN"/>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3203579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4019512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IN"/>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01736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6803008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IN"/>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pPr defTabSz="1371600"/>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3171805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pPr defTabSz="1371600"/>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6368890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pPr defTabSz="1371600"/>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479440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IN"/>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40762891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IN"/>
          </a:p>
        </p:txBody>
      </p:sp>
      <p:sp>
        <p:nvSpPr>
          <p:cNvPr id="3" name="Picture Placeholder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IN"/>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16791239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7618517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260203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1D8BD707-D9CF-40AE-B4C6-C98DA3205C09}" type="datetimeFigureOut">
              <a:rPr lang="en-US" smtClean="0"/>
              <a:pPr/>
              <a:t>4/12/2023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b="0" i="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71149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IN">
              <a:solidFill>
                <a:prstClr val="black">
                  <a:tint val="75000"/>
                </a:prstClr>
              </a:solidFill>
            </a:endParaRP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271988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873B06E2-0483-4C40-A7C6-34AA14DCE773}" type="datetimeFigureOut">
              <a:rPr lang="en-IN" smtClean="0">
                <a:solidFill>
                  <a:prstClr val="black">
                    <a:tint val="75000"/>
                  </a:prstClr>
                </a:solidFill>
              </a:rPr>
              <a:pPr defTabSz="1371600"/>
              <a:t>12-04-2023</a:t>
            </a:fld>
            <a:endParaRPr lang="en-IN">
              <a:solidFill>
                <a:prstClr val="black">
                  <a:tint val="75000"/>
                </a:prstClr>
              </a:solidFill>
            </a:endParaRPr>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IN">
              <a:solidFill>
                <a:prstClr val="black">
                  <a:tint val="75000"/>
                </a:prstClr>
              </a:solidFill>
            </a:endParaRP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A8C1C20C-CC74-4F04-B46B-E64DA0A2CE2D}" type="slidenum">
              <a:rPr lang="en-IN" smtClean="0">
                <a:solidFill>
                  <a:prstClr val="black">
                    <a:tint val="75000"/>
                  </a:prstClr>
                </a:solidFill>
              </a:rPr>
              <a:pPr defTabSz="1371600"/>
              <a:t>‹#›</a:t>
            </a:fld>
            <a:endParaRPr lang="en-IN">
              <a:solidFill>
                <a:prstClr val="black">
                  <a:tint val="75000"/>
                </a:prstClr>
              </a:solidFill>
            </a:endParaRPr>
          </a:p>
        </p:txBody>
      </p:sp>
    </p:spTree>
    <p:extLst>
      <p:ext uri="{BB962C8B-B14F-4D97-AF65-F5344CB8AC3E}">
        <p14:creationId xmlns:p14="http://schemas.microsoft.com/office/powerpoint/2010/main" val="3583408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34.xml"/><Relationship Id="rId6" Type="http://schemas.openxmlformats.org/officeDocument/2006/relationships/image" Target="../media/image18.jpeg"/><Relationship Id="rId5" Type="http://schemas.microsoft.com/office/2007/relationships/hdphoto" Target="../media/hdphoto3.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35.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9.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9.png"/><Relationship Id="rId5" Type="http://schemas.microsoft.com/office/2007/relationships/hdphoto" Target="../media/hdphoto4.wdp"/><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3.png"/><Relationship Id="rId5" Type="http://schemas.microsoft.com/office/2007/relationships/hdphoto" Target="../media/hdphoto5.wdp"/><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9.png"/><Relationship Id="rId5" Type="http://schemas.microsoft.com/office/2007/relationships/hdphoto" Target="../media/hdphoto5.wdp"/><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8.png"/><Relationship Id="rId1" Type="http://schemas.openxmlformats.org/officeDocument/2006/relationships/slideLayout" Target="../slideLayouts/slideLayout29.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39.png"/><Relationship Id="rId1" Type="http://schemas.openxmlformats.org/officeDocument/2006/relationships/slideLayout" Target="../slideLayouts/slideLayout2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61.png"/><Relationship Id="rId2" Type="http://schemas.openxmlformats.org/officeDocument/2006/relationships/image" Target="../media/image38.png"/><Relationship Id="rId1" Type="http://schemas.openxmlformats.org/officeDocument/2006/relationships/slideLayout" Target="../slideLayouts/slideLayout29.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2.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9.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3.png"/><Relationship Id="rId4" Type="http://schemas.openxmlformats.org/officeDocument/2006/relationships/image" Target="../media/image64.png"/><Relationship Id="rId9"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3.png"/><Relationship Id="rId2" Type="http://schemas.openxmlformats.org/officeDocument/2006/relationships/image" Target="../media/image62.png"/><Relationship Id="rId1" Type="http://schemas.openxmlformats.org/officeDocument/2006/relationships/slideLayout" Target="../slideLayouts/slideLayout29.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20617"/>
          <a:stretch>
            <a:fillRect/>
          </a:stretch>
        </p:blipFill>
        <p:spPr>
          <a:xfrm>
            <a:off x="0" y="0"/>
            <a:ext cx="18288000" cy="10287000"/>
          </a:xfrm>
          <a:prstGeom prst="rect">
            <a:avLst/>
          </a:prstGeom>
        </p:spPr>
      </p:pic>
      <p:grpSp>
        <p:nvGrpSpPr>
          <p:cNvPr id="3" name="Group 3"/>
          <p:cNvGrpSpPr/>
          <p:nvPr/>
        </p:nvGrpSpPr>
        <p:grpSpPr>
          <a:xfrm>
            <a:off x="1028700" y="1028700"/>
            <a:ext cx="16230600" cy="8229600"/>
            <a:chOff x="0" y="0"/>
            <a:chExt cx="3629701" cy="1840412"/>
          </a:xfrm>
        </p:grpSpPr>
        <p:sp>
          <p:nvSpPr>
            <p:cNvPr id="4" name="Freeform 4"/>
            <p:cNvSpPr/>
            <p:nvPr/>
          </p:nvSpPr>
          <p:spPr>
            <a:xfrm>
              <a:off x="0" y="0"/>
              <a:ext cx="3629701" cy="1840412"/>
            </a:xfrm>
            <a:custGeom>
              <a:avLst/>
              <a:gdLst/>
              <a:ahLst/>
              <a:cxnLst/>
              <a:rect l="l" t="t" r="r" b="b"/>
              <a:pathLst>
                <a:path w="3629701" h="1840412">
                  <a:moveTo>
                    <a:pt x="7155" y="0"/>
                  </a:moveTo>
                  <a:lnTo>
                    <a:pt x="3622546" y="0"/>
                  </a:lnTo>
                  <a:cubicBezTo>
                    <a:pt x="3626498" y="0"/>
                    <a:pt x="3629701" y="3203"/>
                    <a:pt x="3629701" y="7155"/>
                  </a:cubicBezTo>
                  <a:lnTo>
                    <a:pt x="3629701" y="1833257"/>
                  </a:lnTo>
                  <a:cubicBezTo>
                    <a:pt x="3629701" y="1835155"/>
                    <a:pt x="3628947" y="1836975"/>
                    <a:pt x="3627606" y="1838316"/>
                  </a:cubicBezTo>
                  <a:cubicBezTo>
                    <a:pt x="3626264" y="1839658"/>
                    <a:pt x="3624444" y="1840412"/>
                    <a:pt x="3622546" y="1840412"/>
                  </a:cubicBezTo>
                  <a:lnTo>
                    <a:pt x="7155" y="1840412"/>
                  </a:lnTo>
                  <a:cubicBezTo>
                    <a:pt x="5257" y="1840412"/>
                    <a:pt x="3437" y="1839658"/>
                    <a:pt x="2096" y="1838316"/>
                  </a:cubicBezTo>
                  <a:cubicBezTo>
                    <a:pt x="754" y="1836975"/>
                    <a:pt x="0" y="1835155"/>
                    <a:pt x="0" y="1833257"/>
                  </a:cubicBezTo>
                  <a:lnTo>
                    <a:pt x="0" y="7155"/>
                  </a:lnTo>
                  <a:cubicBezTo>
                    <a:pt x="0" y="5257"/>
                    <a:pt x="754" y="3437"/>
                    <a:pt x="2096" y="2096"/>
                  </a:cubicBezTo>
                  <a:cubicBezTo>
                    <a:pt x="3437" y="754"/>
                    <a:pt x="5257" y="0"/>
                    <a:pt x="7155" y="0"/>
                  </a:cubicBezTo>
                  <a:close/>
                </a:path>
              </a:pathLst>
            </a:custGeom>
            <a:solidFill>
              <a:srgbClr val="000000">
                <a:alpha val="0"/>
              </a:srgbClr>
            </a:solidFill>
            <a:ln w="28575">
              <a:solidFill>
                <a:srgbClr val="EEBA2B"/>
              </a:solidFill>
            </a:ln>
          </p:spPr>
        </p:sp>
        <p:sp>
          <p:nvSpPr>
            <p:cNvPr id="5" name="TextBox 5"/>
            <p:cNvSpPr txBox="1"/>
            <p:nvPr/>
          </p:nvSpPr>
          <p:spPr>
            <a:xfrm>
              <a:off x="0" y="57150"/>
              <a:ext cx="812800" cy="755650"/>
            </a:xfrm>
            <a:prstGeom prst="rect">
              <a:avLst/>
            </a:prstGeom>
          </p:spPr>
          <p:txBody>
            <a:bodyPr lIns="50006" tIns="50006" rIns="50006" bIns="50006" rtlCol="0" anchor="b"/>
            <a:lstStyle/>
            <a:p>
              <a:pPr algn="ctr">
                <a:lnSpc>
                  <a:spcPts val="3248"/>
                </a:lnSpc>
              </a:pPr>
              <a:endParaRPr dirty="0">
                <a:latin typeface="Arial" panose="020B0604020202020204" pitchFamily="34" charset="0"/>
              </a:endParaRPr>
            </a:p>
          </p:txBody>
        </p:sp>
      </p:grpSp>
      <p:sp>
        <p:nvSpPr>
          <p:cNvPr id="9" name="Freeform 9"/>
          <p:cNvSpPr/>
          <p:nvPr/>
        </p:nvSpPr>
        <p:spPr>
          <a:xfrm>
            <a:off x="16974825" y="8349451"/>
            <a:ext cx="568950" cy="5715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FBA2B"/>
          </a:solidFill>
        </p:spPr>
      </p:sp>
      <p:grpSp>
        <p:nvGrpSpPr>
          <p:cNvPr id="11" name="Group 11"/>
          <p:cNvGrpSpPr/>
          <p:nvPr/>
        </p:nvGrpSpPr>
        <p:grpSpPr>
          <a:xfrm>
            <a:off x="650484" y="1714500"/>
            <a:ext cx="756431" cy="759822"/>
            <a:chOff x="1813" y="0"/>
            <a:chExt cx="809173"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EBA2B"/>
            </a:solidFill>
          </p:spPr>
        </p:sp>
        <p:sp>
          <p:nvSpPr>
            <p:cNvPr id="13" name="TextBox 13"/>
            <p:cNvSpPr txBox="1"/>
            <p:nvPr/>
          </p:nvSpPr>
          <p:spPr>
            <a:xfrm>
              <a:off x="76200" y="123825"/>
              <a:ext cx="660400" cy="612775"/>
            </a:xfrm>
            <a:prstGeom prst="rect">
              <a:avLst/>
            </a:prstGeom>
          </p:spPr>
          <p:txBody>
            <a:bodyPr lIns="50800" tIns="50800" rIns="50800" bIns="50800" rtlCol="0" anchor="ctr"/>
            <a:lstStyle/>
            <a:p>
              <a:pPr algn="ctr">
                <a:lnSpc>
                  <a:spcPts val="2498"/>
                </a:lnSpc>
              </a:pPr>
              <a:endParaRPr dirty="0">
                <a:latin typeface="Arial" panose="020B0604020202020204" pitchFamily="34" charset="0"/>
              </a:endParaRPr>
            </a:p>
          </p:txBody>
        </p:sp>
      </p:grpSp>
      <p:sp>
        <p:nvSpPr>
          <p:cNvPr id="7" name="TextBox 6">
            <a:extLst>
              <a:ext uri="{FF2B5EF4-FFF2-40B4-BE49-F238E27FC236}">
                <a16:creationId xmlns:a16="http://schemas.microsoft.com/office/drawing/2014/main" id="{07EDE6DC-7823-1041-8679-996E0EC86193}"/>
              </a:ext>
            </a:extLst>
          </p:cNvPr>
          <p:cNvSpPr txBox="1"/>
          <p:nvPr/>
        </p:nvSpPr>
        <p:spPr>
          <a:xfrm>
            <a:off x="-2011392" y="4007508"/>
            <a:ext cx="7162800" cy="369332"/>
          </a:xfrm>
          <a:prstGeom prst="rect">
            <a:avLst/>
          </a:prstGeom>
          <a:noFill/>
        </p:spPr>
        <p:txBody>
          <a:bodyPr wrap="square" rtlCol="0">
            <a:spAutoFit/>
          </a:bodyPr>
          <a:lstStyle/>
          <a:p>
            <a:pPr algn="r"/>
            <a:r>
              <a:rPr lang="en-US" dirty="0">
                <a:solidFill>
                  <a:schemeClr val="bg1"/>
                </a:solidFill>
                <a:latin typeface="Arial" panose="020B0604020202020204" pitchFamily="34" charset="0"/>
                <a:cs typeface="Arial" panose="020B0604020202020204" pitchFamily="34" charset="0"/>
              </a:rPr>
              <a:t>A White Rivers Media Presentation</a:t>
            </a:r>
          </a:p>
        </p:txBody>
      </p:sp>
      <p:sp>
        <p:nvSpPr>
          <p:cNvPr id="14" name="TextBox 13">
            <a:extLst>
              <a:ext uri="{FF2B5EF4-FFF2-40B4-BE49-F238E27FC236}">
                <a16:creationId xmlns:a16="http://schemas.microsoft.com/office/drawing/2014/main" id="{FB0D78A1-E3AA-A641-B346-92E1B640298A}"/>
              </a:ext>
            </a:extLst>
          </p:cNvPr>
          <p:cNvSpPr txBox="1"/>
          <p:nvPr/>
        </p:nvSpPr>
        <p:spPr>
          <a:xfrm>
            <a:off x="1406915" y="2647638"/>
            <a:ext cx="6067756" cy="1323439"/>
          </a:xfrm>
          <a:prstGeom prst="rect">
            <a:avLst/>
          </a:prstGeom>
          <a:noFill/>
        </p:spPr>
        <p:txBody>
          <a:bodyPr wrap="square" rtlCol="0">
            <a:spAutoFit/>
          </a:bodyPr>
          <a:lstStyle/>
          <a:p>
            <a:r>
              <a:rPr lang="en-US" sz="4000" dirty="0">
                <a:solidFill>
                  <a:schemeClr val="bg1"/>
                </a:solidFill>
                <a:latin typeface="Century Gothic" panose="020B0502020202020204" pitchFamily="34" charset="0"/>
                <a:cs typeface="Arial" panose="020B0604020202020204" pitchFamily="34" charset="0"/>
              </a:rPr>
              <a:t>Strengthening The Brand On Digital</a:t>
            </a:r>
          </a:p>
        </p:txBody>
      </p:sp>
      <p:cxnSp>
        <p:nvCxnSpPr>
          <p:cNvPr id="10" name="Straight Connector 9">
            <a:extLst>
              <a:ext uri="{FF2B5EF4-FFF2-40B4-BE49-F238E27FC236}">
                <a16:creationId xmlns:a16="http://schemas.microsoft.com/office/drawing/2014/main" id="{CEBB37DE-F250-814C-8772-8E4D4128F130}"/>
              </a:ext>
            </a:extLst>
          </p:cNvPr>
          <p:cNvCxnSpPr/>
          <p:nvPr/>
        </p:nvCxnSpPr>
        <p:spPr>
          <a:xfrm>
            <a:off x="1406915" y="3971077"/>
            <a:ext cx="415568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TextBox 14"/>
          <p:cNvSpPr txBox="1"/>
          <p:nvPr/>
        </p:nvSpPr>
        <p:spPr>
          <a:xfrm>
            <a:off x="1028700" y="2552700"/>
            <a:ext cx="16230600" cy="694485"/>
          </a:xfrm>
          <a:prstGeom prst="rect">
            <a:avLst/>
          </a:prstGeom>
        </p:spPr>
        <p:txBody>
          <a:bodyPr lIns="0" tIns="0" rIns="0" bIns="0" rtlCol="0" anchor="t">
            <a:spAutoFit/>
          </a:bodyPr>
          <a:lstStyle/>
          <a:p>
            <a:pPr>
              <a:lnSpc>
                <a:spcPts val="5399"/>
              </a:lnSpc>
            </a:pPr>
            <a:r>
              <a:rPr lang="en-US" sz="5999" dirty="0">
                <a:solidFill>
                  <a:srgbClr val="EFBA2B"/>
                </a:solidFill>
                <a:latin typeface="Century Gothic" panose="020B0502020202020204" pitchFamily="34" charset="0"/>
              </a:rPr>
              <a:t>PRESENTATION OUTLINE</a:t>
            </a:r>
          </a:p>
        </p:txBody>
      </p:sp>
      <p:sp>
        <p:nvSpPr>
          <p:cNvPr id="15" name="TextBox 15"/>
          <p:cNvSpPr txBox="1"/>
          <p:nvPr/>
        </p:nvSpPr>
        <p:spPr>
          <a:xfrm>
            <a:off x="712237" y="4017488"/>
            <a:ext cx="8077200" cy="3982822"/>
          </a:xfrm>
          <a:prstGeom prst="rect">
            <a:avLst/>
          </a:prstGeom>
        </p:spPr>
        <p:txBody>
          <a:bodyPr wrap="square" lIns="0" tIns="0" rIns="0" bIns="0" rtlCol="0" anchor="t">
            <a:spAutoFit/>
          </a:bodyPr>
          <a:lstStyle/>
          <a:p>
            <a:pPr marL="647711" lvl="1" indent="-323856">
              <a:lnSpc>
                <a:spcPts val="4500"/>
              </a:lnSpc>
              <a:buFont typeface="Arial"/>
              <a:buChar char="•"/>
            </a:pPr>
            <a:r>
              <a:rPr lang="en-US" sz="3000" dirty="0">
                <a:solidFill>
                  <a:schemeClr val="bg1"/>
                </a:solidFill>
                <a:latin typeface="Arial" panose="020B0604020202020204" pitchFamily="34" charset="0"/>
              </a:rPr>
              <a:t>Understanding the Indian Single Malt Whisky landscape </a:t>
            </a:r>
          </a:p>
          <a:p>
            <a:pPr marL="647711" lvl="1" indent="-323856">
              <a:lnSpc>
                <a:spcPts val="4500"/>
              </a:lnSpc>
              <a:buFont typeface="Arial"/>
              <a:buChar char="•"/>
            </a:pPr>
            <a:r>
              <a:rPr lang="en-US" sz="3000" dirty="0">
                <a:solidFill>
                  <a:schemeClr val="bg1"/>
                </a:solidFill>
                <a:latin typeface="Arial" panose="020B0604020202020204" pitchFamily="34" charset="0"/>
              </a:rPr>
              <a:t>Decoding whisky drinkers </a:t>
            </a:r>
          </a:p>
          <a:p>
            <a:pPr marL="647711" lvl="1" indent="-323856">
              <a:lnSpc>
                <a:spcPts val="4500"/>
              </a:lnSpc>
              <a:buFont typeface="Arial"/>
              <a:buChar char="•"/>
            </a:pPr>
            <a:r>
              <a:rPr lang="en-US" sz="3000" dirty="0">
                <a:solidFill>
                  <a:schemeClr val="bg1"/>
                </a:solidFill>
                <a:latin typeface="Arial" panose="020B0604020202020204" pitchFamily="34" charset="0"/>
              </a:rPr>
              <a:t>Mapping peer conversations </a:t>
            </a:r>
          </a:p>
          <a:p>
            <a:pPr marL="647711" lvl="1" indent="-323856">
              <a:lnSpc>
                <a:spcPts val="4500"/>
              </a:lnSpc>
              <a:buFont typeface="Arial"/>
              <a:buChar char="•"/>
            </a:pPr>
            <a:r>
              <a:rPr lang="en-US" sz="3000" dirty="0">
                <a:solidFill>
                  <a:schemeClr val="bg1"/>
                </a:solidFill>
                <a:latin typeface="Arial" panose="020B0604020202020204" pitchFamily="34" charset="0"/>
              </a:rPr>
              <a:t>Communication gaps and opportunities </a:t>
            </a:r>
          </a:p>
          <a:p>
            <a:pPr marL="647711" lvl="1" indent="-323856">
              <a:lnSpc>
                <a:spcPts val="4500"/>
              </a:lnSpc>
              <a:buFont typeface="Arial"/>
              <a:buChar char="•"/>
            </a:pPr>
            <a:r>
              <a:rPr lang="en-US" sz="3000" dirty="0">
                <a:solidFill>
                  <a:schemeClr val="bg1"/>
                </a:solidFill>
                <a:latin typeface="Arial" panose="020B0604020202020204" pitchFamily="34" charset="0"/>
              </a:rPr>
              <a:t>Brand Approach</a:t>
            </a:r>
          </a:p>
          <a:p>
            <a:pPr marL="323855" lvl="1">
              <a:lnSpc>
                <a:spcPts val="4500"/>
              </a:lnSpc>
            </a:pPr>
            <a:endParaRPr lang="en-US" sz="3000" dirty="0">
              <a:solidFill>
                <a:schemeClr val="bg1"/>
              </a:solidFill>
              <a:latin typeface="Arial" panose="020B0604020202020204" pitchFamily="34" charset="0"/>
            </a:endParaRPr>
          </a:p>
        </p:txBody>
      </p:sp>
      <p:cxnSp>
        <p:nvCxnSpPr>
          <p:cNvPr id="17" name="Straight Connector 16">
            <a:extLst>
              <a:ext uri="{FF2B5EF4-FFF2-40B4-BE49-F238E27FC236}">
                <a16:creationId xmlns:a16="http://schemas.microsoft.com/office/drawing/2014/main" id="{7605F7A9-F55C-3649-9CA5-3F1EC57BB1C3}"/>
              </a:ext>
            </a:extLst>
          </p:cNvPr>
          <p:cNvCxnSpPr/>
          <p:nvPr/>
        </p:nvCxnSpPr>
        <p:spPr>
          <a:xfrm>
            <a:off x="1028700" y="3546000"/>
            <a:ext cx="9132337"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18" name="Picture 4">
            <a:extLst>
              <a:ext uri="{FF2B5EF4-FFF2-40B4-BE49-F238E27FC236}">
                <a16:creationId xmlns:a16="http://schemas.microsoft.com/office/drawing/2014/main" id="{F1B4BB74-76CC-4B49-8948-935F03710D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1430000" y="4500561"/>
            <a:ext cx="6531428" cy="5829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 name="Picture 39">
            <a:extLst>
              <a:ext uri="{FF2B5EF4-FFF2-40B4-BE49-F238E27FC236}">
                <a16:creationId xmlns:a16="http://schemas.microsoft.com/office/drawing/2014/main" id="{85615579-6536-024C-BA75-7F19589F4CE1}"/>
              </a:ext>
            </a:extLst>
          </p:cNvPr>
          <p:cNvPicPr>
            <a:picLocks noChangeAspect="1"/>
          </p:cNvPicPr>
          <p:nvPr/>
        </p:nvPicPr>
        <p:blipFill>
          <a:blip r:embed="rId2"/>
          <a:srcRect/>
          <a:stretch>
            <a:fillRect/>
          </a:stretch>
        </p:blipFill>
        <p:spPr>
          <a:xfrm>
            <a:off x="-1371600" y="-2857500"/>
            <a:ext cx="6781800" cy="6671597"/>
          </a:xfrm>
          <a:prstGeom prst="rect">
            <a:avLst/>
          </a:prstGeom>
        </p:spPr>
      </p:pic>
      <p:sp>
        <p:nvSpPr>
          <p:cNvPr id="3" name="TextBox 29">
            <a:extLst>
              <a:ext uri="{FF2B5EF4-FFF2-40B4-BE49-F238E27FC236}">
                <a16:creationId xmlns:a16="http://schemas.microsoft.com/office/drawing/2014/main" id="{896BF264-34F9-ED42-BD06-C1E32491A463}"/>
              </a:ext>
            </a:extLst>
          </p:cNvPr>
          <p:cNvSpPr txBox="1"/>
          <p:nvPr/>
        </p:nvSpPr>
        <p:spPr>
          <a:xfrm>
            <a:off x="990600" y="4796257"/>
            <a:ext cx="13182600" cy="694485"/>
          </a:xfrm>
          <a:prstGeom prst="rect">
            <a:avLst/>
          </a:prstGeom>
        </p:spPr>
        <p:txBody>
          <a:bodyPr wrap="square" lIns="0" tIns="0" rIns="0" bIns="0" rtlCol="0" anchor="t">
            <a:spAutoFit/>
          </a:bodyPr>
          <a:lstStyle/>
          <a:p>
            <a:pPr>
              <a:lnSpc>
                <a:spcPts val="5399"/>
              </a:lnSpc>
            </a:pPr>
            <a:r>
              <a:rPr lang="en-US" sz="5999" dirty="0">
                <a:solidFill>
                  <a:schemeClr val="bg1"/>
                </a:solidFill>
                <a:latin typeface="Century Gothic" panose="020B0502020202020204" pitchFamily="34" charset="0"/>
              </a:rPr>
              <a:t>Understanding Indian Single Malt…</a:t>
            </a:r>
          </a:p>
        </p:txBody>
      </p:sp>
      <p:sp>
        <p:nvSpPr>
          <p:cNvPr id="2" name="Rectangle 1">
            <a:extLst>
              <a:ext uri="{FF2B5EF4-FFF2-40B4-BE49-F238E27FC236}">
                <a16:creationId xmlns:a16="http://schemas.microsoft.com/office/drawing/2014/main" id="{A6284741-939A-0E49-95C8-0E1DAF3A4D06}"/>
              </a:ext>
            </a:extLst>
          </p:cNvPr>
          <p:cNvSpPr/>
          <p:nvPr/>
        </p:nvSpPr>
        <p:spPr>
          <a:xfrm>
            <a:off x="990600" y="5676900"/>
            <a:ext cx="12115800" cy="45719"/>
          </a:xfrm>
          <a:prstGeom prst="rect">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4135D9-C16A-E74D-9024-761F556802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3729996" y="5643465"/>
            <a:ext cx="4320000" cy="4114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8001000" y="-4686300"/>
            <a:ext cx="9525000" cy="8574691"/>
            <a:chOff x="-2600960" y="161925"/>
            <a:chExt cx="12337143" cy="11732170"/>
          </a:xfrm>
        </p:grpSpPr>
        <p:sp>
          <p:nvSpPr>
            <p:cNvPr id="4" name="TextBox 4"/>
            <p:cNvSpPr txBox="1"/>
            <p:nvPr/>
          </p:nvSpPr>
          <p:spPr>
            <a:xfrm>
              <a:off x="0" y="161925"/>
              <a:ext cx="7555417" cy="2684496"/>
            </a:xfrm>
            <a:prstGeom prst="rect">
              <a:avLst/>
            </a:prstGeom>
          </p:spPr>
          <p:txBody>
            <a:bodyPr lIns="0" tIns="0" rIns="0" bIns="0" rtlCol="0" anchor="t">
              <a:spAutoFit/>
            </a:bodyPr>
            <a:lstStyle/>
            <a:p>
              <a:pPr marL="0" marR="0" lvl="0" indent="0" algn="ctr" defTabSz="914400" rtl="0" eaLnBrk="1" fontAlgn="auto" latinLnBrk="0" hangingPunct="1">
                <a:lnSpc>
                  <a:spcPts val="15660"/>
                </a:lnSpc>
                <a:spcBef>
                  <a:spcPts val="0"/>
                </a:spcBef>
                <a:spcAft>
                  <a:spcPts val="0"/>
                </a:spcAft>
                <a:buClrTx/>
                <a:buSzTx/>
                <a:buFontTx/>
                <a:buNone/>
                <a:tabLst/>
                <a:defRPr/>
              </a:pPr>
              <a:endParaRPr kumimoji="0" lang="en-US" sz="14500" b="0" i="0" u="none" strike="noStrike" kern="1200" cap="none" spc="1014" normalizeH="0" baseline="0" noProof="0" dirty="0">
                <a:ln>
                  <a:noFill/>
                </a:ln>
                <a:solidFill>
                  <a:srgbClr val="F4F4F4"/>
                </a:solidFill>
                <a:effectLst/>
                <a:uLnTx/>
                <a:uFillTx/>
                <a:latin typeface="Montserrat Classic Bold"/>
                <a:ea typeface="+mn-ea"/>
                <a:cs typeface="+mn-cs"/>
              </a:endParaRPr>
            </a:p>
          </p:txBody>
        </p:sp>
        <p:sp>
          <p:nvSpPr>
            <p:cNvPr id="5" name="TextBox 5"/>
            <p:cNvSpPr txBox="1"/>
            <p:nvPr/>
          </p:nvSpPr>
          <p:spPr>
            <a:xfrm>
              <a:off x="-2600960" y="10560580"/>
              <a:ext cx="12337143" cy="1333515"/>
            </a:xfrm>
            <a:prstGeom prst="rect">
              <a:avLst/>
            </a:prstGeom>
          </p:spPr>
          <p:txBody>
            <a:bodyPr wrap="square" lIns="0" tIns="0" rIns="0" bIns="0" rtlCol="0" anchor="t">
              <a:spAutoFit/>
            </a:bodyPr>
            <a:lstStyle/>
            <a:p>
              <a:pPr marL="0" marR="0" lvl="0" indent="0" algn="l" defTabSz="914400" rtl="0" eaLnBrk="1" fontAlgn="auto" latinLnBrk="0" hangingPunct="1">
                <a:lnSpc>
                  <a:spcPts val="3779"/>
                </a:lnSpc>
                <a:spcBef>
                  <a:spcPts val="0"/>
                </a:spcBef>
                <a:spcAft>
                  <a:spcPts val="0"/>
                </a:spcAft>
                <a:buClrTx/>
                <a:buSzTx/>
                <a:buFontTx/>
                <a:buNone/>
                <a:tabLst/>
                <a:defRPr/>
              </a:pPr>
              <a:r>
                <a:rPr kumimoji="0" lang="en-US" sz="3600" b="0" i="0" u="none" strike="noStrike" kern="1200" cap="none" spc="189" normalizeH="0" baseline="0" noProof="0" dirty="0">
                  <a:ln>
                    <a:noFill/>
                  </a:ln>
                  <a:solidFill>
                    <a:prstClr val="white"/>
                  </a:solidFill>
                  <a:effectLst/>
                  <a:uLnTx/>
                  <a:uFillTx/>
                  <a:latin typeface="Century Gothic" panose="020B0502020202020204" pitchFamily="34" charset="0"/>
                </a:rPr>
                <a:t>From Blend to Malt</a:t>
              </a:r>
              <a:r>
                <a:rPr lang="en-US" sz="3600" spc="189" dirty="0">
                  <a:solidFill>
                    <a:prstClr val="white"/>
                  </a:solidFill>
                  <a:latin typeface="Century Gothic" panose="020B0502020202020204" pitchFamily="34" charset="0"/>
                </a:rPr>
                <a:t>, Whisky is truly </a:t>
              </a:r>
              <a:r>
                <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rPr>
                <a:t>captivating the palates of the nation</a:t>
              </a:r>
            </a:p>
          </p:txBody>
        </p:sp>
      </p:grpSp>
      <p:pic>
        <p:nvPicPr>
          <p:cNvPr id="19" name="Picture 19"/>
          <p:cNvPicPr>
            <a:picLocks noChangeAspect="1"/>
          </p:cNvPicPr>
          <p:nvPr/>
        </p:nvPicPr>
        <p:blipFill>
          <a:blip r:embed="rId3"/>
          <a:srcRect/>
          <a:stretch>
            <a:fillRect/>
          </a:stretch>
        </p:blipFill>
        <p:spPr>
          <a:xfrm>
            <a:off x="18327" y="0"/>
            <a:ext cx="6853714" cy="10287000"/>
          </a:xfrm>
          <a:prstGeom prst="rect">
            <a:avLst/>
          </a:prstGeom>
        </p:spPr>
      </p:pic>
      <p:cxnSp>
        <p:nvCxnSpPr>
          <p:cNvPr id="6" name="Straight Connector 5">
            <a:extLst>
              <a:ext uri="{FF2B5EF4-FFF2-40B4-BE49-F238E27FC236}">
                <a16:creationId xmlns:a16="http://schemas.microsoft.com/office/drawing/2014/main" id="{53F2188D-4B31-9746-B3FB-BCE84CDA0C69}"/>
              </a:ext>
            </a:extLst>
          </p:cNvPr>
          <p:cNvCxnSpPr/>
          <p:nvPr/>
        </p:nvCxnSpPr>
        <p:spPr>
          <a:xfrm>
            <a:off x="8001000" y="42291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9F8732E-872F-0840-A1B8-BB2D5C692990}"/>
              </a:ext>
            </a:extLst>
          </p:cNvPr>
          <p:cNvSpPr txBox="1"/>
          <p:nvPr/>
        </p:nvSpPr>
        <p:spPr>
          <a:xfrm>
            <a:off x="7467600" y="4611886"/>
            <a:ext cx="9829800" cy="4401205"/>
          </a:xfrm>
          <a:prstGeom prst="rect">
            <a:avLst/>
          </a:prstGeom>
          <a:noFill/>
        </p:spPr>
        <p:txBody>
          <a:bodyPr wrap="square">
            <a:spAutoFit/>
          </a:bodyPr>
          <a:lstStyle/>
          <a:p>
            <a:pPr marL="457200" algn="l" rtl="0">
              <a:spcBef>
                <a:spcPts val="0"/>
              </a:spcBef>
              <a:spcAft>
                <a:spcPts val="0"/>
              </a:spcAft>
            </a:pPr>
            <a:r>
              <a:rPr lang="en-IN" sz="2400" b="1" i="0" u="none" strike="noStrike" dirty="0">
                <a:solidFill>
                  <a:schemeClr val="bg1"/>
                </a:solidFill>
                <a:effectLst/>
                <a:latin typeface="Arial" panose="020B0604020202020204" pitchFamily="34" charset="0"/>
                <a:cs typeface="Arial" panose="020B0604020202020204" pitchFamily="34" charset="0"/>
              </a:rPr>
              <a:t>Indians consume about </a:t>
            </a:r>
            <a:r>
              <a:rPr lang="en-IN" sz="2400" b="1" i="0" u="none" strike="noStrike" dirty="0">
                <a:solidFill>
                  <a:srgbClr val="EFBA2B"/>
                </a:solidFill>
                <a:effectLst/>
                <a:latin typeface="Arial" panose="020B0604020202020204" pitchFamily="34" charset="0"/>
                <a:cs typeface="Arial" panose="020B0604020202020204" pitchFamily="34" charset="0"/>
              </a:rPr>
              <a:t>1.5 billion litres of whisky every year</a:t>
            </a:r>
            <a:r>
              <a:rPr lang="en-IN" sz="2400" b="0" i="0" u="none" strike="noStrike" dirty="0">
                <a:solidFill>
                  <a:srgbClr val="EFBA2B"/>
                </a:solidFill>
                <a:effectLst/>
                <a:latin typeface="Arial" panose="020B0604020202020204" pitchFamily="34" charset="0"/>
                <a:cs typeface="Arial" panose="020B0604020202020204" pitchFamily="34" charset="0"/>
              </a:rPr>
              <a:t>.</a:t>
            </a:r>
            <a:r>
              <a:rPr lang="en-IN" sz="2400" b="0" i="0" u="none" strike="noStrike" dirty="0">
                <a:solidFill>
                  <a:schemeClr val="bg1"/>
                </a:solidFill>
                <a:effectLst/>
                <a:latin typeface="Arial" panose="020B0604020202020204" pitchFamily="34" charset="0"/>
                <a:cs typeface="Arial" panose="020B0604020202020204" pitchFamily="34" charset="0"/>
              </a:rPr>
              <a:t> It accounts for </a:t>
            </a:r>
            <a:r>
              <a:rPr lang="en-IN" sz="2400" b="1" i="0" u="none" strike="noStrike" dirty="0">
                <a:solidFill>
                  <a:srgbClr val="EFBA2B"/>
                </a:solidFill>
                <a:effectLst/>
                <a:latin typeface="Arial" panose="020B0604020202020204" pitchFamily="34" charset="0"/>
                <a:cs typeface="Arial" panose="020B0604020202020204" pitchFamily="34" charset="0"/>
              </a:rPr>
              <a:t>half </a:t>
            </a:r>
            <a:r>
              <a:rPr lang="en-IN" sz="2400" b="0" i="0" u="none" strike="noStrike" dirty="0">
                <a:solidFill>
                  <a:schemeClr val="bg1"/>
                </a:solidFill>
                <a:effectLst/>
                <a:latin typeface="Arial" panose="020B0604020202020204" pitchFamily="34" charset="0"/>
                <a:cs typeface="Arial" panose="020B0604020202020204" pitchFamily="34" charset="0"/>
              </a:rPr>
              <a:t>of the world’s entire whisky production. </a:t>
            </a:r>
          </a:p>
          <a:p>
            <a:pPr marL="457200" algn="l" rtl="0">
              <a:spcBef>
                <a:spcPts val="0"/>
              </a:spcBef>
              <a:spcAft>
                <a:spcPts val="0"/>
              </a:spcAft>
            </a:pPr>
            <a:endParaRPr lang="en-IN" sz="2400" dirty="0">
              <a:solidFill>
                <a:schemeClr val="bg1"/>
              </a:solidFill>
              <a:latin typeface="Arial" panose="020B0604020202020204" pitchFamily="34" charset="0"/>
              <a:cs typeface="Arial" panose="020B0604020202020204" pitchFamily="34" charset="0"/>
            </a:endParaRPr>
          </a:p>
          <a:p>
            <a:pPr marL="457200" algn="l" rtl="0">
              <a:spcBef>
                <a:spcPts val="0"/>
              </a:spcBef>
              <a:spcAft>
                <a:spcPts val="0"/>
              </a:spcAft>
            </a:pPr>
            <a:r>
              <a:rPr lang="en-IN" sz="2400" b="1" i="0" u="none" strike="noStrike" dirty="0">
                <a:solidFill>
                  <a:schemeClr val="bg1"/>
                </a:solidFill>
                <a:effectLst/>
                <a:latin typeface="Arial" panose="020B0604020202020204" pitchFamily="34" charset="0"/>
                <a:cs typeface="Arial" panose="020B0604020202020204" pitchFamily="34" charset="0"/>
              </a:rPr>
              <a:t>Almost </a:t>
            </a:r>
            <a:r>
              <a:rPr lang="en-IN" sz="2400" b="1" i="0" u="none" strike="noStrike" dirty="0">
                <a:solidFill>
                  <a:srgbClr val="EFBA2B"/>
                </a:solidFill>
                <a:effectLst/>
                <a:latin typeface="Arial" panose="020B0604020202020204" pitchFamily="34" charset="0"/>
                <a:cs typeface="Arial" panose="020B0604020202020204" pitchFamily="34" charset="0"/>
              </a:rPr>
              <a:t>48% of whisky </a:t>
            </a:r>
            <a:r>
              <a:rPr lang="en-IN" sz="2400" b="1" i="0" u="none" strike="noStrike" dirty="0">
                <a:solidFill>
                  <a:schemeClr val="bg1"/>
                </a:solidFill>
                <a:effectLst/>
                <a:latin typeface="Arial" panose="020B0604020202020204" pitchFamily="34" charset="0"/>
                <a:cs typeface="Arial" panose="020B0604020202020204" pitchFamily="34" charset="0"/>
              </a:rPr>
              <a:t>that is produced in the world is consumed by one country alone.</a:t>
            </a:r>
          </a:p>
          <a:p>
            <a:pPr marL="457200" algn="l" rtl="0">
              <a:spcBef>
                <a:spcPts val="0"/>
              </a:spcBef>
              <a:spcAft>
                <a:spcPts val="0"/>
              </a:spcAft>
            </a:pPr>
            <a:endParaRPr lang="en-IN" sz="3200" b="0" i="0" u="none" strike="noStrike" dirty="0">
              <a:solidFill>
                <a:schemeClr val="bg1"/>
              </a:solidFill>
              <a:effectLst/>
              <a:latin typeface="Arial" panose="020B0604020202020204" pitchFamily="34" charset="0"/>
              <a:cs typeface="Arial" panose="020B0604020202020204" pitchFamily="34" charset="0"/>
            </a:endParaRPr>
          </a:p>
          <a:p>
            <a:pPr marL="457200" algn="l" rtl="0">
              <a:spcBef>
                <a:spcPts val="0"/>
              </a:spcBef>
              <a:spcAft>
                <a:spcPts val="0"/>
              </a:spcAft>
            </a:pPr>
            <a:r>
              <a:rPr lang="en-IN" sz="2400" b="0" i="0" u="none" strike="noStrike" dirty="0">
                <a:solidFill>
                  <a:schemeClr val="bg1"/>
                </a:solidFill>
                <a:effectLst/>
                <a:latin typeface="Arial" panose="020B0604020202020204" pitchFamily="34" charset="0"/>
                <a:cs typeface="Arial" panose="020B0604020202020204" pitchFamily="34" charset="0"/>
              </a:rPr>
              <a:t>With a population of more than 1.3 billion people, an individual’s average consumption is </a:t>
            </a:r>
            <a:r>
              <a:rPr lang="en-IN" sz="2400" b="1" i="0" u="none" strike="noStrike" dirty="0">
                <a:solidFill>
                  <a:srgbClr val="EFBA2B"/>
                </a:solidFill>
                <a:effectLst/>
                <a:latin typeface="Arial" panose="020B0604020202020204" pitchFamily="34" charset="0"/>
                <a:cs typeface="Arial" panose="020B0604020202020204" pitchFamily="34" charset="0"/>
              </a:rPr>
              <a:t>more than a litre of whisky per year</a:t>
            </a:r>
            <a:r>
              <a:rPr lang="en-IN" sz="2400" b="0" i="0" u="none" strike="noStrike" dirty="0">
                <a:solidFill>
                  <a:schemeClr val="bg1"/>
                </a:solidFill>
                <a:effectLst/>
                <a:latin typeface="Arial" panose="020B0604020202020204" pitchFamily="34" charset="0"/>
                <a:cs typeface="Arial" panose="020B0604020202020204" pitchFamily="34" charset="0"/>
              </a:rPr>
              <a:t>.</a:t>
            </a:r>
          </a:p>
          <a:p>
            <a:pPr marL="457200" algn="l" rtl="0">
              <a:spcBef>
                <a:spcPts val="0"/>
              </a:spcBef>
              <a:spcAft>
                <a:spcPts val="0"/>
              </a:spcAft>
            </a:pPr>
            <a:endParaRPr lang="en-IN" sz="2400" b="0" i="0" u="none" strike="noStrike" dirty="0">
              <a:solidFill>
                <a:schemeClr val="bg1"/>
              </a:solidFill>
              <a:effectLst/>
              <a:latin typeface="Arial" panose="020B0604020202020204" pitchFamily="34" charset="0"/>
              <a:cs typeface="Arial" panose="020B0604020202020204" pitchFamily="34" charset="0"/>
            </a:endParaRPr>
          </a:p>
          <a:p>
            <a:pPr marL="457200" algn="l" rtl="0">
              <a:spcBef>
                <a:spcPts val="0"/>
              </a:spcBef>
              <a:spcAft>
                <a:spcPts val="0"/>
              </a:spcAft>
            </a:pPr>
            <a:r>
              <a:rPr lang="en-IN" sz="2400" b="1" i="0" u="none" strike="noStrike" dirty="0">
                <a:solidFill>
                  <a:schemeClr val="bg1"/>
                </a:solidFill>
                <a:effectLst/>
                <a:latin typeface="Arial" panose="020B0604020202020204" pitchFamily="34" charset="0"/>
                <a:cs typeface="Arial" panose="020B0604020202020204" pitchFamily="34" charset="0"/>
              </a:rPr>
              <a:t> </a:t>
            </a:r>
            <a:r>
              <a:rPr lang="en-IN" sz="3200" dirty="0">
                <a:solidFill>
                  <a:schemeClr val="bg1"/>
                </a:solidFill>
                <a:latin typeface="Arial" panose="020B0604020202020204" pitchFamily="34" charset="0"/>
                <a:cs typeface="Arial" panose="020B0604020202020204" pitchFamily="34" charset="0"/>
              </a:rPr>
              <a:t/>
            </a:r>
            <a:br>
              <a:rPr lang="en-IN" sz="3200" dirty="0">
                <a:solidFill>
                  <a:schemeClr val="bg1"/>
                </a:solidFill>
                <a:latin typeface="Arial" panose="020B0604020202020204" pitchFamily="34" charset="0"/>
                <a:cs typeface="Arial" panose="020B0604020202020204" pitchFamily="34" charset="0"/>
              </a:rPr>
            </a:br>
            <a:endParaRPr kumimoji="0" lang="en-IN" sz="32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pic>
        <p:nvPicPr>
          <p:cNvPr id="12" name="Picture 39">
            <a:extLst>
              <a:ext uri="{FF2B5EF4-FFF2-40B4-BE49-F238E27FC236}">
                <a16:creationId xmlns:a16="http://schemas.microsoft.com/office/drawing/2014/main" id="{F5344395-9705-484B-AFDE-5EF38F266A15}"/>
              </a:ext>
            </a:extLst>
          </p:cNvPr>
          <p:cNvPicPr>
            <a:picLocks noChangeAspect="1"/>
          </p:cNvPicPr>
          <p:nvPr/>
        </p:nvPicPr>
        <p:blipFill>
          <a:blip r:embed="rId4"/>
          <a:srcRect/>
          <a:stretch>
            <a:fillRect/>
          </a:stretch>
        </p:blipFill>
        <p:spPr>
          <a:xfrm>
            <a:off x="15678109" y="-1419014"/>
            <a:ext cx="3695782" cy="3635726"/>
          </a:xfrm>
          <a:prstGeom prst="rect">
            <a:avLst/>
          </a:prstGeom>
        </p:spPr>
      </p:pic>
      <p:sp>
        <p:nvSpPr>
          <p:cNvPr id="7" name="TextBox 6">
            <a:extLst>
              <a:ext uri="{FF2B5EF4-FFF2-40B4-BE49-F238E27FC236}">
                <a16:creationId xmlns:a16="http://schemas.microsoft.com/office/drawing/2014/main" id="{EADEB878-DD92-4849-84BF-0809102B574D}"/>
              </a:ext>
            </a:extLst>
          </p:cNvPr>
          <p:cNvSpPr txBox="1"/>
          <p:nvPr/>
        </p:nvSpPr>
        <p:spPr>
          <a:xfrm>
            <a:off x="8001000" y="9197757"/>
            <a:ext cx="487680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Source: Times of India</a:t>
            </a:r>
          </a:p>
        </p:txBody>
      </p:sp>
    </p:spTree>
    <p:extLst>
      <p:ext uri="{BB962C8B-B14F-4D97-AF65-F5344CB8AC3E}">
        <p14:creationId xmlns:p14="http://schemas.microsoft.com/office/powerpoint/2010/main" val="2241324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Free Crop person pouring alcohol into glass with petals Stock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5041" y="-23813"/>
            <a:ext cx="6892960" cy="1033944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6">
            <a:extLst>
              <a:ext uri="{FF2B5EF4-FFF2-40B4-BE49-F238E27FC236}">
                <a16:creationId xmlns:a16="http://schemas.microsoft.com/office/drawing/2014/main" id="{396339D1-BC6A-3B44-BDBE-FFC541D84B0E}"/>
              </a:ext>
            </a:extLst>
          </p:cNvPr>
          <p:cNvPicPr>
            <a:picLocks noChangeAspect="1"/>
          </p:cNvPicPr>
          <p:nvPr/>
        </p:nvPicPr>
        <p:blipFill rotWithShape="1">
          <a:blip r:embed="rId4"/>
          <a:srcRect b="41059"/>
          <a:stretch/>
        </p:blipFill>
        <p:spPr>
          <a:xfrm>
            <a:off x="-23327" y="4067970"/>
            <a:ext cx="18268507" cy="6339407"/>
          </a:xfrm>
          <a:prstGeom prst="rect">
            <a:avLst/>
          </a:prstGeom>
        </p:spPr>
      </p:pic>
      <p:sp>
        <p:nvSpPr>
          <p:cNvPr id="38" name="TextBox 5">
            <a:extLst>
              <a:ext uri="{FF2B5EF4-FFF2-40B4-BE49-F238E27FC236}">
                <a16:creationId xmlns:a16="http://schemas.microsoft.com/office/drawing/2014/main" id="{DEF4A3DF-A773-D946-AB11-98DE2F3E6D7C}"/>
              </a:ext>
            </a:extLst>
          </p:cNvPr>
          <p:cNvSpPr txBox="1"/>
          <p:nvPr/>
        </p:nvSpPr>
        <p:spPr>
          <a:xfrm>
            <a:off x="841532" y="1567704"/>
            <a:ext cx="9525000" cy="974626"/>
          </a:xfrm>
          <a:prstGeom prst="rect">
            <a:avLst/>
          </a:prstGeom>
        </p:spPr>
        <p:txBody>
          <a:bodyPr wrap="square" lIns="0" tIns="0" rIns="0" bIns="0" rtlCol="0" anchor="t">
            <a:spAutoFit/>
          </a:bodyPr>
          <a:lstStyle/>
          <a:p>
            <a:pPr marL="0" marR="0" lvl="0" indent="0" algn="l" defTabSz="914400" rtl="0" eaLnBrk="1" fontAlgn="auto" latinLnBrk="0" hangingPunct="1">
              <a:lnSpc>
                <a:spcPts val="3779"/>
              </a:lnSpc>
              <a:spcBef>
                <a:spcPts val="0"/>
              </a:spcBef>
              <a:spcAft>
                <a:spcPts val="0"/>
              </a:spcAft>
              <a:buClrTx/>
              <a:buSzTx/>
              <a:buFontTx/>
              <a:buNone/>
              <a:tabLst/>
              <a:defRPr/>
            </a:pPr>
            <a:r>
              <a:rPr lang="en-US" sz="3600" spc="189" dirty="0">
                <a:solidFill>
                  <a:schemeClr val="bg1"/>
                </a:solidFill>
                <a:latin typeface="Century Gothic" panose="020B0502020202020204" pitchFamily="34" charset="0"/>
              </a:rPr>
              <a:t>T</a:t>
            </a:r>
            <a:r>
              <a:rPr kumimoji="0" lang="en-US" sz="3600" b="0" i="0" u="none" strike="noStrike" kern="1200" cap="none" spc="189" normalizeH="0" baseline="0" noProof="0" dirty="0">
                <a:ln>
                  <a:noFill/>
                </a:ln>
                <a:solidFill>
                  <a:schemeClr val="bg1"/>
                </a:solidFill>
                <a:effectLst/>
                <a:uLnTx/>
                <a:uFillTx/>
                <a:latin typeface="Century Gothic" panose="020B0502020202020204" pitchFamily="34" charset="0"/>
              </a:rPr>
              <a:t>his love for Whisky is especially being </a:t>
            </a:r>
            <a:r>
              <a:rPr lang="en-US" sz="3600" spc="189" dirty="0">
                <a:solidFill>
                  <a:schemeClr val="bg1"/>
                </a:solidFill>
                <a:latin typeface="Century Gothic" panose="020B0502020202020204" pitchFamily="34" charset="0"/>
              </a:rPr>
              <a:t>reigned</a:t>
            </a:r>
            <a:r>
              <a:rPr kumimoji="0" lang="en-US" sz="3600" b="0" i="0" u="none" strike="noStrike" kern="1200" cap="none" spc="189" normalizeH="0" baseline="0" noProof="0" dirty="0">
                <a:ln>
                  <a:noFill/>
                </a:ln>
                <a:solidFill>
                  <a:schemeClr val="bg1"/>
                </a:solidFill>
                <a:effectLst/>
                <a:uLnTx/>
                <a:uFillTx/>
                <a:latin typeface="Century Gothic" panose="020B0502020202020204" pitchFamily="34" charset="0"/>
              </a:rPr>
              <a:t> by </a:t>
            </a:r>
            <a:r>
              <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rPr>
              <a:t>Indian Single Malts </a:t>
            </a:r>
          </a:p>
        </p:txBody>
      </p:sp>
      <p:cxnSp>
        <p:nvCxnSpPr>
          <p:cNvPr id="39" name="Straight Connector 38">
            <a:extLst>
              <a:ext uri="{FF2B5EF4-FFF2-40B4-BE49-F238E27FC236}">
                <a16:creationId xmlns:a16="http://schemas.microsoft.com/office/drawing/2014/main" id="{7380B169-9F35-3C42-8E46-7A86877DD1F2}"/>
              </a:ext>
            </a:extLst>
          </p:cNvPr>
          <p:cNvCxnSpPr/>
          <p:nvPr/>
        </p:nvCxnSpPr>
        <p:spPr>
          <a:xfrm>
            <a:off x="841532" y="28575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E888BE2-2A8C-5144-B4C2-777B15871DBB}"/>
              </a:ext>
            </a:extLst>
          </p:cNvPr>
          <p:cNvSpPr txBox="1"/>
          <p:nvPr/>
        </p:nvSpPr>
        <p:spPr>
          <a:xfrm>
            <a:off x="990600" y="3970744"/>
            <a:ext cx="8748120" cy="2215991"/>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Earlier only the crème de la crème of Indian society was familiar with single malts. However, the space is growingly </a:t>
            </a:r>
            <a:r>
              <a:rPr lang="en-US" sz="2400" b="1" dirty="0">
                <a:solidFill>
                  <a:srgbClr val="EFBA2B"/>
                </a:solidFill>
                <a:latin typeface="Arial" panose="020B0604020202020204" pitchFamily="34" charset="0"/>
                <a:cs typeface="Arial" panose="020B0604020202020204" pitchFamily="34" charset="0"/>
              </a:rPr>
              <a:t>lapped up by aspirational flavor curious millennials.</a:t>
            </a:r>
          </a:p>
          <a:p>
            <a:endParaRPr lang="en-US" dirty="0"/>
          </a:p>
          <a:p>
            <a:r>
              <a:rPr lang="en-US" sz="2400" dirty="0">
                <a:solidFill>
                  <a:schemeClr val="bg1"/>
                </a:solidFill>
                <a:latin typeface="Arial" panose="020B0604020202020204" pitchFamily="34" charset="0"/>
                <a:cs typeface="Arial" panose="020B0604020202020204" pitchFamily="34" charset="0"/>
              </a:rPr>
              <a:t>Today </a:t>
            </a:r>
            <a:r>
              <a:rPr lang="en-US" sz="2400" b="1" dirty="0">
                <a:solidFill>
                  <a:srgbClr val="EFBA2B"/>
                </a:solidFill>
                <a:latin typeface="Arial" panose="020B0604020202020204" pitchFamily="34" charset="0"/>
                <a:cs typeface="Arial" panose="020B0604020202020204" pitchFamily="34" charset="0"/>
              </a:rPr>
              <a:t>homegrown single malts </a:t>
            </a:r>
            <a:r>
              <a:rPr lang="en-US" sz="2400" dirty="0">
                <a:solidFill>
                  <a:schemeClr val="bg1"/>
                </a:solidFill>
                <a:latin typeface="Arial" panose="020B0604020202020204" pitchFamily="34" charset="0"/>
                <a:cs typeface="Arial" panose="020B0604020202020204" pitchFamily="34" charset="0"/>
              </a:rPr>
              <a:t>account for </a:t>
            </a:r>
            <a:r>
              <a:rPr lang="en-US" sz="2400" b="1" dirty="0">
                <a:solidFill>
                  <a:srgbClr val="EFBA2B"/>
                </a:solidFill>
                <a:latin typeface="Arial" panose="020B0604020202020204" pitchFamily="34" charset="0"/>
                <a:cs typeface="Arial" panose="020B0604020202020204" pitchFamily="34" charset="0"/>
              </a:rPr>
              <a:t>over a third of the market in India, </a:t>
            </a:r>
            <a:r>
              <a:rPr lang="en-US" sz="2400" dirty="0">
                <a:solidFill>
                  <a:schemeClr val="bg1"/>
                </a:solidFill>
                <a:latin typeface="Arial" panose="020B0604020202020204" pitchFamily="34" charset="0"/>
                <a:cs typeface="Arial" panose="020B0604020202020204" pitchFamily="34" charset="0"/>
              </a:rPr>
              <a:t>compared to only </a:t>
            </a:r>
            <a:r>
              <a:rPr lang="en-US" sz="2400" b="1" dirty="0">
                <a:solidFill>
                  <a:srgbClr val="EFBA2B"/>
                </a:solidFill>
                <a:latin typeface="Arial" panose="020B0604020202020204" pitchFamily="34" charset="0"/>
                <a:cs typeface="Arial" panose="020B0604020202020204" pitchFamily="34" charset="0"/>
              </a:rPr>
              <a:t>15% in 2017</a:t>
            </a:r>
            <a:endParaRPr lang="en-US" sz="2400" dirty="0">
              <a:solidFill>
                <a:srgbClr val="FFC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11061E9-D871-EF41-9A2E-1A3C7CC5C772}"/>
              </a:ext>
            </a:extLst>
          </p:cNvPr>
          <p:cNvSpPr txBox="1"/>
          <p:nvPr/>
        </p:nvSpPr>
        <p:spPr>
          <a:xfrm>
            <a:off x="990600" y="7743058"/>
            <a:ext cx="487680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Source: The Guardian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SingleMalt_1_F">
            <a:extLst>
              <a:ext uri="{FF2B5EF4-FFF2-40B4-BE49-F238E27FC236}">
                <a16:creationId xmlns:a16="http://schemas.microsoft.com/office/drawing/2014/main" id="{4ADBB15C-95DF-E940-88CE-545D2D043A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716"/>
          <a:stretch/>
        </p:blipFill>
        <p:spPr bwMode="auto">
          <a:xfrm>
            <a:off x="0" y="51118"/>
            <a:ext cx="18288000" cy="102358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DEF4A3DF-A773-D946-AB11-98DE2F3E6D7C}"/>
              </a:ext>
            </a:extLst>
          </p:cNvPr>
          <p:cNvSpPr txBox="1"/>
          <p:nvPr/>
        </p:nvSpPr>
        <p:spPr>
          <a:xfrm>
            <a:off x="841532" y="1567704"/>
            <a:ext cx="9140668" cy="974626"/>
          </a:xfrm>
          <a:prstGeom prst="rect">
            <a:avLst/>
          </a:prstGeom>
        </p:spPr>
        <p:txBody>
          <a:bodyPr wrap="square" lIns="0" tIns="0" rIns="0" bIns="0" rtlCol="0" anchor="t">
            <a:spAutoFit/>
          </a:bodyPr>
          <a:lstStyle/>
          <a:p>
            <a:pPr marL="0" marR="0" lvl="0" indent="0" algn="l" defTabSz="914400" rtl="0" eaLnBrk="1" fontAlgn="auto" latinLnBrk="0" hangingPunct="1">
              <a:lnSpc>
                <a:spcPts val="3779"/>
              </a:lnSpc>
              <a:spcBef>
                <a:spcPts val="0"/>
              </a:spcBef>
              <a:spcAft>
                <a:spcPts val="0"/>
              </a:spcAft>
              <a:buClrTx/>
              <a:buSzTx/>
              <a:buFontTx/>
              <a:buNone/>
              <a:tabLst/>
              <a:defRPr/>
            </a:pPr>
            <a:r>
              <a:rPr lang="en-US" sz="3600" spc="189" noProof="0" dirty="0">
                <a:solidFill>
                  <a:schemeClr val="bg1"/>
                </a:solidFill>
                <a:latin typeface="Century Gothic" panose="020B0502020202020204" pitchFamily="34" charset="0"/>
              </a:rPr>
              <a:t>Taking the Great </a:t>
            </a:r>
            <a:r>
              <a:rPr lang="en-US" sz="3600" spc="189" dirty="0">
                <a:solidFill>
                  <a:schemeClr val="bg1"/>
                </a:solidFill>
                <a:latin typeface="Century Gothic" panose="020B0502020202020204" pitchFamily="34" charset="0"/>
              </a:rPr>
              <a:t>I</a:t>
            </a:r>
            <a:r>
              <a:rPr lang="en-US" sz="3600" spc="189" noProof="0" dirty="0" err="1">
                <a:solidFill>
                  <a:schemeClr val="bg1"/>
                </a:solidFill>
                <a:latin typeface="Century Gothic" panose="020B0502020202020204" pitchFamily="34" charset="0"/>
              </a:rPr>
              <a:t>ndian</a:t>
            </a:r>
            <a:r>
              <a:rPr lang="en-US" sz="3600" spc="189" noProof="0" dirty="0">
                <a:solidFill>
                  <a:schemeClr val="bg1"/>
                </a:solidFill>
                <a:latin typeface="Century Gothic" panose="020B0502020202020204" pitchFamily="34" charset="0"/>
              </a:rPr>
              <a:t> Whisky parade into international boulevards</a:t>
            </a:r>
            <a:endPar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endParaRPr>
          </a:p>
        </p:txBody>
      </p:sp>
      <p:cxnSp>
        <p:nvCxnSpPr>
          <p:cNvPr id="5" name="Straight Connector 4">
            <a:extLst>
              <a:ext uri="{FF2B5EF4-FFF2-40B4-BE49-F238E27FC236}">
                <a16:creationId xmlns:a16="http://schemas.microsoft.com/office/drawing/2014/main" id="{7380B169-9F35-3C42-8E46-7A86877DD1F2}"/>
              </a:ext>
            </a:extLst>
          </p:cNvPr>
          <p:cNvCxnSpPr/>
          <p:nvPr/>
        </p:nvCxnSpPr>
        <p:spPr>
          <a:xfrm>
            <a:off x="841532" y="28575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E888BE2-2A8C-5144-B4C2-777B15871DBB}"/>
              </a:ext>
            </a:extLst>
          </p:cNvPr>
          <p:cNvSpPr txBox="1"/>
          <p:nvPr/>
        </p:nvSpPr>
        <p:spPr>
          <a:xfrm>
            <a:off x="841532" y="3202770"/>
            <a:ext cx="8915400" cy="3416320"/>
          </a:xfrm>
          <a:prstGeom prst="rect">
            <a:avLst/>
          </a:prstGeom>
          <a:noFill/>
        </p:spPr>
        <p:txBody>
          <a:bodyPr wrap="square">
            <a:spAutoFit/>
          </a:bodyPr>
          <a:lstStyle/>
          <a:p>
            <a:endParaRPr lang="en-IN" sz="2400" dirty="0">
              <a:solidFill>
                <a:schemeClr val="bg1"/>
              </a:solidFill>
              <a:latin typeface="Source Sans Pro" panose="020F050202020403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India has become the </a:t>
            </a:r>
            <a:r>
              <a:rPr lang="en-US" sz="2400" b="1" dirty="0">
                <a:solidFill>
                  <a:srgbClr val="EFBA2B"/>
                </a:solidFill>
                <a:latin typeface="Arial" panose="020B0604020202020204" pitchFamily="34" charset="0"/>
                <a:cs typeface="Arial" panose="020B0604020202020204" pitchFamily="34" charset="0"/>
              </a:rPr>
              <a:t>2nd largest exporter of Single malt whisky</a:t>
            </a:r>
            <a:r>
              <a:rPr lang="en-US" sz="2400" dirty="0">
                <a:solidFill>
                  <a:schemeClr val="bg1"/>
                </a:solidFill>
                <a:latin typeface="Arial" panose="020B0604020202020204" pitchFamily="34" charset="0"/>
                <a:cs typeface="Arial" panose="020B0604020202020204" pitchFamily="34" charset="0"/>
              </a:rPr>
              <a:t> </a:t>
            </a:r>
            <a:r>
              <a:rPr lang="en-US" sz="2400" b="1" dirty="0">
                <a:solidFill>
                  <a:srgbClr val="EFBA2B"/>
                </a:solidFill>
                <a:latin typeface="Arial" panose="020B0604020202020204" pitchFamily="34" charset="0"/>
                <a:cs typeface="Arial" panose="020B0604020202020204" pitchFamily="34" charset="0"/>
              </a:rPr>
              <a:t>in the World </a:t>
            </a:r>
            <a:r>
              <a:rPr lang="en-US" sz="2400" dirty="0">
                <a:solidFill>
                  <a:schemeClr val="bg1"/>
                </a:solidFill>
                <a:latin typeface="Arial" panose="020B0604020202020204" pitchFamily="34" charset="0"/>
                <a:cs typeface="Arial" panose="020B0604020202020204" pitchFamily="34" charset="0"/>
              </a:rPr>
              <a:t>with most of its Single malt whisky going to the </a:t>
            </a:r>
            <a:r>
              <a:rPr lang="en-US" sz="2400" b="1" dirty="0">
                <a:solidFill>
                  <a:srgbClr val="EFBA2B"/>
                </a:solidFill>
                <a:latin typeface="Arial" panose="020B0604020202020204" pitchFamily="34" charset="0"/>
                <a:cs typeface="Arial" panose="020B0604020202020204" pitchFamily="34" charset="0"/>
              </a:rPr>
              <a:t>United States, Netherlands and France</a:t>
            </a:r>
          </a:p>
          <a:p>
            <a:endParaRPr lang="en-US" sz="2400" b="1" dirty="0">
              <a:solidFill>
                <a:srgbClr val="EFBA2B"/>
              </a:solidFill>
              <a:latin typeface="Arial" panose="020B0604020202020204" pitchFamily="34" charset="0"/>
              <a:cs typeface="Arial" panose="020B0604020202020204" pitchFamily="34" charset="0"/>
            </a:endParaRPr>
          </a:p>
          <a:p>
            <a:r>
              <a:rPr lang="en-IN" sz="2400" b="1" dirty="0">
                <a:solidFill>
                  <a:srgbClr val="EFBA2B"/>
                </a:solidFill>
                <a:latin typeface="Arial" panose="020B0604020202020204" pitchFamily="34" charset="0"/>
                <a:cs typeface="Arial" panose="020B0604020202020204" pitchFamily="34" charset="0"/>
              </a:rPr>
              <a:t>Uniquely Indian terroir</a:t>
            </a:r>
            <a:r>
              <a:rPr lang="en-IN" sz="2400" dirty="0">
                <a:solidFill>
                  <a:schemeClr val="bg1"/>
                </a:solidFill>
                <a:latin typeface="Arial" panose="020B0604020202020204" pitchFamily="34" charset="0"/>
                <a:cs typeface="Arial" panose="020B0604020202020204" pitchFamily="34" charset="0"/>
              </a:rPr>
              <a:t>, </a:t>
            </a:r>
            <a:r>
              <a:rPr lang="en-IN" sz="2400" b="1" dirty="0">
                <a:solidFill>
                  <a:srgbClr val="EFBA2B"/>
                </a:solidFill>
                <a:latin typeface="Arial" panose="020B0604020202020204" pitchFamily="34" charset="0"/>
                <a:cs typeface="Arial" panose="020B0604020202020204" pitchFamily="34" charset="0"/>
              </a:rPr>
              <a:t>signature style of its own</a:t>
            </a:r>
            <a:r>
              <a:rPr lang="en-IN" sz="2400" dirty="0">
                <a:solidFill>
                  <a:schemeClr val="bg1"/>
                </a:solidFill>
                <a:latin typeface="Arial" panose="020B0604020202020204" pitchFamily="34" charset="0"/>
                <a:cs typeface="Arial" panose="020B0604020202020204" pitchFamily="34" charset="0"/>
              </a:rPr>
              <a:t> and </a:t>
            </a:r>
            <a:r>
              <a:rPr lang="en-IN" sz="2400" b="1" dirty="0">
                <a:solidFill>
                  <a:srgbClr val="EFBA2B"/>
                </a:solidFill>
                <a:latin typeface="Arial" panose="020B0604020202020204" pitchFamily="34" charset="0"/>
                <a:cs typeface="Arial" panose="020B0604020202020204" pitchFamily="34" charset="0"/>
              </a:rPr>
              <a:t>premium pricing</a:t>
            </a:r>
            <a:r>
              <a:rPr lang="en-IN" sz="2400" dirty="0">
                <a:solidFill>
                  <a:schemeClr val="bg1"/>
                </a:solidFill>
                <a:latin typeface="Arial" panose="020B0604020202020204" pitchFamily="34" charset="0"/>
                <a:cs typeface="Arial" panose="020B0604020202020204" pitchFamily="34" charset="0"/>
              </a:rPr>
              <a:t> have helped the single malts to capture ground in the global market rapidly. </a:t>
            </a:r>
          </a:p>
          <a:p>
            <a:endParaRPr lang="en-US" sz="2400" b="1" dirty="0">
              <a:solidFill>
                <a:srgbClr val="EFBA2B"/>
              </a:solidFill>
              <a:latin typeface="Arial" panose="020B0604020202020204" pitchFamily="34" charset="0"/>
              <a:cs typeface="Arial" panose="020B0604020202020204" pitchFamily="34" charset="0"/>
            </a:endParaRPr>
          </a:p>
        </p:txBody>
      </p:sp>
      <p:pic>
        <p:nvPicPr>
          <p:cNvPr id="12" name="Picture 3"/>
          <p:cNvPicPr>
            <a:picLocks noChangeAspect="1"/>
          </p:cNvPicPr>
          <p:nvPr/>
        </p:nvPicPr>
        <p:blipFill>
          <a:blip r:embed="rId4"/>
          <a:srcRect/>
          <a:stretch>
            <a:fillRect/>
          </a:stretch>
        </p:blipFill>
        <p:spPr>
          <a:xfrm>
            <a:off x="-1752600" y="6866102"/>
            <a:ext cx="8098406" cy="7156967"/>
          </a:xfrm>
          <a:prstGeom prst="rect">
            <a:avLst/>
          </a:prstGeom>
        </p:spPr>
      </p:pic>
      <p:pic>
        <p:nvPicPr>
          <p:cNvPr id="13" name="Picture 3"/>
          <p:cNvPicPr>
            <a:picLocks noChangeAspect="1"/>
          </p:cNvPicPr>
          <p:nvPr/>
        </p:nvPicPr>
        <p:blipFill>
          <a:blip r:embed="rId4"/>
          <a:srcRect/>
          <a:stretch>
            <a:fillRect/>
          </a:stretch>
        </p:blipFill>
        <p:spPr>
          <a:xfrm>
            <a:off x="13716000" y="5143500"/>
            <a:ext cx="8098406" cy="7156967"/>
          </a:xfrm>
          <a:prstGeom prst="rect">
            <a:avLst/>
          </a:prstGeom>
        </p:spPr>
      </p:pic>
      <p:sp>
        <p:nvSpPr>
          <p:cNvPr id="8" name="TextBox 7">
            <a:extLst>
              <a:ext uri="{FF2B5EF4-FFF2-40B4-BE49-F238E27FC236}">
                <a16:creationId xmlns:a16="http://schemas.microsoft.com/office/drawing/2014/main" id="{E3E9B79F-09A4-0240-A1F8-D67500BD6909}"/>
              </a:ext>
            </a:extLst>
          </p:cNvPr>
          <p:cNvSpPr txBox="1"/>
          <p:nvPr/>
        </p:nvSpPr>
        <p:spPr>
          <a:xfrm>
            <a:off x="841532" y="7076857"/>
            <a:ext cx="487680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Source: </a:t>
            </a:r>
            <a:r>
              <a:rPr lang="en-US" dirty="0" err="1">
                <a:solidFill>
                  <a:schemeClr val="bg1"/>
                </a:solidFill>
                <a:latin typeface="Arial" panose="020B0604020202020204" pitchFamily="34" charset="0"/>
                <a:cs typeface="Arial" panose="020B0604020202020204" pitchFamily="34" charset="0"/>
              </a:rPr>
              <a:t>Volza</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7773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Oval 2"/>
          <p:cNvSpPr/>
          <p:nvPr/>
        </p:nvSpPr>
        <p:spPr>
          <a:xfrm>
            <a:off x="7942833" y="4915135"/>
            <a:ext cx="1219200" cy="121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30" name="Picture 6" descr="Free Close-Up Shot of a Glass of Liquor Stock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p:cNvSpPr txBox="1"/>
          <p:nvPr/>
        </p:nvSpPr>
        <p:spPr>
          <a:xfrm>
            <a:off x="8001000" y="2645073"/>
            <a:ext cx="9525000" cy="1461939"/>
          </a:xfrm>
          <a:prstGeom prst="rect">
            <a:avLst/>
          </a:prstGeom>
        </p:spPr>
        <p:txBody>
          <a:bodyPr wrap="square" lIns="0" tIns="0" rIns="0" bIns="0" rtlCol="0" anchor="t">
            <a:spAutoFit/>
          </a:bodyPr>
          <a:lstStyle/>
          <a:p>
            <a:pPr marL="0" marR="0" lvl="0" indent="0" algn="l" defTabSz="914400" rtl="0" eaLnBrk="1" fontAlgn="auto" latinLnBrk="0" hangingPunct="1">
              <a:lnSpc>
                <a:spcPts val="3779"/>
              </a:lnSpc>
              <a:spcBef>
                <a:spcPts val="0"/>
              </a:spcBef>
              <a:spcAft>
                <a:spcPts val="0"/>
              </a:spcAft>
              <a:buClrTx/>
              <a:buSzTx/>
              <a:buFontTx/>
              <a:buNone/>
              <a:tabLst/>
              <a:defRPr/>
            </a:pPr>
            <a:r>
              <a:rPr kumimoji="0" lang="en-US" sz="3600" b="0" i="0" u="none" strike="noStrike" kern="1200" cap="none" spc="189" normalizeH="0" baseline="0" noProof="0" dirty="0">
                <a:ln>
                  <a:noFill/>
                </a:ln>
                <a:solidFill>
                  <a:prstClr val="white"/>
                </a:solidFill>
                <a:effectLst/>
                <a:uLnTx/>
                <a:uFillTx/>
                <a:latin typeface="Century Gothic" panose="020B0502020202020204" pitchFamily="34" charset="0"/>
              </a:rPr>
              <a:t>Thriving on </a:t>
            </a:r>
            <a:r>
              <a:rPr lang="en-US" sz="3600" spc="189" dirty="0">
                <a:solidFill>
                  <a:srgbClr val="EFBA2B"/>
                </a:solidFill>
                <a:latin typeface="Century Gothic" panose="020B0502020202020204" pitchFamily="34" charset="0"/>
              </a:rPr>
              <a:t>novel</a:t>
            </a:r>
            <a:r>
              <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rPr>
              <a:t> home ground conditions</a:t>
            </a:r>
            <a:r>
              <a:rPr kumimoji="0" lang="en-US" sz="3600" b="0" i="0" u="none" strike="noStrike" kern="1200" cap="none" spc="189" normalizeH="0" baseline="0" noProof="0" dirty="0">
                <a:ln>
                  <a:noFill/>
                </a:ln>
                <a:solidFill>
                  <a:prstClr val="white"/>
                </a:solidFill>
                <a:effectLst/>
                <a:uLnTx/>
                <a:uFillTx/>
                <a:latin typeface="Century Gothic" panose="020B0502020202020204" pitchFamily="34" charset="0"/>
              </a:rPr>
              <a:t>,</a:t>
            </a:r>
            <a:r>
              <a:rPr kumimoji="0" lang="en-US" sz="3600" b="0" i="0" u="none" strike="noStrike" kern="1200" cap="none" spc="189" normalizeH="0" noProof="0" dirty="0">
                <a:ln>
                  <a:noFill/>
                </a:ln>
                <a:solidFill>
                  <a:prstClr val="white"/>
                </a:solidFill>
                <a:effectLst/>
                <a:uLnTx/>
                <a:uFillTx/>
                <a:latin typeface="Century Gothic" panose="020B0502020202020204" pitchFamily="34" charset="0"/>
              </a:rPr>
              <a:t> Indian single malt </a:t>
            </a:r>
            <a:r>
              <a:rPr kumimoji="0" lang="en-US" sz="3600" b="0" i="0" u="none" strike="noStrike" kern="1200" cap="none" spc="189" normalizeH="0" noProof="0" dirty="0">
                <a:ln>
                  <a:noFill/>
                </a:ln>
                <a:solidFill>
                  <a:srgbClr val="EFBA2B"/>
                </a:solidFill>
                <a:effectLst/>
                <a:uLnTx/>
                <a:uFillTx/>
                <a:latin typeface="Century Gothic" panose="020B0502020202020204" pitchFamily="34" charset="0"/>
              </a:rPr>
              <a:t>stands out </a:t>
            </a:r>
            <a:r>
              <a:rPr kumimoji="0" lang="en-US" sz="3600" b="0" i="0" u="none" strike="noStrike" kern="1200" cap="none" spc="189" normalizeH="0" noProof="0" dirty="0">
                <a:ln>
                  <a:noFill/>
                </a:ln>
                <a:solidFill>
                  <a:schemeClr val="bg1"/>
                </a:solidFill>
                <a:effectLst/>
                <a:uLnTx/>
                <a:uFillTx/>
                <a:latin typeface="Century Gothic" panose="020B0502020202020204" pitchFamily="34" charset="0"/>
              </a:rPr>
              <a:t>from its contemporaries</a:t>
            </a:r>
            <a:endParaRPr kumimoji="0" lang="en-US" sz="3600" b="0" i="0" u="none" strike="noStrike" kern="1200" cap="none" spc="189" normalizeH="0" baseline="0" noProof="0" dirty="0">
              <a:ln>
                <a:noFill/>
              </a:ln>
              <a:solidFill>
                <a:schemeClr val="bg1"/>
              </a:solidFill>
              <a:effectLst/>
              <a:uLnTx/>
              <a:uFillTx/>
              <a:latin typeface="Century Gothic" panose="020B0502020202020204" pitchFamily="34" charset="0"/>
            </a:endParaRPr>
          </a:p>
        </p:txBody>
      </p:sp>
      <p:cxnSp>
        <p:nvCxnSpPr>
          <p:cNvPr id="7" name="Straight Connector 6">
            <a:extLst>
              <a:ext uri="{FF2B5EF4-FFF2-40B4-BE49-F238E27FC236}">
                <a16:creationId xmlns:a16="http://schemas.microsoft.com/office/drawing/2014/main" id="{7380B169-9F35-3C42-8E46-7A86877DD1F2}"/>
              </a:ext>
            </a:extLst>
          </p:cNvPr>
          <p:cNvCxnSpPr/>
          <p:nvPr/>
        </p:nvCxnSpPr>
        <p:spPr>
          <a:xfrm>
            <a:off x="8001000" y="43815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8" name="Picture 31"/>
          <p:cNvPicPr>
            <a:picLocks noChangeAspect="1"/>
          </p:cNvPicPr>
          <p:nvPr/>
        </p:nvPicPr>
        <p:blipFill>
          <a:blip r:embed="rId4"/>
          <a:srcRect/>
          <a:stretch>
            <a:fillRect/>
          </a:stretch>
        </p:blipFill>
        <p:spPr>
          <a:xfrm>
            <a:off x="14401696" y="-1799667"/>
            <a:ext cx="5029407" cy="4444740"/>
          </a:xfrm>
          <a:prstGeom prst="rect">
            <a:avLst/>
          </a:prstGeom>
        </p:spPr>
      </p:pic>
      <p:pic>
        <p:nvPicPr>
          <p:cNvPr id="5128" name="Picture 8" descr="Climate, cloud, forecast, meteo, meteorology, weather icon - Download on  Iconfinder | Weather icons, Meteorology, Weather forecast"/>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888910" y="4850395"/>
            <a:ext cx="1296935" cy="1296935"/>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Whiskey Glass Black Background: Over 12,373 Royalty-Free Licensable Stock  Vectors &amp; Vector Art | Shutterstock"/>
          <p:cNvPicPr>
            <a:picLocks noChangeAspect="1" noChangeArrowheads="1"/>
          </p:cNvPicPr>
          <p:nvPr/>
        </p:nvPicPr>
        <p:blipFill rotWithShape="1">
          <a:blip r:embed="rId7">
            <a:extLst>
              <a:ext uri="{28A0092B-C50C-407E-A947-70E740481C1C}">
                <a14:useLocalDpi xmlns:a14="http://schemas.microsoft.com/office/drawing/2010/main" val="0"/>
              </a:ext>
            </a:extLst>
          </a:blip>
          <a:srcRect l="12308" t="11429" r="10769" b="19999"/>
          <a:stretch/>
        </p:blipFill>
        <p:spPr bwMode="auto">
          <a:xfrm>
            <a:off x="7923102" y="6643115"/>
            <a:ext cx="1295400" cy="1243585"/>
          </a:xfrm>
          <a:prstGeom prst="ellipse">
            <a:avLst/>
          </a:prstGeom>
          <a:noFill/>
          <a:extLst>
            <a:ext uri="{909E8E84-426E-40DD-AFC4-6F175D3DCCD1}">
              <a14:hiddenFill xmlns:a14="http://schemas.microsoft.com/office/drawing/2010/main">
                <a:solidFill>
                  <a:srgbClr val="FFFFFF"/>
                </a:solidFill>
              </a14:hiddenFill>
            </a:ext>
          </a:extLst>
        </p:spPr>
      </p:pic>
      <p:pic>
        <p:nvPicPr>
          <p:cNvPr id="5140" name="Picture 20" descr="Whiskey bottle silhouette hi-res stock photography and images - Alamy"/>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8" t="-261" r="-378" b="6735"/>
          <a:stretch/>
        </p:blipFill>
        <p:spPr bwMode="auto">
          <a:xfrm>
            <a:off x="8052451" y="8458511"/>
            <a:ext cx="969852" cy="969852"/>
          </a:xfrm>
          <a:prstGeom prst="ellipse">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EE888BE2-2A8C-5144-B4C2-777B15871DBB}"/>
              </a:ext>
            </a:extLst>
          </p:cNvPr>
          <p:cNvSpPr txBox="1"/>
          <p:nvPr/>
        </p:nvSpPr>
        <p:spPr>
          <a:xfrm>
            <a:off x="9753600" y="5156547"/>
            <a:ext cx="7772400" cy="830997"/>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India’s </a:t>
            </a:r>
            <a:r>
              <a:rPr lang="en-US" sz="2400" b="1" dirty="0">
                <a:solidFill>
                  <a:srgbClr val="EFBA2B"/>
                </a:solidFill>
                <a:latin typeface="Arial" panose="020B0604020202020204" pitchFamily="34" charset="0"/>
                <a:cs typeface="Arial" panose="020B0604020202020204" pitchFamily="34" charset="0"/>
              </a:rPr>
              <a:t>hot and humid climate </a:t>
            </a:r>
            <a:r>
              <a:rPr lang="en-US" sz="2400" dirty="0">
                <a:solidFill>
                  <a:schemeClr val="bg1"/>
                </a:solidFill>
                <a:latin typeface="Arial" panose="020B0604020202020204" pitchFamily="34" charset="0"/>
                <a:cs typeface="Arial" panose="020B0604020202020204" pitchFamily="34" charset="0"/>
              </a:rPr>
              <a:t>helps age whisky much faster than the average brands outside</a:t>
            </a:r>
          </a:p>
        </p:txBody>
      </p:sp>
      <p:sp>
        <p:nvSpPr>
          <p:cNvPr id="21" name="TextBox 20">
            <a:extLst>
              <a:ext uri="{FF2B5EF4-FFF2-40B4-BE49-F238E27FC236}">
                <a16:creationId xmlns:a16="http://schemas.microsoft.com/office/drawing/2014/main" id="{EE888BE2-2A8C-5144-B4C2-777B15871DBB}"/>
              </a:ext>
            </a:extLst>
          </p:cNvPr>
          <p:cNvSpPr txBox="1"/>
          <p:nvPr/>
        </p:nvSpPr>
        <p:spPr>
          <a:xfrm>
            <a:off x="9736347" y="6692290"/>
            <a:ext cx="7772400" cy="1200329"/>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Beyond the subtle infusion of Indian tastes, there is </a:t>
            </a:r>
            <a:r>
              <a:rPr lang="en-US" sz="2400" b="1" dirty="0">
                <a:solidFill>
                  <a:srgbClr val="EFBA2B"/>
                </a:solidFill>
                <a:latin typeface="Arial" panose="020B0604020202020204" pitchFamily="34" charset="0"/>
                <a:cs typeface="Arial" panose="020B0604020202020204" pitchFamily="34" charset="0"/>
              </a:rPr>
              <a:t>uniqueness to the taste profiles </a:t>
            </a:r>
            <a:r>
              <a:rPr lang="en-US" sz="2400" b="1" dirty="0">
                <a:solidFill>
                  <a:schemeClr val="bg1"/>
                </a:solidFill>
                <a:latin typeface="Arial" panose="020B0604020202020204" pitchFamily="34" charset="0"/>
                <a:cs typeface="Arial" panose="020B0604020202020204" pitchFamily="34" charset="0"/>
              </a:rPr>
              <a:t>such as a unique fruity and malty character</a:t>
            </a:r>
            <a:endParaRPr lang="en-US" sz="2400"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E888BE2-2A8C-5144-B4C2-777B15871DBB}"/>
              </a:ext>
            </a:extLst>
          </p:cNvPr>
          <p:cNvSpPr txBox="1"/>
          <p:nvPr/>
        </p:nvSpPr>
        <p:spPr>
          <a:xfrm>
            <a:off x="9734550" y="8597366"/>
            <a:ext cx="7772400" cy="830997"/>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Presenting a </a:t>
            </a:r>
            <a:r>
              <a:rPr lang="en-US" sz="2400" b="1" dirty="0">
                <a:solidFill>
                  <a:srgbClr val="EFBA2B"/>
                </a:solidFill>
                <a:latin typeface="Arial" panose="020B0604020202020204" pitchFamily="34" charset="0"/>
                <a:cs typeface="Arial" panose="020B0604020202020204" pitchFamily="34" charset="0"/>
              </a:rPr>
              <a:t>distinctive texture </a:t>
            </a:r>
            <a:r>
              <a:rPr lang="en-US" sz="2400" dirty="0">
                <a:solidFill>
                  <a:schemeClr val="bg1"/>
                </a:solidFill>
                <a:latin typeface="Arial" panose="020B0604020202020204" pitchFamily="34" charset="0"/>
                <a:cs typeface="Arial" panose="020B0604020202020204" pitchFamily="34" charset="0"/>
              </a:rPr>
              <a:t>to the ultimate product exclusive of the rich Indianness</a:t>
            </a:r>
          </a:p>
        </p:txBody>
      </p:sp>
      <p:sp>
        <p:nvSpPr>
          <p:cNvPr id="13" name="TextBox 12">
            <a:extLst>
              <a:ext uri="{FF2B5EF4-FFF2-40B4-BE49-F238E27FC236}">
                <a16:creationId xmlns:a16="http://schemas.microsoft.com/office/drawing/2014/main" id="{D11061E9-D871-EF41-9A2E-1A3C7CC5C772}"/>
              </a:ext>
            </a:extLst>
          </p:cNvPr>
          <p:cNvSpPr txBox="1"/>
          <p:nvPr/>
        </p:nvSpPr>
        <p:spPr>
          <a:xfrm>
            <a:off x="15849600" y="9639300"/>
            <a:ext cx="487680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Source: </a:t>
            </a:r>
            <a:r>
              <a:rPr lang="en-US" dirty="0" err="1" smtClean="0">
                <a:solidFill>
                  <a:schemeClr val="bg1"/>
                </a:solidFill>
                <a:latin typeface="Arial" panose="020B0604020202020204" pitchFamily="34" charset="0"/>
                <a:cs typeface="Arial" panose="020B0604020202020204" pitchFamily="34" charset="0"/>
              </a:rPr>
              <a:t>Slurrp</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3227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30" name="Picture 6" descr="Free Close-Up Shot of a Glass of Liquor Stock Photo">
            <a:extLst>
              <a:ext uri="{FF2B5EF4-FFF2-40B4-BE49-F238E27FC236}">
                <a16:creationId xmlns:a16="http://schemas.microsoft.com/office/drawing/2014/main" id="{46F8075E-746F-AB44-A8B7-CC8ECC6C24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625"/>
          <a:stretch/>
        </p:blipFill>
        <p:spPr bwMode="auto">
          <a:xfrm>
            <a:off x="0" y="0"/>
            <a:ext cx="1828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 y="3695700"/>
            <a:ext cx="10363200" cy="2308324"/>
          </a:xfrm>
          <a:prstGeom prst="rect">
            <a:avLst/>
          </a:prstGeom>
          <a:noFill/>
        </p:spPr>
        <p:txBody>
          <a:bodyPr wrap="square" rtlCol="0">
            <a:spAutoFit/>
          </a:bodyPr>
          <a:lstStyle/>
          <a:p>
            <a:r>
              <a:rPr lang="en-US" sz="3600" dirty="0">
                <a:solidFill>
                  <a:schemeClr val="bg1"/>
                </a:solidFill>
                <a:latin typeface="Century Gothic" panose="020B0502020202020204" pitchFamily="34" charset="0"/>
              </a:rPr>
              <a:t>While Indian single malt is increasingly loved, understanding the </a:t>
            </a:r>
            <a:r>
              <a:rPr lang="en-US" sz="3600" dirty="0">
                <a:solidFill>
                  <a:srgbClr val="EFBA2B"/>
                </a:solidFill>
                <a:latin typeface="Century Gothic" panose="020B0502020202020204" pitchFamily="34" charset="0"/>
              </a:rPr>
              <a:t>broader golden elixir drinkers</a:t>
            </a:r>
            <a:r>
              <a:rPr lang="en-US" sz="3600" dirty="0">
                <a:solidFill>
                  <a:schemeClr val="bg1"/>
                </a:solidFill>
                <a:latin typeface="Century Gothic" panose="020B0502020202020204" pitchFamily="34" charset="0"/>
              </a:rPr>
              <a:t> is crucial as they are as complex as the characteristically complex whisky notes</a:t>
            </a:r>
          </a:p>
        </p:txBody>
      </p:sp>
      <p:cxnSp>
        <p:nvCxnSpPr>
          <p:cNvPr id="4" name="Straight Connector 3">
            <a:extLst>
              <a:ext uri="{FF2B5EF4-FFF2-40B4-BE49-F238E27FC236}">
                <a16:creationId xmlns:a16="http://schemas.microsoft.com/office/drawing/2014/main" id="{7380B169-9F35-3C42-8E46-7A86877DD1F2}"/>
              </a:ext>
            </a:extLst>
          </p:cNvPr>
          <p:cNvCxnSpPr/>
          <p:nvPr/>
        </p:nvCxnSpPr>
        <p:spPr>
          <a:xfrm>
            <a:off x="762000" y="62865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166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39">
            <a:extLst>
              <a:ext uri="{FF2B5EF4-FFF2-40B4-BE49-F238E27FC236}">
                <a16:creationId xmlns:a16="http://schemas.microsoft.com/office/drawing/2014/main" id="{85615579-6536-024C-BA75-7F19589F4CE1}"/>
              </a:ext>
            </a:extLst>
          </p:cNvPr>
          <p:cNvPicPr>
            <a:picLocks noChangeAspect="1"/>
          </p:cNvPicPr>
          <p:nvPr/>
        </p:nvPicPr>
        <p:blipFill>
          <a:blip r:embed="rId2"/>
          <a:srcRect/>
          <a:stretch>
            <a:fillRect/>
          </a:stretch>
        </p:blipFill>
        <p:spPr>
          <a:xfrm>
            <a:off x="-1371600" y="-2857500"/>
            <a:ext cx="6781800" cy="6671597"/>
          </a:xfrm>
          <a:prstGeom prst="rect">
            <a:avLst/>
          </a:prstGeom>
        </p:spPr>
      </p:pic>
      <p:sp>
        <p:nvSpPr>
          <p:cNvPr id="3" name="TextBox 29">
            <a:extLst>
              <a:ext uri="{FF2B5EF4-FFF2-40B4-BE49-F238E27FC236}">
                <a16:creationId xmlns:a16="http://schemas.microsoft.com/office/drawing/2014/main" id="{896BF264-34F9-ED42-BD06-C1E32491A463}"/>
              </a:ext>
            </a:extLst>
          </p:cNvPr>
          <p:cNvSpPr txBox="1"/>
          <p:nvPr/>
        </p:nvSpPr>
        <p:spPr>
          <a:xfrm>
            <a:off x="609600" y="4796257"/>
            <a:ext cx="13182600" cy="694485"/>
          </a:xfrm>
          <a:prstGeom prst="rect">
            <a:avLst/>
          </a:prstGeom>
        </p:spPr>
        <p:txBody>
          <a:bodyPr wrap="square" lIns="0" tIns="0" rIns="0" bIns="0" rtlCol="0" anchor="t">
            <a:spAutoFit/>
          </a:bodyPr>
          <a:lstStyle/>
          <a:p>
            <a:pPr>
              <a:lnSpc>
                <a:spcPts val="5399"/>
              </a:lnSpc>
            </a:pPr>
            <a:r>
              <a:rPr lang="en-US" sz="5999" dirty="0">
                <a:solidFill>
                  <a:schemeClr val="bg1"/>
                </a:solidFill>
                <a:latin typeface="Century Gothic" panose="020B0502020202020204" pitchFamily="34" charset="0"/>
              </a:rPr>
              <a:t>Decoding our Whisky consumers…</a:t>
            </a:r>
          </a:p>
        </p:txBody>
      </p:sp>
      <p:sp>
        <p:nvSpPr>
          <p:cNvPr id="4" name="Rectangle 3">
            <a:extLst>
              <a:ext uri="{FF2B5EF4-FFF2-40B4-BE49-F238E27FC236}">
                <a16:creationId xmlns:a16="http://schemas.microsoft.com/office/drawing/2014/main" id="{A6284741-939A-0E49-95C8-0E1DAF3A4D06}"/>
              </a:ext>
            </a:extLst>
          </p:cNvPr>
          <p:cNvSpPr/>
          <p:nvPr/>
        </p:nvSpPr>
        <p:spPr>
          <a:xfrm>
            <a:off x="609600" y="5676900"/>
            <a:ext cx="12115800" cy="45719"/>
          </a:xfrm>
          <a:prstGeom prst="rect">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3258800" y="3064878"/>
            <a:ext cx="4623278" cy="5224043"/>
          </a:xfrm>
          <a:prstGeom prst="rect">
            <a:avLst/>
          </a:prstGeom>
        </p:spPr>
      </p:pic>
    </p:spTree>
    <p:extLst>
      <p:ext uri="{BB962C8B-B14F-4D97-AF65-F5344CB8AC3E}">
        <p14:creationId xmlns:p14="http://schemas.microsoft.com/office/powerpoint/2010/main" val="699218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205346" y="6663301"/>
            <a:ext cx="6441613" cy="461665"/>
          </a:xfrm>
          <a:prstGeom prst="rect">
            <a:avLst/>
          </a:prstGeom>
        </p:spPr>
        <p:txBody>
          <a:bodyPr wrap="square">
            <a:spAutoFit/>
          </a:bodyPr>
          <a:lstStyle/>
          <a:p>
            <a:pPr defTabSz="1371600"/>
            <a:r>
              <a:rPr lang="en-US" sz="2400" i="1" dirty="0">
                <a:solidFill>
                  <a:prstClr val="white"/>
                </a:solidFill>
                <a:latin typeface="Arial" panose="020B0604020202020204" pitchFamily="34" charset="0"/>
                <a:cs typeface="Arial" panose="020B0604020202020204" pitchFamily="34" charset="0"/>
              </a:rPr>
              <a:t>Whisky-drinking is </a:t>
            </a:r>
            <a:r>
              <a:rPr lang="en-US" sz="2400" i="1" dirty="0">
                <a:solidFill>
                  <a:srgbClr val="EFBA2B"/>
                </a:solidFill>
                <a:latin typeface="Arial" panose="020B0604020202020204" pitchFamily="34" charset="0"/>
                <a:cs typeface="Arial" panose="020B0604020202020204" pitchFamily="34" charset="0"/>
              </a:rPr>
              <a:t>not a monogamous pursuit</a:t>
            </a:r>
            <a:endParaRPr lang="en-IN" sz="2400" i="1" dirty="0">
              <a:solidFill>
                <a:prstClr val="white"/>
              </a:solidFill>
              <a:latin typeface="Arial" panose="020B0604020202020204" pitchFamily="34" charset="0"/>
              <a:cs typeface="Arial" panose="020B0604020202020204" pitchFamily="34" charset="0"/>
            </a:endParaRPr>
          </a:p>
        </p:txBody>
      </p:sp>
      <p:sp>
        <p:nvSpPr>
          <p:cNvPr id="5" name="Rectangle 4"/>
          <p:cNvSpPr/>
          <p:nvPr/>
        </p:nvSpPr>
        <p:spPr>
          <a:xfrm>
            <a:off x="8143931" y="4187637"/>
            <a:ext cx="5572069" cy="1200329"/>
          </a:xfrm>
          <a:prstGeom prst="rect">
            <a:avLst/>
          </a:prstGeom>
        </p:spPr>
        <p:txBody>
          <a:bodyPr wrap="square">
            <a:spAutoFit/>
          </a:bodyPr>
          <a:lstStyle/>
          <a:p>
            <a:pPr defTabSz="1371600"/>
            <a:r>
              <a:rPr lang="en-US" sz="2400" i="1" dirty="0">
                <a:solidFill>
                  <a:prstClr val="white"/>
                </a:solidFill>
                <a:latin typeface="Arial" panose="020B0604020202020204" pitchFamily="34" charset="0"/>
                <a:cs typeface="Arial" panose="020B0604020202020204" pitchFamily="34" charset="0"/>
              </a:rPr>
              <a:t>I want to know </a:t>
            </a:r>
            <a:r>
              <a:rPr lang="en-US" sz="2400" i="1" dirty="0">
                <a:solidFill>
                  <a:srgbClr val="EFBA2B"/>
                </a:solidFill>
                <a:latin typeface="Arial" panose="020B0604020202020204" pitchFamily="34" charset="0"/>
                <a:cs typeface="Arial" panose="020B0604020202020204" pitchFamily="34" charset="0"/>
              </a:rPr>
              <a:t>how the whisky was made</a:t>
            </a:r>
            <a:r>
              <a:rPr lang="en-US" sz="2400" i="1" dirty="0">
                <a:solidFill>
                  <a:prstClr val="white"/>
                </a:solidFill>
                <a:latin typeface="Arial" panose="020B0604020202020204" pitchFamily="34" charset="0"/>
                <a:cs typeface="Arial" panose="020B0604020202020204" pitchFamily="34" charset="0"/>
              </a:rPr>
              <a:t> so that it can help me </a:t>
            </a:r>
            <a:r>
              <a:rPr lang="en-US" sz="2400" i="1" dirty="0">
                <a:solidFill>
                  <a:srgbClr val="EFBA2B"/>
                </a:solidFill>
                <a:latin typeface="Arial" panose="020B0604020202020204" pitchFamily="34" charset="0"/>
                <a:cs typeface="Arial" panose="020B0604020202020204" pitchFamily="34" charset="0"/>
              </a:rPr>
              <a:t>pinpoint certain elements I might prefer.</a:t>
            </a:r>
            <a:r>
              <a:rPr lang="en-US" sz="2400" i="1" dirty="0">
                <a:solidFill>
                  <a:prstClr val="white"/>
                </a:solidFill>
                <a:latin typeface="Arial" panose="020B0604020202020204" pitchFamily="34" charset="0"/>
                <a:cs typeface="Arial" panose="020B0604020202020204" pitchFamily="34" charset="0"/>
              </a:rPr>
              <a:t> </a:t>
            </a:r>
            <a:endParaRPr lang="en-IN" sz="2400" i="1" dirty="0">
              <a:solidFill>
                <a:prstClr val="white"/>
              </a:solidFill>
              <a:latin typeface="Arial" panose="020B0604020202020204" pitchFamily="34" charset="0"/>
              <a:cs typeface="Arial" panose="020B0604020202020204" pitchFamily="34" charset="0"/>
            </a:endParaRPr>
          </a:p>
        </p:txBody>
      </p:sp>
      <p:sp>
        <p:nvSpPr>
          <p:cNvPr id="12" name="TextBox 11"/>
          <p:cNvSpPr txBox="1"/>
          <p:nvPr/>
        </p:nvSpPr>
        <p:spPr>
          <a:xfrm>
            <a:off x="7545330" y="3876554"/>
            <a:ext cx="1286759" cy="1338828"/>
          </a:xfrm>
          <a:prstGeom prst="rect">
            <a:avLst/>
          </a:prstGeom>
          <a:noFill/>
        </p:spPr>
        <p:txBody>
          <a:bodyPr wrap="square" rtlCol="0">
            <a:spAutoFit/>
          </a:bodyPr>
          <a:lstStyle/>
          <a:p>
            <a:pPr defTabSz="1371600"/>
            <a:r>
              <a:rPr lang="en-US" sz="8100" dirty="0">
                <a:solidFill>
                  <a:prstClr val="white"/>
                </a:solidFill>
                <a:latin typeface="Century Gothic" panose="020B0502020202020204" pitchFamily="34" charset="0"/>
              </a:rPr>
              <a:t>“</a:t>
            </a:r>
            <a:endParaRPr lang="en-IN" sz="8100" dirty="0">
              <a:solidFill>
                <a:prstClr val="white"/>
              </a:solidFill>
              <a:latin typeface="Century Gothic" panose="020B0502020202020204" pitchFamily="34" charset="0"/>
            </a:endParaRPr>
          </a:p>
        </p:txBody>
      </p:sp>
      <p:sp>
        <p:nvSpPr>
          <p:cNvPr id="13" name="Rectangle 12"/>
          <p:cNvSpPr/>
          <p:nvPr/>
        </p:nvSpPr>
        <p:spPr>
          <a:xfrm>
            <a:off x="12890328" y="4871472"/>
            <a:ext cx="688009" cy="1338828"/>
          </a:xfrm>
          <a:prstGeom prst="rect">
            <a:avLst/>
          </a:prstGeom>
        </p:spPr>
        <p:txBody>
          <a:bodyPr wrap="none">
            <a:spAutoFit/>
          </a:bodyPr>
          <a:lstStyle/>
          <a:p>
            <a:pPr defTabSz="1371600"/>
            <a:r>
              <a:rPr lang="en-US" sz="8100" dirty="0">
                <a:solidFill>
                  <a:prstClr val="white"/>
                </a:solidFill>
                <a:latin typeface="Century Gothic" panose="020B0502020202020204" pitchFamily="34" charset="0"/>
              </a:rPr>
              <a:t>”</a:t>
            </a:r>
            <a:endParaRPr lang="en-IN" sz="8100" dirty="0">
              <a:solidFill>
                <a:prstClr val="black"/>
              </a:solidFill>
              <a:latin typeface="Calibri" panose="020F0502020204030204"/>
            </a:endParaRPr>
          </a:p>
        </p:txBody>
      </p:sp>
      <p:sp>
        <p:nvSpPr>
          <p:cNvPr id="14" name="TextBox 13"/>
          <p:cNvSpPr txBox="1"/>
          <p:nvPr/>
        </p:nvSpPr>
        <p:spPr>
          <a:xfrm>
            <a:off x="10660570" y="6186749"/>
            <a:ext cx="1286759" cy="1338828"/>
          </a:xfrm>
          <a:prstGeom prst="rect">
            <a:avLst/>
          </a:prstGeom>
          <a:noFill/>
        </p:spPr>
        <p:txBody>
          <a:bodyPr wrap="square" rtlCol="0">
            <a:spAutoFit/>
          </a:bodyPr>
          <a:lstStyle/>
          <a:p>
            <a:pPr defTabSz="1371600"/>
            <a:r>
              <a:rPr lang="en-US" sz="8100" dirty="0">
                <a:solidFill>
                  <a:prstClr val="white"/>
                </a:solidFill>
                <a:latin typeface="Century Gothic" panose="020B0502020202020204" pitchFamily="34" charset="0"/>
              </a:rPr>
              <a:t>“</a:t>
            </a:r>
            <a:endParaRPr lang="en-IN" sz="8100" dirty="0">
              <a:solidFill>
                <a:prstClr val="white"/>
              </a:solidFill>
              <a:latin typeface="Century Gothic" panose="020B0502020202020204" pitchFamily="34" charset="0"/>
            </a:endParaRPr>
          </a:p>
        </p:txBody>
      </p:sp>
      <p:sp>
        <p:nvSpPr>
          <p:cNvPr id="15" name="Rectangle 14"/>
          <p:cNvSpPr/>
          <p:nvPr/>
        </p:nvSpPr>
        <p:spPr>
          <a:xfrm>
            <a:off x="17339655" y="6259591"/>
            <a:ext cx="688009" cy="1338828"/>
          </a:xfrm>
          <a:prstGeom prst="rect">
            <a:avLst/>
          </a:prstGeom>
        </p:spPr>
        <p:txBody>
          <a:bodyPr wrap="none">
            <a:spAutoFit/>
          </a:bodyPr>
          <a:lstStyle/>
          <a:p>
            <a:pPr defTabSz="1371600"/>
            <a:r>
              <a:rPr lang="en-US" sz="8100" dirty="0">
                <a:solidFill>
                  <a:prstClr val="white"/>
                </a:solidFill>
                <a:latin typeface="Century Gothic" panose="020B0502020202020204" pitchFamily="34" charset="0"/>
              </a:rPr>
              <a:t>”</a:t>
            </a:r>
            <a:endParaRPr lang="en-IN" sz="8100" dirty="0">
              <a:solidFill>
                <a:prstClr val="black"/>
              </a:solidFill>
              <a:latin typeface="Calibri" panose="020F0502020204030204"/>
            </a:endParaRPr>
          </a:p>
        </p:txBody>
      </p:sp>
      <p:pic>
        <p:nvPicPr>
          <p:cNvPr id="1028" name="Picture 4" descr="Whisky Glass Stock Illustrations – 12,232 Whisky Glass Stock Illustrations,  Vectors &amp; Clipart - Dreamstime"/>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386882" y="4024674"/>
            <a:ext cx="1533090" cy="153309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Whisky Glass Stock Illustrations – 12,232 Whisky Glass Stock Illustrations,  Vectors &amp; Clipart - Dreamstim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500737" y="6089618"/>
            <a:ext cx="1533090" cy="153309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Whisky Glass Stock Illustrations – 12,232 Whisky Glass Stock Illustrations,  Vectors &amp; Clipart - Dreamstim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559522" y="8200018"/>
            <a:ext cx="1533090" cy="153309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14014699" y="4774579"/>
            <a:ext cx="11968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9033827" y="6894134"/>
            <a:ext cx="16423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4124398" y="8881903"/>
            <a:ext cx="126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973025" y="8281739"/>
            <a:ext cx="5605312" cy="1200329"/>
          </a:xfrm>
          <a:prstGeom prst="rect">
            <a:avLst/>
          </a:prstGeom>
        </p:spPr>
        <p:txBody>
          <a:bodyPr wrap="square">
            <a:spAutoFit/>
          </a:bodyPr>
          <a:lstStyle/>
          <a:p>
            <a:pPr defTabSz="1371600"/>
            <a:r>
              <a:rPr lang="en-US" sz="2400" i="1" dirty="0">
                <a:solidFill>
                  <a:prstClr val="white"/>
                </a:solidFill>
                <a:latin typeface="Arial" panose="020B0604020202020204" pitchFamily="34" charset="0"/>
                <a:cs typeface="Arial" panose="020B0604020202020204" pitchFamily="34" charset="0"/>
              </a:rPr>
              <a:t>The smoky flavor of some whiskies do not appeal to me. I </a:t>
            </a:r>
            <a:r>
              <a:rPr lang="en-US" sz="2400" i="1" dirty="0">
                <a:solidFill>
                  <a:schemeClr val="bg1"/>
                </a:solidFill>
                <a:latin typeface="Arial" panose="020B0604020202020204" pitchFamily="34" charset="0"/>
                <a:cs typeface="Arial" panose="020B0604020202020204" pitchFamily="34" charset="0"/>
              </a:rPr>
              <a:t>am not sure </a:t>
            </a:r>
            <a:r>
              <a:rPr lang="en-US" sz="2400" i="1" dirty="0">
                <a:solidFill>
                  <a:srgbClr val="EFBA2B"/>
                </a:solidFill>
                <a:latin typeface="Arial" panose="020B0604020202020204" pitchFamily="34" charset="0"/>
                <a:cs typeface="Arial" panose="020B0604020202020204" pitchFamily="34" charset="0"/>
              </a:rPr>
              <a:t>how to navigate my way through the notes </a:t>
            </a:r>
            <a:endParaRPr lang="en-IN" sz="2400" i="1" dirty="0">
              <a:solidFill>
                <a:srgbClr val="EFBA2B"/>
              </a:solidFill>
              <a:latin typeface="Arial" panose="020B0604020202020204" pitchFamily="34" charset="0"/>
              <a:cs typeface="Arial" panose="020B0604020202020204" pitchFamily="34" charset="0"/>
            </a:endParaRPr>
          </a:p>
        </p:txBody>
      </p:sp>
      <p:sp>
        <p:nvSpPr>
          <p:cNvPr id="26" name="Rectangle 25"/>
          <p:cNvSpPr/>
          <p:nvPr/>
        </p:nvSpPr>
        <p:spPr>
          <a:xfrm>
            <a:off x="13120746" y="8845405"/>
            <a:ext cx="688009" cy="1338828"/>
          </a:xfrm>
          <a:prstGeom prst="rect">
            <a:avLst/>
          </a:prstGeom>
        </p:spPr>
        <p:txBody>
          <a:bodyPr wrap="none">
            <a:spAutoFit/>
          </a:bodyPr>
          <a:lstStyle/>
          <a:p>
            <a:pPr defTabSz="1371600"/>
            <a:r>
              <a:rPr lang="en-US" sz="8100" dirty="0">
                <a:solidFill>
                  <a:prstClr val="white"/>
                </a:solidFill>
                <a:latin typeface="Century Gothic" panose="020B0502020202020204" pitchFamily="34" charset="0"/>
              </a:rPr>
              <a:t>”</a:t>
            </a:r>
            <a:endParaRPr lang="en-IN" sz="8100" dirty="0">
              <a:solidFill>
                <a:prstClr val="black"/>
              </a:solidFill>
              <a:latin typeface="Calibri" panose="020F0502020204030204"/>
            </a:endParaRPr>
          </a:p>
        </p:txBody>
      </p:sp>
      <p:sp>
        <p:nvSpPr>
          <p:cNvPr id="27" name="TextBox 26"/>
          <p:cNvSpPr txBox="1"/>
          <p:nvPr/>
        </p:nvSpPr>
        <p:spPr>
          <a:xfrm>
            <a:off x="7450077" y="7882974"/>
            <a:ext cx="1286759" cy="1338828"/>
          </a:xfrm>
          <a:prstGeom prst="rect">
            <a:avLst/>
          </a:prstGeom>
          <a:noFill/>
        </p:spPr>
        <p:txBody>
          <a:bodyPr wrap="square" rtlCol="0">
            <a:spAutoFit/>
          </a:bodyPr>
          <a:lstStyle/>
          <a:p>
            <a:pPr defTabSz="1371600"/>
            <a:r>
              <a:rPr lang="en-US" sz="8100" dirty="0">
                <a:solidFill>
                  <a:prstClr val="white"/>
                </a:solidFill>
                <a:latin typeface="Century Gothic" panose="020B0502020202020204" pitchFamily="34" charset="0"/>
              </a:rPr>
              <a:t>“</a:t>
            </a:r>
            <a:endParaRPr lang="en-IN" sz="8100" dirty="0">
              <a:solidFill>
                <a:prstClr val="white"/>
              </a:solidFill>
              <a:latin typeface="Century Gothic" panose="020B0502020202020204" pitchFamily="34" charset="0"/>
            </a:endParaRPr>
          </a:p>
        </p:txBody>
      </p:sp>
      <p:sp>
        <p:nvSpPr>
          <p:cNvPr id="29" name="TextBox 5"/>
          <p:cNvSpPr txBox="1"/>
          <p:nvPr/>
        </p:nvSpPr>
        <p:spPr>
          <a:xfrm>
            <a:off x="7500737" y="2126012"/>
            <a:ext cx="10216260" cy="974626"/>
          </a:xfrm>
          <a:prstGeom prst="rect">
            <a:avLst/>
          </a:prstGeom>
        </p:spPr>
        <p:txBody>
          <a:bodyPr wrap="square" lIns="0" tIns="0" rIns="0" bIns="0" rtlCol="0" anchor="t">
            <a:spAutoFit/>
          </a:bodyPr>
          <a:lstStyle/>
          <a:p>
            <a:pPr marL="0" marR="0" lvl="0" indent="0" algn="l" defTabSz="914400" rtl="0" eaLnBrk="1" fontAlgn="auto" latinLnBrk="0" hangingPunct="1">
              <a:lnSpc>
                <a:spcPts val="3779"/>
              </a:lnSpc>
              <a:spcBef>
                <a:spcPts val="0"/>
              </a:spcBef>
              <a:spcAft>
                <a:spcPts val="0"/>
              </a:spcAft>
              <a:buClrTx/>
              <a:buSzTx/>
              <a:buFontTx/>
              <a:buNone/>
              <a:tabLst/>
              <a:defRPr/>
            </a:pPr>
            <a:r>
              <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rPr>
              <a:t>Conversations</a:t>
            </a:r>
            <a:r>
              <a:rPr kumimoji="0" lang="en-US" sz="3600" b="0" i="0" u="none" strike="noStrike" kern="1200" cap="none" spc="189" normalizeH="0" baseline="0" noProof="0" dirty="0">
                <a:ln>
                  <a:noFill/>
                </a:ln>
                <a:solidFill>
                  <a:prstClr val="white"/>
                </a:solidFill>
                <a:effectLst/>
                <a:uLnTx/>
                <a:uFillTx/>
                <a:latin typeface="Century Gothic" panose="020B0502020202020204" pitchFamily="34" charset="0"/>
              </a:rPr>
              <a:t> around</a:t>
            </a:r>
            <a:r>
              <a:rPr kumimoji="0" lang="en-US" sz="3600" b="0" i="0" u="none" strike="noStrike" kern="1200" cap="none" spc="189" normalizeH="0" noProof="0" dirty="0">
                <a:ln>
                  <a:noFill/>
                </a:ln>
                <a:solidFill>
                  <a:prstClr val="white"/>
                </a:solidFill>
                <a:effectLst/>
                <a:uLnTx/>
                <a:uFillTx/>
                <a:latin typeface="Century Gothic" panose="020B0502020202020204" pitchFamily="34" charset="0"/>
              </a:rPr>
              <a:t> Whisky have been </a:t>
            </a:r>
            <a:r>
              <a:rPr kumimoji="0" lang="en-US" sz="3600" b="0" i="0" u="none" strike="noStrike" kern="1200" cap="none" spc="189" normalizeH="0" noProof="0" dirty="0">
                <a:ln>
                  <a:noFill/>
                </a:ln>
                <a:solidFill>
                  <a:srgbClr val="EFBA2B"/>
                </a:solidFill>
                <a:effectLst/>
                <a:uLnTx/>
                <a:uFillTx/>
                <a:latin typeface="Century Gothic" panose="020B0502020202020204" pitchFamily="34" charset="0"/>
              </a:rPr>
              <a:t>inspiring intimate category nuances</a:t>
            </a:r>
            <a:endParaRPr kumimoji="0" lang="en-US" sz="3600" b="0" i="0" u="none" strike="noStrike" kern="1200" cap="none" spc="189" normalizeH="0" baseline="0" noProof="0" dirty="0">
              <a:ln>
                <a:noFill/>
              </a:ln>
              <a:solidFill>
                <a:srgbClr val="EFBA2B"/>
              </a:solidFill>
              <a:effectLst/>
              <a:uLnTx/>
              <a:uFillTx/>
              <a:latin typeface="Century Gothic" panose="020B0502020202020204" pitchFamily="34" charset="0"/>
            </a:endParaRPr>
          </a:p>
        </p:txBody>
      </p:sp>
      <p:cxnSp>
        <p:nvCxnSpPr>
          <p:cNvPr id="30" name="Straight Connector 29">
            <a:extLst>
              <a:ext uri="{FF2B5EF4-FFF2-40B4-BE49-F238E27FC236}">
                <a16:creationId xmlns:a16="http://schemas.microsoft.com/office/drawing/2014/main" id="{7380B169-9F35-3C42-8E46-7A86877DD1F2}"/>
              </a:ext>
            </a:extLst>
          </p:cNvPr>
          <p:cNvCxnSpPr/>
          <p:nvPr/>
        </p:nvCxnSpPr>
        <p:spPr>
          <a:xfrm>
            <a:off x="7467600" y="3501658"/>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8196" name="Picture 4" descr="Free Person Holding Clear Glass Mug With Brown Liquid Stock Ph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99" y="0"/>
            <a:ext cx="6858000"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9"/>
          <p:cNvPicPr>
            <a:picLocks noChangeAspect="1"/>
          </p:cNvPicPr>
          <p:nvPr/>
        </p:nvPicPr>
        <p:blipFill>
          <a:blip r:embed="rId7"/>
          <a:srcRect/>
          <a:stretch>
            <a:fillRect/>
          </a:stretch>
        </p:blipFill>
        <p:spPr>
          <a:xfrm>
            <a:off x="15835768" y="-1608941"/>
            <a:ext cx="3695782" cy="3635726"/>
          </a:xfrm>
          <a:prstGeom prst="rect">
            <a:avLst/>
          </a:prstGeom>
        </p:spPr>
      </p:pic>
    </p:spTree>
    <p:extLst>
      <p:ext uri="{BB962C8B-B14F-4D97-AF65-F5344CB8AC3E}">
        <p14:creationId xmlns:p14="http://schemas.microsoft.com/office/powerpoint/2010/main" val="4080332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p:nvPr/>
        </p:nvCxnSpPr>
        <p:spPr>
          <a:xfrm>
            <a:off x="9826766" y="3044027"/>
            <a:ext cx="7666947" cy="0"/>
          </a:xfrm>
          <a:prstGeom prst="straightConnector1">
            <a:avLst/>
          </a:prstGeom>
          <a:ln>
            <a:solidFill>
              <a:srgbClr val="EFBA2B"/>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48" name="Picture 24" descr="Free Man Handing a Person a Glass of Beer Stock Photo"/>
          <p:cNvPicPr>
            <a:picLocks noChangeAspect="1" noChangeArrowheads="1"/>
          </p:cNvPicPr>
          <p:nvPr/>
        </p:nvPicPr>
        <p:blipFill rotWithShape="1">
          <a:blip r:embed="rId2">
            <a:extLst>
              <a:ext uri="{28A0092B-C50C-407E-A947-70E740481C1C}">
                <a14:useLocalDpi xmlns:a14="http://schemas.microsoft.com/office/drawing/2010/main" val="0"/>
              </a:ext>
            </a:extLst>
          </a:blip>
          <a:srcRect l="10300" t="-296" r="23100" b="296"/>
          <a:stretch/>
        </p:blipFill>
        <p:spPr bwMode="auto">
          <a:xfrm>
            <a:off x="3789711" y="4584774"/>
            <a:ext cx="1833115" cy="1833115"/>
          </a:xfrm>
          <a:prstGeom prst="ellipse">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888BE2-2A8C-5144-B4C2-777B15871DBB}"/>
              </a:ext>
            </a:extLst>
          </p:cNvPr>
          <p:cNvSpPr txBox="1"/>
          <p:nvPr/>
        </p:nvSpPr>
        <p:spPr>
          <a:xfrm>
            <a:off x="533399" y="455311"/>
            <a:ext cx="15556776" cy="1200329"/>
          </a:xfrm>
          <a:prstGeom prst="rect">
            <a:avLst/>
          </a:prstGeom>
          <a:noFill/>
        </p:spPr>
        <p:txBody>
          <a:bodyPr wrap="square">
            <a:spAutoFit/>
          </a:bodyPr>
          <a:lstStyle/>
          <a:p>
            <a:r>
              <a:rPr lang="en-US" sz="3600" dirty="0">
                <a:solidFill>
                  <a:schemeClr val="bg1"/>
                </a:solidFill>
                <a:latin typeface="Century Gothic" panose="020B0502020202020204" pitchFamily="34" charset="0"/>
                <a:cs typeface="Arial" panose="020B0604020202020204" pitchFamily="34" charset="0"/>
              </a:rPr>
              <a:t>The whisky drinking spectrum is large and embodies multigenerational consumers</a:t>
            </a:r>
          </a:p>
        </p:txBody>
      </p:sp>
      <p:cxnSp>
        <p:nvCxnSpPr>
          <p:cNvPr id="11" name="Straight Connector 10">
            <a:extLst>
              <a:ext uri="{FF2B5EF4-FFF2-40B4-BE49-F238E27FC236}">
                <a16:creationId xmlns:a16="http://schemas.microsoft.com/office/drawing/2014/main" id="{7380B169-9F35-3C42-8E46-7A86877DD1F2}"/>
              </a:ext>
            </a:extLst>
          </p:cNvPr>
          <p:cNvCxnSpPr/>
          <p:nvPr/>
        </p:nvCxnSpPr>
        <p:spPr>
          <a:xfrm>
            <a:off x="638853" y="19431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1028" name="Picture 4" descr="Free White Computer Laptop On White Table Stock Phot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0" t="786" r="33500" b="-786"/>
          <a:stretch/>
        </p:blipFill>
        <p:spPr bwMode="auto">
          <a:xfrm>
            <a:off x="14735705" y="5132404"/>
            <a:ext cx="1004272" cy="1004272"/>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Free An Elderly Man in Black Suit Holding a Folder Stock Phot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04" b="31729"/>
          <a:stretch/>
        </p:blipFill>
        <p:spPr bwMode="auto">
          <a:xfrm>
            <a:off x="14869126" y="3548882"/>
            <a:ext cx="1112562" cy="1112562"/>
          </a:xfrm>
          <a:prstGeom prst="ellipse">
            <a:avLst/>
          </a:prstGeom>
          <a:noFill/>
          <a:extLst>
            <a:ext uri="{909E8E84-426E-40DD-AFC4-6F175D3DCCD1}">
              <a14:hiddenFill xmlns:a14="http://schemas.microsoft.com/office/drawing/2010/main">
                <a:solidFill>
                  <a:srgbClr val="FFFFFF"/>
                </a:solidFill>
              </a14:hiddenFill>
            </a:ext>
          </a:extLst>
        </p:spPr>
      </p:pic>
      <p:pic>
        <p:nvPicPr>
          <p:cNvPr id="1032" name="Picture 8" descr="Free Man in Black Long Sleeves Holding a Paintbrush Stock Phot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 t="26960" r="-67" b="6196"/>
          <a:stretch/>
        </p:blipFill>
        <p:spPr bwMode="auto">
          <a:xfrm>
            <a:off x="9826766" y="3630143"/>
            <a:ext cx="1909261" cy="1909261"/>
          </a:xfrm>
          <a:prstGeom prst="ellipse">
            <a:avLst/>
          </a:prstGeom>
          <a:noFill/>
          <a:extLst>
            <a:ext uri="{909E8E84-426E-40DD-AFC4-6F175D3DCCD1}">
              <a14:hiddenFill xmlns:a14="http://schemas.microsoft.com/office/drawing/2010/main">
                <a:solidFill>
                  <a:srgbClr val="FFFFFF"/>
                </a:solidFill>
              </a14:hiddenFill>
            </a:ext>
          </a:extLst>
        </p:spPr>
      </p:pic>
      <p:pic>
        <p:nvPicPr>
          <p:cNvPr id="1036" name="Picture 12" descr="Free Cheerful man in stylish warm beige jacket with planner Stock Photo"/>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7" t="3333" r="-67" b="30001"/>
          <a:stretch/>
        </p:blipFill>
        <p:spPr bwMode="auto">
          <a:xfrm>
            <a:off x="2423017" y="3455336"/>
            <a:ext cx="1749425" cy="1749425"/>
          </a:xfrm>
          <a:prstGeom prst="ellipse">
            <a:avLst/>
          </a:prstGeom>
          <a:noFill/>
          <a:extLst>
            <a:ext uri="{909E8E84-426E-40DD-AFC4-6F175D3DCCD1}">
              <a14:hiddenFill xmlns:a14="http://schemas.microsoft.com/office/drawing/2010/main">
                <a:solidFill>
                  <a:srgbClr val="FFFFFF"/>
                </a:solidFill>
              </a14:hiddenFill>
            </a:ext>
          </a:extLst>
        </p:spPr>
      </p:pic>
      <p:pic>
        <p:nvPicPr>
          <p:cNvPr id="1038" name="Picture 14" descr="Free Cheerful businessman in formal wear standing in front of glass wall Stock Photo"/>
          <p:cNvPicPr>
            <a:picLocks noChangeAspect="1" noChangeArrowheads="1"/>
          </p:cNvPicPr>
          <p:nvPr/>
        </p:nvPicPr>
        <p:blipFill rotWithShape="1">
          <a:blip r:embed="rId7">
            <a:extLst>
              <a:ext uri="{28A0092B-C50C-407E-A947-70E740481C1C}">
                <a14:useLocalDpi xmlns:a14="http://schemas.microsoft.com/office/drawing/2010/main" val="0"/>
              </a:ext>
            </a:extLst>
          </a:blip>
          <a:srcRect l="10367" t="-951" r="23033" b="951"/>
          <a:stretch/>
        </p:blipFill>
        <p:spPr bwMode="auto">
          <a:xfrm>
            <a:off x="7100195" y="3673760"/>
            <a:ext cx="2092030" cy="2092030"/>
          </a:xfrm>
          <a:prstGeom prst="ellipse">
            <a:avLst/>
          </a:prstGeom>
          <a:noFill/>
          <a:extLst>
            <a:ext uri="{909E8E84-426E-40DD-AFC4-6F175D3DCCD1}">
              <a14:hiddenFill xmlns:a14="http://schemas.microsoft.com/office/drawing/2010/main">
                <a:solidFill>
                  <a:srgbClr val="FFFFFF"/>
                </a:solidFill>
              </a14:hiddenFill>
            </a:ext>
          </a:extLst>
        </p:spPr>
      </p:pic>
      <p:pic>
        <p:nvPicPr>
          <p:cNvPr id="1042" name="Picture 18" descr="Free Pensive young Asian female customer sitting at bar counter full of various drinks and working remotely on laptop Stock Photo"/>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67" t="16022" r="367" b="17312"/>
          <a:stretch/>
        </p:blipFill>
        <p:spPr bwMode="auto">
          <a:xfrm>
            <a:off x="5880995" y="5132404"/>
            <a:ext cx="1219200" cy="1219200"/>
          </a:xfrm>
          <a:prstGeom prst="ellipse">
            <a:avLst/>
          </a:prstGeom>
          <a:noFill/>
          <a:extLst>
            <a:ext uri="{909E8E84-426E-40DD-AFC4-6F175D3DCCD1}">
              <a14:hiddenFill xmlns:a14="http://schemas.microsoft.com/office/drawing/2010/main">
                <a:solidFill>
                  <a:srgbClr val="FFFFFF"/>
                </a:solidFill>
              </a14:hiddenFill>
            </a:ext>
          </a:extLst>
        </p:spPr>
      </p:pic>
      <p:pic>
        <p:nvPicPr>
          <p:cNvPr id="1044" name="Picture 20" descr="Free Man Holding A Glass Of Drink Stock Photo"/>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5150" t="-171" r="18650" b="171"/>
          <a:stretch/>
        </p:blipFill>
        <p:spPr bwMode="auto">
          <a:xfrm>
            <a:off x="5396188" y="3672174"/>
            <a:ext cx="1294600" cy="1294600"/>
          </a:xfrm>
          <a:prstGeom prst="ellipse">
            <a:avLst/>
          </a:prstGeom>
          <a:noFill/>
          <a:extLst>
            <a:ext uri="{909E8E84-426E-40DD-AFC4-6F175D3DCCD1}">
              <a14:hiddenFill xmlns:a14="http://schemas.microsoft.com/office/drawing/2010/main">
                <a:solidFill>
                  <a:srgbClr val="FFFFFF"/>
                </a:solidFill>
              </a14:hiddenFill>
            </a:ext>
          </a:extLst>
        </p:spPr>
      </p:pic>
      <p:pic>
        <p:nvPicPr>
          <p:cNvPr id="1050" name="Picture 26" descr="Free A Group of Friends Having Fun Stock Photo"/>
          <p:cNvPicPr>
            <a:picLocks noChangeAspect="1" noChangeArrowheads="1"/>
          </p:cNvPicPr>
          <p:nvPr/>
        </p:nvPicPr>
        <p:blipFill rotWithShape="1">
          <a:blip r:embed="rId10">
            <a:extLst>
              <a:ext uri="{28A0092B-C50C-407E-A947-70E740481C1C}">
                <a14:useLocalDpi xmlns:a14="http://schemas.microsoft.com/office/drawing/2010/main" val="0"/>
              </a:ext>
            </a:extLst>
          </a:blip>
          <a:srcRect l="10267" t="-1198" r="22933" b="1198"/>
          <a:stretch/>
        </p:blipFill>
        <p:spPr bwMode="auto">
          <a:xfrm>
            <a:off x="12256856" y="3455336"/>
            <a:ext cx="2528878" cy="2528878"/>
          </a:xfrm>
          <a:prstGeom prst="ellipse">
            <a:avLst/>
          </a:prstGeom>
          <a:noFill/>
          <a:extLst>
            <a:ext uri="{909E8E84-426E-40DD-AFC4-6F175D3DCCD1}">
              <a14:hiddenFill xmlns:a14="http://schemas.microsoft.com/office/drawing/2010/main">
                <a:solidFill>
                  <a:srgbClr val="FFFFFF"/>
                </a:solidFill>
              </a14:hiddenFill>
            </a:ext>
          </a:extLst>
        </p:spPr>
      </p:pic>
      <p:pic>
        <p:nvPicPr>
          <p:cNvPr id="1052" name="Picture 28" descr="Free A Group of Friends Having Fun at the Party Stock Photo"/>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7" t="22533" r="-67" b="10801"/>
          <a:stretch/>
        </p:blipFill>
        <p:spPr bwMode="auto">
          <a:xfrm>
            <a:off x="11334923" y="5272380"/>
            <a:ext cx="1166520" cy="1166520"/>
          </a:xfrm>
          <a:prstGeom prst="ellipse">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16065097" y="4147418"/>
            <a:ext cx="1954145" cy="874713"/>
          </a:xfrm>
          <a:prstGeom prst="rightArrow">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ight Arrow 23"/>
          <p:cNvSpPr/>
          <p:nvPr/>
        </p:nvSpPr>
        <p:spPr>
          <a:xfrm flipH="1">
            <a:off x="228600" y="4154493"/>
            <a:ext cx="2012484" cy="874713"/>
          </a:xfrm>
          <a:prstGeom prst="rightArrow">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p:cNvSpPr txBox="1"/>
          <p:nvPr/>
        </p:nvSpPr>
        <p:spPr>
          <a:xfrm>
            <a:off x="861854" y="4394087"/>
            <a:ext cx="2667000"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AGE 30</a:t>
            </a:r>
            <a:endParaRPr lang="en-IN" sz="2000" dirty="0">
              <a:latin typeface="Arial" panose="020B0604020202020204" pitchFamily="34" charset="0"/>
              <a:cs typeface="Arial" panose="020B0604020202020204" pitchFamily="34" charset="0"/>
            </a:endParaRPr>
          </a:p>
        </p:txBody>
      </p:sp>
      <p:sp>
        <p:nvSpPr>
          <p:cNvPr id="26" name="TextBox 25"/>
          <p:cNvSpPr txBox="1"/>
          <p:nvPr/>
        </p:nvSpPr>
        <p:spPr>
          <a:xfrm>
            <a:off x="16274513" y="4396517"/>
            <a:ext cx="2667000"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AGE 50</a:t>
            </a:r>
            <a:endParaRPr lang="en-IN" sz="2000" dirty="0">
              <a:latin typeface="Arial" panose="020B0604020202020204" pitchFamily="34" charset="0"/>
              <a:cs typeface="Arial" panose="020B0604020202020204" pitchFamily="34" charset="0"/>
            </a:endParaRPr>
          </a:p>
        </p:txBody>
      </p:sp>
      <p:cxnSp>
        <p:nvCxnSpPr>
          <p:cNvPr id="6" name="Straight Connector 5"/>
          <p:cNvCxnSpPr/>
          <p:nvPr/>
        </p:nvCxnSpPr>
        <p:spPr>
          <a:xfrm>
            <a:off x="9492713" y="4105163"/>
            <a:ext cx="0" cy="924043"/>
          </a:xfrm>
          <a:prstGeom prst="line">
            <a:avLst/>
          </a:prstGeom>
          <a:ln w="76200">
            <a:solidFill>
              <a:srgbClr val="EFBA2B"/>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924825" y="3348827"/>
            <a:ext cx="2667000" cy="400110"/>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rPr>
              <a:t>AGE 40</a:t>
            </a:r>
            <a:endParaRPr lang="en-IN" sz="2000" dirty="0">
              <a:solidFill>
                <a:schemeClr val="bg1"/>
              </a:solidFill>
              <a:latin typeface="Arial" panose="020B0604020202020204" pitchFamily="34" charset="0"/>
              <a:cs typeface="Arial" panose="020B0604020202020204" pitchFamily="34" charset="0"/>
            </a:endParaRPr>
          </a:p>
        </p:txBody>
      </p:sp>
      <p:sp>
        <p:nvSpPr>
          <p:cNvPr id="35" name="Rectangle 34"/>
          <p:cNvSpPr/>
          <p:nvPr/>
        </p:nvSpPr>
        <p:spPr>
          <a:xfrm>
            <a:off x="9559697" y="6844062"/>
            <a:ext cx="3394303" cy="1754326"/>
          </a:xfrm>
          <a:prstGeom prst="rect">
            <a:avLst/>
          </a:prstGeom>
        </p:spPr>
        <p:txBody>
          <a:bodyPr wrap="square">
            <a:spAutoFit/>
          </a:bodyPr>
          <a:lstStyle/>
          <a:p>
            <a:pPr defTabSz="1371600"/>
            <a:r>
              <a:rPr lang="en-US" sz="2400" dirty="0">
                <a:solidFill>
                  <a:srgbClr val="EFBA2B"/>
                </a:solidFill>
                <a:latin typeface="Arial" panose="020B0604020202020204" pitchFamily="34" charset="0"/>
                <a:cs typeface="Arial" panose="020B0604020202020204" pitchFamily="34" charset="0"/>
              </a:rPr>
              <a:t>The Aficionado</a:t>
            </a:r>
          </a:p>
          <a:p>
            <a:pPr defTabSz="1371600"/>
            <a:endParaRPr lang="en-US" sz="2400" dirty="0">
              <a:solidFill>
                <a:prstClr val="white"/>
              </a:solidFill>
              <a:latin typeface="Arial" panose="020B0604020202020204" pitchFamily="34" charset="0"/>
              <a:cs typeface="Arial" panose="020B0604020202020204" pitchFamily="34" charset="0"/>
            </a:endParaRPr>
          </a:p>
          <a:p>
            <a:pPr defTabSz="1371600"/>
            <a:r>
              <a:rPr lang="en-US" sz="2000" dirty="0">
                <a:solidFill>
                  <a:prstClr val="white"/>
                </a:solidFill>
                <a:latin typeface="Arial" panose="020B0604020202020204" pitchFamily="34" charset="0"/>
                <a:cs typeface="Arial" panose="020B0604020202020204" pitchFamily="34" charset="0"/>
              </a:rPr>
              <a:t>A fully-fledged connoisseur who enjoys the quality of their spirits</a:t>
            </a:r>
            <a:endParaRPr lang="en-IN" sz="2000" dirty="0">
              <a:solidFill>
                <a:prstClr val="white"/>
              </a:solidFill>
              <a:latin typeface="Arial" panose="020B0604020202020204" pitchFamily="34" charset="0"/>
              <a:cs typeface="Arial" panose="020B0604020202020204" pitchFamily="34" charset="0"/>
            </a:endParaRPr>
          </a:p>
        </p:txBody>
      </p:sp>
      <p:sp>
        <p:nvSpPr>
          <p:cNvPr id="36" name="Rectangle 35"/>
          <p:cNvSpPr/>
          <p:nvPr/>
        </p:nvSpPr>
        <p:spPr>
          <a:xfrm>
            <a:off x="5112397" y="6857126"/>
            <a:ext cx="3763908" cy="2123658"/>
          </a:xfrm>
          <a:prstGeom prst="rect">
            <a:avLst/>
          </a:prstGeom>
        </p:spPr>
        <p:txBody>
          <a:bodyPr wrap="square">
            <a:spAutoFit/>
          </a:bodyPr>
          <a:lstStyle/>
          <a:p>
            <a:pPr defTabSz="1371600"/>
            <a:r>
              <a:rPr lang="en-US" sz="2400" dirty="0">
                <a:solidFill>
                  <a:srgbClr val="EFBA2B"/>
                </a:solidFill>
                <a:latin typeface="Arial" panose="020B0604020202020204" pitchFamily="34" charset="0"/>
                <a:cs typeface="Arial" panose="020B0604020202020204" pitchFamily="34" charset="0"/>
              </a:rPr>
              <a:t>The Enthusiast</a:t>
            </a:r>
          </a:p>
          <a:p>
            <a:pPr defTabSz="1371600"/>
            <a:endParaRPr lang="en-US" sz="2400" dirty="0">
              <a:solidFill>
                <a:prstClr val="white"/>
              </a:solidFill>
              <a:latin typeface="Arial" panose="020B0604020202020204" pitchFamily="34" charset="0"/>
              <a:cs typeface="Arial" panose="020B0604020202020204" pitchFamily="34" charset="0"/>
            </a:endParaRPr>
          </a:p>
          <a:p>
            <a:pPr defTabSz="1371600"/>
            <a:r>
              <a:rPr lang="en-US" sz="2000" dirty="0">
                <a:solidFill>
                  <a:prstClr val="white"/>
                </a:solidFill>
                <a:latin typeface="Arial" panose="020B0604020202020204" pitchFamily="34" charset="0"/>
                <a:cs typeface="Arial" panose="020B0604020202020204" pitchFamily="34" charset="0"/>
              </a:rPr>
              <a:t>Casual drinkers who love to understand everything about their spirits</a:t>
            </a:r>
          </a:p>
          <a:p>
            <a:pPr defTabSz="1371600"/>
            <a:endParaRPr lang="en-IN" sz="2400" dirty="0">
              <a:solidFill>
                <a:prstClr val="white"/>
              </a:solidFill>
              <a:latin typeface="Arial" panose="020B0604020202020204" pitchFamily="34" charset="0"/>
              <a:cs typeface="Arial" panose="020B0604020202020204" pitchFamily="34" charset="0"/>
            </a:endParaRPr>
          </a:p>
        </p:txBody>
      </p:sp>
      <p:sp>
        <p:nvSpPr>
          <p:cNvPr id="37" name="Rectangle 36"/>
          <p:cNvSpPr/>
          <p:nvPr/>
        </p:nvSpPr>
        <p:spPr>
          <a:xfrm>
            <a:off x="673144" y="6857126"/>
            <a:ext cx="3805688" cy="2123658"/>
          </a:xfrm>
          <a:prstGeom prst="rect">
            <a:avLst/>
          </a:prstGeom>
        </p:spPr>
        <p:txBody>
          <a:bodyPr wrap="square">
            <a:spAutoFit/>
          </a:bodyPr>
          <a:lstStyle/>
          <a:p>
            <a:pPr defTabSz="1371600"/>
            <a:r>
              <a:rPr lang="en-US" sz="2400" dirty="0">
                <a:solidFill>
                  <a:srgbClr val="EFBA2B"/>
                </a:solidFill>
                <a:latin typeface="Arial" panose="020B0604020202020204" pitchFamily="34" charset="0"/>
                <a:cs typeface="Arial" panose="020B0604020202020204" pitchFamily="34" charset="0"/>
              </a:rPr>
              <a:t>The Newbie</a:t>
            </a:r>
          </a:p>
          <a:p>
            <a:pPr defTabSz="1371600"/>
            <a:r>
              <a:rPr lang="en-US" sz="2400" dirty="0">
                <a:solidFill>
                  <a:prstClr val="white"/>
                </a:solidFill>
                <a:latin typeface="Arial" panose="020B0604020202020204" pitchFamily="34" charset="0"/>
                <a:cs typeface="Arial" panose="020B0604020202020204" pitchFamily="34" charset="0"/>
              </a:rPr>
              <a:t> </a:t>
            </a:r>
          </a:p>
          <a:p>
            <a:pPr defTabSz="1371600"/>
            <a:r>
              <a:rPr lang="en-US" sz="2000" dirty="0">
                <a:solidFill>
                  <a:prstClr val="white"/>
                </a:solidFill>
                <a:latin typeface="Arial" panose="020B0604020202020204" pitchFamily="34" charset="0"/>
                <a:cs typeface="Arial" panose="020B0604020202020204" pitchFamily="34" charset="0"/>
              </a:rPr>
              <a:t>Fairly new to the whisky world, they are learning about the taste of straight, aged spirits</a:t>
            </a:r>
          </a:p>
          <a:p>
            <a:pPr defTabSz="1371600"/>
            <a:endParaRPr lang="en-IN" sz="2400" dirty="0">
              <a:solidFill>
                <a:prstClr val="white"/>
              </a:solidFill>
              <a:latin typeface="Arial" panose="020B0604020202020204" pitchFamily="34" charset="0"/>
              <a:cs typeface="Arial" panose="020B0604020202020204" pitchFamily="34" charset="0"/>
            </a:endParaRPr>
          </a:p>
        </p:txBody>
      </p:sp>
      <p:sp>
        <p:nvSpPr>
          <p:cNvPr id="38" name="Rectangle 37"/>
          <p:cNvSpPr/>
          <p:nvPr/>
        </p:nvSpPr>
        <p:spPr>
          <a:xfrm>
            <a:off x="13669192" y="6848231"/>
            <a:ext cx="4421366" cy="2431435"/>
          </a:xfrm>
          <a:prstGeom prst="rect">
            <a:avLst/>
          </a:prstGeom>
        </p:spPr>
        <p:txBody>
          <a:bodyPr wrap="square">
            <a:spAutoFit/>
          </a:bodyPr>
          <a:lstStyle/>
          <a:p>
            <a:pPr defTabSz="1371600"/>
            <a:r>
              <a:rPr lang="en-US" sz="2400" dirty="0">
                <a:solidFill>
                  <a:srgbClr val="EFBA2B"/>
                </a:solidFill>
                <a:latin typeface="Arial" panose="020B0604020202020204" pitchFamily="34" charset="0"/>
                <a:cs typeface="Arial" panose="020B0604020202020204" pitchFamily="34" charset="0"/>
              </a:rPr>
              <a:t>The Host</a:t>
            </a:r>
          </a:p>
          <a:p>
            <a:pPr defTabSz="1371600"/>
            <a:endParaRPr lang="en-US" sz="2400" dirty="0">
              <a:solidFill>
                <a:prstClr val="white"/>
              </a:solidFill>
              <a:latin typeface="Arial" panose="020B0604020202020204" pitchFamily="34" charset="0"/>
              <a:cs typeface="Arial" panose="020B0604020202020204" pitchFamily="34" charset="0"/>
            </a:endParaRPr>
          </a:p>
          <a:p>
            <a:pPr defTabSz="1371600"/>
            <a:r>
              <a:rPr lang="en-US" sz="2000" dirty="0">
                <a:solidFill>
                  <a:prstClr val="white"/>
                </a:solidFill>
                <a:latin typeface="Arial" panose="020B0604020202020204" pitchFamily="34" charset="0"/>
                <a:cs typeface="Arial" panose="020B0604020202020204" pitchFamily="34" charset="0"/>
              </a:rPr>
              <a:t>May not always be a whisky fan themselves, they have an indirect relationship with spirits often hosting and gifting </a:t>
            </a:r>
          </a:p>
          <a:p>
            <a:pPr defTabSz="1371600"/>
            <a:endParaRPr lang="en-IN" sz="2400" dirty="0">
              <a:solidFill>
                <a:prstClr val="white"/>
              </a:solidFill>
              <a:latin typeface="Arial" panose="020B0604020202020204" pitchFamily="34" charset="0"/>
              <a:cs typeface="Arial" panose="020B0604020202020204" pitchFamily="34" charset="0"/>
            </a:endParaRPr>
          </a:p>
        </p:txBody>
      </p:sp>
      <p:sp>
        <p:nvSpPr>
          <p:cNvPr id="39" name="Rectangle 38"/>
          <p:cNvSpPr/>
          <p:nvPr/>
        </p:nvSpPr>
        <p:spPr>
          <a:xfrm>
            <a:off x="533399" y="9596849"/>
            <a:ext cx="15505348" cy="307777"/>
          </a:xfrm>
          <a:prstGeom prst="rect">
            <a:avLst/>
          </a:prstGeom>
        </p:spPr>
        <p:txBody>
          <a:bodyPr wrap="square">
            <a:spAutoFit/>
          </a:bodyPr>
          <a:lstStyle/>
          <a:p>
            <a:pPr defTabSz="1371600"/>
            <a:r>
              <a:rPr lang="en-US" sz="1400" dirty="0">
                <a:solidFill>
                  <a:schemeClr val="bg1"/>
                </a:solidFill>
                <a:latin typeface="Arial" panose="020B0604020202020204" pitchFamily="34" charset="0"/>
                <a:cs typeface="Arial" panose="020B0604020202020204" pitchFamily="34" charset="0"/>
              </a:rPr>
              <a:t>Note : There can be an overlap across age groups and segments</a:t>
            </a:r>
          </a:p>
        </p:txBody>
      </p:sp>
      <p:cxnSp>
        <p:nvCxnSpPr>
          <p:cNvPr id="30" name="Straight Arrow Connector 29">
            <a:extLst>
              <a:ext uri="{FF2B5EF4-FFF2-40B4-BE49-F238E27FC236}">
                <a16:creationId xmlns:a16="http://schemas.microsoft.com/office/drawing/2014/main" id="{9F3A601B-421B-6145-9244-1352A08517F7}"/>
              </a:ext>
            </a:extLst>
          </p:cNvPr>
          <p:cNvCxnSpPr/>
          <p:nvPr/>
        </p:nvCxnSpPr>
        <p:spPr>
          <a:xfrm>
            <a:off x="729713" y="3044027"/>
            <a:ext cx="8462512" cy="0"/>
          </a:xfrm>
          <a:prstGeom prst="straightConnector1">
            <a:avLst/>
          </a:prstGeom>
          <a:ln>
            <a:solidFill>
              <a:srgbClr val="EFBA2B"/>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EC4F420-4E4E-AE44-A449-BD54E2BA9E13}"/>
              </a:ext>
            </a:extLst>
          </p:cNvPr>
          <p:cNvSpPr txBox="1"/>
          <p:nvPr/>
        </p:nvSpPr>
        <p:spPr>
          <a:xfrm>
            <a:off x="3851042" y="2910103"/>
            <a:ext cx="1771784" cy="307777"/>
          </a:xfrm>
          <a:prstGeom prst="rect">
            <a:avLst/>
          </a:prstGeom>
          <a:solidFill>
            <a:srgbClr val="EFBA2B"/>
          </a:solidFill>
        </p:spPr>
        <p:txBody>
          <a:bodyPr wrap="square" rtlCol="0">
            <a:spAutoFit/>
          </a:bodyPr>
          <a:lstStyle/>
          <a:p>
            <a:pPr algn="ctr"/>
            <a:r>
              <a:rPr lang="en-IN" sz="1400" dirty="0" smtClean="0">
                <a:latin typeface="Arial" panose="020B0604020202020204" pitchFamily="34" charset="0"/>
                <a:cs typeface="Arial" panose="020B0604020202020204" pitchFamily="34" charset="0"/>
              </a:rPr>
              <a:t>DIGITAL FIRST TG</a:t>
            </a:r>
            <a:endParaRPr lang="en-IN" sz="14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A9238403-67AC-324B-9886-ECE1AC4A3362}"/>
              </a:ext>
            </a:extLst>
          </p:cNvPr>
          <p:cNvSpPr txBox="1"/>
          <p:nvPr/>
        </p:nvSpPr>
        <p:spPr>
          <a:xfrm>
            <a:off x="12674813" y="2945329"/>
            <a:ext cx="1771784" cy="307777"/>
          </a:xfrm>
          <a:prstGeom prst="rect">
            <a:avLst/>
          </a:prstGeom>
          <a:solidFill>
            <a:srgbClr val="EFBA2B"/>
          </a:solidFill>
        </p:spPr>
        <p:txBody>
          <a:bodyPr wrap="square" rtlCol="0">
            <a:spAutoFit/>
          </a:bodyPr>
          <a:lstStyle/>
          <a:p>
            <a:pPr algn="ctr"/>
            <a:r>
              <a:rPr lang="en-IN" sz="1400" dirty="0" smtClean="0">
                <a:latin typeface="Arial" panose="020B0604020202020204" pitchFamily="34" charset="0"/>
                <a:cs typeface="Arial" panose="020B0604020202020204" pitchFamily="34" charset="0"/>
              </a:rPr>
              <a:t>SECONDARY TG</a:t>
            </a:r>
            <a:endParaRPr lang="en-IN"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8264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19578" t="243" r="13756" b="-243"/>
          <a:stretch/>
        </p:blipFill>
        <p:spPr>
          <a:xfrm>
            <a:off x="1011404" y="985788"/>
            <a:ext cx="6379677" cy="6379677"/>
          </a:xfrm>
          <a:prstGeom prst="rect">
            <a:avLst/>
          </a:prstGeom>
        </p:spPr>
      </p:pic>
      <p:sp>
        <p:nvSpPr>
          <p:cNvPr id="2" name="TextBox 1"/>
          <p:cNvSpPr txBox="1"/>
          <p:nvPr/>
        </p:nvSpPr>
        <p:spPr>
          <a:xfrm>
            <a:off x="8033782" y="889059"/>
            <a:ext cx="2283645" cy="738664"/>
          </a:xfrm>
          <a:prstGeom prst="rect">
            <a:avLst/>
          </a:prstGeom>
          <a:noFill/>
        </p:spPr>
        <p:txBody>
          <a:bodyPr wrap="square" rtlCol="0">
            <a:spAutoFit/>
          </a:bodyPr>
          <a:lstStyle/>
          <a:p>
            <a:pPr defTabSz="1371600"/>
            <a:r>
              <a:rPr lang="en-US" sz="4200" b="1" dirty="0">
                <a:solidFill>
                  <a:prstClr val="white"/>
                </a:solidFill>
                <a:latin typeface="Century Gothic" panose="020B0502020202020204" pitchFamily="34" charset="0"/>
              </a:rPr>
              <a:t>VICTOR</a:t>
            </a:r>
            <a:endParaRPr lang="en-IN" sz="4200" b="1" dirty="0">
              <a:solidFill>
                <a:prstClr val="white"/>
              </a:solidFill>
              <a:latin typeface="Century Gothic" panose="020B0502020202020204" pitchFamily="34" charset="0"/>
            </a:endParaRPr>
          </a:p>
        </p:txBody>
      </p:sp>
      <p:sp>
        <p:nvSpPr>
          <p:cNvPr id="3" name="TextBox 2"/>
          <p:cNvSpPr txBox="1"/>
          <p:nvPr/>
        </p:nvSpPr>
        <p:spPr>
          <a:xfrm>
            <a:off x="8118013" y="1751303"/>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ABOUT</a:t>
            </a:r>
          </a:p>
        </p:txBody>
      </p:sp>
      <p:sp>
        <p:nvSpPr>
          <p:cNvPr id="4" name="Rectangle 3"/>
          <p:cNvSpPr/>
          <p:nvPr/>
        </p:nvSpPr>
        <p:spPr>
          <a:xfrm>
            <a:off x="8132152" y="2261814"/>
            <a:ext cx="9144000" cy="646331"/>
          </a:xfrm>
          <a:prstGeom prst="rect">
            <a:avLst/>
          </a:prstGeom>
        </p:spPr>
        <p:txBody>
          <a:bodyPr>
            <a:spAutoFit/>
          </a:bodyPr>
          <a:lstStyle/>
          <a:p>
            <a:pPr defTabSz="1371600"/>
            <a:r>
              <a:rPr lang="en-US" dirty="0">
                <a:solidFill>
                  <a:prstClr val="white"/>
                </a:solidFill>
                <a:latin typeface="Arial" panose="020B0604020202020204" pitchFamily="34" charset="0"/>
                <a:cs typeface="Arial" panose="020B0604020202020204" pitchFamily="34" charset="0"/>
              </a:rPr>
              <a:t>Age 31</a:t>
            </a:r>
          </a:p>
          <a:p>
            <a:pPr defTabSz="1371600"/>
            <a:r>
              <a:rPr lang="en-US" dirty="0">
                <a:solidFill>
                  <a:prstClr val="white"/>
                </a:solidFill>
                <a:latin typeface="Arial" panose="020B0604020202020204" pitchFamily="34" charset="0"/>
                <a:cs typeface="Arial" panose="020B0604020202020204" pitchFamily="34" charset="0"/>
              </a:rPr>
              <a:t>Creative Strategist, France</a:t>
            </a:r>
            <a:endParaRPr lang="en-IN" dirty="0">
              <a:solidFill>
                <a:prstClr val="white"/>
              </a:solidFill>
              <a:latin typeface="Arial" panose="020B0604020202020204" pitchFamily="34" charset="0"/>
              <a:cs typeface="Arial" panose="020B0604020202020204" pitchFamily="34" charset="0"/>
            </a:endParaRPr>
          </a:p>
        </p:txBody>
      </p:sp>
      <p:sp>
        <p:nvSpPr>
          <p:cNvPr id="6" name="Rectangle 5"/>
          <p:cNvSpPr/>
          <p:nvPr/>
        </p:nvSpPr>
        <p:spPr>
          <a:xfrm>
            <a:off x="8115446" y="4152086"/>
            <a:ext cx="8474478" cy="2031325"/>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Victor is just </a:t>
            </a:r>
            <a:r>
              <a:rPr lang="en-US" dirty="0">
                <a:solidFill>
                  <a:srgbClr val="EEBA2B"/>
                </a:solidFill>
                <a:latin typeface="Arial" panose="020B0604020202020204" pitchFamily="34" charset="0"/>
                <a:cs typeface="Arial" panose="020B0604020202020204" pitchFamily="34" charset="0"/>
              </a:rPr>
              <a:t>starting to discover his bearings </a:t>
            </a:r>
            <a:r>
              <a:rPr lang="en-US" dirty="0">
                <a:solidFill>
                  <a:prstClr val="white"/>
                </a:solidFill>
                <a:latin typeface="Arial" panose="020B0604020202020204" pitchFamily="34" charset="0"/>
                <a:cs typeface="Arial" panose="020B0604020202020204" pitchFamily="34" charset="0"/>
              </a:rPr>
              <a:t>with whisky. Having being exposed to the world of alcohol in general, he has </a:t>
            </a:r>
            <a:r>
              <a:rPr lang="en-US" dirty="0">
                <a:solidFill>
                  <a:srgbClr val="EFBA2B"/>
                </a:solidFill>
                <a:latin typeface="Arial" panose="020B0604020202020204" pitchFamily="34" charset="0"/>
                <a:cs typeface="Arial" panose="020B0604020202020204" pitchFamily="34" charset="0"/>
              </a:rPr>
              <a:t>acquired taste for high-end premium brands</a:t>
            </a:r>
            <a:r>
              <a:rPr lang="en-US" dirty="0">
                <a:solidFill>
                  <a:prstClr val="white"/>
                </a:solidFill>
                <a:latin typeface="Arial" panose="020B0604020202020204" pitchFamily="34" charset="0"/>
                <a:cs typeface="Arial" panose="020B0604020202020204" pitchFamily="34" charset="0"/>
              </a:rPr>
              <a:t>. Being a newcomer in the whisky universe, no brands have quite leveled to his exquisite taste buds, but he </a:t>
            </a:r>
            <a:r>
              <a:rPr lang="en-US" dirty="0">
                <a:solidFill>
                  <a:srgbClr val="EEBA2B"/>
                </a:solidFill>
                <a:latin typeface="Arial" panose="020B0604020202020204" pitchFamily="34" charset="0"/>
                <a:cs typeface="Arial" panose="020B0604020202020204" pitchFamily="34" charset="0"/>
              </a:rPr>
              <a:t>believes that finding a favorite is part of the fun</a:t>
            </a:r>
            <a:r>
              <a:rPr lang="en-US" dirty="0">
                <a:solidFill>
                  <a:prstClr val="white"/>
                </a:solidFill>
                <a:latin typeface="Arial" panose="020B0604020202020204" pitchFamily="34" charset="0"/>
                <a:cs typeface="Arial" panose="020B0604020202020204" pitchFamily="34" charset="0"/>
              </a:rPr>
              <a:t>. He is </a:t>
            </a:r>
            <a:r>
              <a:rPr lang="en-US" dirty="0">
                <a:solidFill>
                  <a:srgbClr val="EEBA2B"/>
                </a:solidFill>
                <a:latin typeface="Arial" panose="020B0604020202020204" pitchFamily="34" charset="0"/>
                <a:cs typeface="Arial" panose="020B0604020202020204" pitchFamily="34" charset="0"/>
              </a:rPr>
              <a:t>inquisitive and grateful </a:t>
            </a:r>
            <a:r>
              <a:rPr lang="en-US" dirty="0">
                <a:solidFill>
                  <a:prstClr val="white"/>
                </a:solidFill>
                <a:latin typeface="Arial" panose="020B0604020202020204" pitchFamily="34" charset="0"/>
                <a:cs typeface="Arial" panose="020B0604020202020204" pitchFamily="34" charset="0"/>
              </a:rPr>
              <a:t>for any long-time whisky drinkers to </a:t>
            </a:r>
            <a:r>
              <a:rPr lang="en-US" dirty="0">
                <a:solidFill>
                  <a:srgbClr val="EEBA2B"/>
                </a:solidFill>
                <a:latin typeface="Arial" panose="020B0604020202020204" pitchFamily="34" charset="0"/>
                <a:cs typeface="Arial" panose="020B0604020202020204" pitchFamily="34" charset="0"/>
              </a:rPr>
              <a:t>impart their wisdom</a:t>
            </a:r>
            <a:r>
              <a:rPr lang="en-US" dirty="0">
                <a:solidFill>
                  <a:prstClr val="white"/>
                </a:solidFill>
                <a:latin typeface="Arial" panose="020B0604020202020204" pitchFamily="34" charset="0"/>
                <a:cs typeface="Arial" panose="020B0604020202020204" pitchFamily="34" charset="0"/>
              </a:rPr>
              <a:t>. He </a:t>
            </a:r>
            <a:r>
              <a:rPr lang="en-US" dirty="0">
                <a:solidFill>
                  <a:srgbClr val="EEBA2B"/>
                </a:solidFill>
                <a:latin typeface="Arial" panose="020B0604020202020204" pitchFamily="34" charset="0"/>
                <a:cs typeface="Arial" panose="020B0604020202020204" pitchFamily="34" charset="0"/>
              </a:rPr>
              <a:t>is navigating through his notions </a:t>
            </a:r>
            <a:r>
              <a:rPr lang="en-US" dirty="0">
                <a:solidFill>
                  <a:prstClr val="white"/>
                </a:solidFill>
                <a:latin typeface="Arial" panose="020B0604020202020204" pitchFamily="34" charset="0"/>
                <a:cs typeface="Arial" panose="020B0604020202020204" pitchFamily="34" charset="0"/>
              </a:rPr>
              <a:t>around whisky being ‘</a:t>
            </a:r>
            <a:r>
              <a:rPr lang="en-US" dirty="0">
                <a:solidFill>
                  <a:srgbClr val="EEBA2B"/>
                </a:solidFill>
                <a:latin typeface="Arial" panose="020B0604020202020204" pitchFamily="34" charset="0"/>
                <a:cs typeface="Arial" panose="020B0604020202020204" pitchFamily="34" charset="0"/>
              </a:rPr>
              <a:t>too strong’ and ‘too complicated’</a:t>
            </a:r>
          </a:p>
        </p:txBody>
      </p:sp>
      <p:sp>
        <p:nvSpPr>
          <p:cNvPr id="7" name="TextBox 6"/>
          <p:cNvSpPr txBox="1"/>
          <p:nvPr/>
        </p:nvSpPr>
        <p:spPr>
          <a:xfrm>
            <a:off x="8073026" y="3572609"/>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CORE NEEDS</a:t>
            </a:r>
          </a:p>
        </p:txBody>
      </p:sp>
      <p:sp>
        <p:nvSpPr>
          <p:cNvPr id="46" name="TextBox 45"/>
          <p:cNvSpPr txBox="1"/>
          <p:nvPr/>
        </p:nvSpPr>
        <p:spPr>
          <a:xfrm>
            <a:off x="8115446" y="6444588"/>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MOTIVATIONS</a:t>
            </a:r>
          </a:p>
        </p:txBody>
      </p:sp>
      <p:sp>
        <p:nvSpPr>
          <p:cNvPr id="47" name="Rectangle 46"/>
          <p:cNvSpPr/>
          <p:nvPr/>
        </p:nvSpPr>
        <p:spPr>
          <a:xfrm>
            <a:off x="8115447" y="7046607"/>
            <a:ext cx="4331451" cy="1477328"/>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Victor is eager </a:t>
            </a:r>
            <a:r>
              <a:rPr lang="en-US" dirty="0">
                <a:solidFill>
                  <a:srgbClr val="EEBA2B"/>
                </a:solidFill>
                <a:latin typeface="Arial" panose="020B0604020202020204" pitchFamily="34" charset="0"/>
                <a:cs typeface="Arial" panose="020B0604020202020204" pitchFamily="34" charset="0"/>
              </a:rPr>
              <a:t>to learn all there is to know </a:t>
            </a:r>
            <a:r>
              <a:rPr lang="en-US" dirty="0">
                <a:solidFill>
                  <a:prstClr val="white"/>
                </a:solidFill>
                <a:latin typeface="Arial" panose="020B0604020202020204" pitchFamily="34" charset="0"/>
                <a:cs typeface="Arial" panose="020B0604020202020204" pitchFamily="34" charset="0"/>
              </a:rPr>
              <a:t>about this fantastic spirit. He loves </a:t>
            </a:r>
            <a:r>
              <a:rPr lang="en-US" dirty="0">
                <a:solidFill>
                  <a:srgbClr val="EEBA2B"/>
                </a:solidFill>
                <a:latin typeface="Arial" panose="020B0604020202020204" pitchFamily="34" charset="0"/>
                <a:cs typeface="Arial" panose="020B0604020202020204" pitchFamily="34" charset="0"/>
              </a:rPr>
              <a:t>experimenting with his whisky </a:t>
            </a:r>
            <a:r>
              <a:rPr lang="en-US" dirty="0">
                <a:solidFill>
                  <a:prstClr val="white"/>
                </a:solidFill>
                <a:latin typeface="Arial" panose="020B0604020202020204" pitchFamily="34" charset="0"/>
                <a:cs typeface="Arial" panose="020B0604020202020204" pitchFamily="34" charset="0"/>
              </a:rPr>
              <a:t>through mixers and cocktails looking to find </a:t>
            </a:r>
            <a:r>
              <a:rPr lang="en-US" dirty="0">
                <a:solidFill>
                  <a:srgbClr val="EFBA2B"/>
                </a:solidFill>
                <a:latin typeface="Arial" panose="020B0604020202020204" pitchFamily="34" charset="0"/>
                <a:cs typeface="Arial" panose="020B0604020202020204" pitchFamily="34" charset="0"/>
              </a:rPr>
              <a:t>flavors to compliment his classy interest</a:t>
            </a:r>
          </a:p>
        </p:txBody>
      </p:sp>
      <p:sp>
        <p:nvSpPr>
          <p:cNvPr id="48" name="TextBox 47"/>
          <p:cNvSpPr txBox="1"/>
          <p:nvPr/>
        </p:nvSpPr>
        <p:spPr>
          <a:xfrm>
            <a:off x="12685766" y="6444588"/>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PAIN POINTS</a:t>
            </a:r>
          </a:p>
        </p:txBody>
      </p:sp>
      <p:sp>
        <p:nvSpPr>
          <p:cNvPr id="49" name="Rectangle 48"/>
          <p:cNvSpPr/>
          <p:nvPr/>
        </p:nvSpPr>
        <p:spPr>
          <a:xfrm>
            <a:off x="12697537" y="7048500"/>
            <a:ext cx="5209463" cy="1200329"/>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Looking for a </a:t>
            </a:r>
            <a:r>
              <a:rPr lang="en-US" dirty="0">
                <a:solidFill>
                  <a:srgbClr val="EEBA2B"/>
                </a:solidFill>
                <a:latin typeface="Arial" panose="020B0604020202020204" pitchFamily="34" charset="0"/>
                <a:cs typeface="Arial" panose="020B0604020202020204" pitchFamily="34" charset="0"/>
              </a:rPr>
              <a:t>full yet simple exploration of single malt</a:t>
            </a:r>
            <a:r>
              <a:rPr lang="en-US" dirty="0">
                <a:solidFill>
                  <a:prstClr val="white"/>
                </a:solidFill>
                <a:latin typeface="Arial" panose="020B0604020202020204" pitchFamily="34" charset="0"/>
                <a:cs typeface="Arial" panose="020B0604020202020204" pitchFamily="34" charset="0"/>
              </a:rPr>
              <a:t> through very </a:t>
            </a:r>
            <a:r>
              <a:rPr lang="en-US" dirty="0">
                <a:solidFill>
                  <a:srgbClr val="EEBA2B"/>
                </a:solidFill>
                <a:latin typeface="Arial" panose="020B0604020202020204" pitchFamily="34" charset="0"/>
                <a:cs typeface="Arial" panose="020B0604020202020204" pitchFamily="34" charset="0"/>
              </a:rPr>
              <a:t>approachable expressions, </a:t>
            </a:r>
            <a:r>
              <a:rPr lang="en-US" dirty="0">
                <a:solidFill>
                  <a:prstClr val="white"/>
                </a:solidFill>
                <a:latin typeface="Arial" panose="020B0604020202020204" pitchFamily="34" charset="0"/>
                <a:cs typeface="Arial" panose="020B0604020202020204" pitchFamily="34" charset="0"/>
              </a:rPr>
              <a:t>he is looking to build his </a:t>
            </a:r>
            <a:r>
              <a:rPr lang="en-US" dirty="0">
                <a:solidFill>
                  <a:srgbClr val="EEBA2B"/>
                </a:solidFill>
                <a:latin typeface="Arial" panose="020B0604020202020204" pitchFamily="34" charset="0"/>
                <a:cs typeface="Arial" panose="020B0604020202020204" pitchFamily="34" charset="0"/>
              </a:rPr>
              <a:t>preferences </a:t>
            </a:r>
            <a:r>
              <a:rPr lang="en-US" dirty="0">
                <a:solidFill>
                  <a:schemeClr val="bg1"/>
                </a:solidFill>
                <a:latin typeface="Arial" panose="020B0604020202020204" pitchFamily="34" charset="0"/>
                <a:cs typeface="Arial" panose="020B0604020202020204" pitchFamily="34" charset="0"/>
              </a:rPr>
              <a:t>basis new ways to consume whisky</a:t>
            </a:r>
          </a:p>
        </p:txBody>
      </p:sp>
      <p:cxnSp>
        <p:nvCxnSpPr>
          <p:cNvPr id="21" name="Straight Connector 20"/>
          <p:cNvCxnSpPr/>
          <p:nvPr/>
        </p:nvCxnSpPr>
        <p:spPr>
          <a:xfrm>
            <a:off x="8231697" y="2215371"/>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219485" y="4038018"/>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219484" y="6952419"/>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794111" y="6961375"/>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26474" y="7358876"/>
            <a:ext cx="3339674" cy="2308324"/>
          </a:xfrm>
          <a:prstGeom prst="rect">
            <a:avLst/>
          </a:prstGeom>
        </p:spPr>
        <p:txBody>
          <a:bodyPr wrap="square">
            <a:spAutoFit/>
          </a:bodyPr>
          <a:lstStyle/>
          <a:p>
            <a:pPr defTabSz="1371600"/>
            <a:r>
              <a:rPr lang="en-US" sz="4800" b="1" dirty="0">
                <a:solidFill>
                  <a:prstClr val="white"/>
                </a:solidFill>
                <a:latin typeface="Century Gothic" panose="020B0502020202020204" pitchFamily="34" charset="0"/>
              </a:rPr>
              <a:t>The Whisky Newbie</a:t>
            </a:r>
          </a:p>
        </p:txBody>
      </p:sp>
      <p:pic>
        <p:nvPicPr>
          <p:cNvPr id="2050" name="Picture 2" descr="France Map PNG Photo | PNG M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3988" y="7724630"/>
            <a:ext cx="1984089" cy="191309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31"/>
          <p:cNvPicPr>
            <a:picLocks noChangeAspect="1"/>
          </p:cNvPicPr>
          <p:nvPr/>
        </p:nvPicPr>
        <p:blipFill>
          <a:blip r:embed="rId5"/>
          <a:srcRect/>
          <a:stretch>
            <a:fillRect/>
          </a:stretch>
        </p:blipFill>
        <p:spPr>
          <a:xfrm>
            <a:off x="15826932" y="-602878"/>
            <a:ext cx="3379197" cy="2986366"/>
          </a:xfrm>
          <a:prstGeom prst="rect">
            <a:avLst/>
          </a:prstGeom>
        </p:spPr>
      </p:pic>
      <p:sp>
        <p:nvSpPr>
          <p:cNvPr id="5" name="TextBox 4">
            <a:extLst>
              <a:ext uri="{FF2B5EF4-FFF2-40B4-BE49-F238E27FC236}">
                <a16:creationId xmlns:a16="http://schemas.microsoft.com/office/drawing/2014/main" id="{47B91463-02E3-3B4D-96B1-61364239E629}"/>
              </a:ext>
            </a:extLst>
          </p:cNvPr>
          <p:cNvSpPr txBox="1"/>
          <p:nvPr/>
        </p:nvSpPr>
        <p:spPr>
          <a:xfrm>
            <a:off x="12704152" y="9743746"/>
            <a:ext cx="6477000" cy="307777"/>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Note: Overlap can exist across individual personas and territories</a:t>
            </a:r>
          </a:p>
        </p:txBody>
      </p:sp>
    </p:spTree>
    <p:extLst>
      <p:ext uri="{BB962C8B-B14F-4D97-AF65-F5344CB8AC3E}">
        <p14:creationId xmlns:p14="http://schemas.microsoft.com/office/powerpoint/2010/main" val="3449607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Free Man Drinking Whiskey Stock Photo"/>
          <p:cNvPicPr>
            <a:picLocks noChangeAspect="1" noChangeArrowheads="1"/>
          </p:cNvPicPr>
          <p:nvPr/>
        </p:nvPicPr>
        <p:blipFill rotWithShape="1">
          <a:blip r:embed="rId3">
            <a:extLst>
              <a:ext uri="{28A0092B-C50C-407E-A947-70E740481C1C}">
                <a14:useLocalDpi xmlns:a14="http://schemas.microsoft.com/office/drawing/2010/main" val="0"/>
              </a:ext>
            </a:extLst>
          </a:blip>
          <a:srcRect l="32866" t="197" r="534" b="-197"/>
          <a:stretch/>
        </p:blipFill>
        <p:spPr bwMode="auto">
          <a:xfrm>
            <a:off x="1036558" y="957652"/>
            <a:ext cx="6303670" cy="63036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033782" y="1627723"/>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ABOUT</a:t>
            </a:r>
          </a:p>
        </p:txBody>
      </p:sp>
      <p:sp>
        <p:nvSpPr>
          <p:cNvPr id="4" name="Rectangle 3"/>
          <p:cNvSpPr/>
          <p:nvPr/>
        </p:nvSpPr>
        <p:spPr>
          <a:xfrm>
            <a:off x="8047921" y="2138235"/>
            <a:ext cx="9144000" cy="646331"/>
          </a:xfrm>
          <a:prstGeom prst="rect">
            <a:avLst/>
          </a:prstGeom>
        </p:spPr>
        <p:txBody>
          <a:bodyPr>
            <a:spAutoFit/>
          </a:bodyPr>
          <a:lstStyle/>
          <a:p>
            <a:pPr defTabSz="1371600"/>
            <a:r>
              <a:rPr lang="en-US" dirty="0">
                <a:solidFill>
                  <a:prstClr val="white"/>
                </a:solidFill>
                <a:latin typeface="Arial" panose="020B0604020202020204" pitchFamily="34" charset="0"/>
                <a:cs typeface="Arial" panose="020B0604020202020204" pitchFamily="34" charset="0"/>
              </a:rPr>
              <a:t>Age 38</a:t>
            </a:r>
          </a:p>
          <a:p>
            <a:pPr defTabSz="1371600"/>
            <a:r>
              <a:rPr lang="en-US" dirty="0">
                <a:solidFill>
                  <a:prstClr val="white"/>
                </a:solidFill>
                <a:latin typeface="Arial" panose="020B0604020202020204" pitchFamily="34" charset="0"/>
                <a:cs typeface="Arial" panose="020B0604020202020204" pitchFamily="34" charset="0"/>
              </a:rPr>
              <a:t>Financial Advisor, USA</a:t>
            </a:r>
            <a:endParaRPr lang="en-IN" dirty="0">
              <a:solidFill>
                <a:prstClr val="white"/>
              </a:solidFill>
              <a:latin typeface="Arial" panose="020B0604020202020204" pitchFamily="34" charset="0"/>
              <a:cs typeface="Arial" panose="020B0604020202020204" pitchFamily="34" charset="0"/>
            </a:endParaRPr>
          </a:p>
        </p:txBody>
      </p:sp>
      <p:sp>
        <p:nvSpPr>
          <p:cNvPr id="6" name="Rectangle 5"/>
          <p:cNvSpPr/>
          <p:nvPr/>
        </p:nvSpPr>
        <p:spPr>
          <a:xfrm>
            <a:off x="8090341" y="4094241"/>
            <a:ext cx="8673660" cy="1754326"/>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Whisky isn’t just a beverage for Dave, it’s </a:t>
            </a:r>
            <a:r>
              <a:rPr lang="en-US" dirty="0">
                <a:solidFill>
                  <a:srgbClr val="EEBA2B"/>
                </a:solidFill>
                <a:latin typeface="Arial" panose="020B0604020202020204" pitchFamily="34" charset="0"/>
                <a:cs typeface="Arial" panose="020B0604020202020204" pitchFamily="34" charset="0"/>
              </a:rPr>
              <a:t>a way of life</a:t>
            </a:r>
            <a:r>
              <a:rPr lang="en-US" dirty="0">
                <a:solidFill>
                  <a:prstClr val="white"/>
                </a:solidFill>
                <a:latin typeface="Arial" panose="020B0604020202020204" pitchFamily="34" charset="0"/>
                <a:cs typeface="Arial" panose="020B0604020202020204" pitchFamily="34" charset="0"/>
              </a:rPr>
              <a:t>. A</a:t>
            </a:r>
            <a:r>
              <a:rPr lang="en-IN" dirty="0">
                <a:solidFill>
                  <a:prstClr val="white"/>
                </a:solidFill>
                <a:latin typeface="Arial" panose="020B0604020202020204" pitchFamily="34" charset="0"/>
                <a:cs typeface="Arial" panose="020B0604020202020204" pitchFamily="34" charset="0"/>
              </a:rPr>
              <a:t> </a:t>
            </a:r>
            <a:r>
              <a:rPr lang="en-IN" dirty="0">
                <a:solidFill>
                  <a:srgbClr val="EEBA2B"/>
                </a:solidFill>
                <a:latin typeface="Arial" panose="020B0604020202020204" pitchFamily="34" charset="0"/>
                <a:cs typeface="Arial" panose="020B0604020202020204" pitchFamily="34" charset="0"/>
              </a:rPr>
              <a:t>whisky hermit</a:t>
            </a:r>
            <a:r>
              <a:rPr lang="en-IN" dirty="0">
                <a:solidFill>
                  <a:prstClr val="white"/>
                </a:solidFill>
                <a:latin typeface="Arial" panose="020B0604020202020204" pitchFamily="34" charset="0"/>
                <a:cs typeface="Arial" panose="020B0604020202020204" pitchFamily="34" charset="0"/>
              </a:rPr>
              <a:t>, he is</a:t>
            </a:r>
            <a:r>
              <a:rPr lang="en-US" dirty="0">
                <a:solidFill>
                  <a:prstClr val="white"/>
                </a:solidFill>
                <a:latin typeface="Arial" panose="020B0604020202020204" pitchFamily="34" charset="0"/>
                <a:cs typeface="Arial" panose="020B0604020202020204" pitchFamily="34" charset="0"/>
              </a:rPr>
              <a:t> here to </a:t>
            </a:r>
            <a:r>
              <a:rPr lang="en-US" dirty="0">
                <a:solidFill>
                  <a:srgbClr val="EEBA2B"/>
                </a:solidFill>
                <a:latin typeface="Arial" panose="020B0604020202020204" pitchFamily="34" charset="0"/>
                <a:cs typeface="Arial" panose="020B0604020202020204" pitchFamily="34" charset="0"/>
              </a:rPr>
              <a:t>spread the gospel of how great the spirit is. </a:t>
            </a:r>
            <a:r>
              <a:rPr lang="en-US" dirty="0">
                <a:solidFill>
                  <a:prstClr val="white"/>
                </a:solidFill>
                <a:latin typeface="Arial" panose="020B0604020202020204" pitchFamily="34" charset="0"/>
                <a:cs typeface="Arial" panose="020B0604020202020204" pitchFamily="34" charset="0"/>
              </a:rPr>
              <a:t>He is </a:t>
            </a:r>
            <a:r>
              <a:rPr lang="en-IN" dirty="0">
                <a:solidFill>
                  <a:prstClr val="white"/>
                </a:solidFill>
                <a:latin typeface="Arial" panose="020B0604020202020204" pitchFamily="34" charset="0"/>
                <a:cs typeface="Arial" panose="020B0604020202020204" pitchFamily="34" charset="0"/>
              </a:rPr>
              <a:t>a </a:t>
            </a:r>
            <a:r>
              <a:rPr lang="en-IN" dirty="0">
                <a:solidFill>
                  <a:srgbClr val="EEBA2B"/>
                </a:solidFill>
                <a:latin typeface="Arial" panose="020B0604020202020204" pitchFamily="34" charset="0"/>
                <a:cs typeface="Arial" panose="020B0604020202020204" pitchFamily="34" charset="0"/>
              </a:rPr>
              <a:t>seasoned whisky drinker with elite preferences. </a:t>
            </a:r>
            <a:r>
              <a:rPr lang="en-IN" dirty="0">
                <a:solidFill>
                  <a:schemeClr val="bg1"/>
                </a:solidFill>
                <a:latin typeface="Arial" panose="020B0604020202020204" pitchFamily="34" charset="0"/>
                <a:cs typeface="Arial" panose="020B0604020202020204" pitchFamily="34" charset="0"/>
              </a:rPr>
              <a:t>He</a:t>
            </a:r>
            <a:r>
              <a:rPr lang="en-IN" dirty="0">
                <a:solidFill>
                  <a:srgbClr val="EEBA2B"/>
                </a:solidFill>
                <a:latin typeface="Arial" panose="020B0604020202020204" pitchFamily="34" charset="0"/>
                <a:cs typeface="Arial" panose="020B0604020202020204" pitchFamily="34" charset="0"/>
              </a:rPr>
              <a:t> </a:t>
            </a:r>
            <a:r>
              <a:rPr lang="en-IN" dirty="0">
                <a:solidFill>
                  <a:prstClr val="white"/>
                </a:solidFill>
                <a:latin typeface="Arial" panose="020B0604020202020204" pitchFamily="34" charset="0"/>
                <a:cs typeface="Arial" panose="020B0604020202020204" pitchFamily="34" charset="0"/>
              </a:rPr>
              <a:t>takes pride in drinking high-quality whisky and is </a:t>
            </a:r>
            <a:r>
              <a:rPr lang="en-IN" dirty="0">
                <a:solidFill>
                  <a:srgbClr val="EFBA2B"/>
                </a:solidFill>
                <a:latin typeface="Arial" panose="020B0604020202020204" pitchFamily="34" charset="0"/>
                <a:cs typeface="Arial" panose="020B0604020202020204" pitchFamily="34" charset="0"/>
              </a:rPr>
              <a:t>intuitively drawn to lush, high-end liquor brands</a:t>
            </a:r>
            <a:r>
              <a:rPr lang="en-IN" dirty="0">
                <a:solidFill>
                  <a:prstClr val="white"/>
                </a:solidFill>
                <a:latin typeface="Arial" panose="020B0604020202020204" pitchFamily="34" charset="0"/>
                <a:cs typeface="Arial" panose="020B0604020202020204" pitchFamily="34" charset="0"/>
              </a:rPr>
              <a:t>. </a:t>
            </a:r>
            <a:r>
              <a:rPr lang="en-US" dirty="0">
                <a:solidFill>
                  <a:prstClr val="white"/>
                </a:solidFill>
                <a:latin typeface="Arial" panose="020B0604020202020204" pitchFamily="34" charset="0"/>
                <a:cs typeface="Arial" panose="020B0604020202020204" pitchFamily="34" charset="0"/>
              </a:rPr>
              <a:t>Whilst others may have jumped onto G&amp;T bandwagon in the past few years, he has remained a </a:t>
            </a:r>
            <a:r>
              <a:rPr lang="en-US" dirty="0">
                <a:solidFill>
                  <a:srgbClr val="EFBA2B"/>
                </a:solidFill>
                <a:latin typeface="Arial" panose="020B0604020202020204" pitchFamily="34" charset="0"/>
                <a:cs typeface="Arial" panose="020B0604020202020204" pitchFamily="34" charset="0"/>
              </a:rPr>
              <a:t>loyal whisky drinker</a:t>
            </a:r>
            <a:r>
              <a:rPr lang="en-US" dirty="0">
                <a:solidFill>
                  <a:prstClr val="white"/>
                </a:solidFill>
                <a:latin typeface="Arial" panose="020B0604020202020204" pitchFamily="34" charset="0"/>
                <a:cs typeface="Arial" panose="020B0604020202020204" pitchFamily="34" charset="0"/>
              </a:rPr>
              <a:t>. In his opinion, a </a:t>
            </a:r>
            <a:r>
              <a:rPr lang="en-US" dirty="0">
                <a:solidFill>
                  <a:srgbClr val="EEBA2B"/>
                </a:solidFill>
                <a:latin typeface="Arial" panose="020B0604020202020204" pitchFamily="34" charset="0"/>
                <a:cs typeface="Arial" panose="020B0604020202020204" pitchFamily="34" charset="0"/>
              </a:rPr>
              <a:t>glass of whisky is the perfect toast to every occasion.</a:t>
            </a:r>
          </a:p>
        </p:txBody>
      </p:sp>
      <p:sp>
        <p:nvSpPr>
          <p:cNvPr id="7" name="TextBox 6"/>
          <p:cNvSpPr txBox="1"/>
          <p:nvPr/>
        </p:nvSpPr>
        <p:spPr>
          <a:xfrm>
            <a:off x="8047921" y="3514765"/>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CORE NEEDS</a:t>
            </a:r>
          </a:p>
        </p:txBody>
      </p:sp>
      <p:sp>
        <p:nvSpPr>
          <p:cNvPr id="8" name="Rectangle 7"/>
          <p:cNvSpPr/>
          <p:nvPr/>
        </p:nvSpPr>
        <p:spPr>
          <a:xfrm>
            <a:off x="926240" y="7340102"/>
            <a:ext cx="3250242" cy="2308324"/>
          </a:xfrm>
          <a:prstGeom prst="rect">
            <a:avLst/>
          </a:prstGeom>
        </p:spPr>
        <p:txBody>
          <a:bodyPr wrap="square">
            <a:spAutoFit/>
          </a:bodyPr>
          <a:lstStyle/>
          <a:p>
            <a:pPr defTabSz="1371600"/>
            <a:r>
              <a:rPr lang="en-US" sz="4800" b="1" dirty="0">
                <a:solidFill>
                  <a:prstClr val="white"/>
                </a:solidFill>
                <a:latin typeface="Century Gothic" panose="020B0502020202020204" pitchFamily="34" charset="0"/>
              </a:rPr>
              <a:t>The Whisky Enthusiast</a:t>
            </a:r>
          </a:p>
        </p:txBody>
      </p:sp>
      <p:sp>
        <p:nvSpPr>
          <p:cNvPr id="46" name="TextBox 45"/>
          <p:cNvSpPr txBox="1"/>
          <p:nvPr/>
        </p:nvSpPr>
        <p:spPr>
          <a:xfrm>
            <a:off x="8090341" y="6444588"/>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MOTIVATIONS</a:t>
            </a:r>
          </a:p>
        </p:txBody>
      </p:sp>
      <p:sp>
        <p:nvSpPr>
          <p:cNvPr id="47" name="Rectangle 46"/>
          <p:cNvSpPr/>
          <p:nvPr/>
        </p:nvSpPr>
        <p:spPr>
          <a:xfrm>
            <a:off x="8090342" y="7046607"/>
            <a:ext cx="4331451" cy="2031325"/>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Affinity for whisky comes from the </a:t>
            </a:r>
            <a:r>
              <a:rPr lang="en-US" dirty="0">
                <a:solidFill>
                  <a:srgbClr val="EEBA2B"/>
                </a:solidFill>
                <a:latin typeface="Arial" panose="020B0604020202020204" pitchFamily="34" charset="0"/>
                <a:cs typeface="Arial" panose="020B0604020202020204" pitchFamily="34" charset="0"/>
              </a:rPr>
              <a:t>whisky culture in his family </a:t>
            </a:r>
            <a:r>
              <a:rPr lang="en-US" dirty="0">
                <a:solidFill>
                  <a:prstClr val="white"/>
                </a:solidFill>
                <a:latin typeface="Arial" panose="020B0604020202020204" pitchFamily="34" charset="0"/>
                <a:cs typeface="Arial" panose="020B0604020202020204" pitchFamily="34" charset="0"/>
              </a:rPr>
              <a:t>– his father drank it, so did his grandfather. He comes with </a:t>
            </a:r>
            <a:r>
              <a:rPr lang="en-US" dirty="0">
                <a:solidFill>
                  <a:srgbClr val="EFBA2B"/>
                </a:solidFill>
                <a:latin typeface="Arial" panose="020B0604020202020204" pitchFamily="34" charset="0"/>
                <a:cs typeface="Arial" panose="020B0604020202020204" pitchFamily="34" charset="0"/>
              </a:rPr>
              <a:t>sophisticated experience </a:t>
            </a:r>
            <a:r>
              <a:rPr lang="en-US" dirty="0">
                <a:solidFill>
                  <a:srgbClr val="EEBA2B"/>
                </a:solidFill>
                <a:latin typeface="Arial" panose="020B0604020202020204" pitchFamily="34" charset="0"/>
                <a:cs typeface="Arial" panose="020B0604020202020204" pitchFamily="34" charset="0"/>
              </a:rPr>
              <a:t>as well as expertise</a:t>
            </a:r>
            <a:r>
              <a:rPr lang="en-US" dirty="0">
                <a:solidFill>
                  <a:prstClr val="white"/>
                </a:solidFill>
                <a:latin typeface="Arial" panose="020B0604020202020204" pitchFamily="34" charset="0"/>
                <a:cs typeface="Arial" panose="020B0604020202020204" pitchFamily="34" charset="0"/>
              </a:rPr>
              <a:t>. Rapidly interested in the category, </a:t>
            </a:r>
            <a:r>
              <a:rPr lang="en-US" dirty="0">
                <a:solidFill>
                  <a:srgbClr val="EEBA2B"/>
                </a:solidFill>
                <a:latin typeface="Arial" panose="020B0604020202020204" pitchFamily="34" charset="0"/>
                <a:cs typeface="Arial" panose="020B0604020202020204" pitchFamily="34" charset="0"/>
              </a:rPr>
              <a:t>taste and luxurious quality </a:t>
            </a:r>
            <a:r>
              <a:rPr lang="en-US" dirty="0">
                <a:solidFill>
                  <a:prstClr val="white"/>
                </a:solidFill>
                <a:latin typeface="Arial" panose="020B0604020202020204" pitchFamily="34" charset="0"/>
                <a:cs typeface="Arial" panose="020B0604020202020204" pitchFamily="34" charset="0"/>
              </a:rPr>
              <a:t>have always been a </a:t>
            </a:r>
            <a:r>
              <a:rPr lang="en-US" dirty="0">
                <a:solidFill>
                  <a:srgbClr val="EEBA2B"/>
                </a:solidFill>
                <a:latin typeface="Arial" panose="020B0604020202020204" pitchFamily="34" charset="0"/>
                <a:cs typeface="Arial" panose="020B0604020202020204" pitchFamily="34" charset="0"/>
              </a:rPr>
              <a:t>top priority </a:t>
            </a:r>
            <a:r>
              <a:rPr lang="en-US" dirty="0">
                <a:solidFill>
                  <a:prstClr val="white"/>
                </a:solidFill>
                <a:latin typeface="Arial" panose="020B0604020202020204" pitchFamily="34" charset="0"/>
                <a:cs typeface="Arial" panose="020B0604020202020204" pitchFamily="34" charset="0"/>
              </a:rPr>
              <a:t>for him</a:t>
            </a:r>
          </a:p>
        </p:txBody>
      </p:sp>
      <p:sp>
        <p:nvSpPr>
          <p:cNvPr id="48" name="TextBox 47"/>
          <p:cNvSpPr txBox="1"/>
          <p:nvPr/>
        </p:nvSpPr>
        <p:spPr>
          <a:xfrm>
            <a:off x="12802066" y="6444588"/>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PAIN POINTS</a:t>
            </a:r>
          </a:p>
        </p:txBody>
      </p:sp>
      <p:sp>
        <p:nvSpPr>
          <p:cNvPr id="49" name="Rectangle 48"/>
          <p:cNvSpPr/>
          <p:nvPr/>
        </p:nvSpPr>
        <p:spPr>
          <a:xfrm>
            <a:off x="12813838" y="7048500"/>
            <a:ext cx="4559762" cy="2031325"/>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Looking for premium quality whisky, </a:t>
            </a:r>
            <a:r>
              <a:rPr lang="en-US" dirty="0">
                <a:solidFill>
                  <a:srgbClr val="EEBA2B"/>
                </a:solidFill>
                <a:latin typeface="Arial" panose="020B0604020202020204" pitchFamily="34" charset="0"/>
                <a:cs typeface="Arial" panose="020B0604020202020204" pitchFamily="34" charset="0"/>
              </a:rPr>
              <a:t>legacy takes the front-end seat.</a:t>
            </a:r>
            <a:r>
              <a:rPr lang="en-US" dirty="0">
                <a:solidFill>
                  <a:prstClr val="white"/>
                </a:solidFill>
                <a:latin typeface="Arial" panose="020B0604020202020204" pitchFamily="34" charset="0"/>
                <a:cs typeface="Arial" panose="020B0604020202020204" pitchFamily="34" charset="0"/>
              </a:rPr>
              <a:t> He needs </a:t>
            </a:r>
            <a:r>
              <a:rPr lang="en-US" dirty="0">
                <a:solidFill>
                  <a:srgbClr val="EEBA2B"/>
                </a:solidFill>
                <a:latin typeface="Arial" panose="020B0604020202020204" pitchFamily="34" charset="0"/>
                <a:cs typeface="Arial" panose="020B0604020202020204" pitchFamily="34" charset="0"/>
              </a:rPr>
              <a:t>transparency from his brands </a:t>
            </a:r>
            <a:r>
              <a:rPr lang="en-US" dirty="0">
                <a:solidFill>
                  <a:prstClr val="white"/>
                </a:solidFill>
                <a:latin typeface="Arial" panose="020B0604020202020204" pitchFamily="34" charset="0"/>
                <a:cs typeface="Arial" panose="020B0604020202020204" pitchFamily="34" charset="0"/>
              </a:rPr>
              <a:t>to give detailed information around where and how the whisky was made like the age statement, the mash bill, the distillery, the backstory about the makers etc.</a:t>
            </a:r>
          </a:p>
        </p:txBody>
      </p:sp>
      <p:pic>
        <p:nvPicPr>
          <p:cNvPr id="1060" name="Picture 36" descr="Simple White United States Map On Gray Background Vector Illustration Eps  10 File Stock Illustration - Download Image Now - iStock"/>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568527" y="7553131"/>
            <a:ext cx="3212192" cy="2141462"/>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p:cNvCxnSpPr/>
          <p:nvPr/>
        </p:nvCxnSpPr>
        <p:spPr>
          <a:xfrm>
            <a:off x="8147466" y="2091791"/>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194380" y="3980174"/>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194379" y="6952419"/>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910411" y="6961375"/>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5" name="Picture 31"/>
          <p:cNvPicPr>
            <a:picLocks noChangeAspect="1"/>
          </p:cNvPicPr>
          <p:nvPr/>
        </p:nvPicPr>
        <p:blipFill>
          <a:blip r:embed="rId6"/>
          <a:srcRect/>
          <a:stretch>
            <a:fillRect/>
          </a:stretch>
        </p:blipFill>
        <p:spPr>
          <a:xfrm>
            <a:off x="15826932" y="-602878"/>
            <a:ext cx="3379197" cy="2986366"/>
          </a:xfrm>
          <a:prstGeom prst="rect">
            <a:avLst/>
          </a:prstGeom>
        </p:spPr>
      </p:pic>
      <p:sp>
        <p:nvSpPr>
          <p:cNvPr id="42" name="TextBox 41">
            <a:extLst>
              <a:ext uri="{FF2B5EF4-FFF2-40B4-BE49-F238E27FC236}">
                <a16:creationId xmlns:a16="http://schemas.microsoft.com/office/drawing/2014/main" id="{5D9D4329-D250-BA46-8ADF-3F9FC540B74D}"/>
              </a:ext>
            </a:extLst>
          </p:cNvPr>
          <p:cNvSpPr txBox="1"/>
          <p:nvPr/>
        </p:nvSpPr>
        <p:spPr>
          <a:xfrm>
            <a:off x="8033782" y="889059"/>
            <a:ext cx="2283645" cy="738664"/>
          </a:xfrm>
          <a:prstGeom prst="rect">
            <a:avLst/>
          </a:prstGeom>
          <a:noFill/>
        </p:spPr>
        <p:txBody>
          <a:bodyPr wrap="square" rtlCol="0">
            <a:spAutoFit/>
          </a:bodyPr>
          <a:lstStyle/>
          <a:p>
            <a:pPr defTabSz="1371600"/>
            <a:r>
              <a:rPr lang="en-IN" sz="4200" b="1" dirty="0">
                <a:solidFill>
                  <a:prstClr val="white"/>
                </a:solidFill>
                <a:latin typeface="Century Gothic" panose="020B0502020202020204" pitchFamily="34" charset="0"/>
              </a:rPr>
              <a:t>DAVE</a:t>
            </a:r>
          </a:p>
        </p:txBody>
      </p:sp>
      <p:sp>
        <p:nvSpPr>
          <p:cNvPr id="19" name="TextBox 18">
            <a:extLst>
              <a:ext uri="{FF2B5EF4-FFF2-40B4-BE49-F238E27FC236}">
                <a16:creationId xmlns:a16="http://schemas.microsoft.com/office/drawing/2014/main" id="{5EA9704E-6B2E-644D-9C11-918CF2C86699}"/>
              </a:ext>
            </a:extLst>
          </p:cNvPr>
          <p:cNvSpPr txBox="1"/>
          <p:nvPr/>
        </p:nvSpPr>
        <p:spPr>
          <a:xfrm>
            <a:off x="12704152" y="9743746"/>
            <a:ext cx="6477000" cy="307777"/>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Note: Overlap can exist across individual personas and territories</a:t>
            </a:r>
          </a:p>
        </p:txBody>
      </p:sp>
    </p:spTree>
    <p:extLst>
      <p:ext uri="{BB962C8B-B14F-4D97-AF65-F5344CB8AC3E}">
        <p14:creationId xmlns:p14="http://schemas.microsoft.com/office/powerpoint/2010/main" val="100948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33782" y="1755047"/>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ABOUT</a:t>
            </a:r>
          </a:p>
        </p:txBody>
      </p:sp>
      <p:sp>
        <p:nvSpPr>
          <p:cNvPr id="4" name="Rectangle 3"/>
          <p:cNvSpPr/>
          <p:nvPr/>
        </p:nvSpPr>
        <p:spPr>
          <a:xfrm>
            <a:off x="8047921" y="2265558"/>
            <a:ext cx="9144000" cy="646331"/>
          </a:xfrm>
          <a:prstGeom prst="rect">
            <a:avLst/>
          </a:prstGeom>
        </p:spPr>
        <p:txBody>
          <a:bodyPr>
            <a:spAutoFit/>
          </a:bodyPr>
          <a:lstStyle/>
          <a:p>
            <a:pPr defTabSz="1371600"/>
            <a:r>
              <a:rPr lang="en-US" dirty="0">
                <a:solidFill>
                  <a:prstClr val="white"/>
                </a:solidFill>
                <a:latin typeface="Arial" panose="020B0604020202020204" pitchFamily="34" charset="0"/>
                <a:cs typeface="Arial" panose="020B0604020202020204" pitchFamily="34" charset="0"/>
              </a:rPr>
              <a:t>Age 40</a:t>
            </a:r>
          </a:p>
          <a:p>
            <a:pPr defTabSz="1371600"/>
            <a:r>
              <a:rPr lang="en-US" dirty="0">
                <a:solidFill>
                  <a:prstClr val="white"/>
                </a:solidFill>
                <a:latin typeface="Arial" panose="020B0604020202020204" pitchFamily="34" charset="0"/>
                <a:cs typeface="Arial" panose="020B0604020202020204" pitchFamily="34" charset="0"/>
              </a:rPr>
              <a:t>Investment Banker, UK</a:t>
            </a:r>
            <a:endParaRPr lang="en-IN" dirty="0">
              <a:solidFill>
                <a:prstClr val="white"/>
              </a:solidFill>
              <a:latin typeface="Arial" panose="020B0604020202020204" pitchFamily="34" charset="0"/>
              <a:cs typeface="Arial" panose="020B0604020202020204" pitchFamily="34" charset="0"/>
            </a:endParaRPr>
          </a:p>
        </p:txBody>
      </p:sp>
      <p:sp>
        <p:nvSpPr>
          <p:cNvPr id="6" name="Rectangle 5"/>
          <p:cNvSpPr/>
          <p:nvPr/>
        </p:nvSpPr>
        <p:spPr>
          <a:xfrm>
            <a:off x="8095103" y="4190675"/>
            <a:ext cx="9096818" cy="2031325"/>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Steve is a </a:t>
            </a:r>
            <a:r>
              <a:rPr lang="en-US" dirty="0">
                <a:solidFill>
                  <a:srgbClr val="EEBA2B"/>
                </a:solidFill>
                <a:latin typeface="Arial" panose="020B0604020202020204" pitchFamily="34" charset="0"/>
                <a:cs typeface="Arial" panose="020B0604020202020204" pitchFamily="34" charset="0"/>
              </a:rPr>
              <a:t>whisky encyclopedia </a:t>
            </a:r>
            <a:r>
              <a:rPr lang="en-US" dirty="0">
                <a:solidFill>
                  <a:prstClr val="white"/>
                </a:solidFill>
                <a:latin typeface="Arial" panose="020B0604020202020204" pitchFamily="34" charset="0"/>
                <a:cs typeface="Arial" panose="020B0604020202020204" pitchFamily="34" charset="0"/>
              </a:rPr>
              <a:t>and can talk about endless facts around the drink. For him, seeking whisky brands is </a:t>
            </a:r>
            <a:r>
              <a:rPr lang="en-US" dirty="0">
                <a:solidFill>
                  <a:srgbClr val="EEBA2B"/>
                </a:solidFill>
                <a:latin typeface="Arial" panose="020B0604020202020204" pitchFamily="34" charset="0"/>
                <a:cs typeface="Arial" panose="020B0604020202020204" pitchFamily="34" charset="0"/>
              </a:rPr>
              <a:t>not a linear pursuit</a:t>
            </a:r>
            <a:r>
              <a:rPr lang="en-US" dirty="0">
                <a:solidFill>
                  <a:prstClr val="white"/>
                </a:solidFill>
                <a:latin typeface="Arial" panose="020B0604020202020204" pitchFamily="34" charset="0"/>
                <a:cs typeface="Arial" panose="020B0604020202020204" pitchFamily="34" charset="0"/>
              </a:rPr>
              <a:t>. He loves </a:t>
            </a:r>
            <a:r>
              <a:rPr lang="en-US" dirty="0">
                <a:solidFill>
                  <a:srgbClr val="EEBA2B"/>
                </a:solidFill>
                <a:latin typeface="Arial" panose="020B0604020202020204" pitchFamily="34" charset="0"/>
                <a:cs typeface="Arial" panose="020B0604020202020204" pitchFamily="34" charset="0"/>
              </a:rPr>
              <a:t>exploring</a:t>
            </a:r>
            <a:r>
              <a:rPr lang="en-US" dirty="0">
                <a:solidFill>
                  <a:prstClr val="white"/>
                </a:solidFill>
                <a:latin typeface="Arial" panose="020B0604020202020204" pitchFamily="34" charset="0"/>
                <a:cs typeface="Arial" panose="020B0604020202020204" pitchFamily="34" charset="0"/>
              </a:rPr>
              <a:t> in the hopes to find </a:t>
            </a:r>
            <a:r>
              <a:rPr lang="en-US" dirty="0">
                <a:solidFill>
                  <a:srgbClr val="EEBA2B"/>
                </a:solidFill>
                <a:latin typeface="Arial" panose="020B0604020202020204" pitchFamily="34" charset="0"/>
                <a:cs typeface="Arial" panose="020B0604020202020204" pitchFamily="34" charset="0"/>
              </a:rPr>
              <a:t>unique flavors. </a:t>
            </a:r>
            <a:r>
              <a:rPr lang="en-US" dirty="0">
                <a:solidFill>
                  <a:prstClr val="white"/>
                </a:solidFill>
                <a:latin typeface="Arial" panose="020B0604020202020204" pitchFamily="34" charset="0"/>
                <a:cs typeface="Arial" panose="020B0604020202020204" pitchFamily="34" charset="0"/>
              </a:rPr>
              <a:t>Having been to innumerable tasting events, he loves </a:t>
            </a:r>
            <a:r>
              <a:rPr lang="en-US" dirty="0">
                <a:solidFill>
                  <a:srgbClr val="EEBA2B"/>
                </a:solidFill>
                <a:latin typeface="Arial" panose="020B0604020202020204" pitchFamily="34" charset="0"/>
                <a:cs typeface="Arial" panose="020B0604020202020204" pitchFamily="34" charset="0"/>
              </a:rPr>
              <a:t>vocalizing his opinions </a:t>
            </a:r>
            <a:r>
              <a:rPr lang="en-US" dirty="0">
                <a:solidFill>
                  <a:prstClr val="white"/>
                </a:solidFill>
                <a:latin typeface="Arial" panose="020B0604020202020204" pitchFamily="34" charset="0"/>
                <a:cs typeface="Arial" panose="020B0604020202020204" pitchFamily="34" charset="0"/>
              </a:rPr>
              <a:t>and seeks solace with like-minded people. He has found some of his favorite expressions in the premium category and considers association with sophisticated whisky brands as a seal of approval of his rich taste. He </a:t>
            </a:r>
            <a:r>
              <a:rPr lang="en-US" dirty="0">
                <a:solidFill>
                  <a:srgbClr val="EEBA2B"/>
                </a:solidFill>
                <a:latin typeface="Arial" panose="020B0604020202020204" pitchFamily="34" charset="0"/>
                <a:cs typeface="Arial" panose="020B0604020202020204" pitchFamily="34" charset="0"/>
              </a:rPr>
              <a:t>loves advocating his favorites</a:t>
            </a:r>
            <a:r>
              <a:rPr lang="en-US" dirty="0">
                <a:solidFill>
                  <a:prstClr val="white"/>
                </a:solidFill>
                <a:latin typeface="Arial" panose="020B0604020202020204" pitchFamily="34" charset="0"/>
                <a:cs typeface="Arial" panose="020B0604020202020204" pitchFamily="34" charset="0"/>
              </a:rPr>
              <a:t>. However, he </a:t>
            </a:r>
            <a:r>
              <a:rPr lang="en-US" dirty="0">
                <a:solidFill>
                  <a:srgbClr val="EEBA2B"/>
                </a:solidFill>
                <a:latin typeface="Arial" panose="020B0604020202020204" pitchFamily="34" charset="0"/>
                <a:cs typeface="Arial" panose="020B0604020202020204" pitchFamily="34" charset="0"/>
              </a:rPr>
              <a:t>does not want to adopt </a:t>
            </a:r>
            <a:r>
              <a:rPr lang="en-US" dirty="0">
                <a:solidFill>
                  <a:prstClr val="white"/>
                </a:solidFill>
                <a:latin typeface="Arial" panose="020B0604020202020204" pitchFamily="34" charset="0"/>
                <a:cs typeface="Arial" panose="020B0604020202020204" pitchFamily="34" charset="0"/>
              </a:rPr>
              <a:t>a brand for life.</a:t>
            </a:r>
          </a:p>
        </p:txBody>
      </p:sp>
      <p:sp>
        <p:nvSpPr>
          <p:cNvPr id="7" name="TextBox 6"/>
          <p:cNvSpPr txBox="1"/>
          <p:nvPr/>
        </p:nvSpPr>
        <p:spPr>
          <a:xfrm>
            <a:off x="8052683" y="3611198"/>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CORE NEEDS</a:t>
            </a:r>
          </a:p>
        </p:txBody>
      </p:sp>
      <p:sp>
        <p:nvSpPr>
          <p:cNvPr id="46" name="TextBox 45"/>
          <p:cNvSpPr txBox="1"/>
          <p:nvPr/>
        </p:nvSpPr>
        <p:spPr>
          <a:xfrm>
            <a:off x="8028871" y="6519062"/>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MOTIVATIONS</a:t>
            </a:r>
          </a:p>
        </p:txBody>
      </p:sp>
      <p:sp>
        <p:nvSpPr>
          <p:cNvPr id="47" name="Rectangle 46"/>
          <p:cNvSpPr/>
          <p:nvPr/>
        </p:nvSpPr>
        <p:spPr>
          <a:xfrm>
            <a:off x="8028873" y="7121080"/>
            <a:ext cx="4010727" cy="1754326"/>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He is likely to </a:t>
            </a:r>
            <a:r>
              <a:rPr lang="en-US" dirty="0">
                <a:solidFill>
                  <a:srgbClr val="EEBA2B"/>
                </a:solidFill>
                <a:latin typeface="Arial" panose="020B0604020202020204" pitchFamily="34" charset="0"/>
                <a:cs typeface="Arial" panose="020B0604020202020204" pitchFamily="34" charset="0"/>
              </a:rPr>
              <a:t>be open to trying whiskies </a:t>
            </a:r>
            <a:r>
              <a:rPr lang="en-US" dirty="0">
                <a:solidFill>
                  <a:prstClr val="white"/>
                </a:solidFill>
                <a:latin typeface="Arial" panose="020B0604020202020204" pitchFamily="34" charset="0"/>
                <a:cs typeface="Arial" panose="020B0604020202020204" pitchFamily="34" charset="0"/>
              </a:rPr>
              <a:t>from all over the globe. He is looking to </a:t>
            </a:r>
            <a:r>
              <a:rPr lang="en-US" dirty="0">
                <a:solidFill>
                  <a:srgbClr val="EEBA2B"/>
                </a:solidFill>
                <a:latin typeface="Arial" panose="020B0604020202020204" pitchFamily="34" charset="0"/>
                <a:cs typeface="Arial" panose="020B0604020202020204" pitchFamily="34" charset="0"/>
              </a:rPr>
              <a:t>increase his expertise. </a:t>
            </a:r>
            <a:r>
              <a:rPr lang="en-US" dirty="0">
                <a:solidFill>
                  <a:prstClr val="white"/>
                </a:solidFill>
                <a:latin typeface="Arial" panose="020B0604020202020204" pitchFamily="34" charset="0"/>
                <a:cs typeface="Arial" panose="020B0604020202020204" pitchFamily="34" charset="0"/>
              </a:rPr>
              <a:t>Being </a:t>
            </a:r>
            <a:r>
              <a:rPr lang="en-US" dirty="0">
                <a:solidFill>
                  <a:srgbClr val="EEBA2B"/>
                </a:solidFill>
                <a:latin typeface="Arial" panose="020B0604020202020204" pitchFamily="34" charset="0"/>
                <a:cs typeface="Arial" panose="020B0604020202020204" pitchFamily="34" charset="0"/>
              </a:rPr>
              <a:t>intuitively dedicated to the category, </a:t>
            </a:r>
            <a:r>
              <a:rPr lang="en-US" dirty="0">
                <a:solidFill>
                  <a:schemeClr val="bg1"/>
                </a:solidFill>
                <a:latin typeface="Arial" panose="020B0604020202020204" pitchFamily="34" charset="0"/>
                <a:cs typeface="Arial" panose="020B0604020202020204" pitchFamily="34" charset="0"/>
              </a:rPr>
              <a:t>he is looking for more </a:t>
            </a:r>
            <a:r>
              <a:rPr lang="en-US" dirty="0">
                <a:solidFill>
                  <a:srgbClr val="EEBA2B"/>
                </a:solidFill>
                <a:latin typeface="Arial" panose="020B0604020202020204" pitchFamily="34" charset="0"/>
                <a:cs typeface="Arial" panose="020B0604020202020204" pitchFamily="34" charset="0"/>
              </a:rPr>
              <a:t>exclusivity with his whisky experience</a:t>
            </a:r>
          </a:p>
        </p:txBody>
      </p:sp>
      <p:sp>
        <p:nvSpPr>
          <p:cNvPr id="48" name="TextBox 47"/>
          <p:cNvSpPr txBox="1"/>
          <p:nvPr/>
        </p:nvSpPr>
        <p:spPr>
          <a:xfrm>
            <a:off x="12740596" y="6519062"/>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PAIN POINTS</a:t>
            </a:r>
          </a:p>
        </p:txBody>
      </p:sp>
      <p:sp>
        <p:nvSpPr>
          <p:cNvPr id="49" name="Rectangle 48"/>
          <p:cNvSpPr/>
          <p:nvPr/>
        </p:nvSpPr>
        <p:spPr>
          <a:xfrm>
            <a:off x="12752368" y="7122974"/>
            <a:ext cx="4439553" cy="1754326"/>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He seeks</a:t>
            </a:r>
            <a:r>
              <a:rPr lang="en-US" dirty="0">
                <a:solidFill>
                  <a:srgbClr val="EEBA2B"/>
                </a:solidFill>
                <a:latin typeface="Arial" panose="020B0604020202020204" pitchFamily="34" charset="0"/>
                <a:cs typeface="Arial" panose="020B0604020202020204" pitchFamily="34" charset="0"/>
              </a:rPr>
              <a:t> premium &amp; exclusive experiences </a:t>
            </a:r>
            <a:r>
              <a:rPr lang="en-US" dirty="0">
                <a:solidFill>
                  <a:prstClr val="white"/>
                </a:solidFill>
                <a:latin typeface="Arial" panose="020B0604020202020204" pitchFamily="34" charset="0"/>
                <a:cs typeface="Arial" panose="020B0604020202020204" pitchFamily="34" charset="0"/>
              </a:rPr>
              <a:t>with his brand while being increasingly interested in the </a:t>
            </a:r>
            <a:r>
              <a:rPr lang="en-US" dirty="0">
                <a:solidFill>
                  <a:srgbClr val="EEBA2B"/>
                </a:solidFill>
                <a:latin typeface="Arial" panose="020B0604020202020204" pitchFamily="34" charset="0"/>
                <a:cs typeface="Arial" panose="020B0604020202020204" pitchFamily="34" charset="0"/>
              </a:rPr>
              <a:t>story behind his drink</a:t>
            </a:r>
            <a:r>
              <a:rPr lang="en-US" dirty="0">
                <a:solidFill>
                  <a:prstClr val="white"/>
                </a:solidFill>
                <a:latin typeface="Arial" panose="020B0604020202020204" pitchFamily="34" charset="0"/>
                <a:cs typeface="Arial" panose="020B0604020202020204" pitchFamily="34" charset="0"/>
              </a:rPr>
              <a:t>. </a:t>
            </a:r>
            <a:r>
              <a:rPr lang="en-US" dirty="0">
                <a:solidFill>
                  <a:srgbClr val="EEBA2B"/>
                </a:solidFill>
                <a:latin typeface="Arial" panose="020B0604020202020204" pitchFamily="34" charset="0"/>
                <a:cs typeface="Arial" panose="020B0604020202020204" pitchFamily="34" charset="0"/>
              </a:rPr>
              <a:t>Driven by variety</a:t>
            </a:r>
            <a:r>
              <a:rPr lang="en-US" dirty="0">
                <a:solidFill>
                  <a:prstClr val="white"/>
                </a:solidFill>
                <a:latin typeface="Arial" panose="020B0604020202020204" pitchFamily="34" charset="0"/>
                <a:cs typeface="Arial" panose="020B0604020202020204" pitchFamily="34" charset="0"/>
              </a:rPr>
              <a:t>, he would like to </a:t>
            </a:r>
            <a:r>
              <a:rPr lang="en-US" dirty="0">
                <a:solidFill>
                  <a:srgbClr val="EEBA2B"/>
                </a:solidFill>
                <a:latin typeface="Arial" panose="020B0604020202020204" pitchFamily="34" charset="0"/>
                <a:cs typeface="Arial" panose="020B0604020202020204" pitchFamily="34" charset="0"/>
              </a:rPr>
              <a:t>explore brands that compliment to balance his refined expectations</a:t>
            </a:r>
            <a:endParaRPr lang="en-US" dirty="0">
              <a:solidFill>
                <a:prstClr val="white"/>
              </a:solidFill>
              <a:latin typeface="Arial" panose="020B0604020202020204" pitchFamily="34" charset="0"/>
              <a:cs typeface="Arial" panose="020B0604020202020204" pitchFamily="34" charset="0"/>
            </a:endParaRPr>
          </a:p>
        </p:txBody>
      </p:sp>
      <p:cxnSp>
        <p:nvCxnSpPr>
          <p:cNvPr id="21" name="Straight Connector 20"/>
          <p:cNvCxnSpPr/>
          <p:nvPr/>
        </p:nvCxnSpPr>
        <p:spPr>
          <a:xfrm>
            <a:off x="8147466" y="2219115"/>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199142" y="4076607"/>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132909" y="7026892"/>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848941" y="7035849"/>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802483" y="7193846"/>
            <a:ext cx="3552701" cy="2308324"/>
          </a:xfrm>
          <a:prstGeom prst="rect">
            <a:avLst/>
          </a:prstGeom>
        </p:spPr>
        <p:txBody>
          <a:bodyPr wrap="square">
            <a:spAutoFit/>
          </a:bodyPr>
          <a:lstStyle/>
          <a:p>
            <a:pPr defTabSz="1371600"/>
            <a:r>
              <a:rPr lang="en-US" sz="4800" b="1" dirty="0">
                <a:solidFill>
                  <a:prstClr val="white"/>
                </a:solidFill>
                <a:latin typeface="Century Gothic" panose="020B0502020202020204" pitchFamily="34" charset="0"/>
              </a:rPr>
              <a:t>The </a:t>
            </a:r>
          </a:p>
          <a:p>
            <a:pPr defTabSz="1371600"/>
            <a:r>
              <a:rPr lang="en-US" sz="4800" b="1" dirty="0">
                <a:solidFill>
                  <a:prstClr val="white"/>
                </a:solidFill>
                <a:latin typeface="Century Gothic" panose="020B0502020202020204" pitchFamily="34" charset="0"/>
              </a:rPr>
              <a:t>Whisky Aficionado </a:t>
            </a:r>
          </a:p>
        </p:txBody>
      </p:sp>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2833" r="32677" b="7247"/>
          <a:stretch/>
        </p:blipFill>
        <p:spPr>
          <a:xfrm>
            <a:off x="1025458" y="991562"/>
            <a:ext cx="6365624" cy="6103575"/>
          </a:xfrm>
          <a:prstGeom prst="rect">
            <a:avLst/>
          </a:prstGeom>
        </p:spPr>
      </p:pic>
      <p:pic>
        <p:nvPicPr>
          <p:cNvPr id="3088" name="Picture 16" descr="Uk Map png images | PNGEg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235" b="99846" l="5222" r="90000"/>
                    </a14:imgEffect>
                  </a14:imgLayer>
                </a14:imgProps>
              </a:ext>
              <a:ext uri="{28A0092B-C50C-407E-A947-70E740481C1C}">
                <a14:useLocalDpi xmlns:a14="http://schemas.microsoft.com/office/drawing/2010/main" val="0"/>
              </a:ext>
            </a:extLst>
          </a:blip>
          <a:srcRect/>
          <a:stretch>
            <a:fillRect/>
          </a:stretch>
        </p:blipFill>
        <p:spPr bwMode="auto">
          <a:xfrm>
            <a:off x="5090474" y="7423458"/>
            <a:ext cx="2706009" cy="194832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9">
            <a:extLst>
              <a:ext uri="{FF2B5EF4-FFF2-40B4-BE49-F238E27FC236}">
                <a16:creationId xmlns:a16="http://schemas.microsoft.com/office/drawing/2014/main" id="{F5344395-9705-484B-AFDE-5EF38F266A15}"/>
              </a:ext>
            </a:extLst>
          </p:cNvPr>
          <p:cNvPicPr>
            <a:picLocks noChangeAspect="1"/>
          </p:cNvPicPr>
          <p:nvPr/>
        </p:nvPicPr>
        <p:blipFill>
          <a:blip r:embed="rId6"/>
          <a:srcRect/>
          <a:stretch>
            <a:fillRect/>
          </a:stretch>
        </p:blipFill>
        <p:spPr>
          <a:xfrm>
            <a:off x="15678109" y="-1419014"/>
            <a:ext cx="3695782" cy="3635726"/>
          </a:xfrm>
          <a:prstGeom prst="rect">
            <a:avLst/>
          </a:prstGeom>
        </p:spPr>
      </p:pic>
      <p:sp>
        <p:nvSpPr>
          <p:cNvPr id="40" name="TextBox 39">
            <a:extLst>
              <a:ext uri="{FF2B5EF4-FFF2-40B4-BE49-F238E27FC236}">
                <a16:creationId xmlns:a16="http://schemas.microsoft.com/office/drawing/2014/main" id="{965405A8-5E7F-B744-99C4-80E4E93EDF76}"/>
              </a:ext>
            </a:extLst>
          </p:cNvPr>
          <p:cNvSpPr txBox="1"/>
          <p:nvPr/>
        </p:nvSpPr>
        <p:spPr>
          <a:xfrm>
            <a:off x="8033782" y="889059"/>
            <a:ext cx="2283645" cy="1046440"/>
          </a:xfrm>
          <a:prstGeom prst="rect">
            <a:avLst/>
          </a:prstGeom>
          <a:noFill/>
        </p:spPr>
        <p:txBody>
          <a:bodyPr wrap="square" rtlCol="0">
            <a:spAutoFit/>
          </a:bodyPr>
          <a:lstStyle/>
          <a:p>
            <a:pPr defTabSz="1371600"/>
            <a:r>
              <a:rPr lang="en-IN" sz="4200" b="1" dirty="0">
                <a:solidFill>
                  <a:prstClr val="white"/>
                </a:solidFill>
                <a:latin typeface="Century Gothic" panose="020B0502020202020204" pitchFamily="34" charset="0"/>
                <a:cs typeface="Arial" panose="020B0604020202020204" pitchFamily="34" charset="0"/>
              </a:rPr>
              <a:t>STEVE</a:t>
            </a:r>
          </a:p>
          <a:p>
            <a:pPr defTabSz="1371600"/>
            <a:endParaRPr lang="en-IN" b="1" dirty="0">
              <a:solidFill>
                <a:prstClr val="white"/>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88E6F94-1789-474B-8164-468D3C4F456D}"/>
              </a:ext>
            </a:extLst>
          </p:cNvPr>
          <p:cNvSpPr txBox="1"/>
          <p:nvPr/>
        </p:nvSpPr>
        <p:spPr>
          <a:xfrm>
            <a:off x="12704152" y="9743746"/>
            <a:ext cx="6477000" cy="307777"/>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Note: Overlap can exist across individual personas and territories</a:t>
            </a:r>
          </a:p>
        </p:txBody>
      </p:sp>
    </p:spTree>
    <p:extLst>
      <p:ext uri="{BB962C8B-B14F-4D97-AF65-F5344CB8AC3E}">
        <p14:creationId xmlns:p14="http://schemas.microsoft.com/office/powerpoint/2010/main" val="73597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19643" y="1858836"/>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ABOUT</a:t>
            </a:r>
          </a:p>
        </p:txBody>
      </p:sp>
      <p:sp>
        <p:nvSpPr>
          <p:cNvPr id="6" name="Rectangle 5"/>
          <p:cNvSpPr/>
          <p:nvPr/>
        </p:nvSpPr>
        <p:spPr>
          <a:xfrm>
            <a:off x="8076202" y="4236128"/>
            <a:ext cx="8474478" cy="1754326"/>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Sandra </a:t>
            </a:r>
            <a:r>
              <a:rPr lang="en-US" dirty="0">
                <a:solidFill>
                  <a:srgbClr val="EEBA2B"/>
                </a:solidFill>
                <a:latin typeface="Arial" panose="020B0604020202020204" pitchFamily="34" charset="0"/>
                <a:cs typeface="Arial" panose="020B0604020202020204" pitchFamily="34" charset="0"/>
              </a:rPr>
              <a:t>doesn’t drink often but loves to be a good hostess</a:t>
            </a:r>
            <a:r>
              <a:rPr lang="en-US" dirty="0">
                <a:solidFill>
                  <a:prstClr val="white"/>
                </a:solidFill>
                <a:latin typeface="Arial" panose="020B0604020202020204" pitchFamily="34" charset="0"/>
                <a:cs typeface="Arial" panose="020B0604020202020204" pitchFamily="34" charset="0"/>
              </a:rPr>
              <a:t>. As a C-suite executive, there is a high-end social status to maintain when hosting parties or looking for fancy gifts during celebrations. She often </a:t>
            </a:r>
            <a:r>
              <a:rPr lang="en-US" dirty="0">
                <a:solidFill>
                  <a:srgbClr val="EEBA2B"/>
                </a:solidFill>
                <a:latin typeface="Arial" panose="020B0604020202020204" pitchFamily="34" charset="0"/>
                <a:cs typeface="Arial" panose="020B0604020202020204" pitchFamily="34" charset="0"/>
              </a:rPr>
              <a:t>explores within the whisky world </a:t>
            </a:r>
            <a:r>
              <a:rPr lang="en-US" dirty="0">
                <a:solidFill>
                  <a:prstClr val="white"/>
                </a:solidFill>
                <a:latin typeface="Arial" panose="020B0604020202020204" pitchFamily="34" charset="0"/>
                <a:cs typeface="Arial" panose="020B0604020202020204" pitchFamily="34" charset="0"/>
              </a:rPr>
              <a:t>trying to indulge in </a:t>
            </a:r>
            <a:r>
              <a:rPr lang="en-US" dirty="0">
                <a:solidFill>
                  <a:srgbClr val="EFBA2B"/>
                </a:solidFill>
                <a:latin typeface="Arial" panose="020B0604020202020204" pitchFamily="34" charset="0"/>
                <a:cs typeface="Arial" panose="020B0604020202020204" pitchFamily="34" charset="0"/>
              </a:rPr>
              <a:t>classy, different &amp; unique whisky labels </a:t>
            </a:r>
            <a:r>
              <a:rPr lang="en-US" dirty="0">
                <a:solidFill>
                  <a:prstClr val="white"/>
                </a:solidFill>
                <a:latin typeface="Arial" panose="020B0604020202020204" pitchFamily="34" charset="0"/>
                <a:cs typeface="Arial" panose="020B0604020202020204" pitchFamily="34" charset="0"/>
              </a:rPr>
              <a:t>in hopes of being </a:t>
            </a:r>
            <a:r>
              <a:rPr lang="en-US" dirty="0">
                <a:solidFill>
                  <a:srgbClr val="EEBA2B"/>
                </a:solidFill>
                <a:latin typeface="Arial" panose="020B0604020202020204" pitchFamily="34" charset="0"/>
                <a:cs typeface="Arial" panose="020B0604020202020204" pitchFamily="34" charset="0"/>
              </a:rPr>
              <a:t>the one to introduce something new to her guests</a:t>
            </a:r>
            <a:r>
              <a:rPr lang="en-US" dirty="0">
                <a:solidFill>
                  <a:prstClr val="white"/>
                </a:solidFill>
                <a:latin typeface="Arial" panose="020B0604020202020204" pitchFamily="34" charset="0"/>
                <a:cs typeface="Arial" panose="020B0604020202020204" pitchFamily="34" charset="0"/>
              </a:rPr>
              <a:t>. Celebrating occasions have her </a:t>
            </a:r>
            <a:r>
              <a:rPr lang="en-US" dirty="0">
                <a:solidFill>
                  <a:srgbClr val="EEBA2B"/>
                </a:solidFill>
                <a:latin typeface="Arial" panose="020B0604020202020204" pitchFamily="34" charset="0"/>
                <a:cs typeface="Arial" panose="020B0604020202020204" pitchFamily="34" charset="0"/>
              </a:rPr>
              <a:t>stocking-up her liquor cabinet </a:t>
            </a:r>
            <a:r>
              <a:rPr lang="en-US" dirty="0">
                <a:solidFill>
                  <a:prstClr val="white"/>
                </a:solidFill>
                <a:latin typeface="Arial" panose="020B0604020202020204" pitchFamily="34" charset="0"/>
                <a:cs typeface="Arial" panose="020B0604020202020204" pitchFamily="34" charset="0"/>
              </a:rPr>
              <a:t>or looking for the </a:t>
            </a:r>
            <a:r>
              <a:rPr lang="en-US" dirty="0">
                <a:solidFill>
                  <a:srgbClr val="EFBA2B"/>
                </a:solidFill>
                <a:latin typeface="Arial" panose="020B0604020202020204" pitchFamily="34" charset="0"/>
                <a:cs typeface="Arial" panose="020B0604020202020204" pitchFamily="34" charset="0"/>
              </a:rPr>
              <a:t>perfect whisky to gift</a:t>
            </a:r>
          </a:p>
        </p:txBody>
      </p:sp>
      <p:sp>
        <p:nvSpPr>
          <p:cNvPr id="7" name="TextBox 6"/>
          <p:cNvSpPr txBox="1"/>
          <p:nvPr/>
        </p:nvSpPr>
        <p:spPr>
          <a:xfrm>
            <a:off x="8033782" y="3656652"/>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CORE NEEDS</a:t>
            </a:r>
          </a:p>
        </p:txBody>
      </p:sp>
      <p:sp>
        <p:nvSpPr>
          <p:cNvPr id="46" name="TextBox 45"/>
          <p:cNvSpPr txBox="1"/>
          <p:nvPr/>
        </p:nvSpPr>
        <p:spPr>
          <a:xfrm>
            <a:off x="8057152" y="6455513"/>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MOTIVATIONS</a:t>
            </a:r>
          </a:p>
        </p:txBody>
      </p:sp>
      <p:sp>
        <p:nvSpPr>
          <p:cNvPr id="47" name="Rectangle 46"/>
          <p:cNvSpPr/>
          <p:nvPr/>
        </p:nvSpPr>
        <p:spPr>
          <a:xfrm>
            <a:off x="8057154" y="7057531"/>
            <a:ext cx="4138306" cy="2031325"/>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Choosing the </a:t>
            </a:r>
            <a:r>
              <a:rPr lang="en-US" dirty="0">
                <a:solidFill>
                  <a:srgbClr val="EEBA2B"/>
                </a:solidFill>
                <a:latin typeface="Arial" panose="020B0604020202020204" pitchFamily="34" charset="0"/>
                <a:cs typeface="Arial" panose="020B0604020202020204" pitchFamily="34" charset="0"/>
              </a:rPr>
              <a:t>right whisky is a daunting task already and </a:t>
            </a:r>
            <a:r>
              <a:rPr lang="en-US" dirty="0">
                <a:solidFill>
                  <a:schemeClr val="bg1"/>
                </a:solidFill>
                <a:latin typeface="Arial" panose="020B0604020202020204" pitchFamily="34" charset="0"/>
                <a:cs typeface="Arial" panose="020B0604020202020204" pitchFamily="34" charset="0"/>
              </a:rPr>
              <a:t>choosing a</a:t>
            </a:r>
            <a:r>
              <a:rPr lang="en-US" dirty="0">
                <a:solidFill>
                  <a:srgbClr val="EEBA2B"/>
                </a:solidFill>
                <a:latin typeface="Arial" panose="020B0604020202020204" pitchFamily="34" charset="0"/>
                <a:cs typeface="Arial" panose="020B0604020202020204" pitchFamily="34" charset="0"/>
              </a:rPr>
              <a:t> premium taste is even more dreadful </a:t>
            </a:r>
            <a:r>
              <a:rPr lang="en-US" dirty="0">
                <a:solidFill>
                  <a:prstClr val="white"/>
                </a:solidFill>
                <a:latin typeface="Arial" panose="020B0604020202020204" pitchFamily="34" charset="0"/>
                <a:cs typeface="Arial" panose="020B0604020202020204" pitchFamily="34" charset="0"/>
              </a:rPr>
              <a:t>for a light drinker and Sandra is usually </a:t>
            </a:r>
            <a:r>
              <a:rPr lang="en-US" dirty="0">
                <a:solidFill>
                  <a:srgbClr val="EEBA2B"/>
                </a:solidFill>
                <a:latin typeface="Arial" panose="020B0604020202020204" pitchFamily="34" charset="0"/>
                <a:cs typeface="Arial" panose="020B0604020202020204" pitchFamily="34" charset="0"/>
              </a:rPr>
              <a:t>looking for recommendations </a:t>
            </a:r>
            <a:r>
              <a:rPr lang="en-US" dirty="0">
                <a:solidFill>
                  <a:prstClr val="white"/>
                </a:solidFill>
                <a:latin typeface="Arial" panose="020B0604020202020204" pitchFamily="34" charset="0"/>
                <a:cs typeface="Arial" panose="020B0604020202020204" pitchFamily="34" charset="0"/>
              </a:rPr>
              <a:t>and actively </a:t>
            </a:r>
            <a:r>
              <a:rPr lang="en-US" dirty="0">
                <a:solidFill>
                  <a:srgbClr val="EEBA2B"/>
                </a:solidFill>
                <a:latin typeface="Arial" panose="020B0604020202020204" pitchFamily="34" charset="0"/>
                <a:cs typeface="Arial" panose="020B0604020202020204" pitchFamily="34" charset="0"/>
              </a:rPr>
              <a:t>exploring digital to purchase and evaluate her options</a:t>
            </a:r>
          </a:p>
        </p:txBody>
      </p:sp>
      <p:sp>
        <p:nvSpPr>
          <p:cNvPr id="48" name="TextBox 47"/>
          <p:cNvSpPr txBox="1"/>
          <p:nvPr/>
        </p:nvSpPr>
        <p:spPr>
          <a:xfrm>
            <a:off x="12768877" y="6455513"/>
            <a:ext cx="3704733" cy="369332"/>
          </a:xfrm>
          <a:prstGeom prst="rect">
            <a:avLst/>
          </a:prstGeom>
          <a:noFill/>
        </p:spPr>
        <p:txBody>
          <a:bodyPr wrap="square" rtlCol="0">
            <a:spAutoFit/>
          </a:bodyPr>
          <a:lstStyle/>
          <a:p>
            <a:pPr defTabSz="1371600"/>
            <a:r>
              <a:rPr lang="en-US" dirty="0">
                <a:solidFill>
                  <a:prstClr val="white"/>
                </a:solidFill>
                <a:latin typeface="Arial" panose="020B0604020202020204" pitchFamily="34" charset="0"/>
                <a:cs typeface="Arial" panose="020B0604020202020204" pitchFamily="34" charset="0"/>
              </a:rPr>
              <a:t>PAIN POINTS</a:t>
            </a:r>
          </a:p>
        </p:txBody>
      </p:sp>
      <p:sp>
        <p:nvSpPr>
          <p:cNvPr id="49" name="Rectangle 48"/>
          <p:cNvSpPr/>
          <p:nvPr/>
        </p:nvSpPr>
        <p:spPr>
          <a:xfrm>
            <a:off x="12780649" y="7059425"/>
            <a:ext cx="4331451" cy="1477328"/>
          </a:xfrm>
          <a:prstGeom prst="rect">
            <a:avLst/>
          </a:prstGeom>
        </p:spPr>
        <p:txBody>
          <a:bodyPr wrap="square">
            <a:spAutoFit/>
          </a:bodyPr>
          <a:lstStyle/>
          <a:p>
            <a:pPr defTabSz="1371600"/>
            <a:r>
              <a:rPr lang="en-US" dirty="0">
                <a:solidFill>
                  <a:prstClr val="white"/>
                </a:solidFill>
                <a:latin typeface="Arial" panose="020B0604020202020204" pitchFamily="34" charset="0"/>
                <a:cs typeface="Arial" panose="020B0604020202020204" pitchFamily="34" charset="0"/>
              </a:rPr>
              <a:t>Sandra is looking for </a:t>
            </a:r>
            <a:r>
              <a:rPr lang="en-US" dirty="0">
                <a:solidFill>
                  <a:srgbClr val="EEBA2B"/>
                </a:solidFill>
                <a:latin typeface="Arial" panose="020B0604020202020204" pitchFamily="34" charset="0"/>
                <a:cs typeface="Arial" panose="020B0604020202020204" pitchFamily="34" charset="0"/>
              </a:rPr>
              <a:t>product and social understanding </a:t>
            </a:r>
            <a:r>
              <a:rPr lang="en-US" dirty="0">
                <a:solidFill>
                  <a:prstClr val="white"/>
                </a:solidFill>
                <a:latin typeface="Arial" panose="020B0604020202020204" pitchFamily="34" charset="0"/>
                <a:cs typeface="Arial" panose="020B0604020202020204" pitchFamily="34" charset="0"/>
              </a:rPr>
              <a:t>of the </a:t>
            </a:r>
            <a:r>
              <a:rPr lang="en-US" dirty="0">
                <a:solidFill>
                  <a:srgbClr val="EEBA2B"/>
                </a:solidFill>
                <a:latin typeface="Arial" panose="020B0604020202020204" pitchFamily="34" charset="0"/>
                <a:cs typeface="Arial" panose="020B0604020202020204" pitchFamily="34" charset="0"/>
              </a:rPr>
              <a:t>whisky she would be buying</a:t>
            </a:r>
            <a:r>
              <a:rPr lang="en-US" dirty="0">
                <a:solidFill>
                  <a:prstClr val="white"/>
                </a:solidFill>
                <a:latin typeface="Arial" panose="020B0604020202020204" pitchFamily="34" charset="0"/>
                <a:cs typeface="Arial" panose="020B0604020202020204" pitchFamily="34" charset="0"/>
              </a:rPr>
              <a:t>. She </a:t>
            </a:r>
            <a:r>
              <a:rPr lang="en-US" dirty="0">
                <a:solidFill>
                  <a:schemeClr val="bg1"/>
                </a:solidFill>
                <a:latin typeface="Arial" panose="020B0604020202020204" pitchFamily="34" charset="0"/>
                <a:cs typeface="Arial" panose="020B0604020202020204" pitchFamily="34" charset="0"/>
              </a:rPr>
              <a:t>seeks </a:t>
            </a:r>
            <a:r>
              <a:rPr lang="en-US" dirty="0">
                <a:solidFill>
                  <a:srgbClr val="EEBA2B"/>
                </a:solidFill>
                <a:latin typeface="Arial" panose="020B0604020202020204" pitchFamily="34" charset="0"/>
                <a:cs typeface="Arial" panose="020B0604020202020204" pitchFamily="34" charset="0"/>
              </a:rPr>
              <a:t>recommendation guides</a:t>
            </a:r>
            <a:r>
              <a:rPr lang="en-US" dirty="0">
                <a:solidFill>
                  <a:prstClr val="white"/>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beautiful </a:t>
            </a:r>
            <a:r>
              <a:rPr lang="en-US" dirty="0">
                <a:solidFill>
                  <a:srgbClr val="EEBA2B"/>
                </a:solidFill>
                <a:latin typeface="Arial" panose="020B0604020202020204" pitchFamily="34" charset="0"/>
                <a:cs typeface="Arial" panose="020B0604020202020204" pitchFamily="34" charset="0"/>
              </a:rPr>
              <a:t>packaging and an assurance of taste</a:t>
            </a:r>
          </a:p>
        </p:txBody>
      </p:sp>
      <p:cxnSp>
        <p:nvCxnSpPr>
          <p:cNvPr id="21" name="Straight Connector 20"/>
          <p:cNvCxnSpPr/>
          <p:nvPr/>
        </p:nvCxnSpPr>
        <p:spPr>
          <a:xfrm>
            <a:off x="8133327" y="2337044"/>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180241" y="4122061"/>
            <a:ext cx="83704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161190" y="6963343"/>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877222" y="6972300"/>
            <a:ext cx="4138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26474" y="7358876"/>
            <a:ext cx="3768075" cy="2308324"/>
          </a:xfrm>
          <a:prstGeom prst="rect">
            <a:avLst/>
          </a:prstGeom>
        </p:spPr>
        <p:txBody>
          <a:bodyPr wrap="square">
            <a:spAutoFit/>
          </a:bodyPr>
          <a:lstStyle/>
          <a:p>
            <a:pPr defTabSz="1371600"/>
            <a:r>
              <a:rPr lang="en-US" sz="4800" b="1" dirty="0">
                <a:solidFill>
                  <a:prstClr val="white"/>
                </a:solidFill>
                <a:latin typeface="Century Gothic" panose="020B0502020202020204" pitchFamily="34" charset="0"/>
              </a:rPr>
              <a:t>The </a:t>
            </a:r>
          </a:p>
          <a:p>
            <a:pPr defTabSz="1371600"/>
            <a:r>
              <a:rPr lang="en-US" sz="4800" b="1" dirty="0">
                <a:solidFill>
                  <a:prstClr val="white"/>
                </a:solidFill>
                <a:latin typeface="Century Gothic" panose="020B0502020202020204" pitchFamily="34" charset="0"/>
              </a:rPr>
              <a:t>Whisky </a:t>
            </a:r>
          </a:p>
          <a:p>
            <a:pPr defTabSz="1371600"/>
            <a:r>
              <a:rPr lang="en-US" sz="4800" b="1" dirty="0">
                <a:solidFill>
                  <a:prstClr val="white"/>
                </a:solidFill>
                <a:latin typeface="Century Gothic" panose="020B0502020202020204" pitchFamily="34" charset="0"/>
              </a:rPr>
              <a:t>Host</a:t>
            </a:r>
          </a:p>
        </p:txBody>
      </p:sp>
      <p:sp>
        <p:nvSpPr>
          <p:cNvPr id="64" name="Rectangle 63"/>
          <p:cNvSpPr/>
          <p:nvPr/>
        </p:nvSpPr>
        <p:spPr>
          <a:xfrm>
            <a:off x="8033782" y="2383488"/>
            <a:ext cx="9144000" cy="646331"/>
          </a:xfrm>
          <a:prstGeom prst="rect">
            <a:avLst/>
          </a:prstGeom>
        </p:spPr>
        <p:txBody>
          <a:bodyPr>
            <a:spAutoFit/>
          </a:bodyPr>
          <a:lstStyle/>
          <a:p>
            <a:pPr defTabSz="1371600"/>
            <a:r>
              <a:rPr lang="en-US" dirty="0">
                <a:solidFill>
                  <a:prstClr val="white"/>
                </a:solidFill>
                <a:latin typeface="Arial" panose="020B0604020202020204" pitchFamily="34" charset="0"/>
                <a:cs typeface="Arial" panose="020B0604020202020204" pitchFamily="34" charset="0"/>
              </a:rPr>
              <a:t>Age 33</a:t>
            </a:r>
          </a:p>
          <a:p>
            <a:pPr defTabSz="1371600"/>
            <a:r>
              <a:rPr lang="en-US" dirty="0">
                <a:solidFill>
                  <a:prstClr val="white"/>
                </a:solidFill>
                <a:latin typeface="Arial" panose="020B0604020202020204" pitchFamily="34" charset="0"/>
                <a:cs typeface="Arial" panose="020B0604020202020204" pitchFamily="34" charset="0"/>
              </a:rPr>
              <a:t>Marketing Director, UK</a:t>
            </a:r>
            <a:endParaRPr lang="en-IN" dirty="0">
              <a:solidFill>
                <a:prstClr val="white"/>
              </a:solidFill>
              <a:latin typeface="Arial" panose="020B0604020202020204" pitchFamily="34" charset="0"/>
              <a:cs typeface="Arial" panose="020B0604020202020204" pitchFamily="34" charset="0"/>
            </a:endParaRPr>
          </a:p>
        </p:txBody>
      </p:sp>
      <p:pic>
        <p:nvPicPr>
          <p:cNvPr id="4104" name="Picture 8" descr="Free Family Celebrating Christmas While Holding Burning Sparklers Stock Photo"/>
          <p:cNvPicPr>
            <a:picLocks noChangeAspect="1" noChangeArrowheads="1"/>
          </p:cNvPicPr>
          <p:nvPr/>
        </p:nvPicPr>
        <p:blipFill rotWithShape="1">
          <a:blip r:embed="rId3">
            <a:extLst>
              <a:ext uri="{28A0092B-C50C-407E-A947-70E740481C1C}">
                <a14:useLocalDpi xmlns:a14="http://schemas.microsoft.com/office/drawing/2010/main" val="0"/>
              </a:ext>
            </a:extLst>
          </a:blip>
          <a:srcRect l="14939" t="-259" r="18395" b="259"/>
          <a:stretch/>
        </p:blipFill>
        <p:spPr bwMode="auto">
          <a:xfrm>
            <a:off x="1033870" y="762583"/>
            <a:ext cx="6411080" cy="641108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16" descr="Uk Map png images | PNGEg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235" b="99846" l="5222" r="90000"/>
                    </a14:imgEffect>
                  </a14:imgLayer>
                </a14:imgProps>
              </a:ext>
              <a:ext uri="{28A0092B-C50C-407E-A947-70E740481C1C}">
                <a14:useLocalDpi xmlns:a14="http://schemas.microsoft.com/office/drawing/2010/main" val="0"/>
              </a:ext>
            </a:extLst>
          </a:blip>
          <a:srcRect/>
          <a:stretch>
            <a:fillRect/>
          </a:stretch>
        </p:blipFill>
        <p:spPr bwMode="auto">
          <a:xfrm>
            <a:off x="5090474" y="7423458"/>
            <a:ext cx="2706009" cy="194832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31"/>
          <p:cNvPicPr>
            <a:picLocks noChangeAspect="1"/>
          </p:cNvPicPr>
          <p:nvPr/>
        </p:nvPicPr>
        <p:blipFill>
          <a:blip r:embed="rId6"/>
          <a:srcRect/>
          <a:stretch>
            <a:fillRect/>
          </a:stretch>
        </p:blipFill>
        <p:spPr>
          <a:xfrm>
            <a:off x="15826932" y="-602878"/>
            <a:ext cx="3379197" cy="2986366"/>
          </a:xfrm>
          <a:prstGeom prst="rect">
            <a:avLst/>
          </a:prstGeom>
        </p:spPr>
      </p:pic>
      <p:sp>
        <p:nvSpPr>
          <p:cNvPr id="41" name="TextBox 40">
            <a:extLst>
              <a:ext uri="{FF2B5EF4-FFF2-40B4-BE49-F238E27FC236}">
                <a16:creationId xmlns:a16="http://schemas.microsoft.com/office/drawing/2014/main" id="{2187CD03-6CCA-3248-8C07-4872539406F0}"/>
              </a:ext>
            </a:extLst>
          </p:cNvPr>
          <p:cNvSpPr txBox="1"/>
          <p:nvPr/>
        </p:nvSpPr>
        <p:spPr>
          <a:xfrm>
            <a:off x="7923544" y="932686"/>
            <a:ext cx="2809270" cy="738664"/>
          </a:xfrm>
          <a:prstGeom prst="rect">
            <a:avLst/>
          </a:prstGeom>
          <a:noFill/>
        </p:spPr>
        <p:txBody>
          <a:bodyPr wrap="square" rtlCol="0">
            <a:spAutoFit/>
          </a:bodyPr>
          <a:lstStyle/>
          <a:p>
            <a:pPr defTabSz="1371600"/>
            <a:r>
              <a:rPr lang="en-IN" sz="4200" b="1" dirty="0">
                <a:solidFill>
                  <a:prstClr val="white"/>
                </a:solidFill>
                <a:latin typeface="Century Gothic" panose="020B0502020202020204" pitchFamily="34" charset="0"/>
              </a:rPr>
              <a:t>SANDRA</a:t>
            </a:r>
          </a:p>
        </p:txBody>
      </p:sp>
      <p:sp>
        <p:nvSpPr>
          <p:cNvPr id="19" name="TextBox 18">
            <a:extLst>
              <a:ext uri="{FF2B5EF4-FFF2-40B4-BE49-F238E27FC236}">
                <a16:creationId xmlns:a16="http://schemas.microsoft.com/office/drawing/2014/main" id="{7EC14177-5083-FC4F-A0D5-1192D5630829}"/>
              </a:ext>
            </a:extLst>
          </p:cNvPr>
          <p:cNvSpPr txBox="1"/>
          <p:nvPr/>
        </p:nvSpPr>
        <p:spPr>
          <a:xfrm>
            <a:off x="12704152" y="9743746"/>
            <a:ext cx="6477000" cy="307777"/>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Note: Overlap can exist across individual personas and territories</a:t>
            </a:r>
          </a:p>
        </p:txBody>
      </p:sp>
    </p:spTree>
    <p:extLst>
      <p:ext uri="{BB962C8B-B14F-4D97-AF65-F5344CB8AC3E}">
        <p14:creationId xmlns:p14="http://schemas.microsoft.com/office/powerpoint/2010/main" val="3663976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177" y="398149"/>
            <a:ext cx="13944597" cy="646331"/>
          </a:xfrm>
          <a:prstGeom prst="rect">
            <a:avLst/>
          </a:prstGeom>
        </p:spPr>
        <p:txBody>
          <a:bodyPr wrap="square">
            <a:spAutoFit/>
          </a:bodyPr>
          <a:lstStyle/>
          <a:p>
            <a:pPr defTabSz="1371600"/>
            <a:r>
              <a:rPr lang="en-US" sz="3600" dirty="0">
                <a:solidFill>
                  <a:prstClr val="white"/>
                </a:solidFill>
                <a:latin typeface="Century Gothic" panose="020B0502020202020204" pitchFamily="34" charset="0"/>
              </a:rPr>
              <a:t>Thus, indicating a strong essence of whisky</a:t>
            </a:r>
          </a:p>
        </p:txBody>
      </p:sp>
      <p:sp>
        <p:nvSpPr>
          <p:cNvPr id="3" name="Rectangle 2"/>
          <p:cNvSpPr/>
          <p:nvPr/>
        </p:nvSpPr>
        <p:spPr>
          <a:xfrm>
            <a:off x="6934200" y="1559035"/>
            <a:ext cx="5418471" cy="830997"/>
          </a:xfrm>
          <a:prstGeom prst="rect">
            <a:avLst/>
          </a:prstGeom>
        </p:spPr>
        <p:txBody>
          <a:bodyPr wrap="none">
            <a:spAutoFit/>
          </a:bodyPr>
          <a:lstStyle/>
          <a:p>
            <a:r>
              <a:rPr lang="en-IN" sz="3200" dirty="0">
                <a:solidFill>
                  <a:schemeClr val="bg1"/>
                </a:solidFill>
                <a:latin typeface="Arial" panose="020B0604020202020204" pitchFamily="34" charset="0"/>
                <a:cs typeface="Arial" panose="020B0604020202020204" pitchFamily="34" charset="0"/>
              </a:rPr>
              <a:t>Statement Of </a:t>
            </a:r>
            <a:r>
              <a:rPr lang="en-IN" sz="4800" dirty="0">
                <a:solidFill>
                  <a:srgbClr val="EFBA2B"/>
                </a:solidFill>
                <a:latin typeface="Arial" panose="020B0604020202020204" pitchFamily="34" charset="0"/>
                <a:cs typeface="Arial" panose="020B0604020202020204" pitchFamily="34" charset="0"/>
              </a:rPr>
              <a:t>Character</a:t>
            </a:r>
          </a:p>
        </p:txBody>
      </p:sp>
      <p:sp>
        <p:nvSpPr>
          <p:cNvPr id="4" name="Rectangle 3"/>
          <p:cNvSpPr/>
          <p:nvPr/>
        </p:nvSpPr>
        <p:spPr>
          <a:xfrm>
            <a:off x="12352671" y="2926392"/>
            <a:ext cx="5682966" cy="830997"/>
          </a:xfrm>
          <a:prstGeom prst="rect">
            <a:avLst/>
          </a:prstGeom>
        </p:spPr>
        <p:txBody>
          <a:bodyPr wrap="none">
            <a:spAutoFit/>
          </a:bodyPr>
          <a:lstStyle/>
          <a:p>
            <a:r>
              <a:rPr lang="en-IN" sz="3200" dirty="0">
                <a:solidFill>
                  <a:schemeClr val="bg1"/>
                </a:solidFill>
                <a:latin typeface="Arial" panose="020B0604020202020204" pitchFamily="34" charset="0"/>
                <a:cs typeface="Arial" panose="020B0604020202020204" pitchFamily="34" charset="0"/>
              </a:rPr>
              <a:t>Symbol of </a:t>
            </a:r>
            <a:r>
              <a:rPr lang="en-IN" sz="4800" dirty="0">
                <a:solidFill>
                  <a:srgbClr val="EFBA2B"/>
                </a:solidFill>
                <a:latin typeface="Arial" panose="020B0604020202020204" pitchFamily="34" charset="0"/>
                <a:cs typeface="Arial" panose="020B0604020202020204" pitchFamily="34" charset="0"/>
              </a:rPr>
              <a:t>Camaraderie</a:t>
            </a:r>
          </a:p>
        </p:txBody>
      </p:sp>
      <p:sp>
        <p:nvSpPr>
          <p:cNvPr id="5" name="Rectangle 4"/>
          <p:cNvSpPr/>
          <p:nvPr/>
        </p:nvSpPr>
        <p:spPr>
          <a:xfrm>
            <a:off x="12668327" y="5100958"/>
            <a:ext cx="4339265" cy="830997"/>
          </a:xfrm>
          <a:prstGeom prst="rect">
            <a:avLst/>
          </a:prstGeom>
        </p:spPr>
        <p:txBody>
          <a:bodyPr wrap="none">
            <a:spAutoFit/>
          </a:bodyPr>
          <a:lstStyle/>
          <a:p>
            <a:r>
              <a:rPr lang="en-IN" sz="3200" dirty="0">
                <a:solidFill>
                  <a:schemeClr val="bg1"/>
                </a:solidFill>
                <a:latin typeface="Arial" panose="020B0604020202020204" pitchFamily="34" charset="0"/>
                <a:cs typeface="Arial" panose="020B0604020202020204" pitchFamily="34" charset="0"/>
              </a:rPr>
              <a:t>A </a:t>
            </a:r>
            <a:r>
              <a:rPr lang="en-IN" sz="4800" dirty="0">
                <a:solidFill>
                  <a:srgbClr val="EFBA2B"/>
                </a:solidFill>
                <a:latin typeface="Arial" panose="020B0604020202020204" pitchFamily="34" charset="0"/>
                <a:cs typeface="Arial" panose="020B0604020202020204" pitchFamily="34" charset="0"/>
              </a:rPr>
              <a:t>Luxurious</a:t>
            </a:r>
            <a:r>
              <a:rPr lang="en-IN" sz="3200" dirty="0">
                <a:solidFill>
                  <a:schemeClr val="bg1"/>
                </a:solidFill>
                <a:latin typeface="Arial" panose="020B0604020202020204" pitchFamily="34" charset="0"/>
                <a:cs typeface="Arial" panose="020B0604020202020204" pitchFamily="34" charset="0"/>
              </a:rPr>
              <a:t> Asset</a:t>
            </a:r>
          </a:p>
        </p:txBody>
      </p:sp>
      <p:sp>
        <p:nvSpPr>
          <p:cNvPr id="6" name="Rectangle 5"/>
          <p:cNvSpPr/>
          <p:nvPr/>
        </p:nvSpPr>
        <p:spPr>
          <a:xfrm>
            <a:off x="9910709" y="6435156"/>
            <a:ext cx="4209807" cy="830997"/>
          </a:xfrm>
          <a:prstGeom prst="rect">
            <a:avLst/>
          </a:prstGeom>
        </p:spPr>
        <p:txBody>
          <a:bodyPr wrap="none">
            <a:spAutoFit/>
          </a:bodyPr>
          <a:lstStyle/>
          <a:p>
            <a:r>
              <a:rPr lang="en-IN" sz="4800" dirty="0">
                <a:solidFill>
                  <a:srgbClr val="EFBA2B"/>
                </a:solidFill>
                <a:latin typeface="Arial" panose="020B0604020202020204" pitchFamily="34" charset="0"/>
                <a:cs typeface="Arial" panose="020B0604020202020204" pitchFamily="34" charset="0"/>
              </a:rPr>
              <a:t>Collector's </a:t>
            </a:r>
            <a:r>
              <a:rPr lang="en-IN" sz="4000" dirty="0">
                <a:solidFill>
                  <a:schemeClr val="bg1"/>
                </a:solidFill>
                <a:latin typeface="Arial" panose="020B0604020202020204" pitchFamily="34" charset="0"/>
                <a:cs typeface="Arial" panose="020B0604020202020204" pitchFamily="34" charset="0"/>
              </a:rPr>
              <a:t>Item</a:t>
            </a:r>
            <a:endParaRPr lang="en-IN" sz="4800"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3411200" y="7787797"/>
            <a:ext cx="4131259" cy="830997"/>
          </a:xfrm>
          <a:prstGeom prst="rect">
            <a:avLst/>
          </a:prstGeom>
        </p:spPr>
        <p:txBody>
          <a:bodyPr wrap="none">
            <a:spAutoFit/>
          </a:bodyPr>
          <a:lstStyle/>
          <a:p>
            <a:r>
              <a:rPr lang="en-IN" sz="3200" dirty="0">
                <a:solidFill>
                  <a:schemeClr val="bg1"/>
                </a:solidFill>
                <a:latin typeface="Arial" panose="020B0604020202020204" pitchFamily="34" charset="0"/>
                <a:cs typeface="Arial" panose="020B0604020202020204" pitchFamily="34" charset="0"/>
              </a:rPr>
              <a:t>Sign Of </a:t>
            </a:r>
            <a:r>
              <a:rPr lang="en-IN" sz="4800" dirty="0">
                <a:solidFill>
                  <a:srgbClr val="EFBA2B"/>
                </a:solidFill>
                <a:latin typeface="Arial" panose="020B0604020202020204" pitchFamily="34" charset="0"/>
                <a:cs typeface="Arial" panose="020B0604020202020204" pitchFamily="34" charset="0"/>
              </a:rPr>
              <a:t>Progress</a:t>
            </a:r>
          </a:p>
        </p:txBody>
      </p:sp>
      <p:sp>
        <p:nvSpPr>
          <p:cNvPr id="8" name="Rectangle 7"/>
          <p:cNvSpPr/>
          <p:nvPr/>
        </p:nvSpPr>
        <p:spPr>
          <a:xfrm>
            <a:off x="6839133" y="8471475"/>
            <a:ext cx="4129657" cy="830997"/>
          </a:xfrm>
          <a:prstGeom prst="rect">
            <a:avLst/>
          </a:prstGeom>
        </p:spPr>
        <p:txBody>
          <a:bodyPr wrap="none">
            <a:spAutoFit/>
          </a:bodyPr>
          <a:lstStyle/>
          <a:p>
            <a:r>
              <a:rPr lang="en-IN" sz="3200" dirty="0">
                <a:solidFill>
                  <a:schemeClr val="bg1"/>
                </a:solidFill>
                <a:latin typeface="Arial" panose="020B0604020202020204" pitchFamily="34" charset="0"/>
                <a:cs typeface="Arial" panose="020B0604020202020204" pitchFamily="34" charset="0"/>
              </a:rPr>
              <a:t>Drink Of </a:t>
            </a:r>
            <a:r>
              <a:rPr lang="en-IN" sz="4800" dirty="0">
                <a:solidFill>
                  <a:srgbClr val="EFBA2B"/>
                </a:solidFill>
                <a:latin typeface="Arial" panose="020B0604020202020204" pitchFamily="34" charset="0"/>
                <a:cs typeface="Arial" panose="020B0604020202020204" pitchFamily="34" charset="0"/>
              </a:rPr>
              <a:t>Success</a:t>
            </a:r>
          </a:p>
        </p:txBody>
      </p:sp>
      <p:sp>
        <p:nvSpPr>
          <p:cNvPr id="9" name="Rectangle 8"/>
          <p:cNvSpPr/>
          <p:nvPr/>
        </p:nvSpPr>
        <p:spPr>
          <a:xfrm>
            <a:off x="8382000" y="3706846"/>
            <a:ext cx="3470822" cy="830997"/>
          </a:xfrm>
          <a:prstGeom prst="rect">
            <a:avLst/>
          </a:prstGeom>
        </p:spPr>
        <p:txBody>
          <a:bodyPr wrap="none">
            <a:spAutoFit/>
          </a:bodyPr>
          <a:lstStyle/>
          <a:p>
            <a:r>
              <a:rPr lang="en-IN" sz="4800" dirty="0">
                <a:solidFill>
                  <a:srgbClr val="EFBA2B"/>
                </a:solidFill>
                <a:latin typeface="Arial" panose="020B0604020202020204" pitchFamily="34" charset="0"/>
                <a:cs typeface="Arial" panose="020B0604020202020204" pitchFamily="34" charset="0"/>
              </a:rPr>
              <a:t>Status </a:t>
            </a:r>
            <a:r>
              <a:rPr lang="en-IN" sz="3200" dirty="0">
                <a:solidFill>
                  <a:schemeClr val="bg1"/>
                </a:solidFill>
                <a:latin typeface="Arial" panose="020B0604020202020204" pitchFamily="34" charset="0"/>
                <a:cs typeface="Arial" panose="020B0604020202020204" pitchFamily="34" charset="0"/>
              </a:rPr>
              <a:t>Symbol</a:t>
            </a:r>
          </a:p>
        </p:txBody>
      </p:sp>
      <p:pic>
        <p:nvPicPr>
          <p:cNvPr id="1030" name="Picture 6" descr="Free Three Cocktail Drinks Stock Photo"/>
          <p:cNvPicPr>
            <a:picLocks noChangeAspect="1" noChangeArrowheads="1"/>
          </p:cNvPicPr>
          <p:nvPr/>
        </p:nvPicPr>
        <p:blipFill rotWithShape="1">
          <a:blip r:embed="rId2">
            <a:extLst>
              <a:ext uri="{28A0092B-C50C-407E-A947-70E740481C1C}">
                <a14:useLocalDpi xmlns:a14="http://schemas.microsoft.com/office/drawing/2010/main" val="0"/>
              </a:ext>
            </a:extLst>
          </a:blip>
          <a:srcRect t="2562" b="2562"/>
          <a:stretch/>
        </p:blipFill>
        <p:spPr bwMode="auto">
          <a:xfrm>
            <a:off x="-2166570" y="1787111"/>
            <a:ext cx="8091043" cy="8091043"/>
          </a:xfrm>
          <a:prstGeom prst="ellipse">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5528325" y="5124747"/>
            <a:ext cx="3768075" cy="830997"/>
          </a:xfrm>
          <a:prstGeom prst="rect">
            <a:avLst/>
          </a:prstGeom>
          <a:solidFill>
            <a:schemeClr val="tx1"/>
          </a:solidFill>
        </p:spPr>
        <p:txBody>
          <a:bodyPr wrap="square">
            <a:spAutoFit/>
          </a:bodyPr>
          <a:lstStyle/>
          <a:p>
            <a:pPr defTabSz="1371600"/>
            <a:r>
              <a:rPr lang="en-US" sz="4800" dirty="0">
                <a:solidFill>
                  <a:prstClr val="white"/>
                </a:solidFill>
                <a:latin typeface="Century Gothic" panose="020B0502020202020204" pitchFamily="34" charset="0"/>
              </a:rPr>
              <a:t>Whisky Is…</a:t>
            </a:r>
          </a:p>
        </p:txBody>
      </p:sp>
      <p:cxnSp>
        <p:nvCxnSpPr>
          <p:cNvPr id="11" name="Straight Connector 10"/>
          <p:cNvCxnSpPr/>
          <p:nvPr/>
        </p:nvCxnSpPr>
        <p:spPr>
          <a:xfrm>
            <a:off x="6248400" y="2095500"/>
            <a:ext cx="0" cy="2819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839133" y="3341890"/>
            <a:ext cx="527666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7543800" y="4122344"/>
            <a:ext cx="609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3" idx="3"/>
          </p:cNvCxnSpPr>
          <p:nvPr/>
        </p:nvCxnSpPr>
        <p:spPr>
          <a:xfrm flipV="1">
            <a:off x="9296400" y="5540245"/>
            <a:ext cx="3056271"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153400" y="6896100"/>
            <a:ext cx="15376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248400" y="6134100"/>
            <a:ext cx="0" cy="27528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7412362" y="8268556"/>
            <a:ext cx="5715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248400" y="8886973"/>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248400" y="2095500"/>
            <a:ext cx="590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839133" y="3314700"/>
            <a:ext cx="0" cy="16195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543800" y="4122344"/>
            <a:ext cx="0" cy="8119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153400" y="6112682"/>
            <a:ext cx="0" cy="7834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412362" y="6134100"/>
            <a:ext cx="0" cy="21344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3753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6"/>
          <p:cNvPicPr>
            <a:picLocks noChangeAspect="1"/>
          </p:cNvPicPr>
          <p:nvPr/>
        </p:nvPicPr>
        <p:blipFill rotWithShape="1">
          <a:blip r:embed="rId3"/>
          <a:srcRect b="56158"/>
          <a:stretch/>
        </p:blipFill>
        <p:spPr>
          <a:xfrm>
            <a:off x="0" y="5566651"/>
            <a:ext cx="18288000" cy="4720349"/>
          </a:xfrm>
          <a:prstGeom prst="rect">
            <a:avLst/>
          </a:prstGeom>
        </p:spPr>
      </p:pic>
      <p:sp>
        <p:nvSpPr>
          <p:cNvPr id="2" name="Rectangle 1"/>
          <p:cNvSpPr/>
          <p:nvPr/>
        </p:nvSpPr>
        <p:spPr>
          <a:xfrm>
            <a:off x="2286000" y="1222966"/>
            <a:ext cx="15005901" cy="646331"/>
          </a:xfrm>
          <a:prstGeom prst="rect">
            <a:avLst/>
          </a:prstGeom>
        </p:spPr>
        <p:txBody>
          <a:bodyPr wrap="square">
            <a:spAutoFit/>
          </a:bodyPr>
          <a:lstStyle/>
          <a:p>
            <a:pPr defTabSz="1371600"/>
            <a:r>
              <a:rPr lang="en-US" sz="3600" dirty="0">
                <a:solidFill>
                  <a:schemeClr val="bg1"/>
                </a:solidFill>
                <a:latin typeface="Century Gothic" panose="020B0502020202020204" pitchFamily="34" charset="0"/>
              </a:rPr>
              <a:t>Therefore, Learnings from our consumers </a:t>
            </a:r>
          </a:p>
        </p:txBody>
      </p:sp>
      <p:sp>
        <p:nvSpPr>
          <p:cNvPr id="3" name="Rectangle 2"/>
          <p:cNvSpPr/>
          <p:nvPr/>
        </p:nvSpPr>
        <p:spPr>
          <a:xfrm>
            <a:off x="894165" y="4325449"/>
            <a:ext cx="4792348" cy="2677656"/>
          </a:xfrm>
          <a:prstGeom prst="rect">
            <a:avLst/>
          </a:prstGeom>
        </p:spPr>
        <p:txBody>
          <a:bodyPr wrap="square">
            <a:spAutoFit/>
          </a:bodyPr>
          <a:lstStyle/>
          <a:p>
            <a:pPr defTabSz="1371600"/>
            <a:r>
              <a:rPr lang="en-US" sz="2400" dirty="0">
                <a:solidFill>
                  <a:srgbClr val="EFBA2B"/>
                </a:solidFill>
                <a:latin typeface="Arial" panose="020B0604020202020204" pitchFamily="34" charset="0"/>
                <a:cs typeface="Arial" panose="020B0604020202020204" pitchFamily="34" charset="0"/>
              </a:rPr>
              <a:t>Exploration</a:t>
            </a:r>
            <a:r>
              <a:rPr lang="en-US" sz="2400" dirty="0">
                <a:solidFill>
                  <a:prstClr val="white"/>
                </a:solidFill>
                <a:latin typeface="Arial" panose="020B0604020202020204" pitchFamily="34" charset="0"/>
                <a:cs typeface="Arial" panose="020B0604020202020204" pitchFamily="34" charset="0"/>
              </a:rPr>
              <a:t>, </a:t>
            </a:r>
            <a:r>
              <a:rPr lang="en-US" sz="2400" dirty="0">
                <a:solidFill>
                  <a:srgbClr val="EFBA2B"/>
                </a:solidFill>
                <a:latin typeface="Arial" panose="020B0604020202020204" pitchFamily="34" charset="0"/>
                <a:cs typeface="Arial" panose="020B0604020202020204" pitchFamily="34" charset="0"/>
              </a:rPr>
              <a:t>acknowledgement</a:t>
            </a:r>
            <a:r>
              <a:rPr lang="en-US" sz="2400" dirty="0">
                <a:solidFill>
                  <a:prstClr val="white"/>
                </a:solidFill>
                <a:latin typeface="Arial" panose="020B0604020202020204" pitchFamily="34" charset="0"/>
                <a:cs typeface="Arial" panose="020B0604020202020204" pitchFamily="34" charset="0"/>
              </a:rPr>
              <a:t> of consumer sentiments for whisky and </a:t>
            </a:r>
            <a:r>
              <a:rPr lang="en-US" sz="2400" dirty="0">
                <a:solidFill>
                  <a:srgbClr val="EFBA2B"/>
                </a:solidFill>
                <a:latin typeface="Arial" panose="020B0604020202020204" pitchFamily="34" charset="0"/>
                <a:cs typeface="Arial" panose="020B0604020202020204" pitchFamily="34" charset="0"/>
              </a:rPr>
              <a:t>narratives</a:t>
            </a:r>
            <a:r>
              <a:rPr lang="en-US" sz="2400" dirty="0">
                <a:solidFill>
                  <a:prstClr val="white"/>
                </a:solidFill>
                <a:latin typeface="Arial" panose="020B0604020202020204" pitchFamily="34" charset="0"/>
                <a:cs typeface="Arial" panose="020B0604020202020204" pitchFamily="34" charset="0"/>
              </a:rPr>
              <a:t> are powerful </a:t>
            </a:r>
            <a:r>
              <a:rPr lang="en-US" sz="2400" dirty="0">
                <a:solidFill>
                  <a:srgbClr val="EFBA2B"/>
                </a:solidFill>
                <a:latin typeface="Arial" panose="020B0604020202020204" pitchFamily="34" charset="0"/>
                <a:cs typeface="Arial" panose="020B0604020202020204" pitchFamily="34" charset="0"/>
              </a:rPr>
              <a:t>transitional persuaders</a:t>
            </a:r>
            <a:r>
              <a:rPr lang="en-US" sz="2400" dirty="0">
                <a:solidFill>
                  <a:prstClr val="white"/>
                </a:solidFill>
                <a:latin typeface="Arial" panose="020B0604020202020204" pitchFamily="34" charset="0"/>
                <a:cs typeface="Arial" panose="020B0604020202020204" pitchFamily="34" charset="0"/>
              </a:rPr>
              <a:t>, and help the brand in </a:t>
            </a:r>
            <a:r>
              <a:rPr lang="en-US" sz="2400" dirty="0">
                <a:solidFill>
                  <a:srgbClr val="EFBA2B"/>
                </a:solidFill>
                <a:latin typeface="Arial" panose="020B0604020202020204" pitchFamily="34" charset="0"/>
                <a:cs typeface="Arial" panose="020B0604020202020204" pitchFamily="34" charset="0"/>
              </a:rPr>
              <a:t>building high end experiences</a:t>
            </a:r>
            <a:r>
              <a:rPr lang="en-IN" sz="2400" dirty="0">
                <a:solidFill>
                  <a:prstClr val="white"/>
                </a:solidFill>
                <a:latin typeface="Arial" panose="020B0604020202020204" pitchFamily="34" charset="0"/>
                <a:cs typeface="Arial" panose="020B0604020202020204" pitchFamily="34" charset="0"/>
              </a:rPr>
              <a:t>, </a:t>
            </a:r>
            <a:r>
              <a:rPr lang="en-US" sz="2400" dirty="0">
                <a:solidFill>
                  <a:prstClr val="white"/>
                </a:solidFill>
                <a:latin typeface="Arial" panose="020B0604020202020204" pitchFamily="34" charset="0"/>
                <a:cs typeface="Arial" panose="020B0604020202020204" pitchFamily="34" charset="0"/>
              </a:rPr>
              <a:t>simultaneously resulting in </a:t>
            </a:r>
            <a:r>
              <a:rPr lang="en-US" sz="2400" dirty="0">
                <a:solidFill>
                  <a:srgbClr val="EFBA2B"/>
                </a:solidFill>
                <a:latin typeface="Arial" panose="020B0604020202020204" pitchFamily="34" charset="0"/>
                <a:cs typeface="Arial" panose="020B0604020202020204" pitchFamily="34" charset="0"/>
              </a:rPr>
              <a:t>evaluation and trial. </a:t>
            </a:r>
          </a:p>
        </p:txBody>
      </p:sp>
      <p:sp>
        <p:nvSpPr>
          <p:cNvPr id="7" name="Rectangle 6"/>
          <p:cNvSpPr/>
          <p:nvPr/>
        </p:nvSpPr>
        <p:spPr>
          <a:xfrm>
            <a:off x="7002988" y="4303663"/>
            <a:ext cx="4705349" cy="2677656"/>
          </a:xfrm>
          <a:prstGeom prst="rect">
            <a:avLst/>
          </a:prstGeom>
        </p:spPr>
        <p:txBody>
          <a:bodyPr wrap="square">
            <a:spAutoFit/>
          </a:bodyPr>
          <a:lstStyle/>
          <a:p>
            <a:pPr defTabSz="1371600"/>
            <a:r>
              <a:rPr lang="en-US" sz="2400" dirty="0">
                <a:solidFill>
                  <a:prstClr val="white"/>
                </a:solidFill>
                <a:latin typeface="Arial" panose="020B0604020202020204" pitchFamily="34" charset="0"/>
                <a:cs typeface="Arial" panose="020B0604020202020204" pitchFamily="34" charset="0"/>
              </a:rPr>
              <a:t>Providing </a:t>
            </a:r>
            <a:r>
              <a:rPr lang="en-US" sz="2400" dirty="0">
                <a:solidFill>
                  <a:srgbClr val="EFBA2B"/>
                </a:solidFill>
                <a:latin typeface="Arial" panose="020B0604020202020204" pitchFamily="34" charset="0"/>
                <a:cs typeface="Arial" panose="020B0604020202020204" pitchFamily="34" charset="0"/>
              </a:rPr>
              <a:t>familiarity</a:t>
            </a:r>
            <a:r>
              <a:rPr lang="en-US" sz="2400" dirty="0">
                <a:solidFill>
                  <a:prstClr val="white"/>
                </a:solidFill>
                <a:latin typeface="Arial" panose="020B0604020202020204" pitchFamily="34" charset="0"/>
                <a:cs typeface="Arial" panose="020B0604020202020204" pitchFamily="34" charset="0"/>
              </a:rPr>
              <a:t> with the </a:t>
            </a:r>
            <a:r>
              <a:rPr lang="en-US" sz="2400" dirty="0">
                <a:solidFill>
                  <a:srgbClr val="EFBA2B"/>
                </a:solidFill>
                <a:latin typeface="Arial" panose="020B0604020202020204" pitchFamily="34" charset="0"/>
                <a:cs typeface="Arial" panose="020B0604020202020204" pitchFamily="34" charset="0"/>
              </a:rPr>
              <a:t>quintessential</a:t>
            </a:r>
            <a:r>
              <a:rPr lang="en-US" sz="2400" dirty="0">
                <a:solidFill>
                  <a:prstClr val="white"/>
                </a:solidFill>
                <a:latin typeface="Arial" panose="020B0604020202020204" pitchFamily="34" charset="0"/>
                <a:cs typeface="Arial" panose="020B0604020202020204" pitchFamily="34" charset="0"/>
              </a:rPr>
              <a:t> and </a:t>
            </a:r>
            <a:r>
              <a:rPr lang="en-US" sz="2400" dirty="0">
                <a:solidFill>
                  <a:srgbClr val="EFBA2B"/>
                </a:solidFill>
                <a:latin typeface="Arial" panose="020B0604020202020204" pitchFamily="34" charset="0"/>
                <a:cs typeface="Arial" panose="020B0604020202020204" pitchFamily="34" charset="0"/>
              </a:rPr>
              <a:t>daunting world of drink labels </a:t>
            </a:r>
            <a:r>
              <a:rPr lang="en-US" sz="2400" dirty="0">
                <a:solidFill>
                  <a:prstClr val="white"/>
                </a:solidFill>
                <a:latin typeface="Arial" panose="020B0604020202020204" pitchFamily="34" charset="0"/>
                <a:cs typeface="Arial" panose="020B0604020202020204" pitchFamily="34" charset="0"/>
              </a:rPr>
              <a:t>serves the </a:t>
            </a:r>
            <a:r>
              <a:rPr lang="en-US" sz="2400" dirty="0">
                <a:solidFill>
                  <a:srgbClr val="EFBA2B"/>
                </a:solidFill>
                <a:latin typeface="Arial" panose="020B0604020202020204" pitchFamily="34" charset="0"/>
                <a:cs typeface="Arial" panose="020B0604020202020204" pitchFamily="34" charset="0"/>
              </a:rPr>
              <a:t>whisky-curious universe</a:t>
            </a:r>
            <a:r>
              <a:rPr lang="en-US" sz="2400" dirty="0">
                <a:solidFill>
                  <a:prstClr val="white"/>
                </a:solidFill>
                <a:latin typeface="Arial" panose="020B0604020202020204" pitchFamily="34" charset="0"/>
                <a:cs typeface="Arial" panose="020B0604020202020204" pitchFamily="34" charset="0"/>
              </a:rPr>
              <a:t> of the newbies to develop a </a:t>
            </a:r>
            <a:r>
              <a:rPr lang="en-US" sz="2400" dirty="0">
                <a:solidFill>
                  <a:srgbClr val="EFBA2B"/>
                </a:solidFill>
                <a:latin typeface="Arial" panose="020B0604020202020204" pitchFamily="34" charset="0"/>
                <a:cs typeface="Arial" panose="020B0604020202020204" pitchFamily="34" charset="0"/>
              </a:rPr>
              <a:t>deeper appreciation for the and loyalty for the brand</a:t>
            </a:r>
          </a:p>
        </p:txBody>
      </p:sp>
      <p:sp>
        <p:nvSpPr>
          <p:cNvPr id="10" name="Rectangle 9"/>
          <p:cNvSpPr/>
          <p:nvPr/>
        </p:nvSpPr>
        <p:spPr>
          <a:xfrm>
            <a:off x="12737037" y="4303663"/>
            <a:ext cx="4407963" cy="1938992"/>
          </a:xfrm>
          <a:prstGeom prst="rect">
            <a:avLst/>
          </a:prstGeom>
        </p:spPr>
        <p:txBody>
          <a:bodyPr wrap="square">
            <a:spAutoFit/>
          </a:bodyPr>
          <a:lstStyle/>
          <a:p>
            <a:pPr defTabSz="1371600"/>
            <a:r>
              <a:rPr lang="en-US" sz="2400" dirty="0">
                <a:solidFill>
                  <a:schemeClr val="bg1"/>
                </a:solidFill>
                <a:latin typeface="Arial" panose="020B0604020202020204" pitchFamily="34" charset="0"/>
                <a:cs typeface="Arial" panose="020B0604020202020204" pitchFamily="34" charset="0"/>
              </a:rPr>
              <a:t>Showcasing the </a:t>
            </a:r>
            <a:r>
              <a:rPr lang="en-US" sz="2400" dirty="0">
                <a:solidFill>
                  <a:srgbClr val="EFBA2B"/>
                </a:solidFill>
                <a:latin typeface="Arial" panose="020B0604020202020204" pitchFamily="34" charset="0"/>
                <a:cs typeface="Arial" panose="020B0604020202020204" pitchFamily="34" charset="0"/>
              </a:rPr>
              <a:t>social currency </a:t>
            </a:r>
            <a:r>
              <a:rPr lang="en-US" sz="2400" dirty="0">
                <a:solidFill>
                  <a:schemeClr val="bg1"/>
                </a:solidFill>
                <a:latin typeface="Arial" panose="020B0604020202020204" pitchFamily="34" charset="0"/>
                <a:cs typeface="Arial" panose="020B0604020202020204" pitchFamily="34" charset="0"/>
              </a:rPr>
              <a:t>of the drink and its associated </a:t>
            </a:r>
            <a:r>
              <a:rPr lang="en-US" sz="2400" dirty="0">
                <a:solidFill>
                  <a:srgbClr val="EFBA2B"/>
                </a:solidFill>
                <a:latin typeface="Arial" panose="020B0604020202020204" pitchFamily="34" charset="0"/>
                <a:cs typeface="Arial" panose="020B0604020202020204" pitchFamily="34" charset="0"/>
              </a:rPr>
              <a:t>appreciators</a:t>
            </a:r>
            <a:r>
              <a:rPr lang="en-US" sz="2400" dirty="0">
                <a:solidFill>
                  <a:schemeClr val="bg1"/>
                </a:solidFill>
                <a:latin typeface="Arial" panose="020B0604020202020204" pitchFamily="34" charset="0"/>
                <a:cs typeface="Arial" panose="020B0604020202020204" pitchFamily="34" charset="0"/>
              </a:rPr>
              <a:t> triggers intrigue and </a:t>
            </a:r>
            <a:r>
              <a:rPr lang="en-US" sz="2400" dirty="0">
                <a:solidFill>
                  <a:srgbClr val="EFBA2B"/>
                </a:solidFill>
                <a:latin typeface="Arial" panose="020B0604020202020204" pitchFamily="34" charset="0"/>
                <a:cs typeface="Arial" panose="020B0604020202020204" pitchFamily="34" charset="0"/>
              </a:rPr>
              <a:t>deepens love for the spirit </a:t>
            </a:r>
          </a:p>
        </p:txBody>
      </p:sp>
      <p:sp>
        <p:nvSpPr>
          <p:cNvPr id="11" name="Rectangle 10"/>
          <p:cNvSpPr/>
          <p:nvPr/>
        </p:nvSpPr>
        <p:spPr>
          <a:xfrm>
            <a:off x="894165" y="1086191"/>
            <a:ext cx="1087035" cy="958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IN" sz="2700">
              <a:solidFill>
                <a:prstClr val="white"/>
              </a:solidFill>
              <a:latin typeface="Calibri" panose="020F0502020204030204"/>
            </a:endParaRPr>
          </a:p>
        </p:txBody>
      </p:sp>
      <p:pic>
        <p:nvPicPr>
          <p:cNvPr id="12" name="Picture 60" descr="circle lightbulb Off 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755918"/>
            <a:ext cx="1585912" cy="158591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837664" y="2911784"/>
            <a:ext cx="4286786" cy="830997"/>
          </a:xfrm>
          <a:prstGeom prst="rect">
            <a:avLst/>
          </a:prstGeom>
        </p:spPr>
        <p:txBody>
          <a:bodyPr wrap="square">
            <a:spAutoFit/>
          </a:bodyPr>
          <a:lstStyle/>
          <a:p>
            <a:pPr defTabSz="1371600"/>
            <a:r>
              <a:rPr lang="en-US" sz="2400" b="1" dirty="0">
                <a:solidFill>
                  <a:schemeClr val="bg1"/>
                </a:solidFill>
                <a:latin typeface="Century Gothic" panose="020B0502020202020204" pitchFamily="34" charset="0"/>
                <a:cs typeface="Arial" panose="020B0604020202020204" pitchFamily="34" charset="0"/>
              </a:rPr>
              <a:t>NEED FOR RICH EXPERIENCES</a:t>
            </a:r>
          </a:p>
        </p:txBody>
      </p:sp>
      <p:sp>
        <p:nvSpPr>
          <p:cNvPr id="14" name="Rectangle 13"/>
          <p:cNvSpPr/>
          <p:nvPr/>
        </p:nvSpPr>
        <p:spPr>
          <a:xfrm>
            <a:off x="7002988" y="2911784"/>
            <a:ext cx="3962400" cy="830997"/>
          </a:xfrm>
          <a:prstGeom prst="rect">
            <a:avLst/>
          </a:prstGeom>
        </p:spPr>
        <p:txBody>
          <a:bodyPr wrap="square">
            <a:spAutoFit/>
          </a:bodyPr>
          <a:lstStyle/>
          <a:p>
            <a:pPr defTabSz="1371600"/>
            <a:r>
              <a:rPr lang="en-US" sz="2400" b="1" dirty="0">
                <a:solidFill>
                  <a:schemeClr val="bg1"/>
                </a:solidFill>
                <a:latin typeface="Century Gothic" panose="020B0502020202020204" pitchFamily="34" charset="0"/>
                <a:cs typeface="Arial" panose="020B0604020202020204" pitchFamily="34" charset="0"/>
              </a:rPr>
              <a:t>NEED FOR DEPTH OF KNOWLEDGE</a:t>
            </a:r>
          </a:p>
        </p:txBody>
      </p:sp>
      <p:sp>
        <p:nvSpPr>
          <p:cNvPr id="15" name="Rectangle 14"/>
          <p:cNvSpPr/>
          <p:nvPr/>
        </p:nvSpPr>
        <p:spPr>
          <a:xfrm>
            <a:off x="12737037" y="2911784"/>
            <a:ext cx="4434624" cy="830997"/>
          </a:xfrm>
          <a:prstGeom prst="rect">
            <a:avLst/>
          </a:prstGeom>
        </p:spPr>
        <p:txBody>
          <a:bodyPr wrap="square">
            <a:spAutoFit/>
          </a:bodyPr>
          <a:lstStyle/>
          <a:p>
            <a:pPr defTabSz="1371600"/>
            <a:r>
              <a:rPr lang="en-US" sz="2400" b="1" dirty="0">
                <a:solidFill>
                  <a:schemeClr val="bg1"/>
                </a:solidFill>
                <a:latin typeface="Century Gothic" panose="020B0502020202020204" pitchFamily="34" charset="0"/>
                <a:cs typeface="Arial" panose="020B0604020202020204" pitchFamily="34" charset="0"/>
              </a:rPr>
              <a:t>NEED FOR A VALUABLE COMMUNITY</a:t>
            </a:r>
          </a:p>
        </p:txBody>
      </p:sp>
      <p:cxnSp>
        <p:nvCxnSpPr>
          <p:cNvPr id="5" name="Straight Connector 4">
            <a:extLst>
              <a:ext uri="{FF2B5EF4-FFF2-40B4-BE49-F238E27FC236}">
                <a16:creationId xmlns:a16="http://schemas.microsoft.com/office/drawing/2014/main" id="{21DD2890-A73F-7649-9D8D-5DCD12B0ADA2}"/>
              </a:ext>
            </a:extLst>
          </p:cNvPr>
          <p:cNvCxnSpPr/>
          <p:nvPr/>
        </p:nvCxnSpPr>
        <p:spPr>
          <a:xfrm>
            <a:off x="6096000" y="2911784"/>
            <a:ext cx="0" cy="4055818"/>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1134C55-5A5A-7244-9083-55FA49E6BFE3}"/>
              </a:ext>
            </a:extLst>
          </p:cNvPr>
          <p:cNvCxnSpPr/>
          <p:nvPr/>
        </p:nvCxnSpPr>
        <p:spPr>
          <a:xfrm>
            <a:off x="12039600" y="2911784"/>
            <a:ext cx="0" cy="4055818"/>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8E71428-87FC-6F49-8768-ADD5DAA739D6}"/>
              </a:ext>
            </a:extLst>
          </p:cNvPr>
          <p:cNvCxnSpPr/>
          <p:nvPr/>
        </p:nvCxnSpPr>
        <p:spPr>
          <a:xfrm>
            <a:off x="894165" y="4000500"/>
            <a:ext cx="344923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59F4CD2-8A4F-EF42-A5B5-E4148B1DB0E4}"/>
              </a:ext>
            </a:extLst>
          </p:cNvPr>
          <p:cNvCxnSpPr/>
          <p:nvPr/>
        </p:nvCxnSpPr>
        <p:spPr>
          <a:xfrm>
            <a:off x="7002988" y="4000500"/>
            <a:ext cx="344923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B0C1ECF-8C82-9647-9852-A717A57992F6}"/>
              </a:ext>
            </a:extLst>
          </p:cNvPr>
          <p:cNvCxnSpPr/>
          <p:nvPr/>
        </p:nvCxnSpPr>
        <p:spPr>
          <a:xfrm>
            <a:off x="12737037" y="4000500"/>
            <a:ext cx="344923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764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896BF264-34F9-ED42-BD06-C1E32491A463}"/>
              </a:ext>
            </a:extLst>
          </p:cNvPr>
          <p:cNvSpPr txBox="1"/>
          <p:nvPr/>
        </p:nvSpPr>
        <p:spPr>
          <a:xfrm>
            <a:off x="990600" y="4796257"/>
            <a:ext cx="13182600" cy="694485"/>
          </a:xfrm>
          <a:prstGeom prst="rect">
            <a:avLst/>
          </a:prstGeom>
        </p:spPr>
        <p:txBody>
          <a:bodyPr wrap="square" lIns="0" tIns="0" rIns="0" bIns="0" rtlCol="0" anchor="t">
            <a:spAutoFit/>
          </a:bodyPr>
          <a:lstStyle/>
          <a:p>
            <a:pPr>
              <a:lnSpc>
                <a:spcPts val="5399"/>
              </a:lnSpc>
            </a:pPr>
            <a:r>
              <a:rPr lang="en-US" sz="5999" dirty="0">
                <a:solidFill>
                  <a:srgbClr val="EFBA2B"/>
                </a:solidFill>
                <a:latin typeface="Arial" panose="020B0604020202020204" pitchFamily="34" charset="0"/>
              </a:rPr>
              <a:t>Analyzing our Peers…</a:t>
            </a:r>
          </a:p>
        </p:txBody>
      </p:sp>
      <p:sp>
        <p:nvSpPr>
          <p:cNvPr id="3" name="Rectangle 2">
            <a:extLst>
              <a:ext uri="{FF2B5EF4-FFF2-40B4-BE49-F238E27FC236}">
                <a16:creationId xmlns:a16="http://schemas.microsoft.com/office/drawing/2014/main" id="{A6284741-939A-0E49-95C8-0E1DAF3A4D06}"/>
              </a:ext>
            </a:extLst>
          </p:cNvPr>
          <p:cNvSpPr/>
          <p:nvPr/>
        </p:nvSpPr>
        <p:spPr>
          <a:xfrm>
            <a:off x="914400" y="5676900"/>
            <a:ext cx="10439400" cy="45720"/>
          </a:xfrm>
          <a:prstGeom prst="rect">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Macallan Whisky - Single Malt Scotch | The Whisky Sho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11000" y="4293464"/>
            <a:ext cx="2046327" cy="14358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OME - Kava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5600" y="4293464"/>
            <a:ext cx="2362200" cy="14386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9">
            <a:extLst>
              <a:ext uri="{FF2B5EF4-FFF2-40B4-BE49-F238E27FC236}">
                <a16:creationId xmlns:a16="http://schemas.microsoft.com/office/drawing/2014/main" id="{061E63FF-AFEF-594F-BA84-38FB4CF484D6}"/>
              </a:ext>
            </a:extLst>
          </p:cNvPr>
          <p:cNvPicPr>
            <a:picLocks noChangeAspect="1"/>
          </p:cNvPicPr>
          <p:nvPr/>
        </p:nvPicPr>
        <p:blipFill>
          <a:blip r:embed="rId4"/>
          <a:srcRect/>
          <a:stretch>
            <a:fillRect/>
          </a:stretch>
        </p:blipFill>
        <p:spPr>
          <a:xfrm>
            <a:off x="-1371600" y="-2857500"/>
            <a:ext cx="6781800" cy="6671597"/>
          </a:xfrm>
          <a:prstGeom prst="rect">
            <a:avLst/>
          </a:prstGeom>
        </p:spPr>
      </p:pic>
    </p:spTree>
    <p:extLst>
      <p:ext uri="{BB962C8B-B14F-4D97-AF65-F5344CB8AC3E}">
        <p14:creationId xmlns:p14="http://schemas.microsoft.com/office/powerpoint/2010/main" val="21166278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7010400" y="3306425"/>
            <a:ext cx="3962400" cy="373380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8" name="Picture 4" descr="Macallan Whisky - Single Malt Scotch | The Whisky Sh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532" y="4093015"/>
            <a:ext cx="2713182" cy="1903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SPACE: THE RULER </a:t>
            </a:r>
          </a:p>
        </p:txBody>
      </p:sp>
      <p:sp>
        <p:nvSpPr>
          <p:cNvPr id="7" name="TextBox 6"/>
          <p:cNvSpPr txBox="1"/>
          <p:nvPr/>
        </p:nvSpPr>
        <p:spPr>
          <a:xfrm>
            <a:off x="4343400" y="266700"/>
            <a:ext cx="457200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USER</a:t>
            </a:r>
          </a:p>
        </p:txBody>
      </p:sp>
      <p:sp>
        <p:nvSpPr>
          <p:cNvPr id="8" name="TextBox 7"/>
          <p:cNvSpPr txBox="1"/>
          <p:nvPr/>
        </p:nvSpPr>
        <p:spPr>
          <a:xfrm>
            <a:off x="7629661" y="287449"/>
            <a:ext cx="2838314"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TONALITY</a:t>
            </a:r>
          </a:p>
        </p:txBody>
      </p:sp>
      <p:cxnSp>
        <p:nvCxnSpPr>
          <p:cNvPr id="9" name="Straight Connector 8"/>
          <p:cNvCxnSpPr/>
          <p:nvPr/>
        </p:nvCxnSpPr>
        <p:spPr>
          <a:xfrm>
            <a:off x="4359895" y="723900"/>
            <a:ext cx="28833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04800" y="815549"/>
            <a:ext cx="3790949" cy="1569660"/>
          </a:xfrm>
          <a:prstGeom prst="rect">
            <a:avLst/>
          </a:prstGeom>
        </p:spPr>
        <p:txBody>
          <a:bodyPr wrap="square">
            <a:spAutoFit/>
          </a:bodyPr>
          <a:lstStyle/>
          <a:p>
            <a:r>
              <a:rPr lang="en-IN" sz="1600" dirty="0">
                <a:solidFill>
                  <a:schemeClr val="bg1"/>
                </a:solidFill>
                <a:latin typeface="Arial" panose="020B0604020202020204" pitchFamily="34" charset="0"/>
                <a:cs typeface="Arial" panose="020B0604020202020204" pitchFamily="34" charset="0"/>
              </a:rPr>
              <a:t>The </a:t>
            </a:r>
            <a:r>
              <a:rPr lang="en-IN" sz="1600" dirty="0" err="1">
                <a:solidFill>
                  <a:schemeClr val="bg1"/>
                </a:solidFill>
                <a:latin typeface="Arial" panose="020B0604020202020204" pitchFamily="34" charset="0"/>
                <a:cs typeface="Arial" panose="020B0604020202020204" pitchFamily="34" charset="0"/>
              </a:rPr>
              <a:t>Macallan</a:t>
            </a:r>
            <a:r>
              <a:rPr lang="en-IN" sz="1600" dirty="0">
                <a:solidFill>
                  <a:schemeClr val="bg1"/>
                </a:solidFill>
                <a:latin typeface="Arial" panose="020B0604020202020204" pitchFamily="34" charset="0"/>
                <a:cs typeface="Arial" panose="020B0604020202020204" pitchFamily="34" charset="0"/>
              </a:rPr>
              <a:t> is </a:t>
            </a:r>
            <a:r>
              <a:rPr lang="en-IN" sz="1600" dirty="0">
                <a:solidFill>
                  <a:srgbClr val="EFBA2B"/>
                </a:solidFill>
                <a:latin typeface="Arial" panose="020B0604020202020204" pitchFamily="34" charset="0"/>
                <a:cs typeface="Arial" panose="020B0604020202020204" pitchFamily="34" charset="0"/>
              </a:rPr>
              <a:t>status-first</a:t>
            </a:r>
            <a:r>
              <a:rPr lang="en-IN" sz="1600" dirty="0">
                <a:solidFill>
                  <a:schemeClr val="bg1"/>
                </a:solidFill>
                <a:latin typeface="Arial" panose="020B0604020202020204" pitchFamily="34" charset="0"/>
                <a:cs typeface="Arial" panose="020B0604020202020204" pitchFamily="34" charset="0"/>
              </a:rPr>
              <a:t> focusing on </a:t>
            </a:r>
            <a:r>
              <a:rPr lang="en-IN" sz="1600" dirty="0">
                <a:solidFill>
                  <a:srgbClr val="EFBA2B"/>
                </a:solidFill>
                <a:latin typeface="Arial" panose="020B0604020202020204" pitchFamily="34" charset="0"/>
                <a:cs typeface="Arial" panose="020B0604020202020204" pitchFamily="34" charset="0"/>
              </a:rPr>
              <a:t>commitment to excellence </a:t>
            </a:r>
            <a:r>
              <a:rPr lang="en-IN" sz="1600" dirty="0">
                <a:solidFill>
                  <a:schemeClr val="bg1"/>
                </a:solidFill>
                <a:latin typeface="Arial" panose="020B0604020202020204" pitchFamily="34" charset="0"/>
                <a:cs typeface="Arial" panose="020B0604020202020204" pitchFamily="34" charset="0"/>
              </a:rPr>
              <a:t>highlighting </a:t>
            </a:r>
            <a:r>
              <a:rPr lang="en-IN" sz="1600" dirty="0">
                <a:solidFill>
                  <a:srgbClr val="EFBA2B"/>
                </a:solidFill>
                <a:latin typeface="Arial" panose="020B0604020202020204" pitchFamily="34" charset="0"/>
                <a:cs typeface="Arial" panose="020B0604020202020204" pitchFamily="34" charset="0"/>
              </a:rPr>
              <a:t>legacy, luxury and sophistication </a:t>
            </a:r>
            <a:r>
              <a:rPr lang="en-IN" sz="1600" dirty="0">
                <a:solidFill>
                  <a:schemeClr val="bg1"/>
                </a:solidFill>
                <a:latin typeface="Arial" panose="020B0604020202020204" pitchFamily="34" charset="0"/>
                <a:cs typeface="Arial" panose="020B0604020202020204" pitchFamily="34" charset="0"/>
              </a:rPr>
              <a:t>through products and experiences. It </a:t>
            </a:r>
            <a:r>
              <a:rPr lang="en-US" sz="1600" dirty="0">
                <a:solidFill>
                  <a:srgbClr val="EFBA2B"/>
                </a:solidFill>
                <a:latin typeface="Arial" panose="020B0604020202020204" pitchFamily="34" charset="0"/>
                <a:cs typeface="Arial" panose="020B0604020202020204" pitchFamily="34" charset="0"/>
              </a:rPr>
              <a:t>exemplifies the Scottish lineage</a:t>
            </a:r>
            <a:r>
              <a:rPr lang="en-US" sz="1600" dirty="0">
                <a:solidFill>
                  <a:schemeClr val="bg1"/>
                </a:solidFill>
                <a:latin typeface="Arial" panose="020B0604020202020204" pitchFamily="34" charset="0"/>
                <a:cs typeface="Arial" panose="020B0604020202020204" pitchFamily="34" charset="0"/>
              </a:rPr>
              <a:t> of traditional whisky-making</a:t>
            </a:r>
            <a:endParaRPr lang="en-IN" sz="1600" dirty="0">
              <a:solidFill>
                <a:schemeClr val="bg1"/>
              </a:solidFill>
              <a:latin typeface="Arial" panose="020B0604020202020204" pitchFamily="34" charset="0"/>
              <a:cs typeface="Arial" panose="020B0604020202020204" pitchFamily="34" charset="0"/>
            </a:endParaRPr>
          </a:p>
        </p:txBody>
      </p:sp>
      <p:sp>
        <p:nvSpPr>
          <p:cNvPr id="10" name="Rectangle 9"/>
          <p:cNvSpPr/>
          <p:nvPr/>
        </p:nvSpPr>
        <p:spPr>
          <a:xfrm>
            <a:off x="4343400" y="800100"/>
            <a:ext cx="3002172" cy="1323439"/>
          </a:xfrm>
          <a:prstGeom prst="rect">
            <a:avLst/>
          </a:prstGeom>
        </p:spPr>
        <p:txBody>
          <a:bodyPr wrap="square">
            <a:spAutoFit/>
          </a:bodyPr>
          <a:lstStyle/>
          <a:p>
            <a:r>
              <a:rPr lang="en-US" sz="1600" dirty="0">
                <a:solidFill>
                  <a:srgbClr val="EFBA2B"/>
                </a:solidFill>
                <a:latin typeface="Arial" panose="020B0604020202020204" pitchFamily="34" charset="0"/>
                <a:cs typeface="Arial" panose="020B0604020202020204" pitchFamily="34" charset="0"/>
              </a:rPr>
              <a:t>Discerning and affluent </a:t>
            </a:r>
            <a:r>
              <a:rPr lang="en-US" sz="1600" dirty="0">
                <a:solidFill>
                  <a:schemeClr val="bg1"/>
                </a:solidFill>
                <a:latin typeface="Arial" panose="020B0604020202020204" pitchFamily="34" charset="0"/>
                <a:cs typeface="Arial" panose="020B0604020202020204" pitchFamily="34" charset="0"/>
              </a:rPr>
              <a:t>collectors of </a:t>
            </a:r>
            <a:r>
              <a:rPr lang="en-US" sz="1600" dirty="0">
                <a:solidFill>
                  <a:srgbClr val="EFBA2B"/>
                </a:solidFill>
                <a:latin typeface="Arial" panose="020B0604020202020204" pitchFamily="34" charset="0"/>
                <a:cs typeface="Arial" panose="020B0604020202020204" pitchFamily="34" charset="0"/>
              </a:rPr>
              <a:t>refine taste and sophisticated experiences </a:t>
            </a:r>
            <a:r>
              <a:rPr lang="en-US" sz="1600" dirty="0">
                <a:solidFill>
                  <a:schemeClr val="bg1"/>
                </a:solidFill>
                <a:latin typeface="Arial" panose="020B0604020202020204" pitchFamily="34" charset="0"/>
                <a:cs typeface="Arial" panose="020B0604020202020204" pitchFamily="34" charset="0"/>
              </a:rPr>
              <a:t>valuing exceptional quality and craftsmanship</a:t>
            </a:r>
            <a:endParaRPr lang="en-IN" sz="1600"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a:off x="7620000" y="816294"/>
            <a:ext cx="2509688" cy="830997"/>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Heritage-bound, Artsy, Editorial, Honorable, Expert</a:t>
            </a:r>
          </a:p>
        </p:txBody>
      </p:sp>
      <p:cxnSp>
        <p:nvCxnSpPr>
          <p:cNvPr id="13" name="Straight Connector 12"/>
          <p:cNvCxnSpPr/>
          <p:nvPr/>
        </p:nvCxnSpPr>
        <p:spPr>
          <a:xfrm>
            <a:off x="338444" y="739349"/>
            <a:ext cx="3757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29661" y="739349"/>
            <a:ext cx="25049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551473"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SOCIAL MEDIA PRESENCE</a:t>
            </a:r>
          </a:p>
        </p:txBody>
      </p:sp>
      <p:sp>
        <p:nvSpPr>
          <p:cNvPr id="16" name="Rectangle 15"/>
          <p:cNvSpPr/>
          <p:nvPr/>
        </p:nvSpPr>
        <p:spPr>
          <a:xfrm>
            <a:off x="10515600" y="800100"/>
            <a:ext cx="3798248" cy="1323439"/>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Comes across as a </a:t>
            </a:r>
            <a:r>
              <a:rPr lang="en-US" sz="1600" dirty="0">
                <a:solidFill>
                  <a:srgbClr val="EFBA2B"/>
                </a:solidFill>
                <a:latin typeface="Arial" panose="020B0604020202020204" pitchFamily="34" charset="0"/>
                <a:cs typeface="Arial" panose="020B0604020202020204" pitchFamily="34" charset="0"/>
              </a:rPr>
              <a:t>canvas of stories and conversations</a:t>
            </a:r>
            <a:r>
              <a:rPr lang="en-US" sz="1600" dirty="0">
                <a:solidFill>
                  <a:schemeClr val="bg1"/>
                </a:solidFill>
                <a:latin typeface="Arial" panose="020B0604020202020204" pitchFamily="34" charset="0"/>
                <a:cs typeface="Arial" panose="020B0604020202020204" pitchFamily="34" charset="0"/>
              </a:rPr>
              <a:t> around product, giving life to each of brand’s whisky expressions – from its history to its concept and inspiration </a:t>
            </a:r>
          </a:p>
        </p:txBody>
      </p:sp>
      <p:cxnSp>
        <p:nvCxnSpPr>
          <p:cNvPr id="25" name="Straight Connector 24"/>
          <p:cNvCxnSpPr/>
          <p:nvPr/>
        </p:nvCxnSpPr>
        <p:spPr>
          <a:xfrm>
            <a:off x="10515600" y="739349"/>
            <a:ext cx="3757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749460"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CONTENT OFFERING</a:t>
            </a:r>
          </a:p>
        </p:txBody>
      </p:sp>
      <p:cxnSp>
        <p:nvCxnSpPr>
          <p:cNvPr id="19" name="Straight Connector 18"/>
          <p:cNvCxnSpPr/>
          <p:nvPr/>
        </p:nvCxnSpPr>
        <p:spPr>
          <a:xfrm>
            <a:off x="14763749" y="739349"/>
            <a:ext cx="3067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49460" y="816294"/>
            <a:ext cx="3081340" cy="1323439"/>
          </a:xfrm>
          <a:prstGeom prst="rect">
            <a:avLst/>
          </a:prstGeom>
        </p:spPr>
        <p:txBody>
          <a:bodyPr wrap="square">
            <a:spAutoFit/>
          </a:bodyPr>
          <a:lstStyle/>
          <a:p>
            <a:r>
              <a:rPr lang="en-US" sz="1600" dirty="0">
                <a:solidFill>
                  <a:srgbClr val="EFBA2B"/>
                </a:solidFill>
                <a:latin typeface="Arial" panose="020B0604020202020204" pitchFamily="34" charset="0"/>
                <a:cs typeface="Arial" panose="020B0604020202020204" pitchFamily="34" charset="0"/>
              </a:rPr>
              <a:t>Informational &amp; educational </a:t>
            </a:r>
            <a:r>
              <a:rPr lang="en-US" sz="1600" dirty="0">
                <a:solidFill>
                  <a:schemeClr val="bg1"/>
                </a:solidFill>
                <a:latin typeface="Arial" panose="020B0604020202020204" pitchFamily="34" charset="0"/>
                <a:cs typeface="Arial" panose="020B0604020202020204" pitchFamily="34" charset="0"/>
              </a:rPr>
              <a:t>content around product history, </a:t>
            </a:r>
            <a:r>
              <a:rPr lang="en-US" sz="1600" dirty="0">
                <a:solidFill>
                  <a:srgbClr val="EFBA2B"/>
                </a:solidFill>
                <a:latin typeface="Arial" panose="020B0604020202020204" pitchFamily="34" charset="0"/>
                <a:cs typeface="Arial" panose="020B0604020202020204" pitchFamily="34" charset="0"/>
              </a:rPr>
              <a:t>gifting guides </a:t>
            </a:r>
            <a:r>
              <a:rPr lang="en-US" sz="1600" dirty="0">
                <a:solidFill>
                  <a:schemeClr val="bg1"/>
                </a:solidFill>
                <a:latin typeface="Arial" panose="020B0604020202020204" pitchFamily="34" charset="0"/>
                <a:cs typeface="Arial" panose="020B0604020202020204" pitchFamily="34" charset="0"/>
              </a:rPr>
              <a:t>to develop </a:t>
            </a:r>
            <a:r>
              <a:rPr lang="en-US" sz="1600" dirty="0">
                <a:solidFill>
                  <a:srgbClr val="EFBA2B"/>
                </a:solidFill>
                <a:latin typeface="Arial" panose="020B0604020202020204" pitchFamily="34" charset="0"/>
                <a:cs typeface="Arial" panose="020B0604020202020204" pitchFamily="34" charset="0"/>
              </a:rPr>
              <a:t>understanding, appreciation and enjoyment </a:t>
            </a:r>
            <a:r>
              <a:rPr lang="en-US" sz="1600" dirty="0">
                <a:solidFill>
                  <a:schemeClr val="bg1"/>
                </a:solidFill>
                <a:latin typeface="Arial" panose="020B0604020202020204" pitchFamily="34" charset="0"/>
                <a:cs typeface="Arial" panose="020B0604020202020204" pitchFamily="34" charset="0"/>
              </a:rPr>
              <a:t>of their whiskies.</a:t>
            </a:r>
          </a:p>
        </p:txBody>
      </p:sp>
      <p:cxnSp>
        <p:nvCxnSpPr>
          <p:cNvPr id="20" name="Straight Connector 19"/>
          <p:cNvCxnSpPr/>
          <p:nvPr/>
        </p:nvCxnSpPr>
        <p:spPr>
          <a:xfrm>
            <a:off x="338444" y="2552700"/>
            <a:ext cx="173399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991600" y="2552700"/>
            <a:ext cx="0" cy="762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695711" y="2964436"/>
            <a:ext cx="4933950"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IMMERSIVE EXPERIENCES</a:t>
            </a:r>
          </a:p>
        </p:txBody>
      </p:sp>
      <p:sp>
        <p:nvSpPr>
          <p:cNvPr id="32" name="Rectangle 31"/>
          <p:cNvSpPr/>
          <p:nvPr/>
        </p:nvSpPr>
        <p:spPr>
          <a:xfrm>
            <a:off x="2509766" y="3480790"/>
            <a:ext cx="3514868" cy="523220"/>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Highlights pop culture brand experiences to inspire the whisky community</a:t>
            </a:r>
            <a:endParaRPr lang="en-IN" sz="1400" dirty="0">
              <a:solidFill>
                <a:schemeClr val="bg1"/>
              </a:solidFill>
              <a:latin typeface="Arial" panose="020B0604020202020204" pitchFamily="34" charset="0"/>
              <a:cs typeface="Arial" panose="020B0604020202020204" pitchFamily="34" charset="0"/>
            </a:endParaRPr>
          </a:p>
        </p:txBody>
      </p:sp>
      <p:pic>
        <p:nvPicPr>
          <p:cNvPr id="30" name="Picture 29"/>
          <p:cNvPicPr>
            <a:picLocks noChangeAspect="1"/>
          </p:cNvPicPr>
          <p:nvPr/>
        </p:nvPicPr>
        <p:blipFill>
          <a:blip r:embed="rId3"/>
          <a:stretch>
            <a:fillRect/>
          </a:stretch>
        </p:blipFill>
        <p:spPr>
          <a:xfrm>
            <a:off x="644797" y="2944801"/>
            <a:ext cx="1814836" cy="1793672"/>
          </a:xfrm>
          <a:prstGeom prst="rect">
            <a:avLst/>
          </a:prstGeom>
        </p:spPr>
      </p:pic>
      <p:pic>
        <p:nvPicPr>
          <p:cNvPr id="34" name="Picture 33"/>
          <p:cNvPicPr>
            <a:picLocks noChangeAspect="1"/>
          </p:cNvPicPr>
          <p:nvPr/>
        </p:nvPicPr>
        <p:blipFill>
          <a:blip r:embed="rId4"/>
          <a:stretch>
            <a:fillRect/>
          </a:stretch>
        </p:blipFill>
        <p:spPr>
          <a:xfrm>
            <a:off x="497275" y="5120656"/>
            <a:ext cx="1916997" cy="1810778"/>
          </a:xfrm>
          <a:prstGeom prst="rect">
            <a:avLst/>
          </a:prstGeom>
        </p:spPr>
      </p:pic>
      <p:pic>
        <p:nvPicPr>
          <p:cNvPr id="35" name="Picture 34"/>
          <p:cNvPicPr>
            <a:picLocks noChangeAspect="1"/>
          </p:cNvPicPr>
          <p:nvPr/>
        </p:nvPicPr>
        <p:blipFill>
          <a:blip r:embed="rId5"/>
          <a:stretch>
            <a:fillRect/>
          </a:stretch>
        </p:blipFill>
        <p:spPr>
          <a:xfrm>
            <a:off x="2512893" y="5120656"/>
            <a:ext cx="1872684" cy="1810778"/>
          </a:xfrm>
          <a:prstGeom prst="rect">
            <a:avLst/>
          </a:prstGeom>
        </p:spPr>
      </p:pic>
      <p:pic>
        <p:nvPicPr>
          <p:cNvPr id="36" name="Picture 35"/>
          <p:cNvPicPr>
            <a:picLocks noChangeAspect="1"/>
          </p:cNvPicPr>
          <p:nvPr/>
        </p:nvPicPr>
        <p:blipFill>
          <a:blip r:embed="rId6"/>
          <a:stretch>
            <a:fillRect/>
          </a:stretch>
        </p:blipFill>
        <p:spPr>
          <a:xfrm>
            <a:off x="4478144" y="5120656"/>
            <a:ext cx="1821490" cy="1799909"/>
          </a:xfrm>
          <a:prstGeom prst="rect">
            <a:avLst/>
          </a:prstGeom>
        </p:spPr>
      </p:pic>
      <p:sp>
        <p:nvSpPr>
          <p:cNvPr id="38" name="Rectangle 37"/>
          <p:cNvSpPr/>
          <p:nvPr/>
        </p:nvSpPr>
        <p:spPr>
          <a:xfrm>
            <a:off x="2017792" y="7036046"/>
            <a:ext cx="4332241" cy="523220"/>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Showcases inspiration behind whisky expressions, product packaging and whisky cocktails</a:t>
            </a:r>
            <a:endParaRPr lang="en-IN" sz="1400" dirty="0">
              <a:solidFill>
                <a:schemeClr val="bg1"/>
              </a:solidFill>
              <a:latin typeface="Arial" panose="020B0604020202020204" pitchFamily="34" charset="0"/>
              <a:cs typeface="Arial" panose="020B0604020202020204" pitchFamily="34" charset="0"/>
            </a:endParaRPr>
          </a:p>
        </p:txBody>
      </p:sp>
      <p:sp>
        <p:nvSpPr>
          <p:cNvPr id="37" name="Rectangle 36"/>
          <p:cNvSpPr/>
          <p:nvPr/>
        </p:nvSpPr>
        <p:spPr>
          <a:xfrm>
            <a:off x="3268926" y="4686300"/>
            <a:ext cx="3242956"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CREATIVE EXPLORATION </a:t>
            </a:r>
            <a:endParaRPr lang="en-IN" sz="2000" b="1" dirty="0">
              <a:solidFill>
                <a:srgbClr val="EFBA2B"/>
              </a:solidFill>
              <a:latin typeface="Century Gothic" panose="020B0502020202020204" pitchFamily="34" charset="0"/>
              <a:cs typeface="Arial" panose="020B0604020202020204" pitchFamily="34" charset="0"/>
            </a:endParaRPr>
          </a:p>
        </p:txBody>
      </p:sp>
      <p:pic>
        <p:nvPicPr>
          <p:cNvPr id="39" name="Picture 38"/>
          <p:cNvPicPr>
            <a:picLocks noChangeAspect="1"/>
          </p:cNvPicPr>
          <p:nvPr/>
        </p:nvPicPr>
        <p:blipFill>
          <a:blip r:embed="rId7"/>
          <a:stretch>
            <a:fillRect/>
          </a:stretch>
        </p:blipFill>
        <p:spPr>
          <a:xfrm>
            <a:off x="12505390" y="6173285"/>
            <a:ext cx="2389528" cy="1870065"/>
          </a:xfrm>
          <a:prstGeom prst="rect">
            <a:avLst/>
          </a:prstGeom>
        </p:spPr>
      </p:pic>
      <p:sp>
        <p:nvSpPr>
          <p:cNvPr id="41" name="Rectangle 40"/>
          <p:cNvSpPr/>
          <p:nvPr/>
        </p:nvSpPr>
        <p:spPr>
          <a:xfrm>
            <a:off x="12232939" y="5722824"/>
            <a:ext cx="4247029"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COLLABORATIONS &amp; REVIEW</a:t>
            </a:r>
            <a:endParaRPr lang="en-IN" sz="2000" b="1" dirty="0">
              <a:solidFill>
                <a:srgbClr val="EFBA2B"/>
              </a:solidFill>
              <a:latin typeface="Century Gothic" panose="020B0502020202020204" pitchFamily="34" charset="0"/>
              <a:cs typeface="Arial" panose="020B0604020202020204" pitchFamily="34" charset="0"/>
            </a:endParaRPr>
          </a:p>
        </p:txBody>
      </p:sp>
      <p:pic>
        <p:nvPicPr>
          <p:cNvPr id="42" name="Picture 41"/>
          <p:cNvPicPr>
            <a:picLocks noChangeAspect="1"/>
          </p:cNvPicPr>
          <p:nvPr/>
        </p:nvPicPr>
        <p:blipFill>
          <a:blip r:embed="rId8"/>
          <a:stretch>
            <a:fillRect/>
          </a:stretch>
        </p:blipFill>
        <p:spPr>
          <a:xfrm>
            <a:off x="15201322" y="6160193"/>
            <a:ext cx="2424401" cy="1896251"/>
          </a:xfrm>
          <a:prstGeom prst="rect">
            <a:avLst/>
          </a:prstGeom>
        </p:spPr>
      </p:pic>
      <p:sp>
        <p:nvSpPr>
          <p:cNvPr id="44" name="Rectangle 43"/>
          <p:cNvSpPr/>
          <p:nvPr/>
        </p:nvSpPr>
        <p:spPr>
          <a:xfrm>
            <a:off x="13138346" y="8168076"/>
            <a:ext cx="4609124" cy="523220"/>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Highlights artist collaborations to introduce whisky segments and outline whisky taste and texture</a:t>
            </a:r>
            <a:endParaRPr lang="en-IN" sz="1400" dirty="0">
              <a:solidFill>
                <a:schemeClr val="bg1"/>
              </a:solidFill>
              <a:latin typeface="Arial" panose="020B0604020202020204" pitchFamily="34" charset="0"/>
              <a:cs typeface="Arial" panose="020B0604020202020204" pitchFamily="34" charset="0"/>
            </a:endParaRPr>
          </a:p>
        </p:txBody>
      </p:sp>
      <p:pic>
        <p:nvPicPr>
          <p:cNvPr id="48" name="Picture 47"/>
          <p:cNvPicPr>
            <a:picLocks noChangeAspect="1"/>
          </p:cNvPicPr>
          <p:nvPr/>
        </p:nvPicPr>
        <p:blipFill>
          <a:blip r:embed="rId9"/>
          <a:stretch>
            <a:fillRect/>
          </a:stretch>
        </p:blipFill>
        <p:spPr>
          <a:xfrm>
            <a:off x="11383867" y="3365339"/>
            <a:ext cx="2939693" cy="1452258"/>
          </a:xfrm>
          <a:prstGeom prst="rect">
            <a:avLst/>
          </a:prstGeom>
        </p:spPr>
      </p:pic>
      <p:sp>
        <p:nvSpPr>
          <p:cNvPr id="50" name="TextBox 49"/>
          <p:cNvSpPr txBox="1"/>
          <p:nvPr/>
        </p:nvSpPr>
        <p:spPr>
          <a:xfrm>
            <a:off x="11333311" y="2955030"/>
            <a:ext cx="4164097"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WHISKY IN CONVERSATION</a:t>
            </a:r>
          </a:p>
        </p:txBody>
      </p:sp>
      <p:sp>
        <p:nvSpPr>
          <p:cNvPr id="51" name="Rectangle 50"/>
          <p:cNvSpPr/>
          <p:nvPr/>
        </p:nvSpPr>
        <p:spPr>
          <a:xfrm>
            <a:off x="11361774" y="4970616"/>
            <a:ext cx="6858000"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Leverages YouTube to hold conversations around similarities between pioneers across industries and the Macallan philosophy</a:t>
            </a:r>
            <a:endParaRPr lang="en-IN" sz="1400" dirty="0">
              <a:solidFill>
                <a:schemeClr val="bg1"/>
              </a:solidFill>
              <a:latin typeface="Arial" panose="020B0604020202020204" pitchFamily="34" charset="0"/>
              <a:cs typeface="Arial" panose="020B0604020202020204" pitchFamily="34" charset="0"/>
            </a:endParaRPr>
          </a:p>
        </p:txBody>
      </p:sp>
      <p:pic>
        <p:nvPicPr>
          <p:cNvPr id="52" name="Picture 51"/>
          <p:cNvPicPr>
            <a:picLocks noChangeAspect="1"/>
          </p:cNvPicPr>
          <p:nvPr/>
        </p:nvPicPr>
        <p:blipFill rotWithShape="1">
          <a:blip r:embed="rId10"/>
          <a:srcRect r="3791"/>
          <a:stretch/>
        </p:blipFill>
        <p:spPr>
          <a:xfrm>
            <a:off x="14501859" y="3327546"/>
            <a:ext cx="3176542" cy="1573449"/>
          </a:xfrm>
          <a:prstGeom prst="rect">
            <a:avLst/>
          </a:prstGeom>
        </p:spPr>
      </p:pic>
      <p:pic>
        <p:nvPicPr>
          <p:cNvPr id="55" name="Picture 54"/>
          <p:cNvPicPr>
            <a:picLocks noChangeAspect="1"/>
          </p:cNvPicPr>
          <p:nvPr/>
        </p:nvPicPr>
        <p:blipFill>
          <a:blip r:embed="rId11"/>
          <a:stretch>
            <a:fillRect/>
          </a:stretch>
        </p:blipFill>
        <p:spPr>
          <a:xfrm>
            <a:off x="7397685" y="8104395"/>
            <a:ext cx="1935102" cy="1935102"/>
          </a:xfrm>
          <a:prstGeom prst="rect">
            <a:avLst/>
          </a:prstGeom>
        </p:spPr>
      </p:pic>
      <p:sp>
        <p:nvSpPr>
          <p:cNvPr id="57" name="Rectangle 56"/>
          <p:cNvSpPr/>
          <p:nvPr/>
        </p:nvSpPr>
        <p:spPr>
          <a:xfrm>
            <a:off x="9362400" y="7292595"/>
            <a:ext cx="2773690" cy="707886"/>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PRODUCT INFORMATION</a:t>
            </a:r>
            <a:endParaRPr lang="en-IN" sz="2000" b="1" dirty="0">
              <a:solidFill>
                <a:srgbClr val="EFBA2B"/>
              </a:solidFill>
              <a:latin typeface="Century Gothic" panose="020B0502020202020204" pitchFamily="34" charset="0"/>
              <a:cs typeface="Arial" panose="020B0604020202020204" pitchFamily="34" charset="0"/>
            </a:endParaRPr>
          </a:p>
        </p:txBody>
      </p:sp>
      <p:sp>
        <p:nvSpPr>
          <p:cNvPr id="58" name="Rectangle 57"/>
          <p:cNvSpPr/>
          <p:nvPr/>
        </p:nvSpPr>
        <p:spPr>
          <a:xfrm>
            <a:off x="12394252" y="9324645"/>
            <a:ext cx="4961663" cy="738664"/>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Narrates product details through educational nuances informing about the history of the whisky, the age statement, the cask used, building brand transparency </a:t>
            </a:r>
            <a:endParaRPr lang="en-IN" sz="1400" dirty="0">
              <a:solidFill>
                <a:schemeClr val="bg1"/>
              </a:solidFill>
              <a:latin typeface="Arial" panose="020B0604020202020204" pitchFamily="34" charset="0"/>
              <a:cs typeface="Arial" panose="020B0604020202020204" pitchFamily="34" charset="0"/>
            </a:endParaRPr>
          </a:p>
        </p:txBody>
      </p:sp>
      <p:pic>
        <p:nvPicPr>
          <p:cNvPr id="56" name="Picture 55"/>
          <p:cNvPicPr>
            <a:picLocks noChangeAspect="1"/>
          </p:cNvPicPr>
          <p:nvPr/>
        </p:nvPicPr>
        <p:blipFill>
          <a:blip r:embed="rId12"/>
          <a:stretch>
            <a:fillRect/>
          </a:stretch>
        </p:blipFill>
        <p:spPr>
          <a:xfrm>
            <a:off x="340623" y="7730055"/>
            <a:ext cx="3451185" cy="2310665"/>
          </a:xfrm>
          <a:prstGeom prst="rect">
            <a:avLst/>
          </a:prstGeom>
        </p:spPr>
      </p:pic>
      <p:sp>
        <p:nvSpPr>
          <p:cNvPr id="60" name="Rectangle 59"/>
          <p:cNvSpPr/>
          <p:nvPr/>
        </p:nvSpPr>
        <p:spPr>
          <a:xfrm>
            <a:off x="3903922" y="7730055"/>
            <a:ext cx="2725946"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HISTORY</a:t>
            </a:r>
            <a:endParaRPr lang="en-IN" sz="2000" b="1" dirty="0">
              <a:solidFill>
                <a:srgbClr val="EFBA2B"/>
              </a:solidFill>
              <a:latin typeface="Century Gothic" panose="020B0502020202020204" pitchFamily="34" charset="0"/>
              <a:cs typeface="Arial" panose="020B0604020202020204" pitchFamily="34" charset="0"/>
            </a:endParaRPr>
          </a:p>
        </p:txBody>
      </p:sp>
      <p:sp>
        <p:nvSpPr>
          <p:cNvPr id="61" name="Rectangle 60"/>
          <p:cNvSpPr/>
          <p:nvPr/>
        </p:nvSpPr>
        <p:spPr>
          <a:xfrm>
            <a:off x="3944389" y="8218496"/>
            <a:ext cx="3013218" cy="1169551"/>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Highlights the Macallan whisky making process and their vision of sustainability and nurture driving the brand legacy through communication</a:t>
            </a:r>
            <a:endParaRPr lang="en-IN" sz="1400" dirty="0">
              <a:solidFill>
                <a:schemeClr val="bg1"/>
              </a:solidFill>
              <a:latin typeface="Arial" panose="020B0604020202020204" pitchFamily="34" charset="0"/>
              <a:cs typeface="Arial" panose="020B0604020202020204" pitchFamily="34" charset="0"/>
            </a:endParaRPr>
          </a:p>
        </p:txBody>
      </p:sp>
      <p:cxnSp>
        <p:nvCxnSpPr>
          <p:cNvPr id="63" name="Straight Connector 62"/>
          <p:cNvCxnSpPr/>
          <p:nvPr/>
        </p:nvCxnSpPr>
        <p:spPr>
          <a:xfrm>
            <a:off x="6299634" y="3086100"/>
            <a:ext cx="1045938"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25" name="Straight Connector 1024"/>
          <p:cNvCxnSpPr/>
          <p:nvPr/>
        </p:nvCxnSpPr>
        <p:spPr>
          <a:xfrm>
            <a:off x="7345572" y="3086100"/>
            <a:ext cx="0" cy="1006915"/>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27" name="Straight Connector 1026"/>
          <p:cNvCxnSpPr/>
          <p:nvPr/>
        </p:nvCxnSpPr>
        <p:spPr>
          <a:xfrm flipH="1">
            <a:off x="6570175" y="4890420"/>
            <a:ext cx="498518"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30" name="Straight Connector 1029"/>
          <p:cNvCxnSpPr/>
          <p:nvPr/>
        </p:nvCxnSpPr>
        <p:spPr>
          <a:xfrm>
            <a:off x="7205185" y="6028036"/>
            <a:ext cx="0" cy="1858664"/>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34" name="Straight Connector 1033"/>
          <p:cNvCxnSpPr/>
          <p:nvPr/>
        </p:nvCxnSpPr>
        <p:spPr>
          <a:xfrm>
            <a:off x="5181600" y="7866830"/>
            <a:ext cx="200453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36" name="Straight Connector 1035"/>
          <p:cNvCxnSpPr/>
          <p:nvPr/>
        </p:nvCxnSpPr>
        <p:spPr>
          <a:xfrm>
            <a:off x="8382000" y="6988870"/>
            <a:ext cx="0" cy="741185"/>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p:cNvCxnSpPr/>
          <p:nvPr/>
        </p:nvCxnSpPr>
        <p:spPr>
          <a:xfrm>
            <a:off x="8382000" y="7730055"/>
            <a:ext cx="8382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40" name="Straight Connector 1039"/>
          <p:cNvCxnSpPr/>
          <p:nvPr/>
        </p:nvCxnSpPr>
        <p:spPr>
          <a:xfrm>
            <a:off x="10838336" y="5922879"/>
            <a:ext cx="1241718"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44" name="Straight Connector 1043"/>
          <p:cNvCxnSpPr/>
          <p:nvPr/>
        </p:nvCxnSpPr>
        <p:spPr>
          <a:xfrm flipV="1">
            <a:off x="10566825" y="3138392"/>
            <a:ext cx="0" cy="953076"/>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46" name="Straight Connector 1045"/>
          <p:cNvCxnSpPr/>
          <p:nvPr/>
        </p:nvCxnSpPr>
        <p:spPr>
          <a:xfrm>
            <a:off x="10551473" y="3162300"/>
            <a:ext cx="573727"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1047" name="Oval 1046"/>
          <p:cNvSpPr/>
          <p:nvPr/>
        </p:nvSpPr>
        <p:spPr>
          <a:xfrm>
            <a:off x="6183867" y="3033712"/>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9" name="Oval 88"/>
          <p:cNvSpPr/>
          <p:nvPr/>
        </p:nvSpPr>
        <p:spPr>
          <a:xfrm>
            <a:off x="6477000" y="4838700"/>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0" name="Oval 89"/>
          <p:cNvSpPr/>
          <p:nvPr/>
        </p:nvSpPr>
        <p:spPr>
          <a:xfrm>
            <a:off x="5114495" y="7810521"/>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2" name="Oval 91"/>
          <p:cNvSpPr/>
          <p:nvPr/>
        </p:nvSpPr>
        <p:spPr>
          <a:xfrm>
            <a:off x="12003854" y="5854206"/>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3" name="Oval 92"/>
          <p:cNvSpPr/>
          <p:nvPr/>
        </p:nvSpPr>
        <p:spPr>
          <a:xfrm>
            <a:off x="11112789" y="3092242"/>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51" name="Straight Connector 1050"/>
          <p:cNvCxnSpPr/>
          <p:nvPr/>
        </p:nvCxnSpPr>
        <p:spPr>
          <a:xfrm>
            <a:off x="4267200" y="266700"/>
            <a:ext cx="0" cy="198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p:cNvCxnSpPr/>
          <p:nvPr/>
        </p:nvCxnSpPr>
        <p:spPr>
          <a:xfrm>
            <a:off x="7467600" y="282149"/>
            <a:ext cx="0" cy="19657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6" name="Straight Connector 1055"/>
          <p:cNvCxnSpPr/>
          <p:nvPr/>
        </p:nvCxnSpPr>
        <p:spPr>
          <a:xfrm>
            <a:off x="10358714" y="266700"/>
            <a:ext cx="0" cy="198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8" name="Straight Connector 1057"/>
          <p:cNvCxnSpPr/>
          <p:nvPr/>
        </p:nvCxnSpPr>
        <p:spPr>
          <a:xfrm>
            <a:off x="14554200" y="266700"/>
            <a:ext cx="0" cy="18730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9122330" y="7659690"/>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4" name="Picture 53"/>
          <p:cNvPicPr>
            <a:picLocks noChangeAspect="1"/>
          </p:cNvPicPr>
          <p:nvPr/>
        </p:nvPicPr>
        <p:blipFill rotWithShape="1">
          <a:blip r:embed="rId13"/>
          <a:srcRect b="1751"/>
          <a:stretch/>
        </p:blipFill>
        <p:spPr>
          <a:xfrm>
            <a:off x="9241742" y="8096095"/>
            <a:ext cx="3026458" cy="1946561"/>
          </a:xfrm>
          <a:prstGeom prst="rect">
            <a:avLst/>
          </a:prstGeom>
        </p:spPr>
      </p:pic>
    </p:spTree>
    <p:extLst>
      <p:ext uri="{BB962C8B-B14F-4D97-AF65-F5344CB8AC3E}">
        <p14:creationId xmlns:p14="http://schemas.microsoft.com/office/powerpoint/2010/main" val="4290597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SPACE: THE CREATOR </a:t>
            </a:r>
          </a:p>
        </p:txBody>
      </p:sp>
      <p:sp>
        <p:nvSpPr>
          <p:cNvPr id="7" name="TextBox 6"/>
          <p:cNvSpPr txBox="1"/>
          <p:nvPr/>
        </p:nvSpPr>
        <p:spPr>
          <a:xfrm>
            <a:off x="4343400" y="266700"/>
            <a:ext cx="457200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USER</a:t>
            </a:r>
          </a:p>
        </p:txBody>
      </p:sp>
      <p:sp>
        <p:nvSpPr>
          <p:cNvPr id="8" name="TextBox 7"/>
          <p:cNvSpPr txBox="1"/>
          <p:nvPr/>
        </p:nvSpPr>
        <p:spPr>
          <a:xfrm>
            <a:off x="7629661" y="287449"/>
            <a:ext cx="2838314"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BRAND TONALITY</a:t>
            </a:r>
          </a:p>
        </p:txBody>
      </p:sp>
      <p:cxnSp>
        <p:nvCxnSpPr>
          <p:cNvPr id="9" name="Straight Connector 8"/>
          <p:cNvCxnSpPr/>
          <p:nvPr/>
        </p:nvCxnSpPr>
        <p:spPr>
          <a:xfrm>
            <a:off x="4359895" y="723900"/>
            <a:ext cx="28833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78758" y="829246"/>
            <a:ext cx="3581400" cy="1569660"/>
          </a:xfrm>
          <a:prstGeom prst="rect">
            <a:avLst/>
          </a:prstGeom>
        </p:spPr>
        <p:txBody>
          <a:bodyPr wrap="square">
            <a:spAutoFit/>
          </a:bodyPr>
          <a:lstStyle/>
          <a:p>
            <a:r>
              <a:rPr lang="en-IN" sz="1600" dirty="0">
                <a:solidFill>
                  <a:schemeClr val="bg1"/>
                </a:solidFill>
                <a:latin typeface="Arial" panose="020B0604020202020204" pitchFamily="34" charset="0"/>
                <a:cs typeface="Arial" panose="020B0604020202020204" pitchFamily="34" charset="0"/>
              </a:rPr>
              <a:t>Kavalan focuses on </a:t>
            </a:r>
            <a:r>
              <a:rPr lang="en-IN" sz="1600" dirty="0">
                <a:solidFill>
                  <a:srgbClr val="EFBA2B"/>
                </a:solidFill>
                <a:latin typeface="Arial" panose="020B0604020202020204" pitchFamily="34" charset="0"/>
                <a:cs typeface="Arial" panose="020B0604020202020204" pitchFamily="34" charset="0"/>
              </a:rPr>
              <a:t>establishing itself in the international markets </a:t>
            </a:r>
            <a:r>
              <a:rPr lang="en-IN" sz="1600" dirty="0">
                <a:solidFill>
                  <a:schemeClr val="bg1"/>
                </a:solidFill>
                <a:latin typeface="Arial" panose="020B0604020202020204" pitchFamily="34" charset="0"/>
                <a:cs typeface="Arial" panose="020B0604020202020204" pitchFamily="34" charset="0"/>
              </a:rPr>
              <a:t>by introducing unique-tasting whisky, taking an </a:t>
            </a:r>
            <a:r>
              <a:rPr lang="en-IN" sz="1600" dirty="0">
                <a:solidFill>
                  <a:srgbClr val="EFBA2B"/>
                </a:solidFill>
                <a:latin typeface="Arial" panose="020B0604020202020204" pitchFamily="34" charset="0"/>
                <a:cs typeface="Arial" panose="020B0604020202020204" pitchFamily="34" charset="0"/>
              </a:rPr>
              <a:t>informational approach </a:t>
            </a:r>
            <a:r>
              <a:rPr lang="en-US" sz="1600" dirty="0">
                <a:solidFill>
                  <a:schemeClr val="bg1"/>
                </a:solidFill>
                <a:latin typeface="Arial" panose="020B0604020202020204" pitchFamily="34" charset="0"/>
                <a:cs typeface="Arial" panose="020B0604020202020204" pitchFamily="34" charset="0"/>
              </a:rPr>
              <a:t>characterized by the</a:t>
            </a:r>
            <a:r>
              <a:rPr lang="en-US" sz="1600" dirty="0">
                <a:solidFill>
                  <a:srgbClr val="EFBA2B"/>
                </a:solidFill>
                <a:latin typeface="Arial" panose="020B0604020202020204" pitchFamily="34" charset="0"/>
                <a:cs typeface="Arial" panose="020B0604020202020204" pitchFamily="34" charset="0"/>
              </a:rPr>
              <a:t> willingness to explore new territories</a:t>
            </a:r>
            <a:r>
              <a:rPr lang="en-US" sz="1600" dirty="0">
                <a:solidFill>
                  <a:schemeClr val="bg1"/>
                </a:solidFill>
                <a:latin typeface="Arial" panose="020B0604020202020204" pitchFamily="34" charset="0"/>
                <a:cs typeface="Arial" panose="020B0604020202020204" pitchFamily="34" charset="0"/>
              </a:rPr>
              <a:t>. </a:t>
            </a:r>
            <a:endParaRPr lang="en-IN" sz="1600" dirty="0">
              <a:solidFill>
                <a:schemeClr val="bg1"/>
              </a:solidFill>
              <a:latin typeface="Arial" panose="020B0604020202020204" pitchFamily="34" charset="0"/>
              <a:cs typeface="Arial" panose="020B0604020202020204" pitchFamily="34" charset="0"/>
            </a:endParaRPr>
          </a:p>
        </p:txBody>
      </p:sp>
      <p:sp>
        <p:nvSpPr>
          <p:cNvPr id="10" name="Rectangle 9"/>
          <p:cNvSpPr/>
          <p:nvPr/>
        </p:nvSpPr>
        <p:spPr>
          <a:xfrm>
            <a:off x="4343400" y="800100"/>
            <a:ext cx="3002172" cy="1323439"/>
          </a:xfrm>
          <a:prstGeom prst="rect">
            <a:avLst/>
          </a:prstGeom>
        </p:spPr>
        <p:txBody>
          <a:bodyPr wrap="square">
            <a:spAutoFit/>
          </a:bodyPr>
          <a:lstStyle/>
          <a:p>
            <a:r>
              <a:rPr lang="en-US" sz="1600" dirty="0">
                <a:solidFill>
                  <a:srgbClr val="EFBA2B"/>
                </a:solidFill>
                <a:latin typeface="Arial" panose="020B0604020202020204" pitchFamily="34" charset="0"/>
                <a:cs typeface="Arial" panose="020B0604020202020204" pitchFamily="34" charset="0"/>
              </a:rPr>
              <a:t>Young, curious and open-minded </a:t>
            </a:r>
            <a:r>
              <a:rPr lang="en-US" sz="1600" dirty="0">
                <a:solidFill>
                  <a:schemeClr val="bg1"/>
                </a:solidFill>
                <a:latin typeface="Arial" panose="020B0604020202020204" pitchFamily="34" charset="0"/>
                <a:cs typeface="Arial" panose="020B0604020202020204" pitchFamily="34" charset="0"/>
              </a:rPr>
              <a:t>whisky drinkers who value innovation, taste exploration and unique flavor experiences</a:t>
            </a:r>
            <a:endParaRPr lang="en-IN" sz="1600"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a:off x="7620000" y="816294"/>
            <a:ext cx="2509688" cy="584775"/>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Vibrant, Tropical, exploratory</a:t>
            </a:r>
          </a:p>
        </p:txBody>
      </p:sp>
      <p:cxnSp>
        <p:nvCxnSpPr>
          <p:cNvPr id="13" name="Straight Connector 12"/>
          <p:cNvCxnSpPr/>
          <p:nvPr/>
        </p:nvCxnSpPr>
        <p:spPr>
          <a:xfrm>
            <a:off x="338444" y="739349"/>
            <a:ext cx="3757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29661" y="739349"/>
            <a:ext cx="25049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551473"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SOCIAL MEDIA PRESENCE</a:t>
            </a:r>
          </a:p>
        </p:txBody>
      </p:sp>
      <p:sp>
        <p:nvSpPr>
          <p:cNvPr id="16" name="Rectangle 15"/>
          <p:cNvSpPr/>
          <p:nvPr/>
        </p:nvSpPr>
        <p:spPr>
          <a:xfrm>
            <a:off x="10515600" y="800100"/>
            <a:ext cx="3798248" cy="1323439"/>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Communication is </a:t>
            </a:r>
            <a:r>
              <a:rPr lang="en-US" sz="1600" dirty="0">
                <a:solidFill>
                  <a:srgbClr val="EFBA2B"/>
                </a:solidFill>
                <a:latin typeface="Arial" panose="020B0604020202020204" pitchFamily="34" charset="0"/>
                <a:cs typeface="Arial" panose="020B0604020202020204" pitchFamily="34" charset="0"/>
              </a:rPr>
              <a:t>product-first </a:t>
            </a:r>
            <a:r>
              <a:rPr lang="en-US" sz="1600" dirty="0">
                <a:solidFill>
                  <a:schemeClr val="bg1"/>
                </a:solidFill>
                <a:latin typeface="Arial" panose="020B0604020202020204" pitchFamily="34" charset="0"/>
                <a:cs typeface="Arial" panose="020B0604020202020204" pitchFamily="34" charset="0"/>
              </a:rPr>
              <a:t>and highlights </a:t>
            </a:r>
            <a:r>
              <a:rPr lang="en-US" sz="1600" dirty="0">
                <a:solidFill>
                  <a:srgbClr val="EFBA2B"/>
                </a:solidFill>
                <a:latin typeface="Arial" panose="020B0604020202020204" pitchFamily="34" charset="0"/>
                <a:cs typeface="Arial" panose="020B0604020202020204" pitchFamily="34" charset="0"/>
              </a:rPr>
              <a:t>value-based uses of whisky </a:t>
            </a:r>
            <a:r>
              <a:rPr lang="en-US" sz="1600" dirty="0">
                <a:solidFill>
                  <a:schemeClr val="bg1"/>
                </a:solidFill>
                <a:latin typeface="Arial" panose="020B0604020202020204" pitchFamily="34" charset="0"/>
                <a:cs typeface="Arial" panose="020B0604020202020204" pitchFamily="34" charset="0"/>
              </a:rPr>
              <a:t>as a drink</a:t>
            </a: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rgbClr val="EFBA2B"/>
                </a:solidFill>
                <a:latin typeface="Arial" panose="020B0604020202020204" pitchFamily="34" charset="0"/>
                <a:cs typeface="Arial" panose="020B0604020202020204" pitchFamily="34" charset="0"/>
              </a:rPr>
              <a:t>No YouTube presence was noticed  </a:t>
            </a:r>
          </a:p>
        </p:txBody>
      </p:sp>
      <p:cxnSp>
        <p:nvCxnSpPr>
          <p:cNvPr id="25" name="Straight Connector 24"/>
          <p:cNvCxnSpPr/>
          <p:nvPr/>
        </p:nvCxnSpPr>
        <p:spPr>
          <a:xfrm>
            <a:off x="10515600" y="739349"/>
            <a:ext cx="3757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749460" y="282149"/>
            <a:ext cx="4933950" cy="369332"/>
          </a:xfrm>
          <a:prstGeom prst="rect">
            <a:avLst/>
          </a:prstGeom>
          <a:noFill/>
        </p:spPr>
        <p:txBody>
          <a:bodyPr wrap="square" rtlCol="0">
            <a:spAutoFit/>
          </a:bodyPr>
          <a:lstStyle/>
          <a:p>
            <a:r>
              <a:rPr lang="en-US" b="1" dirty="0">
                <a:solidFill>
                  <a:srgbClr val="EFBA2B"/>
                </a:solidFill>
                <a:latin typeface="Century Gothic" panose="020B0502020202020204" pitchFamily="34" charset="0"/>
                <a:cs typeface="Arial" panose="020B0604020202020204" pitchFamily="34" charset="0"/>
              </a:rPr>
              <a:t>CONTENT OFFERING</a:t>
            </a:r>
          </a:p>
        </p:txBody>
      </p:sp>
      <p:cxnSp>
        <p:nvCxnSpPr>
          <p:cNvPr id="19" name="Straight Connector 18"/>
          <p:cNvCxnSpPr/>
          <p:nvPr/>
        </p:nvCxnSpPr>
        <p:spPr>
          <a:xfrm>
            <a:off x="14763749" y="739349"/>
            <a:ext cx="30670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49460" y="816294"/>
            <a:ext cx="3081340" cy="1077218"/>
          </a:xfrm>
          <a:prstGeom prst="rect">
            <a:avLst/>
          </a:prstGeom>
        </p:spPr>
        <p:txBody>
          <a:bodyPr wrap="square">
            <a:spAutoFit/>
          </a:bodyPr>
          <a:lstStyle/>
          <a:p>
            <a:r>
              <a:rPr lang="en-US" sz="1600" dirty="0">
                <a:solidFill>
                  <a:srgbClr val="EFBA2B"/>
                </a:solidFill>
                <a:latin typeface="Arial" panose="020B0604020202020204" pitchFamily="34" charset="0"/>
                <a:cs typeface="Arial" panose="020B0604020202020204" pitchFamily="34" charset="0"/>
              </a:rPr>
              <a:t>Product based informational content</a:t>
            </a:r>
            <a:r>
              <a:rPr lang="en-US" sz="1600" dirty="0">
                <a:solidFill>
                  <a:schemeClr val="bg1"/>
                </a:solidFill>
                <a:latin typeface="Arial" panose="020B0604020202020204" pitchFamily="34" charset="0"/>
                <a:cs typeface="Arial" panose="020B0604020202020204" pitchFamily="34" charset="0"/>
              </a:rPr>
              <a:t> to develop an </a:t>
            </a:r>
            <a:r>
              <a:rPr lang="en-US" sz="1600" dirty="0">
                <a:solidFill>
                  <a:srgbClr val="EFBA2B"/>
                </a:solidFill>
                <a:latin typeface="Arial" panose="020B0604020202020204" pitchFamily="34" charset="0"/>
                <a:cs typeface="Arial" panose="020B0604020202020204" pitchFamily="34" charset="0"/>
              </a:rPr>
              <a:t>transactional understanding </a:t>
            </a:r>
            <a:r>
              <a:rPr lang="en-US" sz="1600" dirty="0">
                <a:solidFill>
                  <a:schemeClr val="bg1"/>
                </a:solidFill>
                <a:latin typeface="Arial" panose="020B0604020202020204" pitchFamily="34" charset="0"/>
                <a:cs typeface="Arial" panose="020B0604020202020204" pitchFamily="34" charset="0"/>
              </a:rPr>
              <a:t>of brand offerings.</a:t>
            </a:r>
          </a:p>
        </p:txBody>
      </p:sp>
      <p:cxnSp>
        <p:nvCxnSpPr>
          <p:cNvPr id="20" name="Straight Connector 19"/>
          <p:cNvCxnSpPr/>
          <p:nvPr/>
        </p:nvCxnSpPr>
        <p:spPr>
          <a:xfrm>
            <a:off x="338444" y="2552700"/>
            <a:ext cx="173399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2" idx="0"/>
          </p:cNvCxnSpPr>
          <p:nvPr/>
        </p:nvCxnSpPr>
        <p:spPr>
          <a:xfrm>
            <a:off x="8991600" y="2552700"/>
            <a:ext cx="0" cy="11737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2232939" y="5847496"/>
            <a:ext cx="4247029"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DRIVING EXPLORATION</a:t>
            </a:r>
            <a:endParaRPr lang="en-IN" sz="2000" b="1" dirty="0">
              <a:solidFill>
                <a:srgbClr val="EFBA2B"/>
              </a:solidFill>
              <a:latin typeface="Century Gothic" panose="020B0502020202020204" pitchFamily="34" charset="0"/>
              <a:cs typeface="Arial" panose="020B0604020202020204" pitchFamily="34" charset="0"/>
            </a:endParaRPr>
          </a:p>
        </p:txBody>
      </p:sp>
      <p:sp>
        <p:nvSpPr>
          <p:cNvPr id="44" name="Rectangle 43"/>
          <p:cNvSpPr/>
          <p:nvPr/>
        </p:nvSpPr>
        <p:spPr>
          <a:xfrm>
            <a:off x="11824656" y="6341216"/>
            <a:ext cx="3344236" cy="738664"/>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Ideas on whisky cocktails and mixology to inspire whisky drinkers to experiment and explore tastes </a:t>
            </a:r>
            <a:endParaRPr lang="en-IN" sz="1400" dirty="0">
              <a:solidFill>
                <a:schemeClr val="bg1"/>
              </a:solidFill>
              <a:latin typeface="Arial" panose="020B0604020202020204" pitchFamily="34" charset="0"/>
              <a:cs typeface="Arial" panose="020B0604020202020204" pitchFamily="34" charset="0"/>
            </a:endParaRPr>
          </a:p>
        </p:txBody>
      </p:sp>
      <p:sp>
        <p:nvSpPr>
          <p:cNvPr id="50" name="TextBox 49"/>
          <p:cNvSpPr txBox="1"/>
          <p:nvPr/>
        </p:nvSpPr>
        <p:spPr>
          <a:xfrm>
            <a:off x="11844672" y="2846943"/>
            <a:ext cx="4164097"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PROPOGATING COMMUNITY</a:t>
            </a:r>
          </a:p>
        </p:txBody>
      </p:sp>
      <p:sp>
        <p:nvSpPr>
          <p:cNvPr id="57" name="Rectangle 56"/>
          <p:cNvSpPr/>
          <p:nvPr/>
        </p:nvSpPr>
        <p:spPr>
          <a:xfrm>
            <a:off x="3072694" y="6665930"/>
            <a:ext cx="2541412" cy="707886"/>
          </a:xfrm>
          <a:prstGeom prst="rect">
            <a:avLst/>
          </a:prstGeom>
          <a:noFill/>
        </p:spPr>
        <p:txBody>
          <a:bodyPr wrap="square" rtlCol="0">
            <a:spAutoFit/>
          </a:bodyPr>
          <a:lstStyle/>
          <a:p>
            <a:pPr algn="r"/>
            <a:r>
              <a:rPr lang="en-US" sz="2000" b="1" dirty="0">
                <a:solidFill>
                  <a:srgbClr val="EFBA2B"/>
                </a:solidFill>
                <a:latin typeface="Century Gothic" panose="020B0502020202020204" pitchFamily="34" charset="0"/>
                <a:cs typeface="Arial" panose="020B0604020202020204" pitchFamily="34" charset="0"/>
              </a:rPr>
              <a:t>CULTURAL ASSOCIATION</a:t>
            </a:r>
            <a:endParaRPr lang="en-IN" sz="2000" b="1" dirty="0">
              <a:solidFill>
                <a:srgbClr val="EFBA2B"/>
              </a:solidFill>
              <a:latin typeface="Century Gothic" panose="020B0502020202020204" pitchFamily="34" charset="0"/>
              <a:cs typeface="Arial" panose="020B0604020202020204" pitchFamily="34" charset="0"/>
            </a:endParaRPr>
          </a:p>
        </p:txBody>
      </p:sp>
      <p:sp>
        <p:nvSpPr>
          <p:cNvPr id="58" name="Rectangle 57"/>
          <p:cNvSpPr/>
          <p:nvPr/>
        </p:nvSpPr>
        <p:spPr>
          <a:xfrm>
            <a:off x="12677630" y="9130577"/>
            <a:ext cx="4172237" cy="738664"/>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Information around store launches and brand accomplishments  to showcase brand growth and drive brand trust in the whisky community</a:t>
            </a:r>
            <a:endParaRPr lang="en-IN" sz="1400" dirty="0">
              <a:solidFill>
                <a:schemeClr val="bg1"/>
              </a:solidFill>
              <a:latin typeface="Arial" panose="020B0604020202020204" pitchFamily="34" charset="0"/>
              <a:cs typeface="Arial" panose="020B0604020202020204" pitchFamily="34" charset="0"/>
            </a:endParaRPr>
          </a:p>
        </p:txBody>
      </p:sp>
      <p:sp>
        <p:nvSpPr>
          <p:cNvPr id="61" name="Rectangle 60"/>
          <p:cNvSpPr/>
          <p:nvPr/>
        </p:nvSpPr>
        <p:spPr>
          <a:xfrm>
            <a:off x="1589200" y="5709478"/>
            <a:ext cx="4209011" cy="523220"/>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Product heavy communication highlighting offerings and complimentary packaging </a:t>
            </a:r>
            <a:endParaRPr lang="en-IN" sz="1400" dirty="0">
              <a:solidFill>
                <a:schemeClr val="bg1"/>
              </a:solidFill>
              <a:latin typeface="Arial" panose="020B0604020202020204" pitchFamily="34" charset="0"/>
              <a:cs typeface="Arial" panose="020B0604020202020204" pitchFamily="34" charset="0"/>
            </a:endParaRPr>
          </a:p>
        </p:txBody>
      </p:sp>
      <p:cxnSp>
        <p:nvCxnSpPr>
          <p:cNvPr id="63" name="Straight Connector 62"/>
          <p:cNvCxnSpPr/>
          <p:nvPr/>
        </p:nvCxnSpPr>
        <p:spPr>
          <a:xfrm>
            <a:off x="5810992" y="3290888"/>
            <a:ext cx="2172752"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p:cNvCxnSpPr/>
          <p:nvPr/>
        </p:nvCxnSpPr>
        <p:spPr>
          <a:xfrm>
            <a:off x="5943600" y="7019872"/>
            <a:ext cx="14478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40" name="Straight Connector 1039"/>
          <p:cNvCxnSpPr/>
          <p:nvPr/>
        </p:nvCxnSpPr>
        <p:spPr>
          <a:xfrm>
            <a:off x="10744200" y="6047551"/>
            <a:ext cx="1205847"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1046" name="Straight Connector 1045"/>
          <p:cNvCxnSpPr/>
          <p:nvPr/>
        </p:nvCxnSpPr>
        <p:spPr>
          <a:xfrm rot="16200000">
            <a:off x="8237288" y="6893261"/>
            <a:ext cx="964184"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1047" name="Oval 1046"/>
          <p:cNvSpPr/>
          <p:nvPr/>
        </p:nvSpPr>
        <p:spPr>
          <a:xfrm>
            <a:off x="5695225" y="3238500"/>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1" name="Oval 90"/>
          <p:cNvSpPr/>
          <p:nvPr/>
        </p:nvSpPr>
        <p:spPr>
          <a:xfrm>
            <a:off x="5844486" y="6952743"/>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2" name="Oval 91"/>
          <p:cNvSpPr/>
          <p:nvPr/>
        </p:nvSpPr>
        <p:spPr>
          <a:xfrm>
            <a:off x="11873847" y="5978878"/>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3" name="Oval 92"/>
          <p:cNvSpPr/>
          <p:nvPr/>
        </p:nvSpPr>
        <p:spPr>
          <a:xfrm>
            <a:off x="11658600" y="2933700"/>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0" name="Picture 2" descr="HOME - Kava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907" y="4186735"/>
            <a:ext cx="2869858" cy="17478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227282" y="3726435"/>
            <a:ext cx="3528635" cy="266438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3"/>
          <a:srcRect l="555" t="1674" b="1505"/>
          <a:stretch/>
        </p:blipFill>
        <p:spPr>
          <a:xfrm>
            <a:off x="382604" y="3771193"/>
            <a:ext cx="5333810" cy="1723368"/>
          </a:xfrm>
          <a:prstGeom prst="rect">
            <a:avLst/>
          </a:prstGeom>
        </p:spPr>
      </p:pic>
      <p:sp>
        <p:nvSpPr>
          <p:cNvPr id="64" name="Rectangle 63"/>
          <p:cNvSpPr/>
          <p:nvPr/>
        </p:nvSpPr>
        <p:spPr>
          <a:xfrm>
            <a:off x="2735531" y="3107814"/>
            <a:ext cx="3017577"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PRODUCT AS THE HERO</a:t>
            </a:r>
            <a:endParaRPr lang="en-IN" sz="2000" b="1" dirty="0">
              <a:solidFill>
                <a:srgbClr val="EFBA2B"/>
              </a:solidFill>
              <a:latin typeface="Century Gothic" panose="020B0502020202020204" pitchFamily="34" charset="0"/>
              <a:cs typeface="Arial" panose="020B0604020202020204" pitchFamily="34" charset="0"/>
            </a:endParaRPr>
          </a:p>
        </p:txBody>
      </p:sp>
      <p:pic>
        <p:nvPicPr>
          <p:cNvPr id="17" name="Picture 16"/>
          <p:cNvPicPr>
            <a:picLocks noChangeAspect="1"/>
          </p:cNvPicPr>
          <p:nvPr/>
        </p:nvPicPr>
        <p:blipFill>
          <a:blip r:embed="rId4"/>
          <a:stretch>
            <a:fillRect/>
          </a:stretch>
        </p:blipFill>
        <p:spPr>
          <a:xfrm>
            <a:off x="688929" y="6568290"/>
            <a:ext cx="2194287" cy="2189532"/>
          </a:xfrm>
          <a:prstGeom prst="rect">
            <a:avLst/>
          </a:prstGeom>
        </p:spPr>
      </p:pic>
      <p:pic>
        <p:nvPicPr>
          <p:cNvPr id="12" name="Picture 11"/>
          <p:cNvPicPr>
            <a:picLocks noChangeAspect="1"/>
          </p:cNvPicPr>
          <p:nvPr/>
        </p:nvPicPr>
        <p:blipFill>
          <a:blip r:embed="rId5"/>
          <a:stretch>
            <a:fillRect/>
          </a:stretch>
        </p:blipFill>
        <p:spPr>
          <a:xfrm>
            <a:off x="1426953" y="8314536"/>
            <a:ext cx="4175905" cy="1661810"/>
          </a:xfrm>
          <a:prstGeom prst="rect">
            <a:avLst/>
          </a:prstGeom>
        </p:spPr>
      </p:pic>
      <p:sp>
        <p:nvSpPr>
          <p:cNvPr id="66" name="Rectangle 65"/>
          <p:cNvSpPr/>
          <p:nvPr/>
        </p:nvSpPr>
        <p:spPr>
          <a:xfrm>
            <a:off x="2795534" y="7340076"/>
            <a:ext cx="2987522" cy="738664"/>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Products are occasionally married into the Taiwanese culture to drive impact among users </a:t>
            </a:r>
            <a:endParaRPr lang="en-IN" sz="1400" dirty="0">
              <a:solidFill>
                <a:schemeClr val="bg1"/>
              </a:solidFill>
              <a:latin typeface="Arial" panose="020B0604020202020204" pitchFamily="34" charset="0"/>
              <a:cs typeface="Arial" panose="020B0604020202020204" pitchFamily="34" charset="0"/>
            </a:endParaRPr>
          </a:p>
        </p:txBody>
      </p:sp>
      <p:pic>
        <p:nvPicPr>
          <p:cNvPr id="23" name="Picture 22"/>
          <p:cNvPicPr>
            <a:picLocks noChangeAspect="1"/>
          </p:cNvPicPr>
          <p:nvPr/>
        </p:nvPicPr>
        <p:blipFill>
          <a:blip r:embed="rId6"/>
          <a:stretch>
            <a:fillRect/>
          </a:stretch>
        </p:blipFill>
        <p:spPr>
          <a:xfrm>
            <a:off x="7983744" y="7801311"/>
            <a:ext cx="2192215" cy="2189532"/>
          </a:xfrm>
          <a:prstGeom prst="rect">
            <a:avLst/>
          </a:prstGeom>
        </p:spPr>
      </p:pic>
      <p:pic>
        <p:nvPicPr>
          <p:cNvPr id="24" name="Picture 23"/>
          <p:cNvPicPr>
            <a:picLocks noChangeAspect="1"/>
          </p:cNvPicPr>
          <p:nvPr/>
        </p:nvPicPr>
        <p:blipFill>
          <a:blip r:embed="rId7"/>
          <a:stretch>
            <a:fillRect/>
          </a:stretch>
        </p:blipFill>
        <p:spPr>
          <a:xfrm>
            <a:off x="10349634" y="7794760"/>
            <a:ext cx="2176465" cy="2181586"/>
          </a:xfrm>
          <a:prstGeom prst="rect">
            <a:avLst/>
          </a:prstGeom>
        </p:spPr>
      </p:pic>
      <p:pic>
        <p:nvPicPr>
          <p:cNvPr id="26" name="Picture 25"/>
          <p:cNvPicPr>
            <a:picLocks noChangeAspect="1"/>
          </p:cNvPicPr>
          <p:nvPr/>
        </p:nvPicPr>
        <p:blipFill>
          <a:blip r:embed="rId8"/>
          <a:stretch>
            <a:fillRect/>
          </a:stretch>
        </p:blipFill>
        <p:spPr>
          <a:xfrm>
            <a:off x="11868484" y="3445658"/>
            <a:ext cx="1903109" cy="1907541"/>
          </a:xfrm>
          <a:prstGeom prst="rect">
            <a:avLst/>
          </a:prstGeom>
        </p:spPr>
      </p:pic>
      <p:sp>
        <p:nvSpPr>
          <p:cNvPr id="74" name="Rectangle 73"/>
          <p:cNvSpPr/>
          <p:nvPr/>
        </p:nvSpPr>
        <p:spPr>
          <a:xfrm>
            <a:off x="8840845" y="7250774"/>
            <a:ext cx="3017577"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BRAND MOUTHPIECE</a:t>
            </a:r>
            <a:endParaRPr lang="en-IN" sz="2000" b="1" dirty="0">
              <a:solidFill>
                <a:srgbClr val="EFBA2B"/>
              </a:solidFill>
              <a:latin typeface="Century Gothic" panose="020B0502020202020204" pitchFamily="34" charset="0"/>
              <a:cs typeface="Arial" panose="020B0604020202020204" pitchFamily="34" charset="0"/>
            </a:endParaRPr>
          </a:p>
        </p:txBody>
      </p:sp>
      <p:sp>
        <p:nvSpPr>
          <p:cNvPr id="76" name="Oval 75"/>
          <p:cNvSpPr/>
          <p:nvPr/>
        </p:nvSpPr>
        <p:spPr>
          <a:xfrm rot="16200000">
            <a:off x="8643180" y="7370228"/>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9" name="Straight Connector 48"/>
          <p:cNvCxnSpPr/>
          <p:nvPr/>
        </p:nvCxnSpPr>
        <p:spPr>
          <a:xfrm>
            <a:off x="7983744" y="3314700"/>
            <a:ext cx="0" cy="411735"/>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62" name="Picture 61"/>
          <p:cNvPicPr>
            <a:picLocks noChangeAspect="1"/>
          </p:cNvPicPr>
          <p:nvPr/>
        </p:nvPicPr>
        <p:blipFill>
          <a:blip r:embed="rId9"/>
          <a:stretch>
            <a:fillRect/>
          </a:stretch>
        </p:blipFill>
        <p:spPr>
          <a:xfrm>
            <a:off x="15395293" y="5866106"/>
            <a:ext cx="1910870" cy="1944394"/>
          </a:xfrm>
          <a:prstGeom prst="rect">
            <a:avLst/>
          </a:prstGeom>
        </p:spPr>
      </p:pic>
      <p:sp>
        <p:nvSpPr>
          <p:cNvPr id="86" name="Rectangle 85"/>
          <p:cNvSpPr/>
          <p:nvPr/>
        </p:nvSpPr>
        <p:spPr>
          <a:xfrm>
            <a:off x="13985758" y="3975589"/>
            <a:ext cx="3344236"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Offering online tasting meets to nurture brand community</a:t>
            </a:r>
            <a:endParaRPr lang="en-IN" sz="1400" dirty="0">
              <a:solidFill>
                <a:schemeClr val="bg1"/>
              </a:solidFill>
              <a:latin typeface="Arial" panose="020B0604020202020204" pitchFamily="34" charset="0"/>
              <a:cs typeface="Arial" panose="020B0604020202020204" pitchFamily="34" charset="0"/>
            </a:endParaRPr>
          </a:p>
        </p:txBody>
      </p:sp>
      <p:cxnSp>
        <p:nvCxnSpPr>
          <p:cNvPr id="67" name="Straight Connector 66"/>
          <p:cNvCxnSpPr/>
          <p:nvPr/>
        </p:nvCxnSpPr>
        <p:spPr>
          <a:xfrm>
            <a:off x="7401061" y="6411169"/>
            <a:ext cx="0" cy="608703"/>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9982200" y="3009900"/>
            <a:ext cx="0" cy="678951"/>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9982200" y="3009900"/>
            <a:ext cx="1708581"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267200" y="266700"/>
            <a:ext cx="0" cy="198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467600" y="282149"/>
            <a:ext cx="0" cy="19657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0358714" y="266700"/>
            <a:ext cx="0" cy="1981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4554200" y="342900"/>
            <a:ext cx="0" cy="18730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893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5866" y="331017"/>
            <a:ext cx="14135470" cy="1200329"/>
          </a:xfrm>
          <a:prstGeom prst="rect">
            <a:avLst/>
          </a:prstGeom>
        </p:spPr>
        <p:txBody>
          <a:bodyPr wrap="square">
            <a:spAutoFit/>
          </a:bodyPr>
          <a:lstStyle/>
          <a:p>
            <a:pPr defTabSz="1371600"/>
            <a:r>
              <a:rPr lang="en-US" sz="3600" dirty="0">
                <a:solidFill>
                  <a:schemeClr val="bg1"/>
                </a:solidFill>
                <a:latin typeface="Century Gothic" panose="020B0502020202020204" pitchFamily="34" charset="0"/>
              </a:rPr>
              <a:t>When it comes to the overall presence, our peers have been able to occupy a distinct position…   </a:t>
            </a:r>
          </a:p>
        </p:txBody>
      </p:sp>
      <p:cxnSp>
        <p:nvCxnSpPr>
          <p:cNvPr id="4" name="Straight Arrow Connector 3"/>
          <p:cNvCxnSpPr/>
          <p:nvPr/>
        </p:nvCxnSpPr>
        <p:spPr>
          <a:xfrm>
            <a:off x="990600" y="3997881"/>
            <a:ext cx="16078200" cy="0"/>
          </a:xfrm>
          <a:prstGeom prst="straightConnector1">
            <a:avLst/>
          </a:prstGeom>
          <a:ln w="38100">
            <a:solidFill>
              <a:srgbClr val="EFBA2B"/>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538661" y="3769281"/>
            <a:ext cx="0" cy="45720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763000" y="3769281"/>
            <a:ext cx="0" cy="45720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188099" y="3769281"/>
            <a:ext cx="0" cy="45720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pic>
        <p:nvPicPr>
          <p:cNvPr id="9" name="Picture 4" descr="Macallan Whisky - Single Malt Scotch | The Whisky Sho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3477" y="2150540"/>
            <a:ext cx="1981200" cy="13901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OME - Kava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2147789"/>
            <a:ext cx="2287020" cy="139289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Amrut Everest Edition - Standing By Nepal - TWE Exclusive : The Whisky  Exchan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52178" y="2147789"/>
            <a:ext cx="2100570" cy="139289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7171815" y="6815553"/>
            <a:ext cx="3857766" cy="2554545"/>
          </a:xfrm>
          <a:prstGeom prst="rect">
            <a:avLst/>
          </a:prstGeom>
        </p:spPr>
        <p:txBody>
          <a:bodyPr wrap="square">
            <a:spAutoFit/>
          </a:bodyPr>
          <a:lstStyle/>
          <a:p>
            <a:r>
              <a:rPr lang="en-US" sz="2000" dirty="0" err="1">
                <a:solidFill>
                  <a:schemeClr val="bg1"/>
                </a:solidFill>
                <a:latin typeface="Arial" panose="020B0604020202020204" pitchFamily="34" charset="0"/>
                <a:cs typeface="Arial" panose="020B0604020202020204" pitchFamily="34" charset="0"/>
              </a:rPr>
              <a:t>Kavalan</a:t>
            </a:r>
            <a:r>
              <a:rPr lang="en-US" sz="2000" dirty="0">
                <a:solidFill>
                  <a:schemeClr val="bg1"/>
                </a:solidFill>
                <a:latin typeface="Arial" panose="020B0604020202020204" pitchFamily="34" charset="0"/>
                <a:cs typeface="Arial" panose="020B0604020202020204" pitchFamily="34" charset="0"/>
              </a:rPr>
              <a:t> is more </a:t>
            </a:r>
            <a:r>
              <a:rPr lang="en-US" sz="2000" dirty="0">
                <a:solidFill>
                  <a:srgbClr val="EFBA2B"/>
                </a:solidFill>
                <a:latin typeface="Arial" panose="020B0604020202020204" pitchFamily="34" charset="0"/>
                <a:cs typeface="Arial" panose="020B0604020202020204" pitchFamily="34" charset="0"/>
              </a:rPr>
              <a:t>informationally inviting </a:t>
            </a:r>
            <a:r>
              <a:rPr lang="en-US" sz="2000" dirty="0">
                <a:solidFill>
                  <a:schemeClr val="bg1"/>
                </a:solidFill>
                <a:latin typeface="Arial" panose="020B0604020202020204" pitchFamily="34" charset="0"/>
                <a:cs typeface="Arial" panose="020B0604020202020204" pitchFamily="34" charset="0"/>
              </a:rPr>
              <a:t>in nature. Highlighting a </a:t>
            </a:r>
            <a:r>
              <a:rPr lang="en-US" sz="2000" dirty="0">
                <a:solidFill>
                  <a:srgbClr val="EFBA2B"/>
                </a:solidFill>
                <a:latin typeface="Arial" panose="020B0604020202020204" pitchFamily="34" charset="0"/>
                <a:cs typeface="Arial" panose="020B0604020202020204" pitchFamily="34" charset="0"/>
              </a:rPr>
              <a:t>few cultural associations</a:t>
            </a:r>
            <a:r>
              <a:rPr lang="en-US" sz="2000" dirty="0">
                <a:solidFill>
                  <a:schemeClr val="bg1"/>
                </a:solidFill>
                <a:latin typeface="Arial" panose="020B0604020202020204" pitchFamily="34" charset="0"/>
                <a:cs typeface="Arial" panose="020B0604020202020204" pitchFamily="34" charset="0"/>
              </a:rPr>
              <a:t>, it encourages the whisky community to be experimental with their taste platter. However, it has a </a:t>
            </a:r>
            <a:r>
              <a:rPr lang="en-US" sz="2000" dirty="0">
                <a:solidFill>
                  <a:srgbClr val="EFBA2B"/>
                </a:solidFill>
                <a:latin typeface="Arial" panose="020B0604020202020204" pitchFamily="34" charset="0"/>
                <a:cs typeface="Arial" panose="020B0604020202020204" pitchFamily="34" charset="0"/>
              </a:rPr>
              <a:t>catalogue-type approach </a:t>
            </a:r>
            <a:r>
              <a:rPr lang="en-US" sz="2000" dirty="0">
                <a:solidFill>
                  <a:schemeClr val="bg1"/>
                </a:solidFill>
                <a:latin typeface="Arial" panose="020B0604020202020204" pitchFamily="34" charset="0"/>
                <a:cs typeface="Arial" panose="020B0604020202020204" pitchFamily="34" charset="0"/>
              </a:rPr>
              <a:t>to content.</a:t>
            </a:r>
          </a:p>
        </p:txBody>
      </p:sp>
      <p:sp>
        <p:nvSpPr>
          <p:cNvPr id="13" name="Rectangle 12"/>
          <p:cNvSpPr/>
          <p:nvPr/>
        </p:nvSpPr>
        <p:spPr>
          <a:xfrm>
            <a:off x="2690810" y="6848473"/>
            <a:ext cx="3648077" cy="2246769"/>
          </a:xfrm>
          <a:prstGeom prst="rect">
            <a:avLst/>
          </a:prstGeom>
        </p:spPr>
        <p:txBody>
          <a:bodyPr wrap="square">
            <a:spAutoFit/>
          </a:bodyPr>
          <a:lstStyle/>
          <a:p>
            <a:r>
              <a:rPr lang="en-US" sz="2000" dirty="0" err="1">
                <a:solidFill>
                  <a:schemeClr val="bg1"/>
                </a:solidFill>
                <a:latin typeface="Arial" panose="020B0604020202020204" pitchFamily="34" charset="0"/>
                <a:cs typeface="Arial" panose="020B0604020202020204" pitchFamily="34" charset="0"/>
              </a:rPr>
              <a:t>Macallan</a:t>
            </a:r>
            <a:r>
              <a:rPr lang="en-US" sz="2000" dirty="0">
                <a:solidFill>
                  <a:schemeClr val="bg1"/>
                </a:solidFill>
                <a:latin typeface="Arial" panose="020B0604020202020204" pitchFamily="34" charset="0"/>
                <a:cs typeface="Arial" panose="020B0604020202020204" pitchFamily="34" charset="0"/>
              </a:rPr>
              <a:t> is a </a:t>
            </a:r>
            <a:r>
              <a:rPr lang="en-US" sz="2000" dirty="0">
                <a:solidFill>
                  <a:srgbClr val="EFBA2B"/>
                </a:solidFill>
                <a:latin typeface="Arial" panose="020B0604020202020204" pitchFamily="34" charset="0"/>
                <a:cs typeface="Arial" panose="020B0604020202020204" pitchFamily="34" charset="0"/>
              </a:rPr>
              <a:t>storyteller</a:t>
            </a:r>
            <a:r>
              <a:rPr lang="en-US" sz="2000" dirty="0">
                <a:solidFill>
                  <a:schemeClr val="bg1"/>
                </a:solidFill>
                <a:latin typeface="Arial" panose="020B0604020202020204" pitchFamily="34" charset="0"/>
                <a:cs typeface="Arial" panose="020B0604020202020204" pitchFamily="34" charset="0"/>
              </a:rPr>
              <a:t> acting like a </a:t>
            </a:r>
            <a:r>
              <a:rPr lang="en-US" sz="2000" dirty="0">
                <a:solidFill>
                  <a:srgbClr val="EFBA2B"/>
                </a:solidFill>
                <a:latin typeface="Arial" panose="020B0604020202020204" pitchFamily="34" charset="0"/>
                <a:cs typeface="Arial" panose="020B0604020202020204" pitchFamily="34" charset="0"/>
              </a:rPr>
              <a:t>timeless portal </a:t>
            </a:r>
            <a:r>
              <a:rPr lang="en-US" sz="2000" dirty="0">
                <a:solidFill>
                  <a:schemeClr val="bg1"/>
                </a:solidFill>
                <a:latin typeface="Arial" panose="020B0604020202020204" pitchFamily="34" charset="0"/>
                <a:cs typeface="Arial" panose="020B0604020202020204" pitchFamily="34" charset="0"/>
              </a:rPr>
              <a:t>to the world of whisky.</a:t>
            </a:r>
          </a:p>
          <a:p>
            <a:r>
              <a:rPr lang="en-US" sz="2000" dirty="0">
                <a:solidFill>
                  <a:schemeClr val="bg1"/>
                </a:solidFill>
                <a:latin typeface="Arial" panose="020B0604020202020204" pitchFamily="34" charset="0"/>
                <a:cs typeface="Arial" panose="020B0604020202020204" pitchFamily="34" charset="0"/>
              </a:rPr>
              <a:t>Demonstration of </a:t>
            </a:r>
            <a:r>
              <a:rPr lang="en-US" sz="2000" dirty="0">
                <a:solidFill>
                  <a:srgbClr val="EFBA2B"/>
                </a:solidFill>
                <a:latin typeface="Arial" panose="020B0604020202020204" pitchFamily="34" charset="0"/>
                <a:cs typeface="Arial" panose="020B0604020202020204" pitchFamily="34" charset="0"/>
              </a:rPr>
              <a:t>legacy, strong expertise and traditional values </a:t>
            </a:r>
            <a:r>
              <a:rPr lang="en-US" sz="2000" dirty="0">
                <a:solidFill>
                  <a:schemeClr val="bg1"/>
                </a:solidFill>
                <a:latin typeface="Arial" panose="020B0604020202020204" pitchFamily="34" charset="0"/>
                <a:cs typeface="Arial" panose="020B0604020202020204" pitchFamily="34" charset="0"/>
              </a:rPr>
              <a:t>is the core of the brand DNA. </a:t>
            </a:r>
          </a:p>
        </p:txBody>
      </p:sp>
      <p:sp>
        <p:nvSpPr>
          <p:cNvPr id="14" name="Rectangle 13"/>
          <p:cNvSpPr/>
          <p:nvPr/>
        </p:nvSpPr>
        <p:spPr>
          <a:xfrm>
            <a:off x="11678018" y="6829244"/>
            <a:ext cx="3471863" cy="1631216"/>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An Indian brand gone global, </a:t>
            </a:r>
            <a:r>
              <a:rPr lang="en-US" sz="2000" dirty="0" err="1">
                <a:solidFill>
                  <a:schemeClr val="bg1"/>
                </a:solidFill>
                <a:latin typeface="Arial" panose="020B0604020202020204" pitchFamily="34" charset="0"/>
                <a:cs typeface="Arial" panose="020B0604020202020204" pitchFamily="34" charset="0"/>
              </a:rPr>
              <a:t>Amrut</a:t>
            </a:r>
            <a:r>
              <a:rPr lang="en-US" sz="2000" dirty="0">
                <a:solidFill>
                  <a:schemeClr val="bg1"/>
                </a:solidFill>
                <a:latin typeface="Arial" panose="020B0604020202020204" pitchFamily="34" charset="0"/>
                <a:cs typeface="Arial" panose="020B0604020202020204" pitchFamily="34" charset="0"/>
              </a:rPr>
              <a:t> has a </a:t>
            </a:r>
            <a:r>
              <a:rPr lang="en-US" sz="2000" dirty="0">
                <a:solidFill>
                  <a:srgbClr val="EFBA2B"/>
                </a:solidFill>
                <a:latin typeface="Arial" panose="020B0604020202020204" pitchFamily="34" charset="0"/>
                <a:cs typeface="Arial" panose="020B0604020202020204" pitchFamily="34" charset="0"/>
              </a:rPr>
              <a:t>cluttered space </a:t>
            </a:r>
            <a:r>
              <a:rPr lang="en-US" sz="2000" dirty="0">
                <a:solidFill>
                  <a:schemeClr val="bg1"/>
                </a:solidFill>
                <a:latin typeface="Arial" panose="020B0604020202020204" pitchFamily="34" charset="0"/>
                <a:cs typeface="Arial" panose="020B0604020202020204" pitchFamily="34" charset="0"/>
              </a:rPr>
              <a:t>marrying all its offerings under a single umbrella with a </a:t>
            </a:r>
            <a:r>
              <a:rPr lang="en-US" sz="2000" dirty="0">
                <a:solidFill>
                  <a:srgbClr val="EFBA2B"/>
                </a:solidFill>
                <a:latin typeface="Arial" panose="020B0604020202020204" pitchFamily="34" charset="0"/>
                <a:cs typeface="Arial" panose="020B0604020202020204" pitchFamily="34" charset="0"/>
              </a:rPr>
              <a:t>product-first approach. </a:t>
            </a:r>
            <a:endParaRPr lang="en-US" sz="2000" dirty="0">
              <a:solidFill>
                <a:schemeClr val="bg1"/>
              </a:solidFill>
              <a:latin typeface="Arial" panose="020B0604020202020204" pitchFamily="34" charset="0"/>
              <a:cs typeface="Arial" panose="020B0604020202020204" pitchFamily="34" charset="0"/>
            </a:endParaRPr>
          </a:p>
        </p:txBody>
      </p:sp>
      <p:pic>
        <p:nvPicPr>
          <p:cNvPr id="4104" name="Picture 8" descr="Catalogue Logo Stock Illustrations – 875 Catalogue Logo Stock  Illustrations, Vectors &amp; Clipart - Dreamstim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920831" y="4648435"/>
            <a:ext cx="1684338" cy="1684338"/>
          </a:xfrm>
          <a:prstGeom prst="ellipse">
            <a:avLst/>
          </a:prstGeom>
          <a:solidFill>
            <a:srgbClr val="EFBA2B"/>
          </a:solidFill>
        </p:spPr>
      </p:pic>
      <p:pic>
        <p:nvPicPr>
          <p:cNvPr id="4106" name="Picture 10" descr="Storytelling png images | PNGEg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074" t="3418" r="23593" b="4395"/>
          <a:stretch/>
        </p:blipFill>
        <p:spPr bwMode="auto">
          <a:xfrm>
            <a:off x="3640140" y="4563045"/>
            <a:ext cx="1749422" cy="1720265"/>
          </a:xfrm>
          <a:prstGeom prst="ellipse">
            <a:avLst/>
          </a:prstGeom>
          <a:noFill/>
          <a:extLst>
            <a:ext uri="{909E8E84-426E-40DD-AFC4-6F175D3DCCD1}">
              <a14:hiddenFill xmlns:a14="http://schemas.microsoft.com/office/drawing/2010/main">
                <a:solidFill>
                  <a:srgbClr val="FFFFFF"/>
                </a:solidFill>
              </a14:hiddenFill>
            </a:ext>
          </a:extLst>
        </p:spPr>
      </p:pic>
      <p:sp>
        <p:nvSpPr>
          <p:cNvPr id="16" name="Oval 15"/>
          <p:cNvSpPr/>
          <p:nvPr/>
        </p:nvSpPr>
        <p:spPr>
          <a:xfrm>
            <a:off x="12403517" y="4662722"/>
            <a:ext cx="1597893" cy="16757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108" name="Picture 12" descr="product Icon - Free PNG &amp; SVG 1375593 - Noun Projec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93645" y="4760829"/>
            <a:ext cx="1417636" cy="141763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2324099" y="6578129"/>
            <a:ext cx="4381501" cy="3287153"/>
          </a:xfrm>
          <a:prstGeom prst="rect">
            <a:avLst/>
          </a:prstGeom>
          <a:no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p:cNvSpPr/>
          <p:nvPr/>
        </p:nvSpPr>
        <p:spPr>
          <a:xfrm>
            <a:off x="6921925" y="6580747"/>
            <a:ext cx="4203276" cy="3287153"/>
          </a:xfrm>
          <a:prstGeom prst="rect">
            <a:avLst/>
          </a:prstGeom>
          <a:no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ectangle 24"/>
          <p:cNvSpPr/>
          <p:nvPr/>
        </p:nvSpPr>
        <p:spPr>
          <a:xfrm>
            <a:off x="11353800" y="6578128"/>
            <a:ext cx="4120300" cy="3287153"/>
          </a:xfrm>
          <a:prstGeom prst="rect">
            <a:avLst/>
          </a:prstGeom>
          <a:no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p:cNvSpPr txBox="1"/>
          <p:nvPr/>
        </p:nvSpPr>
        <p:spPr>
          <a:xfrm>
            <a:off x="1218037" y="4126427"/>
            <a:ext cx="2590800"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HERITAGE ORIENTED</a:t>
            </a:r>
            <a:endParaRPr lang="en-IN" sz="1600" dirty="0">
              <a:solidFill>
                <a:schemeClr val="bg1"/>
              </a:solidFill>
              <a:latin typeface="Arial" panose="020B0604020202020204" pitchFamily="34" charset="0"/>
              <a:cs typeface="Arial" panose="020B0604020202020204" pitchFamily="34" charset="0"/>
            </a:endParaRPr>
          </a:p>
        </p:txBody>
      </p:sp>
      <p:sp>
        <p:nvSpPr>
          <p:cNvPr id="27" name="TextBox 26"/>
          <p:cNvSpPr txBox="1"/>
          <p:nvPr/>
        </p:nvSpPr>
        <p:spPr>
          <a:xfrm>
            <a:off x="14478000" y="4192727"/>
            <a:ext cx="2590800"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PRODUCT ORIENTED</a:t>
            </a:r>
            <a:endParaRPr lang="en-IN" sz="1600" dirty="0">
              <a:solidFill>
                <a:schemeClr val="bg1"/>
              </a:solidFill>
              <a:latin typeface="Arial" panose="020B0604020202020204" pitchFamily="34" charset="0"/>
              <a:cs typeface="Arial" panose="020B0604020202020204" pitchFamily="34" charset="0"/>
            </a:endParaRPr>
          </a:p>
        </p:txBody>
      </p:sp>
      <p:cxnSp>
        <p:nvCxnSpPr>
          <p:cNvPr id="22" name="Straight Connector 21">
            <a:extLst>
              <a:ext uri="{FF2B5EF4-FFF2-40B4-BE49-F238E27FC236}">
                <a16:creationId xmlns:a16="http://schemas.microsoft.com/office/drawing/2014/main" id="{7380B169-9F35-3C42-8E46-7A86877DD1F2}"/>
              </a:ext>
            </a:extLst>
          </p:cNvPr>
          <p:cNvCxnSpPr/>
          <p:nvPr/>
        </p:nvCxnSpPr>
        <p:spPr>
          <a:xfrm>
            <a:off x="975866" y="18669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674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896BF264-34F9-ED42-BD06-C1E32491A463}"/>
              </a:ext>
            </a:extLst>
          </p:cNvPr>
          <p:cNvSpPr txBox="1"/>
          <p:nvPr/>
        </p:nvSpPr>
        <p:spPr>
          <a:xfrm>
            <a:off x="990600" y="4914900"/>
            <a:ext cx="13182600" cy="1846403"/>
          </a:xfrm>
          <a:prstGeom prst="rect">
            <a:avLst/>
          </a:prstGeom>
        </p:spPr>
        <p:txBody>
          <a:bodyPr wrap="square" lIns="0" tIns="0" rIns="0" bIns="0" rtlCol="0" anchor="t">
            <a:spAutoFit/>
          </a:bodyPr>
          <a:lstStyle/>
          <a:p>
            <a:r>
              <a:rPr lang="en-US" sz="5999" dirty="0">
                <a:solidFill>
                  <a:srgbClr val="EFBA2B"/>
                </a:solidFill>
                <a:latin typeface="Arial" panose="020B0604020202020204" pitchFamily="34" charset="0"/>
              </a:rPr>
              <a:t>Reviewing how Rampur Single Malt is delivering value in the space…</a:t>
            </a:r>
          </a:p>
        </p:txBody>
      </p:sp>
      <p:sp>
        <p:nvSpPr>
          <p:cNvPr id="3" name="Rectangle 2">
            <a:extLst>
              <a:ext uri="{FF2B5EF4-FFF2-40B4-BE49-F238E27FC236}">
                <a16:creationId xmlns:a16="http://schemas.microsoft.com/office/drawing/2014/main" id="{A6284741-939A-0E49-95C8-0E1DAF3A4D06}"/>
              </a:ext>
            </a:extLst>
          </p:cNvPr>
          <p:cNvSpPr/>
          <p:nvPr/>
        </p:nvSpPr>
        <p:spPr>
          <a:xfrm>
            <a:off x="980536" y="7048500"/>
            <a:ext cx="12115800" cy="45719"/>
          </a:xfrm>
          <a:prstGeom prst="rect">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3687" y="4390301"/>
            <a:ext cx="2895600" cy="2895600"/>
          </a:xfrm>
          <a:prstGeom prst="rect">
            <a:avLst/>
          </a:prstGeom>
        </p:spPr>
      </p:pic>
      <p:pic>
        <p:nvPicPr>
          <p:cNvPr id="5" name="Picture 39">
            <a:extLst>
              <a:ext uri="{FF2B5EF4-FFF2-40B4-BE49-F238E27FC236}">
                <a16:creationId xmlns:a16="http://schemas.microsoft.com/office/drawing/2014/main" id="{0D3B0B30-A286-7546-B212-A6E3F99EC39D}"/>
              </a:ext>
            </a:extLst>
          </p:cNvPr>
          <p:cNvPicPr>
            <a:picLocks noChangeAspect="1"/>
          </p:cNvPicPr>
          <p:nvPr/>
        </p:nvPicPr>
        <p:blipFill>
          <a:blip r:embed="rId3"/>
          <a:srcRect/>
          <a:stretch>
            <a:fillRect/>
          </a:stretch>
        </p:blipFill>
        <p:spPr>
          <a:xfrm>
            <a:off x="-1905000" y="-3086100"/>
            <a:ext cx="6781800" cy="6671597"/>
          </a:xfrm>
          <a:prstGeom prst="rect">
            <a:avLst/>
          </a:prstGeom>
        </p:spPr>
      </p:pic>
    </p:spTree>
    <p:extLst>
      <p:ext uri="{BB962C8B-B14F-4D97-AF65-F5344CB8AC3E}">
        <p14:creationId xmlns:p14="http://schemas.microsoft.com/office/powerpoint/2010/main" val="295076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199" y="3919295"/>
            <a:ext cx="2575201" cy="2575201"/>
          </a:xfrm>
          <a:prstGeom prst="rect">
            <a:avLst/>
          </a:prstGeom>
        </p:spPr>
      </p:pic>
      <p:pic>
        <p:nvPicPr>
          <p:cNvPr id="8" name="Picture 7"/>
          <p:cNvPicPr>
            <a:picLocks noChangeAspect="1"/>
          </p:cNvPicPr>
          <p:nvPr/>
        </p:nvPicPr>
        <p:blipFill>
          <a:blip r:embed="rId3"/>
          <a:stretch>
            <a:fillRect/>
          </a:stretch>
        </p:blipFill>
        <p:spPr>
          <a:xfrm>
            <a:off x="3358480" y="3162300"/>
            <a:ext cx="2740819" cy="2717089"/>
          </a:xfrm>
          <a:prstGeom prst="rect">
            <a:avLst/>
          </a:prstGeom>
        </p:spPr>
      </p:pic>
      <p:pic>
        <p:nvPicPr>
          <p:cNvPr id="11" name="Picture 10"/>
          <p:cNvPicPr>
            <a:picLocks noChangeAspect="1"/>
          </p:cNvPicPr>
          <p:nvPr/>
        </p:nvPicPr>
        <p:blipFill>
          <a:blip r:embed="rId4"/>
          <a:stretch>
            <a:fillRect/>
          </a:stretch>
        </p:blipFill>
        <p:spPr>
          <a:xfrm>
            <a:off x="10206901" y="7169731"/>
            <a:ext cx="2446198" cy="2419138"/>
          </a:xfrm>
          <a:prstGeom prst="rect">
            <a:avLst/>
          </a:prstGeom>
        </p:spPr>
      </p:pic>
      <p:pic>
        <p:nvPicPr>
          <p:cNvPr id="10" name="Picture 9"/>
          <p:cNvPicPr>
            <a:picLocks noChangeAspect="1"/>
          </p:cNvPicPr>
          <p:nvPr/>
        </p:nvPicPr>
        <p:blipFill rotWithShape="1">
          <a:blip r:embed="rId5"/>
          <a:srcRect t="-1" r="41167" b="75859"/>
          <a:stretch/>
        </p:blipFill>
        <p:spPr>
          <a:xfrm>
            <a:off x="11697110" y="6916157"/>
            <a:ext cx="1878003" cy="386899"/>
          </a:xfrm>
          <a:prstGeom prst="rect">
            <a:avLst/>
          </a:prstGeom>
        </p:spPr>
      </p:pic>
      <p:pic>
        <p:nvPicPr>
          <p:cNvPr id="13" name="Picture 12"/>
          <p:cNvPicPr>
            <a:picLocks noChangeAspect="1"/>
          </p:cNvPicPr>
          <p:nvPr/>
        </p:nvPicPr>
        <p:blipFill rotWithShape="1">
          <a:blip r:embed="rId5"/>
          <a:srcRect t="29062"/>
          <a:stretch/>
        </p:blipFill>
        <p:spPr>
          <a:xfrm>
            <a:off x="12229641" y="8580312"/>
            <a:ext cx="3543759" cy="1262131"/>
          </a:xfrm>
          <a:prstGeom prst="rect">
            <a:avLst/>
          </a:prstGeom>
        </p:spPr>
      </p:pic>
      <p:pic>
        <p:nvPicPr>
          <p:cNvPr id="15" name="Picture 14"/>
          <p:cNvPicPr>
            <a:picLocks noChangeAspect="1"/>
          </p:cNvPicPr>
          <p:nvPr/>
        </p:nvPicPr>
        <p:blipFill>
          <a:blip r:embed="rId6"/>
          <a:stretch>
            <a:fillRect/>
          </a:stretch>
        </p:blipFill>
        <p:spPr>
          <a:xfrm>
            <a:off x="14859413" y="3172994"/>
            <a:ext cx="2746160" cy="2722688"/>
          </a:xfrm>
          <a:prstGeom prst="rect">
            <a:avLst/>
          </a:prstGeom>
        </p:spPr>
      </p:pic>
      <p:pic>
        <p:nvPicPr>
          <p:cNvPr id="17" name="Picture 16"/>
          <p:cNvPicPr>
            <a:picLocks noChangeAspect="1"/>
          </p:cNvPicPr>
          <p:nvPr/>
        </p:nvPicPr>
        <p:blipFill>
          <a:blip r:embed="rId7"/>
          <a:stretch>
            <a:fillRect/>
          </a:stretch>
        </p:blipFill>
        <p:spPr>
          <a:xfrm>
            <a:off x="11697110" y="3172994"/>
            <a:ext cx="2740601" cy="2722688"/>
          </a:xfrm>
          <a:prstGeom prst="rect">
            <a:avLst/>
          </a:prstGeom>
        </p:spPr>
      </p:pic>
      <p:sp>
        <p:nvSpPr>
          <p:cNvPr id="20" name="TextBox 19">
            <a:extLst>
              <a:ext uri="{FF2B5EF4-FFF2-40B4-BE49-F238E27FC236}">
                <a16:creationId xmlns:a16="http://schemas.microsoft.com/office/drawing/2014/main" id="{965405A8-5E7F-B744-99C4-80E4E93EDF76}"/>
              </a:ext>
            </a:extLst>
          </p:cNvPr>
          <p:cNvSpPr txBox="1"/>
          <p:nvPr/>
        </p:nvSpPr>
        <p:spPr>
          <a:xfrm>
            <a:off x="469064" y="602783"/>
            <a:ext cx="2283645" cy="646331"/>
          </a:xfrm>
          <a:prstGeom prst="rect">
            <a:avLst/>
          </a:prstGeom>
          <a:noFill/>
        </p:spPr>
        <p:txBody>
          <a:bodyPr wrap="square" rtlCol="0">
            <a:spAutoFit/>
          </a:bodyPr>
          <a:lstStyle/>
          <a:p>
            <a:pPr defTabSz="1371600"/>
            <a:r>
              <a:rPr lang="en-IN" sz="3600" dirty="0">
                <a:solidFill>
                  <a:prstClr val="white"/>
                </a:solidFill>
                <a:latin typeface="Century Gothic" panose="020B0502020202020204" pitchFamily="34" charset="0"/>
                <a:cs typeface="Arial" panose="020B0604020202020204" pitchFamily="34" charset="0"/>
              </a:rPr>
              <a:t>HITS</a:t>
            </a:r>
          </a:p>
        </p:txBody>
      </p:sp>
      <p:sp>
        <p:nvSpPr>
          <p:cNvPr id="21" name="TextBox 20"/>
          <p:cNvSpPr txBox="1"/>
          <p:nvPr/>
        </p:nvSpPr>
        <p:spPr>
          <a:xfrm>
            <a:off x="2819400" y="1542990"/>
            <a:ext cx="3486150" cy="400110"/>
          </a:xfrm>
          <a:prstGeom prst="rect">
            <a:avLst/>
          </a:prstGeom>
          <a:noFill/>
        </p:spPr>
        <p:txBody>
          <a:bodyPr wrap="square" rtlCol="0">
            <a:spAutoFit/>
          </a:bodyPr>
          <a:lstStyle/>
          <a:p>
            <a:pPr algn="r"/>
            <a:r>
              <a:rPr lang="en-US" sz="2000" b="1" dirty="0">
                <a:solidFill>
                  <a:srgbClr val="EFBA2B"/>
                </a:solidFill>
                <a:latin typeface="Century Gothic" panose="020B0502020202020204" pitchFamily="34" charset="0"/>
                <a:cs typeface="Arial" panose="020B0604020202020204" pitchFamily="34" charset="0"/>
              </a:rPr>
              <a:t>PRODUCT INFORMATION</a:t>
            </a:r>
          </a:p>
        </p:txBody>
      </p:sp>
      <p:sp>
        <p:nvSpPr>
          <p:cNvPr id="22" name="Rectangle 21"/>
          <p:cNvSpPr/>
          <p:nvPr/>
        </p:nvSpPr>
        <p:spPr>
          <a:xfrm>
            <a:off x="1829362" y="2081600"/>
            <a:ext cx="4488615" cy="523220"/>
          </a:xfrm>
          <a:prstGeom prst="rect">
            <a:avLst/>
          </a:prstGeom>
        </p:spPr>
        <p:txBody>
          <a:bodyPr wrap="square">
            <a:spAutoFit/>
          </a:bodyPr>
          <a:lstStyle/>
          <a:p>
            <a:pPr algn="r"/>
            <a:r>
              <a:rPr lang="en-US" sz="1400" dirty="0">
                <a:solidFill>
                  <a:schemeClr val="bg1"/>
                </a:solidFill>
                <a:latin typeface="Arial" panose="020B0604020202020204" pitchFamily="34" charset="0"/>
                <a:cs typeface="Arial" panose="020B0604020202020204" pitchFamily="34" charset="0"/>
              </a:rPr>
              <a:t>Currently, the social platforms highlight product, flavor notes and transactional information for the audience. </a:t>
            </a:r>
            <a:endParaRPr lang="en-IN" sz="1400" dirty="0">
              <a:solidFill>
                <a:schemeClr val="bg1"/>
              </a:solidFill>
              <a:latin typeface="Arial" panose="020B0604020202020204" pitchFamily="34" charset="0"/>
              <a:cs typeface="Arial" panose="020B0604020202020204" pitchFamily="34" charset="0"/>
            </a:endParaRPr>
          </a:p>
        </p:txBody>
      </p:sp>
      <p:pic>
        <p:nvPicPr>
          <p:cNvPr id="18" name="Picture 17"/>
          <p:cNvPicPr>
            <a:picLocks noChangeAspect="1"/>
          </p:cNvPicPr>
          <p:nvPr/>
        </p:nvPicPr>
        <p:blipFill rotWithShape="1">
          <a:blip r:embed="rId8"/>
          <a:srcRect r="1868"/>
          <a:stretch/>
        </p:blipFill>
        <p:spPr>
          <a:xfrm>
            <a:off x="473826" y="3162300"/>
            <a:ext cx="2683709" cy="2717089"/>
          </a:xfrm>
          <a:prstGeom prst="rect">
            <a:avLst/>
          </a:prstGeom>
        </p:spPr>
      </p:pic>
      <p:pic>
        <p:nvPicPr>
          <p:cNvPr id="7" name="Picture 6"/>
          <p:cNvPicPr>
            <a:picLocks noChangeAspect="1"/>
          </p:cNvPicPr>
          <p:nvPr/>
        </p:nvPicPr>
        <p:blipFill>
          <a:blip r:embed="rId9"/>
          <a:stretch>
            <a:fillRect/>
          </a:stretch>
        </p:blipFill>
        <p:spPr>
          <a:xfrm>
            <a:off x="2020768" y="5057987"/>
            <a:ext cx="3710593" cy="666004"/>
          </a:xfrm>
          <a:prstGeom prst="rect">
            <a:avLst/>
          </a:prstGeom>
        </p:spPr>
      </p:pic>
      <p:sp>
        <p:nvSpPr>
          <p:cNvPr id="26" name="TextBox 25"/>
          <p:cNvSpPr txBox="1"/>
          <p:nvPr/>
        </p:nvSpPr>
        <p:spPr>
          <a:xfrm>
            <a:off x="7086600" y="7100731"/>
            <a:ext cx="3220161" cy="707886"/>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LEANING INTO THE WHISKY COMMUNITY</a:t>
            </a:r>
          </a:p>
        </p:txBody>
      </p:sp>
      <p:sp>
        <p:nvSpPr>
          <p:cNvPr id="28" name="Rectangle 27"/>
          <p:cNvSpPr/>
          <p:nvPr/>
        </p:nvSpPr>
        <p:spPr>
          <a:xfrm>
            <a:off x="7086601" y="7860848"/>
            <a:ext cx="2971799" cy="954107"/>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Reposts from whisky enthusiasts helps highlight reviews and individual tasting experiences propagating brand recognition</a:t>
            </a:r>
            <a:endParaRPr lang="en-IN" sz="1400" dirty="0">
              <a:solidFill>
                <a:schemeClr val="bg1"/>
              </a:solidFill>
              <a:latin typeface="Arial" panose="020B0604020202020204" pitchFamily="34" charset="0"/>
              <a:cs typeface="Arial" panose="020B0604020202020204" pitchFamily="34" charset="0"/>
            </a:endParaRPr>
          </a:p>
        </p:txBody>
      </p:sp>
      <p:sp>
        <p:nvSpPr>
          <p:cNvPr id="31" name="TextBox 30"/>
          <p:cNvSpPr txBox="1"/>
          <p:nvPr/>
        </p:nvSpPr>
        <p:spPr>
          <a:xfrm>
            <a:off x="11543841" y="1433147"/>
            <a:ext cx="5188210"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BRAND CREDIBILITY</a:t>
            </a:r>
          </a:p>
        </p:txBody>
      </p:sp>
      <p:sp>
        <p:nvSpPr>
          <p:cNvPr id="32" name="Rectangle 31"/>
          <p:cNvSpPr/>
          <p:nvPr/>
        </p:nvSpPr>
        <p:spPr>
          <a:xfrm>
            <a:off x="11644311" y="2007157"/>
            <a:ext cx="5348289"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Highlights on brand tasting events and accomplishments and accolades to strengthen brand trust among audience  </a:t>
            </a:r>
            <a:endParaRPr lang="en-IN" sz="1400" dirty="0">
              <a:solidFill>
                <a:schemeClr val="bg1"/>
              </a:solidFill>
              <a:latin typeface="Arial" panose="020B0604020202020204" pitchFamily="34" charset="0"/>
              <a:cs typeface="Arial" panose="020B0604020202020204" pitchFamily="34" charset="0"/>
            </a:endParaRPr>
          </a:p>
        </p:txBody>
      </p:sp>
      <p:sp>
        <p:nvSpPr>
          <p:cNvPr id="34" name="Oval 33"/>
          <p:cNvSpPr/>
          <p:nvPr/>
        </p:nvSpPr>
        <p:spPr>
          <a:xfrm>
            <a:off x="11277600" y="1566072"/>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p:cNvSpPr/>
          <p:nvPr/>
        </p:nvSpPr>
        <p:spPr>
          <a:xfrm>
            <a:off x="8907599" y="6957094"/>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7" name="Straight Connector 36"/>
          <p:cNvCxnSpPr/>
          <p:nvPr/>
        </p:nvCxnSpPr>
        <p:spPr>
          <a:xfrm flipV="1">
            <a:off x="8229600" y="1714499"/>
            <a:ext cx="0" cy="1752603"/>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6333665" y="1675915"/>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9" name="Straight Connector 48"/>
          <p:cNvCxnSpPr/>
          <p:nvPr/>
        </p:nvCxnSpPr>
        <p:spPr>
          <a:xfrm flipH="1">
            <a:off x="6486065" y="1714499"/>
            <a:ext cx="1743535" cy="1"/>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9753600" y="1620862"/>
            <a:ext cx="0" cy="1846238"/>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753600" y="1638300"/>
            <a:ext cx="1512095"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991600" y="6581400"/>
            <a:ext cx="0" cy="46710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2" name="Isosceles Triangle 1"/>
          <p:cNvSpPr/>
          <p:nvPr/>
        </p:nvSpPr>
        <p:spPr>
          <a:xfrm>
            <a:off x="6173573" y="2343210"/>
            <a:ext cx="5669802" cy="4238190"/>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7" name="Picture 39">
            <a:extLst>
              <a:ext uri="{FF2B5EF4-FFF2-40B4-BE49-F238E27FC236}">
                <a16:creationId xmlns:a16="http://schemas.microsoft.com/office/drawing/2014/main" id="{569BEFC9-9058-AA4F-B755-A8EB2A2F921B}"/>
              </a:ext>
            </a:extLst>
          </p:cNvPr>
          <p:cNvPicPr>
            <a:picLocks noChangeAspect="1"/>
          </p:cNvPicPr>
          <p:nvPr/>
        </p:nvPicPr>
        <p:blipFill>
          <a:blip r:embed="rId10"/>
          <a:srcRect/>
          <a:stretch>
            <a:fillRect/>
          </a:stretch>
        </p:blipFill>
        <p:spPr>
          <a:xfrm>
            <a:off x="-2554892" y="7264744"/>
            <a:ext cx="5753415" cy="5659923"/>
          </a:xfrm>
          <a:prstGeom prst="rect">
            <a:avLst/>
          </a:prstGeom>
        </p:spPr>
      </p:pic>
    </p:spTree>
    <p:extLst>
      <p:ext uri="{BB962C8B-B14F-4D97-AF65-F5344CB8AC3E}">
        <p14:creationId xmlns:p14="http://schemas.microsoft.com/office/powerpoint/2010/main" val="4120336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5405A8-5E7F-B744-99C4-80E4E93EDF76}"/>
              </a:ext>
            </a:extLst>
          </p:cNvPr>
          <p:cNvSpPr txBox="1"/>
          <p:nvPr/>
        </p:nvSpPr>
        <p:spPr>
          <a:xfrm>
            <a:off x="457200" y="876300"/>
            <a:ext cx="7771236" cy="646331"/>
          </a:xfrm>
          <a:prstGeom prst="rect">
            <a:avLst/>
          </a:prstGeom>
          <a:noFill/>
        </p:spPr>
        <p:txBody>
          <a:bodyPr wrap="square" rtlCol="0">
            <a:spAutoFit/>
          </a:bodyPr>
          <a:lstStyle/>
          <a:p>
            <a:pPr defTabSz="1371600"/>
            <a:r>
              <a:rPr lang="en-IN" sz="3600" dirty="0">
                <a:solidFill>
                  <a:prstClr val="white"/>
                </a:solidFill>
                <a:latin typeface="Century Gothic" panose="020B0502020202020204" pitchFamily="34" charset="0"/>
                <a:cs typeface="Arial" panose="020B0604020202020204" pitchFamily="34" charset="0"/>
              </a:rPr>
              <a:t>UNEXPLORED OPPORTUNITIES</a:t>
            </a:r>
          </a:p>
        </p:txBody>
      </p:sp>
      <p:sp>
        <p:nvSpPr>
          <p:cNvPr id="18" name="Oval 17"/>
          <p:cNvSpPr/>
          <p:nvPr/>
        </p:nvSpPr>
        <p:spPr>
          <a:xfrm>
            <a:off x="7154576" y="3119174"/>
            <a:ext cx="3962400" cy="3733800"/>
          </a:xfrm>
          <a:prstGeom prst="ellipse">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0375" y="3732044"/>
            <a:ext cx="2575201" cy="2575201"/>
          </a:xfrm>
          <a:prstGeom prst="rect">
            <a:avLst/>
          </a:prstGeom>
        </p:spPr>
      </p:pic>
      <p:pic>
        <p:nvPicPr>
          <p:cNvPr id="20" name="Picture 19"/>
          <p:cNvPicPr>
            <a:picLocks noChangeAspect="1"/>
          </p:cNvPicPr>
          <p:nvPr/>
        </p:nvPicPr>
        <p:blipFill rotWithShape="1">
          <a:blip r:embed="rId3"/>
          <a:srcRect t="1828"/>
          <a:stretch/>
        </p:blipFill>
        <p:spPr>
          <a:xfrm>
            <a:off x="859849" y="2117586"/>
            <a:ext cx="1916499" cy="2955687"/>
          </a:xfrm>
          <a:prstGeom prst="rect">
            <a:avLst/>
          </a:prstGeom>
        </p:spPr>
      </p:pic>
      <p:sp>
        <p:nvSpPr>
          <p:cNvPr id="21" name="TextBox 20"/>
          <p:cNvSpPr txBox="1"/>
          <p:nvPr/>
        </p:nvSpPr>
        <p:spPr>
          <a:xfrm>
            <a:off x="3069367" y="2813566"/>
            <a:ext cx="3554550" cy="1754326"/>
          </a:xfrm>
          <a:prstGeom prst="rect">
            <a:avLst/>
          </a:prstGeom>
          <a:noFill/>
        </p:spPr>
        <p:txBody>
          <a:bodyPr wrap="square" rtlCol="0">
            <a:spAutoFit/>
          </a:bodyPr>
          <a:lstStyle/>
          <a:p>
            <a:pPr algn="r"/>
            <a:r>
              <a:rPr lang="en-US" dirty="0">
                <a:solidFill>
                  <a:schemeClr val="bg1"/>
                </a:solidFill>
                <a:latin typeface="Arial" panose="020B0604020202020204" pitchFamily="34" charset="0"/>
                <a:cs typeface="Arial" panose="020B0604020202020204" pitchFamily="34" charset="0"/>
              </a:rPr>
              <a:t>While Rampur has tried Mixology collaborations, we still have not optimized on encouraging users to explore OUR world of whisky that could help add value to our relationship with the consumers</a:t>
            </a:r>
            <a:endParaRPr lang="en-IN"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3455352" y="2285689"/>
            <a:ext cx="3486150"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ENHANCE EXPLORATION</a:t>
            </a:r>
          </a:p>
        </p:txBody>
      </p:sp>
      <p:pic>
        <p:nvPicPr>
          <p:cNvPr id="23" name="Picture 22"/>
          <p:cNvPicPr>
            <a:picLocks noChangeAspect="1"/>
          </p:cNvPicPr>
          <p:nvPr/>
        </p:nvPicPr>
        <p:blipFill>
          <a:blip r:embed="rId4"/>
          <a:stretch>
            <a:fillRect/>
          </a:stretch>
        </p:blipFill>
        <p:spPr>
          <a:xfrm>
            <a:off x="15392400" y="2409203"/>
            <a:ext cx="2165139" cy="2127648"/>
          </a:xfrm>
          <a:prstGeom prst="rect">
            <a:avLst/>
          </a:prstGeom>
        </p:spPr>
      </p:pic>
      <p:sp>
        <p:nvSpPr>
          <p:cNvPr id="24" name="TextBox 23"/>
          <p:cNvSpPr txBox="1"/>
          <p:nvPr/>
        </p:nvSpPr>
        <p:spPr>
          <a:xfrm>
            <a:off x="11483504" y="2285689"/>
            <a:ext cx="3745555"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OPTIMISING ON EXPERIENCE</a:t>
            </a:r>
          </a:p>
        </p:txBody>
      </p:sp>
      <p:sp>
        <p:nvSpPr>
          <p:cNvPr id="25" name="TextBox 24"/>
          <p:cNvSpPr txBox="1"/>
          <p:nvPr/>
        </p:nvSpPr>
        <p:spPr>
          <a:xfrm>
            <a:off x="11493029" y="2710352"/>
            <a:ext cx="3343273" cy="1754326"/>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Leveraging </a:t>
            </a:r>
            <a:r>
              <a:rPr lang="en-US" dirty="0">
                <a:solidFill>
                  <a:srgbClr val="EFBA2B"/>
                </a:solidFill>
                <a:latin typeface="Arial" panose="020B0604020202020204" pitchFamily="34" charset="0"/>
                <a:cs typeface="Arial" panose="020B0604020202020204" pitchFamily="34" charset="0"/>
              </a:rPr>
              <a:t>visual imagery </a:t>
            </a:r>
            <a:r>
              <a:rPr lang="en-US" dirty="0">
                <a:solidFill>
                  <a:schemeClr val="bg1"/>
                </a:solidFill>
                <a:latin typeface="Arial" panose="020B0604020202020204" pitchFamily="34" charset="0"/>
                <a:cs typeface="Arial" panose="020B0604020202020204" pitchFamily="34" charset="0"/>
              </a:rPr>
              <a:t>that reflects the premium experience provided by the brand while also providing an </a:t>
            </a:r>
            <a:r>
              <a:rPr lang="en-US" dirty="0">
                <a:solidFill>
                  <a:srgbClr val="EFBA2B"/>
                </a:solidFill>
                <a:latin typeface="Arial" panose="020B0604020202020204" pitchFamily="34" charset="0"/>
                <a:cs typeface="Arial" panose="020B0604020202020204" pitchFamily="34" charset="0"/>
              </a:rPr>
              <a:t>escape to a world of all things Rampur</a:t>
            </a:r>
            <a:endParaRPr lang="en-IN" dirty="0">
              <a:solidFill>
                <a:srgbClr val="EFBA2B"/>
              </a:solidFill>
              <a:latin typeface="Arial" panose="020B0604020202020204" pitchFamily="34" charset="0"/>
              <a:cs typeface="Arial" panose="020B0604020202020204" pitchFamily="34" charset="0"/>
            </a:endParaRPr>
          </a:p>
        </p:txBody>
      </p:sp>
      <p:sp>
        <p:nvSpPr>
          <p:cNvPr id="26" name="TextBox 25"/>
          <p:cNvSpPr txBox="1"/>
          <p:nvPr/>
        </p:nvSpPr>
        <p:spPr>
          <a:xfrm>
            <a:off x="11564071" y="5919722"/>
            <a:ext cx="3529372" cy="1754326"/>
          </a:xfrm>
          <a:prstGeom prst="rect">
            <a:avLst/>
          </a:prstGeom>
          <a:noFill/>
        </p:spPr>
        <p:txBody>
          <a:bodyPr wrap="square" rtlCol="0">
            <a:spAutoFit/>
          </a:bodyPr>
          <a:lstStyle>
            <a:defPPr>
              <a:defRPr lang="en-US"/>
            </a:defPPr>
            <a:lvl1pPr>
              <a:defRPr>
                <a:solidFill>
                  <a:schemeClr val="bg1"/>
                </a:solidFill>
                <a:latin typeface="Arial" panose="020B0604020202020204" pitchFamily="34" charset="0"/>
                <a:cs typeface="Arial" panose="020B0604020202020204" pitchFamily="34" charset="0"/>
              </a:defRPr>
            </a:lvl1pPr>
          </a:lstStyle>
          <a:p>
            <a:r>
              <a:rPr lang="en-US" dirty="0"/>
              <a:t>Product skewed presence gives a catalogue-type essence. Shifting the narrative scales to talk more about the </a:t>
            </a:r>
            <a:r>
              <a:rPr lang="en-US" dirty="0">
                <a:solidFill>
                  <a:srgbClr val="EFBA2B"/>
                </a:solidFill>
              </a:rPr>
              <a:t>story of the product</a:t>
            </a:r>
            <a:r>
              <a:rPr lang="en-US" dirty="0"/>
              <a:t> would help build brand resonance </a:t>
            </a:r>
            <a:endParaRPr lang="en-IN" dirty="0"/>
          </a:p>
        </p:txBody>
      </p:sp>
      <p:pic>
        <p:nvPicPr>
          <p:cNvPr id="27" name="Picture 26"/>
          <p:cNvPicPr>
            <a:picLocks noChangeAspect="1"/>
          </p:cNvPicPr>
          <p:nvPr/>
        </p:nvPicPr>
        <p:blipFill rotWithShape="1">
          <a:blip r:embed="rId5">
            <a:extLst>
              <a:ext uri="{28A0092B-C50C-407E-A947-70E740481C1C}">
                <a14:useLocalDpi xmlns:a14="http://schemas.microsoft.com/office/drawing/2010/main" val="0"/>
              </a:ext>
            </a:extLst>
          </a:blip>
          <a:srcRect l="33915" t="15185" r="33027" b="70000"/>
          <a:stretch/>
        </p:blipFill>
        <p:spPr>
          <a:xfrm>
            <a:off x="15392400" y="5470444"/>
            <a:ext cx="2212725" cy="2203604"/>
          </a:xfrm>
          <a:prstGeom prst="rect">
            <a:avLst/>
          </a:prstGeom>
        </p:spPr>
      </p:pic>
      <p:sp>
        <p:nvSpPr>
          <p:cNvPr id="28" name="TextBox 27"/>
          <p:cNvSpPr txBox="1"/>
          <p:nvPr/>
        </p:nvSpPr>
        <p:spPr>
          <a:xfrm>
            <a:off x="11576849" y="5572707"/>
            <a:ext cx="3745555" cy="400110"/>
          </a:xfrm>
          <a:prstGeom prst="rect">
            <a:avLst/>
          </a:prstGeom>
          <a:noFill/>
        </p:spPr>
        <p:txBody>
          <a:bodyPr wrap="square" rtlCol="0">
            <a:spAutoFit/>
          </a:bodyPr>
          <a:lstStyle/>
          <a:p>
            <a:r>
              <a:rPr lang="en-US" sz="2000" b="1" dirty="0">
                <a:solidFill>
                  <a:srgbClr val="EFBA2B"/>
                </a:solidFill>
                <a:latin typeface="Century Gothic" panose="020B0502020202020204" pitchFamily="34" charset="0"/>
                <a:cs typeface="Arial" panose="020B0604020202020204" pitchFamily="34" charset="0"/>
              </a:rPr>
              <a:t>UNDEFINED NARRATIVE</a:t>
            </a:r>
          </a:p>
        </p:txBody>
      </p:sp>
      <p:pic>
        <p:nvPicPr>
          <p:cNvPr id="29" name="Picture 28"/>
          <p:cNvPicPr>
            <a:picLocks noChangeAspect="1"/>
          </p:cNvPicPr>
          <p:nvPr/>
        </p:nvPicPr>
        <p:blipFill>
          <a:blip r:embed="rId6"/>
          <a:stretch>
            <a:fillRect/>
          </a:stretch>
        </p:blipFill>
        <p:spPr>
          <a:xfrm>
            <a:off x="742804" y="5617779"/>
            <a:ext cx="2150588" cy="2127648"/>
          </a:xfrm>
          <a:prstGeom prst="rect">
            <a:avLst/>
          </a:prstGeom>
        </p:spPr>
      </p:pic>
      <p:sp>
        <p:nvSpPr>
          <p:cNvPr id="30" name="TextBox 29"/>
          <p:cNvSpPr txBox="1"/>
          <p:nvPr/>
        </p:nvSpPr>
        <p:spPr>
          <a:xfrm>
            <a:off x="3069367" y="6081438"/>
            <a:ext cx="3554550" cy="1200329"/>
          </a:xfrm>
          <a:prstGeom prst="rect">
            <a:avLst/>
          </a:prstGeom>
          <a:noFill/>
        </p:spPr>
        <p:txBody>
          <a:bodyPr wrap="square" rtlCol="0">
            <a:spAutoFit/>
          </a:bodyPr>
          <a:lstStyle>
            <a:defPPr>
              <a:defRPr lang="en-US"/>
            </a:defPPr>
            <a:lvl1pPr>
              <a:defRPr>
                <a:solidFill>
                  <a:schemeClr val="bg1"/>
                </a:solidFill>
                <a:latin typeface="Arial" panose="020B0604020202020204" pitchFamily="34" charset="0"/>
                <a:cs typeface="Arial" panose="020B0604020202020204" pitchFamily="34" charset="0"/>
              </a:defRPr>
            </a:lvl1pPr>
          </a:lstStyle>
          <a:p>
            <a:pPr algn="r"/>
            <a:r>
              <a:rPr lang="en-US" dirty="0"/>
              <a:t>Facilitating </a:t>
            </a:r>
            <a:r>
              <a:rPr lang="en-US" dirty="0">
                <a:solidFill>
                  <a:srgbClr val="EFBA2B"/>
                </a:solidFill>
              </a:rPr>
              <a:t>new age digital environments </a:t>
            </a:r>
            <a:r>
              <a:rPr lang="en-US" dirty="0"/>
              <a:t>to reach a wider audience could help establish brand in the international market</a:t>
            </a:r>
            <a:endParaRPr lang="en-IN" dirty="0"/>
          </a:p>
        </p:txBody>
      </p:sp>
      <p:sp>
        <p:nvSpPr>
          <p:cNvPr id="31" name="TextBox 30"/>
          <p:cNvSpPr txBox="1"/>
          <p:nvPr/>
        </p:nvSpPr>
        <p:spPr>
          <a:xfrm>
            <a:off x="3086100" y="5617779"/>
            <a:ext cx="3486150" cy="400110"/>
          </a:xfrm>
          <a:prstGeom prst="rect">
            <a:avLst/>
          </a:prstGeom>
          <a:noFill/>
        </p:spPr>
        <p:txBody>
          <a:bodyPr wrap="square" rtlCol="0">
            <a:spAutoFit/>
          </a:bodyPr>
          <a:lstStyle/>
          <a:p>
            <a:pPr algn="r"/>
            <a:r>
              <a:rPr lang="en-US" sz="2000" b="1" dirty="0">
                <a:solidFill>
                  <a:srgbClr val="EFBA2B"/>
                </a:solidFill>
                <a:latin typeface="Century Gothic" panose="020B0502020202020204" pitchFamily="34" charset="0"/>
                <a:cs typeface="Arial" panose="020B0604020202020204" pitchFamily="34" charset="0"/>
              </a:rPr>
              <a:t>FURTHERING REACH</a:t>
            </a:r>
          </a:p>
        </p:txBody>
      </p:sp>
      <p:sp>
        <p:nvSpPr>
          <p:cNvPr id="32" name="Oval 31"/>
          <p:cNvSpPr/>
          <p:nvPr/>
        </p:nvSpPr>
        <p:spPr>
          <a:xfrm>
            <a:off x="6623917" y="2388903"/>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Oval 32"/>
          <p:cNvSpPr/>
          <p:nvPr/>
        </p:nvSpPr>
        <p:spPr>
          <a:xfrm>
            <a:off x="11260782" y="2419948"/>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6608904" y="5724568"/>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p:cNvSpPr/>
          <p:nvPr/>
        </p:nvSpPr>
        <p:spPr>
          <a:xfrm>
            <a:off x="11407304" y="5676900"/>
            <a:ext cx="152400" cy="134259"/>
          </a:xfrm>
          <a:prstGeom prst="ellipse">
            <a:avLst/>
          </a:prstGeom>
          <a:solidFill>
            <a:srgbClr val="EFBA2B"/>
          </a:solid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 name="Straight Connector 4"/>
          <p:cNvCxnSpPr/>
          <p:nvPr/>
        </p:nvCxnSpPr>
        <p:spPr>
          <a:xfrm flipV="1">
            <a:off x="8228436" y="2439596"/>
            <a:ext cx="0" cy="875105"/>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761304" y="2439596"/>
            <a:ext cx="1467132"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9906000" y="2476500"/>
            <a:ext cx="0" cy="774619"/>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9906000" y="2476500"/>
            <a:ext cx="1354782"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4" idx="2"/>
          </p:cNvCxnSpPr>
          <p:nvPr/>
        </p:nvCxnSpPr>
        <p:spPr>
          <a:xfrm flipV="1">
            <a:off x="6608904" y="5772762"/>
            <a:ext cx="782496" cy="18936"/>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0954038" y="5735002"/>
            <a:ext cx="529466"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601712" y="8743369"/>
            <a:ext cx="15084575" cy="1015663"/>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While there are layers to our communication space, there is a missing overarching guiding thought stemming from the traditional roots highlighting the </a:t>
            </a:r>
            <a:r>
              <a:rPr lang="en-US" sz="2000" dirty="0">
                <a:solidFill>
                  <a:srgbClr val="EFBA2B"/>
                </a:solidFill>
                <a:latin typeface="Arial" panose="020B0604020202020204" pitchFamily="34" charset="0"/>
                <a:cs typeface="Arial" panose="020B0604020202020204" pitchFamily="34" charset="0"/>
              </a:rPr>
              <a:t>Indian lineage. </a:t>
            </a:r>
            <a:r>
              <a:rPr lang="en-US" sz="2000" dirty="0">
                <a:solidFill>
                  <a:schemeClr val="bg1"/>
                </a:solidFill>
                <a:latin typeface="Arial" panose="020B0604020202020204" pitchFamily="34" charset="0"/>
                <a:cs typeface="Arial" panose="020B0604020202020204" pitchFamily="34" charset="0"/>
              </a:rPr>
              <a:t>This would help combine these fragmented puzzle pieces to introduce the Indian and mainly </a:t>
            </a:r>
            <a:r>
              <a:rPr lang="en-US" sz="2000" dirty="0">
                <a:solidFill>
                  <a:srgbClr val="EFBA2B"/>
                </a:solidFill>
                <a:latin typeface="Arial" panose="020B0604020202020204" pitchFamily="34" charset="0"/>
                <a:cs typeface="Arial" panose="020B0604020202020204" pitchFamily="34" charset="0"/>
              </a:rPr>
              <a:t>Rampur’s canvas to the world</a:t>
            </a:r>
          </a:p>
        </p:txBody>
      </p:sp>
      <p:sp>
        <p:nvSpPr>
          <p:cNvPr id="50" name="Rectangle 49"/>
          <p:cNvSpPr/>
          <p:nvPr/>
        </p:nvSpPr>
        <p:spPr>
          <a:xfrm>
            <a:off x="1601712" y="8626405"/>
            <a:ext cx="15084575" cy="1349262"/>
          </a:xfrm>
          <a:prstGeom prst="rect">
            <a:avLst/>
          </a:prstGeom>
          <a:noFill/>
          <a:ln>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6" name="Picture 39">
            <a:extLst>
              <a:ext uri="{FF2B5EF4-FFF2-40B4-BE49-F238E27FC236}">
                <a16:creationId xmlns:a16="http://schemas.microsoft.com/office/drawing/2014/main" id="{656EBCE2-01C3-C947-B618-E6DA6658B954}"/>
              </a:ext>
            </a:extLst>
          </p:cNvPr>
          <p:cNvPicPr>
            <a:picLocks noChangeAspect="1"/>
          </p:cNvPicPr>
          <p:nvPr/>
        </p:nvPicPr>
        <p:blipFill>
          <a:blip r:embed="rId7"/>
          <a:srcRect/>
          <a:stretch>
            <a:fillRect/>
          </a:stretch>
        </p:blipFill>
        <p:spPr>
          <a:xfrm>
            <a:off x="13716000" y="-2628900"/>
            <a:ext cx="6781800" cy="6671597"/>
          </a:xfrm>
          <a:prstGeom prst="rect">
            <a:avLst/>
          </a:prstGeom>
        </p:spPr>
      </p:pic>
    </p:spTree>
    <p:extLst>
      <p:ext uri="{BB962C8B-B14F-4D97-AF65-F5344CB8AC3E}">
        <p14:creationId xmlns:p14="http://schemas.microsoft.com/office/powerpoint/2010/main" val="2922141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800100"/>
            <a:ext cx="15005901" cy="646331"/>
          </a:xfrm>
          <a:prstGeom prst="rect">
            <a:avLst/>
          </a:prstGeom>
        </p:spPr>
        <p:txBody>
          <a:bodyPr wrap="square">
            <a:spAutoFit/>
          </a:bodyPr>
          <a:lstStyle/>
          <a:p>
            <a:pPr defTabSz="1371600"/>
            <a:r>
              <a:rPr lang="en-US" sz="3600" dirty="0">
                <a:solidFill>
                  <a:schemeClr val="bg1"/>
                </a:solidFill>
                <a:latin typeface="Century Gothic" panose="020B0502020202020204" pitchFamily="34" charset="0"/>
              </a:rPr>
              <a:t>Therefore, the learnings and opportunities…</a:t>
            </a:r>
          </a:p>
        </p:txBody>
      </p:sp>
      <p:sp>
        <p:nvSpPr>
          <p:cNvPr id="4" name="TextBox 3"/>
          <p:cNvSpPr txBox="1"/>
          <p:nvPr/>
        </p:nvSpPr>
        <p:spPr>
          <a:xfrm>
            <a:off x="1371600" y="2781300"/>
            <a:ext cx="6781800" cy="1200329"/>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Our peers have established distinct brand roles among their audiences looking to add value in the consumers’ lives through their communication. While </a:t>
            </a:r>
            <a:r>
              <a:rPr lang="en-US" dirty="0" err="1">
                <a:solidFill>
                  <a:schemeClr val="bg1"/>
                </a:solidFill>
                <a:latin typeface="Arial" panose="020B0604020202020204" pitchFamily="34" charset="0"/>
                <a:cs typeface="Arial" panose="020B0604020202020204" pitchFamily="34" charset="0"/>
              </a:rPr>
              <a:t>Macallan</a:t>
            </a:r>
            <a:r>
              <a:rPr lang="en-US" dirty="0">
                <a:solidFill>
                  <a:schemeClr val="bg1"/>
                </a:solidFill>
                <a:latin typeface="Arial" panose="020B0604020202020204" pitchFamily="34" charset="0"/>
                <a:cs typeface="Arial" panose="020B0604020202020204" pitchFamily="34" charset="0"/>
              </a:rPr>
              <a:t> leads by status and lineage, </a:t>
            </a:r>
            <a:r>
              <a:rPr lang="en-US" dirty="0" err="1">
                <a:solidFill>
                  <a:schemeClr val="bg1"/>
                </a:solidFill>
                <a:latin typeface="Arial" panose="020B0604020202020204" pitchFamily="34" charset="0"/>
                <a:cs typeface="Arial" panose="020B0604020202020204" pitchFamily="34" charset="0"/>
              </a:rPr>
              <a:t>Kavalan</a:t>
            </a:r>
            <a:r>
              <a:rPr lang="en-US" dirty="0">
                <a:solidFill>
                  <a:schemeClr val="bg1"/>
                </a:solidFill>
                <a:latin typeface="Arial" panose="020B0604020202020204" pitchFamily="34" charset="0"/>
                <a:cs typeface="Arial" panose="020B0604020202020204" pitchFamily="34" charset="0"/>
              </a:rPr>
              <a:t> leads by information around products </a:t>
            </a:r>
            <a:endParaRPr lang="en-IN" dirty="0">
              <a:solidFill>
                <a:schemeClr val="bg1"/>
              </a:solidFill>
              <a:latin typeface="Arial" panose="020B0604020202020204" pitchFamily="34" charset="0"/>
              <a:cs typeface="Arial" panose="020B0604020202020204" pitchFamily="34" charset="0"/>
            </a:endParaRPr>
          </a:p>
        </p:txBody>
      </p:sp>
      <p:sp>
        <p:nvSpPr>
          <p:cNvPr id="7" name="Pentagon 6"/>
          <p:cNvSpPr/>
          <p:nvPr/>
        </p:nvSpPr>
        <p:spPr>
          <a:xfrm>
            <a:off x="1143000" y="2628900"/>
            <a:ext cx="8077200" cy="1524000"/>
          </a:xfrm>
          <a:prstGeom prst="homePlate">
            <a:avLst/>
          </a:prstGeom>
          <a:noFill/>
          <a:ln w="28575">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Pentagon 7"/>
          <p:cNvSpPr/>
          <p:nvPr/>
        </p:nvSpPr>
        <p:spPr>
          <a:xfrm>
            <a:off x="1143000" y="4863881"/>
            <a:ext cx="8077200" cy="1524000"/>
          </a:xfrm>
          <a:prstGeom prst="homePlate">
            <a:avLst/>
          </a:prstGeom>
          <a:noFill/>
          <a:ln w="28575">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Pentagon 8"/>
          <p:cNvSpPr/>
          <p:nvPr/>
        </p:nvSpPr>
        <p:spPr>
          <a:xfrm>
            <a:off x="1143000" y="7200900"/>
            <a:ext cx="8077200" cy="1524000"/>
          </a:xfrm>
          <a:prstGeom prst="homePlate">
            <a:avLst/>
          </a:prstGeom>
          <a:noFill/>
          <a:ln w="28575">
            <a:solidFill>
              <a:srgbClr val="E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Chevron 9"/>
          <p:cNvSpPr/>
          <p:nvPr/>
        </p:nvSpPr>
        <p:spPr>
          <a:xfrm>
            <a:off x="9401174" y="2628900"/>
            <a:ext cx="8277225" cy="1524000"/>
          </a:xfrm>
          <a:prstGeom prst="chevron">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1" name="Chevron 10"/>
          <p:cNvSpPr/>
          <p:nvPr/>
        </p:nvSpPr>
        <p:spPr>
          <a:xfrm>
            <a:off x="9401174" y="4863881"/>
            <a:ext cx="8277225" cy="1524000"/>
          </a:xfrm>
          <a:prstGeom prst="chevron">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2" name="Chevron 11"/>
          <p:cNvSpPr/>
          <p:nvPr/>
        </p:nvSpPr>
        <p:spPr>
          <a:xfrm>
            <a:off x="9401174" y="7200900"/>
            <a:ext cx="8277225" cy="1524000"/>
          </a:xfrm>
          <a:prstGeom prst="chevron">
            <a:avLst/>
          </a:prstGeom>
          <a:solidFill>
            <a:srgbClr val="E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3" name="TextBox 12"/>
          <p:cNvSpPr txBox="1"/>
          <p:nvPr/>
        </p:nvSpPr>
        <p:spPr>
          <a:xfrm>
            <a:off x="10248898" y="2790735"/>
            <a:ext cx="6581775"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Thus, establishing a brand role stemming from the </a:t>
            </a:r>
            <a:r>
              <a:rPr lang="en-US" b="1" dirty="0">
                <a:latin typeface="Arial" panose="020B0604020202020204" pitchFamily="34" charset="0"/>
                <a:cs typeface="Arial" panose="020B0604020202020204" pitchFamily="34" charset="0"/>
              </a:rPr>
              <a:t>traditional roots</a:t>
            </a:r>
            <a:r>
              <a:rPr lang="en-US" dirty="0">
                <a:latin typeface="Arial" panose="020B0604020202020204" pitchFamily="34" charset="0"/>
                <a:cs typeface="Arial" panose="020B0604020202020204" pitchFamily="34" charset="0"/>
              </a:rPr>
              <a:t> of </a:t>
            </a:r>
            <a:r>
              <a:rPr lang="en-US" dirty="0" smtClean="0">
                <a:latin typeface="Arial" panose="020B0604020202020204" pitchFamily="34" charset="0"/>
                <a:cs typeface="Arial" panose="020B0604020202020204" pitchFamily="34" charset="0"/>
              </a:rPr>
              <a:t>Rampur</a:t>
            </a:r>
            <a:r>
              <a:rPr lang="en-US" dirty="0">
                <a:latin typeface="Arial" panose="020B0604020202020204" pitchFamily="34" charset="0"/>
                <a:cs typeface="Arial" panose="020B0604020202020204" pitchFamily="34" charset="0"/>
              </a:rPr>
              <a:t>, providing users a window into a </a:t>
            </a:r>
            <a:r>
              <a:rPr lang="en-US" b="1" dirty="0">
                <a:latin typeface="Arial" panose="020B0604020202020204" pitchFamily="34" charset="0"/>
                <a:cs typeface="Arial" panose="020B0604020202020204" pitchFamily="34" charset="0"/>
              </a:rPr>
              <a:t>rich culture legacy </a:t>
            </a:r>
            <a:r>
              <a:rPr lang="en-US" dirty="0">
                <a:latin typeface="Arial" panose="020B0604020202020204" pitchFamily="34" charset="0"/>
                <a:cs typeface="Arial" panose="020B0604020202020204" pitchFamily="34" charset="0"/>
              </a:rPr>
              <a:t>will be the road to an </a:t>
            </a:r>
            <a:r>
              <a:rPr lang="en-US" b="1" dirty="0">
                <a:latin typeface="Arial" panose="020B0604020202020204" pitchFamily="34" charset="0"/>
                <a:cs typeface="Arial" panose="020B0604020202020204" pitchFamily="34" charset="0"/>
              </a:rPr>
              <a:t>ownable and distinguishable narrative.</a:t>
            </a:r>
            <a:endParaRPr lang="en-IN" b="1" dirty="0">
              <a:latin typeface="Arial" panose="020B0604020202020204" pitchFamily="34" charset="0"/>
              <a:cs typeface="Arial" panose="020B0604020202020204" pitchFamily="34" charset="0"/>
            </a:endParaRPr>
          </a:p>
        </p:txBody>
      </p:sp>
      <p:sp>
        <p:nvSpPr>
          <p:cNvPr id="14" name="TextBox 13"/>
          <p:cNvSpPr txBox="1"/>
          <p:nvPr/>
        </p:nvSpPr>
        <p:spPr>
          <a:xfrm>
            <a:off x="1371600" y="5164216"/>
            <a:ext cx="6934200" cy="92333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Established brand voice and tonality has been helping our peers to appeal to key audiences furthering their individual brand associations.</a:t>
            </a:r>
            <a:endParaRPr lang="en-IN" dirty="0">
              <a:solidFill>
                <a:schemeClr val="bg1"/>
              </a:solidFill>
              <a:latin typeface="Arial" panose="020B0604020202020204" pitchFamily="34" charset="0"/>
              <a:cs typeface="Arial" panose="020B0604020202020204" pitchFamily="34" charset="0"/>
            </a:endParaRPr>
          </a:p>
        </p:txBody>
      </p:sp>
      <p:sp>
        <p:nvSpPr>
          <p:cNvPr id="15" name="TextBox 14"/>
          <p:cNvSpPr txBox="1"/>
          <p:nvPr/>
        </p:nvSpPr>
        <p:spPr>
          <a:xfrm>
            <a:off x="10248898" y="5025716"/>
            <a:ext cx="6896102"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Being clear on defining </a:t>
            </a:r>
            <a:r>
              <a:rPr lang="en-US" b="1" dirty="0">
                <a:latin typeface="Arial" panose="020B0604020202020204" pitchFamily="34" charset="0"/>
                <a:cs typeface="Arial" panose="020B0604020202020204" pitchFamily="34" charset="0"/>
              </a:rPr>
              <a:t>our key audience </a:t>
            </a:r>
            <a:r>
              <a:rPr lang="en-US" dirty="0">
                <a:latin typeface="Arial" panose="020B0604020202020204" pitchFamily="34" charset="0"/>
                <a:cs typeface="Arial" panose="020B0604020202020204" pitchFamily="34" charset="0"/>
              </a:rPr>
              <a:t>for the international market creates opportunities to own the diffused space. For a Rampur Whisky user, we are looking at a segment </a:t>
            </a:r>
            <a:r>
              <a:rPr lang="en-US" b="1" dirty="0">
                <a:latin typeface="Arial" panose="020B0604020202020204" pitchFamily="34" charset="0"/>
                <a:cs typeface="Arial" panose="020B0604020202020204" pitchFamily="34" charset="0"/>
              </a:rPr>
              <a:t>intrigued with the quaint Indian culture and inspired by the spirit of whisky</a:t>
            </a:r>
            <a:endParaRPr lang="en-IN" b="1" dirty="0">
              <a:latin typeface="Arial" panose="020B0604020202020204" pitchFamily="34" charset="0"/>
              <a:cs typeface="Arial" panose="020B0604020202020204" pitchFamily="34" charset="0"/>
            </a:endParaRPr>
          </a:p>
        </p:txBody>
      </p:sp>
      <p:sp>
        <p:nvSpPr>
          <p:cNvPr id="16" name="TextBox 15"/>
          <p:cNvSpPr txBox="1"/>
          <p:nvPr/>
        </p:nvSpPr>
        <p:spPr>
          <a:xfrm>
            <a:off x="1371600" y="7501235"/>
            <a:ext cx="7086600" cy="923330"/>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Our peers are providing their users with digital experiences that go beyond the utilitarian and transactional purpose inspiring their audience to explore and educating the whisky community</a:t>
            </a:r>
            <a:endParaRPr lang="en-IN"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10363200" y="7362735"/>
            <a:ext cx="6581775"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With our target audience residing internationally, it becomes crucial for us to introduce a </a:t>
            </a:r>
            <a:r>
              <a:rPr lang="en-US" b="1" dirty="0">
                <a:latin typeface="Arial" panose="020B0604020202020204" pitchFamily="34" charset="0"/>
                <a:cs typeface="Arial" panose="020B0604020202020204" pitchFamily="34" charset="0"/>
              </a:rPr>
              <a:t>digital bridge </a:t>
            </a:r>
            <a:r>
              <a:rPr lang="en-US" dirty="0">
                <a:latin typeface="Arial" panose="020B0604020202020204" pitchFamily="34" charset="0"/>
                <a:cs typeface="Arial" panose="020B0604020202020204" pitchFamily="34" charset="0"/>
              </a:rPr>
              <a:t>that helps strengthen brand association and further nurtures a deep bond with Rampur</a:t>
            </a:r>
            <a:endParaRPr lang="en-IN" dirty="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047C7D88-2008-1540-AA6E-6C885EB2202D}"/>
              </a:ext>
            </a:extLst>
          </p:cNvPr>
          <p:cNvCxnSpPr/>
          <p:nvPr/>
        </p:nvCxnSpPr>
        <p:spPr>
          <a:xfrm>
            <a:off x="1143000" y="1638300"/>
            <a:ext cx="92964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809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p:nvPr/>
        </p:nvSpPr>
        <p:spPr>
          <a:xfrm>
            <a:off x="7239000" y="4381500"/>
            <a:ext cx="16230600" cy="694485"/>
          </a:xfrm>
          <a:prstGeom prst="rect">
            <a:avLst/>
          </a:prstGeom>
        </p:spPr>
        <p:txBody>
          <a:bodyPr lIns="0" tIns="0" rIns="0" bIns="0" rtlCol="0" anchor="t">
            <a:spAutoFit/>
          </a:bodyPr>
          <a:lstStyle/>
          <a:p>
            <a:pPr>
              <a:lnSpc>
                <a:spcPts val="5399"/>
              </a:lnSpc>
            </a:pPr>
            <a:r>
              <a:rPr lang="en-US" sz="5999" dirty="0">
                <a:solidFill>
                  <a:srgbClr val="EFBA2B"/>
                </a:solidFill>
                <a:latin typeface="Century Gothic" panose="020B0502020202020204" pitchFamily="34" charset="0"/>
              </a:rPr>
              <a:t>THANK YOU</a:t>
            </a:r>
          </a:p>
        </p:txBody>
      </p:sp>
      <p:cxnSp>
        <p:nvCxnSpPr>
          <p:cNvPr id="3" name="Straight Connector 2">
            <a:extLst>
              <a:ext uri="{FF2B5EF4-FFF2-40B4-BE49-F238E27FC236}">
                <a16:creationId xmlns:a16="http://schemas.microsoft.com/office/drawing/2014/main" id="{7605F7A9-F55C-3649-9CA5-3F1EC57BB1C3}"/>
              </a:ext>
            </a:extLst>
          </p:cNvPr>
          <p:cNvCxnSpPr/>
          <p:nvPr/>
        </p:nvCxnSpPr>
        <p:spPr>
          <a:xfrm>
            <a:off x="6096000" y="5448300"/>
            <a:ext cx="6553200" cy="0"/>
          </a:xfrm>
          <a:prstGeom prst="line">
            <a:avLst/>
          </a:prstGeom>
          <a:ln>
            <a:solidFill>
              <a:srgbClr val="EFB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910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6291</TotalTime>
  <Words>2276</Words>
  <Application>Microsoft Office PowerPoint</Application>
  <PresentationFormat>Custom</PresentationFormat>
  <Paragraphs>226</Paragraphs>
  <Slides>26</Slides>
  <Notes>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26</vt:i4>
      </vt:variant>
    </vt:vector>
  </HeadingPairs>
  <TitlesOfParts>
    <vt:vector size="36" baseType="lpstr">
      <vt:lpstr>Arial</vt:lpstr>
      <vt:lpstr>Century Gothic</vt:lpstr>
      <vt:lpstr>Source Sans Pro</vt:lpstr>
      <vt:lpstr>Montserrat Classic Bold</vt:lpstr>
      <vt:lpstr>Calibri Light</vt:lpstr>
      <vt:lpstr>Calibri</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Admin</cp:lastModifiedBy>
  <cp:revision>264</cp:revision>
  <dcterms:created xsi:type="dcterms:W3CDTF">2006-08-16T00:00:00Z</dcterms:created>
  <dcterms:modified xsi:type="dcterms:W3CDTF">2023-04-12T14:35:08Z</dcterms:modified>
  <dc:identifier>DAFfOwqT76w</dc:identifier>
</cp:coreProperties>
</file>