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57" r:id="rId3"/>
    <p:sldId id="270" r:id="rId4"/>
    <p:sldId id="272" r:id="rId5"/>
    <p:sldId id="265" r:id="rId6"/>
    <p:sldId id="258" r:id="rId7"/>
    <p:sldId id="274" r:id="rId8"/>
    <p:sldId id="271" r:id="rId9"/>
    <p:sldId id="273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4" r:id="rId18"/>
    <p:sldId id="285" r:id="rId19"/>
    <p:sldId id="288" r:id="rId20"/>
    <p:sldId id="283" r:id="rId21"/>
    <p:sldId id="315" r:id="rId22"/>
    <p:sldId id="26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26"/>
  </p:normalViewPr>
  <p:slideViewPr>
    <p:cSldViewPr snapToGrid="0">
      <p:cViewPr varScale="1">
        <p:scale>
          <a:sx n="111" d="100"/>
          <a:sy n="111" d="100"/>
        </p:scale>
        <p:origin x="6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173A94-CCF9-4F64-BD78-695C0B926FBC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19AD4-E86A-47C1-8438-EE85963259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6221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https://timesofindia.indiatimes.com/city/bengaluru/fungal-skin-infections-rising-not-responding-to-usual-drugs-docs/articleshow/102047373.cms?from=mdr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20A0AF-9C8B-4BE1-8D35-88EE2EAEE05F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0708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https://www.dermathreesixty.com/the-rising-demand-for-topical-antifungals-in-the-pharmaceutical-industry/</a:t>
            </a:r>
          </a:p>
          <a:p>
            <a:r>
              <a:rPr lang="en-IN" dirty="0"/>
              <a:t>https://www.netmeds.com/health-library/post/fungal-infections-causes-treatment-and-the-right-products-to-cure-this-monsoon-skin-condition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20A0AF-9C8B-4BE1-8D35-88EE2EAEE05F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6163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20A0AF-9C8B-4BE1-8D35-88EE2EAEE05F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9396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E19AD4-E86A-47C1-8438-EE8596325998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6209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https://twitter.com/myabzorb </a:t>
            </a:r>
            <a:br>
              <a:rPr lang="en-IN" dirty="0"/>
            </a:br>
            <a:r>
              <a:rPr lang="en-IN" dirty="0"/>
              <a:t>More active on Twitter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E19AD4-E86A-47C1-8438-EE8596325998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3374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Only Marathi communication observed on YouTube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E19AD4-E86A-47C1-8438-EE8596325998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6196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204E5-DD63-413D-A2BC-82243F6B9BAD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4413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\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20A0AF-9C8B-4BE1-8D35-88EE2EAEE05F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6496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A699B-43F0-CD51-BDF7-0923B74B07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715C0-6B03-1D86-F12F-B0FD2E3532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EF43-637B-A475-0F9C-E8D33B855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F280-9C8E-4946-95A0-E113CD95BA8D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D95C9-436C-984C-0DCC-16DCA9B66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9D9709-2D62-DC40-1A31-4CE44B351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789C8-68A8-4F5D-A0A8-F1A49235A3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8732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2B399-6F5D-EFA8-2FEF-D1A55F43C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9810EA-2495-A13D-445E-AA39198D0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B967E2-2F7E-0F72-7989-325F91525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F280-9C8E-4946-95A0-E113CD95BA8D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5B1CD-283B-18D1-1B1D-EDB28E16F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CE2F1-77B2-6456-606A-114EA8EEB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789C8-68A8-4F5D-A0A8-F1A49235A3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431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38F3F-A075-7A5D-008F-27698DC34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45C5FA-E7EB-1FCC-357E-A9CD9B3D12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F89E06-5C0A-BDB5-595C-0168566D5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F280-9C8E-4946-95A0-E113CD95BA8D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EB0A4-DAB4-53D5-111D-BEE8276F1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72C9F2-F602-64C1-8AE9-0B6D07752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789C8-68A8-4F5D-A0A8-F1A49235A3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4018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E945F-379D-70E4-0AB0-F82D4E903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04DCC-E78E-06C7-4814-EB1C6B76C5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D9381-B009-7089-0CF6-1480F82F89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5E60F9-383E-1A89-3CA9-FCD9FE2CB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F280-9C8E-4946-95A0-E113CD95BA8D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76BFBF-7540-00A3-D657-98CC788E0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436587-123F-78AE-7F78-7A254567B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789C8-68A8-4F5D-A0A8-F1A49235A3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4432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5D606-09D5-00A7-503C-BDE1B9346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CAD86A-4FED-ECA1-9F9A-F889187AF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A379E9-5ABC-40D4-7CC2-FAC2633C9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95AC1C-A9F6-1F0F-A4D1-35020E70B7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6458ED-6715-1229-3CDA-64001D2A8F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A8E1E1-B0ED-743B-281E-BC16F75D0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F280-9C8E-4946-95A0-E113CD95BA8D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0BF19B-57EB-81A9-D09C-BE3172FDB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F1355D-4718-BD62-ED2C-151C44E71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789C8-68A8-4F5D-A0A8-F1A49235A3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1825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CAB43-97E4-6580-5406-C55C14CE6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4BF4EC-7C79-0973-2CE9-9AD0BE4F2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F280-9C8E-4946-95A0-E113CD95BA8D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420B9B-8CFB-F385-AFAC-5B76D9B23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EB0104-6E01-A499-6D84-9A8DE27B1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789C8-68A8-4F5D-A0A8-F1A49235A3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6931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3A5632-A60C-5D8D-F412-48C0E7B65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F280-9C8E-4946-95A0-E113CD95BA8D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263BFA-6AD8-CF56-17E8-C5BFFEE34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BA5466-99CE-C390-C670-C6C4DF817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789C8-68A8-4F5D-A0A8-F1A49235A3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1220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DD393-C9B3-2E9A-6CFD-84C37E835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7881C-4F50-0115-818C-3EE12F4EF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99081-B5AE-6814-13A6-4DE22C782F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D1B01E-4588-7A32-086B-08416318D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F280-9C8E-4946-95A0-E113CD95BA8D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82F47-648F-1009-BAAA-A6092C777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48C1B5-CE7C-AFCB-7F91-436E782EF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789C8-68A8-4F5D-A0A8-F1A49235A3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9439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E85C0-6DD6-9164-1E92-304DF1679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45D61C-105E-8F53-36E5-D1EA4F40C5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3C5E9-A993-7005-E8D1-AD55BA823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4D2160-6DBC-A3DC-D3B2-44C35ED80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F280-9C8E-4946-95A0-E113CD95BA8D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20F4B6-90FB-9413-824A-60510394F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0C7DBF-B144-1046-B8F4-EDE9337C8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789C8-68A8-4F5D-A0A8-F1A49235A3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133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076C8-977C-7D29-E8B8-F7FBDFCC2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BB76D6-EF7D-8F1B-5724-6686617C14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C64A48-EAE4-F5DF-5EBE-E6289F99D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F280-9C8E-4946-95A0-E113CD95BA8D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D0F6B-43BA-C389-2AF6-0230AE271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9FB5C-14AE-BF31-218A-8802C26AC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789C8-68A8-4F5D-A0A8-F1A49235A3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2716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1464BB-6A5C-03D5-714F-B77467AB0C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E6DFD9-01F6-1B18-D56D-5004E0BA19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5ED9A-31AC-1205-C541-DE9B6E34A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DF280-9C8E-4946-95A0-E113CD95BA8D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83754-A276-47AE-57B9-33D1272B3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C3E4D-13E1-3C1E-55F9-5B6885A57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789C8-68A8-4F5D-A0A8-F1A49235A3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0778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62ED-382C-43E3-AB8D-65BCB1ADD8E2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0EDB5-FBF2-4D1A-9C5A-152C3DF5D7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6631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62ED-382C-43E3-AB8D-65BCB1ADD8E2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0EDB5-FBF2-4D1A-9C5A-152C3DF5D7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3366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62ED-382C-43E3-AB8D-65BCB1ADD8E2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0EDB5-FBF2-4D1A-9C5A-152C3DF5D7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2376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62ED-382C-43E3-AB8D-65BCB1ADD8E2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0EDB5-FBF2-4D1A-9C5A-152C3DF5D7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60985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62ED-382C-43E3-AB8D-65BCB1ADD8E2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0EDB5-FBF2-4D1A-9C5A-152C3DF5D7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3674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62ED-382C-43E3-AB8D-65BCB1ADD8E2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0EDB5-FBF2-4D1A-9C5A-152C3DF5D7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9180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62ED-382C-43E3-AB8D-65BCB1ADD8E2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0EDB5-FBF2-4D1A-9C5A-152C3DF5D7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06903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62ED-382C-43E3-AB8D-65BCB1ADD8E2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0EDB5-FBF2-4D1A-9C5A-152C3DF5D7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45112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62ED-382C-43E3-AB8D-65BCB1ADD8E2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0EDB5-FBF2-4D1A-9C5A-152C3DF5D7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86896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62ED-382C-43E3-AB8D-65BCB1ADD8E2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0EDB5-FBF2-4D1A-9C5A-152C3DF5D7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54650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62ED-382C-43E3-AB8D-65BCB1ADD8E2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0EDB5-FBF2-4D1A-9C5A-152C3DF5D7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9705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2B15CF-298E-F3DB-000D-117015AE7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B57B8E-0EF6-6073-F78E-04B972D83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01533-226C-C9C7-05E8-C6C2548960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DF280-9C8E-4946-95A0-E113CD95BA8D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6097B-8924-AE5D-F165-CFD2F4CEE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6CDBD-E340-0149-2799-7143FF325B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789C8-68A8-4F5D-A0A8-F1A49235A3D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572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B62ED-382C-43E3-AB8D-65BCB1ADD8E2}" type="datetimeFigureOut">
              <a:rPr lang="en-IN" smtClean="0"/>
              <a:t>05/09/23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0EDB5-FBF2-4D1A-9C5A-152C3DF5D7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3335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png"/><Relationship Id="rId3" Type="http://schemas.microsoft.com/office/2007/relationships/media" Target="../media/media2.mp4"/><Relationship Id="rId7" Type="http://schemas.openxmlformats.org/officeDocument/2006/relationships/image" Target="../media/image15.png"/><Relationship Id="rId12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21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25.jpeg"/><Relationship Id="rId10" Type="http://schemas.openxmlformats.org/officeDocument/2006/relationships/image" Target="../media/image20.png"/><Relationship Id="rId4" Type="http://schemas.openxmlformats.org/officeDocument/2006/relationships/video" Target="../media/media2.mp4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16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10" Type="http://schemas.openxmlformats.org/officeDocument/2006/relationships/image" Target="../media/image32.pn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17.png"/><Relationship Id="rId10" Type="http://schemas.openxmlformats.org/officeDocument/2006/relationships/image" Target="../media/image37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29">
            <a:extLst>
              <a:ext uri="{FF2B5EF4-FFF2-40B4-BE49-F238E27FC236}">
                <a16:creationId xmlns:a16="http://schemas.microsoft.com/office/drawing/2014/main" id="{A426EDA2-2619-1E44-B349-C1057BFD3F7A}"/>
              </a:ext>
            </a:extLst>
          </p:cNvPr>
          <p:cNvGrpSpPr/>
          <p:nvPr/>
        </p:nvGrpSpPr>
        <p:grpSpPr>
          <a:xfrm>
            <a:off x="4631726" y="-742513"/>
            <a:ext cx="4171513" cy="4171513"/>
            <a:chOff x="0" y="0"/>
            <a:chExt cx="8343025" cy="8343025"/>
          </a:xfrm>
        </p:grpSpPr>
        <p:grpSp>
          <p:nvGrpSpPr>
            <p:cNvPr id="45" name="Group 30">
              <a:extLst>
                <a:ext uri="{FF2B5EF4-FFF2-40B4-BE49-F238E27FC236}">
                  <a16:creationId xmlns:a16="http://schemas.microsoft.com/office/drawing/2014/main" id="{D87607B7-9A51-DD48-BBDF-99F2947DE5A4}"/>
                </a:ext>
              </a:extLst>
            </p:cNvPr>
            <p:cNvGrpSpPr/>
            <p:nvPr/>
          </p:nvGrpSpPr>
          <p:grpSpPr>
            <a:xfrm>
              <a:off x="0" y="0"/>
              <a:ext cx="8343025" cy="8343025"/>
              <a:chOff x="0" y="0"/>
              <a:chExt cx="812800" cy="812800"/>
            </a:xfrm>
          </p:grpSpPr>
          <p:sp>
            <p:nvSpPr>
              <p:cNvPr id="55" name="Freeform 31">
                <a:extLst>
                  <a:ext uri="{FF2B5EF4-FFF2-40B4-BE49-F238E27FC236}">
                    <a16:creationId xmlns:a16="http://schemas.microsoft.com/office/drawing/2014/main" id="{D70C346C-E597-0943-876E-CD7BF560D050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56" name="TextBox 32">
                <a:extLst>
                  <a:ext uri="{FF2B5EF4-FFF2-40B4-BE49-F238E27FC236}">
                    <a16:creationId xmlns:a16="http://schemas.microsoft.com/office/drawing/2014/main" id="{67319070-1AFC-A74C-9989-4CF45BB2D2A7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46" name="Group 33">
              <a:extLst>
                <a:ext uri="{FF2B5EF4-FFF2-40B4-BE49-F238E27FC236}">
                  <a16:creationId xmlns:a16="http://schemas.microsoft.com/office/drawing/2014/main" id="{BDE2A748-B1E7-604F-AA2E-029144D0E493}"/>
                </a:ext>
              </a:extLst>
            </p:cNvPr>
            <p:cNvGrpSpPr/>
            <p:nvPr/>
          </p:nvGrpSpPr>
          <p:grpSpPr>
            <a:xfrm>
              <a:off x="256421" y="256421"/>
              <a:ext cx="7830184" cy="7830184"/>
              <a:chOff x="0" y="0"/>
              <a:chExt cx="812800" cy="812800"/>
            </a:xfrm>
          </p:grpSpPr>
          <p:sp>
            <p:nvSpPr>
              <p:cNvPr id="53" name="Freeform 34">
                <a:extLst>
                  <a:ext uri="{FF2B5EF4-FFF2-40B4-BE49-F238E27FC236}">
                    <a16:creationId xmlns:a16="http://schemas.microsoft.com/office/drawing/2014/main" id="{D527A5FA-97DD-284F-996E-32FEB1723EEB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54" name="TextBox 35">
                <a:extLst>
                  <a:ext uri="{FF2B5EF4-FFF2-40B4-BE49-F238E27FC236}">
                    <a16:creationId xmlns:a16="http://schemas.microsoft.com/office/drawing/2014/main" id="{822A42A5-7A66-FD4A-A17B-DEBD2F893363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47" name="Group 36">
              <a:extLst>
                <a:ext uri="{FF2B5EF4-FFF2-40B4-BE49-F238E27FC236}">
                  <a16:creationId xmlns:a16="http://schemas.microsoft.com/office/drawing/2014/main" id="{5310A76C-FE4A-2E48-9AE3-3F8905FBA26E}"/>
                </a:ext>
              </a:extLst>
            </p:cNvPr>
            <p:cNvGrpSpPr/>
            <p:nvPr/>
          </p:nvGrpSpPr>
          <p:grpSpPr>
            <a:xfrm>
              <a:off x="750939" y="750939"/>
              <a:ext cx="6841148" cy="6841148"/>
              <a:chOff x="0" y="0"/>
              <a:chExt cx="812800" cy="812800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D9C79589-FD79-EB49-AF7E-3959C3B3F800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BC1823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58CF31BB-5409-3A4A-AD35-E2F4D8BD2CED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48" name="Group 39">
              <a:extLst>
                <a:ext uri="{FF2B5EF4-FFF2-40B4-BE49-F238E27FC236}">
                  <a16:creationId xmlns:a16="http://schemas.microsoft.com/office/drawing/2014/main" id="{7BC1D363-7A40-D849-9E42-881083B0CEA0}"/>
                </a:ext>
              </a:extLst>
            </p:cNvPr>
            <p:cNvGrpSpPr/>
            <p:nvPr/>
          </p:nvGrpSpPr>
          <p:grpSpPr>
            <a:xfrm>
              <a:off x="1741655" y="1741655"/>
              <a:ext cx="4859715" cy="4859715"/>
              <a:chOff x="0" y="0"/>
              <a:chExt cx="812800" cy="812800"/>
            </a:xfrm>
          </p:grpSpPr>
          <p:sp>
            <p:nvSpPr>
              <p:cNvPr id="49" name="Freeform 40">
                <a:extLst>
                  <a:ext uri="{FF2B5EF4-FFF2-40B4-BE49-F238E27FC236}">
                    <a16:creationId xmlns:a16="http://schemas.microsoft.com/office/drawing/2014/main" id="{A36CB956-888E-F441-B11A-5C8694B40E57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50" name="TextBox 41">
                <a:extLst>
                  <a:ext uri="{FF2B5EF4-FFF2-40B4-BE49-F238E27FC236}">
                    <a16:creationId xmlns:a16="http://schemas.microsoft.com/office/drawing/2014/main" id="{F30991EF-8AF6-1E49-ABC4-C3BC66243D8F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</p:grpSp>
      <p:grpSp>
        <p:nvGrpSpPr>
          <p:cNvPr id="31" name="Group 29">
            <a:extLst>
              <a:ext uri="{FF2B5EF4-FFF2-40B4-BE49-F238E27FC236}">
                <a16:creationId xmlns:a16="http://schemas.microsoft.com/office/drawing/2014/main" id="{285D46C6-D311-DD48-9012-BC993A915BC6}"/>
              </a:ext>
            </a:extLst>
          </p:cNvPr>
          <p:cNvGrpSpPr/>
          <p:nvPr/>
        </p:nvGrpSpPr>
        <p:grpSpPr>
          <a:xfrm>
            <a:off x="9249976" y="3273279"/>
            <a:ext cx="4171513" cy="4171513"/>
            <a:chOff x="0" y="0"/>
            <a:chExt cx="8343025" cy="8343025"/>
          </a:xfrm>
        </p:grpSpPr>
        <p:grpSp>
          <p:nvGrpSpPr>
            <p:cNvPr id="32" name="Group 30">
              <a:extLst>
                <a:ext uri="{FF2B5EF4-FFF2-40B4-BE49-F238E27FC236}">
                  <a16:creationId xmlns:a16="http://schemas.microsoft.com/office/drawing/2014/main" id="{B010BD90-CA64-1D41-A62E-AC1F6FEC1319}"/>
                </a:ext>
              </a:extLst>
            </p:cNvPr>
            <p:cNvGrpSpPr/>
            <p:nvPr/>
          </p:nvGrpSpPr>
          <p:grpSpPr>
            <a:xfrm>
              <a:off x="0" y="0"/>
              <a:ext cx="8343025" cy="8343025"/>
              <a:chOff x="0" y="0"/>
              <a:chExt cx="812800" cy="812800"/>
            </a:xfrm>
          </p:grpSpPr>
          <p:sp>
            <p:nvSpPr>
              <p:cNvPr id="42" name="Freeform 31">
                <a:extLst>
                  <a:ext uri="{FF2B5EF4-FFF2-40B4-BE49-F238E27FC236}">
                    <a16:creationId xmlns:a16="http://schemas.microsoft.com/office/drawing/2014/main" id="{F82DFBCF-9180-9E40-9097-75641828850F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43" name="TextBox 32">
                <a:extLst>
                  <a:ext uri="{FF2B5EF4-FFF2-40B4-BE49-F238E27FC236}">
                    <a16:creationId xmlns:a16="http://schemas.microsoft.com/office/drawing/2014/main" id="{A813C162-FE14-4142-98B8-681612B400AD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33" name="Group 33">
              <a:extLst>
                <a:ext uri="{FF2B5EF4-FFF2-40B4-BE49-F238E27FC236}">
                  <a16:creationId xmlns:a16="http://schemas.microsoft.com/office/drawing/2014/main" id="{1F6E7180-04A9-3745-9384-ED7FBD98B2EE}"/>
                </a:ext>
              </a:extLst>
            </p:cNvPr>
            <p:cNvGrpSpPr/>
            <p:nvPr/>
          </p:nvGrpSpPr>
          <p:grpSpPr>
            <a:xfrm>
              <a:off x="256421" y="256421"/>
              <a:ext cx="7830184" cy="7830184"/>
              <a:chOff x="0" y="0"/>
              <a:chExt cx="812800" cy="812800"/>
            </a:xfrm>
          </p:grpSpPr>
          <p:sp>
            <p:nvSpPr>
              <p:cNvPr id="40" name="Freeform 34">
                <a:extLst>
                  <a:ext uri="{FF2B5EF4-FFF2-40B4-BE49-F238E27FC236}">
                    <a16:creationId xmlns:a16="http://schemas.microsoft.com/office/drawing/2014/main" id="{D3D671DB-80EC-EA42-863B-3820E29A28BF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41" name="TextBox 35">
                <a:extLst>
                  <a:ext uri="{FF2B5EF4-FFF2-40B4-BE49-F238E27FC236}">
                    <a16:creationId xmlns:a16="http://schemas.microsoft.com/office/drawing/2014/main" id="{CFFBDBD6-F7BB-8346-A420-0A31C8644348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34" name="Group 36">
              <a:extLst>
                <a:ext uri="{FF2B5EF4-FFF2-40B4-BE49-F238E27FC236}">
                  <a16:creationId xmlns:a16="http://schemas.microsoft.com/office/drawing/2014/main" id="{E80D463A-901A-6244-9CD4-8FB4FB22060C}"/>
                </a:ext>
              </a:extLst>
            </p:cNvPr>
            <p:cNvGrpSpPr/>
            <p:nvPr/>
          </p:nvGrpSpPr>
          <p:grpSpPr>
            <a:xfrm>
              <a:off x="750939" y="750939"/>
              <a:ext cx="6841148" cy="6841148"/>
              <a:chOff x="0" y="0"/>
              <a:chExt cx="812800" cy="812800"/>
            </a:xfrm>
          </p:grpSpPr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79AAFBD3-2074-654F-997A-513444FDDB97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BC1823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2B9C43F-1AB7-354B-B438-E58CF82996DA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35" name="Group 39">
              <a:extLst>
                <a:ext uri="{FF2B5EF4-FFF2-40B4-BE49-F238E27FC236}">
                  <a16:creationId xmlns:a16="http://schemas.microsoft.com/office/drawing/2014/main" id="{42867E0D-555C-904F-92C5-39E80189F61D}"/>
                </a:ext>
              </a:extLst>
            </p:cNvPr>
            <p:cNvGrpSpPr/>
            <p:nvPr/>
          </p:nvGrpSpPr>
          <p:grpSpPr>
            <a:xfrm>
              <a:off x="1741655" y="1741655"/>
              <a:ext cx="4859715" cy="4859715"/>
              <a:chOff x="0" y="0"/>
              <a:chExt cx="812800" cy="812800"/>
            </a:xfrm>
          </p:grpSpPr>
          <p:sp>
            <p:nvSpPr>
              <p:cNvPr id="36" name="Freeform 40">
                <a:extLst>
                  <a:ext uri="{FF2B5EF4-FFF2-40B4-BE49-F238E27FC236}">
                    <a16:creationId xmlns:a16="http://schemas.microsoft.com/office/drawing/2014/main" id="{500B64D6-0EC0-B544-836B-2DC13DD5C756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37" name="TextBox 41">
                <a:extLst>
                  <a:ext uri="{FF2B5EF4-FFF2-40B4-BE49-F238E27FC236}">
                    <a16:creationId xmlns:a16="http://schemas.microsoft.com/office/drawing/2014/main" id="{6D5A5B02-6BDB-D14B-A776-CB641C4EAFFD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</p:grpSp>
      <p:pic>
        <p:nvPicPr>
          <p:cNvPr id="1026" name="Picture 2" descr="SM721419">
            <a:extLst>
              <a:ext uri="{FF2B5EF4-FFF2-40B4-BE49-F238E27FC236}">
                <a16:creationId xmlns:a16="http://schemas.microsoft.com/office/drawing/2014/main" id="{4B2D3AAA-D934-8F47-A822-76F5985596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792"/>
          <a:stretch/>
        </p:blipFill>
        <p:spPr bwMode="auto">
          <a:xfrm>
            <a:off x="5974718" y="419187"/>
            <a:ext cx="5891416" cy="5891416"/>
          </a:xfrm>
          <a:prstGeom prst="teardrop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3"/>
          <p:cNvSpPr txBox="1"/>
          <p:nvPr/>
        </p:nvSpPr>
        <p:spPr>
          <a:xfrm>
            <a:off x="496633" y="2920263"/>
            <a:ext cx="5776745" cy="1477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4800" spc="-257" dirty="0">
                <a:solidFill>
                  <a:srgbClr val="000000"/>
                </a:solidFill>
                <a:latin typeface="Poppins Semi-Bold"/>
              </a:rPr>
              <a:t>CRAFTING A </a:t>
            </a:r>
            <a:r>
              <a:rPr lang="en-US" sz="4800" spc="-257" dirty="0">
                <a:solidFill>
                  <a:srgbClr val="C00000"/>
                </a:solidFill>
                <a:latin typeface="Poppins Semi-Bold"/>
              </a:rPr>
              <a:t>DIGITAL STRATEGY</a:t>
            </a:r>
            <a:r>
              <a:rPr lang="en-US" sz="4800" spc="-257" dirty="0">
                <a:solidFill>
                  <a:srgbClr val="000000"/>
                </a:solidFill>
                <a:latin typeface="Poppins Semi-Bold"/>
              </a:rPr>
              <a:t> FOR CANDID </a:t>
            </a: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CE5673B2-C058-04F1-59D8-729D3F0C9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999" y="1906836"/>
            <a:ext cx="1528463" cy="85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AFC3A4E-8F0D-134B-26EA-D86DC0B9A60E}"/>
              </a:ext>
            </a:extLst>
          </p:cNvPr>
          <p:cNvSpPr txBox="1"/>
          <p:nvPr/>
        </p:nvSpPr>
        <p:spPr>
          <a:xfrm>
            <a:off x="475537" y="4725413"/>
            <a:ext cx="36289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>
                <a:latin typeface="Poppins" panose="00000500000000000000" pitchFamily="2" charset="0"/>
                <a:cs typeface="Poppins" panose="00000500000000000000" pitchFamily="2" charset="0"/>
              </a:rPr>
              <a:t>Complied by : 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0D580A2-3AC0-9910-F2C6-8B90B748B2A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1267" y="4585001"/>
            <a:ext cx="2138894" cy="5314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9">
            <a:extLst>
              <a:ext uri="{FF2B5EF4-FFF2-40B4-BE49-F238E27FC236}">
                <a16:creationId xmlns:a16="http://schemas.microsoft.com/office/drawing/2014/main" id="{F6F789E5-003A-E843-B0C6-23678B50D142}"/>
              </a:ext>
            </a:extLst>
          </p:cNvPr>
          <p:cNvGrpSpPr/>
          <p:nvPr/>
        </p:nvGrpSpPr>
        <p:grpSpPr>
          <a:xfrm>
            <a:off x="-1078047" y="2741369"/>
            <a:ext cx="4171513" cy="4171513"/>
            <a:chOff x="0" y="0"/>
            <a:chExt cx="8343025" cy="8343025"/>
          </a:xfrm>
        </p:grpSpPr>
        <p:grpSp>
          <p:nvGrpSpPr>
            <p:cNvPr id="7" name="Group 30">
              <a:extLst>
                <a:ext uri="{FF2B5EF4-FFF2-40B4-BE49-F238E27FC236}">
                  <a16:creationId xmlns:a16="http://schemas.microsoft.com/office/drawing/2014/main" id="{2AC98268-D79B-8549-91B8-772449C5830A}"/>
                </a:ext>
              </a:extLst>
            </p:cNvPr>
            <p:cNvGrpSpPr/>
            <p:nvPr/>
          </p:nvGrpSpPr>
          <p:grpSpPr>
            <a:xfrm>
              <a:off x="0" y="0"/>
              <a:ext cx="8343025" cy="8343025"/>
              <a:chOff x="0" y="0"/>
              <a:chExt cx="812800" cy="812800"/>
            </a:xfrm>
          </p:grpSpPr>
          <p:sp>
            <p:nvSpPr>
              <p:cNvPr id="17" name="Freeform 31">
                <a:extLst>
                  <a:ext uri="{FF2B5EF4-FFF2-40B4-BE49-F238E27FC236}">
                    <a16:creationId xmlns:a16="http://schemas.microsoft.com/office/drawing/2014/main" id="{0C6D43DF-6F6C-944B-9D27-353C38960239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8" name="TextBox 32">
                <a:extLst>
                  <a:ext uri="{FF2B5EF4-FFF2-40B4-BE49-F238E27FC236}">
                    <a16:creationId xmlns:a16="http://schemas.microsoft.com/office/drawing/2014/main" id="{35C95BEC-8A74-2F4C-B7C4-82AA8A62796A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8" name="Group 33">
              <a:extLst>
                <a:ext uri="{FF2B5EF4-FFF2-40B4-BE49-F238E27FC236}">
                  <a16:creationId xmlns:a16="http://schemas.microsoft.com/office/drawing/2014/main" id="{B4275C70-1D4B-0A4F-9AEC-0AAC913FEEBA}"/>
                </a:ext>
              </a:extLst>
            </p:cNvPr>
            <p:cNvGrpSpPr/>
            <p:nvPr/>
          </p:nvGrpSpPr>
          <p:grpSpPr>
            <a:xfrm>
              <a:off x="256421" y="256421"/>
              <a:ext cx="7830184" cy="7830184"/>
              <a:chOff x="0" y="0"/>
              <a:chExt cx="812800" cy="812800"/>
            </a:xfrm>
          </p:grpSpPr>
          <p:sp>
            <p:nvSpPr>
              <p:cNvPr id="15" name="Freeform 34">
                <a:extLst>
                  <a:ext uri="{FF2B5EF4-FFF2-40B4-BE49-F238E27FC236}">
                    <a16:creationId xmlns:a16="http://schemas.microsoft.com/office/drawing/2014/main" id="{F09888E3-CE76-5D40-9E21-C06318C704ED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6" name="TextBox 35">
                <a:extLst>
                  <a:ext uri="{FF2B5EF4-FFF2-40B4-BE49-F238E27FC236}">
                    <a16:creationId xmlns:a16="http://schemas.microsoft.com/office/drawing/2014/main" id="{515A941D-2766-5D4C-8133-80D7E5C1D94D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9" name="Group 36">
              <a:extLst>
                <a:ext uri="{FF2B5EF4-FFF2-40B4-BE49-F238E27FC236}">
                  <a16:creationId xmlns:a16="http://schemas.microsoft.com/office/drawing/2014/main" id="{67367671-9B01-CD45-B668-F6F614F2BE6A}"/>
                </a:ext>
              </a:extLst>
            </p:cNvPr>
            <p:cNvGrpSpPr/>
            <p:nvPr/>
          </p:nvGrpSpPr>
          <p:grpSpPr>
            <a:xfrm>
              <a:off x="750939" y="750939"/>
              <a:ext cx="6841148" cy="6841148"/>
              <a:chOff x="0" y="0"/>
              <a:chExt cx="812800" cy="812800"/>
            </a:xfrm>
          </p:grpSpPr>
          <p:sp>
            <p:nvSpPr>
              <p:cNvPr id="13" name="Freeform 37">
                <a:extLst>
                  <a:ext uri="{FF2B5EF4-FFF2-40B4-BE49-F238E27FC236}">
                    <a16:creationId xmlns:a16="http://schemas.microsoft.com/office/drawing/2014/main" id="{977AE640-EF75-8141-A423-1729592E65DE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BC1823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4" name="TextBox 38">
                <a:extLst>
                  <a:ext uri="{FF2B5EF4-FFF2-40B4-BE49-F238E27FC236}">
                    <a16:creationId xmlns:a16="http://schemas.microsoft.com/office/drawing/2014/main" id="{2FC80675-34A2-BC40-BE70-84FD6A2E514D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10" name="Group 39">
              <a:extLst>
                <a:ext uri="{FF2B5EF4-FFF2-40B4-BE49-F238E27FC236}">
                  <a16:creationId xmlns:a16="http://schemas.microsoft.com/office/drawing/2014/main" id="{6CEB1E5B-22DA-4443-9B4F-5E4053983A97}"/>
                </a:ext>
              </a:extLst>
            </p:cNvPr>
            <p:cNvGrpSpPr/>
            <p:nvPr/>
          </p:nvGrpSpPr>
          <p:grpSpPr>
            <a:xfrm>
              <a:off x="1741655" y="1741655"/>
              <a:ext cx="4859715" cy="4859715"/>
              <a:chOff x="0" y="0"/>
              <a:chExt cx="812800" cy="812800"/>
            </a:xfrm>
          </p:grpSpPr>
          <p:sp>
            <p:nvSpPr>
              <p:cNvPr id="11" name="Freeform 40">
                <a:extLst>
                  <a:ext uri="{FF2B5EF4-FFF2-40B4-BE49-F238E27FC236}">
                    <a16:creationId xmlns:a16="http://schemas.microsoft.com/office/drawing/2014/main" id="{EDD66766-5A5B-4647-B33D-713B5FF1099A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2" name="TextBox 41">
                <a:extLst>
                  <a:ext uri="{FF2B5EF4-FFF2-40B4-BE49-F238E27FC236}">
                    <a16:creationId xmlns:a16="http://schemas.microsoft.com/office/drawing/2014/main" id="{F582C564-BEA7-254C-9069-D70015E5BE0C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</p:grpSp>
      <p:sp>
        <p:nvSpPr>
          <p:cNvPr id="2" name="TextBox 23">
            <a:extLst>
              <a:ext uri="{FF2B5EF4-FFF2-40B4-BE49-F238E27FC236}">
                <a16:creationId xmlns:a16="http://schemas.microsoft.com/office/drawing/2014/main" id="{A68E87F7-6519-EE4E-9D7A-6A7B46A966C1}"/>
              </a:ext>
            </a:extLst>
          </p:cNvPr>
          <p:cNvSpPr txBox="1"/>
          <p:nvPr/>
        </p:nvSpPr>
        <p:spPr>
          <a:xfrm>
            <a:off x="5564428" y="1265085"/>
            <a:ext cx="5776745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4800" spc="-257" dirty="0">
                <a:solidFill>
                  <a:srgbClr val="000000"/>
                </a:solidFill>
                <a:latin typeface="Poppins Semi-Bold"/>
              </a:rPr>
              <a:t>Research </a:t>
            </a:r>
            <a:r>
              <a:rPr lang="en-US" sz="4800" spc="-257" dirty="0">
                <a:solidFill>
                  <a:srgbClr val="C00000"/>
                </a:solidFill>
                <a:latin typeface="Poppins Semi-Bold"/>
              </a:rPr>
              <a:t>Outline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E60798-0C0F-E142-A6D1-7C9B3848D16E}"/>
              </a:ext>
            </a:extLst>
          </p:cNvPr>
          <p:cNvSpPr/>
          <p:nvPr/>
        </p:nvSpPr>
        <p:spPr>
          <a:xfrm>
            <a:off x="5564428" y="2003749"/>
            <a:ext cx="3762851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SM836209">
            <a:extLst>
              <a:ext uri="{FF2B5EF4-FFF2-40B4-BE49-F238E27FC236}">
                <a16:creationId xmlns:a16="http://schemas.microsoft.com/office/drawing/2014/main" id="{151B2081-0DC5-5D44-85B0-472CEA7E9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78047" y="1435427"/>
            <a:ext cx="9041849" cy="6027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9F212E-0EEE-8944-8B81-9FAB3815F211}"/>
              </a:ext>
            </a:extLst>
          </p:cNvPr>
          <p:cNvSpPr txBox="1"/>
          <p:nvPr/>
        </p:nvSpPr>
        <p:spPr>
          <a:xfrm>
            <a:off x="5564428" y="2371443"/>
            <a:ext cx="676260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Understanding the fungal skin infection landscape in India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Decoding consumer mindsets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Mapping peer conversations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Learnings and opportunities</a:t>
            </a:r>
          </a:p>
        </p:txBody>
      </p:sp>
    </p:spTree>
    <p:extLst>
      <p:ext uri="{BB962C8B-B14F-4D97-AF65-F5344CB8AC3E}">
        <p14:creationId xmlns:p14="http://schemas.microsoft.com/office/powerpoint/2010/main" val="3677209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3">
            <a:extLst>
              <a:ext uri="{FF2B5EF4-FFF2-40B4-BE49-F238E27FC236}">
                <a16:creationId xmlns:a16="http://schemas.microsoft.com/office/drawing/2014/main" id="{EBF4487C-0FCF-FC47-AAF7-12385A7552AE}"/>
              </a:ext>
            </a:extLst>
          </p:cNvPr>
          <p:cNvSpPr txBox="1"/>
          <p:nvPr/>
        </p:nvSpPr>
        <p:spPr>
          <a:xfrm>
            <a:off x="577900" y="2654973"/>
            <a:ext cx="8919668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Understanding the </a:t>
            </a:r>
            <a:r>
              <a:rPr lang="en-US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fungal skin infection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landscape in India </a:t>
            </a:r>
          </a:p>
        </p:txBody>
      </p:sp>
      <p:grpSp>
        <p:nvGrpSpPr>
          <p:cNvPr id="3" name="Group 16">
            <a:extLst>
              <a:ext uri="{FF2B5EF4-FFF2-40B4-BE49-F238E27FC236}">
                <a16:creationId xmlns:a16="http://schemas.microsoft.com/office/drawing/2014/main" id="{5E2E48D3-ED6C-B54B-BBF4-8D49FF794118}"/>
              </a:ext>
            </a:extLst>
          </p:cNvPr>
          <p:cNvGrpSpPr/>
          <p:nvPr/>
        </p:nvGrpSpPr>
        <p:grpSpPr>
          <a:xfrm>
            <a:off x="9318661" y="4772243"/>
            <a:ext cx="4171513" cy="4171513"/>
            <a:chOff x="0" y="0"/>
            <a:chExt cx="8343025" cy="8343025"/>
          </a:xfrm>
        </p:grpSpPr>
        <p:grpSp>
          <p:nvGrpSpPr>
            <p:cNvPr id="4" name="Group 17">
              <a:extLst>
                <a:ext uri="{FF2B5EF4-FFF2-40B4-BE49-F238E27FC236}">
                  <a16:creationId xmlns:a16="http://schemas.microsoft.com/office/drawing/2014/main" id="{CB94CBAF-FEAF-2A44-9F94-99DA72AB51F9}"/>
                </a:ext>
              </a:extLst>
            </p:cNvPr>
            <p:cNvGrpSpPr/>
            <p:nvPr/>
          </p:nvGrpSpPr>
          <p:grpSpPr>
            <a:xfrm>
              <a:off x="0" y="0"/>
              <a:ext cx="8343025" cy="8343025"/>
              <a:chOff x="0" y="0"/>
              <a:chExt cx="812800" cy="812800"/>
            </a:xfrm>
          </p:grpSpPr>
          <p:sp>
            <p:nvSpPr>
              <p:cNvPr id="14" name="Freeform 18">
                <a:extLst>
                  <a:ext uri="{FF2B5EF4-FFF2-40B4-BE49-F238E27FC236}">
                    <a16:creationId xmlns:a16="http://schemas.microsoft.com/office/drawing/2014/main" id="{1DDE554C-4DB6-F44B-8D84-C73A2EFA4A87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5" name="TextBox 19">
                <a:extLst>
                  <a:ext uri="{FF2B5EF4-FFF2-40B4-BE49-F238E27FC236}">
                    <a16:creationId xmlns:a16="http://schemas.microsoft.com/office/drawing/2014/main" id="{9949AAD5-869B-8C42-AD07-548C9DC6A9BA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5" name="Group 20">
              <a:extLst>
                <a:ext uri="{FF2B5EF4-FFF2-40B4-BE49-F238E27FC236}">
                  <a16:creationId xmlns:a16="http://schemas.microsoft.com/office/drawing/2014/main" id="{4455BEE3-123F-EF4A-A84C-B9139C7262A1}"/>
                </a:ext>
              </a:extLst>
            </p:cNvPr>
            <p:cNvGrpSpPr/>
            <p:nvPr/>
          </p:nvGrpSpPr>
          <p:grpSpPr>
            <a:xfrm>
              <a:off x="256421" y="256421"/>
              <a:ext cx="7830184" cy="7830184"/>
              <a:chOff x="0" y="0"/>
              <a:chExt cx="812800" cy="812800"/>
            </a:xfrm>
          </p:grpSpPr>
          <p:sp>
            <p:nvSpPr>
              <p:cNvPr id="12" name="Freeform 21">
                <a:extLst>
                  <a:ext uri="{FF2B5EF4-FFF2-40B4-BE49-F238E27FC236}">
                    <a16:creationId xmlns:a16="http://schemas.microsoft.com/office/drawing/2014/main" id="{D9BC3217-8176-3946-AB28-703112CB799C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3" name="TextBox 22">
                <a:extLst>
                  <a:ext uri="{FF2B5EF4-FFF2-40B4-BE49-F238E27FC236}">
                    <a16:creationId xmlns:a16="http://schemas.microsoft.com/office/drawing/2014/main" id="{0D49AD27-A769-D340-8758-C597EDC4E2D7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6" name="Group 23">
              <a:extLst>
                <a:ext uri="{FF2B5EF4-FFF2-40B4-BE49-F238E27FC236}">
                  <a16:creationId xmlns:a16="http://schemas.microsoft.com/office/drawing/2014/main" id="{D6A08A00-06C1-914B-B6B7-96542B967C9F}"/>
                </a:ext>
              </a:extLst>
            </p:cNvPr>
            <p:cNvGrpSpPr/>
            <p:nvPr/>
          </p:nvGrpSpPr>
          <p:grpSpPr>
            <a:xfrm>
              <a:off x="750939" y="750939"/>
              <a:ext cx="6841148" cy="6841148"/>
              <a:chOff x="0" y="0"/>
              <a:chExt cx="812800" cy="812800"/>
            </a:xfrm>
          </p:grpSpPr>
          <p:sp>
            <p:nvSpPr>
              <p:cNvPr id="10" name="Freeform 24">
                <a:extLst>
                  <a:ext uri="{FF2B5EF4-FFF2-40B4-BE49-F238E27FC236}">
                    <a16:creationId xmlns:a16="http://schemas.microsoft.com/office/drawing/2014/main" id="{0706D983-F151-0843-85B1-61936124D71A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BC1823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1" name="TextBox 25">
                <a:extLst>
                  <a:ext uri="{FF2B5EF4-FFF2-40B4-BE49-F238E27FC236}">
                    <a16:creationId xmlns:a16="http://schemas.microsoft.com/office/drawing/2014/main" id="{109A7656-3B57-1A48-B825-9133399F2687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7" name="Group 26">
              <a:extLst>
                <a:ext uri="{FF2B5EF4-FFF2-40B4-BE49-F238E27FC236}">
                  <a16:creationId xmlns:a16="http://schemas.microsoft.com/office/drawing/2014/main" id="{BDA9F171-DCA0-EC4B-9FF8-8851C6FD9BCD}"/>
                </a:ext>
              </a:extLst>
            </p:cNvPr>
            <p:cNvGrpSpPr/>
            <p:nvPr/>
          </p:nvGrpSpPr>
          <p:grpSpPr>
            <a:xfrm>
              <a:off x="1741655" y="1741655"/>
              <a:ext cx="4859715" cy="4859715"/>
              <a:chOff x="0" y="0"/>
              <a:chExt cx="812800" cy="812800"/>
            </a:xfrm>
          </p:grpSpPr>
          <p:sp>
            <p:nvSpPr>
              <p:cNvPr id="8" name="Freeform 27">
                <a:extLst>
                  <a:ext uri="{FF2B5EF4-FFF2-40B4-BE49-F238E27FC236}">
                    <a16:creationId xmlns:a16="http://schemas.microsoft.com/office/drawing/2014/main" id="{F4FFCA44-3F21-3B41-9E3D-77BBD476D397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9" name="TextBox 28">
                <a:extLst>
                  <a:ext uri="{FF2B5EF4-FFF2-40B4-BE49-F238E27FC236}">
                    <a16:creationId xmlns:a16="http://schemas.microsoft.com/office/drawing/2014/main" id="{489EC3E2-A826-9246-9E18-BE7F4D5484FB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7AF5EB5F-AC66-A348-802C-17CEB984FCC9}"/>
              </a:ext>
            </a:extLst>
          </p:cNvPr>
          <p:cNvSpPr/>
          <p:nvPr/>
        </p:nvSpPr>
        <p:spPr>
          <a:xfrm>
            <a:off x="577900" y="3917893"/>
            <a:ext cx="3762851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216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>
            <a:off x="10776798" y="5377942"/>
            <a:ext cx="4171513" cy="4171513"/>
            <a:chOff x="0" y="0"/>
            <a:chExt cx="8343025" cy="8343025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8343025" cy="8343025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256421" y="256421"/>
              <a:ext cx="7830184" cy="7830184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750939" y="750939"/>
              <a:ext cx="6841148" cy="6841148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BC1823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1741655" y="1741655"/>
              <a:ext cx="4859715" cy="4859715"/>
              <a:chOff x="0" y="0"/>
              <a:chExt cx="812800" cy="8128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948209A-DDF6-2523-2E73-EA28583B71C9}"/>
              </a:ext>
            </a:extLst>
          </p:cNvPr>
          <p:cNvGrpSpPr/>
          <p:nvPr/>
        </p:nvGrpSpPr>
        <p:grpSpPr>
          <a:xfrm>
            <a:off x="2535472" y="-378910"/>
            <a:ext cx="7818237" cy="2202060"/>
            <a:chOff x="3048000" y="2178520"/>
            <a:chExt cx="11727356" cy="3303091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086B7F8D-24C0-7539-5D32-ED0FDBAC2C21}"/>
                </a:ext>
              </a:extLst>
            </p:cNvPr>
            <p:cNvGrpSpPr/>
            <p:nvPr/>
          </p:nvGrpSpPr>
          <p:grpSpPr>
            <a:xfrm>
              <a:off x="3048000" y="2178520"/>
              <a:ext cx="11727356" cy="3303091"/>
              <a:chOff x="0" y="-57150"/>
              <a:chExt cx="3088686" cy="869950"/>
            </a:xfrm>
          </p:grpSpPr>
          <p:sp>
            <p:nvSpPr>
              <p:cNvPr id="67" name="Freeform 3">
                <a:extLst>
                  <a:ext uri="{FF2B5EF4-FFF2-40B4-BE49-F238E27FC236}">
                    <a16:creationId xmlns:a16="http://schemas.microsoft.com/office/drawing/2014/main" id="{7800FA4A-5B6C-6BB0-9C36-C74454C58119}"/>
                  </a:ext>
                </a:extLst>
              </p:cNvPr>
              <p:cNvSpPr/>
              <p:nvPr/>
            </p:nvSpPr>
            <p:spPr>
              <a:xfrm>
                <a:off x="0" y="207452"/>
                <a:ext cx="3088686" cy="393008"/>
              </a:xfrm>
              <a:custGeom>
                <a:avLst/>
                <a:gdLst/>
                <a:ahLst/>
                <a:cxnLst/>
                <a:rect l="l" t="t" r="r" b="b"/>
                <a:pathLst>
                  <a:path w="3088686" h="836527">
                    <a:moveTo>
                      <a:pt x="16504" y="0"/>
                    </a:moveTo>
                    <a:lnTo>
                      <a:pt x="3072182" y="0"/>
                    </a:lnTo>
                    <a:cubicBezTo>
                      <a:pt x="3076559" y="0"/>
                      <a:pt x="3080757" y="1739"/>
                      <a:pt x="3083852" y="4834"/>
                    </a:cubicBezTo>
                    <a:cubicBezTo>
                      <a:pt x="3086947" y="7929"/>
                      <a:pt x="3088686" y="12127"/>
                      <a:pt x="3088686" y="16504"/>
                    </a:cubicBezTo>
                    <a:lnTo>
                      <a:pt x="3088686" y="820023"/>
                    </a:lnTo>
                    <a:cubicBezTo>
                      <a:pt x="3088686" y="824400"/>
                      <a:pt x="3086947" y="828598"/>
                      <a:pt x="3083852" y="831693"/>
                    </a:cubicBezTo>
                    <a:cubicBezTo>
                      <a:pt x="3080757" y="834788"/>
                      <a:pt x="3076559" y="836527"/>
                      <a:pt x="3072182" y="836527"/>
                    </a:cubicBezTo>
                    <a:lnTo>
                      <a:pt x="16504" y="836527"/>
                    </a:lnTo>
                    <a:cubicBezTo>
                      <a:pt x="12127" y="836527"/>
                      <a:pt x="7929" y="834788"/>
                      <a:pt x="4834" y="831693"/>
                    </a:cubicBezTo>
                    <a:cubicBezTo>
                      <a:pt x="1739" y="828598"/>
                      <a:pt x="0" y="824400"/>
                      <a:pt x="0" y="820023"/>
                    </a:cubicBezTo>
                    <a:lnTo>
                      <a:pt x="0" y="16504"/>
                    </a:lnTo>
                    <a:cubicBezTo>
                      <a:pt x="0" y="12127"/>
                      <a:pt x="1739" y="7929"/>
                      <a:pt x="4834" y="4834"/>
                    </a:cubicBezTo>
                    <a:cubicBezTo>
                      <a:pt x="7929" y="1739"/>
                      <a:pt x="12127" y="0"/>
                      <a:pt x="16504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 dirty="0"/>
              </a:p>
            </p:txBody>
          </p:sp>
          <p:sp>
            <p:nvSpPr>
              <p:cNvPr id="68" name="TextBox 4">
                <a:extLst>
                  <a:ext uri="{FF2B5EF4-FFF2-40B4-BE49-F238E27FC236}">
                    <a16:creationId xmlns:a16="http://schemas.microsoft.com/office/drawing/2014/main" id="{4CDBA951-6DC2-F0C5-4FDD-95074D3C7E58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812800" cy="8699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6392BB8-E16B-D2DC-3E76-9695988BE8A6}"/>
                </a:ext>
              </a:extLst>
            </p:cNvPr>
            <p:cNvSpPr txBox="1"/>
            <p:nvPr/>
          </p:nvSpPr>
          <p:spPr>
            <a:xfrm>
              <a:off x="3863361" y="3383442"/>
              <a:ext cx="10462239" cy="12464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4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“From a simple itch to fungi’s grand pitch, India’s skin story takes a compelling twist!”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F7020332-8C3E-B828-BAF9-59F0BAD6F448}"/>
              </a:ext>
            </a:extLst>
          </p:cNvPr>
          <p:cNvSpPr txBox="1"/>
          <p:nvPr/>
        </p:nvSpPr>
        <p:spPr>
          <a:xfrm>
            <a:off x="87730" y="6648093"/>
            <a:ext cx="2664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latin typeface="Poppins" panose="00000500000000000000" pitchFamily="2" charset="0"/>
                <a:cs typeface="Poppins" panose="00000500000000000000" pitchFamily="2" charset="0"/>
              </a:rPr>
              <a:t>Source: The Times of India </a:t>
            </a:r>
            <a:endParaRPr lang="en-IN" sz="7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BD55F81-A9E9-E591-036D-9D493219C572}"/>
              </a:ext>
            </a:extLst>
          </p:cNvPr>
          <p:cNvSpPr txBox="1"/>
          <p:nvPr/>
        </p:nvSpPr>
        <p:spPr>
          <a:xfrm>
            <a:off x="2492626" y="1441314"/>
            <a:ext cx="790392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60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Once dominated by ringworm and candidiasis, fungal skin infections have long been a part of India's dermatological landscape. 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From traditional tales to modern challenges, dermatologists are facing a significant upswing and encountering </a:t>
            </a:r>
            <a: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8-10 cases daily</a:t>
            </a:r>
            <a:endParaRPr lang="en-I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SM790994">
            <a:extLst>
              <a:ext uri="{FF2B5EF4-FFF2-40B4-BE49-F238E27FC236}">
                <a16:creationId xmlns:a16="http://schemas.microsoft.com/office/drawing/2014/main" id="{EC004444-266C-0440-9CB1-305E5CA650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671883"/>
            <a:ext cx="12192000" cy="418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2F7F7D9-D18F-9649-96FE-D0627776C264}"/>
              </a:ext>
            </a:extLst>
          </p:cNvPr>
          <p:cNvSpPr txBox="1"/>
          <p:nvPr/>
        </p:nvSpPr>
        <p:spPr>
          <a:xfrm>
            <a:off x="87730" y="6504972"/>
            <a:ext cx="18336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Source : Times of India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40"/>
          <p:cNvSpPr txBox="1"/>
          <p:nvPr/>
        </p:nvSpPr>
        <p:spPr>
          <a:xfrm>
            <a:off x="1787677" y="3415002"/>
            <a:ext cx="816003" cy="563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0"/>
              </a:lnSpc>
            </a:pPr>
            <a:r>
              <a:rPr lang="en-US" sz="3106" spc="-62">
                <a:solidFill>
                  <a:srgbClr val="FFFFFF"/>
                </a:solidFill>
                <a:latin typeface="Poppins"/>
              </a:rPr>
              <a:t>01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36184" y="3415002"/>
            <a:ext cx="816003" cy="563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0"/>
              </a:lnSpc>
            </a:pPr>
            <a:r>
              <a:rPr lang="en-US" sz="3106" spc="-62">
                <a:solidFill>
                  <a:srgbClr val="FFFFFF"/>
                </a:solidFill>
                <a:latin typeface="Poppins"/>
              </a:rPr>
              <a:t>03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DA3F535-44C5-BAD7-10B2-63F62D5B8146}"/>
              </a:ext>
            </a:extLst>
          </p:cNvPr>
          <p:cNvSpPr txBox="1"/>
          <p:nvPr/>
        </p:nvSpPr>
        <p:spPr>
          <a:xfrm>
            <a:off x="349489" y="1100632"/>
            <a:ext cx="3227476" cy="1241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67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Climate and Environmental Dynamics</a:t>
            </a:r>
          </a:p>
          <a:p>
            <a:endParaRPr lang="en-US" sz="1067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sz="1067" dirty="0">
                <a:latin typeface="Poppins" panose="00000500000000000000" pitchFamily="2" charset="0"/>
                <a:cs typeface="Poppins" panose="00000500000000000000" pitchFamily="2" charset="0"/>
              </a:rPr>
              <a:t>Within India's </a:t>
            </a:r>
            <a:r>
              <a:rPr lang="en-US" sz="1067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warm and humid climate</a:t>
            </a:r>
            <a:r>
              <a:rPr lang="en-US" sz="1067" dirty="0">
                <a:latin typeface="Poppins" panose="00000500000000000000" pitchFamily="2" charset="0"/>
                <a:cs typeface="Poppins" panose="00000500000000000000" pitchFamily="2" charset="0"/>
              </a:rPr>
              <a:t>, an ideal breeding ground is fostered for fungal propagation, leading to an upswing in conditions like ringworm, athlete's foot, and fungal nail infections</a:t>
            </a:r>
            <a:endParaRPr lang="en-IN" sz="1067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C95718B-493E-E776-5B5B-06451E09A51C}"/>
              </a:ext>
            </a:extLst>
          </p:cNvPr>
          <p:cNvSpPr txBox="1"/>
          <p:nvPr/>
        </p:nvSpPr>
        <p:spPr>
          <a:xfrm>
            <a:off x="349490" y="2736739"/>
            <a:ext cx="2650564" cy="1406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67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Densified Demographics and Hygienic Practices </a:t>
            </a:r>
          </a:p>
          <a:p>
            <a:endParaRPr lang="en-US" sz="1067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sz="1067" dirty="0">
                <a:latin typeface="Poppins" panose="00000500000000000000" pitchFamily="2" charset="0"/>
                <a:cs typeface="Poppins" panose="00000500000000000000" pitchFamily="2" charset="0"/>
              </a:rPr>
              <a:t>The dense population fabric coupled with </a:t>
            </a:r>
            <a:r>
              <a:rPr lang="en-US" sz="1067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uneven hygiene practices</a:t>
            </a:r>
            <a:r>
              <a:rPr lang="en-US" sz="1067" dirty="0">
                <a:latin typeface="Poppins" panose="00000500000000000000" pitchFamily="2" charset="0"/>
                <a:cs typeface="Poppins" panose="00000500000000000000" pitchFamily="2" charset="0"/>
              </a:rPr>
              <a:t> imparts impetus to fungal transmission, perpetuating these infections in varied communities</a:t>
            </a:r>
            <a:endParaRPr lang="en-IN" sz="1067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BF52A34-D4E9-DF72-35B3-0E6763E81A2F}"/>
              </a:ext>
            </a:extLst>
          </p:cNvPr>
          <p:cNvSpPr txBox="1"/>
          <p:nvPr/>
        </p:nvSpPr>
        <p:spPr>
          <a:xfrm>
            <a:off x="350570" y="4698224"/>
            <a:ext cx="3324561" cy="1241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67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Antifungal Resistance</a:t>
            </a:r>
          </a:p>
          <a:p>
            <a:endParaRPr lang="en-US" sz="1067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sz="1067" dirty="0">
                <a:latin typeface="Poppins" panose="00000500000000000000" pitchFamily="2" charset="0"/>
                <a:cs typeface="Poppins" panose="00000500000000000000" pitchFamily="2" charset="0"/>
              </a:rPr>
              <a:t>The emergence of fungal strains resistant to traditional treatments, propelled by the </a:t>
            </a:r>
            <a:r>
              <a:rPr lang="en-US" sz="1067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injudicious use of antifungal agents, </a:t>
            </a:r>
            <a:r>
              <a:rPr lang="en-US" sz="1067" dirty="0">
                <a:latin typeface="Poppins" panose="00000500000000000000" pitchFamily="2" charset="0"/>
                <a:cs typeface="Poppins" panose="00000500000000000000" pitchFamily="2" charset="0"/>
              </a:rPr>
              <a:t>heightens the intricacies of combating these infections effectively</a:t>
            </a:r>
            <a:endParaRPr lang="en-IN" sz="1067" dirty="0">
              <a:latin typeface="Poppins" panose="00000500000000000000" pitchFamily="2" charset="0"/>
              <a:ea typeface="PMingLiU-ExtB" panose="02020500000000000000" pitchFamily="18" charset="-120"/>
              <a:cs typeface="Poppins" panose="00000500000000000000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4828B5A-CCD4-B7C2-8FA9-53357CA3FFFC}"/>
              </a:ext>
            </a:extLst>
          </p:cNvPr>
          <p:cNvSpPr txBox="1"/>
          <p:nvPr/>
        </p:nvSpPr>
        <p:spPr>
          <a:xfrm>
            <a:off x="349489" y="6639930"/>
            <a:ext cx="2664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latin typeface="Poppins" panose="00000500000000000000" pitchFamily="2" charset="0"/>
                <a:cs typeface="Poppins" panose="00000500000000000000" pitchFamily="2" charset="0"/>
              </a:rPr>
              <a:t>Source: Derma360, </a:t>
            </a:r>
            <a:r>
              <a:rPr lang="en-US" sz="700" dirty="0" err="1">
                <a:latin typeface="Poppins" panose="00000500000000000000" pitchFamily="2" charset="0"/>
                <a:cs typeface="Poppins" panose="00000500000000000000" pitchFamily="2" charset="0"/>
              </a:rPr>
              <a:t>NetMeds</a:t>
            </a:r>
            <a:r>
              <a:rPr lang="en-US" sz="7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endParaRPr lang="en-IN" sz="7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5C329F-6ADB-F93B-327A-2AAD140840B8}"/>
              </a:ext>
            </a:extLst>
          </p:cNvPr>
          <p:cNvSpPr txBox="1"/>
          <p:nvPr/>
        </p:nvSpPr>
        <p:spPr>
          <a:xfrm>
            <a:off x="8225643" y="1100632"/>
            <a:ext cx="3282246" cy="913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67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Transmission Nexus</a:t>
            </a:r>
          </a:p>
          <a:p>
            <a:endParaRPr lang="en-US" sz="1067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sz="1067" dirty="0">
                <a:latin typeface="Poppins" panose="00000500000000000000" pitchFamily="2" charset="0"/>
                <a:cs typeface="Poppins" panose="00000500000000000000" pitchFamily="2" charset="0"/>
              </a:rPr>
              <a:t>Contagious in nature, fungal infections often harness direct contact with infected surfaces, acting as vectors for swift proliferation</a:t>
            </a:r>
            <a:endParaRPr lang="en-IN" sz="1067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9FD8A2-B773-4B31-10D8-33B1ED900C77}"/>
              </a:ext>
            </a:extLst>
          </p:cNvPr>
          <p:cNvSpPr txBox="1"/>
          <p:nvPr/>
        </p:nvSpPr>
        <p:spPr>
          <a:xfrm>
            <a:off x="8225643" y="2736739"/>
            <a:ext cx="3282246" cy="1077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67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Skin Terrain Susceptibility</a:t>
            </a:r>
          </a:p>
          <a:p>
            <a:endParaRPr lang="en-US" sz="1067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sz="1067" dirty="0">
                <a:latin typeface="Poppins" panose="00000500000000000000" pitchFamily="2" charset="0"/>
                <a:cs typeface="Poppins" panose="00000500000000000000" pitchFamily="2" charset="0"/>
              </a:rPr>
              <a:t>Those grappling with pre-existing skin ailments, such as eczema or psoriasis, stand </a:t>
            </a:r>
            <a:r>
              <a:rPr lang="en-US" sz="1067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more vulnerable </a:t>
            </a:r>
            <a:r>
              <a:rPr lang="en-US" sz="1067" dirty="0">
                <a:latin typeface="Poppins" panose="00000500000000000000" pitchFamily="2" charset="0"/>
                <a:cs typeface="Poppins" panose="00000500000000000000" pitchFamily="2" charset="0"/>
              </a:rPr>
              <a:t>to fungal intrusion due to compromised dermal layers</a:t>
            </a:r>
            <a:endParaRPr lang="en-IN" sz="1067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278C34-C113-DEE7-EAEF-81184A2B22C9}"/>
              </a:ext>
            </a:extLst>
          </p:cNvPr>
          <p:cNvSpPr txBox="1"/>
          <p:nvPr/>
        </p:nvSpPr>
        <p:spPr>
          <a:xfrm>
            <a:off x="8275453" y="4696904"/>
            <a:ext cx="3461276" cy="1241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67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Limited Awareness</a:t>
            </a:r>
          </a:p>
          <a:p>
            <a:endParaRPr lang="en-US" sz="1067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sz="1067" dirty="0">
                <a:latin typeface="Poppins" panose="00000500000000000000" pitchFamily="2" charset="0"/>
                <a:cs typeface="Poppins" panose="00000500000000000000" pitchFamily="2" charset="0"/>
              </a:rPr>
              <a:t>Insufficient dissemination of knowledge </a:t>
            </a:r>
            <a:r>
              <a:rPr lang="en-US" sz="1067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concerning preventive measures </a:t>
            </a:r>
            <a:r>
              <a:rPr lang="en-US" sz="1067" dirty="0">
                <a:latin typeface="Poppins" panose="00000500000000000000" pitchFamily="2" charset="0"/>
                <a:cs typeface="Poppins" panose="00000500000000000000" pitchFamily="2" charset="0"/>
              </a:rPr>
              <a:t>and timely treatment exacerbates the challenges posed by fungal infections, impeding effective mitigation strategies</a:t>
            </a:r>
            <a:endParaRPr lang="en-IN" sz="1067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2DE8E76-EE5F-002C-1F7F-BEA0F3B514D0}"/>
              </a:ext>
            </a:extLst>
          </p:cNvPr>
          <p:cNvSpPr txBox="1"/>
          <p:nvPr/>
        </p:nvSpPr>
        <p:spPr>
          <a:xfrm>
            <a:off x="349489" y="218070"/>
            <a:ext cx="116187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Poppins Medium" panose="00000600000000000000" pitchFamily="2" charset="0"/>
                <a:cs typeface="Poppins Medium" panose="00000600000000000000" pitchFamily="2" charset="0"/>
              </a:rPr>
              <a:t>Embedded within India's health scenario, this rise is influenced by a complex interplay of various factors, each playing a role in the spread of these infections…..</a:t>
            </a:r>
            <a:endParaRPr lang="en-IN" sz="1600" dirty="0"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pic>
        <p:nvPicPr>
          <p:cNvPr id="19" name="Picture 2" descr="SM612989">
            <a:extLst>
              <a:ext uri="{FF2B5EF4-FFF2-40B4-BE49-F238E27FC236}">
                <a16:creationId xmlns:a16="http://schemas.microsoft.com/office/drawing/2014/main" id="{E689DF7D-5C5B-2844-849A-FAE2B70E8F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010"/>
          <a:stretch/>
        </p:blipFill>
        <p:spPr bwMode="auto">
          <a:xfrm>
            <a:off x="3198244" y="1100632"/>
            <a:ext cx="4656735" cy="465673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11">
            <a:extLst>
              <a:ext uri="{FF2B5EF4-FFF2-40B4-BE49-F238E27FC236}">
                <a16:creationId xmlns:a16="http://schemas.microsoft.com/office/drawing/2014/main" id="{932DF2C2-DC1F-CD47-A7A3-E60AF60507A9}"/>
              </a:ext>
            </a:extLst>
          </p:cNvPr>
          <p:cNvGrpSpPr/>
          <p:nvPr/>
        </p:nvGrpSpPr>
        <p:grpSpPr>
          <a:xfrm>
            <a:off x="5629780" y="4382505"/>
            <a:ext cx="2428810" cy="2475495"/>
            <a:chOff x="0" y="0"/>
            <a:chExt cx="812800" cy="812800"/>
          </a:xfrm>
        </p:grpSpPr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5AF7CF91-30D2-DF44-9F7C-AAF47F54C9C8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BC1823"/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TextBox 13">
              <a:extLst>
                <a:ext uri="{FF2B5EF4-FFF2-40B4-BE49-F238E27FC236}">
                  <a16:creationId xmlns:a16="http://schemas.microsoft.com/office/drawing/2014/main" id="{DEFBD7B0-BE2B-F143-BB5B-7A5A7FEDF6FD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2268" tIns="32268" rIns="32268" bIns="32268" rtlCol="0" anchor="ctr"/>
            <a:lstStyle/>
            <a:p>
              <a:pPr algn="ctr">
                <a:lnSpc>
                  <a:spcPts val="1689"/>
                </a:lnSpc>
              </a:pPr>
              <a:endParaRPr/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A993214-F671-564D-B39E-4A0B983B58CE}"/>
              </a:ext>
            </a:extLst>
          </p:cNvPr>
          <p:cNvCxnSpPr/>
          <p:nvPr/>
        </p:nvCxnSpPr>
        <p:spPr>
          <a:xfrm>
            <a:off x="349489" y="2488557"/>
            <a:ext cx="322747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27C11D5-AF05-C34F-B5A8-BD27DF37C7C9}"/>
              </a:ext>
            </a:extLst>
          </p:cNvPr>
          <p:cNvCxnSpPr/>
          <p:nvPr/>
        </p:nvCxnSpPr>
        <p:spPr>
          <a:xfrm>
            <a:off x="7252187" y="2120096"/>
            <a:ext cx="322747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CE647B2-E0EF-824E-AD29-BAEA3BDD3A64}"/>
              </a:ext>
            </a:extLst>
          </p:cNvPr>
          <p:cNvCxnSpPr/>
          <p:nvPr/>
        </p:nvCxnSpPr>
        <p:spPr>
          <a:xfrm>
            <a:off x="7393013" y="4111899"/>
            <a:ext cx="322747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C900BCB-C910-DD4A-931C-AE6A33EF74A0}"/>
              </a:ext>
            </a:extLst>
          </p:cNvPr>
          <p:cNvCxnSpPr/>
          <p:nvPr/>
        </p:nvCxnSpPr>
        <p:spPr>
          <a:xfrm>
            <a:off x="820522" y="4498544"/>
            <a:ext cx="322747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182EFD-67E5-754B-B083-89FDBFFE3423}"/>
              </a:ext>
            </a:extLst>
          </p:cNvPr>
          <p:cNvSpPr txBox="1"/>
          <p:nvPr/>
        </p:nvSpPr>
        <p:spPr>
          <a:xfrm>
            <a:off x="371388" y="2593102"/>
            <a:ext cx="590749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the past, the management of fungal infections was interwoven with </a:t>
            </a:r>
            <a:r>
              <a:rPr lang="en-US" sz="18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external considerations </a:t>
            </a:r>
            <a:r>
              <a:rPr lang="en-US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such as </a:t>
            </a:r>
            <a:r>
              <a:rPr lang="en-US" sz="18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societal judgments </a:t>
            </a:r>
            <a:r>
              <a:rPr lang="en-US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8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prevailing misconceptions</a:t>
            </a:r>
            <a:endParaRPr lang="en-US" sz="18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Leading to fungal treatments for skin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being</a:t>
            </a:r>
            <a:r>
              <a:rPr lang="en-US" sz="1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administered discreetly and after enduring a great ordeal</a:t>
            </a:r>
            <a:endParaRPr lang="en-US" sz="1800" spc="-38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20" name="Picture 4" descr="SM27485">
            <a:extLst>
              <a:ext uri="{FF2B5EF4-FFF2-40B4-BE49-F238E27FC236}">
                <a16:creationId xmlns:a16="http://schemas.microsoft.com/office/drawing/2014/main" id="{6580C88A-17CC-F846-884E-B07BB9829B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62460" y="0"/>
            <a:ext cx="55595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16">
            <a:extLst>
              <a:ext uri="{FF2B5EF4-FFF2-40B4-BE49-F238E27FC236}">
                <a16:creationId xmlns:a16="http://schemas.microsoft.com/office/drawing/2014/main" id="{5BDF8513-4CC1-A549-A544-A03125963417}"/>
              </a:ext>
            </a:extLst>
          </p:cNvPr>
          <p:cNvGrpSpPr/>
          <p:nvPr/>
        </p:nvGrpSpPr>
        <p:grpSpPr>
          <a:xfrm>
            <a:off x="4010243" y="-2564059"/>
            <a:ext cx="4171513" cy="4171513"/>
            <a:chOff x="0" y="0"/>
            <a:chExt cx="8343025" cy="8343025"/>
          </a:xfrm>
        </p:grpSpPr>
        <p:grpSp>
          <p:nvGrpSpPr>
            <p:cNvPr id="7" name="Group 17">
              <a:extLst>
                <a:ext uri="{FF2B5EF4-FFF2-40B4-BE49-F238E27FC236}">
                  <a16:creationId xmlns:a16="http://schemas.microsoft.com/office/drawing/2014/main" id="{02445C48-7EF4-1A46-8E0D-4395D1BA807C}"/>
                </a:ext>
              </a:extLst>
            </p:cNvPr>
            <p:cNvGrpSpPr/>
            <p:nvPr/>
          </p:nvGrpSpPr>
          <p:grpSpPr>
            <a:xfrm>
              <a:off x="0" y="0"/>
              <a:ext cx="8343025" cy="8343025"/>
              <a:chOff x="0" y="0"/>
              <a:chExt cx="812800" cy="812800"/>
            </a:xfrm>
          </p:grpSpPr>
          <p:sp>
            <p:nvSpPr>
              <p:cNvPr id="17" name="Freeform 18">
                <a:extLst>
                  <a:ext uri="{FF2B5EF4-FFF2-40B4-BE49-F238E27FC236}">
                    <a16:creationId xmlns:a16="http://schemas.microsoft.com/office/drawing/2014/main" id="{8D5F62B4-0E49-024A-A246-7AF1E8475C93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8" name="TextBox 19">
                <a:extLst>
                  <a:ext uri="{FF2B5EF4-FFF2-40B4-BE49-F238E27FC236}">
                    <a16:creationId xmlns:a16="http://schemas.microsoft.com/office/drawing/2014/main" id="{2F66F8FF-1C70-EC4D-A217-D613C94AE4D4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8" name="Group 20">
              <a:extLst>
                <a:ext uri="{FF2B5EF4-FFF2-40B4-BE49-F238E27FC236}">
                  <a16:creationId xmlns:a16="http://schemas.microsoft.com/office/drawing/2014/main" id="{D0A9AE36-2F8D-3040-9BFE-21A2B2060719}"/>
                </a:ext>
              </a:extLst>
            </p:cNvPr>
            <p:cNvGrpSpPr/>
            <p:nvPr/>
          </p:nvGrpSpPr>
          <p:grpSpPr>
            <a:xfrm>
              <a:off x="256421" y="256421"/>
              <a:ext cx="7830184" cy="7830184"/>
              <a:chOff x="0" y="0"/>
              <a:chExt cx="812800" cy="812800"/>
            </a:xfrm>
          </p:grpSpPr>
          <p:sp>
            <p:nvSpPr>
              <p:cNvPr id="15" name="Freeform 21">
                <a:extLst>
                  <a:ext uri="{FF2B5EF4-FFF2-40B4-BE49-F238E27FC236}">
                    <a16:creationId xmlns:a16="http://schemas.microsoft.com/office/drawing/2014/main" id="{631A1AC4-7F13-4047-95B0-C124026FE3D9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6" name="TextBox 22">
                <a:extLst>
                  <a:ext uri="{FF2B5EF4-FFF2-40B4-BE49-F238E27FC236}">
                    <a16:creationId xmlns:a16="http://schemas.microsoft.com/office/drawing/2014/main" id="{59B5C7D1-4347-9845-83CA-8CA8B7A32783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9" name="Group 23">
              <a:extLst>
                <a:ext uri="{FF2B5EF4-FFF2-40B4-BE49-F238E27FC236}">
                  <a16:creationId xmlns:a16="http://schemas.microsoft.com/office/drawing/2014/main" id="{9EE505D3-AFF8-7C47-BD13-8B452C977C90}"/>
                </a:ext>
              </a:extLst>
            </p:cNvPr>
            <p:cNvGrpSpPr/>
            <p:nvPr/>
          </p:nvGrpSpPr>
          <p:grpSpPr>
            <a:xfrm>
              <a:off x="750939" y="750939"/>
              <a:ext cx="6841148" cy="6841148"/>
              <a:chOff x="0" y="0"/>
              <a:chExt cx="812800" cy="812800"/>
            </a:xfrm>
          </p:grpSpPr>
          <p:sp>
            <p:nvSpPr>
              <p:cNvPr id="13" name="Freeform 24">
                <a:extLst>
                  <a:ext uri="{FF2B5EF4-FFF2-40B4-BE49-F238E27FC236}">
                    <a16:creationId xmlns:a16="http://schemas.microsoft.com/office/drawing/2014/main" id="{04EF5E68-9695-D740-A2E0-ECA38D4E149F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BC1823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4" name="TextBox 25">
                <a:extLst>
                  <a:ext uri="{FF2B5EF4-FFF2-40B4-BE49-F238E27FC236}">
                    <a16:creationId xmlns:a16="http://schemas.microsoft.com/office/drawing/2014/main" id="{4E0D6090-5A70-6542-8960-6EB1F7B69C0C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10" name="Group 26">
              <a:extLst>
                <a:ext uri="{FF2B5EF4-FFF2-40B4-BE49-F238E27FC236}">
                  <a16:creationId xmlns:a16="http://schemas.microsoft.com/office/drawing/2014/main" id="{EA2443E3-D600-DF41-BDB4-CE0CEF578484}"/>
                </a:ext>
              </a:extLst>
            </p:cNvPr>
            <p:cNvGrpSpPr/>
            <p:nvPr/>
          </p:nvGrpSpPr>
          <p:grpSpPr>
            <a:xfrm>
              <a:off x="1741655" y="1741655"/>
              <a:ext cx="4859715" cy="4859715"/>
              <a:chOff x="0" y="0"/>
              <a:chExt cx="812800" cy="812800"/>
            </a:xfrm>
          </p:grpSpPr>
          <p:sp>
            <p:nvSpPr>
              <p:cNvPr id="11" name="Freeform 27">
                <a:extLst>
                  <a:ext uri="{FF2B5EF4-FFF2-40B4-BE49-F238E27FC236}">
                    <a16:creationId xmlns:a16="http://schemas.microsoft.com/office/drawing/2014/main" id="{DB1E73B0-97D7-434F-8AD9-04842B03D204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2" name="TextBox 28">
                <a:extLst>
                  <a:ext uri="{FF2B5EF4-FFF2-40B4-BE49-F238E27FC236}">
                    <a16:creationId xmlns:a16="http://schemas.microsoft.com/office/drawing/2014/main" id="{2DED4EAA-2BF6-C04A-A295-A6E29419CE34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2310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021E9451-8742-C64D-BA67-168D7A5DB6CE}"/>
              </a:ext>
            </a:extLst>
          </p:cNvPr>
          <p:cNvSpPr txBox="1"/>
          <p:nvPr/>
        </p:nvSpPr>
        <p:spPr>
          <a:xfrm>
            <a:off x="447025" y="1181238"/>
            <a:ext cx="62585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600" dirty="0">
                <a:latin typeface="Poppins Medium" panose="00000600000000000000" pitchFamily="2" charset="0"/>
                <a:cs typeface="Poppins Medium" panose="00000600000000000000" pitchFamily="2" charset="0"/>
              </a:rPr>
              <a:t>However, with </a:t>
            </a:r>
            <a:r>
              <a:rPr lang="en-IN" sz="1600" dirty="0">
                <a:solidFill>
                  <a:srgbClr val="C00000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newer generations </a:t>
            </a:r>
            <a:r>
              <a:rPr lang="en-IN" sz="1600" dirty="0">
                <a:latin typeface="Poppins Medium" panose="00000600000000000000" pitchFamily="2" charset="0"/>
                <a:cs typeface="Poppins Medium" panose="00000600000000000000" pitchFamily="2" charset="0"/>
              </a:rPr>
              <a:t>taking the reins of consumption, attitudes towards fungal infections are undergoing a remarkable transformation in today's </a:t>
            </a:r>
            <a:r>
              <a:rPr lang="en-IN" sz="1600" dirty="0">
                <a:solidFill>
                  <a:srgbClr val="C00000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present-day panorama.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57B424-D5E4-E449-A0E2-FCA5347B06FC}"/>
              </a:ext>
            </a:extLst>
          </p:cNvPr>
          <p:cNvSpPr txBox="1"/>
          <p:nvPr/>
        </p:nvSpPr>
        <p:spPr>
          <a:xfrm>
            <a:off x="447025" y="2372857"/>
            <a:ext cx="66873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From Hush-Hush to Health:</a:t>
            </a:r>
            <a:r>
              <a:rPr lang="en-IN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Gone are the days of considering fungal infections a mere social embarrassment. Today, it's all about </a:t>
            </a:r>
            <a:r>
              <a:rPr lang="en-IN" b="0" i="0" u="none" strike="noStrike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proactive self-care </a:t>
            </a:r>
            <a:r>
              <a:rPr lang="en-IN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awareness.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8D21E39-66B9-7141-A627-E9D901CA22C8}"/>
              </a:ext>
            </a:extLst>
          </p:cNvPr>
          <p:cNvSpPr txBox="1"/>
          <p:nvPr/>
        </p:nvSpPr>
        <p:spPr>
          <a:xfrm>
            <a:off x="447025" y="3675177"/>
            <a:ext cx="66873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Preventive Power:</a:t>
            </a:r>
            <a:r>
              <a:rPr lang="en-IN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The spotlight is now on prevention! Young minds are adopting </a:t>
            </a:r>
            <a:r>
              <a:rPr lang="en-IN" b="0" i="0" u="none" strike="noStrike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healthier lifestyles</a:t>
            </a:r>
            <a:r>
              <a:rPr lang="en-IN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hygiene practices, and seeking professional guidance for early </a:t>
            </a:r>
            <a:r>
              <a:rPr lang="en-IN" b="0" i="0" u="none" strike="noStrike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intervention.</a:t>
            </a:r>
            <a:endPara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6" name="Picture 10" descr="SM116790">
            <a:extLst>
              <a:ext uri="{FF2B5EF4-FFF2-40B4-BE49-F238E27FC236}">
                <a16:creationId xmlns:a16="http://schemas.microsoft.com/office/drawing/2014/main" id="{FDE4BFCB-8DCA-2249-9775-6C0228D539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42316" y="0"/>
            <a:ext cx="5049684" cy="7062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id="{6870520C-509F-8043-8BDB-2EB5D217EFED}"/>
              </a:ext>
            </a:extLst>
          </p:cNvPr>
          <p:cNvGrpSpPr/>
          <p:nvPr/>
        </p:nvGrpSpPr>
        <p:grpSpPr>
          <a:xfrm>
            <a:off x="5173381" y="4341998"/>
            <a:ext cx="4171513" cy="4171513"/>
            <a:chOff x="0" y="0"/>
            <a:chExt cx="8343025" cy="8343025"/>
          </a:xfrm>
        </p:grpSpPr>
        <p:grpSp>
          <p:nvGrpSpPr>
            <p:cNvPr id="3" name="Group 17">
              <a:extLst>
                <a:ext uri="{FF2B5EF4-FFF2-40B4-BE49-F238E27FC236}">
                  <a16:creationId xmlns:a16="http://schemas.microsoft.com/office/drawing/2014/main" id="{95D7FD48-3411-D54F-B1E8-58BBBA74B0CE}"/>
                </a:ext>
              </a:extLst>
            </p:cNvPr>
            <p:cNvGrpSpPr/>
            <p:nvPr/>
          </p:nvGrpSpPr>
          <p:grpSpPr>
            <a:xfrm>
              <a:off x="0" y="0"/>
              <a:ext cx="8343025" cy="8343025"/>
              <a:chOff x="0" y="0"/>
              <a:chExt cx="812800" cy="812800"/>
            </a:xfrm>
          </p:grpSpPr>
          <p:sp>
            <p:nvSpPr>
              <p:cNvPr id="13" name="Freeform 18">
                <a:extLst>
                  <a:ext uri="{FF2B5EF4-FFF2-40B4-BE49-F238E27FC236}">
                    <a16:creationId xmlns:a16="http://schemas.microsoft.com/office/drawing/2014/main" id="{D9113228-5C15-7049-9FA8-D81CFAA79659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4" name="TextBox 19">
                <a:extLst>
                  <a:ext uri="{FF2B5EF4-FFF2-40B4-BE49-F238E27FC236}">
                    <a16:creationId xmlns:a16="http://schemas.microsoft.com/office/drawing/2014/main" id="{83BF0E7B-2547-4442-8DCE-E8EDC6924BD6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4" name="Group 20">
              <a:extLst>
                <a:ext uri="{FF2B5EF4-FFF2-40B4-BE49-F238E27FC236}">
                  <a16:creationId xmlns:a16="http://schemas.microsoft.com/office/drawing/2014/main" id="{B23DC1D4-34CC-B446-98A5-928A25A28817}"/>
                </a:ext>
              </a:extLst>
            </p:cNvPr>
            <p:cNvGrpSpPr/>
            <p:nvPr/>
          </p:nvGrpSpPr>
          <p:grpSpPr>
            <a:xfrm>
              <a:off x="256421" y="256421"/>
              <a:ext cx="7830184" cy="7830184"/>
              <a:chOff x="0" y="0"/>
              <a:chExt cx="812800" cy="812800"/>
            </a:xfrm>
          </p:grpSpPr>
          <p:sp>
            <p:nvSpPr>
              <p:cNvPr id="11" name="Freeform 21">
                <a:extLst>
                  <a:ext uri="{FF2B5EF4-FFF2-40B4-BE49-F238E27FC236}">
                    <a16:creationId xmlns:a16="http://schemas.microsoft.com/office/drawing/2014/main" id="{A17F579F-CAB2-F44C-97F9-73500A13EC4A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2" name="TextBox 22">
                <a:extLst>
                  <a:ext uri="{FF2B5EF4-FFF2-40B4-BE49-F238E27FC236}">
                    <a16:creationId xmlns:a16="http://schemas.microsoft.com/office/drawing/2014/main" id="{0F0004DC-9B6C-E94D-AB03-6FEC8C5023CB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5" name="Group 23">
              <a:extLst>
                <a:ext uri="{FF2B5EF4-FFF2-40B4-BE49-F238E27FC236}">
                  <a16:creationId xmlns:a16="http://schemas.microsoft.com/office/drawing/2014/main" id="{EEB937B0-4FAE-FB4E-8AB1-B16307A2FC76}"/>
                </a:ext>
              </a:extLst>
            </p:cNvPr>
            <p:cNvGrpSpPr/>
            <p:nvPr/>
          </p:nvGrpSpPr>
          <p:grpSpPr>
            <a:xfrm>
              <a:off x="750939" y="750939"/>
              <a:ext cx="6841148" cy="6841148"/>
              <a:chOff x="0" y="0"/>
              <a:chExt cx="812800" cy="812800"/>
            </a:xfrm>
          </p:grpSpPr>
          <p:sp>
            <p:nvSpPr>
              <p:cNvPr id="9" name="Freeform 24">
                <a:extLst>
                  <a:ext uri="{FF2B5EF4-FFF2-40B4-BE49-F238E27FC236}">
                    <a16:creationId xmlns:a16="http://schemas.microsoft.com/office/drawing/2014/main" id="{1EE9BE98-9A8A-0946-A4CB-C334C1515462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BC1823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0" name="TextBox 25">
                <a:extLst>
                  <a:ext uri="{FF2B5EF4-FFF2-40B4-BE49-F238E27FC236}">
                    <a16:creationId xmlns:a16="http://schemas.microsoft.com/office/drawing/2014/main" id="{0B71ED7C-27B0-3D4E-8B21-5938334A147B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6" name="Group 26">
              <a:extLst>
                <a:ext uri="{FF2B5EF4-FFF2-40B4-BE49-F238E27FC236}">
                  <a16:creationId xmlns:a16="http://schemas.microsoft.com/office/drawing/2014/main" id="{7980CEB5-9C27-5542-8C7F-B5C2A43BC307}"/>
                </a:ext>
              </a:extLst>
            </p:cNvPr>
            <p:cNvGrpSpPr/>
            <p:nvPr/>
          </p:nvGrpSpPr>
          <p:grpSpPr>
            <a:xfrm>
              <a:off x="1741655" y="1741655"/>
              <a:ext cx="4859715" cy="4859715"/>
              <a:chOff x="0" y="0"/>
              <a:chExt cx="812800" cy="812800"/>
            </a:xfrm>
          </p:grpSpPr>
          <p:sp>
            <p:nvSpPr>
              <p:cNvPr id="7" name="Freeform 27">
                <a:extLst>
                  <a:ext uri="{FF2B5EF4-FFF2-40B4-BE49-F238E27FC236}">
                    <a16:creationId xmlns:a16="http://schemas.microsoft.com/office/drawing/2014/main" id="{FD6524B6-06C0-9C48-B333-3EC63A42DB00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8" name="TextBox 28">
                <a:extLst>
                  <a:ext uri="{FF2B5EF4-FFF2-40B4-BE49-F238E27FC236}">
                    <a16:creationId xmlns:a16="http://schemas.microsoft.com/office/drawing/2014/main" id="{CE4DB50E-02D0-4144-9902-C39CC2A121B1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11673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3">
            <a:extLst>
              <a:ext uri="{FF2B5EF4-FFF2-40B4-BE49-F238E27FC236}">
                <a16:creationId xmlns:a16="http://schemas.microsoft.com/office/drawing/2014/main" id="{EBF4487C-0FCF-FC47-AAF7-12385A7552AE}"/>
              </a:ext>
            </a:extLst>
          </p:cNvPr>
          <p:cNvSpPr txBox="1"/>
          <p:nvPr/>
        </p:nvSpPr>
        <p:spPr>
          <a:xfrm>
            <a:off x="577900" y="3235685"/>
            <a:ext cx="8919668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Decoding the ‘new age’ mindsets </a:t>
            </a:r>
          </a:p>
        </p:txBody>
      </p:sp>
      <p:grpSp>
        <p:nvGrpSpPr>
          <p:cNvPr id="3" name="Group 16">
            <a:extLst>
              <a:ext uri="{FF2B5EF4-FFF2-40B4-BE49-F238E27FC236}">
                <a16:creationId xmlns:a16="http://schemas.microsoft.com/office/drawing/2014/main" id="{5E2E48D3-ED6C-B54B-BBF4-8D49FF794118}"/>
              </a:ext>
            </a:extLst>
          </p:cNvPr>
          <p:cNvGrpSpPr/>
          <p:nvPr/>
        </p:nvGrpSpPr>
        <p:grpSpPr>
          <a:xfrm>
            <a:off x="9318661" y="4772243"/>
            <a:ext cx="4171513" cy="4171513"/>
            <a:chOff x="0" y="0"/>
            <a:chExt cx="8343025" cy="8343025"/>
          </a:xfrm>
        </p:grpSpPr>
        <p:grpSp>
          <p:nvGrpSpPr>
            <p:cNvPr id="4" name="Group 17">
              <a:extLst>
                <a:ext uri="{FF2B5EF4-FFF2-40B4-BE49-F238E27FC236}">
                  <a16:creationId xmlns:a16="http://schemas.microsoft.com/office/drawing/2014/main" id="{CB94CBAF-FEAF-2A44-9F94-99DA72AB51F9}"/>
                </a:ext>
              </a:extLst>
            </p:cNvPr>
            <p:cNvGrpSpPr/>
            <p:nvPr/>
          </p:nvGrpSpPr>
          <p:grpSpPr>
            <a:xfrm>
              <a:off x="0" y="0"/>
              <a:ext cx="8343025" cy="8343025"/>
              <a:chOff x="0" y="0"/>
              <a:chExt cx="812800" cy="812800"/>
            </a:xfrm>
          </p:grpSpPr>
          <p:sp>
            <p:nvSpPr>
              <p:cNvPr id="14" name="Freeform 18">
                <a:extLst>
                  <a:ext uri="{FF2B5EF4-FFF2-40B4-BE49-F238E27FC236}">
                    <a16:creationId xmlns:a16="http://schemas.microsoft.com/office/drawing/2014/main" id="{1DDE554C-4DB6-F44B-8D84-C73A2EFA4A87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5" name="TextBox 19">
                <a:extLst>
                  <a:ext uri="{FF2B5EF4-FFF2-40B4-BE49-F238E27FC236}">
                    <a16:creationId xmlns:a16="http://schemas.microsoft.com/office/drawing/2014/main" id="{9949AAD5-869B-8C42-AD07-548C9DC6A9BA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5" name="Group 20">
              <a:extLst>
                <a:ext uri="{FF2B5EF4-FFF2-40B4-BE49-F238E27FC236}">
                  <a16:creationId xmlns:a16="http://schemas.microsoft.com/office/drawing/2014/main" id="{4455BEE3-123F-EF4A-A84C-B9139C7262A1}"/>
                </a:ext>
              </a:extLst>
            </p:cNvPr>
            <p:cNvGrpSpPr/>
            <p:nvPr/>
          </p:nvGrpSpPr>
          <p:grpSpPr>
            <a:xfrm>
              <a:off x="256421" y="256421"/>
              <a:ext cx="7830184" cy="7830184"/>
              <a:chOff x="0" y="0"/>
              <a:chExt cx="812800" cy="812800"/>
            </a:xfrm>
          </p:grpSpPr>
          <p:sp>
            <p:nvSpPr>
              <p:cNvPr id="12" name="Freeform 21">
                <a:extLst>
                  <a:ext uri="{FF2B5EF4-FFF2-40B4-BE49-F238E27FC236}">
                    <a16:creationId xmlns:a16="http://schemas.microsoft.com/office/drawing/2014/main" id="{D9BC3217-8176-3946-AB28-703112CB799C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3" name="TextBox 22">
                <a:extLst>
                  <a:ext uri="{FF2B5EF4-FFF2-40B4-BE49-F238E27FC236}">
                    <a16:creationId xmlns:a16="http://schemas.microsoft.com/office/drawing/2014/main" id="{0D49AD27-A769-D340-8758-C597EDC4E2D7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6" name="Group 23">
              <a:extLst>
                <a:ext uri="{FF2B5EF4-FFF2-40B4-BE49-F238E27FC236}">
                  <a16:creationId xmlns:a16="http://schemas.microsoft.com/office/drawing/2014/main" id="{D6A08A00-06C1-914B-B6B7-96542B967C9F}"/>
                </a:ext>
              </a:extLst>
            </p:cNvPr>
            <p:cNvGrpSpPr/>
            <p:nvPr/>
          </p:nvGrpSpPr>
          <p:grpSpPr>
            <a:xfrm>
              <a:off x="750939" y="750939"/>
              <a:ext cx="6841148" cy="6841148"/>
              <a:chOff x="0" y="0"/>
              <a:chExt cx="812800" cy="812800"/>
            </a:xfrm>
          </p:grpSpPr>
          <p:sp>
            <p:nvSpPr>
              <p:cNvPr id="10" name="Freeform 24">
                <a:extLst>
                  <a:ext uri="{FF2B5EF4-FFF2-40B4-BE49-F238E27FC236}">
                    <a16:creationId xmlns:a16="http://schemas.microsoft.com/office/drawing/2014/main" id="{0706D983-F151-0843-85B1-61936124D71A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BC1823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1" name="TextBox 25">
                <a:extLst>
                  <a:ext uri="{FF2B5EF4-FFF2-40B4-BE49-F238E27FC236}">
                    <a16:creationId xmlns:a16="http://schemas.microsoft.com/office/drawing/2014/main" id="{109A7656-3B57-1A48-B825-9133399F2687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7" name="Group 26">
              <a:extLst>
                <a:ext uri="{FF2B5EF4-FFF2-40B4-BE49-F238E27FC236}">
                  <a16:creationId xmlns:a16="http://schemas.microsoft.com/office/drawing/2014/main" id="{BDA9F171-DCA0-EC4B-9FF8-8851C6FD9BCD}"/>
                </a:ext>
              </a:extLst>
            </p:cNvPr>
            <p:cNvGrpSpPr/>
            <p:nvPr/>
          </p:nvGrpSpPr>
          <p:grpSpPr>
            <a:xfrm>
              <a:off x="1741655" y="1741655"/>
              <a:ext cx="4859715" cy="4859715"/>
              <a:chOff x="0" y="0"/>
              <a:chExt cx="812800" cy="812800"/>
            </a:xfrm>
          </p:grpSpPr>
          <p:sp>
            <p:nvSpPr>
              <p:cNvPr id="8" name="Freeform 27">
                <a:extLst>
                  <a:ext uri="{FF2B5EF4-FFF2-40B4-BE49-F238E27FC236}">
                    <a16:creationId xmlns:a16="http://schemas.microsoft.com/office/drawing/2014/main" id="{F4FFCA44-3F21-3B41-9E3D-77BBD476D397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9" name="TextBox 28">
                <a:extLst>
                  <a:ext uri="{FF2B5EF4-FFF2-40B4-BE49-F238E27FC236}">
                    <a16:creationId xmlns:a16="http://schemas.microsoft.com/office/drawing/2014/main" id="{489EC3E2-A826-9246-9E18-BE7F4D5484FB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7AF5EB5F-AC66-A348-802C-17CEB984FCC9}"/>
              </a:ext>
            </a:extLst>
          </p:cNvPr>
          <p:cNvSpPr/>
          <p:nvPr/>
        </p:nvSpPr>
        <p:spPr>
          <a:xfrm>
            <a:off x="577900" y="3917893"/>
            <a:ext cx="3762851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877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93DF8E-7B9F-974D-95CC-3C64F4100137}"/>
              </a:ext>
            </a:extLst>
          </p:cNvPr>
          <p:cNvSpPr txBox="1"/>
          <p:nvPr/>
        </p:nvSpPr>
        <p:spPr>
          <a:xfrm>
            <a:off x="341845" y="1527105"/>
            <a:ext cx="324307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Younger consumers are driving a phenomenal </a:t>
            </a:r>
            <a:r>
              <a:rPr lang="en-US" sz="1800" b="0" i="0" dirty="0"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metamorphosis that goes beyond </a:t>
            </a:r>
            <a:r>
              <a:rPr lang="en-US" sz="1800" b="0" i="0" dirty="0">
                <a:solidFill>
                  <a:srgbClr val="C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surface appearances</a:t>
            </a:r>
            <a:r>
              <a:rPr lang="en-US" sz="1800" b="0" i="0" dirty="0"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, embracing a broader idea of </a:t>
            </a:r>
            <a:r>
              <a:rPr lang="en-US" sz="1800" b="0" i="0" dirty="0">
                <a:solidFill>
                  <a:srgbClr val="C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'personal empowerment</a:t>
            </a:r>
            <a:r>
              <a:rPr lang="en-US" sz="1800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’</a:t>
            </a:r>
            <a:endParaRPr lang="en-US" sz="1800" spc="-38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E15C29-7921-2647-918A-C5C96E2E9F98}"/>
              </a:ext>
            </a:extLst>
          </p:cNvPr>
          <p:cNvSpPr txBox="1"/>
          <p:nvPr/>
        </p:nvSpPr>
        <p:spPr>
          <a:xfrm>
            <a:off x="8703212" y="3428999"/>
            <a:ext cx="34887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spc="-38" dirty="0">
                <a:latin typeface="Poppins" panose="00000500000000000000" pitchFamily="2" charset="0"/>
                <a:cs typeface="Poppins" panose="00000500000000000000" pitchFamily="2" charset="0"/>
              </a:rPr>
              <a:t>This, is leading to a </a:t>
            </a:r>
            <a:r>
              <a:rPr lang="en-US" sz="1800" spc="-38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more informed attitude and expectation</a:t>
            </a:r>
            <a:r>
              <a:rPr lang="en-US" sz="1800" spc="-38" dirty="0">
                <a:latin typeface="Poppins" panose="00000500000000000000" pitchFamily="2" charset="0"/>
                <a:cs typeface="Poppins" panose="00000500000000000000" pitchFamily="2" charset="0"/>
              </a:rPr>
              <a:t> from the players in the category </a:t>
            </a:r>
          </a:p>
        </p:txBody>
      </p:sp>
      <p:pic>
        <p:nvPicPr>
          <p:cNvPr id="10242" name="Picture 2" descr="SM741268">
            <a:extLst>
              <a:ext uri="{FF2B5EF4-FFF2-40B4-BE49-F238E27FC236}">
                <a16:creationId xmlns:a16="http://schemas.microsoft.com/office/drawing/2014/main" id="{9386EA18-23BB-FC4D-AE4A-82B99E632B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81046" y="671880"/>
            <a:ext cx="4829908" cy="551423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629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>
            <a:off x="10625008" y="5023521"/>
            <a:ext cx="4171513" cy="4171513"/>
            <a:chOff x="0" y="0"/>
            <a:chExt cx="8343025" cy="8343025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8343025" cy="8343025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256421" y="256421"/>
              <a:ext cx="7830184" cy="7830184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750939" y="750939"/>
              <a:ext cx="6841148" cy="6841148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BC1823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1741655" y="1741655"/>
              <a:ext cx="4859715" cy="4859715"/>
              <a:chOff x="0" y="0"/>
              <a:chExt cx="812800" cy="8128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0D44060-3DD4-8E01-BAE8-1A31EA1C5B1A}"/>
              </a:ext>
            </a:extLst>
          </p:cNvPr>
          <p:cNvCxnSpPr/>
          <p:nvPr/>
        </p:nvCxnSpPr>
        <p:spPr>
          <a:xfrm>
            <a:off x="3127749" y="1602402"/>
            <a:ext cx="0" cy="504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25E6E54-53F3-3193-B290-ACB8939C143E}"/>
              </a:ext>
            </a:extLst>
          </p:cNvPr>
          <p:cNvCxnSpPr/>
          <p:nvPr/>
        </p:nvCxnSpPr>
        <p:spPr>
          <a:xfrm>
            <a:off x="6101618" y="1602402"/>
            <a:ext cx="0" cy="504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A3CAEC-B823-A98E-5914-49C6E618ECF2}"/>
              </a:ext>
            </a:extLst>
          </p:cNvPr>
          <p:cNvCxnSpPr/>
          <p:nvPr/>
        </p:nvCxnSpPr>
        <p:spPr>
          <a:xfrm>
            <a:off x="8927229" y="1611273"/>
            <a:ext cx="0" cy="504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6E97C289-0229-D9AD-8D94-A2BF6D87FCE9}"/>
              </a:ext>
            </a:extLst>
          </p:cNvPr>
          <p:cNvSpPr/>
          <p:nvPr/>
        </p:nvSpPr>
        <p:spPr>
          <a:xfrm>
            <a:off x="3262196" y="4122402"/>
            <a:ext cx="265214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ndividuals dealing with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persistent and severe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fungal infections. They are in search of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permanent solutions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that address the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root cause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 the problem. They are likely to have experienced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recurrent infections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are determined to find treatments that offer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lasting relief</a:t>
            </a:r>
            <a:endParaRPr lang="en-IN" sz="1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DD4254-4AB2-B04A-0D17-35D7E8E436DB}"/>
              </a:ext>
            </a:extLst>
          </p:cNvPr>
          <p:cNvSpPr/>
          <p:nvPr/>
        </p:nvSpPr>
        <p:spPr>
          <a:xfrm>
            <a:off x="3298589" y="3514311"/>
            <a:ext cx="2596312" cy="302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latin typeface="Poppins" panose="00000500000000000000" pitchFamily="2" charset="0"/>
                <a:cs typeface="Poppins" panose="00000500000000000000" pitchFamily="2" charset="0"/>
              </a:rPr>
              <a:t>Long term Relief Seekers  </a:t>
            </a:r>
            <a:endParaRPr lang="en-IN" sz="13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AB0096-5DFC-776A-88F8-0D721BADDCF6}"/>
              </a:ext>
            </a:extLst>
          </p:cNvPr>
          <p:cNvSpPr/>
          <p:nvPr/>
        </p:nvSpPr>
        <p:spPr>
          <a:xfrm>
            <a:off x="397423" y="3514311"/>
            <a:ext cx="2389246" cy="302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latin typeface="Poppins" panose="00000500000000000000" pitchFamily="2" charset="0"/>
                <a:cs typeface="Poppins" panose="00000500000000000000" pitchFamily="2" charset="0"/>
              </a:rPr>
              <a:t>Immediate Relief Seekers </a:t>
            </a:r>
            <a:endParaRPr lang="en-IN" sz="13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14DD1C-BA04-B732-AAF6-138A367A3E25}"/>
              </a:ext>
            </a:extLst>
          </p:cNvPr>
          <p:cNvSpPr/>
          <p:nvPr/>
        </p:nvSpPr>
        <p:spPr>
          <a:xfrm>
            <a:off x="6259328" y="3514311"/>
            <a:ext cx="2495399" cy="302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Health-Conscious Individuals </a:t>
            </a:r>
            <a:endParaRPr lang="en-IN"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909AD0-6F6D-E2CD-0813-C619A85F0488}"/>
              </a:ext>
            </a:extLst>
          </p:cNvPr>
          <p:cNvSpPr/>
          <p:nvPr/>
        </p:nvSpPr>
        <p:spPr>
          <a:xfrm>
            <a:off x="9094240" y="3494740"/>
            <a:ext cx="2651874" cy="302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latin typeface="Poppins" panose="00000500000000000000" pitchFamily="2" charset="0"/>
                <a:cs typeface="Poppins" panose="00000500000000000000" pitchFamily="2" charset="0"/>
              </a:rPr>
              <a:t>Preventive Planners </a:t>
            </a:r>
            <a:endParaRPr lang="en-IN" sz="13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3847377-D618-0BB8-2B01-2F651F742E8A}"/>
              </a:ext>
            </a:extLst>
          </p:cNvPr>
          <p:cNvSpPr/>
          <p:nvPr/>
        </p:nvSpPr>
        <p:spPr>
          <a:xfrm>
            <a:off x="288594" y="4119821"/>
            <a:ext cx="276419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ncompasses individuals with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active lifestyles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such as athletes,  sportspersons, and others who are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prone to infections due to sweat and physical activity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Their primary concern is to find products that can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provide fast relief, alleviate discomfort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allow them to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continue their activities without hindrance</a:t>
            </a:r>
            <a:endParaRPr lang="en-IN" sz="1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B6F9939-46D6-152A-12CF-4707C513AB33}"/>
              </a:ext>
            </a:extLst>
          </p:cNvPr>
          <p:cNvSpPr/>
          <p:nvPr/>
        </p:nvSpPr>
        <p:spPr>
          <a:xfrm>
            <a:off x="4742584" y="371411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IN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879CB4F-9A5A-2A08-B02E-F99540579121}"/>
              </a:ext>
            </a:extLst>
          </p:cNvPr>
          <p:cNvSpPr/>
          <p:nvPr/>
        </p:nvSpPr>
        <p:spPr>
          <a:xfrm>
            <a:off x="9054869" y="4074437"/>
            <a:ext cx="297948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roactive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individuals who aim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avoid issues before they arise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They take measures to prevent fungal infections due to factors like having sensitive skin, an underlying health condition, or a history of infections. These individuals are focused on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maintaining their skin health to prevent potential disruptions to their daily lives</a:t>
            </a:r>
            <a:endParaRPr lang="en-IN" sz="1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F15B628-4671-A7EB-E08E-3280119AB852}"/>
              </a:ext>
            </a:extLst>
          </p:cNvPr>
          <p:cNvSpPr txBox="1"/>
          <p:nvPr/>
        </p:nvSpPr>
        <p:spPr>
          <a:xfrm>
            <a:off x="288594" y="211807"/>
            <a:ext cx="8503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Poppins" panose="00000500000000000000" pitchFamily="2" charset="0"/>
                <a:cs typeface="Poppins" panose="00000500000000000000" pitchFamily="2" charset="0"/>
              </a:rPr>
              <a:t>Their mindsets </a:t>
            </a:r>
            <a:r>
              <a:rPr lang="en-IN" sz="1800" dirty="0">
                <a:latin typeface="Poppins" panose="00000500000000000000" pitchFamily="2" charset="0"/>
                <a:cs typeface="Poppins" panose="00000500000000000000" pitchFamily="2" charset="0"/>
              </a:rPr>
              <a:t>can be broadly </a:t>
            </a:r>
            <a:r>
              <a:rPr lang="en-IN" dirty="0">
                <a:latin typeface="Poppins" panose="00000500000000000000" pitchFamily="2" charset="0"/>
                <a:cs typeface="Poppins" panose="00000500000000000000" pitchFamily="2" charset="0"/>
              </a:rPr>
              <a:t>categorized into</a:t>
            </a:r>
            <a:r>
              <a:rPr lang="en-IN" sz="1800" dirty="0">
                <a:latin typeface="Poppins" panose="00000500000000000000" pitchFamily="2" charset="0"/>
                <a:cs typeface="Poppins" panose="00000500000000000000" pitchFamily="2" charset="0"/>
              </a:rPr>
              <a:t>...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563AEAD-FD1E-6EAB-21FB-A455B5736211}"/>
              </a:ext>
            </a:extLst>
          </p:cNvPr>
          <p:cNvSpPr txBox="1"/>
          <p:nvPr/>
        </p:nvSpPr>
        <p:spPr>
          <a:xfrm>
            <a:off x="6105132" y="4061268"/>
            <a:ext cx="27381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ndividuals embodying a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holistic approach to well-being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where skin care is an integral facet of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self-care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For them, tending to skin health goes beyond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superficial concerns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resonating with their commitment to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overall vitality and confidence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They embrace antifungal care as an extension of their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holistic wellness philosophy</a:t>
            </a:r>
            <a:endParaRPr lang="en-IN" sz="1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5507C17A-265E-1EAB-6747-7DE80AECF5C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4121" y="876612"/>
            <a:ext cx="2455413" cy="2381347"/>
          </a:xfrm>
          <a:prstGeom prst="ellipse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64B34AB7-2931-D194-ABA8-5CAFBF3922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8177" y="837490"/>
            <a:ext cx="2274383" cy="2420469"/>
          </a:xfrm>
          <a:prstGeom prst="ellipse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6271B3B4-CF95-6A1E-B365-50565DD09F5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10019" y="842287"/>
            <a:ext cx="2345125" cy="2395550"/>
          </a:xfrm>
          <a:prstGeom prst="ellipse">
            <a:avLst/>
          </a:prstGeom>
        </p:spPr>
      </p:pic>
      <p:pic>
        <p:nvPicPr>
          <p:cNvPr id="57" name="Picture 4" descr="SM948974">
            <a:extLst>
              <a:ext uri="{FF2B5EF4-FFF2-40B4-BE49-F238E27FC236}">
                <a16:creationId xmlns:a16="http://schemas.microsoft.com/office/drawing/2014/main" id="{F28AD3E3-F110-944D-BC90-0903373AFA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4052" y="817369"/>
            <a:ext cx="2420468" cy="242046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42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>
            <a:off x="11253658" y="5094300"/>
            <a:ext cx="4171513" cy="4171513"/>
            <a:chOff x="0" y="0"/>
            <a:chExt cx="8343025" cy="8343025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8343025" cy="8343025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256421" y="256421"/>
              <a:ext cx="7830184" cy="7830184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750939" y="750939"/>
              <a:ext cx="6841148" cy="6841148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BC1823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1741655" y="1741655"/>
              <a:ext cx="4859715" cy="4859715"/>
              <a:chOff x="0" y="0"/>
              <a:chExt cx="812800" cy="8128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-3008772" y="5815579"/>
            <a:ext cx="4171513" cy="4171513"/>
            <a:chOff x="0" y="0"/>
            <a:chExt cx="8343025" cy="8343025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8343025" cy="8343025"/>
              <a:chOff x="0" y="0"/>
              <a:chExt cx="812800" cy="8128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256421" y="256421"/>
              <a:ext cx="7830184" cy="7830184"/>
              <a:chOff x="0" y="0"/>
              <a:chExt cx="812800" cy="8128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750939" y="750939"/>
              <a:ext cx="6841148" cy="6841148"/>
              <a:chOff x="0" y="0"/>
              <a:chExt cx="812800" cy="812800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BC1823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1741655" y="1741655"/>
              <a:ext cx="4859715" cy="4859715"/>
              <a:chOff x="0" y="0"/>
              <a:chExt cx="812800" cy="8128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0D44060-3DD4-8E01-BAE8-1A31EA1C5B1A}"/>
              </a:ext>
            </a:extLst>
          </p:cNvPr>
          <p:cNvCxnSpPr/>
          <p:nvPr/>
        </p:nvCxnSpPr>
        <p:spPr>
          <a:xfrm>
            <a:off x="3127749" y="1407330"/>
            <a:ext cx="0" cy="504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25E6E54-53F3-3193-B290-ACB8939C143E}"/>
              </a:ext>
            </a:extLst>
          </p:cNvPr>
          <p:cNvCxnSpPr/>
          <p:nvPr/>
        </p:nvCxnSpPr>
        <p:spPr>
          <a:xfrm>
            <a:off x="6101618" y="1407330"/>
            <a:ext cx="0" cy="504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A3CAEC-B823-A98E-5914-49C6E618ECF2}"/>
              </a:ext>
            </a:extLst>
          </p:cNvPr>
          <p:cNvCxnSpPr/>
          <p:nvPr/>
        </p:nvCxnSpPr>
        <p:spPr>
          <a:xfrm>
            <a:off x="8927229" y="1416201"/>
            <a:ext cx="0" cy="504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BB6F9939-46D6-152A-12CF-4707C513AB33}"/>
              </a:ext>
            </a:extLst>
          </p:cNvPr>
          <p:cNvSpPr/>
          <p:nvPr/>
        </p:nvSpPr>
        <p:spPr>
          <a:xfrm>
            <a:off x="4742584" y="3519046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B1D535-39EF-3FA1-7E52-9EE0CD88C80D}"/>
              </a:ext>
            </a:extLst>
          </p:cNvPr>
          <p:cNvSpPr/>
          <p:nvPr/>
        </p:nvSpPr>
        <p:spPr>
          <a:xfrm>
            <a:off x="364141" y="4066156"/>
            <a:ext cx="26253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100" b="1" dirty="0">
                <a:latin typeface="Poppins" panose="00000500000000000000" pitchFamily="2" charset="0"/>
                <a:cs typeface="Poppins" panose="00000500000000000000" pitchFamily="2" charset="0"/>
              </a:rPr>
              <a:t>NEEDS: </a:t>
            </a:r>
            <a:br>
              <a:rPr lang="en-IN" sz="11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Fast acting remedies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that swiftly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alleviate symptoms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without interrupting their routines</a:t>
            </a:r>
          </a:p>
          <a:p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Solutions that offer both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immediate relief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ongoing prevention 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- C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onvenient packaging for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on-the-go use</a:t>
            </a:r>
            <a:endParaRPr lang="en-IN" sz="1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32BBC0C-018F-444A-2282-28E2F305F072}"/>
              </a:ext>
            </a:extLst>
          </p:cNvPr>
          <p:cNvSpPr txBox="1"/>
          <p:nvPr/>
        </p:nvSpPr>
        <p:spPr>
          <a:xfrm>
            <a:off x="3272325" y="4029045"/>
            <a:ext cx="2454604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0" dirty="0"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NEEDS: </a:t>
            </a:r>
          </a:p>
          <a:p>
            <a:pPr marL="171450" indent="-171450">
              <a:buFontTx/>
              <a:buChar char="-"/>
            </a:pP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Long lasting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treatments that not only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provide relief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but also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address the underlying cause </a:t>
            </a:r>
          </a:p>
          <a:p>
            <a:pPr marL="171450" indent="-171450">
              <a:buFontTx/>
              <a:buChar char="-"/>
            </a:pP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Products with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proven track records of preventing relapses</a:t>
            </a:r>
            <a:endParaRPr lang="en-US" sz="1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Personalized guidance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from experts</a:t>
            </a:r>
            <a:endParaRPr lang="en-IN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CF71E92-7117-8A37-59DB-EFE3AAA02992}"/>
              </a:ext>
            </a:extLst>
          </p:cNvPr>
          <p:cNvSpPr txBox="1"/>
          <p:nvPr/>
        </p:nvSpPr>
        <p:spPr>
          <a:xfrm>
            <a:off x="6122418" y="4079642"/>
            <a:ext cx="2719734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0" dirty="0"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NEEDS: </a:t>
            </a:r>
          </a:p>
          <a:p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Products that align with their  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wellness-driven ethos</a:t>
            </a:r>
          </a:p>
          <a:p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ormulations that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nourish skin health while addressing infections</a:t>
            </a:r>
          </a:p>
          <a:p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- Solutions that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enhance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both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emotional self-assurance</a:t>
            </a:r>
            <a:endParaRPr lang="en-IN" sz="1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87B8A0C-C9C7-A831-5927-343384349FC0}"/>
              </a:ext>
            </a:extLst>
          </p:cNvPr>
          <p:cNvSpPr txBox="1"/>
          <p:nvPr/>
        </p:nvSpPr>
        <p:spPr>
          <a:xfrm>
            <a:off x="9001115" y="4079642"/>
            <a:ext cx="2454604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0" dirty="0"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NEEDS: </a:t>
            </a:r>
          </a:p>
          <a:p>
            <a:pPr marL="171450" indent="-171450">
              <a:buFontTx/>
              <a:buChar char="-"/>
            </a:pP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Science-backed preventive treatments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that cater to their unique circumstances</a:t>
            </a:r>
          </a:p>
          <a:p>
            <a:pPr marL="171450" indent="-171450">
              <a:buFontTx/>
              <a:buChar char="-"/>
            </a:pP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Products that offer a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proactive shield against infection</a:t>
            </a:r>
            <a:r>
              <a:rPr lang="en-US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without causing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irritation</a:t>
            </a:r>
            <a:endParaRPr lang="en-US" sz="1000" b="1" i="0" dirty="0">
              <a:solidFill>
                <a:srgbClr val="C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D0B73825-3473-C24F-AA0F-B16077EB727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4121" y="876612"/>
            <a:ext cx="2455413" cy="2381347"/>
          </a:xfrm>
          <a:prstGeom prst="ellipse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DF9DDDAA-9FB7-9E44-A56E-FBF50E3149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8177" y="837490"/>
            <a:ext cx="2274383" cy="2420469"/>
          </a:xfrm>
          <a:prstGeom prst="ellipse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788B30FD-AF9A-F34C-AB9E-3A7B2C7470B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10019" y="842287"/>
            <a:ext cx="2345125" cy="2395550"/>
          </a:xfrm>
          <a:prstGeom prst="ellipse">
            <a:avLst/>
          </a:prstGeom>
        </p:spPr>
      </p:pic>
      <p:pic>
        <p:nvPicPr>
          <p:cNvPr id="74" name="Picture 4" descr="SM948974">
            <a:extLst>
              <a:ext uri="{FF2B5EF4-FFF2-40B4-BE49-F238E27FC236}">
                <a16:creationId xmlns:a16="http://schemas.microsoft.com/office/drawing/2014/main" id="{594830AC-2776-3942-A60E-5745497EBB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4052" y="817369"/>
            <a:ext cx="2420468" cy="242046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808FD444-5650-6F4A-8D31-F0771E740C80}"/>
              </a:ext>
            </a:extLst>
          </p:cNvPr>
          <p:cNvSpPr txBox="1"/>
          <p:nvPr/>
        </p:nvSpPr>
        <p:spPr>
          <a:xfrm>
            <a:off x="288593" y="211807"/>
            <a:ext cx="95137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Poppins" panose="00000500000000000000" pitchFamily="2" charset="0"/>
                <a:cs typeface="Poppins" panose="00000500000000000000" pitchFamily="2" charset="0"/>
              </a:rPr>
              <a:t>With each segment displaying distinct needs 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8F95CD0-35CE-9144-9BB7-D836DE63B541}"/>
              </a:ext>
            </a:extLst>
          </p:cNvPr>
          <p:cNvSpPr/>
          <p:nvPr/>
        </p:nvSpPr>
        <p:spPr>
          <a:xfrm>
            <a:off x="3298589" y="3514311"/>
            <a:ext cx="2596312" cy="302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latin typeface="Poppins" panose="00000500000000000000" pitchFamily="2" charset="0"/>
                <a:cs typeface="Poppins" panose="00000500000000000000" pitchFamily="2" charset="0"/>
              </a:rPr>
              <a:t>Long term Relief Seekers  </a:t>
            </a:r>
            <a:endParaRPr lang="en-IN" sz="13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E9FA3AA-031E-1F45-AC30-E40DE58C3433}"/>
              </a:ext>
            </a:extLst>
          </p:cNvPr>
          <p:cNvSpPr/>
          <p:nvPr/>
        </p:nvSpPr>
        <p:spPr>
          <a:xfrm>
            <a:off x="397423" y="3514311"/>
            <a:ext cx="2389246" cy="302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latin typeface="Poppins" panose="00000500000000000000" pitchFamily="2" charset="0"/>
                <a:cs typeface="Poppins" panose="00000500000000000000" pitchFamily="2" charset="0"/>
              </a:rPr>
              <a:t>Immediate Relief Seekers </a:t>
            </a:r>
            <a:endParaRPr lang="en-IN" sz="13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1222DE1-4B3E-1740-A2FB-8C4112A688A4}"/>
              </a:ext>
            </a:extLst>
          </p:cNvPr>
          <p:cNvSpPr/>
          <p:nvPr/>
        </p:nvSpPr>
        <p:spPr>
          <a:xfrm>
            <a:off x="6259328" y="3514311"/>
            <a:ext cx="2495399" cy="302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Health-Conscious Individuals </a:t>
            </a:r>
            <a:endParaRPr lang="en-IN"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002BB85-8995-9E49-9523-FDB7A9D4FCFF}"/>
              </a:ext>
            </a:extLst>
          </p:cNvPr>
          <p:cNvSpPr/>
          <p:nvPr/>
        </p:nvSpPr>
        <p:spPr>
          <a:xfrm>
            <a:off x="9094240" y="3494740"/>
            <a:ext cx="2651874" cy="302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latin typeface="Poppins" panose="00000500000000000000" pitchFamily="2" charset="0"/>
                <a:cs typeface="Poppins" panose="00000500000000000000" pitchFamily="2" charset="0"/>
              </a:rPr>
              <a:t>Preventive Planners </a:t>
            </a:r>
            <a:endParaRPr lang="en-IN" sz="13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523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>
            <a:off x="10776798" y="5377942"/>
            <a:ext cx="4171513" cy="4171513"/>
            <a:chOff x="0" y="0"/>
            <a:chExt cx="8343025" cy="8343025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8343025" cy="8343025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256421" y="256421"/>
              <a:ext cx="7830184" cy="7830184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750939" y="750939"/>
              <a:ext cx="6841148" cy="6841148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BC1823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1741655" y="1741655"/>
              <a:ext cx="4859715" cy="4859715"/>
              <a:chOff x="0" y="0"/>
              <a:chExt cx="812800" cy="8128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06424BA-9457-4EE7-1DB2-A7A2C67D210D}"/>
              </a:ext>
            </a:extLst>
          </p:cNvPr>
          <p:cNvGrpSpPr/>
          <p:nvPr/>
        </p:nvGrpSpPr>
        <p:grpSpPr>
          <a:xfrm>
            <a:off x="1264501" y="2674619"/>
            <a:ext cx="10208446" cy="1577341"/>
            <a:chOff x="2378088" y="1955111"/>
            <a:chExt cx="7880300" cy="2897291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F948209A-DDF6-2523-2E73-EA28583B71C9}"/>
                </a:ext>
              </a:extLst>
            </p:cNvPr>
            <p:cNvGrpSpPr/>
            <p:nvPr/>
          </p:nvGrpSpPr>
          <p:grpSpPr>
            <a:xfrm>
              <a:off x="2378088" y="1955111"/>
              <a:ext cx="7818237" cy="2897291"/>
              <a:chOff x="2926003" y="1760412"/>
              <a:chExt cx="11727356" cy="4345936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086B7F8D-24C0-7539-5D32-ED0FDBAC2C21}"/>
                  </a:ext>
                </a:extLst>
              </p:cNvPr>
              <p:cNvGrpSpPr/>
              <p:nvPr/>
            </p:nvGrpSpPr>
            <p:grpSpPr>
              <a:xfrm>
                <a:off x="2926003" y="1760412"/>
                <a:ext cx="11727356" cy="4345936"/>
                <a:chOff x="-32131" y="-167269"/>
                <a:chExt cx="3088686" cy="1144609"/>
              </a:xfrm>
            </p:grpSpPr>
            <p:sp>
              <p:nvSpPr>
                <p:cNvPr id="67" name="Freeform 3">
                  <a:extLst>
                    <a:ext uri="{FF2B5EF4-FFF2-40B4-BE49-F238E27FC236}">
                      <a16:creationId xmlns:a16="http://schemas.microsoft.com/office/drawing/2014/main" id="{7800FA4A-5B6C-6BB0-9C36-C74454C58119}"/>
                    </a:ext>
                  </a:extLst>
                </p:cNvPr>
                <p:cNvSpPr/>
                <p:nvPr/>
              </p:nvSpPr>
              <p:spPr>
                <a:xfrm>
                  <a:off x="-32131" y="-167269"/>
                  <a:ext cx="3088686" cy="1144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8686" h="836527">
                      <a:moveTo>
                        <a:pt x="16504" y="0"/>
                      </a:moveTo>
                      <a:lnTo>
                        <a:pt x="3072182" y="0"/>
                      </a:lnTo>
                      <a:cubicBezTo>
                        <a:pt x="3076559" y="0"/>
                        <a:pt x="3080757" y="1739"/>
                        <a:pt x="3083852" y="4834"/>
                      </a:cubicBezTo>
                      <a:cubicBezTo>
                        <a:pt x="3086947" y="7929"/>
                        <a:pt x="3088686" y="12127"/>
                        <a:pt x="3088686" y="16504"/>
                      </a:cubicBezTo>
                      <a:lnTo>
                        <a:pt x="3088686" y="820023"/>
                      </a:lnTo>
                      <a:cubicBezTo>
                        <a:pt x="3088686" y="824400"/>
                        <a:pt x="3086947" y="828598"/>
                        <a:pt x="3083852" y="831693"/>
                      </a:cubicBezTo>
                      <a:cubicBezTo>
                        <a:pt x="3080757" y="834788"/>
                        <a:pt x="3076559" y="836527"/>
                        <a:pt x="3072182" y="836527"/>
                      </a:cubicBezTo>
                      <a:lnTo>
                        <a:pt x="16504" y="836527"/>
                      </a:lnTo>
                      <a:cubicBezTo>
                        <a:pt x="12127" y="836527"/>
                        <a:pt x="7929" y="834788"/>
                        <a:pt x="4834" y="831693"/>
                      </a:cubicBezTo>
                      <a:cubicBezTo>
                        <a:pt x="1739" y="828598"/>
                        <a:pt x="0" y="824400"/>
                        <a:pt x="0" y="820023"/>
                      </a:cubicBezTo>
                      <a:lnTo>
                        <a:pt x="0" y="16504"/>
                      </a:lnTo>
                      <a:cubicBezTo>
                        <a:pt x="0" y="12127"/>
                        <a:pt x="1739" y="7929"/>
                        <a:pt x="4834" y="4834"/>
                      </a:cubicBezTo>
                      <a:cubicBezTo>
                        <a:pt x="7929" y="1739"/>
                        <a:pt x="12127" y="0"/>
                        <a:pt x="16504" y="0"/>
                      </a:cubicBezTo>
                      <a:close/>
                    </a:path>
                  </a:pathLst>
                </a:custGeom>
                <a:solidFill>
                  <a:srgbClr val="A71720"/>
                </a:solidFill>
              </p:spPr>
              <p:txBody>
                <a:bodyPr/>
                <a:lstStyle/>
                <a:p>
                  <a:endParaRPr lang="en-IN" sz="1200"/>
                </a:p>
              </p:txBody>
            </p:sp>
            <p:sp>
              <p:nvSpPr>
                <p:cNvPr id="68" name="TextBox 4">
                  <a:extLst>
                    <a:ext uri="{FF2B5EF4-FFF2-40B4-BE49-F238E27FC236}">
                      <a16:creationId xmlns:a16="http://schemas.microsoft.com/office/drawing/2014/main" id="{4CDBA951-6DC2-F0C5-4FDD-95074D3C7E58}"/>
                    </a:ext>
                  </a:extLst>
                </p:cNvPr>
                <p:cNvSpPr txBox="1"/>
                <p:nvPr/>
              </p:nvSpPr>
              <p:spPr>
                <a:xfrm>
                  <a:off x="0" y="-57150"/>
                  <a:ext cx="812800" cy="8699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1200"/>
                </a:p>
              </p:txBody>
            </p:sp>
          </p:grpSp>
          <p:sp>
            <p:nvSpPr>
              <p:cNvPr id="65" name="AutoShape 13">
                <a:extLst>
                  <a:ext uri="{FF2B5EF4-FFF2-40B4-BE49-F238E27FC236}">
                    <a16:creationId xmlns:a16="http://schemas.microsoft.com/office/drawing/2014/main" id="{C0B28F96-A3EF-2B20-B516-777934FFBE13}"/>
                  </a:ext>
                </a:extLst>
              </p:cNvPr>
              <p:cNvSpPr/>
              <p:nvPr/>
            </p:nvSpPr>
            <p:spPr>
              <a:xfrm>
                <a:off x="7350347" y="5981700"/>
                <a:ext cx="2522932" cy="0"/>
              </a:xfrm>
              <a:prstGeom prst="line">
                <a:avLst/>
              </a:prstGeom>
              <a:ln w="38100" cap="flat">
                <a:solidFill>
                  <a:srgbClr val="A7172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6392BB8-E16B-D2DC-3E76-9695988BE8A6}"/>
                  </a:ext>
                </a:extLst>
              </p:cNvPr>
              <p:cNvSpPr txBox="1"/>
              <p:nvPr/>
            </p:nvSpPr>
            <p:spPr>
              <a:xfrm>
                <a:off x="3558561" y="3474859"/>
                <a:ext cx="10462239" cy="4154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endParaRPr lang="en-IN" sz="1200" dirty="0"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sp>
          <p:nvSpPr>
            <p:cNvPr id="4" name="Rectangle 2">
              <a:extLst>
                <a:ext uri="{FF2B5EF4-FFF2-40B4-BE49-F238E27FC236}">
                  <a16:creationId xmlns:a16="http://schemas.microsoft.com/office/drawing/2014/main" id="{43EDF9F3-8BFC-B23E-7CD4-26E308E63A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5849" y="3352257"/>
              <a:ext cx="7622539" cy="492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b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</a:b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993FA46-F13B-8674-A5F3-3AB4198FDA0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0794" y="3126460"/>
            <a:ext cx="779522" cy="7795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C84979-115F-4873-C8C7-E5962F3C5AFB}"/>
              </a:ext>
            </a:extLst>
          </p:cNvPr>
          <p:cNvSpPr txBox="1"/>
          <p:nvPr/>
        </p:nvSpPr>
        <p:spPr>
          <a:xfrm>
            <a:off x="2911204" y="3254611"/>
            <a:ext cx="81393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Hence, </a:t>
            </a:r>
            <a:r>
              <a:rPr lang="en-IN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Candid must assume a distinct role on social media – one that transcends product limitations and fosters a connection catering to emotional needs of consumers across mindsets. </a:t>
            </a:r>
            <a:endParaRPr lang="en-IN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714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>
            <a:off x="11253658" y="5094300"/>
            <a:ext cx="4171513" cy="4171513"/>
            <a:chOff x="0" y="0"/>
            <a:chExt cx="8343025" cy="8343025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8343025" cy="8343025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256421" y="256421"/>
              <a:ext cx="7830184" cy="7830184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750939" y="750939"/>
              <a:ext cx="6841148" cy="6841148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BC1823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1741655" y="1741655"/>
              <a:ext cx="4859715" cy="4859715"/>
              <a:chOff x="0" y="0"/>
              <a:chExt cx="812800" cy="8128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-3008772" y="5815579"/>
            <a:ext cx="4171513" cy="4171513"/>
            <a:chOff x="0" y="0"/>
            <a:chExt cx="8343025" cy="8343025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8343025" cy="8343025"/>
              <a:chOff x="0" y="0"/>
              <a:chExt cx="812800" cy="8128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256421" y="256421"/>
              <a:ext cx="7830184" cy="7830184"/>
              <a:chOff x="0" y="0"/>
              <a:chExt cx="812800" cy="8128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750939" y="750939"/>
              <a:ext cx="6841148" cy="6841148"/>
              <a:chOff x="0" y="0"/>
              <a:chExt cx="812800" cy="812800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BC1823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1741655" y="1741655"/>
              <a:ext cx="4859715" cy="4859715"/>
              <a:chOff x="0" y="0"/>
              <a:chExt cx="812800" cy="8128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BB6F9939-46D6-152A-12CF-4707C513AB33}"/>
              </a:ext>
            </a:extLst>
          </p:cNvPr>
          <p:cNvSpPr/>
          <p:nvPr/>
        </p:nvSpPr>
        <p:spPr>
          <a:xfrm>
            <a:off x="4742584" y="3519046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IN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D16CE12-386E-A7E7-1099-E935D8B0F842}"/>
              </a:ext>
            </a:extLst>
          </p:cNvPr>
          <p:cNvSpPr/>
          <p:nvPr/>
        </p:nvSpPr>
        <p:spPr>
          <a:xfrm>
            <a:off x="397423" y="4217470"/>
            <a:ext cx="248921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QUICK RESILIENCE </a:t>
            </a:r>
          </a:p>
          <a:p>
            <a:endParaRPr lang="en-IN" sz="14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12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ast-acting solutions </a:t>
            </a:r>
            <a:r>
              <a:rPr lang="en-US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that fit seamlessly into their active routines, enabling them to overcome challenges swiftly and </a:t>
            </a:r>
            <a:r>
              <a:rPr lang="en-US" sz="12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unleash their full potential</a:t>
            </a:r>
            <a:endParaRPr lang="en-IN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F47AC15-0C59-8EA4-2E0C-CD67E164FF53}"/>
              </a:ext>
            </a:extLst>
          </p:cNvPr>
          <p:cNvSpPr/>
          <p:nvPr/>
        </p:nvSpPr>
        <p:spPr>
          <a:xfrm>
            <a:off x="3241948" y="4217470"/>
            <a:ext cx="261674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ENDURING COMFORT </a:t>
            </a:r>
          </a:p>
          <a:p>
            <a:endParaRPr lang="en-IN" sz="14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omprehensive solutions that promise </a:t>
            </a:r>
            <a:r>
              <a:rPr lang="en-US" sz="12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enduring freedom </a:t>
            </a:r>
            <a:r>
              <a:rPr lang="en-US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from discomfort by being a trusted ally in their quest for sustained relief, whilst </a:t>
            </a:r>
            <a:r>
              <a:rPr lang="en-US" sz="12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empowering their sense of control </a:t>
            </a:r>
            <a:endParaRPr lang="en-IN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1E3582F-8B00-E519-FE57-1ABB144C75A5}"/>
              </a:ext>
            </a:extLst>
          </p:cNvPr>
          <p:cNvSpPr/>
          <p:nvPr/>
        </p:nvSpPr>
        <p:spPr>
          <a:xfrm>
            <a:off x="6217005" y="4204690"/>
            <a:ext cx="251253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EMPOWERED WELLNESS </a:t>
            </a:r>
          </a:p>
          <a:p>
            <a:endParaRPr lang="en-IN" sz="14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Weaving antifungal care into a narrative of holistic wellness, empowering individuals by demonstrating how skin care is a </a:t>
            </a:r>
            <a:r>
              <a:rPr lang="en-US" sz="12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powerful expression of self-love, </a:t>
            </a:r>
            <a:r>
              <a:rPr lang="en-US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confidence and internal harmony</a:t>
            </a:r>
            <a:endParaRPr lang="en-I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76D3ED2-3187-097E-8ED1-F087796B5C11}"/>
              </a:ext>
            </a:extLst>
          </p:cNvPr>
          <p:cNvSpPr/>
          <p:nvPr/>
        </p:nvSpPr>
        <p:spPr>
          <a:xfrm>
            <a:off x="9222953" y="4234659"/>
            <a:ext cx="252316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PROACTIVE PROTECTION</a:t>
            </a:r>
          </a:p>
          <a:p>
            <a:endParaRPr lang="en-IN" sz="14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cience-backed preventive solutions, empowering them to </a:t>
            </a:r>
            <a:r>
              <a:rPr lang="en-US" sz="12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proactively safeguard </a:t>
            </a:r>
            <a:r>
              <a:rPr lang="en-US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their skin health and maintain their stride with </a:t>
            </a:r>
            <a:r>
              <a:rPr lang="en-US" sz="12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uninterrupted vitality </a:t>
            </a:r>
            <a:endParaRPr lang="en-IN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F54521AF-EEF9-324A-98B8-712B66292ED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4121" y="876612"/>
            <a:ext cx="2455413" cy="2381347"/>
          </a:xfrm>
          <a:prstGeom prst="ellipse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53C4EDC6-F0B0-5248-9B4F-CCC846A186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8177" y="837490"/>
            <a:ext cx="2274383" cy="2420469"/>
          </a:xfrm>
          <a:prstGeom prst="ellipse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7534EC32-A58E-A043-B269-BA31C486F6C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10019" y="842287"/>
            <a:ext cx="2345125" cy="2395550"/>
          </a:xfrm>
          <a:prstGeom prst="ellipse">
            <a:avLst/>
          </a:prstGeom>
        </p:spPr>
      </p:pic>
      <p:pic>
        <p:nvPicPr>
          <p:cNvPr id="79" name="Picture 4" descr="SM948974">
            <a:extLst>
              <a:ext uri="{FF2B5EF4-FFF2-40B4-BE49-F238E27FC236}">
                <a16:creationId xmlns:a16="http://schemas.microsoft.com/office/drawing/2014/main" id="{18C895AA-DE92-A649-9984-7B8E97BB10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4052" y="817369"/>
            <a:ext cx="2420468" cy="242046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Rectangle 79">
            <a:extLst>
              <a:ext uri="{FF2B5EF4-FFF2-40B4-BE49-F238E27FC236}">
                <a16:creationId xmlns:a16="http://schemas.microsoft.com/office/drawing/2014/main" id="{A932FD15-5B5C-F44C-8C1F-A2C7427EFC1F}"/>
              </a:ext>
            </a:extLst>
          </p:cNvPr>
          <p:cNvSpPr/>
          <p:nvPr/>
        </p:nvSpPr>
        <p:spPr>
          <a:xfrm>
            <a:off x="3298589" y="3514311"/>
            <a:ext cx="2596312" cy="302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latin typeface="Poppins" panose="00000500000000000000" pitchFamily="2" charset="0"/>
                <a:cs typeface="Poppins" panose="00000500000000000000" pitchFamily="2" charset="0"/>
              </a:rPr>
              <a:t>Long term Relief Seekers  </a:t>
            </a:r>
            <a:endParaRPr lang="en-IN" sz="13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781CD1C-FCBC-784D-9F04-254C35C14602}"/>
              </a:ext>
            </a:extLst>
          </p:cNvPr>
          <p:cNvSpPr/>
          <p:nvPr/>
        </p:nvSpPr>
        <p:spPr>
          <a:xfrm>
            <a:off x="397423" y="3514311"/>
            <a:ext cx="2389246" cy="302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latin typeface="Poppins" panose="00000500000000000000" pitchFamily="2" charset="0"/>
                <a:cs typeface="Poppins" panose="00000500000000000000" pitchFamily="2" charset="0"/>
              </a:rPr>
              <a:t>Immediate Relief Seekers </a:t>
            </a:r>
            <a:endParaRPr lang="en-IN" sz="13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8752611-DDA8-064C-AD5C-F4DFCE3A7428}"/>
              </a:ext>
            </a:extLst>
          </p:cNvPr>
          <p:cNvSpPr/>
          <p:nvPr/>
        </p:nvSpPr>
        <p:spPr>
          <a:xfrm>
            <a:off x="6259328" y="3514311"/>
            <a:ext cx="2495399" cy="302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Health-Conscious Individuals </a:t>
            </a:r>
            <a:endParaRPr lang="en-IN"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98D7058-3834-4D48-A09C-22244BDD4DC3}"/>
              </a:ext>
            </a:extLst>
          </p:cNvPr>
          <p:cNvSpPr/>
          <p:nvPr/>
        </p:nvSpPr>
        <p:spPr>
          <a:xfrm>
            <a:off x="9094240" y="3494740"/>
            <a:ext cx="2651874" cy="302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latin typeface="Poppins" panose="00000500000000000000" pitchFamily="2" charset="0"/>
                <a:cs typeface="Poppins" panose="00000500000000000000" pitchFamily="2" charset="0"/>
              </a:rPr>
              <a:t>Preventive Planners </a:t>
            </a:r>
            <a:endParaRPr lang="en-IN" sz="13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E3A1463-37F7-8E49-8558-DB5E27E4BBF0}"/>
              </a:ext>
            </a:extLst>
          </p:cNvPr>
          <p:cNvSpPr txBox="1"/>
          <p:nvPr/>
        </p:nvSpPr>
        <p:spPr>
          <a:xfrm>
            <a:off x="288593" y="211807"/>
            <a:ext cx="95137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Poppins" panose="00000500000000000000" pitchFamily="2" charset="0"/>
                <a:cs typeface="Poppins" panose="00000500000000000000" pitchFamily="2" charset="0"/>
              </a:rPr>
              <a:t>Therefore, the emotional lens for Candid on social will be an embodiment of… </a:t>
            </a:r>
          </a:p>
        </p:txBody>
      </p:sp>
    </p:spTree>
    <p:extLst>
      <p:ext uri="{BB962C8B-B14F-4D97-AF65-F5344CB8AC3E}">
        <p14:creationId xmlns:p14="http://schemas.microsoft.com/office/powerpoint/2010/main" val="724282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3">
            <a:extLst>
              <a:ext uri="{FF2B5EF4-FFF2-40B4-BE49-F238E27FC236}">
                <a16:creationId xmlns:a16="http://schemas.microsoft.com/office/drawing/2014/main" id="{EBF4487C-0FCF-FC47-AAF7-12385A7552AE}"/>
              </a:ext>
            </a:extLst>
          </p:cNvPr>
          <p:cNvSpPr txBox="1"/>
          <p:nvPr/>
        </p:nvSpPr>
        <p:spPr>
          <a:xfrm>
            <a:off x="577900" y="3235685"/>
            <a:ext cx="8919668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Analyzing our Peers </a:t>
            </a:r>
          </a:p>
        </p:txBody>
      </p:sp>
      <p:grpSp>
        <p:nvGrpSpPr>
          <p:cNvPr id="3" name="Group 16">
            <a:extLst>
              <a:ext uri="{FF2B5EF4-FFF2-40B4-BE49-F238E27FC236}">
                <a16:creationId xmlns:a16="http://schemas.microsoft.com/office/drawing/2014/main" id="{5E2E48D3-ED6C-B54B-BBF4-8D49FF794118}"/>
              </a:ext>
            </a:extLst>
          </p:cNvPr>
          <p:cNvGrpSpPr/>
          <p:nvPr/>
        </p:nvGrpSpPr>
        <p:grpSpPr>
          <a:xfrm>
            <a:off x="9318661" y="4772243"/>
            <a:ext cx="4171513" cy="4171513"/>
            <a:chOff x="0" y="0"/>
            <a:chExt cx="8343025" cy="8343025"/>
          </a:xfrm>
        </p:grpSpPr>
        <p:grpSp>
          <p:nvGrpSpPr>
            <p:cNvPr id="4" name="Group 17">
              <a:extLst>
                <a:ext uri="{FF2B5EF4-FFF2-40B4-BE49-F238E27FC236}">
                  <a16:creationId xmlns:a16="http://schemas.microsoft.com/office/drawing/2014/main" id="{CB94CBAF-FEAF-2A44-9F94-99DA72AB51F9}"/>
                </a:ext>
              </a:extLst>
            </p:cNvPr>
            <p:cNvGrpSpPr/>
            <p:nvPr/>
          </p:nvGrpSpPr>
          <p:grpSpPr>
            <a:xfrm>
              <a:off x="0" y="0"/>
              <a:ext cx="8343025" cy="8343025"/>
              <a:chOff x="0" y="0"/>
              <a:chExt cx="812800" cy="812800"/>
            </a:xfrm>
          </p:grpSpPr>
          <p:sp>
            <p:nvSpPr>
              <p:cNvPr id="14" name="Freeform 18">
                <a:extLst>
                  <a:ext uri="{FF2B5EF4-FFF2-40B4-BE49-F238E27FC236}">
                    <a16:creationId xmlns:a16="http://schemas.microsoft.com/office/drawing/2014/main" id="{1DDE554C-4DB6-F44B-8D84-C73A2EFA4A87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5" name="TextBox 19">
                <a:extLst>
                  <a:ext uri="{FF2B5EF4-FFF2-40B4-BE49-F238E27FC236}">
                    <a16:creationId xmlns:a16="http://schemas.microsoft.com/office/drawing/2014/main" id="{9949AAD5-869B-8C42-AD07-548C9DC6A9BA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5" name="Group 20">
              <a:extLst>
                <a:ext uri="{FF2B5EF4-FFF2-40B4-BE49-F238E27FC236}">
                  <a16:creationId xmlns:a16="http://schemas.microsoft.com/office/drawing/2014/main" id="{4455BEE3-123F-EF4A-A84C-B9139C7262A1}"/>
                </a:ext>
              </a:extLst>
            </p:cNvPr>
            <p:cNvGrpSpPr/>
            <p:nvPr/>
          </p:nvGrpSpPr>
          <p:grpSpPr>
            <a:xfrm>
              <a:off x="256421" y="256421"/>
              <a:ext cx="7830184" cy="7830184"/>
              <a:chOff x="0" y="0"/>
              <a:chExt cx="812800" cy="812800"/>
            </a:xfrm>
          </p:grpSpPr>
          <p:sp>
            <p:nvSpPr>
              <p:cNvPr id="12" name="Freeform 21">
                <a:extLst>
                  <a:ext uri="{FF2B5EF4-FFF2-40B4-BE49-F238E27FC236}">
                    <a16:creationId xmlns:a16="http://schemas.microsoft.com/office/drawing/2014/main" id="{D9BC3217-8176-3946-AB28-703112CB799C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3" name="TextBox 22">
                <a:extLst>
                  <a:ext uri="{FF2B5EF4-FFF2-40B4-BE49-F238E27FC236}">
                    <a16:creationId xmlns:a16="http://schemas.microsoft.com/office/drawing/2014/main" id="{0D49AD27-A769-D340-8758-C597EDC4E2D7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6" name="Group 23">
              <a:extLst>
                <a:ext uri="{FF2B5EF4-FFF2-40B4-BE49-F238E27FC236}">
                  <a16:creationId xmlns:a16="http://schemas.microsoft.com/office/drawing/2014/main" id="{D6A08A00-06C1-914B-B6B7-96542B967C9F}"/>
                </a:ext>
              </a:extLst>
            </p:cNvPr>
            <p:cNvGrpSpPr/>
            <p:nvPr/>
          </p:nvGrpSpPr>
          <p:grpSpPr>
            <a:xfrm>
              <a:off x="750939" y="750939"/>
              <a:ext cx="6841148" cy="6841148"/>
              <a:chOff x="0" y="0"/>
              <a:chExt cx="812800" cy="812800"/>
            </a:xfrm>
          </p:grpSpPr>
          <p:sp>
            <p:nvSpPr>
              <p:cNvPr id="10" name="Freeform 24">
                <a:extLst>
                  <a:ext uri="{FF2B5EF4-FFF2-40B4-BE49-F238E27FC236}">
                    <a16:creationId xmlns:a16="http://schemas.microsoft.com/office/drawing/2014/main" id="{0706D983-F151-0843-85B1-61936124D71A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BC1823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1" name="TextBox 25">
                <a:extLst>
                  <a:ext uri="{FF2B5EF4-FFF2-40B4-BE49-F238E27FC236}">
                    <a16:creationId xmlns:a16="http://schemas.microsoft.com/office/drawing/2014/main" id="{109A7656-3B57-1A48-B825-9133399F2687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7" name="Group 26">
              <a:extLst>
                <a:ext uri="{FF2B5EF4-FFF2-40B4-BE49-F238E27FC236}">
                  <a16:creationId xmlns:a16="http://schemas.microsoft.com/office/drawing/2014/main" id="{BDA9F171-DCA0-EC4B-9FF8-8851C6FD9BCD}"/>
                </a:ext>
              </a:extLst>
            </p:cNvPr>
            <p:cNvGrpSpPr/>
            <p:nvPr/>
          </p:nvGrpSpPr>
          <p:grpSpPr>
            <a:xfrm>
              <a:off x="1741655" y="1741655"/>
              <a:ext cx="4859715" cy="4859715"/>
              <a:chOff x="0" y="0"/>
              <a:chExt cx="812800" cy="812800"/>
            </a:xfrm>
          </p:grpSpPr>
          <p:sp>
            <p:nvSpPr>
              <p:cNvPr id="8" name="Freeform 27">
                <a:extLst>
                  <a:ext uri="{FF2B5EF4-FFF2-40B4-BE49-F238E27FC236}">
                    <a16:creationId xmlns:a16="http://schemas.microsoft.com/office/drawing/2014/main" id="{F4FFCA44-3F21-3B41-9E3D-77BBD476D397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9" name="TextBox 28">
                <a:extLst>
                  <a:ext uri="{FF2B5EF4-FFF2-40B4-BE49-F238E27FC236}">
                    <a16:creationId xmlns:a16="http://schemas.microsoft.com/office/drawing/2014/main" id="{489EC3E2-A826-9246-9E18-BE7F4D5484FB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7AF5EB5F-AC66-A348-802C-17CEB984FCC9}"/>
              </a:ext>
            </a:extLst>
          </p:cNvPr>
          <p:cNvSpPr/>
          <p:nvPr/>
        </p:nvSpPr>
        <p:spPr>
          <a:xfrm>
            <a:off x="577900" y="3917893"/>
            <a:ext cx="3762851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E5D93B4-4A58-189E-933A-F4A5F76935D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9672" y="2925536"/>
            <a:ext cx="1728294" cy="1728294"/>
          </a:xfrm>
          <a:prstGeom prst="ellipse">
            <a:avLst/>
          </a:prstGeom>
        </p:spPr>
      </p:pic>
      <p:pic>
        <p:nvPicPr>
          <p:cNvPr id="18" name="Picture 17" descr="Sun Pharma CHC enters anti-fungal powder OTC category with ABZORB">
            <a:extLst>
              <a:ext uri="{FF2B5EF4-FFF2-40B4-BE49-F238E27FC236}">
                <a16:creationId xmlns:a16="http://schemas.microsoft.com/office/drawing/2014/main" id="{BB360FA9-B3FB-2785-2D87-900DF9844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99984" y="3254214"/>
            <a:ext cx="2182251" cy="9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99A2C2-CB8F-38F9-7DC9-C2B1FFCBF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581" b="21530"/>
          <a:stretch/>
        </p:blipFill>
        <p:spPr>
          <a:xfrm>
            <a:off x="5457961" y="3257859"/>
            <a:ext cx="1869693" cy="106364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33428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ECDDFF4C-60ED-4C59-06A1-4B5330201C0B}"/>
              </a:ext>
            </a:extLst>
          </p:cNvPr>
          <p:cNvGrpSpPr/>
          <p:nvPr/>
        </p:nvGrpSpPr>
        <p:grpSpPr>
          <a:xfrm>
            <a:off x="387399" y="139696"/>
            <a:ext cx="2702366" cy="1318989"/>
            <a:chOff x="137028" y="128810"/>
            <a:chExt cx="2702366" cy="1318989"/>
          </a:xfrm>
        </p:grpSpPr>
        <p:sp>
          <p:nvSpPr>
            <p:cNvPr id="2" name="TextBox 23">
              <a:extLst>
                <a:ext uri="{FF2B5EF4-FFF2-40B4-BE49-F238E27FC236}">
                  <a16:creationId xmlns:a16="http://schemas.microsoft.com/office/drawing/2014/main" id="{EBF4487C-0FCF-FC47-AAF7-12385A7552AE}"/>
                </a:ext>
              </a:extLst>
            </p:cNvPr>
            <p:cNvSpPr txBox="1"/>
            <p:nvPr/>
          </p:nvSpPr>
          <p:spPr>
            <a:xfrm>
              <a:off x="255897" y="128810"/>
              <a:ext cx="1855931" cy="1846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BRAND APPROACH: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23D05EE-6AB1-ACD7-97B1-ACFCD26466AB}"/>
                </a:ext>
              </a:extLst>
            </p:cNvPr>
            <p:cNvSpPr txBox="1"/>
            <p:nvPr/>
          </p:nvSpPr>
          <p:spPr>
            <a:xfrm>
              <a:off x="137028" y="432136"/>
              <a:ext cx="2702366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0" i="0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Centers 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on </a:t>
              </a:r>
              <a:r>
                <a:rPr lang="en-US" sz="1000" b="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encouraging individuals </a:t>
              </a:r>
              <a:r>
                <a:rPr lang="en-US" sz="1000" b="0" i="0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to </a:t>
              </a:r>
              <a:r>
                <a:rPr lang="en-US" sz="1000" b="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think wisely</a:t>
              </a:r>
              <a:r>
                <a:rPr lang="en-US" sz="1000" b="0" i="0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and </a:t>
              </a:r>
              <a:r>
                <a:rPr lang="en-US" sz="1000" b="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choose Canesten over talcum powder</a:t>
              </a:r>
              <a:r>
                <a:rPr lang="en-US" sz="1000" b="0" i="0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for rashes, highlighting </a:t>
              </a:r>
              <a:r>
                <a:rPr lang="en-US" sz="1000" b="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its superiority in addressing skin issues</a:t>
              </a:r>
              <a:r>
                <a:rPr lang="en-US" sz="1000" b="0" i="0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and p</a:t>
              </a:r>
              <a:r>
                <a:rPr lang="en-US" sz="1000" b="0" i="0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ositioning Canesten as the </a:t>
              </a:r>
              <a:r>
                <a:rPr lang="en-US" sz="1000" b="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ideal solution </a:t>
              </a:r>
              <a:r>
                <a:rPr lang="en-US" sz="1000" b="0" i="0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for </a:t>
              </a:r>
              <a:r>
                <a:rPr lang="en-US" sz="1000" b="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combating</a:t>
              </a:r>
              <a:r>
                <a:rPr lang="en-US" sz="1000" b="0" i="0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and </a:t>
              </a:r>
              <a:r>
                <a:rPr lang="en-US" sz="1000" b="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eradicating rashes </a:t>
              </a:r>
              <a:r>
                <a:rPr lang="en-US" sz="1000" b="0" i="0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at their </a:t>
              </a:r>
              <a:r>
                <a:rPr lang="en-US" sz="1000" b="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root</a:t>
              </a:r>
              <a:endParaRPr lang="en-US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E48806A-C596-EAA0-FDF5-D26CFDFCFABD}"/>
              </a:ext>
            </a:extLst>
          </p:cNvPr>
          <p:cNvCxnSpPr>
            <a:cxnSpLocks/>
          </p:cNvCxnSpPr>
          <p:nvPr/>
        </p:nvCxnSpPr>
        <p:spPr>
          <a:xfrm>
            <a:off x="255897" y="1545771"/>
            <a:ext cx="1160688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72FB65A-0E88-F12A-B630-6B8B498085C7}"/>
              </a:ext>
            </a:extLst>
          </p:cNvPr>
          <p:cNvCxnSpPr/>
          <p:nvPr/>
        </p:nvCxnSpPr>
        <p:spPr>
          <a:xfrm>
            <a:off x="3178628" y="232029"/>
            <a:ext cx="0" cy="119508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44A1204-0816-BA28-7EA1-18F5BB40C831}"/>
              </a:ext>
            </a:extLst>
          </p:cNvPr>
          <p:cNvGrpSpPr/>
          <p:nvPr/>
        </p:nvGrpSpPr>
        <p:grpSpPr>
          <a:xfrm>
            <a:off x="5328640" y="176097"/>
            <a:ext cx="1827195" cy="825749"/>
            <a:chOff x="149692" y="128810"/>
            <a:chExt cx="1962136" cy="825749"/>
          </a:xfrm>
        </p:grpSpPr>
        <p:sp>
          <p:nvSpPr>
            <p:cNvPr id="30" name="TextBox 23">
              <a:extLst>
                <a:ext uri="{FF2B5EF4-FFF2-40B4-BE49-F238E27FC236}">
                  <a16:creationId xmlns:a16="http://schemas.microsoft.com/office/drawing/2014/main" id="{DE7FFFF3-5E7F-A6F5-F0F3-D7E8308F6D03}"/>
                </a:ext>
              </a:extLst>
            </p:cNvPr>
            <p:cNvSpPr txBox="1"/>
            <p:nvPr/>
          </p:nvSpPr>
          <p:spPr>
            <a:xfrm>
              <a:off x="255897" y="128810"/>
              <a:ext cx="1855931" cy="1846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BRAND TONALITY: 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191711E-433C-B2AC-A57F-F36B64DBAD9B}"/>
                </a:ext>
              </a:extLst>
            </p:cNvPr>
            <p:cNvSpPr txBox="1"/>
            <p:nvPr/>
          </p:nvSpPr>
          <p:spPr>
            <a:xfrm>
              <a:off x="149692" y="400561"/>
              <a:ext cx="1820451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Cleverly straightforward 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with a hint of </a:t>
              </a:r>
              <a:r>
                <a:rPr lang="en-US" sz="1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sarcasm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and </a:t>
              </a:r>
              <a:r>
                <a:rPr lang="en-US" sz="1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humor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F08EC6E-B850-4658-E09C-9B9883AA22D7}"/>
              </a:ext>
            </a:extLst>
          </p:cNvPr>
          <p:cNvCxnSpPr/>
          <p:nvPr/>
        </p:nvCxnSpPr>
        <p:spPr>
          <a:xfrm>
            <a:off x="5293162" y="171593"/>
            <a:ext cx="0" cy="119508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06F286F-8951-3D9F-8780-6DD0599FA613}"/>
              </a:ext>
            </a:extLst>
          </p:cNvPr>
          <p:cNvGrpSpPr/>
          <p:nvPr/>
        </p:nvGrpSpPr>
        <p:grpSpPr>
          <a:xfrm>
            <a:off x="3185371" y="171593"/>
            <a:ext cx="1962136" cy="517972"/>
            <a:chOff x="149692" y="128810"/>
            <a:chExt cx="1962136" cy="517972"/>
          </a:xfrm>
        </p:grpSpPr>
        <p:sp>
          <p:nvSpPr>
            <p:cNvPr id="35" name="TextBox 23">
              <a:extLst>
                <a:ext uri="{FF2B5EF4-FFF2-40B4-BE49-F238E27FC236}">
                  <a16:creationId xmlns:a16="http://schemas.microsoft.com/office/drawing/2014/main" id="{E7F867AC-D964-22AA-4AC5-CCD238C3C7AC}"/>
                </a:ext>
              </a:extLst>
            </p:cNvPr>
            <p:cNvSpPr txBox="1"/>
            <p:nvPr/>
          </p:nvSpPr>
          <p:spPr>
            <a:xfrm>
              <a:off x="255897" y="128810"/>
              <a:ext cx="1855931" cy="1846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BRAND USER: 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D345E20-964F-1ED3-0528-46751A81650A}"/>
                </a:ext>
              </a:extLst>
            </p:cNvPr>
            <p:cNvSpPr txBox="1"/>
            <p:nvPr/>
          </p:nvSpPr>
          <p:spPr>
            <a:xfrm>
              <a:off x="149692" y="400561"/>
              <a:ext cx="1855932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1D7E3FAE-A547-31FC-B15F-09041F65425C}"/>
              </a:ext>
            </a:extLst>
          </p:cNvPr>
          <p:cNvSpPr txBox="1"/>
          <p:nvPr/>
        </p:nvSpPr>
        <p:spPr>
          <a:xfrm>
            <a:off x="3208466" y="437774"/>
            <a:ext cx="177972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brand caters to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active youngsters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families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seeking effective solutions for rash management during their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day-to-day activities </a:t>
            </a:r>
          </a:p>
        </p:txBody>
      </p:sp>
      <p:cxnSp>
        <p:nvCxnSpPr>
          <p:cNvPr id="39" name="Google Shape;1879;p154">
            <a:extLst>
              <a:ext uri="{FF2B5EF4-FFF2-40B4-BE49-F238E27FC236}">
                <a16:creationId xmlns:a16="http://schemas.microsoft.com/office/drawing/2014/main" id="{7A7DF0FD-7702-C6B2-1E0C-1CD87BC99EBF}"/>
              </a:ext>
            </a:extLst>
          </p:cNvPr>
          <p:cNvCxnSpPr>
            <a:cxnSpLocks/>
          </p:cNvCxnSpPr>
          <p:nvPr/>
        </p:nvCxnSpPr>
        <p:spPr>
          <a:xfrm>
            <a:off x="7155835" y="171593"/>
            <a:ext cx="0" cy="1219117"/>
          </a:xfrm>
          <a:prstGeom prst="straightConnector1">
            <a:avLst/>
          </a:prstGeom>
          <a:noFill/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CDB2288-055E-1FE7-3FED-AE00220473FD}"/>
              </a:ext>
            </a:extLst>
          </p:cNvPr>
          <p:cNvGrpSpPr/>
          <p:nvPr/>
        </p:nvGrpSpPr>
        <p:grpSpPr>
          <a:xfrm>
            <a:off x="7312649" y="176097"/>
            <a:ext cx="2059948" cy="573157"/>
            <a:chOff x="202841" y="128810"/>
            <a:chExt cx="1908987" cy="402798"/>
          </a:xfrm>
        </p:grpSpPr>
        <p:sp>
          <p:nvSpPr>
            <p:cNvPr id="49" name="TextBox 23">
              <a:extLst>
                <a:ext uri="{FF2B5EF4-FFF2-40B4-BE49-F238E27FC236}">
                  <a16:creationId xmlns:a16="http://schemas.microsoft.com/office/drawing/2014/main" id="{7604E728-0478-3FCF-8090-861F3364B00A}"/>
                </a:ext>
              </a:extLst>
            </p:cNvPr>
            <p:cNvSpPr txBox="1"/>
            <p:nvPr/>
          </p:nvSpPr>
          <p:spPr>
            <a:xfrm>
              <a:off x="255897" y="128810"/>
              <a:ext cx="1855931" cy="129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SOCIAL MEDIA PRESENCE: 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FD51344-EB1A-CDA7-2263-0F28DA1A7189}"/>
                </a:ext>
              </a:extLst>
            </p:cNvPr>
            <p:cNvSpPr txBox="1"/>
            <p:nvPr/>
          </p:nvSpPr>
          <p:spPr>
            <a:xfrm>
              <a:off x="202841" y="358571"/>
              <a:ext cx="1820451" cy="1730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51" name="Google Shape;1879;p154">
            <a:extLst>
              <a:ext uri="{FF2B5EF4-FFF2-40B4-BE49-F238E27FC236}">
                <a16:creationId xmlns:a16="http://schemas.microsoft.com/office/drawing/2014/main" id="{4A032458-5A10-C443-18CA-46F6F09EA324}"/>
              </a:ext>
            </a:extLst>
          </p:cNvPr>
          <p:cNvCxnSpPr>
            <a:cxnSpLocks/>
          </p:cNvCxnSpPr>
          <p:nvPr/>
        </p:nvCxnSpPr>
        <p:spPr>
          <a:xfrm>
            <a:off x="9528920" y="139696"/>
            <a:ext cx="0" cy="1219117"/>
          </a:xfrm>
          <a:prstGeom prst="straightConnector1">
            <a:avLst/>
          </a:prstGeom>
          <a:noFill/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3" name="Picture 52">
            <a:extLst>
              <a:ext uri="{FF2B5EF4-FFF2-40B4-BE49-F238E27FC236}">
                <a16:creationId xmlns:a16="http://schemas.microsoft.com/office/drawing/2014/main" id="{95D63536-CDD6-78F9-B820-5D8FD52EAF4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1853" y="3137622"/>
            <a:ext cx="1728294" cy="1728294"/>
          </a:xfrm>
          <a:prstGeom prst="ellipse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6F820506-11C4-5FA1-FE6F-3567843DCF3C}"/>
              </a:ext>
            </a:extLst>
          </p:cNvPr>
          <p:cNvSpPr txBox="1"/>
          <p:nvPr/>
        </p:nvSpPr>
        <p:spPr>
          <a:xfrm>
            <a:off x="7268250" y="447170"/>
            <a:ext cx="224788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edicated to showcasing the product's versatility across various scenarios, all underlined by the core message,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1000" b="0" i="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Dimaag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1000" b="0" i="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agao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rash pe Canesten </a:t>
            </a:r>
            <a:r>
              <a:rPr lang="en-US" sz="1000" b="0" i="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lagao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endParaRPr lang="en-IN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F0B2F2D-6E7F-A12D-33B5-8A36019DC132}"/>
              </a:ext>
            </a:extLst>
          </p:cNvPr>
          <p:cNvGrpSpPr/>
          <p:nvPr/>
        </p:nvGrpSpPr>
        <p:grpSpPr>
          <a:xfrm>
            <a:off x="9592624" y="196417"/>
            <a:ext cx="2295356" cy="1255875"/>
            <a:chOff x="50141" y="136164"/>
            <a:chExt cx="2464871" cy="1255875"/>
          </a:xfrm>
        </p:grpSpPr>
        <p:sp>
          <p:nvSpPr>
            <p:cNvPr id="57" name="TextBox 23">
              <a:extLst>
                <a:ext uri="{FF2B5EF4-FFF2-40B4-BE49-F238E27FC236}">
                  <a16:creationId xmlns:a16="http://schemas.microsoft.com/office/drawing/2014/main" id="{BE53B9FA-7083-A3DC-C8D9-F51B4B0F0A4C}"/>
                </a:ext>
              </a:extLst>
            </p:cNvPr>
            <p:cNvSpPr txBox="1"/>
            <p:nvPr/>
          </p:nvSpPr>
          <p:spPr>
            <a:xfrm>
              <a:off x="133327" y="136164"/>
              <a:ext cx="1855931" cy="1846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CONTENT OFFERINGS: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EA8163A-E28A-B113-5DF0-8BFDB363D193}"/>
                </a:ext>
              </a:extLst>
            </p:cNvPr>
            <p:cNvSpPr txBox="1"/>
            <p:nvPr/>
          </p:nvSpPr>
          <p:spPr>
            <a:xfrm>
              <a:off x="50141" y="376376"/>
              <a:ext cx="2464871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The </a:t>
              </a:r>
              <a:r>
                <a:rPr lang="en-US" sz="1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product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takes the </a:t>
              </a:r>
              <a:r>
                <a:rPr lang="en-US" sz="1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spotlight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in their content, featuring its </a:t>
              </a:r>
              <a:r>
                <a:rPr lang="en-US" sz="1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usage in diverse scenarios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. It is further amplified by </a:t>
              </a:r>
              <a:r>
                <a:rPr lang="en-US" sz="1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incorporating influencers 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driving home the brand’s core message </a:t>
              </a:r>
            </a:p>
          </p:txBody>
        </p:sp>
      </p:grp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0AD4C2A-4DD1-DD74-4825-DBDDF34C5650}"/>
              </a:ext>
            </a:extLst>
          </p:cNvPr>
          <p:cNvCxnSpPr>
            <a:cxnSpLocks/>
          </p:cNvCxnSpPr>
          <p:nvPr/>
        </p:nvCxnSpPr>
        <p:spPr>
          <a:xfrm flipV="1">
            <a:off x="5900056" y="2383025"/>
            <a:ext cx="0" cy="8516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AB4ED33-F8DD-8470-883A-22826C127FEE}"/>
              </a:ext>
            </a:extLst>
          </p:cNvPr>
          <p:cNvCxnSpPr>
            <a:cxnSpLocks/>
          </p:cNvCxnSpPr>
          <p:nvPr/>
        </p:nvCxnSpPr>
        <p:spPr>
          <a:xfrm flipH="1">
            <a:off x="5041303" y="2383025"/>
            <a:ext cx="8587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:a16="http://schemas.microsoft.com/office/drawing/2014/main" id="{D431383E-5D36-17AC-74B1-8989AA4C45C4}"/>
              </a:ext>
            </a:extLst>
          </p:cNvPr>
          <p:cNvSpPr/>
          <p:nvPr/>
        </p:nvSpPr>
        <p:spPr>
          <a:xfrm>
            <a:off x="4977426" y="2281495"/>
            <a:ext cx="163129" cy="20306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5C55400-C4B9-DD72-FED3-A062636DA6EE}"/>
              </a:ext>
            </a:extLst>
          </p:cNvPr>
          <p:cNvGrpSpPr/>
          <p:nvPr/>
        </p:nvGrpSpPr>
        <p:grpSpPr>
          <a:xfrm>
            <a:off x="2831441" y="2314891"/>
            <a:ext cx="2527609" cy="1620979"/>
            <a:chOff x="490506" y="110748"/>
            <a:chExt cx="1924773" cy="1620979"/>
          </a:xfrm>
        </p:grpSpPr>
        <p:sp>
          <p:nvSpPr>
            <p:cNvPr id="67" name="TextBox 23">
              <a:extLst>
                <a:ext uri="{FF2B5EF4-FFF2-40B4-BE49-F238E27FC236}">
                  <a16:creationId xmlns:a16="http://schemas.microsoft.com/office/drawing/2014/main" id="{589A5C47-9A6E-E3BE-3D13-6F875F589775}"/>
                </a:ext>
              </a:extLst>
            </p:cNvPr>
            <p:cNvSpPr txBox="1"/>
            <p:nvPr/>
          </p:nvSpPr>
          <p:spPr>
            <a:xfrm>
              <a:off x="531124" y="110748"/>
              <a:ext cx="1855931" cy="3693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Influencer Collaborations 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7F69E34-BB37-2DA4-4A06-1E4E24EAB15E}"/>
                </a:ext>
              </a:extLst>
            </p:cNvPr>
            <p:cNvSpPr txBox="1"/>
            <p:nvPr/>
          </p:nvSpPr>
          <p:spPr>
            <a:xfrm>
              <a:off x="490506" y="408288"/>
              <a:ext cx="1924773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Collaboration with </a:t>
              </a:r>
              <a:r>
                <a:rPr lang="en-US" sz="1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influencers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to craft </a:t>
              </a:r>
              <a:r>
                <a:rPr lang="en-US" sz="1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comedic sketches 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portraying the product’s </a:t>
              </a:r>
              <a:r>
                <a:rPr lang="en-US" sz="1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versatility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across </a:t>
              </a:r>
              <a:r>
                <a:rPr lang="en-US" sz="1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diverse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situations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all while </a:t>
              </a:r>
              <a:r>
                <a:rPr lang="en-US" sz="1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reinforcing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the brand’s </a:t>
              </a:r>
              <a:r>
                <a:rPr lang="en-US" sz="1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core message</a:t>
              </a:r>
            </a:p>
            <a:p>
              <a:r>
                <a:rPr lang="en-US" sz="1000" i="1" dirty="0">
                  <a:latin typeface="Arial" panose="020B0604020202020204" pitchFamily="34" charset="0"/>
                  <a:cs typeface="Arial" panose="020B0604020202020204" pitchFamily="34" charset="0"/>
                </a:rPr>
                <a:t>For </a:t>
              </a:r>
              <a:r>
                <a:rPr lang="en-US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eg</a:t>
              </a:r>
              <a:r>
                <a:rPr lang="en-US" sz="1000" i="1" dirty="0">
                  <a:latin typeface="Arial" panose="020B0604020202020204" pitchFamily="34" charset="0"/>
                  <a:cs typeface="Arial" panose="020B0604020202020204" pitchFamily="34" charset="0"/>
                </a:rPr>
                <a:t>: Sameera Reddy, Anisha Dixit, Sakshi </a:t>
              </a:r>
              <a:r>
                <a:rPr lang="en-US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Shivdasani</a:t>
              </a:r>
              <a:r>
                <a:rPr lang="en-US" sz="1000" i="1" dirty="0">
                  <a:latin typeface="Arial" panose="020B0604020202020204" pitchFamily="34" charset="0"/>
                  <a:cs typeface="Arial" panose="020B0604020202020204" pitchFamily="34" charset="0"/>
                </a:rPr>
                <a:t>, Shibani Bedi, and many more </a:t>
              </a:r>
            </a:p>
          </p:txBody>
        </p:sp>
      </p:grpSp>
      <p:pic>
        <p:nvPicPr>
          <p:cNvPr id="83" name="Picture 82">
            <a:extLst>
              <a:ext uri="{FF2B5EF4-FFF2-40B4-BE49-F238E27FC236}">
                <a16:creationId xmlns:a16="http://schemas.microsoft.com/office/drawing/2014/main" id="{A48080D7-0FBA-DBE8-1295-972A49EA397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9795" y="4057815"/>
            <a:ext cx="1592801" cy="1569772"/>
          </a:xfrm>
          <a:prstGeom prst="roundRect">
            <a:avLst/>
          </a:prstGeom>
        </p:spPr>
      </p:pic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5958115E-A8FD-DA31-C49D-D93759851A0B}"/>
              </a:ext>
            </a:extLst>
          </p:cNvPr>
          <p:cNvCxnSpPr>
            <a:cxnSpLocks/>
          </p:cNvCxnSpPr>
          <p:nvPr/>
        </p:nvCxnSpPr>
        <p:spPr>
          <a:xfrm flipH="1">
            <a:off x="6441063" y="2362844"/>
            <a:ext cx="8587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96E680A-4C26-DBCD-E289-767E6A81E598}"/>
              </a:ext>
            </a:extLst>
          </p:cNvPr>
          <p:cNvCxnSpPr>
            <a:cxnSpLocks/>
          </p:cNvCxnSpPr>
          <p:nvPr/>
        </p:nvCxnSpPr>
        <p:spPr>
          <a:xfrm flipV="1">
            <a:off x="6441063" y="2362844"/>
            <a:ext cx="0" cy="9475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87">
            <a:extLst>
              <a:ext uri="{FF2B5EF4-FFF2-40B4-BE49-F238E27FC236}">
                <a16:creationId xmlns:a16="http://schemas.microsoft.com/office/drawing/2014/main" id="{17884485-117F-4653-CC99-319D6CB2382D}"/>
              </a:ext>
            </a:extLst>
          </p:cNvPr>
          <p:cNvSpPr/>
          <p:nvPr/>
        </p:nvSpPr>
        <p:spPr>
          <a:xfrm>
            <a:off x="7258080" y="2281495"/>
            <a:ext cx="163129" cy="20306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6" name="SaveInsta.App - 2900133116278841515">
            <a:hlinkClick r:id="" action="ppaction://media"/>
            <a:extLst>
              <a:ext uri="{FF2B5EF4-FFF2-40B4-BE49-F238E27FC236}">
                <a16:creationId xmlns:a16="http://schemas.microsoft.com/office/drawing/2014/main" id="{0D1BFF59-C336-1B44-30F6-CFEBDD43DB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1097" y="1846742"/>
            <a:ext cx="1212224" cy="2155066"/>
          </a:xfrm>
          <a:prstGeom prst="rect">
            <a:avLst/>
          </a:prstGeom>
        </p:spPr>
      </p:pic>
      <p:pic>
        <p:nvPicPr>
          <p:cNvPr id="97" name="SaveInsta.App - 2877093979802021734">
            <a:hlinkClick r:id="" action="ppaction://media"/>
            <a:extLst>
              <a:ext uri="{FF2B5EF4-FFF2-40B4-BE49-F238E27FC236}">
                <a16:creationId xmlns:a16="http://schemas.microsoft.com/office/drawing/2014/main" id="{2B12BCD0-08F6-6D7D-0047-C43051FD890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549034" y="1846742"/>
            <a:ext cx="1212223" cy="2155063"/>
          </a:xfrm>
          <a:prstGeom prst="rect">
            <a:avLst/>
          </a:prstGeom>
        </p:spPr>
      </p:pic>
      <p:sp>
        <p:nvSpPr>
          <p:cNvPr id="98" name="TextBox 23">
            <a:extLst>
              <a:ext uri="{FF2B5EF4-FFF2-40B4-BE49-F238E27FC236}">
                <a16:creationId xmlns:a16="http://schemas.microsoft.com/office/drawing/2014/main" id="{0459D284-5FE2-EE7E-989B-BB969AC88D12}"/>
              </a:ext>
            </a:extLst>
          </p:cNvPr>
          <p:cNvSpPr txBox="1"/>
          <p:nvPr/>
        </p:nvSpPr>
        <p:spPr>
          <a:xfrm>
            <a:off x="387399" y="4166525"/>
            <a:ext cx="1471656" cy="153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Play Video </a:t>
            </a:r>
          </a:p>
        </p:txBody>
      </p:sp>
      <p:sp>
        <p:nvSpPr>
          <p:cNvPr id="99" name="TextBox 23">
            <a:extLst>
              <a:ext uri="{FF2B5EF4-FFF2-40B4-BE49-F238E27FC236}">
                <a16:creationId xmlns:a16="http://schemas.microsoft.com/office/drawing/2014/main" id="{A03F2F83-BF66-FA2A-2B31-0F39DBB6C2F8}"/>
              </a:ext>
            </a:extLst>
          </p:cNvPr>
          <p:cNvSpPr txBox="1"/>
          <p:nvPr/>
        </p:nvSpPr>
        <p:spPr>
          <a:xfrm>
            <a:off x="1713715" y="4166525"/>
            <a:ext cx="1471656" cy="153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Play Video </a:t>
            </a:r>
          </a:p>
        </p:txBody>
      </p:sp>
      <p:pic>
        <p:nvPicPr>
          <p:cNvPr id="101" name="Picture 100">
            <a:extLst>
              <a:ext uri="{FF2B5EF4-FFF2-40B4-BE49-F238E27FC236}">
                <a16:creationId xmlns:a16="http://schemas.microsoft.com/office/drawing/2014/main" id="{08C97108-BA8F-E5C7-6211-EBBA7FE3B652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417" y="4755730"/>
            <a:ext cx="1560298" cy="1849242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9F7BA01D-2B14-F207-D766-D790AA8A4533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6340" y="2225459"/>
            <a:ext cx="1711074" cy="1677568"/>
          </a:xfrm>
          <a:prstGeom prst="round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4E4BB863-13AD-327F-A839-92E2754A5B43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2060" y="4176990"/>
            <a:ext cx="1212224" cy="1265776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34D57ECD-98B7-5002-11FC-5F9A96053B12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7641" y="4175866"/>
            <a:ext cx="1257472" cy="1265777"/>
          </a:xfrm>
          <a:prstGeom prst="rect">
            <a:avLst/>
          </a:prstGeom>
        </p:spPr>
      </p:pic>
      <p:sp>
        <p:nvSpPr>
          <p:cNvPr id="109" name="TextBox 108">
            <a:extLst>
              <a:ext uri="{FF2B5EF4-FFF2-40B4-BE49-F238E27FC236}">
                <a16:creationId xmlns:a16="http://schemas.microsoft.com/office/drawing/2014/main" id="{67013A88-9CC1-1598-53F1-E715FC100961}"/>
              </a:ext>
            </a:extLst>
          </p:cNvPr>
          <p:cNvSpPr txBox="1"/>
          <p:nvPr/>
        </p:nvSpPr>
        <p:spPr>
          <a:xfrm>
            <a:off x="8530055" y="6565840"/>
            <a:ext cx="83547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*Vernacular communication observed on YouTube campaigns 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0C11526D-E77D-822F-3E7F-18AD97F6BF0E}"/>
              </a:ext>
            </a:extLst>
          </p:cNvPr>
          <p:cNvCxnSpPr>
            <a:cxnSpLocks/>
          </p:cNvCxnSpPr>
          <p:nvPr/>
        </p:nvCxnSpPr>
        <p:spPr>
          <a:xfrm flipV="1">
            <a:off x="6082615" y="4753459"/>
            <a:ext cx="0" cy="6610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" name="Picture 111">
            <a:extLst>
              <a:ext uri="{FF2B5EF4-FFF2-40B4-BE49-F238E27FC236}">
                <a16:creationId xmlns:a16="http://schemas.microsoft.com/office/drawing/2014/main" id="{5FE10C18-266B-8620-27F6-F0C775FF2F45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505" y="4753458"/>
            <a:ext cx="1984736" cy="1849241"/>
          </a:xfrm>
          <a:prstGeom prst="rect">
            <a:avLst/>
          </a:prstGeom>
        </p:spPr>
      </p:pic>
      <p:sp>
        <p:nvSpPr>
          <p:cNvPr id="114" name="Oval 113">
            <a:extLst>
              <a:ext uri="{FF2B5EF4-FFF2-40B4-BE49-F238E27FC236}">
                <a16:creationId xmlns:a16="http://schemas.microsoft.com/office/drawing/2014/main" id="{17B79889-6A10-BC12-B0E3-FF657941802E}"/>
              </a:ext>
            </a:extLst>
          </p:cNvPr>
          <p:cNvSpPr/>
          <p:nvPr/>
        </p:nvSpPr>
        <p:spPr>
          <a:xfrm>
            <a:off x="6013138" y="5306326"/>
            <a:ext cx="163129" cy="20306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5" name="TextBox 23">
            <a:extLst>
              <a:ext uri="{FF2B5EF4-FFF2-40B4-BE49-F238E27FC236}">
                <a16:creationId xmlns:a16="http://schemas.microsoft.com/office/drawing/2014/main" id="{CBB6F866-4529-7693-6472-0920E36DB8E5}"/>
              </a:ext>
            </a:extLst>
          </p:cNvPr>
          <p:cNvSpPr txBox="1"/>
          <p:nvPr/>
        </p:nvSpPr>
        <p:spPr>
          <a:xfrm>
            <a:off x="4071354" y="5858393"/>
            <a:ext cx="3112356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Employing a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playful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sarcastic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tone, the brand's core message ingeniously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nudges users to use their brain wisely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tend to rashes with Canesten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23">
            <a:extLst>
              <a:ext uri="{FF2B5EF4-FFF2-40B4-BE49-F238E27FC236}">
                <a16:creationId xmlns:a16="http://schemas.microsoft.com/office/drawing/2014/main" id="{4963DFB0-7301-44DC-DF42-6D15B9F5D355}"/>
              </a:ext>
            </a:extLst>
          </p:cNvPr>
          <p:cNvSpPr txBox="1"/>
          <p:nvPr/>
        </p:nvSpPr>
        <p:spPr>
          <a:xfrm>
            <a:off x="4360260" y="5580465"/>
            <a:ext cx="2437205" cy="1846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Leveraging sarcasm </a:t>
            </a:r>
          </a:p>
        </p:txBody>
      </p:sp>
      <p:sp>
        <p:nvSpPr>
          <p:cNvPr id="52" name="TextBox 23">
            <a:extLst>
              <a:ext uri="{FF2B5EF4-FFF2-40B4-BE49-F238E27FC236}">
                <a16:creationId xmlns:a16="http://schemas.microsoft.com/office/drawing/2014/main" id="{D788A528-183D-304D-8958-11B3103AA3EC}"/>
              </a:ext>
            </a:extLst>
          </p:cNvPr>
          <p:cNvSpPr txBox="1"/>
          <p:nvPr/>
        </p:nvSpPr>
        <p:spPr>
          <a:xfrm>
            <a:off x="7050847" y="2619491"/>
            <a:ext cx="3278226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Brand Role: </a:t>
            </a:r>
          </a:p>
          <a:p>
            <a:r>
              <a:rPr lang="en-US" sz="1200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Specialized Rash Care Management </a:t>
            </a:r>
          </a:p>
        </p:txBody>
      </p:sp>
      <p:sp>
        <p:nvSpPr>
          <p:cNvPr id="54" name="Rectangle 1">
            <a:extLst>
              <a:ext uri="{FF2B5EF4-FFF2-40B4-BE49-F238E27FC236}">
                <a16:creationId xmlns:a16="http://schemas.microsoft.com/office/drawing/2014/main" id="{A792BDF8-BA24-8C4F-9C58-FFA1A0A0C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0147" y="3064243"/>
            <a:ext cx="306759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brand establishes itself as a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trusted partner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eradicating rashes and enhancing skin well-being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As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India's premier Antifungal brand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it redefines rash management through its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specialized 5-in-1 solution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addressing a spectrum of skin concerns</a:t>
            </a: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US" altLang="en-US" sz="1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777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87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314" fill="hold"/>
                                        <p:tgtEl>
                                          <p:spTgt spid="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9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97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ECDDFF4C-60ED-4C59-06A1-4B5330201C0B}"/>
              </a:ext>
            </a:extLst>
          </p:cNvPr>
          <p:cNvGrpSpPr/>
          <p:nvPr/>
        </p:nvGrpSpPr>
        <p:grpSpPr>
          <a:xfrm>
            <a:off x="387399" y="171593"/>
            <a:ext cx="2702366" cy="517650"/>
            <a:chOff x="137028" y="160707"/>
            <a:chExt cx="2702366" cy="517650"/>
          </a:xfrm>
        </p:grpSpPr>
        <p:sp>
          <p:nvSpPr>
            <p:cNvPr id="2" name="TextBox 23">
              <a:extLst>
                <a:ext uri="{FF2B5EF4-FFF2-40B4-BE49-F238E27FC236}">
                  <a16:creationId xmlns:a16="http://schemas.microsoft.com/office/drawing/2014/main" id="{EBF4487C-0FCF-FC47-AAF7-12385A7552AE}"/>
                </a:ext>
              </a:extLst>
            </p:cNvPr>
            <p:cNvSpPr txBox="1"/>
            <p:nvPr/>
          </p:nvSpPr>
          <p:spPr>
            <a:xfrm>
              <a:off x="180809" y="160707"/>
              <a:ext cx="1855931" cy="1846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BRAND APPROACH: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23D05EE-6AB1-ACD7-97B1-ACFCD26466AB}"/>
                </a:ext>
              </a:extLst>
            </p:cNvPr>
            <p:cNvSpPr txBox="1"/>
            <p:nvPr/>
          </p:nvSpPr>
          <p:spPr>
            <a:xfrm>
              <a:off x="137028" y="432136"/>
              <a:ext cx="2702366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E48806A-C596-EAA0-FDF5-D26CFDFCFABD}"/>
              </a:ext>
            </a:extLst>
          </p:cNvPr>
          <p:cNvCxnSpPr>
            <a:cxnSpLocks/>
          </p:cNvCxnSpPr>
          <p:nvPr/>
        </p:nvCxnSpPr>
        <p:spPr>
          <a:xfrm>
            <a:off x="255897" y="1545771"/>
            <a:ext cx="1160688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72FB65A-0E88-F12A-B630-6B8B498085C7}"/>
              </a:ext>
            </a:extLst>
          </p:cNvPr>
          <p:cNvCxnSpPr/>
          <p:nvPr/>
        </p:nvCxnSpPr>
        <p:spPr>
          <a:xfrm>
            <a:off x="3178628" y="232029"/>
            <a:ext cx="0" cy="119508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3">
            <a:extLst>
              <a:ext uri="{FF2B5EF4-FFF2-40B4-BE49-F238E27FC236}">
                <a16:creationId xmlns:a16="http://schemas.microsoft.com/office/drawing/2014/main" id="{DE7FFFF3-5E7F-A6F5-F0F3-D7E8308F6D03}"/>
              </a:ext>
            </a:extLst>
          </p:cNvPr>
          <p:cNvSpPr txBox="1"/>
          <p:nvPr/>
        </p:nvSpPr>
        <p:spPr>
          <a:xfrm>
            <a:off x="5427541" y="176097"/>
            <a:ext cx="1728294" cy="1846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BRAND TONALITY: 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F08EC6E-B850-4658-E09C-9B9883AA22D7}"/>
              </a:ext>
            </a:extLst>
          </p:cNvPr>
          <p:cNvCxnSpPr/>
          <p:nvPr/>
        </p:nvCxnSpPr>
        <p:spPr>
          <a:xfrm>
            <a:off x="5293162" y="171593"/>
            <a:ext cx="0" cy="119508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06F286F-8951-3D9F-8780-6DD0599FA613}"/>
              </a:ext>
            </a:extLst>
          </p:cNvPr>
          <p:cNvGrpSpPr/>
          <p:nvPr/>
        </p:nvGrpSpPr>
        <p:grpSpPr>
          <a:xfrm>
            <a:off x="3185371" y="171593"/>
            <a:ext cx="1962136" cy="517972"/>
            <a:chOff x="149692" y="128810"/>
            <a:chExt cx="1962136" cy="517972"/>
          </a:xfrm>
        </p:grpSpPr>
        <p:sp>
          <p:nvSpPr>
            <p:cNvPr id="35" name="TextBox 23">
              <a:extLst>
                <a:ext uri="{FF2B5EF4-FFF2-40B4-BE49-F238E27FC236}">
                  <a16:creationId xmlns:a16="http://schemas.microsoft.com/office/drawing/2014/main" id="{E7F867AC-D964-22AA-4AC5-CCD238C3C7AC}"/>
                </a:ext>
              </a:extLst>
            </p:cNvPr>
            <p:cNvSpPr txBox="1"/>
            <p:nvPr/>
          </p:nvSpPr>
          <p:spPr>
            <a:xfrm>
              <a:off x="255897" y="128810"/>
              <a:ext cx="1855931" cy="1846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BRAND USER: 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D345E20-964F-1ED3-0528-46751A81650A}"/>
                </a:ext>
              </a:extLst>
            </p:cNvPr>
            <p:cNvSpPr txBox="1"/>
            <p:nvPr/>
          </p:nvSpPr>
          <p:spPr>
            <a:xfrm>
              <a:off x="149692" y="400561"/>
              <a:ext cx="1855932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39" name="Google Shape;1879;p154">
            <a:extLst>
              <a:ext uri="{FF2B5EF4-FFF2-40B4-BE49-F238E27FC236}">
                <a16:creationId xmlns:a16="http://schemas.microsoft.com/office/drawing/2014/main" id="{7A7DF0FD-7702-C6B2-1E0C-1CD87BC99EBF}"/>
              </a:ext>
            </a:extLst>
          </p:cNvPr>
          <p:cNvCxnSpPr>
            <a:cxnSpLocks/>
          </p:cNvCxnSpPr>
          <p:nvPr/>
        </p:nvCxnSpPr>
        <p:spPr>
          <a:xfrm>
            <a:off x="7155835" y="171593"/>
            <a:ext cx="0" cy="1219117"/>
          </a:xfrm>
          <a:prstGeom prst="straightConnector1">
            <a:avLst/>
          </a:prstGeom>
          <a:noFill/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CDB2288-055E-1FE7-3FED-AE00220473FD}"/>
              </a:ext>
            </a:extLst>
          </p:cNvPr>
          <p:cNvGrpSpPr/>
          <p:nvPr/>
        </p:nvGrpSpPr>
        <p:grpSpPr>
          <a:xfrm>
            <a:off x="7312649" y="176097"/>
            <a:ext cx="2059948" cy="573157"/>
            <a:chOff x="202841" y="128810"/>
            <a:chExt cx="1908987" cy="402798"/>
          </a:xfrm>
        </p:grpSpPr>
        <p:sp>
          <p:nvSpPr>
            <p:cNvPr id="49" name="TextBox 23">
              <a:extLst>
                <a:ext uri="{FF2B5EF4-FFF2-40B4-BE49-F238E27FC236}">
                  <a16:creationId xmlns:a16="http://schemas.microsoft.com/office/drawing/2014/main" id="{7604E728-0478-3FCF-8090-861F3364B00A}"/>
                </a:ext>
              </a:extLst>
            </p:cNvPr>
            <p:cNvSpPr txBox="1"/>
            <p:nvPr/>
          </p:nvSpPr>
          <p:spPr>
            <a:xfrm>
              <a:off x="255897" y="128810"/>
              <a:ext cx="1855931" cy="129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SOCIAL MEDIA PRESENCE: 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FD51344-EB1A-CDA7-2263-0F28DA1A7189}"/>
                </a:ext>
              </a:extLst>
            </p:cNvPr>
            <p:cNvSpPr txBox="1"/>
            <p:nvPr/>
          </p:nvSpPr>
          <p:spPr>
            <a:xfrm>
              <a:off x="202841" y="358571"/>
              <a:ext cx="1820451" cy="1730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51" name="Google Shape;1879;p154">
            <a:extLst>
              <a:ext uri="{FF2B5EF4-FFF2-40B4-BE49-F238E27FC236}">
                <a16:creationId xmlns:a16="http://schemas.microsoft.com/office/drawing/2014/main" id="{4A032458-5A10-C443-18CA-46F6F09EA324}"/>
              </a:ext>
            </a:extLst>
          </p:cNvPr>
          <p:cNvCxnSpPr>
            <a:cxnSpLocks/>
          </p:cNvCxnSpPr>
          <p:nvPr/>
        </p:nvCxnSpPr>
        <p:spPr>
          <a:xfrm>
            <a:off x="9528920" y="139696"/>
            <a:ext cx="0" cy="1219117"/>
          </a:xfrm>
          <a:prstGeom prst="straightConnector1">
            <a:avLst/>
          </a:prstGeom>
          <a:noFill/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6F820506-11C4-5FA1-FE6F-3567843DCF3C}"/>
              </a:ext>
            </a:extLst>
          </p:cNvPr>
          <p:cNvSpPr txBox="1"/>
          <p:nvPr/>
        </p:nvSpPr>
        <p:spPr>
          <a:xfrm>
            <a:off x="7268250" y="447170"/>
            <a:ext cx="22478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reating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awareness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about the importance of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averting itching and sweating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while highlighting their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product's role in enabling uninterrupted pursuits of personal goals</a:t>
            </a:r>
            <a:endParaRPr lang="en-IN" sz="1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F0B2F2D-6E7F-A12D-33B5-8A36019DC132}"/>
              </a:ext>
            </a:extLst>
          </p:cNvPr>
          <p:cNvGrpSpPr/>
          <p:nvPr/>
        </p:nvGrpSpPr>
        <p:grpSpPr>
          <a:xfrm>
            <a:off x="9592624" y="196417"/>
            <a:ext cx="2295356" cy="948098"/>
            <a:chOff x="50141" y="136164"/>
            <a:chExt cx="2464871" cy="948098"/>
          </a:xfrm>
        </p:grpSpPr>
        <p:sp>
          <p:nvSpPr>
            <p:cNvPr id="57" name="TextBox 23">
              <a:extLst>
                <a:ext uri="{FF2B5EF4-FFF2-40B4-BE49-F238E27FC236}">
                  <a16:creationId xmlns:a16="http://schemas.microsoft.com/office/drawing/2014/main" id="{BE53B9FA-7083-A3DC-C8D9-F51B4B0F0A4C}"/>
                </a:ext>
              </a:extLst>
            </p:cNvPr>
            <p:cNvSpPr txBox="1"/>
            <p:nvPr/>
          </p:nvSpPr>
          <p:spPr>
            <a:xfrm>
              <a:off x="133327" y="136164"/>
              <a:ext cx="1855931" cy="1846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CONTENT OFFERINGS: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EA8163A-E28A-B113-5DF0-8BFDB363D193}"/>
                </a:ext>
              </a:extLst>
            </p:cNvPr>
            <p:cNvSpPr txBox="1"/>
            <p:nvPr/>
          </p:nvSpPr>
          <p:spPr>
            <a:xfrm>
              <a:off x="50141" y="376376"/>
              <a:ext cx="2464871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en-US" sz="1000" b="0" i="0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enters on </a:t>
              </a:r>
              <a:r>
                <a:rPr lang="en-US" sz="1000" b="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campaigns</a:t>
              </a:r>
              <a:r>
                <a:rPr lang="en-US" sz="1000" b="0" i="0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and </a:t>
              </a:r>
              <a:r>
                <a:rPr lang="en-US" sz="1000" b="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diverse product use-case scenarios</a:t>
              </a:r>
              <a:r>
                <a:rPr lang="en-US" sz="1000" b="0" i="0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, showcasing the </a:t>
              </a:r>
              <a:r>
                <a:rPr lang="en-US" sz="1000" b="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effectiveness</a:t>
              </a:r>
              <a:r>
                <a:rPr lang="en-US" sz="1000" b="0" i="0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of the product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0AD4C2A-4DD1-DD74-4825-DBDDF34C5650}"/>
              </a:ext>
            </a:extLst>
          </p:cNvPr>
          <p:cNvCxnSpPr>
            <a:cxnSpLocks/>
          </p:cNvCxnSpPr>
          <p:nvPr/>
        </p:nvCxnSpPr>
        <p:spPr>
          <a:xfrm flipV="1">
            <a:off x="5900056" y="2383025"/>
            <a:ext cx="0" cy="8516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AB4ED33-F8DD-8470-883A-22826C127FEE}"/>
              </a:ext>
            </a:extLst>
          </p:cNvPr>
          <p:cNvCxnSpPr>
            <a:cxnSpLocks/>
          </p:cNvCxnSpPr>
          <p:nvPr/>
        </p:nvCxnSpPr>
        <p:spPr>
          <a:xfrm flipH="1">
            <a:off x="5041303" y="2383025"/>
            <a:ext cx="8587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:a16="http://schemas.microsoft.com/office/drawing/2014/main" id="{D431383E-5D36-17AC-74B1-8989AA4C45C4}"/>
              </a:ext>
            </a:extLst>
          </p:cNvPr>
          <p:cNvSpPr/>
          <p:nvPr/>
        </p:nvSpPr>
        <p:spPr>
          <a:xfrm>
            <a:off x="4977426" y="2281495"/>
            <a:ext cx="163129" cy="20306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7" name="TextBox 23">
            <a:extLst>
              <a:ext uri="{FF2B5EF4-FFF2-40B4-BE49-F238E27FC236}">
                <a16:creationId xmlns:a16="http://schemas.microsoft.com/office/drawing/2014/main" id="{589A5C47-9A6E-E3BE-3D13-6F875F589775}"/>
              </a:ext>
            </a:extLst>
          </p:cNvPr>
          <p:cNvSpPr txBox="1"/>
          <p:nvPr/>
        </p:nvSpPr>
        <p:spPr>
          <a:xfrm>
            <a:off x="2458315" y="2314889"/>
            <a:ext cx="2437205" cy="1846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Brand Face: Mr. Pankaj Tripathi 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5958115E-A8FD-DA31-C49D-D93759851A0B}"/>
              </a:ext>
            </a:extLst>
          </p:cNvPr>
          <p:cNvCxnSpPr>
            <a:cxnSpLocks/>
          </p:cNvCxnSpPr>
          <p:nvPr/>
        </p:nvCxnSpPr>
        <p:spPr>
          <a:xfrm flipH="1">
            <a:off x="6441063" y="2362844"/>
            <a:ext cx="8587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96E680A-4C26-DBCD-E289-767E6A81E598}"/>
              </a:ext>
            </a:extLst>
          </p:cNvPr>
          <p:cNvCxnSpPr>
            <a:cxnSpLocks/>
          </p:cNvCxnSpPr>
          <p:nvPr/>
        </p:nvCxnSpPr>
        <p:spPr>
          <a:xfrm flipV="1">
            <a:off x="6441063" y="2362844"/>
            <a:ext cx="0" cy="8718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87">
            <a:extLst>
              <a:ext uri="{FF2B5EF4-FFF2-40B4-BE49-F238E27FC236}">
                <a16:creationId xmlns:a16="http://schemas.microsoft.com/office/drawing/2014/main" id="{17884485-117F-4653-CC99-319D6CB2382D}"/>
              </a:ext>
            </a:extLst>
          </p:cNvPr>
          <p:cNvSpPr/>
          <p:nvPr/>
        </p:nvSpPr>
        <p:spPr>
          <a:xfrm>
            <a:off x="7258080" y="2281495"/>
            <a:ext cx="163129" cy="20306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67013A88-9CC1-1598-53F1-E715FC100961}"/>
              </a:ext>
            </a:extLst>
          </p:cNvPr>
          <p:cNvSpPr txBox="1"/>
          <p:nvPr/>
        </p:nvSpPr>
        <p:spPr>
          <a:xfrm>
            <a:off x="8530055" y="6595193"/>
            <a:ext cx="83547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*Vernacular communication observed on YouTube campaigns 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0C11526D-E77D-822F-3E7F-18AD97F6BF0E}"/>
              </a:ext>
            </a:extLst>
          </p:cNvPr>
          <p:cNvCxnSpPr>
            <a:cxnSpLocks/>
          </p:cNvCxnSpPr>
          <p:nvPr/>
        </p:nvCxnSpPr>
        <p:spPr>
          <a:xfrm>
            <a:off x="3958211" y="4087591"/>
            <a:ext cx="10830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Oval 113">
            <a:extLst>
              <a:ext uri="{FF2B5EF4-FFF2-40B4-BE49-F238E27FC236}">
                <a16:creationId xmlns:a16="http://schemas.microsoft.com/office/drawing/2014/main" id="{17B79889-6A10-BC12-B0E3-FF657941802E}"/>
              </a:ext>
            </a:extLst>
          </p:cNvPr>
          <p:cNvSpPr/>
          <p:nvPr/>
        </p:nvSpPr>
        <p:spPr>
          <a:xfrm>
            <a:off x="3876646" y="3986060"/>
            <a:ext cx="163129" cy="20306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 descr="Sun Pharma CHC enters anti-fungal powder OTC category with ABZORB">
            <a:extLst>
              <a:ext uri="{FF2B5EF4-FFF2-40B4-BE49-F238E27FC236}">
                <a16:creationId xmlns:a16="http://schemas.microsoft.com/office/drawing/2014/main" id="{A57FC12D-5454-EB21-752D-2241A0A2E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2012" y="3468205"/>
            <a:ext cx="2182251" cy="9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53BD37-4BB5-D10B-89F5-9A462AE371DB}"/>
              </a:ext>
            </a:extLst>
          </p:cNvPr>
          <p:cNvSpPr txBox="1"/>
          <p:nvPr/>
        </p:nvSpPr>
        <p:spPr>
          <a:xfrm>
            <a:off x="320310" y="335722"/>
            <a:ext cx="272177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Abzorb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Dusting Formula's innovative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dual-action sweat formula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not only effectively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manages sweat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but also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proactively prevents itchiness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Thereby, liberating customers to focus on more meaningful pursuits,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unburdened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by the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nuisances of incessant itching or sweat concerns</a:t>
            </a:r>
            <a:endParaRPr lang="en-US" sz="1000" spc="24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2A104F-C61B-B5B6-D669-E2B4EEFC5AE0}"/>
              </a:ext>
            </a:extLst>
          </p:cNvPr>
          <p:cNvSpPr txBox="1"/>
          <p:nvPr/>
        </p:nvSpPr>
        <p:spPr>
          <a:xfrm>
            <a:off x="5340048" y="443022"/>
            <a:ext cx="1803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Concise</a:t>
            </a:r>
            <a:r>
              <a:rPr lang="en-IN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Straightforward</a:t>
            </a:r>
            <a:r>
              <a:rPr lang="en-IN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N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Informative</a:t>
            </a:r>
            <a:r>
              <a:rPr lang="en-IN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IN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Relatable</a:t>
            </a:r>
            <a:endParaRPr lang="en-IN" sz="1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647267-1E5D-B3B8-17BC-90EB3A1389CC}"/>
              </a:ext>
            </a:extLst>
          </p:cNvPr>
          <p:cNvSpPr txBox="1"/>
          <p:nvPr/>
        </p:nvSpPr>
        <p:spPr>
          <a:xfrm>
            <a:off x="3178628" y="396756"/>
            <a:ext cx="1968879" cy="728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illennials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who aspire to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smoothly navigate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through their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daily routines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without any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disruptions</a:t>
            </a:r>
            <a:endParaRPr lang="en-IN" sz="1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0374CA6-106B-B2D8-FD8E-ABCBC67AB72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405" y="1803707"/>
            <a:ext cx="1856280" cy="1873449"/>
          </a:xfrm>
          <a:prstGeom prst="round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C1FF17-1B1B-A818-2B8F-00AFE9B8F07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9492" y="4548511"/>
            <a:ext cx="1573285" cy="1578864"/>
          </a:xfrm>
          <a:prstGeom prst="roundRect">
            <a:avLst/>
          </a:prstGeom>
        </p:spPr>
      </p:pic>
      <p:sp>
        <p:nvSpPr>
          <p:cNvPr id="14" name="Rectangle 1">
            <a:extLst>
              <a:ext uri="{FF2B5EF4-FFF2-40B4-BE49-F238E27FC236}">
                <a16:creationId xmlns:a16="http://schemas.microsoft.com/office/drawing/2014/main" id="{751FAF62-CAFB-FAF4-BAD1-833A4DBA6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4638" y="2616623"/>
            <a:ext cx="269666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brand strategically utilizes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Pankaj Tripathi's relatable image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connect and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resonate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with the audience, infusing a delightful touch of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humor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5FF1846-868A-D3EE-BCBF-E5A79F57A2C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5397" y="4558213"/>
            <a:ext cx="1573286" cy="1577059"/>
          </a:xfrm>
          <a:prstGeom prst="round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8221E0A-7920-DBF7-52CF-24FA0706EA2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4035" y="5019757"/>
            <a:ext cx="1388719" cy="1419241"/>
          </a:xfrm>
          <a:prstGeom prst="round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26C6323-DF40-4D04-2066-B5A85FE6C1C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06" y="5060556"/>
            <a:ext cx="1452820" cy="1461722"/>
          </a:xfrm>
          <a:prstGeom prst="roundRect">
            <a:avLst/>
          </a:prstGeom>
        </p:spPr>
      </p:pic>
      <p:pic>
        <p:nvPicPr>
          <p:cNvPr id="2051" name="Picture 3" descr="Image">
            <a:extLst>
              <a:ext uri="{FF2B5EF4-FFF2-40B4-BE49-F238E27FC236}">
                <a16:creationId xmlns:a16="http://schemas.microsoft.com/office/drawing/2014/main" id="{7ECD411E-7A83-8586-FA27-2B7709237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7402" y="5018276"/>
            <a:ext cx="1442968" cy="144296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7663C72-AB94-1006-A9FA-A50F021F9EC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2624" y="2098587"/>
            <a:ext cx="2182251" cy="1484165"/>
          </a:xfrm>
          <a:prstGeom prst="rect">
            <a:avLst/>
          </a:prstGeom>
        </p:spPr>
      </p:pic>
      <p:sp>
        <p:nvSpPr>
          <p:cNvPr id="33" name="Rectangle 4">
            <a:extLst>
              <a:ext uri="{FF2B5EF4-FFF2-40B4-BE49-F238E27FC236}">
                <a16:creationId xmlns:a16="http://schemas.microsoft.com/office/drawing/2014/main" id="{3B8AB84F-A18C-C088-83CB-9E480471B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405" y="4255564"/>
            <a:ext cx="3483683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Shedding light on the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cs typeface="Arial" panose="020B0604020202020204" pitchFamily="34" charset="0"/>
              </a:rPr>
              <a:t>daily challenges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posed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by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cs typeface="Arial" panose="020B0604020202020204" pitchFamily="34" charset="0"/>
              </a:rPr>
              <a:t> itching during routine tasks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, the brand encourages individuals to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cs typeface="Arial" panose="020B0604020202020204" pitchFamily="34" charset="0"/>
              </a:rPr>
              <a:t>incorporate the product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into their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cs typeface="Arial" panose="020B0604020202020204" pitchFamily="34" charset="0"/>
              </a:rPr>
              <a:t>daily regimen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for relief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öhne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TextBox 23">
            <a:extLst>
              <a:ext uri="{FF2B5EF4-FFF2-40B4-BE49-F238E27FC236}">
                <a16:creationId xmlns:a16="http://schemas.microsoft.com/office/drawing/2014/main" id="{DC9EEE4D-A1BD-F49A-A31D-CB80D8DB26A8}"/>
              </a:ext>
            </a:extLst>
          </p:cNvPr>
          <p:cNvSpPr txBox="1"/>
          <p:nvPr/>
        </p:nvSpPr>
        <p:spPr>
          <a:xfrm>
            <a:off x="133421" y="4006207"/>
            <a:ext cx="3986527" cy="1846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Incorporating product usage into daily lifestyle </a:t>
            </a:r>
          </a:p>
        </p:txBody>
      </p:sp>
      <p:sp>
        <p:nvSpPr>
          <p:cNvPr id="41" name="Rectangle 5">
            <a:extLst>
              <a:ext uri="{FF2B5EF4-FFF2-40B4-BE49-F238E27FC236}">
                <a16:creationId xmlns:a16="http://schemas.microsoft.com/office/drawing/2014/main" id="{69154C82-3C1E-B527-EB74-F6168B301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5506" y="5607782"/>
            <a:ext cx="263985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Highlighting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reliability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the brand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encourages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directing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attention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towards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goals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aspirations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while addressing the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inconvenience of itching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549C3EA-A203-0EA4-843A-6E309630DAFB}"/>
              </a:ext>
            </a:extLst>
          </p:cNvPr>
          <p:cNvCxnSpPr>
            <a:cxnSpLocks/>
          </p:cNvCxnSpPr>
          <p:nvPr/>
        </p:nvCxnSpPr>
        <p:spPr>
          <a:xfrm>
            <a:off x="7053964" y="4189121"/>
            <a:ext cx="4658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>
            <a:extLst>
              <a:ext uri="{FF2B5EF4-FFF2-40B4-BE49-F238E27FC236}">
                <a16:creationId xmlns:a16="http://schemas.microsoft.com/office/drawing/2014/main" id="{A5CAD75B-B532-7FA3-F96F-94113793C479}"/>
              </a:ext>
            </a:extLst>
          </p:cNvPr>
          <p:cNvSpPr/>
          <p:nvPr/>
        </p:nvSpPr>
        <p:spPr>
          <a:xfrm>
            <a:off x="7431509" y="4723696"/>
            <a:ext cx="163129" cy="20306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F9B11B5-FF42-9EA3-4146-A54532CFF84F}"/>
              </a:ext>
            </a:extLst>
          </p:cNvPr>
          <p:cNvCxnSpPr>
            <a:cxnSpLocks/>
            <a:endCxn id="43" idx="0"/>
          </p:cNvCxnSpPr>
          <p:nvPr/>
        </p:nvCxnSpPr>
        <p:spPr>
          <a:xfrm>
            <a:off x="7513074" y="4189121"/>
            <a:ext cx="0" cy="534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23">
            <a:extLst>
              <a:ext uri="{FF2B5EF4-FFF2-40B4-BE49-F238E27FC236}">
                <a16:creationId xmlns:a16="http://schemas.microsoft.com/office/drawing/2014/main" id="{C4E7090A-7EF4-E352-6939-B085677D4B97}"/>
              </a:ext>
            </a:extLst>
          </p:cNvPr>
          <p:cNvSpPr txBox="1"/>
          <p:nvPr/>
        </p:nvSpPr>
        <p:spPr>
          <a:xfrm>
            <a:off x="5706817" y="5239238"/>
            <a:ext cx="2758580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Brand Role: </a:t>
            </a:r>
          </a:p>
          <a:p>
            <a:r>
              <a:rPr lang="en-US" sz="1200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Aspiration aligned Relief Provider  </a:t>
            </a:r>
          </a:p>
        </p:txBody>
      </p:sp>
      <p:sp>
        <p:nvSpPr>
          <p:cNvPr id="70" name="Rectangle 6">
            <a:extLst>
              <a:ext uri="{FF2B5EF4-FFF2-40B4-BE49-F238E27FC236}">
                <a16:creationId xmlns:a16="http://schemas.microsoft.com/office/drawing/2014/main" id="{325D91A1-66E0-3C03-8208-4985C359D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8720" y="2743489"/>
            <a:ext cx="2794893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Seeking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nurture trust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enhance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credibility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the brand underscores its position as the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preferred choice of skin specialists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" name="TextBox 23">
            <a:extLst>
              <a:ext uri="{FF2B5EF4-FFF2-40B4-BE49-F238E27FC236}">
                <a16:creationId xmlns:a16="http://schemas.microsoft.com/office/drawing/2014/main" id="{32E88503-EF30-09C9-7BF2-72E3139439DC}"/>
              </a:ext>
            </a:extLst>
          </p:cNvPr>
          <p:cNvSpPr txBox="1"/>
          <p:nvPr/>
        </p:nvSpPr>
        <p:spPr>
          <a:xfrm>
            <a:off x="7507364" y="2306214"/>
            <a:ext cx="2437205" cy="1846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Focus on Credibility </a:t>
            </a:r>
          </a:p>
        </p:txBody>
      </p:sp>
    </p:spTree>
    <p:extLst>
      <p:ext uri="{BB962C8B-B14F-4D97-AF65-F5344CB8AC3E}">
        <p14:creationId xmlns:p14="http://schemas.microsoft.com/office/powerpoint/2010/main" val="32694504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ECDDFF4C-60ED-4C59-06A1-4B5330201C0B}"/>
              </a:ext>
            </a:extLst>
          </p:cNvPr>
          <p:cNvGrpSpPr/>
          <p:nvPr/>
        </p:nvGrpSpPr>
        <p:grpSpPr>
          <a:xfrm>
            <a:off x="387399" y="171593"/>
            <a:ext cx="2702366" cy="517650"/>
            <a:chOff x="137028" y="160707"/>
            <a:chExt cx="2702366" cy="517650"/>
          </a:xfrm>
        </p:grpSpPr>
        <p:sp>
          <p:nvSpPr>
            <p:cNvPr id="2" name="TextBox 23">
              <a:extLst>
                <a:ext uri="{FF2B5EF4-FFF2-40B4-BE49-F238E27FC236}">
                  <a16:creationId xmlns:a16="http://schemas.microsoft.com/office/drawing/2014/main" id="{EBF4487C-0FCF-FC47-AAF7-12385A7552AE}"/>
                </a:ext>
              </a:extLst>
            </p:cNvPr>
            <p:cNvSpPr txBox="1"/>
            <p:nvPr/>
          </p:nvSpPr>
          <p:spPr>
            <a:xfrm>
              <a:off x="180809" y="160707"/>
              <a:ext cx="1855931" cy="1846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BRAND APPROACH: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23D05EE-6AB1-ACD7-97B1-ACFCD26466AB}"/>
                </a:ext>
              </a:extLst>
            </p:cNvPr>
            <p:cNvSpPr txBox="1"/>
            <p:nvPr/>
          </p:nvSpPr>
          <p:spPr>
            <a:xfrm>
              <a:off x="137028" y="432136"/>
              <a:ext cx="2702366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E48806A-C596-EAA0-FDF5-D26CFDFCFABD}"/>
              </a:ext>
            </a:extLst>
          </p:cNvPr>
          <p:cNvCxnSpPr>
            <a:cxnSpLocks/>
          </p:cNvCxnSpPr>
          <p:nvPr/>
        </p:nvCxnSpPr>
        <p:spPr>
          <a:xfrm>
            <a:off x="255897" y="1545771"/>
            <a:ext cx="1160688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72FB65A-0E88-F12A-B630-6B8B498085C7}"/>
              </a:ext>
            </a:extLst>
          </p:cNvPr>
          <p:cNvCxnSpPr/>
          <p:nvPr/>
        </p:nvCxnSpPr>
        <p:spPr>
          <a:xfrm>
            <a:off x="3178628" y="232029"/>
            <a:ext cx="0" cy="119508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3">
            <a:extLst>
              <a:ext uri="{FF2B5EF4-FFF2-40B4-BE49-F238E27FC236}">
                <a16:creationId xmlns:a16="http://schemas.microsoft.com/office/drawing/2014/main" id="{DE7FFFF3-5E7F-A6F5-F0F3-D7E8308F6D03}"/>
              </a:ext>
            </a:extLst>
          </p:cNvPr>
          <p:cNvSpPr txBox="1"/>
          <p:nvPr/>
        </p:nvSpPr>
        <p:spPr>
          <a:xfrm>
            <a:off x="5427541" y="176097"/>
            <a:ext cx="1728294" cy="1846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BRAND TONALITY: 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F08EC6E-B850-4658-E09C-9B9883AA22D7}"/>
              </a:ext>
            </a:extLst>
          </p:cNvPr>
          <p:cNvCxnSpPr/>
          <p:nvPr/>
        </p:nvCxnSpPr>
        <p:spPr>
          <a:xfrm>
            <a:off x="5293162" y="171593"/>
            <a:ext cx="0" cy="119508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06F286F-8951-3D9F-8780-6DD0599FA613}"/>
              </a:ext>
            </a:extLst>
          </p:cNvPr>
          <p:cNvGrpSpPr/>
          <p:nvPr/>
        </p:nvGrpSpPr>
        <p:grpSpPr>
          <a:xfrm>
            <a:off x="3185371" y="171593"/>
            <a:ext cx="1962136" cy="517972"/>
            <a:chOff x="149692" y="128810"/>
            <a:chExt cx="1962136" cy="517972"/>
          </a:xfrm>
        </p:grpSpPr>
        <p:sp>
          <p:nvSpPr>
            <p:cNvPr id="35" name="TextBox 23">
              <a:extLst>
                <a:ext uri="{FF2B5EF4-FFF2-40B4-BE49-F238E27FC236}">
                  <a16:creationId xmlns:a16="http://schemas.microsoft.com/office/drawing/2014/main" id="{E7F867AC-D964-22AA-4AC5-CCD238C3C7AC}"/>
                </a:ext>
              </a:extLst>
            </p:cNvPr>
            <p:cNvSpPr txBox="1"/>
            <p:nvPr/>
          </p:nvSpPr>
          <p:spPr>
            <a:xfrm>
              <a:off x="255897" y="128810"/>
              <a:ext cx="1855931" cy="1846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BRAND USER: 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D345E20-964F-1ED3-0528-46751A81650A}"/>
                </a:ext>
              </a:extLst>
            </p:cNvPr>
            <p:cNvSpPr txBox="1"/>
            <p:nvPr/>
          </p:nvSpPr>
          <p:spPr>
            <a:xfrm>
              <a:off x="149692" y="400561"/>
              <a:ext cx="1855932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39" name="Google Shape;1879;p154">
            <a:extLst>
              <a:ext uri="{FF2B5EF4-FFF2-40B4-BE49-F238E27FC236}">
                <a16:creationId xmlns:a16="http://schemas.microsoft.com/office/drawing/2014/main" id="{7A7DF0FD-7702-C6B2-1E0C-1CD87BC99EBF}"/>
              </a:ext>
            </a:extLst>
          </p:cNvPr>
          <p:cNvCxnSpPr>
            <a:cxnSpLocks/>
          </p:cNvCxnSpPr>
          <p:nvPr/>
        </p:nvCxnSpPr>
        <p:spPr>
          <a:xfrm>
            <a:off x="7155835" y="171593"/>
            <a:ext cx="0" cy="1219117"/>
          </a:xfrm>
          <a:prstGeom prst="straightConnector1">
            <a:avLst/>
          </a:prstGeom>
          <a:noFill/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CDB2288-055E-1FE7-3FED-AE00220473FD}"/>
              </a:ext>
            </a:extLst>
          </p:cNvPr>
          <p:cNvGrpSpPr/>
          <p:nvPr/>
        </p:nvGrpSpPr>
        <p:grpSpPr>
          <a:xfrm>
            <a:off x="7312649" y="176097"/>
            <a:ext cx="2002696" cy="573157"/>
            <a:chOff x="202841" y="128810"/>
            <a:chExt cx="1855931" cy="402798"/>
          </a:xfrm>
        </p:grpSpPr>
        <p:sp>
          <p:nvSpPr>
            <p:cNvPr id="49" name="TextBox 23">
              <a:extLst>
                <a:ext uri="{FF2B5EF4-FFF2-40B4-BE49-F238E27FC236}">
                  <a16:creationId xmlns:a16="http://schemas.microsoft.com/office/drawing/2014/main" id="{7604E728-0478-3FCF-8090-861F3364B00A}"/>
                </a:ext>
              </a:extLst>
            </p:cNvPr>
            <p:cNvSpPr txBox="1"/>
            <p:nvPr/>
          </p:nvSpPr>
          <p:spPr>
            <a:xfrm>
              <a:off x="202841" y="128810"/>
              <a:ext cx="1855931" cy="129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SOCIAL MEDIA PRESENCE: 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FD51344-EB1A-CDA7-2263-0F28DA1A7189}"/>
                </a:ext>
              </a:extLst>
            </p:cNvPr>
            <p:cNvSpPr txBox="1"/>
            <p:nvPr/>
          </p:nvSpPr>
          <p:spPr>
            <a:xfrm>
              <a:off x="202841" y="358571"/>
              <a:ext cx="1820451" cy="1730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51" name="Google Shape;1879;p154">
            <a:extLst>
              <a:ext uri="{FF2B5EF4-FFF2-40B4-BE49-F238E27FC236}">
                <a16:creationId xmlns:a16="http://schemas.microsoft.com/office/drawing/2014/main" id="{4A032458-5A10-C443-18CA-46F6F09EA324}"/>
              </a:ext>
            </a:extLst>
          </p:cNvPr>
          <p:cNvCxnSpPr>
            <a:cxnSpLocks/>
          </p:cNvCxnSpPr>
          <p:nvPr/>
        </p:nvCxnSpPr>
        <p:spPr>
          <a:xfrm>
            <a:off x="9528920" y="139696"/>
            <a:ext cx="0" cy="1219117"/>
          </a:xfrm>
          <a:prstGeom prst="straightConnector1">
            <a:avLst/>
          </a:prstGeom>
          <a:noFill/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F0B2F2D-6E7F-A12D-33B5-8A36019DC132}"/>
              </a:ext>
            </a:extLst>
          </p:cNvPr>
          <p:cNvGrpSpPr/>
          <p:nvPr/>
        </p:nvGrpSpPr>
        <p:grpSpPr>
          <a:xfrm>
            <a:off x="9592623" y="196417"/>
            <a:ext cx="2522013" cy="1101986"/>
            <a:chOff x="50140" y="136164"/>
            <a:chExt cx="2708267" cy="1101986"/>
          </a:xfrm>
        </p:grpSpPr>
        <p:sp>
          <p:nvSpPr>
            <p:cNvPr id="57" name="TextBox 23">
              <a:extLst>
                <a:ext uri="{FF2B5EF4-FFF2-40B4-BE49-F238E27FC236}">
                  <a16:creationId xmlns:a16="http://schemas.microsoft.com/office/drawing/2014/main" id="{BE53B9FA-7083-A3DC-C8D9-F51B4B0F0A4C}"/>
                </a:ext>
              </a:extLst>
            </p:cNvPr>
            <p:cNvSpPr txBox="1"/>
            <p:nvPr/>
          </p:nvSpPr>
          <p:spPr>
            <a:xfrm>
              <a:off x="133327" y="136164"/>
              <a:ext cx="1855931" cy="1846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CONTENT OFFERINGS: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EA8163A-E28A-B113-5DF0-8BFDB363D193}"/>
                </a:ext>
              </a:extLst>
            </p:cNvPr>
            <p:cNvSpPr txBox="1"/>
            <p:nvPr/>
          </p:nvSpPr>
          <p:spPr>
            <a:xfrm>
              <a:off x="50140" y="376376"/>
              <a:ext cx="2708267" cy="861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sz="1000" b="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roduct usage </a:t>
              </a:r>
              <a:r>
                <a:rPr lang="en-US" sz="1000" b="0" i="0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across diverse situation, </a:t>
              </a:r>
              <a:r>
                <a:rPr lang="en-US" sz="1000" b="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Informative content </a:t>
              </a:r>
              <a:r>
                <a:rPr lang="en-US" sz="1000" b="0" i="0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highlighting the </a:t>
              </a:r>
              <a:r>
                <a:rPr lang="en-US" sz="1000" b="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benefits</a:t>
              </a:r>
              <a:r>
                <a:rPr lang="en-US" sz="1000" b="0" i="0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of the product, and </a:t>
              </a:r>
              <a:r>
                <a:rPr lang="en-US" sz="1000" b="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Educational content </a:t>
              </a:r>
              <a:r>
                <a:rPr lang="en-US" sz="1000" b="0" i="0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that </a:t>
              </a:r>
              <a:r>
                <a:rPr lang="en-US" sz="1000" b="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guides</a:t>
              </a:r>
              <a:r>
                <a:rPr lang="en-US" sz="1000" b="0" i="0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individuals on the </a:t>
              </a:r>
              <a:r>
                <a:rPr lang="en-US" sz="1000" b="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habits</a:t>
              </a:r>
              <a:r>
                <a:rPr lang="en-US" sz="1000" b="0" i="0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that help </a:t>
              </a:r>
              <a:r>
                <a:rPr lang="en-US" sz="1000" b="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prevent fungal infections</a:t>
              </a:r>
              <a:endParaRPr lang="en-US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0AD4C2A-4DD1-DD74-4825-DBDDF34C5650}"/>
              </a:ext>
            </a:extLst>
          </p:cNvPr>
          <p:cNvCxnSpPr>
            <a:cxnSpLocks/>
          </p:cNvCxnSpPr>
          <p:nvPr/>
        </p:nvCxnSpPr>
        <p:spPr>
          <a:xfrm flipV="1">
            <a:off x="6849533" y="4149786"/>
            <a:ext cx="0" cy="2473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:a16="http://schemas.microsoft.com/office/drawing/2014/main" id="{D431383E-5D36-17AC-74B1-8989AA4C45C4}"/>
              </a:ext>
            </a:extLst>
          </p:cNvPr>
          <p:cNvSpPr/>
          <p:nvPr/>
        </p:nvSpPr>
        <p:spPr>
          <a:xfrm>
            <a:off x="4143985" y="3337532"/>
            <a:ext cx="163129" cy="20306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7" name="TextBox 23">
            <a:extLst>
              <a:ext uri="{FF2B5EF4-FFF2-40B4-BE49-F238E27FC236}">
                <a16:creationId xmlns:a16="http://schemas.microsoft.com/office/drawing/2014/main" id="{589A5C47-9A6E-E3BE-3D13-6F875F589775}"/>
              </a:ext>
            </a:extLst>
          </p:cNvPr>
          <p:cNvSpPr txBox="1"/>
          <p:nvPr/>
        </p:nvSpPr>
        <p:spPr>
          <a:xfrm>
            <a:off x="419027" y="3318226"/>
            <a:ext cx="3682158" cy="800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Product Usage</a:t>
            </a:r>
          </a:p>
          <a:p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By highlighting the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regular hurdles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presented by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persistent itching and discomfort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the brand imparts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knowledge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to individuals, guiding them to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integrate the product into their routine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preventive measure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against both fungal infections and itching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5958115E-A8FD-DA31-C49D-D93759851A0B}"/>
              </a:ext>
            </a:extLst>
          </p:cNvPr>
          <p:cNvCxnSpPr>
            <a:cxnSpLocks/>
            <a:stCxn id="88" idx="6"/>
          </p:cNvCxnSpPr>
          <p:nvPr/>
        </p:nvCxnSpPr>
        <p:spPr>
          <a:xfrm flipH="1">
            <a:off x="6180667" y="2047341"/>
            <a:ext cx="738597" cy="15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96E680A-4C26-DBCD-E289-767E6A81E598}"/>
              </a:ext>
            </a:extLst>
          </p:cNvPr>
          <p:cNvCxnSpPr>
            <a:cxnSpLocks/>
          </p:cNvCxnSpPr>
          <p:nvPr/>
        </p:nvCxnSpPr>
        <p:spPr>
          <a:xfrm flipV="1">
            <a:off x="6180667" y="2047340"/>
            <a:ext cx="0" cy="12026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87">
            <a:extLst>
              <a:ext uri="{FF2B5EF4-FFF2-40B4-BE49-F238E27FC236}">
                <a16:creationId xmlns:a16="http://schemas.microsoft.com/office/drawing/2014/main" id="{17884485-117F-4653-CC99-319D6CB2382D}"/>
              </a:ext>
            </a:extLst>
          </p:cNvPr>
          <p:cNvSpPr/>
          <p:nvPr/>
        </p:nvSpPr>
        <p:spPr>
          <a:xfrm>
            <a:off x="6756135" y="1945810"/>
            <a:ext cx="163129" cy="20306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0C11526D-E77D-822F-3E7F-18AD97F6BF0E}"/>
              </a:ext>
            </a:extLst>
          </p:cNvPr>
          <p:cNvCxnSpPr>
            <a:cxnSpLocks/>
          </p:cNvCxnSpPr>
          <p:nvPr/>
        </p:nvCxnSpPr>
        <p:spPr>
          <a:xfrm flipV="1">
            <a:off x="4682067" y="4046003"/>
            <a:ext cx="530581" cy="18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Oval 113">
            <a:extLst>
              <a:ext uri="{FF2B5EF4-FFF2-40B4-BE49-F238E27FC236}">
                <a16:creationId xmlns:a16="http://schemas.microsoft.com/office/drawing/2014/main" id="{17B79889-6A10-BC12-B0E3-FF657941802E}"/>
              </a:ext>
            </a:extLst>
          </p:cNvPr>
          <p:cNvSpPr/>
          <p:nvPr/>
        </p:nvSpPr>
        <p:spPr>
          <a:xfrm>
            <a:off x="4608816" y="4899879"/>
            <a:ext cx="163129" cy="20306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2A104F-C61B-B5B6-D669-E2B4EEFC5AE0}"/>
              </a:ext>
            </a:extLst>
          </p:cNvPr>
          <p:cNvSpPr txBox="1"/>
          <p:nvPr/>
        </p:nvSpPr>
        <p:spPr>
          <a:xfrm>
            <a:off x="5340048" y="443022"/>
            <a:ext cx="1803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Informative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Educational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Straight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forward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Approachable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647267-1E5D-B3B8-17BC-90EB3A1389CC}"/>
              </a:ext>
            </a:extLst>
          </p:cNvPr>
          <p:cNvSpPr txBox="1"/>
          <p:nvPr/>
        </p:nvSpPr>
        <p:spPr>
          <a:xfrm>
            <a:off x="3178628" y="396756"/>
            <a:ext cx="19688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ailored for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driven youngsters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who remain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highly motivated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unwaveringly focused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 their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goals</a:t>
            </a:r>
            <a:endParaRPr lang="en-IN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549C3EA-A203-0EA4-843A-6E309630DAFB}"/>
              </a:ext>
            </a:extLst>
          </p:cNvPr>
          <p:cNvCxnSpPr>
            <a:cxnSpLocks/>
          </p:cNvCxnSpPr>
          <p:nvPr/>
        </p:nvCxnSpPr>
        <p:spPr>
          <a:xfrm>
            <a:off x="6849533" y="4397122"/>
            <a:ext cx="10329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>
            <a:extLst>
              <a:ext uri="{FF2B5EF4-FFF2-40B4-BE49-F238E27FC236}">
                <a16:creationId xmlns:a16="http://schemas.microsoft.com/office/drawing/2014/main" id="{A5CAD75B-B532-7FA3-F96F-94113793C479}"/>
              </a:ext>
            </a:extLst>
          </p:cNvPr>
          <p:cNvSpPr/>
          <p:nvPr/>
        </p:nvSpPr>
        <p:spPr>
          <a:xfrm>
            <a:off x="7790956" y="4294327"/>
            <a:ext cx="163129" cy="203061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1" name="TextBox 23">
            <a:extLst>
              <a:ext uri="{FF2B5EF4-FFF2-40B4-BE49-F238E27FC236}">
                <a16:creationId xmlns:a16="http://schemas.microsoft.com/office/drawing/2014/main" id="{32E88503-EF30-09C9-7BF2-72E3139439DC}"/>
              </a:ext>
            </a:extLst>
          </p:cNvPr>
          <p:cNvSpPr txBox="1"/>
          <p:nvPr/>
        </p:nvSpPr>
        <p:spPr>
          <a:xfrm>
            <a:off x="6993044" y="1928852"/>
            <a:ext cx="4504688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Product as the ‘Hero’</a:t>
            </a:r>
          </a:p>
          <a:p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Showcasing the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advantageous benefits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 the product while underscoring its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suitability as the brand of choice for hardworking individuals</a:t>
            </a:r>
            <a:endParaRPr lang="en-US" sz="1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807F6B-B15D-EBED-91A9-5F12C9A65E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581" b="21530"/>
          <a:stretch/>
        </p:blipFill>
        <p:spPr>
          <a:xfrm>
            <a:off x="5212648" y="3217382"/>
            <a:ext cx="1869693" cy="1063647"/>
          </a:xfrm>
          <a:prstGeom prst="round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1B3A7D-2FFA-D905-2B47-9088D6C0C5FC}"/>
              </a:ext>
            </a:extLst>
          </p:cNvPr>
          <p:cNvSpPr txBox="1"/>
          <p:nvPr/>
        </p:nvSpPr>
        <p:spPr>
          <a:xfrm>
            <a:off x="324531" y="-34032"/>
            <a:ext cx="2888884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sz="32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Positioned as a solution for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itchiness and fungal infection prevention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Clocip offers a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specialized formula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that addresses both problems, providing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relief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a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cure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It ensures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 distractions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while individuals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focus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on their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goals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allowing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hard work to be their only itch</a:t>
            </a:r>
            <a:endParaRPr lang="en-IN" sz="1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A4628B58-1B45-B7FA-825D-498F31AD5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0933" y="409394"/>
            <a:ext cx="2373079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ducating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consumers regarding the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adoption of healthy habits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prevent fungal infections. Furthermore, they emphasize the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importance of seeking treatment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through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their product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that intends to provide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effective assistance </a:t>
            </a: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201FEFB-C54E-F5E6-5FD8-13F2AF0EBBA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6522" y="4687372"/>
            <a:ext cx="1572998" cy="1561302"/>
          </a:xfrm>
          <a:prstGeom prst="round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87031AE-EA70-6F33-414E-6264D78B201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5769" y="2527901"/>
            <a:ext cx="1514841" cy="1503633"/>
          </a:xfrm>
          <a:prstGeom prst="round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9EE21ED-04FE-7468-B098-CD2173C7DAE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4085" y="2527901"/>
            <a:ext cx="1615755" cy="1503633"/>
          </a:xfrm>
          <a:prstGeom prst="round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D6485FD-872E-D03E-B304-85222067C33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3533" y="4548875"/>
            <a:ext cx="1539090" cy="1568350"/>
          </a:xfrm>
          <a:prstGeom prst="roundRect">
            <a:avLst/>
          </a:prstGeom>
        </p:spPr>
      </p:pic>
      <p:pic>
        <p:nvPicPr>
          <p:cNvPr id="44" name="SaveInsta.App - 2780566871359951562">
            <a:hlinkClick r:id="" action="ppaction://media"/>
            <a:extLst>
              <a:ext uri="{FF2B5EF4-FFF2-40B4-BE49-F238E27FC236}">
                <a16:creationId xmlns:a16="http://schemas.microsoft.com/office/drawing/2014/main" id="{0F616014-E228-139B-640B-B1CB6B0571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30595" y="4397122"/>
            <a:ext cx="1204764" cy="214180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07FDF407-2B58-F9ED-3F4F-D465A008F06C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399" y="1732268"/>
            <a:ext cx="1391276" cy="1366837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8D2ED1E7-715A-5F0F-C98E-04881A23AB1C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6522" y="1730650"/>
            <a:ext cx="1391272" cy="1372654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C05A88DE-2380-5D22-E4E5-62DABE87BFCC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2396" y="4548875"/>
            <a:ext cx="1551689" cy="1561302"/>
          </a:xfrm>
          <a:prstGeom prst="roundRect">
            <a:avLst/>
          </a:prstGeom>
        </p:spPr>
      </p:pic>
      <p:sp>
        <p:nvSpPr>
          <p:cNvPr id="66" name="TextBox 23">
            <a:extLst>
              <a:ext uri="{FF2B5EF4-FFF2-40B4-BE49-F238E27FC236}">
                <a16:creationId xmlns:a16="http://schemas.microsoft.com/office/drawing/2014/main" id="{856820A8-9259-5AF6-9F2B-29D53FB3080C}"/>
              </a:ext>
            </a:extLst>
          </p:cNvPr>
          <p:cNvSpPr txBox="1"/>
          <p:nvPr/>
        </p:nvSpPr>
        <p:spPr>
          <a:xfrm>
            <a:off x="740736" y="6609463"/>
            <a:ext cx="1471656" cy="153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000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Play Video 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8218E20-ACA0-0B01-81A7-54CB4CB934C6}"/>
              </a:ext>
            </a:extLst>
          </p:cNvPr>
          <p:cNvSpPr/>
          <p:nvPr/>
        </p:nvSpPr>
        <p:spPr>
          <a:xfrm>
            <a:off x="3962318" y="5290841"/>
            <a:ext cx="193773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Educational Content</a:t>
            </a:r>
          </a:p>
          <a:p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Enlightening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consumers about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strategies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averting fungal infections</a:t>
            </a:r>
            <a:endParaRPr lang="en-IN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726815CC-E6A7-8A21-90A4-714BC969D9D3}"/>
              </a:ext>
            </a:extLst>
          </p:cNvPr>
          <p:cNvCxnSpPr>
            <a:cxnSpLocks/>
          </p:cNvCxnSpPr>
          <p:nvPr/>
        </p:nvCxnSpPr>
        <p:spPr>
          <a:xfrm flipV="1">
            <a:off x="4682067" y="4050471"/>
            <a:ext cx="0" cy="8516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61DB708-3F0F-6A0B-C270-13005830786D}"/>
              </a:ext>
            </a:extLst>
          </p:cNvPr>
          <p:cNvCxnSpPr>
            <a:cxnSpLocks/>
          </p:cNvCxnSpPr>
          <p:nvPr/>
        </p:nvCxnSpPr>
        <p:spPr>
          <a:xfrm>
            <a:off x="4307114" y="3429000"/>
            <a:ext cx="10329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23">
            <a:extLst>
              <a:ext uri="{FF2B5EF4-FFF2-40B4-BE49-F238E27FC236}">
                <a16:creationId xmlns:a16="http://schemas.microsoft.com/office/drawing/2014/main" id="{8194DB41-F180-1945-9935-A661A9F1B6F0}"/>
              </a:ext>
            </a:extLst>
          </p:cNvPr>
          <p:cNvSpPr txBox="1"/>
          <p:nvPr/>
        </p:nvSpPr>
        <p:spPr>
          <a:xfrm>
            <a:off x="9692071" y="4572177"/>
            <a:ext cx="2444547" cy="14157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Brand Role: Ambition Enabler </a:t>
            </a:r>
            <a:br>
              <a:rPr lang="en-IN" sz="1000" dirty="0"/>
            </a:b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brand aims to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empower ambitions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aligning with the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ambitions of determined and diligent individuals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where the pursuit of achievement guides their path. </a:t>
            </a:r>
            <a:b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Positioned as a remedy for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itchiness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fungal infection prevention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Clocip's specialized formula offers relief, allowing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undistracted focus on aspirations</a:t>
            </a:r>
            <a:endParaRPr lang="en-US" sz="1200" b="1" dirty="0">
              <a:solidFill>
                <a:srgbClr val="C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93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35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>
            <a:off x="9857995" y="4420532"/>
            <a:ext cx="4171513" cy="4171513"/>
            <a:chOff x="0" y="0"/>
            <a:chExt cx="8343025" cy="8343025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8343025" cy="8343025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256421" y="256421"/>
              <a:ext cx="7830184" cy="7830184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750939" y="750939"/>
              <a:ext cx="6841148" cy="6841148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BC1823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1741655" y="1741655"/>
              <a:ext cx="4859715" cy="4859715"/>
              <a:chOff x="0" y="0"/>
              <a:chExt cx="812800" cy="8128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-1410978" y="4997431"/>
            <a:ext cx="4171513" cy="4171513"/>
            <a:chOff x="0" y="0"/>
            <a:chExt cx="8343025" cy="8343025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8343025" cy="8343025"/>
              <a:chOff x="0" y="0"/>
              <a:chExt cx="812800" cy="8128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256421" y="256421"/>
              <a:ext cx="7830184" cy="7830184"/>
              <a:chOff x="0" y="0"/>
              <a:chExt cx="812800" cy="8128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750939" y="750939"/>
              <a:ext cx="6841148" cy="6841148"/>
              <a:chOff x="0" y="0"/>
              <a:chExt cx="812800" cy="812800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BC1823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1741655" y="1741655"/>
              <a:ext cx="4859715" cy="4859715"/>
              <a:chOff x="0" y="0"/>
              <a:chExt cx="812800" cy="8128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298"/>
                  </a:lnSpc>
                </a:pPr>
                <a:endParaRPr sz="1200"/>
              </a:p>
            </p:txBody>
          </p:sp>
        </p:grp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4E3A1463-37F7-8E49-8558-DB5E27E4BBF0}"/>
              </a:ext>
            </a:extLst>
          </p:cNvPr>
          <p:cNvSpPr txBox="1"/>
          <p:nvPr/>
        </p:nvSpPr>
        <p:spPr>
          <a:xfrm>
            <a:off x="551392" y="2782669"/>
            <a:ext cx="45761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Poppins" panose="00000500000000000000" pitchFamily="2" charset="0"/>
                <a:cs typeface="Poppins" panose="00000500000000000000" pitchFamily="2" charset="0"/>
              </a:rPr>
              <a:t>Assessing how Candid is delivering value in the space……..</a:t>
            </a:r>
            <a:endParaRPr lang="en-IN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" name="Picture 2" descr="https://yt3.googleusercontent.com/9-eutiJlJGYYiw3pDkwo1HBrxjPILVVNfGMrW_I3H0es1b_6XEdl6nvNMnR3HjQ4b9DdXGUXTw=s176-c-k-c0x00ffffff-no-rj">
            <a:extLst>
              <a:ext uri="{FF2B5EF4-FFF2-40B4-BE49-F238E27FC236}">
                <a16:creationId xmlns:a16="http://schemas.microsoft.com/office/drawing/2014/main" id="{92964CE5-A85F-CFD7-A0A5-7EBDEF039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2216" y="1707920"/>
            <a:ext cx="2511715" cy="251171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8C35400-90BC-FF4A-8D71-AB128334328D}"/>
              </a:ext>
            </a:extLst>
          </p:cNvPr>
          <p:cNvCxnSpPr/>
          <p:nvPr/>
        </p:nvCxnSpPr>
        <p:spPr>
          <a:xfrm>
            <a:off x="6520078" y="2382357"/>
            <a:ext cx="0" cy="119508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7900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3A1463-37F7-8E49-8558-DB5E27E4BBF0}"/>
              </a:ext>
            </a:extLst>
          </p:cNvPr>
          <p:cNvSpPr txBox="1"/>
          <p:nvPr/>
        </p:nvSpPr>
        <p:spPr>
          <a:xfrm>
            <a:off x="103511" y="195719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dirty="0"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Candid's online presence is limited to YouTube, primarily for brand campaigns, </a:t>
            </a:r>
            <a:r>
              <a:rPr lang="en-US" sz="1600" b="0" i="0" dirty="0">
                <a:solidFill>
                  <a:srgbClr val="C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potentially hindering the establishment of a deeper connection with consumers across broader social media platforms</a:t>
            </a:r>
            <a:r>
              <a:rPr lang="en-US" sz="1600" b="0" i="0" dirty="0"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…..</a:t>
            </a:r>
            <a:endParaRPr lang="en-IN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026" name="Picture 2" descr="https://yt3.googleusercontent.com/9-eutiJlJGYYiw3pDkwo1HBrxjPILVVNfGMrW_I3H0es1b_6XEdl6nvNMnR3HjQ4b9DdXGUXTw=s176-c-k-c0x00ffffff-no-r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98431" y="1092955"/>
            <a:ext cx="2115676" cy="211567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Connector 18"/>
          <p:cNvCxnSpPr>
            <a:cxnSpLocks/>
            <a:stCxn id="24" idx="4"/>
          </p:cNvCxnSpPr>
          <p:nvPr/>
        </p:nvCxnSpPr>
        <p:spPr>
          <a:xfrm flipV="1">
            <a:off x="5209568" y="2814270"/>
            <a:ext cx="18136" cy="209030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5149149" y="4805235"/>
            <a:ext cx="120837" cy="993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5" name="Straight Connector 24"/>
          <p:cNvCxnSpPr>
            <a:cxnSpLocks/>
          </p:cNvCxnSpPr>
          <p:nvPr/>
        </p:nvCxnSpPr>
        <p:spPr>
          <a:xfrm flipV="1">
            <a:off x="6353535" y="2638650"/>
            <a:ext cx="0" cy="79035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354835" y="3429000"/>
            <a:ext cx="191555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8248375" y="3379330"/>
            <a:ext cx="120837" cy="993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CB86BD-3F49-463B-71E9-315C19C7069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363" y="1155202"/>
            <a:ext cx="2009378" cy="1835907"/>
          </a:xfrm>
          <a:prstGeom prst="round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6C8EDF-C682-6FA4-8358-140E1FE74E1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2366" y="4744750"/>
            <a:ext cx="3546573" cy="1672743"/>
          </a:xfrm>
          <a:prstGeom prst="roundRect">
            <a:avLst/>
          </a:prstGeom>
        </p:spPr>
      </p:pic>
      <p:pic>
        <p:nvPicPr>
          <p:cNvPr id="4098" name="Picture 2" descr="Source: Twitter ">
            <a:extLst>
              <a:ext uri="{FF2B5EF4-FFF2-40B4-BE49-F238E27FC236}">
                <a16:creationId xmlns:a16="http://schemas.microsoft.com/office/drawing/2014/main" id="{B59F6961-F01B-E05D-8C59-1ED36A054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51102" y="957793"/>
            <a:ext cx="2115676" cy="211567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B7995C-37A9-23DC-119B-A542560A73A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4484" y="4991807"/>
            <a:ext cx="2988293" cy="15701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7BD279-23F4-713E-2038-5D5903702FD2}"/>
              </a:ext>
            </a:extLst>
          </p:cNvPr>
          <p:cNvSpPr txBox="1"/>
          <p:nvPr/>
        </p:nvSpPr>
        <p:spPr>
          <a:xfrm>
            <a:off x="8347202" y="3342491"/>
            <a:ext cx="352114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Brand Face: Rohit Sharma </a:t>
            </a:r>
          </a:p>
          <a:p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Just as Rohit Sharma showcases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all-round proficiency </a:t>
            </a:r>
            <a:r>
              <a:rPr lang="en-US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cricket, Candid Powder stands as a confirmed remedy for </a:t>
            </a:r>
            <a:r>
              <a:rPr lang="en-US" sz="10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four prominent skin concerns</a:t>
            </a:r>
            <a:endParaRPr lang="en-IN" sz="1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FC0F2A3B-21AB-9636-D7B5-0916D046F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4311" y="4504464"/>
            <a:ext cx="3474031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Candid Powder offers alleviation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from four specific skin issues: redness, irritation, sweat rash, and fungal infection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5AB2D4E-7B70-B9A0-C24B-067BBC1BE88C}"/>
              </a:ext>
            </a:extLst>
          </p:cNvPr>
          <p:cNvCxnSpPr>
            <a:cxnSpLocks/>
          </p:cNvCxnSpPr>
          <p:nvPr/>
        </p:nvCxnSpPr>
        <p:spPr>
          <a:xfrm flipV="1">
            <a:off x="6199510" y="2734733"/>
            <a:ext cx="0" cy="202422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44EDE8BB-6C9D-31B0-54F7-92593C345F87}"/>
              </a:ext>
            </a:extLst>
          </p:cNvPr>
          <p:cNvSpPr/>
          <p:nvPr/>
        </p:nvSpPr>
        <p:spPr>
          <a:xfrm>
            <a:off x="8085256" y="4709290"/>
            <a:ext cx="120837" cy="993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Rectangle 4">
            <a:extLst>
              <a:ext uri="{FF2B5EF4-FFF2-40B4-BE49-F238E27FC236}">
                <a16:creationId xmlns:a16="http://schemas.microsoft.com/office/drawing/2014/main" id="{5C7C71BA-FBCC-3865-59BA-0774E0385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7954" y="5049202"/>
            <a:ext cx="335319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Candid Powder emerges as a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steadfast ally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addressing the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comprehensive range of challenges associated with fungal infections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By providing effective solutions, it ensures that individuals can maintain an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unshakable focus on their aspirations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enabling individuals to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navigate their journey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confidence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undeterred by the distractions that skin issues can bring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8BBA393-DFE7-162F-E5CC-6555C9423F22}"/>
              </a:ext>
            </a:extLst>
          </p:cNvPr>
          <p:cNvCxnSpPr/>
          <p:nvPr/>
        </p:nvCxnSpPr>
        <p:spPr>
          <a:xfrm>
            <a:off x="6199510" y="4758959"/>
            <a:ext cx="191555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C1C5626C-4B5F-706C-7509-0C2A46E9963F}"/>
              </a:ext>
            </a:extLst>
          </p:cNvPr>
          <p:cNvSpPr txBox="1"/>
          <p:nvPr/>
        </p:nvSpPr>
        <p:spPr>
          <a:xfrm>
            <a:off x="9235413" y="6662281"/>
            <a:ext cx="83547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*Vernacular communication observed 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Rectangle 5">
            <a:extLst>
              <a:ext uri="{FF2B5EF4-FFF2-40B4-BE49-F238E27FC236}">
                <a16:creationId xmlns:a16="http://schemas.microsoft.com/office/drawing/2014/main" id="{0583554A-61B3-D519-0CE6-194DB87AEE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822" y="3612703"/>
            <a:ext cx="4298388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Brand Role: Expert Skin Solution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Aiming to cultivate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trust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boost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credibility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the brand highlights its role as an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Expert skin solution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favored by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dermatology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experts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often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recommended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by them for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fungal infections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DE00ED2-CCAA-A63D-EAA8-1CDE93274842}"/>
              </a:ext>
            </a:extLst>
          </p:cNvPr>
          <p:cNvCxnSpPr>
            <a:cxnSpLocks/>
          </p:cNvCxnSpPr>
          <p:nvPr/>
        </p:nvCxnSpPr>
        <p:spPr>
          <a:xfrm flipV="1">
            <a:off x="4798431" y="2588980"/>
            <a:ext cx="0" cy="79035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F51C142-4921-FB9F-C8A7-E226977EC880}"/>
              </a:ext>
            </a:extLst>
          </p:cNvPr>
          <p:cNvCxnSpPr/>
          <p:nvPr/>
        </p:nvCxnSpPr>
        <p:spPr>
          <a:xfrm>
            <a:off x="2882881" y="3370507"/>
            <a:ext cx="191555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4D55E7D4-822C-E34B-2BEB-4F99E109ABF7}"/>
              </a:ext>
            </a:extLst>
          </p:cNvPr>
          <p:cNvSpPr/>
          <p:nvPr/>
        </p:nvSpPr>
        <p:spPr>
          <a:xfrm>
            <a:off x="2840599" y="3329660"/>
            <a:ext cx="120837" cy="993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5774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7422D6-167C-7045-AC9E-85F9F9A16233}"/>
              </a:ext>
            </a:extLst>
          </p:cNvPr>
          <p:cNvSpPr txBox="1"/>
          <p:nvPr/>
        </p:nvSpPr>
        <p:spPr>
          <a:xfrm>
            <a:off x="365758" y="248456"/>
            <a:ext cx="11826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To summarise, the </a:t>
            </a:r>
            <a:r>
              <a:rPr kumimoji="0" lang="en-I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Gaps and Opportunities…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7E31FFB-2A05-E544-B0EB-E53EAA5917DA}"/>
              </a:ext>
            </a:extLst>
          </p:cNvPr>
          <p:cNvCxnSpPr>
            <a:cxnSpLocks/>
          </p:cNvCxnSpPr>
          <p:nvPr/>
        </p:nvCxnSpPr>
        <p:spPr>
          <a:xfrm>
            <a:off x="435302" y="770750"/>
            <a:ext cx="110125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ECA8A53-07C0-E043-9430-FEF65B65B3F6}"/>
              </a:ext>
            </a:extLst>
          </p:cNvPr>
          <p:cNvSpPr txBox="1"/>
          <p:nvPr/>
        </p:nvSpPr>
        <p:spPr>
          <a:xfrm>
            <a:off x="640427" y="1284368"/>
            <a:ext cx="2588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Gap 1 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A4EF0C9-F4D7-3943-9245-EE9F37CDA9B5}"/>
              </a:ext>
            </a:extLst>
          </p:cNvPr>
          <p:cNvCxnSpPr>
            <a:cxnSpLocks/>
          </p:cNvCxnSpPr>
          <p:nvPr/>
        </p:nvCxnSpPr>
        <p:spPr>
          <a:xfrm>
            <a:off x="6081751" y="1062212"/>
            <a:ext cx="0" cy="52535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AC212B9-20F1-5746-A8CB-A09ACB7505D3}"/>
              </a:ext>
            </a:extLst>
          </p:cNvPr>
          <p:cNvCxnSpPr>
            <a:cxnSpLocks/>
          </p:cNvCxnSpPr>
          <p:nvPr/>
        </p:nvCxnSpPr>
        <p:spPr>
          <a:xfrm>
            <a:off x="1286417" y="3007029"/>
            <a:ext cx="437010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3628DFF-E03B-2A4C-B386-C7462B4426F3}"/>
              </a:ext>
            </a:extLst>
          </p:cNvPr>
          <p:cNvCxnSpPr>
            <a:cxnSpLocks/>
          </p:cNvCxnSpPr>
          <p:nvPr/>
        </p:nvCxnSpPr>
        <p:spPr>
          <a:xfrm>
            <a:off x="6652417" y="3007029"/>
            <a:ext cx="470505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C8789DA-B202-0C63-5228-60E544FAAACF}"/>
              </a:ext>
            </a:extLst>
          </p:cNvPr>
          <p:cNvSpPr txBox="1"/>
          <p:nvPr/>
        </p:nvSpPr>
        <p:spPr>
          <a:xfrm>
            <a:off x="1286417" y="1848892"/>
            <a:ext cx="45587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Despite enlisting Mr. Rohit Sharma as our brand ambassador, Candid’s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 advocacy footprint remains limited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In the contemporary digital landscape,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influencers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are gaining traction as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authentic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relatable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voices, particularly among the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younger demographic</a:t>
            </a:r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87CF0B-17FA-218E-349A-011656EC8941}"/>
              </a:ext>
            </a:extLst>
          </p:cNvPr>
          <p:cNvSpPr txBox="1"/>
          <p:nvPr/>
        </p:nvSpPr>
        <p:spPr>
          <a:xfrm>
            <a:off x="6652417" y="1848892"/>
            <a:ext cx="48857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Expand its reach by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collaborating with influencers beyond the category who resonate with the younger audience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By forging connections through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relatable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authentic narratives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Candid can extend its brand's impact, fostering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deeper engagement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relevance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the ever-evolving consumer landscape</a:t>
            </a:r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E31AF1-EEBD-FDB6-559C-B4C8DD29F393}"/>
              </a:ext>
            </a:extLst>
          </p:cNvPr>
          <p:cNvSpPr/>
          <p:nvPr/>
        </p:nvSpPr>
        <p:spPr>
          <a:xfrm>
            <a:off x="1375336" y="1264041"/>
            <a:ext cx="2632206" cy="2959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Brand Advocacy Disparity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0035EB-FFB9-BCD0-3F7F-B1B135A61480}"/>
              </a:ext>
            </a:extLst>
          </p:cNvPr>
          <p:cNvSpPr/>
          <p:nvPr/>
        </p:nvSpPr>
        <p:spPr>
          <a:xfrm>
            <a:off x="1326539" y="3222536"/>
            <a:ext cx="2632206" cy="2959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Visual Imagery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62FF09-D023-D2CD-E25D-DD0DA05A73A7}"/>
              </a:ext>
            </a:extLst>
          </p:cNvPr>
          <p:cNvSpPr txBox="1"/>
          <p:nvPr/>
        </p:nvSpPr>
        <p:spPr>
          <a:xfrm>
            <a:off x="1249216" y="3715041"/>
            <a:ext cx="45587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Across the category, brands are attempting to articulate the audience through visuals but are missing out on the opportunity of including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younger faces.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Additionally, Candid's similarity in brand color to Canesten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blurs its distinct identity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resulting in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reduced brand recognition</a:t>
            </a:r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A8564436-0618-FB5A-1DFE-AEB85FF68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236" y="3807374"/>
            <a:ext cx="500331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Candid needs to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identify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define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its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audience and must be conscious of including resonating imagery of its young users.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will also have to 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create ownable and distinct visual assets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to overcome the challenge of the similarity in brand colors with our peers.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A90177-98D1-9346-9366-1785D28FCBB5}"/>
              </a:ext>
            </a:extLst>
          </p:cNvPr>
          <p:cNvSpPr txBox="1"/>
          <p:nvPr/>
        </p:nvSpPr>
        <p:spPr>
          <a:xfrm>
            <a:off x="6629237" y="1202561"/>
            <a:ext cx="1129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Opportunity for Candid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E242F8-BACE-1546-9A45-951B6D685E80}"/>
              </a:ext>
            </a:extLst>
          </p:cNvPr>
          <p:cNvSpPr/>
          <p:nvPr/>
        </p:nvSpPr>
        <p:spPr>
          <a:xfrm>
            <a:off x="7809831" y="1284368"/>
            <a:ext cx="2632206" cy="2959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Palpable Storytellers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62BB1B6-7774-7746-91E2-5436ADE290D2}"/>
              </a:ext>
            </a:extLst>
          </p:cNvPr>
          <p:cNvSpPr txBox="1"/>
          <p:nvPr/>
        </p:nvSpPr>
        <p:spPr>
          <a:xfrm>
            <a:off x="640427" y="3222536"/>
            <a:ext cx="2588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Gap 2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0E22AB3-7D06-ED43-BDA8-24223A689892}"/>
              </a:ext>
            </a:extLst>
          </p:cNvPr>
          <p:cNvSpPr txBox="1"/>
          <p:nvPr/>
        </p:nvSpPr>
        <p:spPr>
          <a:xfrm>
            <a:off x="6629236" y="3159761"/>
            <a:ext cx="1129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Opportunity for Candid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35D4730-AC14-E344-8691-303CB005D2D6}"/>
              </a:ext>
            </a:extLst>
          </p:cNvPr>
          <p:cNvSpPr/>
          <p:nvPr/>
        </p:nvSpPr>
        <p:spPr>
          <a:xfrm>
            <a:off x="7809831" y="3242863"/>
            <a:ext cx="2632206" cy="2959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Visualizing the brand tribe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F14A059-D1B7-3544-94B5-98E60C7BFEA1}"/>
              </a:ext>
            </a:extLst>
          </p:cNvPr>
          <p:cNvCxnSpPr>
            <a:cxnSpLocks/>
          </p:cNvCxnSpPr>
          <p:nvPr/>
        </p:nvCxnSpPr>
        <p:spPr>
          <a:xfrm>
            <a:off x="1263236" y="4941930"/>
            <a:ext cx="437010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60F280E-2C3C-6A45-B21D-9AF6773AC6B2}"/>
              </a:ext>
            </a:extLst>
          </p:cNvPr>
          <p:cNvCxnSpPr>
            <a:cxnSpLocks/>
          </p:cNvCxnSpPr>
          <p:nvPr/>
        </p:nvCxnSpPr>
        <p:spPr>
          <a:xfrm>
            <a:off x="6629236" y="4941930"/>
            <a:ext cx="470505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2FC7D67B-D136-9A4F-AA68-F5C28A8A59D4}"/>
              </a:ext>
            </a:extLst>
          </p:cNvPr>
          <p:cNvSpPr/>
          <p:nvPr/>
        </p:nvSpPr>
        <p:spPr>
          <a:xfrm>
            <a:off x="1329923" y="5142738"/>
            <a:ext cx="2632206" cy="2959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Brand Role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F873570-4F7C-2746-BA7B-AD1C0BF72268}"/>
              </a:ext>
            </a:extLst>
          </p:cNvPr>
          <p:cNvSpPr txBox="1"/>
          <p:nvPr/>
        </p:nvSpPr>
        <p:spPr>
          <a:xfrm>
            <a:off x="643811" y="5142739"/>
            <a:ext cx="108081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Gap 3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767A5F9-AD59-EC4B-98F3-0A3D2F1E273D}"/>
              </a:ext>
            </a:extLst>
          </p:cNvPr>
          <p:cNvSpPr txBox="1"/>
          <p:nvPr/>
        </p:nvSpPr>
        <p:spPr>
          <a:xfrm>
            <a:off x="6629236" y="5094661"/>
            <a:ext cx="1129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Opportunity for Candid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B9DBCEC-24AA-0A4B-A861-209CA30222CD}"/>
              </a:ext>
            </a:extLst>
          </p:cNvPr>
          <p:cNvSpPr/>
          <p:nvPr/>
        </p:nvSpPr>
        <p:spPr>
          <a:xfrm>
            <a:off x="7809831" y="5177763"/>
            <a:ext cx="2632206" cy="2959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Defining ‘Why us’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7D215E3-CA49-CF42-839F-9C73468DD035}"/>
              </a:ext>
            </a:extLst>
          </p:cNvPr>
          <p:cNvSpPr txBox="1"/>
          <p:nvPr/>
        </p:nvSpPr>
        <p:spPr>
          <a:xfrm>
            <a:off x="1286417" y="5593959"/>
            <a:ext cx="35663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Our peers have strategically assumed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distinctive brand roles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that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strongly resonate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with their respective audiences</a:t>
            </a:r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5F3AF70-DE17-AC42-AACE-B6DD0955021F}"/>
              </a:ext>
            </a:extLst>
          </p:cNvPr>
          <p:cNvSpPr txBox="1"/>
          <p:nvPr/>
        </p:nvSpPr>
        <p:spPr>
          <a:xfrm>
            <a:off x="6652417" y="5570556"/>
            <a:ext cx="4705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fungal infections category can get commodified making it crucial for Candid to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uniquely define its brand role and strengthen its distinct </a:t>
            </a:r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role in the life of its users. </a:t>
            </a:r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092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F948209A-DDF6-2523-2E73-EA28583B71C9}"/>
              </a:ext>
            </a:extLst>
          </p:cNvPr>
          <p:cNvGrpSpPr/>
          <p:nvPr/>
        </p:nvGrpSpPr>
        <p:grpSpPr>
          <a:xfrm>
            <a:off x="2459421" y="2233887"/>
            <a:ext cx="7818237" cy="2262119"/>
            <a:chOff x="3048000" y="2178520"/>
            <a:chExt cx="11727356" cy="3393179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086B7F8D-24C0-7539-5D32-ED0FDBAC2C21}"/>
                </a:ext>
              </a:extLst>
            </p:cNvPr>
            <p:cNvGrpSpPr/>
            <p:nvPr/>
          </p:nvGrpSpPr>
          <p:grpSpPr>
            <a:xfrm>
              <a:off x="3048000" y="2178520"/>
              <a:ext cx="11727356" cy="3393179"/>
              <a:chOff x="0" y="-57150"/>
              <a:chExt cx="3088686" cy="893677"/>
            </a:xfrm>
          </p:grpSpPr>
          <p:sp>
            <p:nvSpPr>
              <p:cNvPr id="67" name="Freeform 3">
                <a:extLst>
                  <a:ext uri="{FF2B5EF4-FFF2-40B4-BE49-F238E27FC236}">
                    <a16:creationId xmlns:a16="http://schemas.microsoft.com/office/drawing/2014/main" id="{7800FA4A-5B6C-6BB0-9C36-C74454C58119}"/>
                  </a:ext>
                </a:extLst>
              </p:cNvPr>
              <p:cNvSpPr/>
              <p:nvPr/>
            </p:nvSpPr>
            <p:spPr>
              <a:xfrm>
                <a:off x="0" y="0"/>
                <a:ext cx="3088686" cy="836527"/>
              </a:xfrm>
              <a:custGeom>
                <a:avLst/>
                <a:gdLst/>
                <a:ahLst/>
                <a:cxnLst/>
                <a:rect l="l" t="t" r="r" b="b"/>
                <a:pathLst>
                  <a:path w="3088686" h="836527">
                    <a:moveTo>
                      <a:pt x="16504" y="0"/>
                    </a:moveTo>
                    <a:lnTo>
                      <a:pt x="3072182" y="0"/>
                    </a:lnTo>
                    <a:cubicBezTo>
                      <a:pt x="3076559" y="0"/>
                      <a:pt x="3080757" y="1739"/>
                      <a:pt x="3083852" y="4834"/>
                    </a:cubicBezTo>
                    <a:cubicBezTo>
                      <a:pt x="3086947" y="7929"/>
                      <a:pt x="3088686" y="12127"/>
                      <a:pt x="3088686" y="16504"/>
                    </a:cubicBezTo>
                    <a:lnTo>
                      <a:pt x="3088686" y="820023"/>
                    </a:lnTo>
                    <a:cubicBezTo>
                      <a:pt x="3088686" y="824400"/>
                      <a:pt x="3086947" y="828598"/>
                      <a:pt x="3083852" y="831693"/>
                    </a:cubicBezTo>
                    <a:cubicBezTo>
                      <a:pt x="3080757" y="834788"/>
                      <a:pt x="3076559" y="836527"/>
                      <a:pt x="3072182" y="836527"/>
                    </a:cubicBezTo>
                    <a:lnTo>
                      <a:pt x="16504" y="836527"/>
                    </a:lnTo>
                    <a:cubicBezTo>
                      <a:pt x="12127" y="836527"/>
                      <a:pt x="7929" y="834788"/>
                      <a:pt x="4834" y="831693"/>
                    </a:cubicBezTo>
                    <a:cubicBezTo>
                      <a:pt x="1739" y="828598"/>
                      <a:pt x="0" y="824400"/>
                      <a:pt x="0" y="820023"/>
                    </a:cubicBezTo>
                    <a:lnTo>
                      <a:pt x="0" y="16504"/>
                    </a:lnTo>
                    <a:cubicBezTo>
                      <a:pt x="0" y="12127"/>
                      <a:pt x="1739" y="7929"/>
                      <a:pt x="4834" y="4834"/>
                    </a:cubicBezTo>
                    <a:cubicBezTo>
                      <a:pt x="7929" y="1739"/>
                      <a:pt x="12127" y="0"/>
                      <a:pt x="16504" y="0"/>
                    </a:cubicBezTo>
                    <a:close/>
                  </a:path>
                </a:pathLst>
              </a:custGeom>
              <a:solidFill>
                <a:srgbClr val="A71720"/>
              </a:solidFill>
            </p:spPr>
            <p:txBody>
              <a:bodyPr/>
              <a:lstStyle/>
              <a:p>
                <a:endParaRPr lang="en-IN" sz="1200"/>
              </a:p>
            </p:txBody>
          </p:sp>
          <p:sp>
            <p:nvSpPr>
              <p:cNvPr id="68" name="TextBox 4">
                <a:extLst>
                  <a:ext uri="{FF2B5EF4-FFF2-40B4-BE49-F238E27FC236}">
                    <a16:creationId xmlns:a16="http://schemas.microsoft.com/office/drawing/2014/main" id="{4CDBA951-6DC2-F0C5-4FDD-95074D3C7E58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812800" cy="8699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6392BB8-E16B-D2DC-3E76-9695988BE8A6}"/>
                </a:ext>
              </a:extLst>
            </p:cNvPr>
            <p:cNvSpPr txBox="1"/>
            <p:nvPr/>
          </p:nvSpPr>
          <p:spPr>
            <a:xfrm>
              <a:off x="3558561" y="3474859"/>
              <a:ext cx="10462239" cy="9694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36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THANK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492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2054</TotalTime>
  <Words>2267</Words>
  <Application>Microsoft Macintosh PowerPoint</Application>
  <PresentationFormat>Widescreen</PresentationFormat>
  <Paragraphs>208</Paragraphs>
  <Slides>21</Slides>
  <Notes>8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Calibri Light</vt:lpstr>
      <vt:lpstr>Poppins</vt:lpstr>
      <vt:lpstr>Poppins Medium</vt:lpstr>
      <vt:lpstr>Poppins Semi-Bold</vt:lpstr>
      <vt:lpstr>Söhne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Shreya Mohta</dc:creator>
  <cp:lastModifiedBy>Keren Benjamin</cp:lastModifiedBy>
  <cp:revision>124</cp:revision>
  <dcterms:created xsi:type="dcterms:W3CDTF">2023-08-22T12:39:46Z</dcterms:created>
  <dcterms:modified xsi:type="dcterms:W3CDTF">2023-09-05T10:21:21Z</dcterms:modified>
</cp:coreProperties>
</file>