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8288000" cy="10287000"/>
  <p:notesSz cx="6858000" cy="9144000"/>
  <p:embeddedFontLst>
    <p:embeddedFont>
      <p:font typeface="Arimo Bold" panose="020B0604020202020204" charset="0"/>
      <p:regular r:id="rId38"/>
    </p:embeddedFont>
    <p:embeddedFont>
      <p:font typeface="Calibri" panose="020F0502020204030204" pitchFamily="34" charset="0"/>
      <p:regular r:id="rId39"/>
      <p:bold r:id="rId40"/>
      <p:italic r:id="rId41"/>
      <p:boldItalic r:id="rId42"/>
    </p:embeddedFont>
    <p:embeddedFont>
      <p:font typeface="Canva Sans" panose="020B0604020202020204" charset="0"/>
      <p:regular r:id="rId43"/>
    </p:embeddedFont>
    <p:embeddedFont>
      <p:font typeface="Canva Sans Bold" panose="020B0604020202020204" charset="0"/>
      <p:regular r:id="rId44"/>
    </p:embeddedFont>
    <p:embeddedFont>
      <p:font typeface="Canva Sans Bold Italics" panose="020B0604020202020204" charset="0"/>
      <p:regular r:id="rId45"/>
    </p:embeddedFont>
    <p:embeddedFont>
      <p:font typeface="Glacial Indifference" panose="020B0604020202020204" charset="0"/>
      <p:regular r:id="rId46"/>
    </p:embeddedFont>
    <p:embeddedFont>
      <p:font typeface="Glacial Indifference Bold" panose="020B0604020202020204" charset="0"/>
      <p:regular r:id="rId47"/>
    </p:embeddedFont>
    <p:embeddedFont>
      <p:font typeface="Glacial Indifference Bold Italics" panose="020B0604020202020204" charset="0"/>
      <p:regular r:id="rId48"/>
    </p:embeddedFont>
    <p:embeddedFont>
      <p:font typeface="Glacial Indifference Italics" panose="020B0604020202020204" charset="0"/>
      <p:regular r:id="rId49"/>
    </p:embeddedFont>
    <p:embeddedFont>
      <p:font typeface="Knockout Featherweight Ultra-Bold" panose="020B0604020202020204" charset="0"/>
      <p:regular r:id="rId50"/>
    </p:embeddedFont>
    <p:embeddedFont>
      <p:font typeface="Magz" panose="02000503000000000000" charset="0"/>
      <p:regular r:id="rId51"/>
    </p:embeddedFont>
    <p:embeddedFont>
      <p:font typeface="Montserrat" panose="00000500000000000000" pitchFamily="2" charset="0"/>
      <p:regular r:id="rId52"/>
      <p:bold r:id="rId53"/>
      <p:italic r:id="rId54"/>
      <p:boldItalic r:id="rId55"/>
    </p:embeddedFont>
    <p:embeddedFont>
      <p:font typeface="Montserrat Bold" panose="00000800000000000000" charset="0"/>
      <p:regular r:id="rId56"/>
    </p:embeddedFont>
    <p:embeddedFont>
      <p:font typeface="Montserrat Ultra-Bold" panose="020B0604020202020204" charset="0"/>
      <p:regular r:id="rId57"/>
    </p:embeddedFont>
    <p:embeddedFont>
      <p:font typeface="Selima" panose="02000000000000000000" charset="0"/>
      <p:regular r:id="rId58"/>
    </p:embeddedFont>
    <p:embeddedFont>
      <p:font typeface="TAN Ashford" panose="020B0604020202020204" charset="0"/>
      <p:regular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B453"/>
    <a:srgbClr val="F4D4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106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 Id="rId57" Type="http://schemas.openxmlformats.org/officeDocument/2006/relationships/font" Target="fonts/font2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22.05.2026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https://img.etb2bimg.com/files/cp/upload-1751519705-et-x-snapchat-genz-index-powered-by-kantar-q1-2025.pdf</a:t>
            </a:r>
          </a:p>
          <a:p>
            <a:endParaRPr lang="en-US"/>
          </a:p>
          <a:p>
            <a:endParaRPr lang="en-US"/>
          </a:p>
          <a:p>
            <a:r>
              <a:rPr lang="en-US"/>
              <a:t>Change example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https://services.google.com/fh/files/misc/youtube-trends-fandom-report-india-2024.pdf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https://www.okcool.io/wp-content/uploads/LET-THEM-EAT-LORE.pdf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https://services.google.com/fh/files/misc/youtube-trends-fandom-report-india-2024.pdf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Dhurandhar case study </a:t>
            </a:r>
          </a:p>
          <a:p>
            <a:endParaRPr lang="en-US"/>
          </a:p>
          <a:p>
            <a:r>
              <a:rPr lang="en-US"/>
              <a:t>Gukesh Myntra </a:t>
            </a:r>
          </a:p>
          <a:p>
            <a:endParaRPr lang="en-US"/>
          </a:p>
          <a:p>
            <a:r>
              <a:rPr lang="en-US"/>
              <a:t>BGMI in game - YT </a:t>
            </a:r>
          </a:p>
          <a:p>
            <a:endParaRPr lang="en-US"/>
          </a:p>
          <a:p>
            <a:r>
              <a:rPr lang="en-US"/>
              <a:t>Vijay Sales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8.jpeg"/><Relationship Id="rId7" Type="http://schemas.openxmlformats.org/officeDocument/2006/relationships/image" Target="../media/image20.pn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23.svg"/><Relationship Id="rId4" Type="http://schemas.openxmlformats.org/officeDocument/2006/relationships/image" Target="../media/image19.jpeg"/><Relationship Id="rId9"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s>
</file>

<file path=ppt/slides/_rels/slide4.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sv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6.png"/><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47.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svg"/><Relationship Id="rId10" Type="http://schemas.openxmlformats.org/officeDocument/2006/relationships/image" Target="../media/image45.jpeg"/><Relationship Id="rId4" Type="http://schemas.openxmlformats.org/officeDocument/2006/relationships/image" Target="../media/image39.png"/><Relationship Id="rId9" Type="http://schemas.openxmlformats.org/officeDocument/2006/relationships/image" Target="../media/image44.svg"/></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50.pn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49.jpe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7.svg"/><Relationship Id="rId5" Type="http://schemas.openxmlformats.org/officeDocument/2006/relationships/image" Target="../media/image40.svg"/><Relationship Id="rId10" Type="http://schemas.openxmlformats.org/officeDocument/2006/relationships/image" Target="../media/image46.png"/><Relationship Id="rId4" Type="http://schemas.openxmlformats.org/officeDocument/2006/relationships/image" Target="../media/image39.png"/><Relationship Id="rId9" Type="http://schemas.openxmlformats.org/officeDocument/2006/relationships/image" Target="../media/image44.svg"/></Relationships>
</file>

<file path=ppt/slides/_rels/slide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52.pn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51.jpe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7.svg"/><Relationship Id="rId5" Type="http://schemas.openxmlformats.org/officeDocument/2006/relationships/image" Target="../media/image40.svg"/><Relationship Id="rId10" Type="http://schemas.openxmlformats.org/officeDocument/2006/relationships/image" Target="../media/image46.png"/><Relationship Id="rId4" Type="http://schemas.openxmlformats.org/officeDocument/2006/relationships/image" Target="../media/image39.png"/><Relationship Id="rId9" Type="http://schemas.openxmlformats.org/officeDocument/2006/relationships/image" Target="../media/image44.sv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54.jpe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53.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7.svg"/><Relationship Id="rId5" Type="http://schemas.openxmlformats.org/officeDocument/2006/relationships/image" Target="../media/image40.svg"/><Relationship Id="rId10" Type="http://schemas.openxmlformats.org/officeDocument/2006/relationships/image" Target="../media/image46.png"/><Relationship Id="rId4" Type="http://schemas.openxmlformats.org/officeDocument/2006/relationships/image" Target="../media/image39.png"/><Relationship Id="rId9" Type="http://schemas.openxmlformats.org/officeDocument/2006/relationships/image" Target="../media/image44.svg"/></Relationships>
</file>

<file path=ppt/slides/_rels/slide9.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sv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svg"/><Relationship Id="rId10" Type="http://schemas.openxmlformats.org/officeDocument/2006/relationships/image" Target="../media/image5.svg"/><Relationship Id="rId4" Type="http://schemas.openxmlformats.org/officeDocument/2006/relationships/image" Target="../media/image57.png"/><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3.svg"/><Relationship Id="rId7" Type="http://schemas.openxmlformats.org/officeDocument/2006/relationships/image" Target="../media/image65.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68.svg"/><Relationship Id="rId4" Type="http://schemas.openxmlformats.org/officeDocument/2006/relationships/image" Target="../media/image64.png"/><Relationship Id="rId9" Type="http://schemas.openxmlformats.org/officeDocument/2006/relationships/image" Target="../media/image67.png"/></Relationships>
</file>

<file path=ppt/slides/_rels/slide11.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svg"/><Relationship Id="rId4" Type="http://schemas.openxmlformats.org/officeDocument/2006/relationships/image" Target="../media/image67.png"/></Relationships>
</file>

<file path=ppt/slides/_rels/slide1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3.svg"/><Relationship Id="rId7" Type="http://schemas.openxmlformats.org/officeDocument/2006/relationships/image" Target="../media/image71.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66.svg"/><Relationship Id="rId5" Type="http://schemas.openxmlformats.org/officeDocument/2006/relationships/image" Target="../media/image68.svg"/><Relationship Id="rId10" Type="http://schemas.openxmlformats.org/officeDocument/2006/relationships/image" Target="../media/image65.png"/><Relationship Id="rId4" Type="http://schemas.openxmlformats.org/officeDocument/2006/relationships/image" Target="../media/image67.png"/><Relationship Id="rId9" Type="http://schemas.openxmlformats.org/officeDocument/2006/relationships/image" Target="../media/image73.svg"/></Relationships>
</file>

<file path=ppt/slides/_rels/slide13.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63.svg"/><Relationship Id="rId7" Type="http://schemas.openxmlformats.org/officeDocument/2006/relationships/image" Target="../media/image75.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68.svg"/><Relationship Id="rId4" Type="http://schemas.openxmlformats.org/officeDocument/2006/relationships/image" Target="../media/image67.png"/></Relationships>
</file>

<file path=ppt/slides/_rels/slide1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8.svg"/><Relationship Id="rId7" Type="http://schemas.openxmlformats.org/officeDocument/2006/relationships/image" Target="../media/image42.sv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56.svg"/><Relationship Id="rId10" Type="http://schemas.openxmlformats.org/officeDocument/2006/relationships/image" Target="../media/image58.svg"/><Relationship Id="rId4" Type="http://schemas.openxmlformats.org/officeDocument/2006/relationships/image" Target="../media/image55.png"/><Relationship Id="rId9"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1.svg"/><Relationship Id="rId7" Type="http://schemas.openxmlformats.org/officeDocument/2006/relationships/image" Target="../media/image83.sv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5.svg"/><Relationship Id="rId10" Type="http://schemas.openxmlformats.org/officeDocument/2006/relationships/image" Target="../media/image86.png"/><Relationship Id="rId4" Type="http://schemas.openxmlformats.org/officeDocument/2006/relationships/image" Target="../media/image4.png"/><Relationship Id="rId9" Type="http://schemas.openxmlformats.org/officeDocument/2006/relationships/image" Target="../media/image85.svg"/></Relationships>
</file>

<file path=ppt/slides/_rels/slide16.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6.svg"/><Relationship Id="rId3" Type="http://schemas.openxmlformats.org/officeDocument/2006/relationships/image" Target="../media/image88.svg"/><Relationship Id="rId7" Type="http://schemas.openxmlformats.org/officeDocument/2006/relationships/image" Target="../media/image92.svg"/><Relationship Id="rId12" Type="http://schemas.openxmlformats.org/officeDocument/2006/relationships/image" Target="../media/image95.pn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1.png"/><Relationship Id="rId11" Type="http://schemas.openxmlformats.org/officeDocument/2006/relationships/image" Target="../media/image25.svg"/><Relationship Id="rId5" Type="http://schemas.openxmlformats.org/officeDocument/2006/relationships/image" Target="../media/image90.svg"/><Relationship Id="rId10" Type="http://schemas.openxmlformats.org/officeDocument/2006/relationships/image" Target="../media/image24.png"/><Relationship Id="rId4" Type="http://schemas.openxmlformats.org/officeDocument/2006/relationships/image" Target="../media/image89.png"/><Relationship Id="rId9" Type="http://schemas.openxmlformats.org/officeDocument/2006/relationships/image" Target="../media/image94.svg"/></Relationships>
</file>

<file path=ppt/slides/_rels/slide17.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56.svg"/><Relationship Id="rId7" Type="http://schemas.openxmlformats.org/officeDocument/2006/relationships/image" Target="../media/image4.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46.png"/><Relationship Id="rId3" Type="http://schemas.openxmlformats.org/officeDocument/2006/relationships/slideLayout" Target="../slideLayouts/slideLayout7.xml"/><Relationship Id="rId7" Type="http://schemas.openxmlformats.org/officeDocument/2006/relationships/image" Target="../media/image98.svg"/><Relationship Id="rId12" Type="http://schemas.openxmlformats.org/officeDocument/2006/relationships/image" Target="../media/image101.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7.png"/><Relationship Id="rId11" Type="http://schemas.openxmlformats.org/officeDocument/2006/relationships/image" Target="../media/image56.svg"/><Relationship Id="rId5" Type="http://schemas.openxmlformats.org/officeDocument/2006/relationships/image" Target="../media/image68.svg"/><Relationship Id="rId15" Type="http://schemas.openxmlformats.org/officeDocument/2006/relationships/image" Target="../media/image102.jpeg"/><Relationship Id="rId10" Type="http://schemas.openxmlformats.org/officeDocument/2006/relationships/image" Target="../media/image55.png"/><Relationship Id="rId4" Type="http://schemas.openxmlformats.org/officeDocument/2006/relationships/image" Target="../media/image67.png"/><Relationship Id="rId9" Type="http://schemas.openxmlformats.org/officeDocument/2006/relationships/image" Target="../media/image100.svg"/><Relationship Id="rId14" Type="http://schemas.openxmlformats.org/officeDocument/2006/relationships/image" Target="../media/image47.svg"/></Relationships>
</file>

<file path=ppt/slides/_rels/slide19.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47.svg"/><Relationship Id="rId3" Type="http://schemas.openxmlformats.org/officeDocument/2006/relationships/image" Target="../media/image55.png"/><Relationship Id="rId7" Type="http://schemas.openxmlformats.org/officeDocument/2006/relationships/image" Target="../media/image103.jpeg"/><Relationship Id="rId12"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8.svg"/><Relationship Id="rId11" Type="http://schemas.openxmlformats.org/officeDocument/2006/relationships/image" Target="../media/image105.svg"/><Relationship Id="rId5" Type="http://schemas.openxmlformats.org/officeDocument/2006/relationships/image" Target="../media/image67.png"/><Relationship Id="rId10" Type="http://schemas.openxmlformats.org/officeDocument/2006/relationships/image" Target="../media/image104.png"/><Relationship Id="rId4" Type="http://schemas.openxmlformats.org/officeDocument/2006/relationships/image" Target="../media/image56.svg"/><Relationship Id="rId9" Type="http://schemas.openxmlformats.org/officeDocument/2006/relationships/image" Target="../media/image98.svg"/></Relationships>
</file>

<file path=ppt/slides/_rels/slide20.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9.jpeg"/><Relationship Id="rId3" Type="http://schemas.openxmlformats.org/officeDocument/2006/relationships/slideLayout" Target="../slideLayouts/slideLayout7.xml"/><Relationship Id="rId7" Type="http://schemas.openxmlformats.org/officeDocument/2006/relationships/image" Target="../media/image68.svg"/><Relationship Id="rId12" Type="http://schemas.openxmlformats.org/officeDocument/2006/relationships/image" Target="../media/image108.svg"/><Relationship Id="rId2" Type="http://schemas.openxmlformats.org/officeDocument/2006/relationships/video" Target="../media/media2.mp4"/><Relationship Id="rId16" Type="http://schemas.openxmlformats.org/officeDocument/2006/relationships/image" Target="../media/image47.svg"/><Relationship Id="rId1" Type="http://schemas.microsoft.com/office/2007/relationships/media" Target="../media/media2.mp4"/><Relationship Id="rId6" Type="http://schemas.openxmlformats.org/officeDocument/2006/relationships/image" Target="../media/image67.png"/><Relationship Id="rId11" Type="http://schemas.openxmlformats.org/officeDocument/2006/relationships/image" Target="../media/image107.png"/><Relationship Id="rId5" Type="http://schemas.openxmlformats.org/officeDocument/2006/relationships/image" Target="../media/image56.svg"/><Relationship Id="rId15" Type="http://schemas.openxmlformats.org/officeDocument/2006/relationships/image" Target="../media/image46.png"/><Relationship Id="rId10" Type="http://schemas.openxmlformats.org/officeDocument/2006/relationships/image" Target="../media/image106.jpeg"/><Relationship Id="rId4" Type="http://schemas.openxmlformats.org/officeDocument/2006/relationships/image" Target="../media/image55.png"/><Relationship Id="rId9" Type="http://schemas.openxmlformats.org/officeDocument/2006/relationships/image" Target="../media/image98.svg"/><Relationship Id="rId14" Type="http://schemas.openxmlformats.org/officeDocument/2006/relationships/image" Target="../media/image110.jpeg"/></Relationships>
</file>

<file path=ppt/slides/_rels/slide21.xml.rels><?xml version="1.0" encoding="UTF-8" standalone="yes"?>
<Relationships xmlns="http://schemas.openxmlformats.org/package/2006/relationships"><Relationship Id="rId8" Type="http://schemas.openxmlformats.org/officeDocument/2006/relationships/image" Target="../media/image100.svg"/><Relationship Id="rId13" Type="http://schemas.openxmlformats.org/officeDocument/2006/relationships/image" Target="../media/image47.svg"/><Relationship Id="rId3" Type="http://schemas.openxmlformats.org/officeDocument/2006/relationships/image" Target="../media/image67.png"/><Relationship Id="rId7" Type="http://schemas.openxmlformats.org/officeDocument/2006/relationships/image" Target="../media/image99.png"/><Relationship Id="rId12"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8.svg"/><Relationship Id="rId11" Type="http://schemas.openxmlformats.org/officeDocument/2006/relationships/image" Target="../media/image111.jpeg"/><Relationship Id="rId5" Type="http://schemas.openxmlformats.org/officeDocument/2006/relationships/image" Target="../media/image97.png"/><Relationship Id="rId10" Type="http://schemas.openxmlformats.org/officeDocument/2006/relationships/image" Target="../media/image56.svg"/><Relationship Id="rId4" Type="http://schemas.openxmlformats.org/officeDocument/2006/relationships/image" Target="../media/image68.svg"/><Relationship Id="rId9" Type="http://schemas.openxmlformats.org/officeDocument/2006/relationships/image" Target="../media/image55.png"/></Relationships>
</file>

<file path=ppt/slides/_rels/slide22.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97.png"/><Relationship Id="rId7" Type="http://schemas.openxmlformats.org/officeDocument/2006/relationships/image" Target="../media/image55.png"/><Relationship Id="rId12" Type="http://schemas.openxmlformats.org/officeDocument/2006/relationships/image" Target="../media/image11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0.svg"/><Relationship Id="rId11" Type="http://schemas.openxmlformats.org/officeDocument/2006/relationships/image" Target="../media/image112.png"/><Relationship Id="rId5" Type="http://schemas.openxmlformats.org/officeDocument/2006/relationships/image" Target="../media/image99.png"/><Relationship Id="rId10" Type="http://schemas.openxmlformats.org/officeDocument/2006/relationships/image" Target="../media/image47.svg"/><Relationship Id="rId4" Type="http://schemas.openxmlformats.org/officeDocument/2006/relationships/image" Target="../media/image98.svg"/><Relationship Id="rId9" Type="http://schemas.openxmlformats.org/officeDocument/2006/relationships/image" Target="../media/image46.png"/></Relationships>
</file>

<file path=ppt/slides/_rels/slide23.xml.rels><?xml version="1.0" encoding="UTF-8" standalone="yes"?>
<Relationships xmlns="http://schemas.openxmlformats.org/package/2006/relationships"><Relationship Id="rId8" Type="http://schemas.openxmlformats.org/officeDocument/2006/relationships/image" Target="../media/image98.svg"/><Relationship Id="rId13" Type="http://schemas.openxmlformats.org/officeDocument/2006/relationships/image" Target="../media/image116.png"/><Relationship Id="rId3" Type="http://schemas.openxmlformats.org/officeDocument/2006/relationships/image" Target="../media/image55.png"/><Relationship Id="rId7" Type="http://schemas.openxmlformats.org/officeDocument/2006/relationships/image" Target="../media/image97.png"/><Relationship Id="rId12" Type="http://schemas.openxmlformats.org/officeDocument/2006/relationships/image" Target="../media/image115.svg"/><Relationship Id="rId2" Type="http://schemas.openxmlformats.org/officeDocument/2006/relationships/notesSlide" Target="../notesSlides/notesSlide4.xml"/><Relationship Id="rId16" Type="http://schemas.openxmlformats.org/officeDocument/2006/relationships/image" Target="../media/image25.svg"/><Relationship Id="rId1" Type="http://schemas.openxmlformats.org/officeDocument/2006/relationships/slideLayout" Target="../slideLayouts/slideLayout7.xml"/><Relationship Id="rId6" Type="http://schemas.openxmlformats.org/officeDocument/2006/relationships/image" Target="../media/image68.svg"/><Relationship Id="rId11" Type="http://schemas.openxmlformats.org/officeDocument/2006/relationships/image" Target="../media/image114.png"/><Relationship Id="rId5" Type="http://schemas.openxmlformats.org/officeDocument/2006/relationships/image" Target="../media/image67.png"/><Relationship Id="rId15" Type="http://schemas.openxmlformats.org/officeDocument/2006/relationships/image" Target="../media/image24.png"/><Relationship Id="rId10" Type="http://schemas.openxmlformats.org/officeDocument/2006/relationships/image" Target="../media/image47.svg"/><Relationship Id="rId4" Type="http://schemas.openxmlformats.org/officeDocument/2006/relationships/image" Target="../media/image56.svg"/><Relationship Id="rId9" Type="http://schemas.openxmlformats.org/officeDocument/2006/relationships/image" Target="../media/image46.png"/><Relationship Id="rId14" Type="http://schemas.openxmlformats.org/officeDocument/2006/relationships/image" Target="../media/image117.png"/></Relationships>
</file>

<file path=ppt/slides/_rels/slide24.xml.rels><?xml version="1.0" encoding="UTF-8" standalone="yes"?>
<Relationships xmlns="http://schemas.openxmlformats.org/package/2006/relationships"><Relationship Id="rId3" Type="http://schemas.openxmlformats.org/officeDocument/2006/relationships/image" Target="../media/image119.svg"/><Relationship Id="rId7" Type="http://schemas.openxmlformats.org/officeDocument/2006/relationships/image" Target="../media/image25.svg"/><Relationship Id="rId2"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98.svg"/><Relationship Id="rId4" Type="http://schemas.openxmlformats.org/officeDocument/2006/relationships/image" Target="../media/image97.png"/></Relationships>
</file>

<file path=ppt/slides/_rels/slide25.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jpeg"/><Relationship Id="rId3" Type="http://schemas.openxmlformats.org/officeDocument/2006/relationships/slideLayout" Target="../slideLayouts/slideLayout7.xml"/><Relationship Id="rId7" Type="http://schemas.openxmlformats.org/officeDocument/2006/relationships/image" Target="../media/image66.svg"/><Relationship Id="rId12" Type="http://schemas.openxmlformats.org/officeDocument/2006/relationships/image" Target="../media/image126.jpe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5.png"/><Relationship Id="rId11" Type="http://schemas.openxmlformats.org/officeDocument/2006/relationships/image" Target="../media/image125.jpeg"/><Relationship Id="rId5" Type="http://schemas.openxmlformats.org/officeDocument/2006/relationships/image" Target="../media/image121.png"/><Relationship Id="rId10" Type="http://schemas.openxmlformats.org/officeDocument/2006/relationships/image" Target="../media/image124.svg"/><Relationship Id="rId4" Type="http://schemas.openxmlformats.org/officeDocument/2006/relationships/image" Target="../media/image120.png"/><Relationship Id="rId9" Type="http://schemas.openxmlformats.org/officeDocument/2006/relationships/image" Target="../media/image123.png"/><Relationship Id="rId14" Type="http://schemas.openxmlformats.org/officeDocument/2006/relationships/image" Target="../media/image128.png"/></Relationships>
</file>

<file path=ppt/slides/_rels/slide26.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image" Target="../media/image133.png"/><Relationship Id="rId3" Type="http://schemas.openxmlformats.org/officeDocument/2006/relationships/slideLayout" Target="../slideLayouts/slideLayout7.xml"/><Relationship Id="rId7" Type="http://schemas.openxmlformats.org/officeDocument/2006/relationships/image" Target="../media/image130.jpeg"/><Relationship Id="rId12" Type="http://schemas.openxmlformats.org/officeDocument/2006/relationships/image" Target="../media/image115.sv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29.jpeg"/><Relationship Id="rId11" Type="http://schemas.openxmlformats.org/officeDocument/2006/relationships/image" Target="../media/image114.png"/><Relationship Id="rId5" Type="http://schemas.openxmlformats.org/officeDocument/2006/relationships/image" Target="../media/image66.svg"/><Relationship Id="rId15" Type="http://schemas.openxmlformats.org/officeDocument/2006/relationships/image" Target="../media/image134.png"/><Relationship Id="rId10" Type="http://schemas.openxmlformats.org/officeDocument/2006/relationships/image" Target="../media/image132.png"/><Relationship Id="rId4" Type="http://schemas.openxmlformats.org/officeDocument/2006/relationships/image" Target="../media/image65.png"/><Relationship Id="rId9" Type="http://schemas.openxmlformats.org/officeDocument/2006/relationships/hyperlink" Target="https://www.instagram.com/p/DXgUPLrE_Uz/?igsh=bDJnMG1wd2dianl0&amp;img_index=1" TargetMode="External"/><Relationship Id="rId14" Type="http://schemas.openxmlformats.org/officeDocument/2006/relationships/hyperlink" Target="https://www.instagram.com/p/DXOVPkVk_dA/?img_index=1"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139.png"/><Relationship Id="rId3" Type="http://schemas.openxmlformats.org/officeDocument/2006/relationships/slideLayout" Target="../slideLayouts/slideLayout7.xml"/><Relationship Id="rId7" Type="http://schemas.openxmlformats.org/officeDocument/2006/relationships/image" Target="../media/image65.png"/><Relationship Id="rId12" Type="http://schemas.openxmlformats.org/officeDocument/2006/relationships/image" Target="../media/image138.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37.jpeg"/><Relationship Id="rId11" Type="http://schemas.openxmlformats.org/officeDocument/2006/relationships/image" Target="../media/image124.svg"/><Relationship Id="rId5" Type="http://schemas.openxmlformats.org/officeDocument/2006/relationships/image" Target="../media/image136.jpeg"/><Relationship Id="rId15" Type="http://schemas.openxmlformats.org/officeDocument/2006/relationships/image" Target="../media/image141.png"/><Relationship Id="rId10" Type="http://schemas.openxmlformats.org/officeDocument/2006/relationships/image" Target="../media/image123.png"/><Relationship Id="rId4" Type="http://schemas.openxmlformats.org/officeDocument/2006/relationships/image" Target="../media/image135.jpeg"/><Relationship Id="rId9" Type="http://schemas.openxmlformats.org/officeDocument/2006/relationships/image" Target="../media/image131.png"/><Relationship Id="rId14" Type="http://schemas.openxmlformats.org/officeDocument/2006/relationships/image" Target="../media/image140.png"/></Relationships>
</file>

<file path=ppt/slides/_rels/slide28.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47.png"/><Relationship Id="rId3" Type="http://schemas.openxmlformats.org/officeDocument/2006/relationships/slideLayout" Target="../slideLayouts/slideLayout7.xml"/><Relationship Id="rId7" Type="http://schemas.openxmlformats.org/officeDocument/2006/relationships/image" Target="../media/image66.svg"/><Relationship Id="rId12" Type="http://schemas.openxmlformats.org/officeDocument/2006/relationships/image" Target="../media/image146.png"/><Relationship Id="rId2" Type="http://schemas.openxmlformats.org/officeDocument/2006/relationships/video" Target="../media/media6.mp4"/><Relationship Id="rId16" Type="http://schemas.openxmlformats.org/officeDocument/2006/relationships/image" Target="../media/image150.png"/><Relationship Id="rId1" Type="http://schemas.microsoft.com/office/2007/relationships/media" Target="../media/media6.mp4"/><Relationship Id="rId6" Type="http://schemas.openxmlformats.org/officeDocument/2006/relationships/image" Target="../media/image65.png"/><Relationship Id="rId11" Type="http://schemas.openxmlformats.org/officeDocument/2006/relationships/image" Target="../media/image145.png"/><Relationship Id="rId5" Type="http://schemas.openxmlformats.org/officeDocument/2006/relationships/image" Target="../media/image143.png"/><Relationship Id="rId15" Type="http://schemas.openxmlformats.org/officeDocument/2006/relationships/image" Target="../media/image149.png"/><Relationship Id="rId10" Type="http://schemas.openxmlformats.org/officeDocument/2006/relationships/image" Target="../media/image144.png"/><Relationship Id="rId4" Type="http://schemas.openxmlformats.org/officeDocument/2006/relationships/image" Target="../media/image142.png"/><Relationship Id="rId9" Type="http://schemas.openxmlformats.org/officeDocument/2006/relationships/image" Target="../media/image115.svg"/><Relationship Id="rId14" Type="http://schemas.openxmlformats.org/officeDocument/2006/relationships/image" Target="../media/image148.png"/></Relationships>
</file>

<file path=ppt/slides/_rels/slide29.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156.png"/><Relationship Id="rId3" Type="http://schemas.openxmlformats.org/officeDocument/2006/relationships/slideLayout" Target="../slideLayouts/slideLayout7.xml"/><Relationship Id="rId7" Type="http://schemas.openxmlformats.org/officeDocument/2006/relationships/image" Target="../media/image152.png"/><Relationship Id="rId12" Type="http://schemas.openxmlformats.org/officeDocument/2006/relationships/image" Target="../media/image124.svg"/><Relationship Id="rId2" Type="http://schemas.openxmlformats.org/officeDocument/2006/relationships/video" Target="../media/media7.mp4"/><Relationship Id="rId16" Type="http://schemas.openxmlformats.org/officeDocument/2006/relationships/image" Target="../media/image159.png"/><Relationship Id="rId1" Type="http://schemas.microsoft.com/office/2007/relationships/media" Target="../media/media7.mp4"/><Relationship Id="rId6" Type="http://schemas.openxmlformats.org/officeDocument/2006/relationships/image" Target="../media/image66.svg"/><Relationship Id="rId11" Type="http://schemas.openxmlformats.org/officeDocument/2006/relationships/image" Target="../media/image123.png"/><Relationship Id="rId5" Type="http://schemas.openxmlformats.org/officeDocument/2006/relationships/image" Target="../media/image65.png"/><Relationship Id="rId15" Type="http://schemas.openxmlformats.org/officeDocument/2006/relationships/image" Target="../media/image158.png"/><Relationship Id="rId10" Type="http://schemas.openxmlformats.org/officeDocument/2006/relationships/image" Target="../media/image155.png"/><Relationship Id="rId4" Type="http://schemas.openxmlformats.org/officeDocument/2006/relationships/image" Target="../media/image151.png"/><Relationship Id="rId9" Type="http://schemas.openxmlformats.org/officeDocument/2006/relationships/image" Target="../media/image154.png"/><Relationship Id="rId14" Type="http://schemas.openxmlformats.org/officeDocument/2006/relationships/image" Target="../media/image157.png"/></Relationships>
</file>

<file path=ppt/slides/_rels/slide30.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163.png"/><Relationship Id="rId3" Type="http://schemas.microsoft.com/office/2007/relationships/media" Target="../media/media9.mp4"/><Relationship Id="rId7" Type="http://schemas.openxmlformats.org/officeDocument/2006/relationships/slideLayout" Target="../slideLayouts/slideLayout7.xml"/><Relationship Id="rId12" Type="http://schemas.openxmlformats.org/officeDocument/2006/relationships/image" Target="../media/image162.png"/><Relationship Id="rId17" Type="http://schemas.openxmlformats.org/officeDocument/2006/relationships/image" Target="../media/image167.png"/><Relationship Id="rId2" Type="http://schemas.openxmlformats.org/officeDocument/2006/relationships/video" Target="../media/media8.mp4"/><Relationship Id="rId16" Type="http://schemas.openxmlformats.org/officeDocument/2006/relationships/image" Target="../media/image166.png"/><Relationship Id="rId1" Type="http://schemas.microsoft.com/office/2007/relationships/media" Target="../media/media8.mp4"/><Relationship Id="rId6" Type="http://schemas.openxmlformats.org/officeDocument/2006/relationships/video" Target="../media/media10.mp4"/><Relationship Id="rId11" Type="http://schemas.openxmlformats.org/officeDocument/2006/relationships/image" Target="../media/image161.png"/><Relationship Id="rId5" Type="http://schemas.microsoft.com/office/2007/relationships/media" Target="../media/media10.mp4"/><Relationship Id="rId15" Type="http://schemas.openxmlformats.org/officeDocument/2006/relationships/image" Target="../media/image165.png"/><Relationship Id="rId10" Type="http://schemas.openxmlformats.org/officeDocument/2006/relationships/image" Target="../media/image66.svg"/><Relationship Id="rId4" Type="http://schemas.openxmlformats.org/officeDocument/2006/relationships/video" Target="../media/media9.mp4"/><Relationship Id="rId9" Type="http://schemas.openxmlformats.org/officeDocument/2006/relationships/image" Target="../media/image65.png"/><Relationship Id="rId14" Type="http://schemas.openxmlformats.org/officeDocument/2006/relationships/image" Target="../media/image164.png"/></Relationships>
</file>

<file path=ppt/slides/_rels/slide3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1.svg"/><Relationship Id="rId2" Type="http://schemas.openxmlformats.org/officeDocument/2006/relationships/image" Target="../media/image170.png"/><Relationship Id="rId1" Type="http://schemas.openxmlformats.org/officeDocument/2006/relationships/slideLayout" Target="../slideLayouts/slideLayout7.xml"/><Relationship Id="rId5" Type="http://schemas.openxmlformats.org/officeDocument/2006/relationships/image" Target="../media/image108.svg"/><Relationship Id="rId4" Type="http://schemas.openxmlformats.org/officeDocument/2006/relationships/image" Target="../media/image107.png"/></Relationships>
</file>

<file path=ppt/slides/_rels/slide33.xml.rels><?xml version="1.0" encoding="UTF-8" standalone="yes"?>
<Relationships xmlns="http://schemas.openxmlformats.org/package/2006/relationships"><Relationship Id="rId8" Type="http://schemas.openxmlformats.org/officeDocument/2006/relationships/video" Target="../media/media14.mp4"/><Relationship Id="rId13" Type="http://schemas.openxmlformats.org/officeDocument/2006/relationships/image" Target="../media/image174.png"/><Relationship Id="rId3" Type="http://schemas.microsoft.com/office/2007/relationships/media" Target="../media/media12.mp4"/><Relationship Id="rId7" Type="http://schemas.microsoft.com/office/2007/relationships/media" Target="../media/media14.mp4"/><Relationship Id="rId12" Type="http://schemas.openxmlformats.org/officeDocument/2006/relationships/image" Target="../media/image173.png"/><Relationship Id="rId17" Type="http://schemas.openxmlformats.org/officeDocument/2006/relationships/image" Target="../media/image177.png"/><Relationship Id="rId2" Type="http://schemas.openxmlformats.org/officeDocument/2006/relationships/video" Target="../media/media11.mp4"/><Relationship Id="rId16" Type="http://schemas.openxmlformats.org/officeDocument/2006/relationships/hyperlink" Target="https://www.reddit.com/r/Dhurandhar/" TargetMode="External"/><Relationship Id="rId1" Type="http://schemas.microsoft.com/office/2007/relationships/media" Target="../media/media11.mp4"/><Relationship Id="rId6" Type="http://schemas.openxmlformats.org/officeDocument/2006/relationships/video" Target="../media/media13.mp4"/><Relationship Id="rId11" Type="http://schemas.openxmlformats.org/officeDocument/2006/relationships/image" Target="../media/image172.jpeg"/><Relationship Id="rId5" Type="http://schemas.microsoft.com/office/2007/relationships/media" Target="../media/media13.mp4"/><Relationship Id="rId15" Type="http://schemas.openxmlformats.org/officeDocument/2006/relationships/image" Target="../media/image176.png"/><Relationship Id="rId10" Type="http://schemas.openxmlformats.org/officeDocument/2006/relationships/notesSlide" Target="../notesSlides/notesSlide5.xml"/><Relationship Id="rId4" Type="http://schemas.openxmlformats.org/officeDocument/2006/relationships/video" Target="../media/media12.mp4"/><Relationship Id="rId9" Type="http://schemas.openxmlformats.org/officeDocument/2006/relationships/slideLayout" Target="../slideLayouts/slideLayout7.xml"/><Relationship Id="rId14" Type="http://schemas.openxmlformats.org/officeDocument/2006/relationships/image" Target="../media/image175.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8.png"/><Relationship Id="rId1" Type="http://schemas.openxmlformats.org/officeDocument/2006/relationships/slideLayout" Target="../slideLayouts/slideLayout7.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25.svg"/></Relationships>
</file>

<file path=ppt/slides/_rels/slide35.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336909" y="-2302891"/>
            <a:ext cx="8837154" cy="8229600"/>
          </a:xfrm>
          <a:custGeom>
            <a:avLst/>
            <a:gdLst/>
            <a:ahLst/>
            <a:cxnLst/>
            <a:rect l="l" t="t" r="r" b="b"/>
            <a:pathLst>
              <a:path w="8837154" h="8229600">
                <a:moveTo>
                  <a:pt x="0" y="0"/>
                </a:moveTo>
                <a:lnTo>
                  <a:pt x="8837154" y="0"/>
                </a:lnTo>
                <a:lnTo>
                  <a:pt x="8837154" y="8229600"/>
                </a:lnTo>
                <a:lnTo>
                  <a:pt x="0" y="8229600"/>
                </a:lnTo>
                <a:lnTo>
                  <a:pt x="0" y="0"/>
                </a:lnTo>
                <a:close/>
              </a:path>
            </a:pathLst>
          </a:custGeom>
          <a:blipFill>
            <a:blip r:embed="rId2"/>
            <a:stretch>
              <a:fillRect/>
            </a:stretch>
          </a:blipFill>
        </p:spPr>
      </p:sp>
      <p:sp>
        <p:nvSpPr>
          <p:cNvPr id="3" name="Freeform 3"/>
          <p:cNvSpPr/>
          <p:nvPr/>
        </p:nvSpPr>
        <p:spPr>
          <a:xfrm>
            <a:off x="-5920041" y="-378408"/>
            <a:ext cx="11859132" cy="11043816"/>
          </a:xfrm>
          <a:custGeom>
            <a:avLst/>
            <a:gdLst/>
            <a:ahLst/>
            <a:cxnLst/>
            <a:rect l="l" t="t" r="r" b="b"/>
            <a:pathLst>
              <a:path w="11859132" h="11043816">
                <a:moveTo>
                  <a:pt x="0" y="0"/>
                </a:moveTo>
                <a:lnTo>
                  <a:pt x="11859132" y="0"/>
                </a:lnTo>
                <a:lnTo>
                  <a:pt x="11859132" y="11043816"/>
                </a:lnTo>
                <a:lnTo>
                  <a:pt x="0" y="11043816"/>
                </a:lnTo>
                <a:lnTo>
                  <a:pt x="0" y="0"/>
                </a:lnTo>
                <a:close/>
              </a:path>
            </a:pathLst>
          </a:custGeom>
          <a:blipFill>
            <a:blip r:embed="rId2"/>
            <a:stretch>
              <a:fillRect/>
            </a:stretch>
          </a:blipFill>
        </p:spPr>
      </p:sp>
      <p:grpSp>
        <p:nvGrpSpPr>
          <p:cNvPr id="4" name="Group 4"/>
          <p:cNvGrpSpPr/>
          <p:nvPr/>
        </p:nvGrpSpPr>
        <p:grpSpPr>
          <a:xfrm>
            <a:off x="1488191" y="363383"/>
            <a:ext cx="14085607" cy="6947775"/>
            <a:chOff x="0" y="0"/>
            <a:chExt cx="3709790" cy="1829867"/>
          </a:xfrm>
        </p:grpSpPr>
        <p:sp>
          <p:nvSpPr>
            <p:cNvPr id="5" name="Freeform 5"/>
            <p:cNvSpPr/>
            <p:nvPr/>
          </p:nvSpPr>
          <p:spPr>
            <a:xfrm>
              <a:off x="0" y="0"/>
              <a:ext cx="3709789" cy="1829867"/>
            </a:xfrm>
            <a:custGeom>
              <a:avLst/>
              <a:gdLst/>
              <a:ahLst/>
              <a:cxnLst/>
              <a:rect l="l" t="t" r="r" b="b"/>
              <a:pathLst>
                <a:path w="3709789" h="1829867">
                  <a:moveTo>
                    <a:pt x="27482" y="0"/>
                  </a:moveTo>
                  <a:lnTo>
                    <a:pt x="3682308" y="0"/>
                  </a:lnTo>
                  <a:cubicBezTo>
                    <a:pt x="3697486" y="0"/>
                    <a:pt x="3709789" y="12304"/>
                    <a:pt x="3709789" y="27482"/>
                  </a:cubicBezTo>
                  <a:lnTo>
                    <a:pt x="3709789" y="1802385"/>
                  </a:lnTo>
                  <a:cubicBezTo>
                    <a:pt x="3709789" y="1809673"/>
                    <a:pt x="3706894" y="1816664"/>
                    <a:pt x="3701740" y="1821817"/>
                  </a:cubicBezTo>
                  <a:cubicBezTo>
                    <a:pt x="3696586" y="1826971"/>
                    <a:pt x="3689596" y="1829867"/>
                    <a:pt x="3682308" y="1829867"/>
                  </a:cubicBezTo>
                  <a:lnTo>
                    <a:pt x="27482" y="1829867"/>
                  </a:lnTo>
                  <a:cubicBezTo>
                    <a:pt x="12304" y="1829867"/>
                    <a:pt x="0" y="1817563"/>
                    <a:pt x="0" y="1802385"/>
                  </a:cubicBezTo>
                  <a:lnTo>
                    <a:pt x="0" y="27482"/>
                  </a:lnTo>
                  <a:cubicBezTo>
                    <a:pt x="0" y="12304"/>
                    <a:pt x="12304" y="0"/>
                    <a:pt x="27482" y="0"/>
                  </a:cubicBezTo>
                  <a:close/>
                </a:path>
              </a:pathLst>
            </a:custGeom>
            <a:solidFill>
              <a:srgbClr val="FFFFFF"/>
            </a:solidFill>
            <a:ln w="114300" cap="rnd">
              <a:solidFill>
                <a:srgbClr val="000000"/>
              </a:solidFill>
              <a:prstDash val="solid"/>
              <a:round/>
            </a:ln>
          </p:spPr>
        </p:sp>
        <p:sp>
          <p:nvSpPr>
            <p:cNvPr id="6" name="TextBox 6"/>
            <p:cNvSpPr txBox="1"/>
            <p:nvPr/>
          </p:nvSpPr>
          <p:spPr>
            <a:xfrm>
              <a:off x="0" y="-38100"/>
              <a:ext cx="3709790" cy="1867967"/>
            </a:xfrm>
            <a:prstGeom prst="rect">
              <a:avLst/>
            </a:prstGeom>
          </p:spPr>
          <p:txBody>
            <a:bodyPr lIns="50800" tIns="50800" rIns="50800" bIns="50800" rtlCol="0" anchor="ctr"/>
            <a:lstStyle/>
            <a:p>
              <a:pPr algn="ctr">
                <a:lnSpc>
                  <a:spcPts val="3360"/>
                </a:lnSpc>
              </a:pPr>
              <a:endParaRPr/>
            </a:p>
          </p:txBody>
        </p:sp>
      </p:grpSp>
      <p:sp>
        <p:nvSpPr>
          <p:cNvPr id="7" name="TextBox 7"/>
          <p:cNvSpPr txBox="1"/>
          <p:nvPr/>
        </p:nvSpPr>
        <p:spPr>
          <a:xfrm>
            <a:off x="2359806" y="1290699"/>
            <a:ext cx="10197029" cy="2857468"/>
          </a:xfrm>
          <a:prstGeom prst="rect">
            <a:avLst/>
          </a:prstGeom>
        </p:spPr>
        <p:txBody>
          <a:bodyPr lIns="0" tIns="0" rIns="0" bIns="0" rtlCol="0" anchor="t">
            <a:spAutoFit/>
          </a:bodyPr>
          <a:lstStyle/>
          <a:p>
            <a:pPr algn="l">
              <a:lnSpc>
                <a:spcPts val="7506"/>
              </a:lnSpc>
            </a:pPr>
            <a:r>
              <a:rPr lang="en-US" sz="6005">
                <a:solidFill>
                  <a:srgbClr val="000000"/>
                </a:solidFill>
                <a:latin typeface="TAN Ashford"/>
                <a:ea typeface="TAN Ashford"/>
                <a:cs typeface="TAN Ashford"/>
                <a:sym typeface="TAN Ashford"/>
              </a:rPr>
              <a:t>A Gen Z Playbook for brands in Social 3.0</a:t>
            </a:r>
          </a:p>
        </p:txBody>
      </p:sp>
      <p:sp>
        <p:nvSpPr>
          <p:cNvPr id="8" name="Freeform 8"/>
          <p:cNvSpPr/>
          <p:nvPr/>
        </p:nvSpPr>
        <p:spPr>
          <a:xfrm rot="1012999">
            <a:off x="855854" y="6601993"/>
            <a:ext cx="3384000" cy="1632780"/>
          </a:xfrm>
          <a:custGeom>
            <a:avLst/>
            <a:gdLst/>
            <a:ahLst/>
            <a:cxnLst/>
            <a:rect l="l" t="t" r="r" b="b"/>
            <a:pathLst>
              <a:path w="3384000" h="1632780">
                <a:moveTo>
                  <a:pt x="0" y="0"/>
                </a:moveTo>
                <a:lnTo>
                  <a:pt x="3383999" y="0"/>
                </a:lnTo>
                <a:lnTo>
                  <a:pt x="3383999" y="1632779"/>
                </a:lnTo>
                <a:lnTo>
                  <a:pt x="0" y="16327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14322108" y="3136652"/>
            <a:ext cx="3047222" cy="3009131"/>
          </a:xfrm>
          <a:custGeom>
            <a:avLst/>
            <a:gdLst/>
            <a:ahLst/>
            <a:cxnLst/>
            <a:rect l="l" t="t" r="r" b="b"/>
            <a:pathLst>
              <a:path w="3047222" h="3009131">
                <a:moveTo>
                  <a:pt x="0" y="0"/>
                </a:moveTo>
                <a:lnTo>
                  <a:pt x="3047222" y="0"/>
                </a:lnTo>
                <a:lnTo>
                  <a:pt x="3047222" y="3009132"/>
                </a:lnTo>
                <a:lnTo>
                  <a:pt x="0" y="30091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Freeform 10"/>
          <p:cNvSpPr/>
          <p:nvPr/>
        </p:nvSpPr>
        <p:spPr>
          <a:xfrm>
            <a:off x="14378981" y="7586826"/>
            <a:ext cx="4429317" cy="824960"/>
          </a:xfrm>
          <a:custGeom>
            <a:avLst/>
            <a:gdLst/>
            <a:ahLst/>
            <a:cxnLst/>
            <a:rect l="l" t="t" r="r" b="b"/>
            <a:pathLst>
              <a:path w="4429317" h="824960">
                <a:moveTo>
                  <a:pt x="0" y="0"/>
                </a:moveTo>
                <a:lnTo>
                  <a:pt x="4429317" y="0"/>
                </a:lnTo>
                <a:lnTo>
                  <a:pt x="4429317" y="824960"/>
                </a:lnTo>
                <a:lnTo>
                  <a:pt x="0" y="8249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a:off x="10014513" y="441192"/>
            <a:ext cx="10154173" cy="11409183"/>
          </a:xfrm>
          <a:custGeom>
            <a:avLst/>
            <a:gdLst/>
            <a:ahLst/>
            <a:cxnLst/>
            <a:rect l="l" t="t" r="r" b="b"/>
            <a:pathLst>
              <a:path w="10154173" h="11409183">
                <a:moveTo>
                  <a:pt x="0" y="0"/>
                </a:moveTo>
                <a:lnTo>
                  <a:pt x="10154173" y="0"/>
                </a:lnTo>
                <a:lnTo>
                  <a:pt x="10154173" y="11409183"/>
                </a:lnTo>
                <a:lnTo>
                  <a:pt x="0" y="11409183"/>
                </a:lnTo>
                <a:lnTo>
                  <a:pt x="0" y="0"/>
                </a:lnTo>
                <a:close/>
              </a:path>
            </a:pathLst>
          </a:custGeom>
          <a:blipFill>
            <a:blip r:embed="rId9"/>
            <a:stretch>
              <a:fillRect/>
            </a:stretch>
          </a:blipFill>
        </p:spPr>
      </p:sp>
      <p:sp>
        <p:nvSpPr>
          <p:cNvPr id="12" name="Freeform 12"/>
          <p:cNvSpPr/>
          <p:nvPr/>
        </p:nvSpPr>
        <p:spPr>
          <a:xfrm>
            <a:off x="3724971" y="4316237"/>
            <a:ext cx="3255304" cy="211595"/>
          </a:xfrm>
          <a:custGeom>
            <a:avLst/>
            <a:gdLst/>
            <a:ahLst/>
            <a:cxnLst/>
            <a:rect l="l" t="t" r="r" b="b"/>
            <a:pathLst>
              <a:path w="3255304" h="211595">
                <a:moveTo>
                  <a:pt x="0" y="0"/>
                </a:moveTo>
                <a:lnTo>
                  <a:pt x="3255304" y="0"/>
                </a:lnTo>
                <a:lnTo>
                  <a:pt x="3255304" y="211594"/>
                </a:lnTo>
                <a:lnTo>
                  <a:pt x="0" y="21159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13" name="Group 13"/>
          <p:cNvGrpSpPr/>
          <p:nvPr/>
        </p:nvGrpSpPr>
        <p:grpSpPr>
          <a:xfrm>
            <a:off x="1488191" y="6317234"/>
            <a:ext cx="14085607" cy="1430846"/>
            <a:chOff x="0" y="0"/>
            <a:chExt cx="3709790" cy="376848"/>
          </a:xfrm>
        </p:grpSpPr>
        <p:sp>
          <p:nvSpPr>
            <p:cNvPr id="14" name="Freeform 14"/>
            <p:cNvSpPr/>
            <p:nvPr/>
          </p:nvSpPr>
          <p:spPr>
            <a:xfrm>
              <a:off x="0" y="0"/>
              <a:ext cx="3709789" cy="376848"/>
            </a:xfrm>
            <a:custGeom>
              <a:avLst/>
              <a:gdLst/>
              <a:ahLst/>
              <a:cxnLst/>
              <a:rect l="l" t="t" r="r" b="b"/>
              <a:pathLst>
                <a:path w="3709789" h="376848">
                  <a:moveTo>
                    <a:pt x="27482" y="0"/>
                  </a:moveTo>
                  <a:lnTo>
                    <a:pt x="3682308" y="0"/>
                  </a:lnTo>
                  <a:cubicBezTo>
                    <a:pt x="3697486" y="0"/>
                    <a:pt x="3709789" y="12304"/>
                    <a:pt x="3709789" y="27482"/>
                  </a:cubicBezTo>
                  <a:lnTo>
                    <a:pt x="3709789" y="349367"/>
                  </a:lnTo>
                  <a:cubicBezTo>
                    <a:pt x="3709789" y="364544"/>
                    <a:pt x="3697486" y="376848"/>
                    <a:pt x="3682308" y="376848"/>
                  </a:cubicBezTo>
                  <a:lnTo>
                    <a:pt x="27482" y="376848"/>
                  </a:lnTo>
                  <a:cubicBezTo>
                    <a:pt x="12304" y="376848"/>
                    <a:pt x="0" y="364544"/>
                    <a:pt x="0" y="349367"/>
                  </a:cubicBezTo>
                  <a:lnTo>
                    <a:pt x="0" y="27482"/>
                  </a:lnTo>
                  <a:cubicBezTo>
                    <a:pt x="0" y="12304"/>
                    <a:pt x="12304" y="0"/>
                    <a:pt x="27482" y="0"/>
                  </a:cubicBezTo>
                  <a:close/>
                </a:path>
              </a:pathLst>
            </a:custGeom>
            <a:solidFill>
              <a:srgbClr val="FFFFFF"/>
            </a:solidFill>
            <a:ln w="114300" cap="rnd">
              <a:solidFill>
                <a:srgbClr val="000000"/>
              </a:solidFill>
              <a:prstDash val="solid"/>
              <a:round/>
            </a:ln>
          </p:spPr>
        </p:sp>
        <p:sp>
          <p:nvSpPr>
            <p:cNvPr id="15" name="TextBox 15"/>
            <p:cNvSpPr txBox="1"/>
            <p:nvPr/>
          </p:nvSpPr>
          <p:spPr>
            <a:xfrm>
              <a:off x="0" y="-38100"/>
              <a:ext cx="3709790" cy="414948"/>
            </a:xfrm>
            <a:prstGeom prst="rect">
              <a:avLst/>
            </a:prstGeom>
          </p:spPr>
          <p:txBody>
            <a:bodyPr lIns="50800" tIns="50800" rIns="50800" bIns="50800" rtlCol="0" anchor="ctr"/>
            <a:lstStyle/>
            <a:p>
              <a:pPr algn="ctr">
                <a:lnSpc>
                  <a:spcPts val="3360"/>
                </a:lnSpc>
              </a:pPr>
              <a:endParaRPr/>
            </a:p>
          </p:txBody>
        </p:sp>
      </p:grpSp>
      <p:sp>
        <p:nvSpPr>
          <p:cNvPr id="16" name="Freeform 16"/>
          <p:cNvSpPr/>
          <p:nvPr/>
        </p:nvSpPr>
        <p:spPr>
          <a:xfrm>
            <a:off x="3458271" y="1613820"/>
            <a:ext cx="2670837" cy="464058"/>
          </a:xfrm>
          <a:custGeom>
            <a:avLst/>
            <a:gdLst/>
            <a:ahLst/>
            <a:cxnLst/>
            <a:rect l="l" t="t" r="r" b="b"/>
            <a:pathLst>
              <a:path w="2670837" h="464058">
                <a:moveTo>
                  <a:pt x="0" y="0"/>
                </a:moveTo>
                <a:lnTo>
                  <a:pt x="2670838" y="0"/>
                </a:lnTo>
                <a:lnTo>
                  <a:pt x="2670838" y="464058"/>
                </a:lnTo>
                <a:lnTo>
                  <a:pt x="0" y="46405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Freeform 17"/>
          <p:cNvSpPr/>
          <p:nvPr/>
        </p:nvSpPr>
        <p:spPr>
          <a:xfrm>
            <a:off x="4844837" y="5462222"/>
            <a:ext cx="3298682" cy="556653"/>
          </a:xfrm>
          <a:custGeom>
            <a:avLst/>
            <a:gdLst/>
            <a:ahLst/>
            <a:cxnLst/>
            <a:rect l="l" t="t" r="r" b="b"/>
            <a:pathLst>
              <a:path w="3298682" h="556653">
                <a:moveTo>
                  <a:pt x="0" y="0"/>
                </a:moveTo>
                <a:lnTo>
                  <a:pt x="3298682" y="0"/>
                </a:lnTo>
                <a:lnTo>
                  <a:pt x="3298682" y="556653"/>
                </a:lnTo>
                <a:lnTo>
                  <a:pt x="0" y="556653"/>
                </a:lnTo>
                <a:lnTo>
                  <a:pt x="0" y="0"/>
                </a:lnTo>
                <a:close/>
              </a:path>
            </a:pathLst>
          </a:custGeom>
          <a:blipFill>
            <a:blip r:embed="rId14"/>
            <a:stretch>
              <a:fillRect/>
            </a:stretch>
          </a:blipFill>
        </p:spPr>
      </p:sp>
      <p:sp>
        <p:nvSpPr>
          <p:cNvPr id="18" name="Freeform 18" descr="White Rivers Media's logo"/>
          <p:cNvSpPr/>
          <p:nvPr/>
        </p:nvSpPr>
        <p:spPr>
          <a:xfrm>
            <a:off x="2547853" y="5299356"/>
            <a:ext cx="1300432" cy="956200"/>
          </a:xfrm>
          <a:custGeom>
            <a:avLst/>
            <a:gdLst/>
            <a:ahLst/>
            <a:cxnLst/>
            <a:rect l="l" t="t" r="r" b="b"/>
            <a:pathLst>
              <a:path w="1300432" h="956200">
                <a:moveTo>
                  <a:pt x="0" y="0"/>
                </a:moveTo>
                <a:lnTo>
                  <a:pt x="1300432" y="0"/>
                </a:lnTo>
                <a:lnTo>
                  <a:pt x="1300432" y="956201"/>
                </a:lnTo>
                <a:lnTo>
                  <a:pt x="0" y="956201"/>
                </a:lnTo>
                <a:lnTo>
                  <a:pt x="0" y="0"/>
                </a:lnTo>
                <a:close/>
              </a:path>
            </a:pathLst>
          </a:custGeom>
          <a:blipFill>
            <a:blip r:embed="rId15"/>
            <a:stretch>
              <a:fillRect/>
            </a:stretch>
          </a:blipFill>
        </p:spPr>
      </p:sp>
      <p:sp>
        <p:nvSpPr>
          <p:cNvPr id="19" name="Freeform 19"/>
          <p:cNvSpPr/>
          <p:nvPr/>
        </p:nvSpPr>
        <p:spPr>
          <a:xfrm>
            <a:off x="4121384" y="5499130"/>
            <a:ext cx="447228" cy="482837"/>
          </a:xfrm>
          <a:custGeom>
            <a:avLst/>
            <a:gdLst/>
            <a:ahLst/>
            <a:cxnLst/>
            <a:rect l="l" t="t" r="r" b="b"/>
            <a:pathLst>
              <a:path w="447228" h="482837">
                <a:moveTo>
                  <a:pt x="0" y="0"/>
                </a:moveTo>
                <a:lnTo>
                  <a:pt x="447228" y="0"/>
                </a:lnTo>
                <a:lnTo>
                  <a:pt x="447228" y="482837"/>
                </a:lnTo>
                <a:lnTo>
                  <a:pt x="0" y="48283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0" name="TextBox 20"/>
          <p:cNvSpPr txBox="1"/>
          <p:nvPr/>
        </p:nvSpPr>
        <p:spPr>
          <a:xfrm>
            <a:off x="2040914" y="6733927"/>
            <a:ext cx="3210809" cy="464023"/>
          </a:xfrm>
          <a:prstGeom prst="rect">
            <a:avLst/>
          </a:prstGeom>
        </p:spPr>
        <p:txBody>
          <a:bodyPr lIns="0" tIns="0" rIns="0" bIns="0" rtlCol="0" anchor="t">
            <a:spAutoFit/>
          </a:bodyPr>
          <a:lstStyle/>
          <a:p>
            <a:pPr algn="l">
              <a:lnSpc>
                <a:spcPts val="3823"/>
              </a:lnSpc>
            </a:pPr>
            <a:r>
              <a:rPr lang="en-US" sz="2731">
                <a:solidFill>
                  <a:srgbClr val="000000"/>
                </a:solidFill>
                <a:latin typeface="Montserrat"/>
                <a:ea typeface="Montserrat"/>
                <a:cs typeface="Montserrat"/>
                <a:sym typeface="Montserrat"/>
              </a:rPr>
              <a:t>Presented by </a:t>
            </a:r>
          </a:p>
        </p:txBody>
      </p:sp>
      <p:sp>
        <p:nvSpPr>
          <p:cNvPr id="21" name="TextBox 21"/>
          <p:cNvSpPr txBox="1"/>
          <p:nvPr/>
        </p:nvSpPr>
        <p:spPr>
          <a:xfrm>
            <a:off x="4344998" y="6733927"/>
            <a:ext cx="10746601" cy="464023"/>
          </a:xfrm>
          <a:prstGeom prst="rect">
            <a:avLst/>
          </a:prstGeom>
        </p:spPr>
        <p:txBody>
          <a:bodyPr lIns="0" tIns="0" rIns="0" bIns="0" rtlCol="0" anchor="t">
            <a:spAutoFit/>
          </a:bodyPr>
          <a:lstStyle/>
          <a:p>
            <a:pPr algn="r">
              <a:lnSpc>
                <a:spcPts val="3823"/>
              </a:lnSpc>
            </a:pPr>
            <a:r>
              <a:rPr lang="en-US" sz="2731" b="1">
                <a:solidFill>
                  <a:srgbClr val="E83E23"/>
                </a:solidFill>
                <a:latin typeface="Montserrat Ultra-Bold"/>
                <a:ea typeface="Montserrat Ultra-Bold"/>
                <a:cs typeface="Montserrat Ultra-Bold"/>
                <a:sym typeface="Montserrat Ultra-Bold"/>
              </a:rPr>
              <a:t>Mitesh Kothari, CCO and Co Founder, White Rivers Media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10731" y="5143500"/>
            <a:ext cx="4501871" cy="1395580"/>
          </a:xfrm>
          <a:custGeom>
            <a:avLst/>
            <a:gdLst/>
            <a:ahLst/>
            <a:cxnLst/>
            <a:rect l="l" t="t" r="r" b="b"/>
            <a:pathLst>
              <a:path w="4501871" h="1395580">
                <a:moveTo>
                  <a:pt x="0" y="0"/>
                </a:moveTo>
                <a:lnTo>
                  <a:pt x="4501870" y="0"/>
                </a:lnTo>
                <a:lnTo>
                  <a:pt x="4501870" y="1395580"/>
                </a:lnTo>
                <a:lnTo>
                  <a:pt x="0" y="1395580"/>
                </a:lnTo>
                <a:lnTo>
                  <a:pt x="0" y="0"/>
                </a:lnTo>
                <a:close/>
              </a:path>
            </a:pathLst>
          </a:custGeom>
          <a:blipFill>
            <a:blip r:embed="rId2"/>
            <a:stretch>
              <a:fillRect/>
            </a:stretch>
          </a:blipFill>
        </p:spPr>
      </p:sp>
      <p:sp>
        <p:nvSpPr>
          <p:cNvPr id="3" name="Freeform 3"/>
          <p:cNvSpPr/>
          <p:nvPr/>
        </p:nvSpPr>
        <p:spPr>
          <a:xfrm>
            <a:off x="1028700" y="7430257"/>
            <a:ext cx="3898649" cy="1374274"/>
          </a:xfrm>
          <a:custGeom>
            <a:avLst/>
            <a:gdLst/>
            <a:ahLst/>
            <a:cxnLst/>
            <a:rect l="l" t="t" r="r" b="b"/>
            <a:pathLst>
              <a:path w="3898649" h="1374274">
                <a:moveTo>
                  <a:pt x="0" y="0"/>
                </a:moveTo>
                <a:lnTo>
                  <a:pt x="3898649" y="0"/>
                </a:lnTo>
                <a:lnTo>
                  <a:pt x="3898649" y="1374274"/>
                </a:lnTo>
                <a:lnTo>
                  <a:pt x="0" y="1374274"/>
                </a:lnTo>
                <a:lnTo>
                  <a:pt x="0" y="0"/>
                </a:lnTo>
                <a:close/>
              </a:path>
            </a:pathLst>
          </a:custGeom>
          <a:blipFill>
            <a:blip r:embed="rId3"/>
            <a:stretch>
              <a:fillRect/>
            </a:stretch>
          </a:blipFill>
        </p:spPr>
      </p:sp>
      <p:sp>
        <p:nvSpPr>
          <p:cNvPr id="4" name="Freeform 4"/>
          <p:cNvSpPr/>
          <p:nvPr/>
        </p:nvSpPr>
        <p:spPr>
          <a:xfrm>
            <a:off x="5262400" y="7367890"/>
            <a:ext cx="7224138" cy="1499009"/>
          </a:xfrm>
          <a:custGeom>
            <a:avLst/>
            <a:gdLst/>
            <a:ahLst/>
            <a:cxnLst/>
            <a:rect l="l" t="t" r="r" b="b"/>
            <a:pathLst>
              <a:path w="7224138" h="1499009">
                <a:moveTo>
                  <a:pt x="0" y="0"/>
                </a:moveTo>
                <a:lnTo>
                  <a:pt x="7224138" y="0"/>
                </a:lnTo>
                <a:lnTo>
                  <a:pt x="7224138" y="1499008"/>
                </a:lnTo>
                <a:lnTo>
                  <a:pt x="0" y="1499008"/>
                </a:lnTo>
                <a:lnTo>
                  <a:pt x="0" y="0"/>
                </a:lnTo>
                <a:close/>
              </a:path>
            </a:pathLst>
          </a:custGeom>
          <a:blipFill>
            <a:blip r:embed="rId4"/>
            <a:stretch>
              <a:fillRect/>
            </a:stretch>
          </a:blipFill>
        </p:spPr>
      </p:sp>
      <p:sp>
        <p:nvSpPr>
          <p:cNvPr id="5" name="TextBox 5"/>
          <p:cNvSpPr txBox="1"/>
          <p:nvPr/>
        </p:nvSpPr>
        <p:spPr>
          <a:xfrm>
            <a:off x="1184449" y="670183"/>
            <a:ext cx="15380040" cy="929018"/>
          </a:xfrm>
          <a:prstGeom prst="rect">
            <a:avLst/>
          </a:prstGeom>
        </p:spPr>
        <p:txBody>
          <a:bodyPr lIns="0" tIns="0" rIns="0" bIns="0" rtlCol="0" anchor="t">
            <a:spAutoFit/>
          </a:bodyPr>
          <a:lstStyle/>
          <a:p>
            <a:pPr algn="ctr">
              <a:lnSpc>
                <a:spcPts val="7431"/>
              </a:lnSpc>
            </a:pPr>
            <a:r>
              <a:rPr lang="en-US" sz="5945">
                <a:solidFill>
                  <a:srgbClr val="000000"/>
                </a:solidFill>
                <a:latin typeface="TAN Ashford"/>
                <a:ea typeface="TAN Ashford"/>
                <a:cs typeface="TAN Ashford"/>
                <a:sym typeface="TAN Ashford"/>
              </a:rPr>
              <a:t>What got me excited…</a:t>
            </a:r>
          </a:p>
        </p:txBody>
      </p:sp>
      <p:sp>
        <p:nvSpPr>
          <p:cNvPr id="6" name="TextBox 6"/>
          <p:cNvSpPr txBox="1"/>
          <p:nvPr/>
        </p:nvSpPr>
        <p:spPr>
          <a:xfrm>
            <a:off x="3508150" y="2950278"/>
            <a:ext cx="10323870" cy="2193222"/>
          </a:xfrm>
          <a:prstGeom prst="rect">
            <a:avLst/>
          </a:prstGeom>
        </p:spPr>
        <p:txBody>
          <a:bodyPr lIns="0" tIns="0" rIns="0" bIns="0" rtlCol="0" anchor="t">
            <a:spAutoFit/>
          </a:bodyPr>
          <a:lstStyle/>
          <a:p>
            <a:pPr algn="l">
              <a:lnSpc>
                <a:spcPts val="8788"/>
              </a:lnSpc>
            </a:pPr>
            <a:r>
              <a:rPr lang="en-US" sz="6277" b="1">
                <a:solidFill>
                  <a:srgbClr val="000000"/>
                </a:solidFill>
                <a:latin typeface="Glacial Indifference Bold"/>
                <a:ea typeface="Glacial Indifference Bold"/>
                <a:cs typeface="Glacial Indifference Bold"/>
                <a:sym typeface="Glacial Indifference Bold"/>
              </a:rPr>
              <a:t>           Gen Z folks at WRM </a:t>
            </a:r>
          </a:p>
          <a:p>
            <a:pPr algn="l">
              <a:lnSpc>
                <a:spcPts val="8788"/>
              </a:lnSpc>
            </a:pPr>
            <a:endParaRPr lang="en-US" sz="6277" b="1">
              <a:solidFill>
                <a:srgbClr val="000000"/>
              </a:solidFill>
              <a:latin typeface="Glacial Indifference Bold"/>
              <a:ea typeface="Glacial Indifference Bold"/>
              <a:cs typeface="Glacial Indifference Bold"/>
              <a:sym typeface="Glacial Indifference Bold"/>
            </a:endParaRPr>
          </a:p>
        </p:txBody>
      </p:sp>
      <p:sp>
        <p:nvSpPr>
          <p:cNvPr id="7" name="TextBox 7"/>
          <p:cNvSpPr txBox="1"/>
          <p:nvPr/>
        </p:nvSpPr>
        <p:spPr>
          <a:xfrm>
            <a:off x="5696509" y="5250740"/>
            <a:ext cx="12347599" cy="1047750"/>
          </a:xfrm>
          <a:prstGeom prst="rect">
            <a:avLst/>
          </a:prstGeom>
        </p:spPr>
        <p:txBody>
          <a:bodyPr lIns="0" tIns="0" rIns="0" bIns="0" rtlCol="0" anchor="t">
            <a:spAutoFit/>
          </a:bodyPr>
          <a:lstStyle/>
          <a:p>
            <a:pPr algn="l">
              <a:lnSpc>
                <a:spcPts val="8400"/>
              </a:lnSpc>
            </a:pPr>
            <a:r>
              <a:rPr lang="en-US" sz="6000" b="1">
                <a:solidFill>
                  <a:srgbClr val="000000"/>
                </a:solidFill>
                <a:latin typeface="Glacial Indifference Bold"/>
                <a:ea typeface="Glacial Indifference Bold"/>
                <a:cs typeface="Glacial Indifference Bold"/>
                <a:sym typeface="Glacial Indifference Bold"/>
              </a:rPr>
              <a:t>Our very own intelligence vertical </a:t>
            </a:r>
          </a:p>
        </p:txBody>
      </p:sp>
      <p:sp>
        <p:nvSpPr>
          <p:cNvPr id="8" name="TextBox 8"/>
          <p:cNvSpPr txBox="1"/>
          <p:nvPr/>
        </p:nvSpPr>
        <p:spPr>
          <a:xfrm>
            <a:off x="1028700" y="2923176"/>
            <a:ext cx="8967802" cy="1731212"/>
          </a:xfrm>
          <a:prstGeom prst="rect">
            <a:avLst/>
          </a:prstGeom>
        </p:spPr>
        <p:txBody>
          <a:bodyPr lIns="0" tIns="0" rIns="0" bIns="0" rtlCol="0" anchor="t">
            <a:spAutoFit/>
          </a:bodyPr>
          <a:lstStyle/>
          <a:p>
            <a:pPr algn="l">
              <a:lnSpc>
                <a:spcPts val="10969"/>
              </a:lnSpc>
              <a:spcBef>
                <a:spcPct val="0"/>
              </a:spcBef>
            </a:pPr>
            <a:r>
              <a:rPr lang="en-US" sz="14625" i="1">
                <a:solidFill>
                  <a:srgbClr val="29B554"/>
                </a:solidFill>
                <a:latin typeface="Magz"/>
                <a:ea typeface="Magz"/>
                <a:cs typeface="Magz"/>
                <a:sym typeface="Magz"/>
              </a:rPr>
              <a:t>400+</a:t>
            </a:r>
          </a:p>
        </p:txBody>
      </p:sp>
      <p:sp>
        <p:nvSpPr>
          <p:cNvPr id="9" name="Freeform 9"/>
          <p:cNvSpPr/>
          <p:nvPr/>
        </p:nvSpPr>
        <p:spPr>
          <a:xfrm>
            <a:off x="15735689" y="-805808"/>
            <a:ext cx="3047222" cy="3009131"/>
          </a:xfrm>
          <a:custGeom>
            <a:avLst/>
            <a:gdLst/>
            <a:ahLst/>
            <a:cxnLst/>
            <a:rect l="l" t="t" r="r" b="b"/>
            <a:pathLst>
              <a:path w="3047222" h="3009131">
                <a:moveTo>
                  <a:pt x="0" y="0"/>
                </a:moveTo>
                <a:lnTo>
                  <a:pt x="3047222" y="0"/>
                </a:lnTo>
                <a:lnTo>
                  <a:pt x="3047222" y="3009131"/>
                </a:lnTo>
                <a:lnTo>
                  <a:pt x="0" y="30091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Freeform 10"/>
          <p:cNvSpPr/>
          <p:nvPr/>
        </p:nvSpPr>
        <p:spPr>
          <a:xfrm>
            <a:off x="-1226383" y="9038698"/>
            <a:ext cx="3047222" cy="3009131"/>
          </a:xfrm>
          <a:custGeom>
            <a:avLst/>
            <a:gdLst/>
            <a:ahLst/>
            <a:cxnLst/>
            <a:rect l="l" t="t" r="r" b="b"/>
            <a:pathLst>
              <a:path w="3047222" h="3009131">
                <a:moveTo>
                  <a:pt x="0" y="0"/>
                </a:moveTo>
                <a:lnTo>
                  <a:pt x="3047221" y="0"/>
                </a:lnTo>
                <a:lnTo>
                  <a:pt x="3047221" y="3009131"/>
                </a:lnTo>
                <a:lnTo>
                  <a:pt x="0" y="300913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rot="10043132">
            <a:off x="13424767" y="7376315"/>
            <a:ext cx="8746478" cy="9558993"/>
          </a:xfrm>
          <a:custGeom>
            <a:avLst/>
            <a:gdLst/>
            <a:ahLst/>
            <a:cxnLst/>
            <a:rect l="l" t="t" r="r" b="b"/>
            <a:pathLst>
              <a:path w="8746478" h="9558993">
                <a:moveTo>
                  <a:pt x="0" y="0"/>
                </a:moveTo>
                <a:lnTo>
                  <a:pt x="8746479" y="0"/>
                </a:lnTo>
                <a:lnTo>
                  <a:pt x="8746479" y="9558993"/>
                </a:lnTo>
                <a:lnTo>
                  <a:pt x="0" y="955899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60509" y="-1028700"/>
            <a:ext cx="4325677" cy="4114800"/>
          </a:xfrm>
          <a:custGeom>
            <a:avLst/>
            <a:gdLst/>
            <a:ahLst/>
            <a:cxnLst/>
            <a:rect l="l" t="t" r="r" b="b"/>
            <a:pathLst>
              <a:path w="4325677" h="4114800">
                <a:moveTo>
                  <a:pt x="0" y="0"/>
                </a:moveTo>
                <a:lnTo>
                  <a:pt x="4325677" y="0"/>
                </a:lnTo>
                <a:lnTo>
                  <a:pt x="432567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flipV="1">
            <a:off x="-2084669" y="3724792"/>
            <a:ext cx="6591244" cy="6591244"/>
          </a:xfrm>
          <a:custGeom>
            <a:avLst/>
            <a:gdLst/>
            <a:ahLst/>
            <a:cxnLst/>
            <a:rect l="l" t="t" r="r" b="b"/>
            <a:pathLst>
              <a:path w="6591244" h="6591244">
                <a:moveTo>
                  <a:pt x="0" y="6591244"/>
                </a:moveTo>
                <a:lnTo>
                  <a:pt x="6591245" y="6591244"/>
                </a:lnTo>
                <a:lnTo>
                  <a:pt x="6591245" y="0"/>
                </a:lnTo>
                <a:lnTo>
                  <a:pt x="0" y="0"/>
                </a:lnTo>
                <a:lnTo>
                  <a:pt x="0" y="6591244"/>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973828">
            <a:off x="4112602" y="8158213"/>
            <a:ext cx="5273577" cy="982204"/>
          </a:xfrm>
          <a:custGeom>
            <a:avLst/>
            <a:gdLst/>
            <a:ahLst/>
            <a:cxnLst/>
            <a:rect l="l" t="t" r="r" b="b"/>
            <a:pathLst>
              <a:path w="5273577" h="982204">
                <a:moveTo>
                  <a:pt x="0" y="0"/>
                </a:moveTo>
                <a:lnTo>
                  <a:pt x="5273577" y="0"/>
                </a:lnTo>
                <a:lnTo>
                  <a:pt x="5273577" y="982203"/>
                </a:lnTo>
                <a:lnTo>
                  <a:pt x="0" y="9822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10043132">
            <a:off x="13306788" y="-442818"/>
            <a:ext cx="8746478" cy="9558993"/>
          </a:xfrm>
          <a:custGeom>
            <a:avLst/>
            <a:gdLst/>
            <a:ahLst/>
            <a:cxnLst/>
            <a:rect l="l" t="t" r="r" b="b"/>
            <a:pathLst>
              <a:path w="8746478" h="9558993">
                <a:moveTo>
                  <a:pt x="0" y="0"/>
                </a:moveTo>
                <a:lnTo>
                  <a:pt x="8746479" y="0"/>
                </a:lnTo>
                <a:lnTo>
                  <a:pt x="8746479" y="9558993"/>
                </a:lnTo>
                <a:lnTo>
                  <a:pt x="0" y="955899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418354" y="1074609"/>
            <a:ext cx="9645976" cy="10097539"/>
          </a:xfrm>
          <a:custGeom>
            <a:avLst/>
            <a:gdLst/>
            <a:ahLst/>
            <a:cxnLst/>
            <a:rect l="l" t="t" r="r" b="b"/>
            <a:pathLst>
              <a:path w="9645976" h="10097539">
                <a:moveTo>
                  <a:pt x="0" y="0"/>
                </a:moveTo>
                <a:lnTo>
                  <a:pt x="9645976" y="0"/>
                </a:lnTo>
                <a:lnTo>
                  <a:pt x="9645976" y="10097539"/>
                </a:lnTo>
                <a:lnTo>
                  <a:pt x="0" y="10097539"/>
                </a:lnTo>
                <a:lnTo>
                  <a:pt x="0" y="0"/>
                </a:lnTo>
                <a:close/>
              </a:path>
            </a:pathLst>
          </a:custGeom>
          <a:blipFill>
            <a:blip r:embed="rId10"/>
            <a:stretch>
              <a:fillRect t="-2032"/>
            </a:stretch>
          </a:blipFill>
        </p:spPr>
      </p:sp>
      <p:sp>
        <p:nvSpPr>
          <p:cNvPr id="7" name="TextBox 7"/>
          <p:cNvSpPr txBox="1"/>
          <p:nvPr/>
        </p:nvSpPr>
        <p:spPr>
          <a:xfrm>
            <a:off x="6409635" y="3223517"/>
            <a:ext cx="4327173" cy="396199"/>
          </a:xfrm>
          <a:prstGeom prst="rect">
            <a:avLst/>
          </a:prstGeom>
        </p:spPr>
        <p:txBody>
          <a:bodyPr lIns="0" tIns="0" rIns="0" bIns="0" rtlCol="0" anchor="t">
            <a:spAutoFit/>
          </a:bodyPr>
          <a:lstStyle/>
          <a:p>
            <a:pPr algn="l">
              <a:lnSpc>
                <a:spcPts val="3362"/>
              </a:lnSpc>
            </a:pPr>
            <a:r>
              <a:rPr lang="en-US" sz="2401" b="1">
                <a:solidFill>
                  <a:srgbClr val="000000"/>
                </a:solidFill>
                <a:latin typeface="Montserrat Bold"/>
                <a:ea typeface="Montserrat Bold"/>
                <a:cs typeface="Montserrat Bold"/>
                <a:sym typeface="Montserrat Bold"/>
              </a:rPr>
              <a:t>The Faulty Lens to Gen Z </a:t>
            </a:r>
          </a:p>
        </p:txBody>
      </p:sp>
      <p:sp>
        <p:nvSpPr>
          <p:cNvPr id="8" name="TextBox 8"/>
          <p:cNvSpPr txBox="1"/>
          <p:nvPr/>
        </p:nvSpPr>
        <p:spPr>
          <a:xfrm>
            <a:off x="6409635" y="3940479"/>
            <a:ext cx="4327173" cy="396199"/>
          </a:xfrm>
          <a:prstGeom prst="rect">
            <a:avLst/>
          </a:prstGeom>
        </p:spPr>
        <p:txBody>
          <a:bodyPr lIns="0" tIns="0" rIns="0" bIns="0" rtlCol="0" anchor="t">
            <a:spAutoFit/>
          </a:bodyPr>
          <a:lstStyle/>
          <a:p>
            <a:pPr algn="l">
              <a:lnSpc>
                <a:spcPts val="3362"/>
              </a:lnSpc>
            </a:pPr>
            <a:r>
              <a:rPr lang="en-US" sz="2401" b="1">
                <a:solidFill>
                  <a:srgbClr val="000000"/>
                </a:solidFill>
                <a:latin typeface="Montserrat Bold"/>
                <a:ea typeface="Montserrat Bold"/>
                <a:cs typeface="Montserrat Bold"/>
                <a:sym typeface="Montserrat Bold"/>
              </a:rPr>
              <a:t>Reality Beyond The Feed</a:t>
            </a:r>
          </a:p>
        </p:txBody>
      </p:sp>
      <p:sp>
        <p:nvSpPr>
          <p:cNvPr id="9" name="TextBox 9"/>
          <p:cNvSpPr txBox="1"/>
          <p:nvPr/>
        </p:nvSpPr>
        <p:spPr>
          <a:xfrm>
            <a:off x="6409635" y="4657441"/>
            <a:ext cx="5381950" cy="396199"/>
          </a:xfrm>
          <a:prstGeom prst="rect">
            <a:avLst/>
          </a:prstGeom>
        </p:spPr>
        <p:txBody>
          <a:bodyPr lIns="0" tIns="0" rIns="0" bIns="0" rtlCol="0" anchor="t">
            <a:spAutoFit/>
          </a:bodyPr>
          <a:lstStyle/>
          <a:p>
            <a:pPr algn="l">
              <a:lnSpc>
                <a:spcPts val="3362"/>
              </a:lnSpc>
            </a:pPr>
            <a:r>
              <a:rPr lang="en-US" sz="2401" b="1">
                <a:solidFill>
                  <a:srgbClr val="000000"/>
                </a:solidFill>
                <a:latin typeface="Montserrat Bold"/>
                <a:ea typeface="Montserrat Bold"/>
                <a:cs typeface="Montserrat Bold"/>
                <a:sym typeface="Montserrat Bold"/>
              </a:rPr>
              <a:t>Social 3.0 </a:t>
            </a:r>
          </a:p>
        </p:txBody>
      </p:sp>
      <p:sp>
        <p:nvSpPr>
          <p:cNvPr id="10" name="TextBox 10"/>
          <p:cNvSpPr txBox="1"/>
          <p:nvPr/>
        </p:nvSpPr>
        <p:spPr>
          <a:xfrm>
            <a:off x="6409635" y="5374403"/>
            <a:ext cx="4072974" cy="396199"/>
          </a:xfrm>
          <a:prstGeom prst="rect">
            <a:avLst/>
          </a:prstGeom>
        </p:spPr>
        <p:txBody>
          <a:bodyPr lIns="0" tIns="0" rIns="0" bIns="0" rtlCol="0" anchor="t">
            <a:spAutoFit/>
          </a:bodyPr>
          <a:lstStyle/>
          <a:p>
            <a:pPr algn="l">
              <a:lnSpc>
                <a:spcPts val="3362"/>
              </a:lnSpc>
            </a:pPr>
            <a:r>
              <a:rPr lang="en-US" sz="2401" b="1">
                <a:solidFill>
                  <a:srgbClr val="000000"/>
                </a:solidFill>
                <a:latin typeface="Montserrat Bold"/>
                <a:ea typeface="Montserrat Bold"/>
                <a:cs typeface="Montserrat Bold"/>
                <a:sym typeface="Montserrat Bold"/>
              </a:rPr>
              <a:t>Brands That Belong</a:t>
            </a:r>
          </a:p>
        </p:txBody>
      </p:sp>
      <p:sp>
        <p:nvSpPr>
          <p:cNvPr id="11" name="TextBox 11"/>
          <p:cNvSpPr txBox="1"/>
          <p:nvPr/>
        </p:nvSpPr>
        <p:spPr>
          <a:xfrm rot="-5400000">
            <a:off x="-1707630" y="4876632"/>
            <a:ext cx="9033378" cy="929018"/>
          </a:xfrm>
          <a:prstGeom prst="rect">
            <a:avLst/>
          </a:prstGeom>
        </p:spPr>
        <p:txBody>
          <a:bodyPr lIns="0" tIns="0" rIns="0" bIns="0" rtlCol="0" anchor="t">
            <a:spAutoFit/>
          </a:bodyPr>
          <a:lstStyle/>
          <a:p>
            <a:pPr algn="ctr">
              <a:lnSpc>
                <a:spcPts val="7431"/>
              </a:lnSpc>
            </a:pPr>
            <a:r>
              <a:rPr lang="en-US" sz="5945">
                <a:solidFill>
                  <a:srgbClr val="000000"/>
                </a:solidFill>
                <a:latin typeface="TAN Ashford"/>
                <a:ea typeface="TAN Ashford"/>
                <a:cs typeface="TAN Ashford"/>
                <a:sym typeface="TAN Ashford"/>
              </a:rPr>
              <a:t>What to expect</a:t>
            </a:r>
          </a:p>
        </p:txBody>
      </p:sp>
      <p:sp>
        <p:nvSpPr>
          <p:cNvPr id="12" name="TextBox 12"/>
          <p:cNvSpPr txBox="1"/>
          <p:nvPr/>
        </p:nvSpPr>
        <p:spPr>
          <a:xfrm>
            <a:off x="6409635" y="6094452"/>
            <a:ext cx="4072974" cy="396199"/>
          </a:xfrm>
          <a:prstGeom prst="rect">
            <a:avLst/>
          </a:prstGeom>
        </p:spPr>
        <p:txBody>
          <a:bodyPr lIns="0" tIns="0" rIns="0" bIns="0" rtlCol="0" anchor="t">
            <a:spAutoFit/>
          </a:bodyPr>
          <a:lstStyle/>
          <a:p>
            <a:pPr algn="l">
              <a:lnSpc>
                <a:spcPts val="3362"/>
              </a:lnSpc>
            </a:pPr>
            <a:r>
              <a:rPr lang="en-US" sz="2401" b="1">
                <a:solidFill>
                  <a:srgbClr val="000000"/>
                </a:solidFill>
                <a:latin typeface="Montserrat Bold"/>
                <a:ea typeface="Montserrat Bold"/>
                <a:cs typeface="Montserrat Bold"/>
                <a:sym typeface="Montserrat Bold"/>
              </a:rPr>
              <a:t>The Cheatsheet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042404" y="253188"/>
            <a:ext cx="6052777" cy="1551024"/>
          </a:xfrm>
          <a:custGeom>
            <a:avLst/>
            <a:gdLst/>
            <a:ahLst/>
            <a:cxnLst/>
            <a:rect l="l" t="t" r="r" b="b"/>
            <a:pathLst>
              <a:path w="6052777" h="1551024">
                <a:moveTo>
                  <a:pt x="0" y="0"/>
                </a:moveTo>
                <a:lnTo>
                  <a:pt x="6052777" y="0"/>
                </a:lnTo>
                <a:lnTo>
                  <a:pt x="6052777" y="1551024"/>
                </a:lnTo>
                <a:lnTo>
                  <a:pt x="0" y="15510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33645" y="2150752"/>
            <a:ext cx="8322569" cy="6399489"/>
          </a:xfrm>
          <a:prstGeom prst="rect">
            <a:avLst/>
          </a:prstGeom>
        </p:spPr>
        <p:txBody>
          <a:bodyPr lIns="0" tIns="0" rIns="0" bIns="0" rtlCol="0" anchor="t">
            <a:spAutoFit/>
          </a:bodyPr>
          <a:lstStyle/>
          <a:p>
            <a:pPr algn="l">
              <a:lnSpc>
                <a:spcPts val="7339"/>
              </a:lnSpc>
            </a:pPr>
            <a:r>
              <a:rPr lang="en-US" sz="4170">
                <a:solidFill>
                  <a:srgbClr val="000000"/>
                </a:solidFill>
                <a:latin typeface="TAN Ashford"/>
                <a:ea typeface="TAN Ashford"/>
                <a:cs typeface="TAN Ashford"/>
                <a:sym typeface="TAN Ashford"/>
              </a:rPr>
              <a:t>The struggle is rarely about understanding Gen Z.</a:t>
            </a:r>
          </a:p>
          <a:p>
            <a:pPr algn="l">
              <a:lnSpc>
                <a:spcPts val="7339"/>
              </a:lnSpc>
            </a:pPr>
            <a:r>
              <a:rPr lang="en-US" sz="4170">
                <a:solidFill>
                  <a:srgbClr val="E45E04"/>
                </a:solidFill>
                <a:latin typeface="TAN Ashford"/>
                <a:ea typeface="TAN Ashford"/>
                <a:cs typeface="TAN Ashford"/>
                <a:sym typeface="TAN Ashford"/>
              </a:rPr>
              <a:t>It’s</a:t>
            </a:r>
            <a:r>
              <a:rPr lang="en-US" sz="4170">
                <a:solidFill>
                  <a:srgbClr val="000000"/>
                </a:solidFill>
                <a:latin typeface="TAN Ashford"/>
                <a:ea typeface="TAN Ashford"/>
                <a:cs typeface="TAN Ashford"/>
                <a:sym typeface="TAN Ashford"/>
              </a:rPr>
              <a:t> </a:t>
            </a:r>
            <a:r>
              <a:rPr lang="en-US" sz="4170">
                <a:solidFill>
                  <a:srgbClr val="E45E04"/>
                </a:solidFill>
                <a:latin typeface="TAN Ashford"/>
                <a:ea typeface="TAN Ashford"/>
                <a:cs typeface="TAN Ashford"/>
                <a:sym typeface="TAN Ashford"/>
              </a:rPr>
              <a:t>how we have learned to see them</a:t>
            </a:r>
          </a:p>
          <a:p>
            <a:pPr algn="l">
              <a:lnSpc>
                <a:spcPts val="7339"/>
              </a:lnSpc>
            </a:pPr>
            <a:endParaRPr lang="en-US" sz="4170">
              <a:solidFill>
                <a:srgbClr val="E45E04"/>
              </a:solidFill>
              <a:latin typeface="TAN Ashford"/>
              <a:ea typeface="TAN Ashford"/>
              <a:cs typeface="TAN Ashford"/>
              <a:sym typeface="TAN Ashford"/>
            </a:endParaRPr>
          </a:p>
          <a:p>
            <a:pPr algn="l">
              <a:lnSpc>
                <a:spcPts val="7339"/>
              </a:lnSpc>
            </a:pPr>
            <a:r>
              <a:rPr lang="en-US" sz="4170">
                <a:solidFill>
                  <a:srgbClr val="000000"/>
                </a:solidFill>
                <a:latin typeface="TAN Ashford"/>
                <a:ea typeface="TAN Ashford"/>
                <a:cs typeface="TAN Ashford"/>
                <a:sym typeface="TAN Ashford"/>
              </a:rPr>
              <a:t> </a:t>
            </a:r>
          </a:p>
        </p:txBody>
      </p:sp>
      <p:sp>
        <p:nvSpPr>
          <p:cNvPr id="4" name="Freeform 4"/>
          <p:cNvSpPr/>
          <p:nvPr/>
        </p:nvSpPr>
        <p:spPr>
          <a:xfrm rot="-5336131">
            <a:off x="11131411" y="2435616"/>
            <a:ext cx="5242028" cy="10589955"/>
          </a:xfrm>
          <a:custGeom>
            <a:avLst/>
            <a:gdLst/>
            <a:ahLst/>
            <a:cxnLst/>
            <a:rect l="l" t="t" r="r" b="b"/>
            <a:pathLst>
              <a:path w="5242028" h="10589955">
                <a:moveTo>
                  <a:pt x="0" y="0"/>
                </a:moveTo>
                <a:lnTo>
                  <a:pt x="5242028" y="0"/>
                </a:lnTo>
                <a:lnTo>
                  <a:pt x="5242028" y="10589955"/>
                </a:lnTo>
                <a:lnTo>
                  <a:pt x="0" y="10589955"/>
                </a:lnTo>
                <a:lnTo>
                  <a:pt x="0" y="0"/>
                </a:lnTo>
                <a:close/>
              </a:path>
            </a:pathLst>
          </a:custGeom>
          <a:blipFill>
            <a:blip r:embed="rId4"/>
            <a:stretch>
              <a:fillRect/>
            </a:stretch>
          </a:blipFill>
        </p:spPr>
      </p:sp>
      <p:sp>
        <p:nvSpPr>
          <p:cNvPr id="5" name="Freeform 5"/>
          <p:cNvSpPr/>
          <p:nvPr/>
        </p:nvSpPr>
        <p:spPr>
          <a:xfrm rot="-406726">
            <a:off x="9109333" y="3653023"/>
            <a:ext cx="6055343" cy="4647476"/>
          </a:xfrm>
          <a:custGeom>
            <a:avLst/>
            <a:gdLst/>
            <a:ahLst/>
            <a:cxnLst/>
            <a:rect l="l" t="t" r="r" b="b"/>
            <a:pathLst>
              <a:path w="6055343" h="4647476">
                <a:moveTo>
                  <a:pt x="0" y="0"/>
                </a:moveTo>
                <a:lnTo>
                  <a:pt x="6055344" y="0"/>
                </a:lnTo>
                <a:lnTo>
                  <a:pt x="6055344" y="4647476"/>
                </a:lnTo>
                <a:lnTo>
                  <a:pt x="0" y="4647476"/>
                </a:lnTo>
                <a:lnTo>
                  <a:pt x="0" y="0"/>
                </a:lnTo>
                <a:close/>
              </a:path>
            </a:pathLst>
          </a:custGeom>
          <a:blipFill>
            <a:blip r:embed="rId5"/>
            <a:stretch>
              <a:fillRect/>
            </a:stretch>
          </a:blipFill>
        </p:spPr>
      </p:sp>
      <p:sp>
        <p:nvSpPr>
          <p:cNvPr id="6" name="Freeform 6"/>
          <p:cNvSpPr/>
          <p:nvPr/>
        </p:nvSpPr>
        <p:spPr>
          <a:xfrm rot="427996">
            <a:off x="401698" y="8441910"/>
            <a:ext cx="3384000" cy="1632780"/>
          </a:xfrm>
          <a:custGeom>
            <a:avLst/>
            <a:gdLst/>
            <a:ahLst/>
            <a:cxnLst/>
            <a:rect l="l" t="t" r="r" b="b"/>
            <a:pathLst>
              <a:path w="3384000" h="1632780">
                <a:moveTo>
                  <a:pt x="0" y="0"/>
                </a:moveTo>
                <a:lnTo>
                  <a:pt x="3384000" y="0"/>
                </a:lnTo>
                <a:lnTo>
                  <a:pt x="3384000" y="1632780"/>
                </a:lnTo>
                <a:lnTo>
                  <a:pt x="0" y="163278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75507" y="6327483"/>
            <a:ext cx="4177462" cy="4114800"/>
          </a:xfrm>
          <a:custGeom>
            <a:avLst/>
            <a:gdLst/>
            <a:ahLst/>
            <a:cxnLst/>
            <a:rect l="l" t="t" r="r" b="b"/>
            <a:pathLst>
              <a:path w="4177462" h="4114800">
                <a:moveTo>
                  <a:pt x="0" y="0"/>
                </a:moveTo>
                <a:lnTo>
                  <a:pt x="4177462" y="0"/>
                </a:lnTo>
                <a:lnTo>
                  <a:pt x="417746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71021" y="1767096"/>
            <a:ext cx="6752807" cy="6752807"/>
          </a:xfrm>
          <a:custGeom>
            <a:avLst/>
            <a:gdLst/>
            <a:ahLst/>
            <a:cxnLst/>
            <a:rect l="l" t="t" r="r" b="b"/>
            <a:pathLst>
              <a:path w="6752807" h="6752807">
                <a:moveTo>
                  <a:pt x="0" y="0"/>
                </a:moveTo>
                <a:lnTo>
                  <a:pt x="6752808" y="0"/>
                </a:lnTo>
                <a:lnTo>
                  <a:pt x="6752808" y="6752808"/>
                </a:lnTo>
                <a:lnTo>
                  <a:pt x="0" y="67528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718484" y="-161721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56229" y="3369916"/>
            <a:ext cx="537229" cy="537229"/>
          </a:xfrm>
          <a:custGeom>
            <a:avLst/>
            <a:gdLst/>
            <a:ahLst/>
            <a:cxnLst/>
            <a:rect l="l" t="t" r="r" b="b"/>
            <a:pathLst>
              <a:path w="537229" h="537229">
                <a:moveTo>
                  <a:pt x="0" y="0"/>
                </a:moveTo>
                <a:lnTo>
                  <a:pt x="537229" y="0"/>
                </a:lnTo>
                <a:lnTo>
                  <a:pt x="537229" y="537228"/>
                </a:lnTo>
                <a:lnTo>
                  <a:pt x="0" y="5372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1971201" y="3369916"/>
            <a:ext cx="10734141" cy="3104963"/>
          </a:xfrm>
          <a:custGeom>
            <a:avLst/>
            <a:gdLst/>
            <a:ahLst/>
            <a:cxnLst/>
            <a:rect l="l" t="t" r="r" b="b"/>
            <a:pathLst>
              <a:path w="10734141" h="3104963">
                <a:moveTo>
                  <a:pt x="0" y="0"/>
                </a:moveTo>
                <a:lnTo>
                  <a:pt x="10734141" y="0"/>
                </a:lnTo>
                <a:lnTo>
                  <a:pt x="10734141" y="3104963"/>
                </a:lnTo>
                <a:lnTo>
                  <a:pt x="0" y="3104963"/>
                </a:lnTo>
                <a:lnTo>
                  <a:pt x="0" y="0"/>
                </a:lnTo>
                <a:close/>
              </a:path>
            </a:pathLst>
          </a:custGeom>
          <a:blipFill>
            <a:blip r:embed="rId10"/>
            <a:stretch>
              <a:fillRect l="-5283" t="-11312" b="-2883"/>
            </a:stretch>
          </a:blipFill>
        </p:spPr>
      </p:sp>
      <p:sp>
        <p:nvSpPr>
          <p:cNvPr id="7" name="Freeform 7"/>
          <p:cNvSpPr/>
          <p:nvPr/>
        </p:nvSpPr>
        <p:spPr>
          <a:xfrm>
            <a:off x="9144000" y="7138228"/>
            <a:ext cx="8494316" cy="2385487"/>
          </a:xfrm>
          <a:custGeom>
            <a:avLst/>
            <a:gdLst/>
            <a:ahLst/>
            <a:cxnLst/>
            <a:rect l="l" t="t" r="r" b="b"/>
            <a:pathLst>
              <a:path w="8494316" h="2385487">
                <a:moveTo>
                  <a:pt x="0" y="0"/>
                </a:moveTo>
                <a:lnTo>
                  <a:pt x="8494316" y="0"/>
                </a:lnTo>
                <a:lnTo>
                  <a:pt x="8494316" y="2385487"/>
                </a:lnTo>
                <a:lnTo>
                  <a:pt x="0" y="238548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8" name="Freeform 8"/>
          <p:cNvSpPr/>
          <p:nvPr/>
        </p:nvSpPr>
        <p:spPr>
          <a:xfrm>
            <a:off x="14381950" y="2223596"/>
            <a:ext cx="4787868" cy="4103887"/>
          </a:xfrm>
          <a:custGeom>
            <a:avLst/>
            <a:gdLst/>
            <a:ahLst/>
            <a:cxnLst/>
            <a:rect l="l" t="t" r="r" b="b"/>
            <a:pathLst>
              <a:path w="4787868" h="4103887">
                <a:moveTo>
                  <a:pt x="0" y="0"/>
                </a:moveTo>
                <a:lnTo>
                  <a:pt x="4787868" y="0"/>
                </a:lnTo>
                <a:lnTo>
                  <a:pt x="4787868" y="4103887"/>
                </a:lnTo>
                <a:lnTo>
                  <a:pt x="0" y="4103887"/>
                </a:lnTo>
                <a:lnTo>
                  <a:pt x="0" y="0"/>
                </a:lnTo>
                <a:close/>
              </a:path>
            </a:pathLst>
          </a:custGeom>
          <a:blipFill>
            <a:blip r:embed="rId13"/>
            <a:stretch>
              <a:fillRect/>
            </a:stretch>
          </a:blipFill>
        </p:spPr>
      </p:sp>
      <p:sp>
        <p:nvSpPr>
          <p:cNvPr id="9" name="TextBox 9"/>
          <p:cNvSpPr txBox="1"/>
          <p:nvPr/>
        </p:nvSpPr>
        <p:spPr>
          <a:xfrm>
            <a:off x="8031249" y="2249408"/>
            <a:ext cx="5527453" cy="721995"/>
          </a:xfrm>
          <a:prstGeom prst="rect">
            <a:avLst/>
          </a:prstGeom>
        </p:spPr>
        <p:txBody>
          <a:bodyPr lIns="0" tIns="0" rIns="0" bIns="0" rtlCol="0" anchor="t">
            <a:spAutoFit/>
          </a:bodyPr>
          <a:lstStyle/>
          <a:p>
            <a:pPr algn="l">
              <a:lnSpc>
                <a:spcPts val="5880"/>
              </a:lnSpc>
            </a:pPr>
            <a:r>
              <a:rPr lang="en-US" sz="4200" b="1">
                <a:solidFill>
                  <a:srgbClr val="E45E04"/>
                </a:solidFill>
                <a:latin typeface="Glacial Indifference Bold"/>
                <a:ea typeface="Glacial Indifference Bold"/>
                <a:cs typeface="Glacial Indifference Bold"/>
                <a:sym typeface="Glacial Indifference Bold"/>
              </a:rPr>
              <a:t>The Tiktok Fallacy</a:t>
            </a:r>
          </a:p>
        </p:txBody>
      </p:sp>
      <p:sp>
        <p:nvSpPr>
          <p:cNvPr id="10" name="TextBox 10"/>
          <p:cNvSpPr txBox="1"/>
          <p:nvPr/>
        </p:nvSpPr>
        <p:spPr>
          <a:xfrm>
            <a:off x="8031249" y="1616282"/>
            <a:ext cx="6277660" cy="718851"/>
          </a:xfrm>
          <a:prstGeom prst="rect">
            <a:avLst/>
          </a:prstGeom>
        </p:spPr>
        <p:txBody>
          <a:bodyPr lIns="0" tIns="0" rIns="0" bIns="0" rtlCol="0" anchor="t">
            <a:spAutoFit/>
          </a:bodyPr>
          <a:lstStyle/>
          <a:p>
            <a:pPr algn="l">
              <a:lnSpc>
                <a:spcPts val="5554"/>
              </a:lnSpc>
            </a:pPr>
            <a:r>
              <a:rPr lang="en-US" sz="5095">
                <a:solidFill>
                  <a:srgbClr val="000000"/>
                </a:solidFill>
                <a:latin typeface="TAN Ashford"/>
                <a:ea typeface="TAN Ashford"/>
                <a:cs typeface="TAN Ashford"/>
                <a:sym typeface="TAN Ashford"/>
              </a:rPr>
              <a:t>Faulty Lens #1</a:t>
            </a:r>
          </a:p>
        </p:txBody>
      </p:sp>
      <p:sp>
        <p:nvSpPr>
          <p:cNvPr id="11" name="TextBox 11"/>
          <p:cNvSpPr txBox="1"/>
          <p:nvPr/>
        </p:nvSpPr>
        <p:spPr>
          <a:xfrm>
            <a:off x="8771876" y="6565363"/>
            <a:ext cx="9238564" cy="668115"/>
          </a:xfrm>
          <a:prstGeom prst="rect">
            <a:avLst/>
          </a:prstGeom>
        </p:spPr>
        <p:txBody>
          <a:bodyPr lIns="0" tIns="0" rIns="0" bIns="0" rtlCol="0" anchor="t">
            <a:spAutoFit/>
          </a:bodyPr>
          <a:lstStyle/>
          <a:p>
            <a:pPr algn="ctr">
              <a:lnSpc>
                <a:spcPts val="2685"/>
              </a:lnSpc>
            </a:pPr>
            <a:r>
              <a:rPr lang="en-US" sz="1917">
                <a:solidFill>
                  <a:srgbClr val="E45E04"/>
                </a:solidFill>
                <a:latin typeface="TAN Ashford"/>
                <a:ea typeface="TAN Ashford"/>
                <a:cs typeface="TAN Ashford"/>
                <a:sym typeface="TAN Ashford"/>
              </a:rPr>
              <a:t>“We treat attention as something to capture”.</a:t>
            </a:r>
          </a:p>
          <a:p>
            <a:pPr algn="ctr">
              <a:lnSpc>
                <a:spcPts val="2685"/>
              </a:lnSpc>
            </a:pPr>
            <a:endParaRPr lang="en-US" sz="1917">
              <a:solidFill>
                <a:srgbClr val="E45E04"/>
              </a:solidFill>
              <a:latin typeface="TAN Ashford"/>
              <a:ea typeface="TAN Ashford"/>
              <a:cs typeface="TAN Ashford"/>
              <a:sym typeface="TAN Ashford"/>
            </a:endParaRPr>
          </a:p>
        </p:txBody>
      </p:sp>
      <p:sp>
        <p:nvSpPr>
          <p:cNvPr id="12" name="TextBox 12"/>
          <p:cNvSpPr txBox="1"/>
          <p:nvPr/>
        </p:nvSpPr>
        <p:spPr>
          <a:xfrm>
            <a:off x="9415647" y="7396544"/>
            <a:ext cx="7130428" cy="1929053"/>
          </a:xfrm>
          <a:prstGeom prst="rect">
            <a:avLst/>
          </a:prstGeom>
        </p:spPr>
        <p:txBody>
          <a:bodyPr lIns="0" tIns="0" rIns="0" bIns="0" rtlCol="0" anchor="t">
            <a:spAutoFit/>
          </a:bodyPr>
          <a:lstStyle/>
          <a:p>
            <a:pPr algn="ctr">
              <a:lnSpc>
                <a:spcPts val="3843"/>
              </a:lnSpc>
            </a:pPr>
            <a:r>
              <a:rPr lang="en-US" sz="2745" b="1">
                <a:solidFill>
                  <a:srgbClr val="000000"/>
                </a:solidFill>
                <a:latin typeface="Canva Sans Bold"/>
                <a:ea typeface="Canva Sans Bold"/>
                <a:cs typeface="Canva Sans Bold"/>
                <a:sym typeface="Canva Sans Bold"/>
              </a:rPr>
              <a:t>But today, attention is earned and filtered through relevance, identity fit, and immediate value.</a:t>
            </a:r>
          </a:p>
          <a:p>
            <a:pPr algn="ctr">
              <a:lnSpc>
                <a:spcPts val="3843"/>
              </a:lnSpc>
            </a:pPr>
            <a:endParaRPr lang="en-US" sz="2745" b="1">
              <a:solidFill>
                <a:srgbClr val="000000"/>
              </a:solidFill>
              <a:latin typeface="Canva Sans Bold"/>
              <a:ea typeface="Canva Sans Bold"/>
              <a:cs typeface="Canva Sans Bold"/>
              <a:sym typeface="Canva Sans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75507" y="6327483"/>
            <a:ext cx="4177462" cy="4114800"/>
          </a:xfrm>
          <a:custGeom>
            <a:avLst/>
            <a:gdLst/>
            <a:ahLst/>
            <a:cxnLst/>
            <a:rect l="l" t="t" r="r" b="b"/>
            <a:pathLst>
              <a:path w="4177462" h="4114800">
                <a:moveTo>
                  <a:pt x="0" y="0"/>
                </a:moveTo>
                <a:lnTo>
                  <a:pt x="4177462" y="0"/>
                </a:lnTo>
                <a:lnTo>
                  <a:pt x="417746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71021" y="1767096"/>
            <a:ext cx="6752807" cy="6752807"/>
          </a:xfrm>
          <a:custGeom>
            <a:avLst/>
            <a:gdLst/>
            <a:ahLst/>
            <a:cxnLst/>
            <a:rect l="l" t="t" r="r" b="b"/>
            <a:pathLst>
              <a:path w="6752807" h="6752807">
                <a:moveTo>
                  <a:pt x="0" y="0"/>
                </a:moveTo>
                <a:lnTo>
                  <a:pt x="6752808" y="0"/>
                </a:lnTo>
                <a:lnTo>
                  <a:pt x="6752808" y="6752808"/>
                </a:lnTo>
                <a:lnTo>
                  <a:pt x="0" y="67528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718484" y="-161721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56229" y="3369916"/>
            <a:ext cx="537229" cy="537229"/>
          </a:xfrm>
          <a:custGeom>
            <a:avLst/>
            <a:gdLst/>
            <a:ahLst/>
            <a:cxnLst/>
            <a:rect l="l" t="t" r="r" b="b"/>
            <a:pathLst>
              <a:path w="537229" h="537229">
                <a:moveTo>
                  <a:pt x="0" y="0"/>
                </a:moveTo>
                <a:lnTo>
                  <a:pt x="537229" y="0"/>
                </a:lnTo>
                <a:lnTo>
                  <a:pt x="537229" y="537228"/>
                </a:lnTo>
                <a:lnTo>
                  <a:pt x="0" y="5372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144000" y="7138228"/>
            <a:ext cx="8494316" cy="2385487"/>
          </a:xfrm>
          <a:custGeom>
            <a:avLst/>
            <a:gdLst/>
            <a:ahLst/>
            <a:cxnLst/>
            <a:rect l="l" t="t" r="r" b="b"/>
            <a:pathLst>
              <a:path w="8494316" h="2385487">
                <a:moveTo>
                  <a:pt x="0" y="0"/>
                </a:moveTo>
                <a:lnTo>
                  <a:pt x="8494316" y="0"/>
                </a:lnTo>
                <a:lnTo>
                  <a:pt x="8494316" y="2385487"/>
                </a:lnTo>
                <a:lnTo>
                  <a:pt x="0" y="23854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1256229" y="4114292"/>
            <a:ext cx="12838261" cy="1530304"/>
          </a:xfrm>
          <a:custGeom>
            <a:avLst/>
            <a:gdLst/>
            <a:ahLst/>
            <a:cxnLst/>
            <a:rect l="l" t="t" r="r" b="b"/>
            <a:pathLst>
              <a:path w="12838261" h="1530304">
                <a:moveTo>
                  <a:pt x="0" y="0"/>
                </a:moveTo>
                <a:lnTo>
                  <a:pt x="12838261" y="0"/>
                </a:lnTo>
                <a:lnTo>
                  <a:pt x="12838261" y="1530304"/>
                </a:lnTo>
                <a:lnTo>
                  <a:pt x="0" y="1530304"/>
                </a:lnTo>
                <a:lnTo>
                  <a:pt x="0" y="0"/>
                </a:lnTo>
                <a:close/>
              </a:path>
            </a:pathLst>
          </a:custGeom>
          <a:blipFill>
            <a:blip r:embed="rId12"/>
            <a:stretch>
              <a:fillRect l="-7678" t="-44536"/>
            </a:stretch>
          </a:blipFill>
        </p:spPr>
      </p:sp>
      <p:sp>
        <p:nvSpPr>
          <p:cNvPr id="8" name="Freeform 8"/>
          <p:cNvSpPr/>
          <p:nvPr/>
        </p:nvSpPr>
        <p:spPr>
          <a:xfrm>
            <a:off x="3426831" y="5186493"/>
            <a:ext cx="3431297" cy="1630139"/>
          </a:xfrm>
          <a:custGeom>
            <a:avLst/>
            <a:gdLst/>
            <a:ahLst/>
            <a:cxnLst/>
            <a:rect l="l" t="t" r="r" b="b"/>
            <a:pathLst>
              <a:path w="3431297" h="1630139">
                <a:moveTo>
                  <a:pt x="0" y="0"/>
                </a:moveTo>
                <a:lnTo>
                  <a:pt x="3431297" y="0"/>
                </a:lnTo>
                <a:lnTo>
                  <a:pt x="3431297" y="1630139"/>
                </a:lnTo>
                <a:lnTo>
                  <a:pt x="0" y="1630139"/>
                </a:lnTo>
                <a:lnTo>
                  <a:pt x="0" y="0"/>
                </a:lnTo>
                <a:close/>
              </a:path>
            </a:pathLst>
          </a:custGeom>
          <a:blipFill>
            <a:blip r:embed="rId13"/>
            <a:stretch>
              <a:fillRect/>
            </a:stretch>
          </a:blipFill>
        </p:spPr>
      </p:sp>
      <p:sp>
        <p:nvSpPr>
          <p:cNvPr id="9" name="TextBox 9"/>
          <p:cNvSpPr txBox="1"/>
          <p:nvPr/>
        </p:nvSpPr>
        <p:spPr>
          <a:xfrm>
            <a:off x="8031249" y="2249408"/>
            <a:ext cx="5527453" cy="721995"/>
          </a:xfrm>
          <a:prstGeom prst="rect">
            <a:avLst/>
          </a:prstGeom>
        </p:spPr>
        <p:txBody>
          <a:bodyPr lIns="0" tIns="0" rIns="0" bIns="0" rtlCol="0" anchor="t">
            <a:spAutoFit/>
          </a:bodyPr>
          <a:lstStyle/>
          <a:p>
            <a:pPr algn="l">
              <a:lnSpc>
                <a:spcPts val="5880"/>
              </a:lnSpc>
            </a:pPr>
            <a:r>
              <a:rPr lang="en-US" sz="4200" b="1">
                <a:solidFill>
                  <a:srgbClr val="E45E04"/>
                </a:solidFill>
                <a:latin typeface="Glacial Indifference Bold"/>
                <a:ea typeface="Glacial Indifference Bold"/>
                <a:cs typeface="Glacial Indifference Bold"/>
                <a:sym typeface="Glacial Indifference Bold"/>
              </a:rPr>
              <a:t>Linguistic Entrophy</a:t>
            </a:r>
          </a:p>
        </p:txBody>
      </p:sp>
      <p:sp>
        <p:nvSpPr>
          <p:cNvPr id="10" name="TextBox 10"/>
          <p:cNvSpPr txBox="1"/>
          <p:nvPr/>
        </p:nvSpPr>
        <p:spPr>
          <a:xfrm>
            <a:off x="8031249" y="1616282"/>
            <a:ext cx="6914424" cy="718851"/>
          </a:xfrm>
          <a:prstGeom prst="rect">
            <a:avLst/>
          </a:prstGeom>
        </p:spPr>
        <p:txBody>
          <a:bodyPr lIns="0" tIns="0" rIns="0" bIns="0" rtlCol="0" anchor="t">
            <a:spAutoFit/>
          </a:bodyPr>
          <a:lstStyle/>
          <a:p>
            <a:pPr algn="l">
              <a:lnSpc>
                <a:spcPts val="5554"/>
              </a:lnSpc>
            </a:pPr>
            <a:r>
              <a:rPr lang="en-US" sz="5095">
                <a:solidFill>
                  <a:srgbClr val="000000"/>
                </a:solidFill>
                <a:latin typeface="TAN Ashford"/>
                <a:ea typeface="TAN Ashford"/>
                <a:cs typeface="TAN Ashford"/>
                <a:sym typeface="TAN Ashford"/>
              </a:rPr>
              <a:t>Faulty Lens #2</a:t>
            </a:r>
          </a:p>
        </p:txBody>
      </p:sp>
      <p:sp>
        <p:nvSpPr>
          <p:cNvPr id="11" name="TextBox 11"/>
          <p:cNvSpPr txBox="1"/>
          <p:nvPr/>
        </p:nvSpPr>
        <p:spPr>
          <a:xfrm>
            <a:off x="8771876" y="5963463"/>
            <a:ext cx="9238564" cy="668115"/>
          </a:xfrm>
          <a:prstGeom prst="rect">
            <a:avLst/>
          </a:prstGeom>
        </p:spPr>
        <p:txBody>
          <a:bodyPr lIns="0" tIns="0" rIns="0" bIns="0" rtlCol="0" anchor="t">
            <a:spAutoFit/>
          </a:bodyPr>
          <a:lstStyle/>
          <a:p>
            <a:pPr algn="ctr">
              <a:lnSpc>
                <a:spcPts val="2685"/>
              </a:lnSpc>
            </a:pPr>
            <a:r>
              <a:rPr lang="en-US" sz="1917">
                <a:solidFill>
                  <a:srgbClr val="E45E04"/>
                </a:solidFill>
                <a:latin typeface="TAN Ashford"/>
                <a:ea typeface="TAN Ashford"/>
                <a:cs typeface="TAN Ashford"/>
                <a:sym typeface="TAN Ashford"/>
              </a:rPr>
              <a:t>“We use the slang and think it has made the cut into Gen Z culture”</a:t>
            </a:r>
          </a:p>
        </p:txBody>
      </p:sp>
      <p:sp>
        <p:nvSpPr>
          <p:cNvPr id="12" name="TextBox 12"/>
          <p:cNvSpPr txBox="1"/>
          <p:nvPr/>
        </p:nvSpPr>
        <p:spPr>
          <a:xfrm>
            <a:off x="9825944" y="7422858"/>
            <a:ext cx="7130428" cy="1441263"/>
          </a:xfrm>
          <a:prstGeom prst="rect">
            <a:avLst/>
          </a:prstGeom>
        </p:spPr>
        <p:txBody>
          <a:bodyPr lIns="0" tIns="0" rIns="0" bIns="0" rtlCol="0" anchor="t">
            <a:spAutoFit/>
          </a:bodyPr>
          <a:lstStyle/>
          <a:p>
            <a:pPr algn="ctr">
              <a:lnSpc>
                <a:spcPts val="3843"/>
              </a:lnSpc>
            </a:pPr>
            <a:r>
              <a:rPr lang="en-US" sz="2745" b="1">
                <a:solidFill>
                  <a:srgbClr val="000000"/>
                </a:solidFill>
                <a:latin typeface="Canva Sans Bold"/>
                <a:ea typeface="Canva Sans Bold"/>
                <a:cs typeface="Canva Sans Bold"/>
                <a:sym typeface="Canva Sans Bold"/>
              </a:rPr>
              <a:t>But it fails because we’ve stripped of the cultural context that gave it meaning.</a:t>
            </a:r>
          </a:p>
          <a:p>
            <a:pPr algn="ctr">
              <a:lnSpc>
                <a:spcPts val="3843"/>
              </a:lnSpc>
            </a:pPr>
            <a:endParaRPr lang="en-US" sz="2745" b="1">
              <a:solidFill>
                <a:srgbClr val="000000"/>
              </a:solidFill>
              <a:latin typeface="Canva Sans Bold"/>
              <a:ea typeface="Canva Sans Bold"/>
              <a:cs typeface="Canva Sans Bold"/>
              <a:sym typeface="Canva Sans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75507" y="6327483"/>
            <a:ext cx="4177462" cy="4114800"/>
          </a:xfrm>
          <a:custGeom>
            <a:avLst/>
            <a:gdLst/>
            <a:ahLst/>
            <a:cxnLst/>
            <a:rect l="l" t="t" r="r" b="b"/>
            <a:pathLst>
              <a:path w="4177462" h="4114800">
                <a:moveTo>
                  <a:pt x="0" y="0"/>
                </a:moveTo>
                <a:lnTo>
                  <a:pt x="4177462" y="0"/>
                </a:lnTo>
                <a:lnTo>
                  <a:pt x="417746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71021" y="1767096"/>
            <a:ext cx="6752807" cy="6752807"/>
          </a:xfrm>
          <a:custGeom>
            <a:avLst/>
            <a:gdLst/>
            <a:ahLst/>
            <a:cxnLst/>
            <a:rect l="l" t="t" r="r" b="b"/>
            <a:pathLst>
              <a:path w="6752807" h="6752807">
                <a:moveTo>
                  <a:pt x="0" y="0"/>
                </a:moveTo>
                <a:lnTo>
                  <a:pt x="6752808" y="0"/>
                </a:lnTo>
                <a:lnTo>
                  <a:pt x="6752808" y="6752808"/>
                </a:lnTo>
                <a:lnTo>
                  <a:pt x="0" y="67528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898972" y="-1944824"/>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56229" y="3369916"/>
            <a:ext cx="537229" cy="537229"/>
          </a:xfrm>
          <a:custGeom>
            <a:avLst/>
            <a:gdLst/>
            <a:ahLst/>
            <a:cxnLst/>
            <a:rect l="l" t="t" r="r" b="b"/>
            <a:pathLst>
              <a:path w="537229" h="537229">
                <a:moveTo>
                  <a:pt x="0" y="0"/>
                </a:moveTo>
                <a:lnTo>
                  <a:pt x="537229" y="0"/>
                </a:lnTo>
                <a:lnTo>
                  <a:pt x="537229" y="537228"/>
                </a:lnTo>
                <a:lnTo>
                  <a:pt x="0" y="5372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144000" y="7138228"/>
            <a:ext cx="8494316" cy="2385487"/>
          </a:xfrm>
          <a:custGeom>
            <a:avLst/>
            <a:gdLst/>
            <a:ahLst/>
            <a:cxnLst/>
            <a:rect l="l" t="t" r="r" b="b"/>
            <a:pathLst>
              <a:path w="8494316" h="2385487">
                <a:moveTo>
                  <a:pt x="0" y="0"/>
                </a:moveTo>
                <a:lnTo>
                  <a:pt x="8494316" y="0"/>
                </a:lnTo>
                <a:lnTo>
                  <a:pt x="8494316" y="2385487"/>
                </a:lnTo>
                <a:lnTo>
                  <a:pt x="0" y="23854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1793458" y="3896318"/>
            <a:ext cx="11597700" cy="1375568"/>
          </a:xfrm>
          <a:custGeom>
            <a:avLst/>
            <a:gdLst/>
            <a:ahLst/>
            <a:cxnLst/>
            <a:rect l="l" t="t" r="r" b="b"/>
            <a:pathLst>
              <a:path w="11597700" h="1375568">
                <a:moveTo>
                  <a:pt x="0" y="0"/>
                </a:moveTo>
                <a:lnTo>
                  <a:pt x="11597700" y="0"/>
                </a:lnTo>
                <a:lnTo>
                  <a:pt x="11597700" y="1375568"/>
                </a:lnTo>
                <a:lnTo>
                  <a:pt x="0" y="1375568"/>
                </a:lnTo>
                <a:lnTo>
                  <a:pt x="0" y="0"/>
                </a:lnTo>
                <a:close/>
              </a:path>
            </a:pathLst>
          </a:custGeom>
          <a:blipFill>
            <a:blip r:embed="rId12"/>
            <a:stretch>
              <a:fillRect l="-7474" t="-35921"/>
            </a:stretch>
          </a:blipFill>
        </p:spPr>
      </p:sp>
      <p:sp>
        <p:nvSpPr>
          <p:cNvPr id="8" name="Freeform 8"/>
          <p:cNvSpPr/>
          <p:nvPr/>
        </p:nvSpPr>
        <p:spPr>
          <a:xfrm>
            <a:off x="1256229" y="4844277"/>
            <a:ext cx="4280854" cy="5598007"/>
          </a:xfrm>
          <a:custGeom>
            <a:avLst/>
            <a:gdLst/>
            <a:ahLst/>
            <a:cxnLst/>
            <a:rect l="l" t="t" r="r" b="b"/>
            <a:pathLst>
              <a:path w="4280854" h="5598007">
                <a:moveTo>
                  <a:pt x="0" y="0"/>
                </a:moveTo>
                <a:lnTo>
                  <a:pt x="4280854" y="0"/>
                </a:lnTo>
                <a:lnTo>
                  <a:pt x="4280854" y="5598006"/>
                </a:lnTo>
                <a:lnTo>
                  <a:pt x="0" y="5598006"/>
                </a:lnTo>
                <a:lnTo>
                  <a:pt x="0" y="0"/>
                </a:lnTo>
                <a:close/>
              </a:path>
            </a:pathLst>
          </a:custGeom>
          <a:blipFill>
            <a:blip r:embed="rId13"/>
            <a:stretch>
              <a:fillRect l="-2707" t="-1180"/>
            </a:stretch>
          </a:blipFill>
        </p:spPr>
      </p:sp>
      <p:sp>
        <p:nvSpPr>
          <p:cNvPr id="9" name="TextBox 9"/>
          <p:cNvSpPr txBox="1"/>
          <p:nvPr/>
        </p:nvSpPr>
        <p:spPr>
          <a:xfrm>
            <a:off x="8031249" y="2249408"/>
            <a:ext cx="5527453" cy="721995"/>
          </a:xfrm>
          <a:prstGeom prst="rect">
            <a:avLst/>
          </a:prstGeom>
        </p:spPr>
        <p:txBody>
          <a:bodyPr lIns="0" tIns="0" rIns="0" bIns="0" rtlCol="0" anchor="t">
            <a:spAutoFit/>
          </a:bodyPr>
          <a:lstStyle/>
          <a:p>
            <a:pPr algn="l">
              <a:lnSpc>
                <a:spcPts val="5880"/>
              </a:lnSpc>
            </a:pPr>
            <a:r>
              <a:rPr lang="en-US" sz="4200" b="1">
                <a:solidFill>
                  <a:srgbClr val="E45E04"/>
                </a:solidFill>
                <a:latin typeface="Glacial Indifference Bold"/>
                <a:ea typeface="Glacial Indifference Bold"/>
                <a:cs typeface="Glacial Indifference Bold"/>
                <a:sym typeface="Glacial Indifference Bold"/>
              </a:rPr>
              <a:t>Monolithic Identity</a:t>
            </a:r>
          </a:p>
        </p:txBody>
      </p:sp>
      <p:sp>
        <p:nvSpPr>
          <p:cNvPr id="10" name="TextBox 10"/>
          <p:cNvSpPr txBox="1"/>
          <p:nvPr/>
        </p:nvSpPr>
        <p:spPr>
          <a:xfrm>
            <a:off x="8031249" y="1616282"/>
            <a:ext cx="6914424" cy="718851"/>
          </a:xfrm>
          <a:prstGeom prst="rect">
            <a:avLst/>
          </a:prstGeom>
        </p:spPr>
        <p:txBody>
          <a:bodyPr lIns="0" tIns="0" rIns="0" bIns="0" rtlCol="0" anchor="t">
            <a:spAutoFit/>
          </a:bodyPr>
          <a:lstStyle/>
          <a:p>
            <a:pPr algn="l">
              <a:lnSpc>
                <a:spcPts val="5554"/>
              </a:lnSpc>
            </a:pPr>
            <a:r>
              <a:rPr lang="en-US" sz="5095">
                <a:solidFill>
                  <a:srgbClr val="000000"/>
                </a:solidFill>
                <a:latin typeface="TAN Ashford"/>
                <a:ea typeface="TAN Ashford"/>
                <a:cs typeface="TAN Ashford"/>
                <a:sym typeface="TAN Ashford"/>
              </a:rPr>
              <a:t>Faulty Lens #3</a:t>
            </a:r>
          </a:p>
        </p:txBody>
      </p:sp>
      <p:sp>
        <p:nvSpPr>
          <p:cNvPr id="11" name="TextBox 11"/>
          <p:cNvSpPr txBox="1"/>
          <p:nvPr/>
        </p:nvSpPr>
        <p:spPr>
          <a:xfrm>
            <a:off x="9144000" y="6034022"/>
            <a:ext cx="8494316" cy="668115"/>
          </a:xfrm>
          <a:prstGeom prst="rect">
            <a:avLst/>
          </a:prstGeom>
        </p:spPr>
        <p:txBody>
          <a:bodyPr lIns="0" tIns="0" rIns="0" bIns="0" rtlCol="0" anchor="t">
            <a:spAutoFit/>
          </a:bodyPr>
          <a:lstStyle/>
          <a:p>
            <a:pPr algn="ctr">
              <a:lnSpc>
                <a:spcPts val="2685"/>
              </a:lnSpc>
            </a:pPr>
            <a:r>
              <a:rPr lang="en-US" sz="1917">
                <a:solidFill>
                  <a:srgbClr val="E45E04"/>
                </a:solidFill>
                <a:latin typeface="TAN Ashford"/>
                <a:ea typeface="TAN Ashford"/>
                <a:cs typeface="TAN Ashford"/>
                <a:sym typeface="TAN Ashford"/>
              </a:rPr>
              <a:t>“ We create visual stories of a single, templatised version of Gen Z”</a:t>
            </a:r>
          </a:p>
        </p:txBody>
      </p:sp>
      <p:sp>
        <p:nvSpPr>
          <p:cNvPr id="12" name="TextBox 12"/>
          <p:cNvSpPr txBox="1"/>
          <p:nvPr/>
        </p:nvSpPr>
        <p:spPr>
          <a:xfrm>
            <a:off x="9825944" y="7422858"/>
            <a:ext cx="7130428" cy="1929053"/>
          </a:xfrm>
          <a:prstGeom prst="rect">
            <a:avLst/>
          </a:prstGeom>
        </p:spPr>
        <p:txBody>
          <a:bodyPr lIns="0" tIns="0" rIns="0" bIns="0" rtlCol="0" anchor="t">
            <a:spAutoFit/>
          </a:bodyPr>
          <a:lstStyle/>
          <a:p>
            <a:pPr algn="ctr">
              <a:lnSpc>
                <a:spcPts val="3843"/>
              </a:lnSpc>
            </a:pPr>
            <a:r>
              <a:rPr lang="en-US" sz="2745" b="1">
                <a:solidFill>
                  <a:srgbClr val="000000"/>
                </a:solidFill>
                <a:latin typeface="Canva Sans Bold"/>
                <a:ea typeface="Canva Sans Bold"/>
                <a:cs typeface="Canva Sans Bold"/>
                <a:sym typeface="Canva Sans Bold"/>
              </a:rPr>
              <a:t>In reality, the Gen Z identity is fluid, contextual, and constantly negotiated. They like to see themselves that way.</a:t>
            </a:r>
          </a:p>
          <a:p>
            <a:pPr algn="ctr">
              <a:lnSpc>
                <a:spcPts val="3843"/>
              </a:lnSpc>
            </a:pPr>
            <a:endParaRPr lang="en-US" sz="2745" b="1">
              <a:solidFill>
                <a:srgbClr val="000000"/>
              </a:solidFill>
              <a:latin typeface="Canva Sans Bold"/>
              <a:ea typeface="Canva Sans Bold"/>
              <a:cs typeface="Canva Sans Bold"/>
              <a:sym typeface="Canva Sans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75507" y="6327483"/>
            <a:ext cx="4177462" cy="4114800"/>
          </a:xfrm>
          <a:custGeom>
            <a:avLst/>
            <a:gdLst/>
            <a:ahLst/>
            <a:cxnLst/>
            <a:rect l="l" t="t" r="r" b="b"/>
            <a:pathLst>
              <a:path w="4177462" h="4114800">
                <a:moveTo>
                  <a:pt x="0" y="0"/>
                </a:moveTo>
                <a:lnTo>
                  <a:pt x="4177462" y="0"/>
                </a:lnTo>
                <a:lnTo>
                  <a:pt x="417746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871021" y="1767096"/>
            <a:ext cx="6752807" cy="6752807"/>
          </a:xfrm>
          <a:custGeom>
            <a:avLst/>
            <a:gdLst/>
            <a:ahLst/>
            <a:cxnLst/>
            <a:rect l="l" t="t" r="r" b="b"/>
            <a:pathLst>
              <a:path w="6752807" h="6752807">
                <a:moveTo>
                  <a:pt x="0" y="0"/>
                </a:moveTo>
                <a:lnTo>
                  <a:pt x="6752808" y="0"/>
                </a:lnTo>
                <a:lnTo>
                  <a:pt x="6752808" y="6752808"/>
                </a:lnTo>
                <a:lnTo>
                  <a:pt x="0" y="67528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4718484" y="-161721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56229" y="3369916"/>
            <a:ext cx="537229" cy="537229"/>
          </a:xfrm>
          <a:custGeom>
            <a:avLst/>
            <a:gdLst/>
            <a:ahLst/>
            <a:cxnLst/>
            <a:rect l="l" t="t" r="r" b="b"/>
            <a:pathLst>
              <a:path w="537229" h="537229">
                <a:moveTo>
                  <a:pt x="0" y="0"/>
                </a:moveTo>
                <a:lnTo>
                  <a:pt x="537229" y="0"/>
                </a:lnTo>
                <a:lnTo>
                  <a:pt x="537229" y="537228"/>
                </a:lnTo>
                <a:lnTo>
                  <a:pt x="0" y="53722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144000" y="7138228"/>
            <a:ext cx="8494316" cy="2385487"/>
          </a:xfrm>
          <a:custGeom>
            <a:avLst/>
            <a:gdLst/>
            <a:ahLst/>
            <a:cxnLst/>
            <a:rect l="l" t="t" r="r" b="b"/>
            <a:pathLst>
              <a:path w="8494316" h="2385487">
                <a:moveTo>
                  <a:pt x="0" y="0"/>
                </a:moveTo>
                <a:lnTo>
                  <a:pt x="8494316" y="0"/>
                </a:lnTo>
                <a:lnTo>
                  <a:pt x="8494316" y="2385487"/>
                </a:lnTo>
                <a:lnTo>
                  <a:pt x="0" y="238548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12840182" y="781269"/>
            <a:ext cx="6182142" cy="6356958"/>
          </a:xfrm>
          <a:custGeom>
            <a:avLst/>
            <a:gdLst/>
            <a:ahLst/>
            <a:cxnLst/>
            <a:rect l="l" t="t" r="r" b="b"/>
            <a:pathLst>
              <a:path w="6182142" h="6356958">
                <a:moveTo>
                  <a:pt x="0" y="0"/>
                </a:moveTo>
                <a:lnTo>
                  <a:pt x="6182142" y="0"/>
                </a:lnTo>
                <a:lnTo>
                  <a:pt x="6182142" y="6356959"/>
                </a:lnTo>
                <a:lnTo>
                  <a:pt x="0" y="6356959"/>
                </a:lnTo>
                <a:lnTo>
                  <a:pt x="0" y="0"/>
                </a:lnTo>
                <a:close/>
              </a:path>
            </a:pathLst>
          </a:custGeom>
          <a:blipFill>
            <a:blip r:embed="rId12"/>
            <a:stretch>
              <a:fillRect/>
            </a:stretch>
          </a:blipFill>
        </p:spPr>
      </p:sp>
      <p:sp>
        <p:nvSpPr>
          <p:cNvPr id="8" name="Freeform 8"/>
          <p:cNvSpPr/>
          <p:nvPr/>
        </p:nvSpPr>
        <p:spPr>
          <a:xfrm>
            <a:off x="1256229" y="3959749"/>
            <a:ext cx="13540479" cy="1236895"/>
          </a:xfrm>
          <a:custGeom>
            <a:avLst/>
            <a:gdLst/>
            <a:ahLst/>
            <a:cxnLst/>
            <a:rect l="l" t="t" r="r" b="b"/>
            <a:pathLst>
              <a:path w="13540479" h="1236895">
                <a:moveTo>
                  <a:pt x="0" y="0"/>
                </a:moveTo>
                <a:lnTo>
                  <a:pt x="13540480" y="0"/>
                </a:lnTo>
                <a:lnTo>
                  <a:pt x="13540480" y="1236894"/>
                </a:lnTo>
                <a:lnTo>
                  <a:pt x="0" y="1236894"/>
                </a:lnTo>
                <a:lnTo>
                  <a:pt x="0" y="0"/>
                </a:lnTo>
                <a:close/>
              </a:path>
            </a:pathLst>
          </a:custGeom>
          <a:blipFill>
            <a:blip r:embed="rId13"/>
            <a:stretch>
              <a:fillRect t="-191790" b="-215884"/>
            </a:stretch>
          </a:blipFill>
        </p:spPr>
      </p:sp>
      <p:sp>
        <p:nvSpPr>
          <p:cNvPr id="9" name="TextBox 9"/>
          <p:cNvSpPr txBox="1"/>
          <p:nvPr/>
        </p:nvSpPr>
        <p:spPr>
          <a:xfrm>
            <a:off x="8031249" y="2249408"/>
            <a:ext cx="6687235" cy="721995"/>
          </a:xfrm>
          <a:prstGeom prst="rect">
            <a:avLst/>
          </a:prstGeom>
        </p:spPr>
        <p:txBody>
          <a:bodyPr lIns="0" tIns="0" rIns="0" bIns="0" rtlCol="0" anchor="t">
            <a:spAutoFit/>
          </a:bodyPr>
          <a:lstStyle/>
          <a:p>
            <a:pPr algn="l">
              <a:lnSpc>
                <a:spcPts val="5880"/>
              </a:lnSpc>
            </a:pPr>
            <a:r>
              <a:rPr lang="en-US" sz="4200" b="1">
                <a:solidFill>
                  <a:srgbClr val="E45E04"/>
                </a:solidFill>
                <a:latin typeface="Glacial Indifference Bold"/>
                <a:ea typeface="Glacial Indifference Bold"/>
                <a:cs typeface="Glacial Indifference Bold"/>
                <a:sym typeface="Glacial Indifference Bold"/>
              </a:rPr>
              <a:t>Using Humor as a shield</a:t>
            </a:r>
          </a:p>
        </p:txBody>
      </p:sp>
      <p:sp>
        <p:nvSpPr>
          <p:cNvPr id="10" name="TextBox 10"/>
          <p:cNvSpPr txBox="1"/>
          <p:nvPr/>
        </p:nvSpPr>
        <p:spPr>
          <a:xfrm>
            <a:off x="8031249" y="1616282"/>
            <a:ext cx="6914424" cy="718851"/>
          </a:xfrm>
          <a:prstGeom prst="rect">
            <a:avLst/>
          </a:prstGeom>
        </p:spPr>
        <p:txBody>
          <a:bodyPr lIns="0" tIns="0" rIns="0" bIns="0" rtlCol="0" anchor="t">
            <a:spAutoFit/>
          </a:bodyPr>
          <a:lstStyle/>
          <a:p>
            <a:pPr algn="l">
              <a:lnSpc>
                <a:spcPts val="5554"/>
              </a:lnSpc>
            </a:pPr>
            <a:r>
              <a:rPr lang="en-US" sz="5095">
                <a:solidFill>
                  <a:srgbClr val="000000"/>
                </a:solidFill>
                <a:latin typeface="TAN Ashford"/>
                <a:ea typeface="TAN Ashford"/>
                <a:cs typeface="TAN Ashford"/>
                <a:sym typeface="TAN Ashford"/>
              </a:rPr>
              <a:t>Faulty Lens #4</a:t>
            </a:r>
          </a:p>
        </p:txBody>
      </p:sp>
      <p:sp>
        <p:nvSpPr>
          <p:cNvPr id="11" name="TextBox 11"/>
          <p:cNvSpPr txBox="1"/>
          <p:nvPr/>
        </p:nvSpPr>
        <p:spPr>
          <a:xfrm>
            <a:off x="9388496" y="6149143"/>
            <a:ext cx="5408212" cy="989510"/>
          </a:xfrm>
          <a:prstGeom prst="rect">
            <a:avLst/>
          </a:prstGeom>
        </p:spPr>
        <p:txBody>
          <a:bodyPr lIns="0" tIns="0" rIns="0" bIns="0" rtlCol="0" anchor="t">
            <a:spAutoFit/>
          </a:bodyPr>
          <a:lstStyle/>
          <a:p>
            <a:pPr algn="l">
              <a:lnSpc>
                <a:spcPts val="2685"/>
              </a:lnSpc>
            </a:pPr>
            <a:r>
              <a:rPr lang="en-US" sz="1917">
                <a:solidFill>
                  <a:srgbClr val="E45E04"/>
                </a:solidFill>
                <a:latin typeface="TAN Ashford"/>
                <a:ea typeface="TAN Ashford"/>
                <a:cs typeface="TAN Ashford"/>
                <a:sym typeface="TAN Ashford"/>
              </a:rPr>
              <a:t>“We treat humour as a format to entertain and gain virality”</a:t>
            </a:r>
          </a:p>
          <a:p>
            <a:pPr algn="l">
              <a:lnSpc>
                <a:spcPts val="2685"/>
              </a:lnSpc>
            </a:pPr>
            <a:endParaRPr lang="en-US" sz="1917">
              <a:solidFill>
                <a:srgbClr val="E45E04"/>
              </a:solidFill>
              <a:latin typeface="TAN Ashford"/>
              <a:ea typeface="TAN Ashford"/>
              <a:cs typeface="TAN Ashford"/>
              <a:sym typeface="TAN Ashford"/>
            </a:endParaRPr>
          </a:p>
        </p:txBody>
      </p:sp>
      <p:sp>
        <p:nvSpPr>
          <p:cNvPr id="12" name="TextBox 12"/>
          <p:cNvSpPr txBox="1"/>
          <p:nvPr/>
        </p:nvSpPr>
        <p:spPr>
          <a:xfrm>
            <a:off x="9388496" y="7396544"/>
            <a:ext cx="7130428" cy="1929053"/>
          </a:xfrm>
          <a:prstGeom prst="rect">
            <a:avLst/>
          </a:prstGeom>
        </p:spPr>
        <p:txBody>
          <a:bodyPr lIns="0" tIns="0" rIns="0" bIns="0" rtlCol="0" anchor="t">
            <a:spAutoFit/>
          </a:bodyPr>
          <a:lstStyle/>
          <a:p>
            <a:pPr algn="ctr">
              <a:lnSpc>
                <a:spcPts val="3843"/>
              </a:lnSpc>
            </a:pPr>
            <a:r>
              <a:rPr lang="en-US" sz="2745" b="1">
                <a:solidFill>
                  <a:srgbClr val="000000"/>
                </a:solidFill>
                <a:latin typeface="Canva Sans Bold"/>
                <a:ea typeface="Canva Sans Bold"/>
                <a:cs typeface="Canva Sans Bold"/>
                <a:sym typeface="Canva Sans Bold"/>
              </a:rPr>
              <a:t>They use it to express discomfort, vulnerability, and truth in a way that feels safe to share.</a:t>
            </a:r>
          </a:p>
          <a:p>
            <a:pPr algn="ctr">
              <a:lnSpc>
                <a:spcPts val="3843"/>
              </a:lnSpc>
            </a:pPr>
            <a:endParaRPr lang="en-US" sz="2745" b="1">
              <a:solidFill>
                <a:srgbClr val="000000"/>
              </a:solidFill>
              <a:latin typeface="Canva Sans Bold"/>
              <a:ea typeface="Canva Sans Bold"/>
              <a:cs typeface="Canva Sans Bold"/>
              <a:sym typeface="Canva Sans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45E04"/>
        </a:solidFill>
        <a:effectLst/>
      </p:bgPr>
    </p:bg>
    <p:spTree>
      <p:nvGrpSpPr>
        <p:cNvPr id="1" name=""/>
        <p:cNvGrpSpPr/>
        <p:nvPr/>
      </p:nvGrpSpPr>
      <p:grpSpPr>
        <a:xfrm>
          <a:off x="0" y="0"/>
          <a:ext cx="0" cy="0"/>
          <a:chOff x="0" y="0"/>
          <a:chExt cx="0" cy="0"/>
        </a:xfrm>
      </p:grpSpPr>
      <p:sp>
        <p:nvSpPr>
          <p:cNvPr id="2" name="Freeform 2"/>
          <p:cNvSpPr/>
          <p:nvPr/>
        </p:nvSpPr>
        <p:spPr>
          <a:xfrm>
            <a:off x="1028700" y="1203636"/>
            <a:ext cx="6006088" cy="8504195"/>
          </a:xfrm>
          <a:custGeom>
            <a:avLst/>
            <a:gdLst/>
            <a:ahLst/>
            <a:cxnLst/>
            <a:rect l="l" t="t" r="r" b="b"/>
            <a:pathLst>
              <a:path w="6006088" h="8504195">
                <a:moveTo>
                  <a:pt x="0" y="0"/>
                </a:moveTo>
                <a:lnTo>
                  <a:pt x="6006088" y="0"/>
                </a:lnTo>
                <a:lnTo>
                  <a:pt x="6006088" y="8504195"/>
                </a:lnTo>
                <a:lnTo>
                  <a:pt x="0" y="85041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034788" y="5390293"/>
            <a:ext cx="11253212" cy="2109977"/>
          </a:xfrm>
          <a:custGeom>
            <a:avLst/>
            <a:gdLst/>
            <a:ahLst/>
            <a:cxnLst/>
            <a:rect l="l" t="t" r="r" b="b"/>
            <a:pathLst>
              <a:path w="11253212" h="2109977">
                <a:moveTo>
                  <a:pt x="0" y="0"/>
                </a:moveTo>
                <a:lnTo>
                  <a:pt x="11253212" y="0"/>
                </a:lnTo>
                <a:lnTo>
                  <a:pt x="11253212" y="2109977"/>
                </a:lnTo>
                <a:lnTo>
                  <a:pt x="0" y="21099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8935377" y="6082588"/>
            <a:ext cx="7452033" cy="1153338"/>
          </a:xfrm>
          <a:prstGeom prst="rect">
            <a:avLst/>
          </a:prstGeom>
        </p:spPr>
        <p:txBody>
          <a:bodyPr lIns="0" tIns="0" rIns="0" bIns="0" rtlCol="0" anchor="t">
            <a:spAutoFit/>
          </a:bodyPr>
          <a:lstStyle/>
          <a:p>
            <a:pPr algn="l">
              <a:lnSpc>
                <a:spcPts val="4632"/>
              </a:lnSpc>
            </a:pPr>
            <a:r>
              <a:rPr lang="en-US" sz="3309" b="1">
                <a:solidFill>
                  <a:srgbClr val="000000"/>
                </a:solidFill>
                <a:latin typeface="Glacial Indifference Bold"/>
                <a:ea typeface="Glacial Indifference Bold"/>
                <a:cs typeface="Glacial Indifference Bold"/>
                <a:sym typeface="Glacial Indifference Bold"/>
              </a:rPr>
              <a:t>The Truths We Don’t See on the Feed</a:t>
            </a:r>
          </a:p>
          <a:p>
            <a:pPr algn="l">
              <a:lnSpc>
                <a:spcPts val="4632"/>
              </a:lnSpc>
            </a:pPr>
            <a:endParaRPr lang="en-US" sz="3309" b="1">
              <a:solidFill>
                <a:srgbClr val="000000"/>
              </a:solidFill>
              <a:latin typeface="Glacial Indifference Bold"/>
              <a:ea typeface="Glacial Indifference Bold"/>
              <a:cs typeface="Glacial Indifference Bold"/>
              <a:sym typeface="Glacial Indifference Bold"/>
            </a:endParaRPr>
          </a:p>
        </p:txBody>
      </p:sp>
      <p:sp>
        <p:nvSpPr>
          <p:cNvPr id="5" name="Freeform 5"/>
          <p:cNvSpPr/>
          <p:nvPr/>
        </p:nvSpPr>
        <p:spPr>
          <a:xfrm>
            <a:off x="-550580" y="2674723"/>
            <a:ext cx="7130028" cy="6049331"/>
          </a:xfrm>
          <a:custGeom>
            <a:avLst/>
            <a:gdLst/>
            <a:ahLst/>
            <a:cxnLst/>
            <a:rect l="l" t="t" r="r" b="b"/>
            <a:pathLst>
              <a:path w="7130028" h="6049331">
                <a:moveTo>
                  <a:pt x="0" y="0"/>
                </a:moveTo>
                <a:lnTo>
                  <a:pt x="7130028" y="0"/>
                </a:lnTo>
                <a:lnTo>
                  <a:pt x="7130028" y="6049331"/>
                </a:lnTo>
                <a:lnTo>
                  <a:pt x="0" y="6049331"/>
                </a:lnTo>
                <a:lnTo>
                  <a:pt x="0" y="0"/>
                </a:lnTo>
                <a:close/>
              </a:path>
            </a:pathLst>
          </a:custGeom>
          <a:blipFill>
            <a:blip r:embed="rId6"/>
            <a:stretch>
              <a:fillRect r="-6386"/>
            </a:stretch>
          </a:blipFill>
        </p:spPr>
      </p:sp>
      <p:sp>
        <p:nvSpPr>
          <p:cNvPr id="6" name="TextBox 6"/>
          <p:cNvSpPr txBox="1"/>
          <p:nvPr/>
        </p:nvSpPr>
        <p:spPr>
          <a:xfrm>
            <a:off x="7764396" y="2841019"/>
            <a:ext cx="8623014" cy="3851575"/>
          </a:xfrm>
          <a:prstGeom prst="rect">
            <a:avLst/>
          </a:prstGeom>
        </p:spPr>
        <p:txBody>
          <a:bodyPr lIns="0" tIns="0" rIns="0" bIns="0" rtlCol="0" anchor="t">
            <a:spAutoFit/>
          </a:bodyPr>
          <a:lstStyle/>
          <a:p>
            <a:pPr algn="l">
              <a:lnSpc>
                <a:spcPts val="7677"/>
              </a:lnSpc>
            </a:pPr>
            <a:r>
              <a:rPr lang="en-US" sz="5772">
                <a:solidFill>
                  <a:srgbClr val="FFFFFF"/>
                </a:solidFill>
                <a:latin typeface="TAN Ashford"/>
                <a:ea typeface="TAN Ashford"/>
                <a:cs typeface="TAN Ashford"/>
                <a:sym typeface="TAN Ashford"/>
              </a:rPr>
              <a:t>Beyond the picket fence…</a:t>
            </a:r>
          </a:p>
          <a:p>
            <a:pPr algn="l">
              <a:lnSpc>
                <a:spcPts val="7677"/>
              </a:lnSpc>
            </a:pPr>
            <a:endParaRPr lang="en-US" sz="5772">
              <a:solidFill>
                <a:srgbClr val="FFFFFF"/>
              </a:solidFill>
              <a:latin typeface="TAN Ashford"/>
              <a:ea typeface="TAN Ashford"/>
              <a:cs typeface="TAN Ashford"/>
              <a:sym typeface="TAN Ashford"/>
            </a:endParaRPr>
          </a:p>
          <a:p>
            <a:pPr algn="l">
              <a:lnSpc>
                <a:spcPts val="7677"/>
              </a:lnSpc>
            </a:pPr>
            <a:r>
              <a:rPr lang="en-US" sz="5772">
                <a:solidFill>
                  <a:srgbClr val="FFFFFF"/>
                </a:solidFill>
                <a:latin typeface="TAN Ashford"/>
                <a:ea typeface="TAN Ashford"/>
                <a:cs typeface="TAN Ashford"/>
                <a:sym typeface="TAN Ashford"/>
              </a:rPr>
              <a:t> </a:t>
            </a:r>
          </a:p>
        </p:txBody>
      </p:sp>
      <p:sp>
        <p:nvSpPr>
          <p:cNvPr id="7" name="Freeform 7"/>
          <p:cNvSpPr/>
          <p:nvPr/>
        </p:nvSpPr>
        <p:spPr>
          <a:xfrm>
            <a:off x="15151848" y="-1207106"/>
            <a:ext cx="4214904" cy="4114800"/>
          </a:xfrm>
          <a:custGeom>
            <a:avLst/>
            <a:gdLst/>
            <a:ahLst/>
            <a:cxnLst/>
            <a:rect l="l" t="t" r="r" b="b"/>
            <a:pathLst>
              <a:path w="4214904" h="4114800">
                <a:moveTo>
                  <a:pt x="0" y="0"/>
                </a:moveTo>
                <a:lnTo>
                  <a:pt x="4214904" y="0"/>
                </a:lnTo>
                <a:lnTo>
                  <a:pt x="4214904"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6096778" y="7988713"/>
            <a:ext cx="3047222" cy="3009131"/>
          </a:xfrm>
          <a:custGeom>
            <a:avLst/>
            <a:gdLst/>
            <a:ahLst/>
            <a:cxnLst/>
            <a:rect l="l" t="t" r="r" b="b"/>
            <a:pathLst>
              <a:path w="3047222" h="3009131">
                <a:moveTo>
                  <a:pt x="0" y="0"/>
                </a:moveTo>
                <a:lnTo>
                  <a:pt x="3047222" y="0"/>
                </a:lnTo>
                <a:lnTo>
                  <a:pt x="3047222" y="3009131"/>
                </a:lnTo>
                <a:lnTo>
                  <a:pt x="0" y="30091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07780" y="501753"/>
            <a:ext cx="7411972" cy="4641747"/>
          </a:xfrm>
          <a:custGeom>
            <a:avLst/>
            <a:gdLst/>
            <a:ahLst/>
            <a:cxnLst/>
            <a:rect l="l" t="t" r="r" b="b"/>
            <a:pathLst>
              <a:path w="7411972" h="4641747">
                <a:moveTo>
                  <a:pt x="0" y="0"/>
                </a:moveTo>
                <a:lnTo>
                  <a:pt x="7411972" y="0"/>
                </a:lnTo>
                <a:lnTo>
                  <a:pt x="7411972" y="4641747"/>
                </a:lnTo>
                <a:lnTo>
                  <a:pt x="0" y="46417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2685528"/>
            <a:ext cx="6742158" cy="8050338"/>
          </a:xfrm>
          <a:custGeom>
            <a:avLst/>
            <a:gdLst/>
            <a:ahLst/>
            <a:cxnLst/>
            <a:rect l="l" t="t" r="r" b="b"/>
            <a:pathLst>
              <a:path w="6742158" h="8050338">
                <a:moveTo>
                  <a:pt x="0" y="0"/>
                </a:moveTo>
                <a:lnTo>
                  <a:pt x="6742158" y="0"/>
                </a:lnTo>
                <a:lnTo>
                  <a:pt x="6742158" y="8050337"/>
                </a:lnTo>
                <a:lnTo>
                  <a:pt x="0" y="8050337"/>
                </a:lnTo>
                <a:lnTo>
                  <a:pt x="0" y="0"/>
                </a:lnTo>
                <a:close/>
              </a:path>
            </a:pathLst>
          </a:custGeom>
          <a:blipFill>
            <a:blip r:embed="rId4"/>
            <a:stretch>
              <a:fillRect/>
            </a:stretch>
          </a:blipFill>
        </p:spPr>
      </p:sp>
      <p:sp>
        <p:nvSpPr>
          <p:cNvPr id="4" name="Freeform 4"/>
          <p:cNvSpPr/>
          <p:nvPr/>
        </p:nvSpPr>
        <p:spPr>
          <a:xfrm>
            <a:off x="16125162" y="7842153"/>
            <a:ext cx="4325677" cy="4114800"/>
          </a:xfrm>
          <a:custGeom>
            <a:avLst/>
            <a:gdLst/>
            <a:ahLst/>
            <a:cxnLst/>
            <a:rect l="l" t="t" r="r" b="b"/>
            <a:pathLst>
              <a:path w="4325677" h="4114800">
                <a:moveTo>
                  <a:pt x="0" y="0"/>
                </a:moveTo>
                <a:lnTo>
                  <a:pt x="4325676" y="0"/>
                </a:lnTo>
                <a:lnTo>
                  <a:pt x="432567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AutoShape 5"/>
          <p:cNvSpPr/>
          <p:nvPr/>
        </p:nvSpPr>
        <p:spPr>
          <a:xfrm>
            <a:off x="10879158" y="4214083"/>
            <a:ext cx="6492240" cy="0"/>
          </a:xfrm>
          <a:prstGeom prst="line">
            <a:avLst/>
          </a:prstGeom>
          <a:ln w="38100" cap="flat">
            <a:solidFill>
              <a:srgbClr val="F57A25"/>
            </a:solidFill>
            <a:prstDash val="solid"/>
            <a:headEnd type="oval" w="lg" len="lg"/>
            <a:tailEnd type="oval" w="lg" len="lg"/>
          </a:ln>
        </p:spPr>
      </p:sp>
      <p:sp>
        <p:nvSpPr>
          <p:cNvPr id="6" name="Freeform 6"/>
          <p:cNvSpPr/>
          <p:nvPr/>
        </p:nvSpPr>
        <p:spPr>
          <a:xfrm>
            <a:off x="7018595" y="7458105"/>
            <a:ext cx="7315200" cy="2441448"/>
          </a:xfrm>
          <a:custGeom>
            <a:avLst/>
            <a:gdLst/>
            <a:ahLst/>
            <a:cxnLst/>
            <a:rect l="l" t="t" r="r" b="b"/>
            <a:pathLst>
              <a:path w="7315200" h="2441448">
                <a:moveTo>
                  <a:pt x="0" y="0"/>
                </a:moveTo>
                <a:lnTo>
                  <a:pt x="7315200" y="0"/>
                </a:lnTo>
                <a:lnTo>
                  <a:pt x="7315200" y="2441448"/>
                </a:lnTo>
                <a:lnTo>
                  <a:pt x="0" y="244144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12857776" y="1361798"/>
            <a:ext cx="1267502" cy="1267502"/>
          </a:xfrm>
          <a:custGeom>
            <a:avLst/>
            <a:gdLst/>
            <a:ahLst/>
            <a:cxnLst/>
            <a:rect l="l" t="t" r="r" b="b"/>
            <a:pathLst>
              <a:path w="1267502" h="1267502">
                <a:moveTo>
                  <a:pt x="0" y="0"/>
                </a:moveTo>
                <a:lnTo>
                  <a:pt x="1267502" y="0"/>
                </a:lnTo>
                <a:lnTo>
                  <a:pt x="1267502" y="1267502"/>
                </a:lnTo>
                <a:lnTo>
                  <a:pt x="0" y="126750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TextBox 8"/>
          <p:cNvSpPr txBox="1"/>
          <p:nvPr/>
        </p:nvSpPr>
        <p:spPr>
          <a:xfrm>
            <a:off x="3390896" y="1540064"/>
            <a:ext cx="5045740" cy="2252827"/>
          </a:xfrm>
          <a:prstGeom prst="rect">
            <a:avLst/>
          </a:prstGeom>
        </p:spPr>
        <p:txBody>
          <a:bodyPr lIns="0" tIns="0" rIns="0" bIns="0" rtlCol="0" anchor="t">
            <a:spAutoFit/>
          </a:bodyPr>
          <a:lstStyle/>
          <a:p>
            <a:pPr algn="l">
              <a:lnSpc>
                <a:spcPts val="4492"/>
              </a:lnSpc>
            </a:pPr>
            <a:r>
              <a:rPr lang="en-US" sz="3378">
                <a:solidFill>
                  <a:srgbClr val="000000"/>
                </a:solidFill>
                <a:latin typeface="TAN Ashford"/>
                <a:ea typeface="TAN Ashford"/>
                <a:cs typeface="TAN Ashford"/>
                <a:sym typeface="TAN Ashford"/>
              </a:rPr>
              <a:t>SEEKERS OF RADICAL AUTONOMY</a:t>
            </a:r>
          </a:p>
          <a:p>
            <a:pPr algn="l">
              <a:lnSpc>
                <a:spcPts val="4492"/>
              </a:lnSpc>
            </a:pPr>
            <a:endParaRPr lang="en-US" sz="3378">
              <a:solidFill>
                <a:srgbClr val="000000"/>
              </a:solidFill>
              <a:latin typeface="TAN Ashford"/>
              <a:ea typeface="TAN Ashford"/>
              <a:cs typeface="TAN Ashford"/>
              <a:sym typeface="TAN Ashford"/>
            </a:endParaRPr>
          </a:p>
        </p:txBody>
      </p:sp>
      <p:sp>
        <p:nvSpPr>
          <p:cNvPr id="9" name="Freeform 9"/>
          <p:cNvSpPr/>
          <p:nvPr/>
        </p:nvSpPr>
        <p:spPr>
          <a:xfrm>
            <a:off x="12857776" y="4468781"/>
            <a:ext cx="1267502" cy="1267502"/>
          </a:xfrm>
          <a:custGeom>
            <a:avLst/>
            <a:gdLst/>
            <a:ahLst/>
            <a:cxnLst/>
            <a:rect l="l" t="t" r="r" b="b"/>
            <a:pathLst>
              <a:path w="1267502" h="1267502">
                <a:moveTo>
                  <a:pt x="0" y="0"/>
                </a:moveTo>
                <a:lnTo>
                  <a:pt x="1267502" y="0"/>
                </a:lnTo>
                <a:lnTo>
                  <a:pt x="1267502" y="1267502"/>
                </a:lnTo>
                <a:lnTo>
                  <a:pt x="0" y="126750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TextBox 10"/>
          <p:cNvSpPr txBox="1"/>
          <p:nvPr/>
        </p:nvSpPr>
        <p:spPr>
          <a:xfrm>
            <a:off x="11363640" y="5750378"/>
            <a:ext cx="5170186" cy="1844436"/>
          </a:xfrm>
          <a:prstGeom prst="rect">
            <a:avLst/>
          </a:prstGeom>
        </p:spPr>
        <p:txBody>
          <a:bodyPr lIns="0" tIns="0" rIns="0" bIns="0" rtlCol="0" anchor="t">
            <a:spAutoFit/>
          </a:bodyPr>
          <a:lstStyle/>
          <a:p>
            <a:pPr algn="l">
              <a:lnSpc>
                <a:spcPts val="4913"/>
              </a:lnSpc>
            </a:pPr>
            <a:r>
              <a:rPr lang="en-US" sz="3509">
                <a:solidFill>
                  <a:srgbClr val="000000"/>
                </a:solidFill>
                <a:latin typeface="Glacial Indifference"/>
                <a:ea typeface="Glacial Indifference"/>
                <a:cs typeface="Glacial Indifference"/>
                <a:sym typeface="Glacial Indifference"/>
              </a:rPr>
              <a:t>are driven by passion not just pay.</a:t>
            </a:r>
          </a:p>
          <a:p>
            <a:pPr algn="l">
              <a:lnSpc>
                <a:spcPts val="4913"/>
              </a:lnSpc>
            </a:pPr>
            <a:r>
              <a:rPr lang="en-US" sz="3509">
                <a:solidFill>
                  <a:srgbClr val="000000"/>
                </a:solidFill>
                <a:latin typeface="Glacial Indifference"/>
                <a:ea typeface="Glacial Indifference"/>
                <a:cs typeface="Glacial Indifference"/>
                <a:sym typeface="Glacial Indifference"/>
              </a:rPr>
              <a:t> </a:t>
            </a:r>
          </a:p>
        </p:txBody>
      </p:sp>
      <p:sp>
        <p:nvSpPr>
          <p:cNvPr id="11" name="TextBox 11"/>
          <p:cNvSpPr txBox="1"/>
          <p:nvPr/>
        </p:nvSpPr>
        <p:spPr>
          <a:xfrm>
            <a:off x="13066292" y="1680643"/>
            <a:ext cx="10816244" cy="672432"/>
          </a:xfrm>
          <a:prstGeom prst="rect">
            <a:avLst/>
          </a:prstGeom>
        </p:spPr>
        <p:txBody>
          <a:bodyPr lIns="0" tIns="0" rIns="0" bIns="0" rtlCol="0" anchor="t">
            <a:spAutoFit/>
          </a:bodyPr>
          <a:lstStyle/>
          <a:p>
            <a:pPr algn="l">
              <a:lnSpc>
                <a:spcPts val="5527"/>
              </a:lnSpc>
            </a:pPr>
            <a:r>
              <a:rPr lang="en-US" sz="3948">
                <a:solidFill>
                  <a:srgbClr val="000000"/>
                </a:solidFill>
                <a:latin typeface="TAN Ashford"/>
                <a:ea typeface="TAN Ashford"/>
                <a:cs typeface="TAN Ashford"/>
                <a:sym typeface="TAN Ashford"/>
              </a:rPr>
              <a:t>49%</a:t>
            </a:r>
          </a:p>
        </p:txBody>
      </p:sp>
      <p:sp>
        <p:nvSpPr>
          <p:cNvPr id="12" name="TextBox 12"/>
          <p:cNvSpPr txBox="1"/>
          <p:nvPr/>
        </p:nvSpPr>
        <p:spPr>
          <a:xfrm>
            <a:off x="11540185" y="2753125"/>
            <a:ext cx="5170186" cy="1225311"/>
          </a:xfrm>
          <a:prstGeom prst="rect">
            <a:avLst/>
          </a:prstGeom>
        </p:spPr>
        <p:txBody>
          <a:bodyPr lIns="0" tIns="0" rIns="0" bIns="0" rtlCol="0" anchor="t">
            <a:spAutoFit/>
          </a:bodyPr>
          <a:lstStyle/>
          <a:p>
            <a:pPr algn="l">
              <a:lnSpc>
                <a:spcPts val="4913"/>
              </a:lnSpc>
            </a:pPr>
            <a:r>
              <a:rPr lang="en-US" sz="3509">
                <a:solidFill>
                  <a:srgbClr val="000000"/>
                </a:solidFill>
                <a:latin typeface="Glacial Indifference"/>
                <a:ea typeface="Glacial Indifference"/>
                <a:cs typeface="Glacial Indifference"/>
                <a:sym typeface="Glacial Indifference"/>
              </a:rPr>
              <a:t>of Gen Z say their goal is to be their own boss.</a:t>
            </a:r>
          </a:p>
        </p:txBody>
      </p:sp>
      <p:sp>
        <p:nvSpPr>
          <p:cNvPr id="13" name="TextBox 13"/>
          <p:cNvSpPr txBox="1"/>
          <p:nvPr/>
        </p:nvSpPr>
        <p:spPr>
          <a:xfrm>
            <a:off x="13066292" y="4777967"/>
            <a:ext cx="10497597" cy="654867"/>
          </a:xfrm>
          <a:prstGeom prst="rect">
            <a:avLst/>
          </a:prstGeom>
        </p:spPr>
        <p:txBody>
          <a:bodyPr lIns="0" tIns="0" rIns="0" bIns="0" rtlCol="0" anchor="t">
            <a:spAutoFit/>
          </a:bodyPr>
          <a:lstStyle/>
          <a:p>
            <a:pPr algn="l">
              <a:lnSpc>
                <a:spcPts val="5364"/>
              </a:lnSpc>
            </a:pPr>
            <a:r>
              <a:rPr lang="en-US" sz="3831">
                <a:solidFill>
                  <a:srgbClr val="000000"/>
                </a:solidFill>
                <a:latin typeface="TAN Ashford"/>
                <a:ea typeface="TAN Ashford"/>
                <a:cs typeface="TAN Ashford"/>
                <a:sym typeface="TAN Ashford"/>
              </a:rPr>
              <a:t>42%</a:t>
            </a:r>
          </a:p>
        </p:txBody>
      </p:sp>
      <p:sp>
        <p:nvSpPr>
          <p:cNvPr id="14" name="TextBox 14"/>
          <p:cNvSpPr txBox="1"/>
          <p:nvPr/>
        </p:nvSpPr>
        <p:spPr>
          <a:xfrm>
            <a:off x="7394735" y="7727164"/>
            <a:ext cx="6090872" cy="1104065"/>
          </a:xfrm>
          <a:prstGeom prst="rect">
            <a:avLst/>
          </a:prstGeom>
        </p:spPr>
        <p:txBody>
          <a:bodyPr lIns="0" tIns="0" rIns="0" bIns="0" rtlCol="0" anchor="t">
            <a:spAutoFit/>
          </a:bodyPr>
          <a:lstStyle/>
          <a:p>
            <a:pPr algn="l">
              <a:lnSpc>
                <a:spcPts val="4435"/>
              </a:lnSpc>
              <a:spcBef>
                <a:spcPct val="0"/>
              </a:spcBef>
            </a:pPr>
            <a:r>
              <a:rPr lang="en-US" sz="3168" b="1">
                <a:solidFill>
                  <a:srgbClr val="FFFFFF"/>
                </a:solidFill>
                <a:latin typeface="Glacial Indifference Bold"/>
                <a:ea typeface="Glacial Indifference Bold"/>
                <a:cs typeface="Glacial Indifference Bold"/>
                <a:sym typeface="Glacial Indifference Bold"/>
              </a:rPr>
              <a:t>The 9-to-5 is no longer a default. It’s a constraint.</a:t>
            </a:r>
          </a:p>
        </p:txBody>
      </p:sp>
      <p:sp>
        <p:nvSpPr>
          <p:cNvPr id="15" name="TextBox 15"/>
          <p:cNvSpPr txBox="1"/>
          <p:nvPr/>
        </p:nvSpPr>
        <p:spPr>
          <a:xfrm>
            <a:off x="7018595" y="9622564"/>
            <a:ext cx="5707947" cy="1281248"/>
          </a:xfrm>
          <a:prstGeom prst="rect">
            <a:avLst/>
          </a:prstGeom>
        </p:spPr>
        <p:txBody>
          <a:bodyPr lIns="0" tIns="0" rIns="0" bIns="0" rtlCol="0" anchor="t">
            <a:spAutoFit/>
          </a:bodyPr>
          <a:lstStyle/>
          <a:p>
            <a:pPr algn="l">
              <a:lnSpc>
                <a:spcPts val="3427"/>
              </a:lnSpc>
            </a:pPr>
            <a:r>
              <a:rPr lang="en-US" sz="2448">
                <a:solidFill>
                  <a:srgbClr val="000000"/>
                </a:solidFill>
                <a:latin typeface="Glacial Indifference"/>
                <a:ea typeface="Glacial Indifference"/>
                <a:cs typeface="Glacial Indifference"/>
                <a:sym typeface="Glacial Indifference"/>
              </a:rPr>
              <a:t>Source : Intuit’s 2024 consumer </a:t>
            </a:r>
          </a:p>
          <a:p>
            <a:pPr algn="l">
              <a:lnSpc>
                <a:spcPts val="3427"/>
              </a:lnSpc>
            </a:pPr>
            <a:endParaRPr lang="en-US" sz="2448">
              <a:solidFill>
                <a:srgbClr val="000000"/>
              </a:solidFill>
              <a:latin typeface="Glacial Indifference"/>
              <a:ea typeface="Glacial Indifference"/>
              <a:cs typeface="Glacial Indifference"/>
              <a:sym typeface="Glacial Indifference"/>
            </a:endParaRPr>
          </a:p>
          <a:p>
            <a:pPr algn="l">
              <a:lnSpc>
                <a:spcPts val="3427"/>
              </a:lnSpc>
            </a:pPr>
            <a:endParaRPr lang="en-US" sz="2448">
              <a:solidFill>
                <a:srgbClr val="000000"/>
              </a:solidFill>
              <a:latin typeface="Glacial Indifference"/>
              <a:ea typeface="Glacial Indifference"/>
              <a:cs typeface="Glacial Indifference"/>
              <a:sym typeface="Glacial Indifferenc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47328" y="716304"/>
            <a:ext cx="7411972" cy="4641747"/>
          </a:xfrm>
          <a:custGeom>
            <a:avLst/>
            <a:gdLst/>
            <a:ahLst/>
            <a:cxnLst/>
            <a:rect l="l" t="t" r="r" b="b"/>
            <a:pathLst>
              <a:path w="7411972" h="4641747">
                <a:moveTo>
                  <a:pt x="0" y="0"/>
                </a:moveTo>
                <a:lnTo>
                  <a:pt x="7411972" y="0"/>
                </a:lnTo>
                <a:lnTo>
                  <a:pt x="7411972" y="4641748"/>
                </a:lnTo>
                <a:lnTo>
                  <a:pt x="0" y="464174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048989" y="2835090"/>
            <a:ext cx="1456512" cy="1456512"/>
          </a:xfrm>
          <a:custGeom>
            <a:avLst/>
            <a:gdLst/>
            <a:ahLst/>
            <a:cxnLst/>
            <a:rect l="l" t="t" r="r" b="b"/>
            <a:pathLst>
              <a:path w="1456512" h="1456512">
                <a:moveTo>
                  <a:pt x="0" y="0"/>
                </a:moveTo>
                <a:lnTo>
                  <a:pt x="1456512" y="0"/>
                </a:lnTo>
                <a:lnTo>
                  <a:pt x="1456512" y="1456513"/>
                </a:lnTo>
                <a:lnTo>
                  <a:pt x="0" y="14565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0782709" y="3287613"/>
            <a:ext cx="6716125" cy="8541972"/>
          </a:xfrm>
          <a:custGeom>
            <a:avLst/>
            <a:gdLst/>
            <a:ahLst/>
            <a:cxnLst/>
            <a:rect l="l" t="t" r="r" b="b"/>
            <a:pathLst>
              <a:path w="6716125" h="8541972">
                <a:moveTo>
                  <a:pt x="0" y="0"/>
                </a:moveTo>
                <a:lnTo>
                  <a:pt x="6716125" y="0"/>
                </a:lnTo>
                <a:lnTo>
                  <a:pt x="6716125" y="8541971"/>
                </a:lnTo>
                <a:lnTo>
                  <a:pt x="0" y="8541971"/>
                </a:lnTo>
                <a:lnTo>
                  <a:pt x="0" y="0"/>
                </a:lnTo>
                <a:close/>
              </a:path>
            </a:pathLst>
          </a:custGeom>
          <a:blipFill>
            <a:blip r:embed="rId6"/>
            <a:stretch>
              <a:fillRect/>
            </a:stretch>
          </a:blipFill>
        </p:spPr>
      </p:sp>
      <p:sp>
        <p:nvSpPr>
          <p:cNvPr id="5" name="TextBox 5"/>
          <p:cNvSpPr txBox="1"/>
          <p:nvPr/>
        </p:nvSpPr>
        <p:spPr>
          <a:xfrm>
            <a:off x="838210" y="8549804"/>
            <a:ext cx="8813842" cy="2577059"/>
          </a:xfrm>
          <a:prstGeom prst="rect">
            <a:avLst/>
          </a:prstGeom>
        </p:spPr>
        <p:txBody>
          <a:bodyPr lIns="0" tIns="0" rIns="0" bIns="0" rtlCol="0" anchor="t">
            <a:spAutoFit/>
          </a:bodyPr>
          <a:lstStyle/>
          <a:p>
            <a:pPr algn="l">
              <a:lnSpc>
                <a:spcPts val="3427"/>
              </a:lnSpc>
            </a:pPr>
            <a:r>
              <a:rPr lang="en-US" sz="2448">
                <a:solidFill>
                  <a:srgbClr val="000000"/>
                </a:solidFill>
                <a:latin typeface="Glacial Indifference"/>
                <a:ea typeface="Glacial Indifference"/>
                <a:cs typeface="Glacial Indifference"/>
                <a:sym typeface="Glacial Indifference"/>
              </a:rPr>
              <a:t>Source : Performing Prosperity: Instagram-Driven Social Comparison and Aspirational Overconsumption Among Generation Z in Urban India</a:t>
            </a:r>
          </a:p>
          <a:p>
            <a:pPr algn="l">
              <a:lnSpc>
                <a:spcPts val="3427"/>
              </a:lnSpc>
            </a:pPr>
            <a:endParaRPr lang="en-US" sz="2448">
              <a:solidFill>
                <a:srgbClr val="000000"/>
              </a:solidFill>
              <a:latin typeface="Glacial Indifference"/>
              <a:ea typeface="Glacial Indifference"/>
              <a:cs typeface="Glacial Indifference"/>
              <a:sym typeface="Glacial Indifference"/>
            </a:endParaRPr>
          </a:p>
          <a:p>
            <a:pPr algn="l">
              <a:lnSpc>
                <a:spcPts val="3427"/>
              </a:lnSpc>
            </a:pPr>
            <a:endParaRPr lang="en-US" sz="2448">
              <a:solidFill>
                <a:srgbClr val="000000"/>
              </a:solidFill>
              <a:latin typeface="Glacial Indifference"/>
              <a:ea typeface="Glacial Indifference"/>
              <a:cs typeface="Glacial Indifference"/>
              <a:sym typeface="Glacial Indifference"/>
            </a:endParaRPr>
          </a:p>
          <a:p>
            <a:pPr algn="l">
              <a:lnSpc>
                <a:spcPts val="3427"/>
              </a:lnSpc>
            </a:pPr>
            <a:endParaRPr lang="en-US" sz="2448">
              <a:solidFill>
                <a:srgbClr val="000000"/>
              </a:solidFill>
              <a:latin typeface="Glacial Indifference"/>
              <a:ea typeface="Glacial Indifference"/>
              <a:cs typeface="Glacial Indifference"/>
              <a:sym typeface="Glacial Indifference"/>
            </a:endParaRPr>
          </a:p>
        </p:txBody>
      </p:sp>
      <p:sp>
        <p:nvSpPr>
          <p:cNvPr id="6" name="TextBox 6"/>
          <p:cNvSpPr txBox="1"/>
          <p:nvPr/>
        </p:nvSpPr>
        <p:spPr>
          <a:xfrm>
            <a:off x="10509535" y="1903014"/>
            <a:ext cx="5045740" cy="2230229"/>
          </a:xfrm>
          <a:prstGeom prst="rect">
            <a:avLst/>
          </a:prstGeom>
        </p:spPr>
        <p:txBody>
          <a:bodyPr lIns="0" tIns="0" rIns="0" bIns="0" rtlCol="0" anchor="t">
            <a:spAutoFit/>
          </a:bodyPr>
          <a:lstStyle/>
          <a:p>
            <a:pPr algn="l">
              <a:lnSpc>
                <a:spcPts val="4492"/>
              </a:lnSpc>
            </a:pPr>
            <a:r>
              <a:rPr lang="en-US" sz="3378">
                <a:solidFill>
                  <a:srgbClr val="000000"/>
                </a:solidFill>
                <a:latin typeface="TAN Ashford"/>
                <a:ea typeface="TAN Ashford"/>
                <a:cs typeface="TAN Ashford"/>
                <a:sym typeface="TAN Ashford"/>
              </a:rPr>
              <a:t>SOCIAL CAPITAL IS THEIR NEW CURRENCY</a:t>
            </a:r>
          </a:p>
          <a:p>
            <a:pPr algn="l">
              <a:lnSpc>
                <a:spcPts val="4492"/>
              </a:lnSpc>
            </a:pPr>
            <a:endParaRPr lang="en-US" sz="3378">
              <a:solidFill>
                <a:srgbClr val="000000"/>
              </a:solidFill>
              <a:latin typeface="TAN Ashford"/>
              <a:ea typeface="TAN Ashford"/>
              <a:cs typeface="TAN Ashford"/>
              <a:sym typeface="TAN Ashford"/>
            </a:endParaRPr>
          </a:p>
        </p:txBody>
      </p:sp>
      <p:sp>
        <p:nvSpPr>
          <p:cNvPr id="7" name="TextBox 7"/>
          <p:cNvSpPr txBox="1"/>
          <p:nvPr/>
        </p:nvSpPr>
        <p:spPr>
          <a:xfrm>
            <a:off x="766344" y="1318915"/>
            <a:ext cx="7674329" cy="5610831"/>
          </a:xfrm>
          <a:prstGeom prst="rect">
            <a:avLst/>
          </a:prstGeom>
        </p:spPr>
        <p:txBody>
          <a:bodyPr wrap="square" lIns="0" tIns="0" rIns="0" bIns="0" rtlCol="0" anchor="t">
            <a:spAutoFit/>
          </a:bodyPr>
          <a:lstStyle/>
          <a:p>
            <a:pPr algn="l">
              <a:lnSpc>
                <a:spcPts val="4913"/>
              </a:lnSpc>
            </a:pPr>
            <a:r>
              <a:rPr lang="en-US" sz="3509" dirty="0">
                <a:solidFill>
                  <a:srgbClr val="000000"/>
                </a:solidFill>
                <a:latin typeface="Glacial Indifference"/>
                <a:ea typeface="Glacial Indifference"/>
                <a:cs typeface="Glacial Indifference"/>
                <a:sym typeface="Glacial Indifference"/>
              </a:rPr>
              <a:t>Indian Gen Z has turned peer validation into a </a:t>
            </a:r>
            <a:r>
              <a:rPr lang="en-US" sz="3509" b="1" dirty="0">
                <a:solidFill>
                  <a:srgbClr val="000000"/>
                </a:solidFill>
                <a:latin typeface="Glacial Indifference Bold"/>
                <a:ea typeface="Glacial Indifference Bold"/>
                <a:cs typeface="Glacial Indifference Bold"/>
                <a:sym typeface="Glacial Indifference Bold"/>
              </a:rPr>
              <a:t>regressive tax.</a:t>
            </a:r>
            <a:r>
              <a:rPr lang="en-US" sz="3509" dirty="0">
                <a:solidFill>
                  <a:srgbClr val="000000"/>
                </a:solidFill>
                <a:latin typeface="Glacial Indifference"/>
                <a:ea typeface="Glacial Indifference"/>
                <a:cs typeface="Glacial Indifference"/>
                <a:sym typeface="Glacial Indifference"/>
              </a:rPr>
              <a:t> Today, nearly   </a:t>
            </a:r>
          </a:p>
          <a:p>
            <a:pPr algn="l">
              <a:lnSpc>
                <a:spcPts val="4913"/>
              </a:lnSpc>
            </a:pPr>
            <a:r>
              <a:rPr lang="en-US" sz="3509" dirty="0">
                <a:solidFill>
                  <a:srgbClr val="000000"/>
                </a:solidFill>
                <a:latin typeface="Glacial Indifference"/>
                <a:ea typeface="Glacial Indifference"/>
                <a:cs typeface="Glacial Indifference"/>
                <a:sym typeface="Glacial Indifference"/>
              </a:rPr>
              <a:t>         </a:t>
            </a:r>
          </a:p>
          <a:p>
            <a:pPr algn="l">
              <a:lnSpc>
                <a:spcPts val="4913"/>
              </a:lnSpc>
            </a:pPr>
            <a:endParaRPr lang="en-US" sz="3509" dirty="0">
              <a:solidFill>
                <a:srgbClr val="000000"/>
              </a:solidFill>
              <a:latin typeface="Glacial Indifference"/>
              <a:ea typeface="Glacial Indifference"/>
              <a:cs typeface="Glacial Indifference"/>
              <a:sym typeface="Glacial Indifference"/>
            </a:endParaRPr>
          </a:p>
          <a:p>
            <a:pPr algn="l">
              <a:lnSpc>
                <a:spcPts val="4913"/>
              </a:lnSpc>
            </a:pPr>
            <a:endParaRPr lang="en-US" sz="3509" dirty="0">
              <a:solidFill>
                <a:srgbClr val="000000"/>
              </a:solidFill>
              <a:latin typeface="Glacial Indifference"/>
              <a:ea typeface="Glacial Indifference"/>
              <a:cs typeface="Glacial Indifference"/>
              <a:sym typeface="Glacial Indifference"/>
            </a:endParaRPr>
          </a:p>
          <a:p>
            <a:pPr algn="l">
              <a:lnSpc>
                <a:spcPts val="4913"/>
              </a:lnSpc>
            </a:pPr>
            <a:r>
              <a:rPr lang="en-US" sz="3509" dirty="0">
                <a:solidFill>
                  <a:srgbClr val="000000"/>
                </a:solidFill>
                <a:latin typeface="Glacial Indifference"/>
                <a:ea typeface="Glacial Indifference"/>
                <a:cs typeface="Glacial Indifference"/>
                <a:sym typeface="Glacial Indifference"/>
              </a:rPr>
              <a:t>of their </a:t>
            </a:r>
            <a:r>
              <a:rPr lang="en-US" sz="3509" b="1" dirty="0">
                <a:solidFill>
                  <a:srgbClr val="000000"/>
                </a:solidFill>
                <a:latin typeface="Glacial Indifference Bold"/>
                <a:ea typeface="Glacial Indifference Bold"/>
                <a:cs typeface="Glacial Indifference Bold"/>
                <a:sym typeface="Glacial Indifference Bold"/>
              </a:rPr>
              <a:t>financial distress is self-inflicted. </a:t>
            </a:r>
            <a:r>
              <a:rPr lang="en-US" sz="3509" dirty="0">
                <a:solidFill>
                  <a:srgbClr val="000000"/>
                </a:solidFill>
                <a:latin typeface="Glacial Indifference"/>
                <a:ea typeface="Glacial Indifference"/>
                <a:cs typeface="Glacial Indifference"/>
                <a:sym typeface="Glacial Indifference"/>
              </a:rPr>
              <a:t>It is a direct price paid to maintain digital social capital.</a:t>
            </a:r>
          </a:p>
          <a:p>
            <a:pPr algn="l">
              <a:lnSpc>
                <a:spcPts val="4913"/>
              </a:lnSpc>
            </a:pPr>
            <a:endParaRPr lang="en-US" sz="3509" dirty="0">
              <a:solidFill>
                <a:srgbClr val="000000"/>
              </a:solidFill>
              <a:latin typeface="Glacial Indifference"/>
              <a:ea typeface="Glacial Indifference"/>
              <a:cs typeface="Glacial Indifference"/>
              <a:sym typeface="Glacial Indifference"/>
            </a:endParaRPr>
          </a:p>
        </p:txBody>
      </p:sp>
      <p:sp>
        <p:nvSpPr>
          <p:cNvPr id="8" name="TextBox 8"/>
          <p:cNvSpPr txBox="1"/>
          <p:nvPr/>
        </p:nvSpPr>
        <p:spPr>
          <a:xfrm>
            <a:off x="2082749" y="3192363"/>
            <a:ext cx="2318147" cy="887095"/>
          </a:xfrm>
          <a:prstGeom prst="rect">
            <a:avLst/>
          </a:prstGeom>
        </p:spPr>
        <p:txBody>
          <a:bodyPr lIns="0" tIns="0" rIns="0" bIns="0" rtlCol="0" anchor="t">
            <a:spAutoFit/>
          </a:bodyPr>
          <a:lstStyle/>
          <a:p>
            <a:pPr algn="ctr">
              <a:lnSpc>
                <a:spcPts val="7279"/>
              </a:lnSpc>
            </a:pPr>
            <a:r>
              <a:rPr lang="en-US" sz="5199">
                <a:solidFill>
                  <a:srgbClr val="000000"/>
                </a:solidFill>
                <a:latin typeface="TAN Ashford"/>
                <a:ea typeface="TAN Ashford"/>
                <a:cs typeface="TAN Ashford"/>
                <a:sym typeface="TAN Ashford"/>
              </a:rPr>
              <a:t>30%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137723" y="1335203"/>
            <a:ext cx="7411972" cy="4641747"/>
          </a:xfrm>
          <a:custGeom>
            <a:avLst/>
            <a:gdLst/>
            <a:ahLst/>
            <a:cxnLst/>
            <a:rect l="l" t="t" r="r" b="b"/>
            <a:pathLst>
              <a:path w="7411972" h="4641747">
                <a:moveTo>
                  <a:pt x="0" y="0"/>
                </a:moveTo>
                <a:lnTo>
                  <a:pt x="7411973" y="0"/>
                </a:lnTo>
                <a:lnTo>
                  <a:pt x="7411973" y="4641747"/>
                </a:lnTo>
                <a:lnTo>
                  <a:pt x="0" y="46417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4796752" y="3140602"/>
            <a:ext cx="1796404" cy="1796404"/>
          </a:xfrm>
          <a:custGeom>
            <a:avLst/>
            <a:gdLst/>
            <a:ahLst/>
            <a:cxnLst/>
            <a:rect l="l" t="t" r="r" b="b"/>
            <a:pathLst>
              <a:path w="1796404" h="1796404">
                <a:moveTo>
                  <a:pt x="0" y="0"/>
                </a:moveTo>
                <a:lnTo>
                  <a:pt x="1796404" y="0"/>
                </a:lnTo>
                <a:lnTo>
                  <a:pt x="1796404" y="1796404"/>
                </a:lnTo>
                <a:lnTo>
                  <a:pt x="0" y="17964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9417067" y="3806541"/>
            <a:ext cx="5135764" cy="6480459"/>
          </a:xfrm>
          <a:custGeom>
            <a:avLst/>
            <a:gdLst/>
            <a:ahLst/>
            <a:cxnLst/>
            <a:rect l="l" t="t" r="r" b="b"/>
            <a:pathLst>
              <a:path w="5135764" h="6480459">
                <a:moveTo>
                  <a:pt x="0" y="0"/>
                </a:moveTo>
                <a:lnTo>
                  <a:pt x="5135763" y="0"/>
                </a:lnTo>
                <a:lnTo>
                  <a:pt x="5135763" y="6480459"/>
                </a:lnTo>
                <a:lnTo>
                  <a:pt x="0" y="6480459"/>
                </a:lnTo>
                <a:lnTo>
                  <a:pt x="0" y="0"/>
                </a:lnTo>
                <a:close/>
              </a:path>
            </a:pathLst>
          </a:custGeom>
          <a:blipFill>
            <a:blip r:embed="rId6"/>
            <a:stretch>
              <a:fillRect/>
            </a:stretch>
          </a:blipFill>
        </p:spPr>
      </p:sp>
      <p:sp>
        <p:nvSpPr>
          <p:cNvPr id="5" name="Freeform 5"/>
          <p:cNvSpPr/>
          <p:nvPr/>
        </p:nvSpPr>
        <p:spPr>
          <a:xfrm>
            <a:off x="13184118" y="4707282"/>
            <a:ext cx="5323105" cy="6253280"/>
          </a:xfrm>
          <a:custGeom>
            <a:avLst/>
            <a:gdLst/>
            <a:ahLst/>
            <a:cxnLst/>
            <a:rect l="l" t="t" r="r" b="b"/>
            <a:pathLst>
              <a:path w="5323105" h="6253280">
                <a:moveTo>
                  <a:pt x="0" y="0"/>
                </a:moveTo>
                <a:lnTo>
                  <a:pt x="5323105" y="0"/>
                </a:lnTo>
                <a:lnTo>
                  <a:pt x="5323105" y="6253280"/>
                </a:lnTo>
                <a:lnTo>
                  <a:pt x="0" y="6253280"/>
                </a:lnTo>
                <a:lnTo>
                  <a:pt x="0" y="0"/>
                </a:lnTo>
                <a:close/>
              </a:path>
            </a:pathLst>
          </a:custGeom>
          <a:blipFill>
            <a:blip r:embed="rId7"/>
            <a:stretch>
              <a:fillRect/>
            </a:stretch>
          </a:blipFill>
        </p:spPr>
      </p:sp>
      <p:sp>
        <p:nvSpPr>
          <p:cNvPr id="6" name="TextBox 6"/>
          <p:cNvSpPr txBox="1"/>
          <p:nvPr/>
        </p:nvSpPr>
        <p:spPr>
          <a:xfrm>
            <a:off x="10799930" y="2521912"/>
            <a:ext cx="5045740" cy="1668254"/>
          </a:xfrm>
          <a:prstGeom prst="rect">
            <a:avLst/>
          </a:prstGeom>
        </p:spPr>
        <p:txBody>
          <a:bodyPr lIns="0" tIns="0" rIns="0" bIns="0" rtlCol="0" anchor="t">
            <a:spAutoFit/>
          </a:bodyPr>
          <a:lstStyle/>
          <a:p>
            <a:pPr algn="l">
              <a:lnSpc>
                <a:spcPts val="4492"/>
              </a:lnSpc>
            </a:pPr>
            <a:r>
              <a:rPr lang="en-US" sz="3378">
                <a:solidFill>
                  <a:srgbClr val="000000"/>
                </a:solidFill>
                <a:latin typeface="TAN Ashford"/>
                <a:ea typeface="TAN Ashford"/>
                <a:cs typeface="TAN Ashford"/>
                <a:sym typeface="TAN Ashford"/>
              </a:rPr>
              <a:t>RETRACING THEIR LOCAL IDENTITIES</a:t>
            </a:r>
          </a:p>
        </p:txBody>
      </p:sp>
      <p:sp>
        <p:nvSpPr>
          <p:cNvPr id="7" name="TextBox 7"/>
          <p:cNvSpPr txBox="1"/>
          <p:nvPr/>
        </p:nvSpPr>
        <p:spPr>
          <a:xfrm>
            <a:off x="603225" y="9551046"/>
            <a:ext cx="8813842" cy="2145122"/>
          </a:xfrm>
          <a:prstGeom prst="rect">
            <a:avLst/>
          </a:prstGeom>
        </p:spPr>
        <p:txBody>
          <a:bodyPr lIns="0" tIns="0" rIns="0" bIns="0" rtlCol="0" anchor="t">
            <a:spAutoFit/>
          </a:bodyPr>
          <a:lstStyle/>
          <a:p>
            <a:pPr algn="l">
              <a:lnSpc>
                <a:spcPts val="3427"/>
              </a:lnSpc>
            </a:pPr>
            <a:r>
              <a:rPr lang="en-US" sz="2448">
                <a:solidFill>
                  <a:srgbClr val="000000"/>
                </a:solidFill>
                <a:latin typeface="Glacial Indifference"/>
                <a:ea typeface="Glacial Indifference"/>
                <a:cs typeface="Glacial Indifference"/>
                <a:sym typeface="Glacial Indifference"/>
              </a:rPr>
              <a:t>Source : The Cultural Dualities of Gen Z, Kantar &amp; ET Brandverse.</a:t>
            </a:r>
          </a:p>
          <a:p>
            <a:pPr algn="l">
              <a:lnSpc>
                <a:spcPts val="3427"/>
              </a:lnSpc>
            </a:pPr>
            <a:endParaRPr lang="en-US" sz="2448">
              <a:solidFill>
                <a:srgbClr val="000000"/>
              </a:solidFill>
              <a:latin typeface="Glacial Indifference"/>
              <a:ea typeface="Glacial Indifference"/>
              <a:cs typeface="Glacial Indifference"/>
              <a:sym typeface="Glacial Indifference"/>
            </a:endParaRPr>
          </a:p>
          <a:p>
            <a:pPr algn="l">
              <a:lnSpc>
                <a:spcPts val="3427"/>
              </a:lnSpc>
            </a:pPr>
            <a:endParaRPr lang="en-US" sz="2448">
              <a:solidFill>
                <a:srgbClr val="000000"/>
              </a:solidFill>
              <a:latin typeface="Glacial Indifference"/>
              <a:ea typeface="Glacial Indifference"/>
              <a:cs typeface="Glacial Indifference"/>
              <a:sym typeface="Glacial Indifference"/>
            </a:endParaRPr>
          </a:p>
          <a:p>
            <a:pPr algn="l">
              <a:lnSpc>
                <a:spcPts val="3427"/>
              </a:lnSpc>
            </a:pPr>
            <a:endParaRPr lang="en-US" sz="2448">
              <a:solidFill>
                <a:srgbClr val="000000"/>
              </a:solidFill>
              <a:latin typeface="Glacial Indifference"/>
              <a:ea typeface="Glacial Indifference"/>
              <a:cs typeface="Glacial Indifference"/>
              <a:sym typeface="Glacial Indifference"/>
            </a:endParaRPr>
          </a:p>
          <a:p>
            <a:pPr algn="l">
              <a:lnSpc>
                <a:spcPts val="3427"/>
              </a:lnSpc>
            </a:pPr>
            <a:endParaRPr lang="en-US" sz="2448">
              <a:solidFill>
                <a:srgbClr val="000000"/>
              </a:solidFill>
              <a:latin typeface="Glacial Indifference"/>
              <a:ea typeface="Glacial Indifference"/>
              <a:cs typeface="Glacial Indifference"/>
              <a:sym typeface="Glacial Indifference"/>
            </a:endParaRPr>
          </a:p>
        </p:txBody>
      </p:sp>
      <p:sp>
        <p:nvSpPr>
          <p:cNvPr id="8" name="TextBox 8"/>
          <p:cNvSpPr txBox="1"/>
          <p:nvPr/>
        </p:nvSpPr>
        <p:spPr>
          <a:xfrm>
            <a:off x="1096015" y="2275139"/>
            <a:ext cx="7828262" cy="4320936"/>
          </a:xfrm>
          <a:prstGeom prst="rect">
            <a:avLst/>
          </a:prstGeom>
        </p:spPr>
        <p:txBody>
          <a:bodyPr lIns="0" tIns="0" rIns="0" bIns="0" rtlCol="0" anchor="t">
            <a:spAutoFit/>
          </a:bodyPr>
          <a:lstStyle/>
          <a:p>
            <a:pPr algn="l">
              <a:lnSpc>
                <a:spcPts val="4913"/>
              </a:lnSpc>
            </a:pPr>
            <a:r>
              <a:rPr lang="en-US" sz="3509">
                <a:solidFill>
                  <a:srgbClr val="000000"/>
                </a:solidFill>
                <a:latin typeface="Glacial Indifference"/>
                <a:ea typeface="Glacial Indifference"/>
                <a:cs typeface="Glacial Indifference"/>
                <a:sym typeface="Glacial Indifference"/>
              </a:rPr>
              <a:t>Having found the Western lifestyle to be a source of burnout and 'cultural untethering,' nearly </a:t>
            </a:r>
          </a:p>
          <a:p>
            <a:pPr algn="l">
              <a:lnSpc>
                <a:spcPts val="4913"/>
              </a:lnSpc>
            </a:pPr>
            <a:endParaRPr lang="en-US" sz="3509">
              <a:solidFill>
                <a:srgbClr val="000000"/>
              </a:solidFill>
              <a:latin typeface="Glacial Indifference"/>
              <a:ea typeface="Glacial Indifference"/>
              <a:cs typeface="Glacial Indifference"/>
              <a:sym typeface="Glacial Indifference"/>
            </a:endParaRPr>
          </a:p>
          <a:p>
            <a:pPr algn="l">
              <a:lnSpc>
                <a:spcPts val="4913"/>
              </a:lnSpc>
            </a:pPr>
            <a:r>
              <a:rPr lang="en-US" sz="3509">
                <a:solidFill>
                  <a:srgbClr val="000000"/>
                </a:solidFill>
                <a:latin typeface="Glacial Indifference"/>
                <a:ea typeface="Glacial Indifference"/>
                <a:cs typeface="Glacial Indifference"/>
                <a:sym typeface="Glacial Indifference"/>
              </a:rPr>
              <a:t>of the generation is pivoting back to </a:t>
            </a:r>
            <a:r>
              <a:rPr lang="en-US" sz="3509" b="1">
                <a:solidFill>
                  <a:srgbClr val="000000"/>
                </a:solidFill>
                <a:latin typeface="Glacial Indifference Bold"/>
                <a:ea typeface="Glacial Indifference Bold"/>
                <a:cs typeface="Glacial Indifference Bold"/>
                <a:sym typeface="Glacial Indifference Bold"/>
              </a:rPr>
              <a:t>Indic roots</a:t>
            </a:r>
          </a:p>
          <a:p>
            <a:pPr algn="l">
              <a:lnSpc>
                <a:spcPts val="4913"/>
              </a:lnSpc>
            </a:pPr>
            <a:endParaRPr lang="en-US" sz="3509" b="1">
              <a:solidFill>
                <a:srgbClr val="000000"/>
              </a:solidFill>
              <a:latin typeface="Glacial Indifference Bold"/>
              <a:ea typeface="Glacial Indifference Bold"/>
              <a:cs typeface="Glacial Indifference Bold"/>
              <a:sym typeface="Glacial Indifference Bold"/>
            </a:endParaRPr>
          </a:p>
        </p:txBody>
      </p:sp>
      <p:sp>
        <p:nvSpPr>
          <p:cNvPr id="9" name="TextBox 9"/>
          <p:cNvSpPr txBox="1"/>
          <p:nvPr/>
        </p:nvSpPr>
        <p:spPr>
          <a:xfrm>
            <a:off x="5010146" y="3586612"/>
            <a:ext cx="3166021" cy="887095"/>
          </a:xfrm>
          <a:prstGeom prst="rect">
            <a:avLst/>
          </a:prstGeom>
        </p:spPr>
        <p:txBody>
          <a:bodyPr lIns="0" tIns="0" rIns="0" bIns="0" rtlCol="0" anchor="t">
            <a:spAutoFit/>
          </a:bodyPr>
          <a:lstStyle/>
          <a:p>
            <a:pPr algn="ctr">
              <a:lnSpc>
                <a:spcPts val="7279"/>
              </a:lnSpc>
            </a:pPr>
            <a:r>
              <a:rPr lang="en-US" sz="5199">
                <a:solidFill>
                  <a:srgbClr val="000000"/>
                </a:solidFill>
                <a:latin typeface="TAN Ashford"/>
                <a:ea typeface="TAN Ashford"/>
                <a:cs typeface="TAN Ashford"/>
                <a:sym typeface="TAN Ashford"/>
              </a:rPr>
              <a:t>2/3rd  </a:t>
            </a:r>
          </a:p>
        </p:txBody>
      </p:sp>
      <p:sp>
        <p:nvSpPr>
          <p:cNvPr id="10" name="Freeform 10"/>
          <p:cNvSpPr/>
          <p:nvPr/>
        </p:nvSpPr>
        <p:spPr>
          <a:xfrm>
            <a:off x="10272154" y="8590020"/>
            <a:ext cx="4280676" cy="4114800"/>
          </a:xfrm>
          <a:custGeom>
            <a:avLst/>
            <a:gdLst/>
            <a:ahLst/>
            <a:cxnLst/>
            <a:rect l="l" t="t" r="r" b="b"/>
            <a:pathLst>
              <a:path w="4280676" h="4114800">
                <a:moveTo>
                  <a:pt x="0" y="0"/>
                </a:moveTo>
                <a:lnTo>
                  <a:pt x="4280676" y="0"/>
                </a:lnTo>
                <a:lnTo>
                  <a:pt x="4280676"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1028700" y="6816852"/>
            <a:ext cx="7315200" cy="2441448"/>
          </a:xfrm>
          <a:custGeom>
            <a:avLst/>
            <a:gdLst/>
            <a:ahLst/>
            <a:cxnLst/>
            <a:rect l="l" t="t" r="r" b="b"/>
            <a:pathLst>
              <a:path w="7315200" h="2441448">
                <a:moveTo>
                  <a:pt x="0" y="0"/>
                </a:moveTo>
                <a:lnTo>
                  <a:pt x="7315200" y="0"/>
                </a:lnTo>
                <a:lnTo>
                  <a:pt x="7315200" y="2441448"/>
                </a:lnTo>
                <a:lnTo>
                  <a:pt x="0" y="244144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TextBox 12"/>
          <p:cNvSpPr txBox="1"/>
          <p:nvPr/>
        </p:nvSpPr>
        <p:spPr>
          <a:xfrm>
            <a:off x="1374190" y="6859031"/>
            <a:ext cx="5354013" cy="2045031"/>
          </a:xfrm>
          <a:prstGeom prst="rect">
            <a:avLst/>
          </a:prstGeom>
        </p:spPr>
        <p:txBody>
          <a:bodyPr lIns="0" tIns="0" rIns="0" bIns="0" rtlCol="0" anchor="t">
            <a:spAutoFit/>
          </a:bodyPr>
          <a:lstStyle/>
          <a:p>
            <a:pPr algn="l">
              <a:lnSpc>
                <a:spcPts val="4091"/>
              </a:lnSpc>
            </a:pPr>
            <a:r>
              <a:rPr lang="en-US" sz="2922" b="1">
                <a:solidFill>
                  <a:srgbClr val="FFFFFF"/>
                </a:solidFill>
                <a:latin typeface="Glacial Indifference Bold"/>
                <a:ea typeface="Glacial Indifference Bold"/>
                <a:cs typeface="Glacial Indifference Bold"/>
                <a:sym typeface="Glacial Indifference Bold"/>
              </a:rPr>
              <a:t>In a world of curated selves, cultural roots are what make identity feel real.</a:t>
            </a:r>
          </a:p>
          <a:p>
            <a:pPr algn="l">
              <a:lnSpc>
                <a:spcPts val="4091"/>
              </a:lnSpc>
              <a:spcBef>
                <a:spcPct val="0"/>
              </a:spcBef>
            </a:pPr>
            <a:endParaRPr lang="en-US" sz="2922" b="1">
              <a:solidFill>
                <a:srgbClr val="FFFFFF"/>
              </a:solidFill>
              <a:latin typeface="Glacial Indifference Bold"/>
              <a:ea typeface="Glacial Indifference Bold"/>
              <a:cs typeface="Glacial Indifference Bold"/>
              <a:sym typeface="Glacial Indifference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4836" y="501753"/>
            <a:ext cx="7411972" cy="4641747"/>
          </a:xfrm>
          <a:custGeom>
            <a:avLst/>
            <a:gdLst/>
            <a:ahLst/>
            <a:cxnLst/>
            <a:rect l="l" t="t" r="r" b="b"/>
            <a:pathLst>
              <a:path w="7411972" h="4641747">
                <a:moveTo>
                  <a:pt x="0" y="0"/>
                </a:moveTo>
                <a:lnTo>
                  <a:pt x="7411972" y="0"/>
                </a:lnTo>
                <a:lnTo>
                  <a:pt x="7411972" y="4641747"/>
                </a:lnTo>
                <a:lnTo>
                  <a:pt x="0" y="46417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0385320" y="1487856"/>
            <a:ext cx="1267502" cy="1267502"/>
          </a:xfrm>
          <a:custGeom>
            <a:avLst/>
            <a:gdLst/>
            <a:ahLst/>
            <a:cxnLst/>
            <a:rect l="l" t="t" r="r" b="b"/>
            <a:pathLst>
              <a:path w="1267502" h="1267502">
                <a:moveTo>
                  <a:pt x="0" y="0"/>
                </a:moveTo>
                <a:lnTo>
                  <a:pt x="1267502" y="0"/>
                </a:lnTo>
                <a:lnTo>
                  <a:pt x="1267502" y="1267502"/>
                </a:lnTo>
                <a:lnTo>
                  <a:pt x="0" y="12675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8289772" y="4352156"/>
            <a:ext cx="1267502" cy="1267502"/>
          </a:xfrm>
          <a:custGeom>
            <a:avLst/>
            <a:gdLst/>
            <a:ahLst/>
            <a:cxnLst/>
            <a:rect l="l" t="t" r="r" b="b"/>
            <a:pathLst>
              <a:path w="1267502" h="1267502">
                <a:moveTo>
                  <a:pt x="0" y="0"/>
                </a:moveTo>
                <a:lnTo>
                  <a:pt x="1267502" y="0"/>
                </a:lnTo>
                <a:lnTo>
                  <a:pt x="1267502" y="1267503"/>
                </a:lnTo>
                <a:lnTo>
                  <a:pt x="0" y="12675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400216" y="2464660"/>
            <a:ext cx="6105667" cy="6987887"/>
          </a:xfrm>
          <a:custGeom>
            <a:avLst/>
            <a:gdLst/>
            <a:ahLst/>
            <a:cxnLst/>
            <a:rect l="l" t="t" r="r" b="b"/>
            <a:pathLst>
              <a:path w="6105667" h="6987887">
                <a:moveTo>
                  <a:pt x="0" y="0"/>
                </a:moveTo>
                <a:lnTo>
                  <a:pt x="6105667" y="0"/>
                </a:lnTo>
                <a:lnTo>
                  <a:pt x="6105667" y="6987887"/>
                </a:lnTo>
                <a:lnTo>
                  <a:pt x="0" y="6987887"/>
                </a:lnTo>
                <a:lnTo>
                  <a:pt x="0" y="0"/>
                </a:lnTo>
                <a:close/>
              </a:path>
            </a:pathLst>
          </a:custGeom>
          <a:blipFill>
            <a:blip r:embed="rId6"/>
            <a:stretch>
              <a:fillRect/>
            </a:stretch>
          </a:blipFill>
        </p:spPr>
      </p:sp>
      <p:sp>
        <p:nvSpPr>
          <p:cNvPr id="6" name="TextBox 6"/>
          <p:cNvSpPr txBox="1"/>
          <p:nvPr/>
        </p:nvSpPr>
        <p:spPr>
          <a:xfrm>
            <a:off x="1216610" y="1449756"/>
            <a:ext cx="5045740" cy="2230229"/>
          </a:xfrm>
          <a:prstGeom prst="rect">
            <a:avLst/>
          </a:prstGeom>
        </p:spPr>
        <p:txBody>
          <a:bodyPr lIns="0" tIns="0" rIns="0" bIns="0" rtlCol="0" anchor="t">
            <a:spAutoFit/>
          </a:bodyPr>
          <a:lstStyle/>
          <a:p>
            <a:pPr algn="l">
              <a:lnSpc>
                <a:spcPts val="4492"/>
              </a:lnSpc>
            </a:pPr>
            <a:r>
              <a:rPr lang="en-US" sz="3378">
                <a:solidFill>
                  <a:srgbClr val="000000"/>
                </a:solidFill>
                <a:latin typeface="TAN Ashford"/>
                <a:ea typeface="TAN Ashford"/>
                <a:cs typeface="TAN Ashford"/>
                <a:sym typeface="TAN Ashford"/>
              </a:rPr>
              <a:t>TRAPPED WITHOUT AN ARMOUR OF COMPETENCE</a:t>
            </a:r>
          </a:p>
        </p:txBody>
      </p:sp>
      <p:sp>
        <p:nvSpPr>
          <p:cNvPr id="7" name="TextBox 7"/>
          <p:cNvSpPr txBox="1"/>
          <p:nvPr/>
        </p:nvSpPr>
        <p:spPr>
          <a:xfrm>
            <a:off x="10593837" y="2902766"/>
            <a:ext cx="6007961" cy="1844436"/>
          </a:xfrm>
          <a:prstGeom prst="rect">
            <a:avLst/>
          </a:prstGeom>
        </p:spPr>
        <p:txBody>
          <a:bodyPr lIns="0" tIns="0" rIns="0" bIns="0" rtlCol="0" anchor="t">
            <a:spAutoFit/>
          </a:bodyPr>
          <a:lstStyle/>
          <a:p>
            <a:pPr algn="l">
              <a:lnSpc>
                <a:spcPts val="4913"/>
              </a:lnSpc>
            </a:pPr>
            <a:r>
              <a:rPr lang="en-US" sz="3509">
                <a:solidFill>
                  <a:srgbClr val="000000"/>
                </a:solidFill>
                <a:latin typeface="Glacial Indifference"/>
                <a:ea typeface="Glacial Indifference"/>
                <a:cs typeface="Glacial Indifference"/>
                <a:sym typeface="Glacial Indifference"/>
              </a:rPr>
              <a:t>of Indian Gen Z experience "Acute Decision Paralysis"</a:t>
            </a:r>
          </a:p>
          <a:p>
            <a:pPr algn="l">
              <a:lnSpc>
                <a:spcPts val="4913"/>
              </a:lnSpc>
            </a:pPr>
            <a:endParaRPr lang="en-US" sz="3509">
              <a:solidFill>
                <a:srgbClr val="000000"/>
              </a:solidFill>
              <a:latin typeface="Glacial Indifference"/>
              <a:ea typeface="Glacial Indifference"/>
              <a:cs typeface="Glacial Indifference"/>
              <a:sym typeface="Glacial Indifference"/>
            </a:endParaRPr>
          </a:p>
        </p:txBody>
      </p:sp>
      <p:sp>
        <p:nvSpPr>
          <p:cNvPr id="8" name="TextBox 8"/>
          <p:cNvSpPr txBox="1"/>
          <p:nvPr/>
        </p:nvSpPr>
        <p:spPr>
          <a:xfrm>
            <a:off x="10593837" y="1806702"/>
            <a:ext cx="10816244" cy="672432"/>
          </a:xfrm>
          <a:prstGeom prst="rect">
            <a:avLst/>
          </a:prstGeom>
        </p:spPr>
        <p:txBody>
          <a:bodyPr lIns="0" tIns="0" rIns="0" bIns="0" rtlCol="0" anchor="t">
            <a:spAutoFit/>
          </a:bodyPr>
          <a:lstStyle/>
          <a:p>
            <a:pPr algn="l">
              <a:lnSpc>
                <a:spcPts val="5527"/>
              </a:lnSpc>
            </a:pPr>
            <a:r>
              <a:rPr lang="en-US" sz="3948">
                <a:solidFill>
                  <a:srgbClr val="000000"/>
                </a:solidFill>
                <a:latin typeface="TAN Ashford"/>
                <a:ea typeface="TAN Ashford"/>
                <a:cs typeface="TAN Ashford"/>
                <a:sym typeface="TAN Ashford"/>
              </a:rPr>
              <a:t>45%</a:t>
            </a:r>
          </a:p>
        </p:txBody>
      </p:sp>
      <p:sp>
        <p:nvSpPr>
          <p:cNvPr id="9" name="TextBox 9"/>
          <p:cNvSpPr txBox="1"/>
          <p:nvPr/>
        </p:nvSpPr>
        <p:spPr>
          <a:xfrm>
            <a:off x="574836" y="9190627"/>
            <a:ext cx="8813842" cy="2128561"/>
          </a:xfrm>
          <a:prstGeom prst="rect">
            <a:avLst/>
          </a:prstGeom>
        </p:spPr>
        <p:txBody>
          <a:bodyPr lIns="0" tIns="0" rIns="0" bIns="0" rtlCol="0" anchor="t">
            <a:spAutoFit/>
          </a:bodyPr>
          <a:lstStyle/>
          <a:p>
            <a:pPr algn="l">
              <a:lnSpc>
                <a:spcPts val="3427"/>
              </a:lnSpc>
            </a:pPr>
            <a:r>
              <a:rPr lang="en-US" sz="2448">
                <a:solidFill>
                  <a:srgbClr val="000000"/>
                </a:solidFill>
                <a:latin typeface="Glacial Indifference"/>
                <a:ea typeface="Glacial Indifference"/>
                <a:cs typeface="Glacial Indifference"/>
                <a:sym typeface="Glacial Indifference"/>
              </a:rPr>
              <a:t>Source : The Cultural Dualities of Gen Z, Kantar &amp; ET Brandverse.</a:t>
            </a:r>
          </a:p>
          <a:p>
            <a:pPr algn="l">
              <a:lnSpc>
                <a:spcPts val="3427"/>
              </a:lnSpc>
            </a:pPr>
            <a:r>
              <a:rPr lang="en-US" sz="2448">
                <a:solidFill>
                  <a:srgbClr val="000000"/>
                </a:solidFill>
                <a:latin typeface="Glacial Indifference"/>
                <a:ea typeface="Glacial Indifference"/>
                <a:cs typeface="Glacial Indifference"/>
                <a:sym typeface="Glacial Indifference"/>
              </a:rPr>
              <a:t>Deloitte - Global Gen Z and Millennial Survey: India Focus.</a:t>
            </a:r>
          </a:p>
          <a:p>
            <a:pPr algn="l">
              <a:lnSpc>
                <a:spcPts val="3427"/>
              </a:lnSpc>
            </a:pPr>
            <a:endParaRPr lang="en-US" sz="2448">
              <a:solidFill>
                <a:srgbClr val="000000"/>
              </a:solidFill>
              <a:latin typeface="Glacial Indifference"/>
              <a:ea typeface="Glacial Indifference"/>
              <a:cs typeface="Glacial Indifference"/>
              <a:sym typeface="Glacial Indifference"/>
            </a:endParaRPr>
          </a:p>
          <a:p>
            <a:pPr algn="l">
              <a:lnSpc>
                <a:spcPts val="3427"/>
              </a:lnSpc>
            </a:pPr>
            <a:endParaRPr lang="en-US" sz="2448">
              <a:solidFill>
                <a:srgbClr val="000000"/>
              </a:solidFill>
              <a:latin typeface="Glacial Indifference"/>
              <a:ea typeface="Glacial Indifference"/>
              <a:cs typeface="Glacial Indifference"/>
              <a:sym typeface="Glacial Indifference"/>
            </a:endParaRPr>
          </a:p>
          <a:p>
            <a:pPr algn="l">
              <a:lnSpc>
                <a:spcPts val="3427"/>
              </a:lnSpc>
            </a:pPr>
            <a:endParaRPr lang="en-US" sz="2448">
              <a:solidFill>
                <a:srgbClr val="000000"/>
              </a:solidFill>
              <a:latin typeface="Glacial Indifference"/>
              <a:ea typeface="Glacial Indifference"/>
              <a:cs typeface="Glacial Indifference"/>
              <a:sym typeface="Glacial Indifference"/>
            </a:endParaRPr>
          </a:p>
        </p:txBody>
      </p:sp>
      <p:sp>
        <p:nvSpPr>
          <p:cNvPr id="10" name="TextBox 10"/>
          <p:cNvSpPr txBox="1"/>
          <p:nvPr/>
        </p:nvSpPr>
        <p:spPr>
          <a:xfrm>
            <a:off x="8289772" y="5762534"/>
            <a:ext cx="9195590" cy="2463561"/>
          </a:xfrm>
          <a:prstGeom prst="rect">
            <a:avLst/>
          </a:prstGeom>
        </p:spPr>
        <p:txBody>
          <a:bodyPr lIns="0" tIns="0" rIns="0" bIns="0" rtlCol="0" anchor="t">
            <a:spAutoFit/>
          </a:bodyPr>
          <a:lstStyle/>
          <a:p>
            <a:pPr algn="l">
              <a:lnSpc>
                <a:spcPts val="4913"/>
              </a:lnSpc>
            </a:pPr>
            <a:r>
              <a:rPr lang="en-US" sz="3509">
                <a:solidFill>
                  <a:srgbClr val="000000"/>
                </a:solidFill>
                <a:latin typeface="Glacial Indifference"/>
                <a:ea typeface="Glacial Indifference"/>
                <a:cs typeface="Glacial Indifference"/>
                <a:sym typeface="Glacial Indifference"/>
              </a:rPr>
              <a:t>fell into the "Silent Witness" or "Self-Preserver" categories—actively avoiding confrontation to maintain their own social safety </a:t>
            </a:r>
          </a:p>
          <a:p>
            <a:pPr algn="l">
              <a:lnSpc>
                <a:spcPts val="4913"/>
              </a:lnSpc>
            </a:pPr>
            <a:endParaRPr lang="en-US" sz="3509">
              <a:solidFill>
                <a:srgbClr val="000000"/>
              </a:solidFill>
              <a:latin typeface="Glacial Indifference"/>
              <a:ea typeface="Glacial Indifference"/>
              <a:cs typeface="Glacial Indifference"/>
              <a:sym typeface="Glacial Indifference"/>
            </a:endParaRPr>
          </a:p>
        </p:txBody>
      </p:sp>
      <p:sp>
        <p:nvSpPr>
          <p:cNvPr id="11" name="TextBox 11"/>
          <p:cNvSpPr txBox="1"/>
          <p:nvPr/>
        </p:nvSpPr>
        <p:spPr>
          <a:xfrm>
            <a:off x="8498289" y="4671002"/>
            <a:ext cx="10816244" cy="672432"/>
          </a:xfrm>
          <a:prstGeom prst="rect">
            <a:avLst/>
          </a:prstGeom>
        </p:spPr>
        <p:txBody>
          <a:bodyPr lIns="0" tIns="0" rIns="0" bIns="0" rtlCol="0" anchor="t">
            <a:spAutoFit/>
          </a:bodyPr>
          <a:lstStyle/>
          <a:p>
            <a:pPr algn="l">
              <a:lnSpc>
                <a:spcPts val="5527"/>
              </a:lnSpc>
            </a:pPr>
            <a:r>
              <a:rPr lang="en-US" sz="3948">
                <a:solidFill>
                  <a:srgbClr val="000000"/>
                </a:solidFill>
                <a:latin typeface="TAN Ashford"/>
                <a:ea typeface="TAN Ashford"/>
                <a:cs typeface="TAN Ashford"/>
                <a:sym typeface="TAN Ashford"/>
              </a:rPr>
              <a:t>62%</a:t>
            </a:r>
          </a:p>
        </p:txBody>
      </p:sp>
      <p:sp>
        <p:nvSpPr>
          <p:cNvPr id="12" name="Freeform 12"/>
          <p:cNvSpPr/>
          <p:nvPr/>
        </p:nvSpPr>
        <p:spPr>
          <a:xfrm>
            <a:off x="15118962" y="7395147"/>
            <a:ext cx="4280676" cy="4114800"/>
          </a:xfrm>
          <a:custGeom>
            <a:avLst/>
            <a:gdLst/>
            <a:ahLst/>
            <a:cxnLst/>
            <a:rect l="l" t="t" r="r" b="b"/>
            <a:pathLst>
              <a:path w="4280676" h="4114800">
                <a:moveTo>
                  <a:pt x="0" y="0"/>
                </a:moveTo>
                <a:lnTo>
                  <a:pt x="4280676" y="0"/>
                </a:lnTo>
                <a:lnTo>
                  <a:pt x="4280676"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45E04"/>
        </a:solidFill>
        <a:effectLst/>
      </p:bgPr>
    </p:bg>
    <p:spTree>
      <p:nvGrpSpPr>
        <p:cNvPr id="1" name=""/>
        <p:cNvGrpSpPr/>
        <p:nvPr/>
      </p:nvGrpSpPr>
      <p:grpSpPr>
        <a:xfrm>
          <a:off x="0" y="0"/>
          <a:ext cx="0" cy="0"/>
          <a:chOff x="0" y="0"/>
          <a:chExt cx="0" cy="0"/>
        </a:xfrm>
      </p:grpSpPr>
      <p:sp>
        <p:nvSpPr>
          <p:cNvPr id="2" name="Freeform 2"/>
          <p:cNvSpPr/>
          <p:nvPr/>
        </p:nvSpPr>
        <p:spPr>
          <a:xfrm>
            <a:off x="0" y="7582506"/>
            <a:ext cx="13273615" cy="3351588"/>
          </a:xfrm>
          <a:custGeom>
            <a:avLst/>
            <a:gdLst/>
            <a:ahLst/>
            <a:cxnLst/>
            <a:rect l="l" t="t" r="r" b="b"/>
            <a:pathLst>
              <a:path w="13273615" h="3351588">
                <a:moveTo>
                  <a:pt x="0" y="0"/>
                </a:moveTo>
                <a:lnTo>
                  <a:pt x="13273615" y="0"/>
                </a:lnTo>
                <a:lnTo>
                  <a:pt x="13273615" y="3351588"/>
                </a:lnTo>
                <a:lnTo>
                  <a:pt x="0" y="33515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2267382" y="1210810"/>
            <a:ext cx="6006088" cy="8504195"/>
          </a:xfrm>
          <a:custGeom>
            <a:avLst/>
            <a:gdLst/>
            <a:ahLst/>
            <a:cxnLst/>
            <a:rect l="l" t="t" r="r" b="b"/>
            <a:pathLst>
              <a:path w="6006088" h="8504195">
                <a:moveTo>
                  <a:pt x="0" y="0"/>
                </a:moveTo>
                <a:lnTo>
                  <a:pt x="6006088" y="0"/>
                </a:lnTo>
                <a:lnTo>
                  <a:pt x="6006088" y="8504195"/>
                </a:lnTo>
                <a:lnTo>
                  <a:pt x="0" y="85041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1253212" y="812449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a:off x="11588223" y="-319313"/>
            <a:ext cx="6855016" cy="10034318"/>
          </a:xfrm>
          <a:custGeom>
            <a:avLst/>
            <a:gdLst/>
            <a:ahLst/>
            <a:cxnLst/>
            <a:rect l="l" t="t" r="r" b="b"/>
            <a:pathLst>
              <a:path w="6855016" h="10034318">
                <a:moveTo>
                  <a:pt x="6855016" y="0"/>
                </a:moveTo>
                <a:lnTo>
                  <a:pt x="0" y="0"/>
                </a:lnTo>
                <a:lnTo>
                  <a:pt x="0" y="10034318"/>
                </a:lnTo>
                <a:lnTo>
                  <a:pt x="6855016" y="10034318"/>
                </a:lnTo>
                <a:lnTo>
                  <a:pt x="6855016" y="0"/>
                </a:lnTo>
                <a:close/>
              </a:path>
            </a:pathLst>
          </a:custGeom>
          <a:blipFill>
            <a:blip r:embed="rId8"/>
            <a:stretch>
              <a:fillRect t="-16817" r="-32418" b="-14764"/>
            </a:stretch>
          </a:blipFill>
        </p:spPr>
      </p:sp>
      <p:sp>
        <p:nvSpPr>
          <p:cNvPr id="6" name="Freeform 6"/>
          <p:cNvSpPr/>
          <p:nvPr/>
        </p:nvSpPr>
        <p:spPr>
          <a:xfrm>
            <a:off x="0" y="5143500"/>
            <a:ext cx="11253212" cy="2109977"/>
          </a:xfrm>
          <a:custGeom>
            <a:avLst/>
            <a:gdLst/>
            <a:ahLst/>
            <a:cxnLst/>
            <a:rect l="l" t="t" r="r" b="b"/>
            <a:pathLst>
              <a:path w="11253212" h="2109977">
                <a:moveTo>
                  <a:pt x="0" y="0"/>
                </a:moveTo>
                <a:lnTo>
                  <a:pt x="11253212" y="0"/>
                </a:lnTo>
                <a:lnTo>
                  <a:pt x="11253212" y="2109977"/>
                </a:lnTo>
                <a:lnTo>
                  <a:pt x="0" y="210997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TextBox 7"/>
          <p:cNvSpPr txBox="1"/>
          <p:nvPr/>
        </p:nvSpPr>
        <p:spPr>
          <a:xfrm>
            <a:off x="1596717" y="5532254"/>
            <a:ext cx="7452033" cy="1144674"/>
          </a:xfrm>
          <a:prstGeom prst="rect">
            <a:avLst/>
          </a:prstGeom>
        </p:spPr>
        <p:txBody>
          <a:bodyPr lIns="0" tIns="0" rIns="0" bIns="0" rtlCol="0" anchor="t">
            <a:spAutoFit/>
          </a:bodyPr>
          <a:lstStyle/>
          <a:p>
            <a:pPr algn="ctr">
              <a:lnSpc>
                <a:spcPts val="4632"/>
              </a:lnSpc>
            </a:pPr>
            <a:r>
              <a:rPr lang="en-US" sz="3309" b="1">
                <a:solidFill>
                  <a:srgbClr val="000000"/>
                </a:solidFill>
                <a:latin typeface="Glacial Indifference Bold"/>
                <a:ea typeface="Glacial Indifference Bold"/>
                <a:cs typeface="Glacial Indifference Bold"/>
                <a:sym typeface="Glacial Indifference Bold"/>
              </a:rPr>
              <a:t>How Gen Z Is Rewriting Brand Behaviour on social</a:t>
            </a:r>
          </a:p>
        </p:txBody>
      </p:sp>
      <p:sp>
        <p:nvSpPr>
          <p:cNvPr id="8" name="TextBox 8"/>
          <p:cNvSpPr txBox="1"/>
          <p:nvPr/>
        </p:nvSpPr>
        <p:spPr>
          <a:xfrm>
            <a:off x="1135771" y="2356785"/>
            <a:ext cx="9715997" cy="2453340"/>
          </a:xfrm>
          <a:prstGeom prst="rect">
            <a:avLst/>
          </a:prstGeom>
        </p:spPr>
        <p:txBody>
          <a:bodyPr lIns="0" tIns="0" rIns="0" bIns="0" rtlCol="0" anchor="t">
            <a:spAutoFit/>
          </a:bodyPr>
          <a:lstStyle/>
          <a:p>
            <a:pPr algn="l">
              <a:lnSpc>
                <a:spcPts val="9894"/>
              </a:lnSpc>
            </a:pPr>
            <a:r>
              <a:rPr lang="en-US" sz="7067">
                <a:solidFill>
                  <a:srgbClr val="FFFFFF"/>
                </a:solidFill>
                <a:latin typeface="TAN Ashford"/>
                <a:ea typeface="TAN Ashford"/>
                <a:cs typeface="TAN Ashford"/>
                <a:sym typeface="TAN Ashford"/>
              </a:rPr>
              <a:t>Into the Social 3.0 ocean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371825" y="3327817"/>
            <a:ext cx="4467534" cy="3244546"/>
          </a:xfrm>
          <a:custGeom>
            <a:avLst/>
            <a:gdLst/>
            <a:ahLst/>
            <a:cxnLst/>
            <a:rect l="l" t="t" r="r" b="b"/>
            <a:pathLst>
              <a:path w="4467534" h="3244546">
                <a:moveTo>
                  <a:pt x="0" y="0"/>
                </a:moveTo>
                <a:lnTo>
                  <a:pt x="4467533" y="0"/>
                </a:lnTo>
                <a:lnTo>
                  <a:pt x="4467533" y="3244547"/>
                </a:lnTo>
                <a:lnTo>
                  <a:pt x="0" y="3244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6470476" y="3327817"/>
            <a:ext cx="6757999" cy="6673524"/>
          </a:xfrm>
          <a:custGeom>
            <a:avLst/>
            <a:gdLst/>
            <a:ahLst/>
            <a:cxnLst/>
            <a:rect l="l" t="t" r="r" b="b"/>
            <a:pathLst>
              <a:path w="6757999" h="6673524">
                <a:moveTo>
                  <a:pt x="0" y="0"/>
                </a:moveTo>
                <a:lnTo>
                  <a:pt x="6757999" y="0"/>
                </a:lnTo>
                <a:lnTo>
                  <a:pt x="6757999" y="6673524"/>
                </a:lnTo>
                <a:lnTo>
                  <a:pt x="0" y="66735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028700" y="3260916"/>
            <a:ext cx="4467534" cy="3244546"/>
          </a:xfrm>
          <a:custGeom>
            <a:avLst/>
            <a:gdLst/>
            <a:ahLst/>
            <a:cxnLst/>
            <a:rect l="l" t="t" r="r" b="b"/>
            <a:pathLst>
              <a:path w="4467534" h="3244546">
                <a:moveTo>
                  <a:pt x="0" y="0"/>
                </a:moveTo>
                <a:lnTo>
                  <a:pt x="4467534" y="0"/>
                </a:lnTo>
                <a:lnTo>
                  <a:pt x="4467534" y="3244546"/>
                </a:lnTo>
                <a:lnTo>
                  <a:pt x="0" y="32445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6425126" y="3327817"/>
            <a:ext cx="4467534" cy="3244546"/>
          </a:xfrm>
          <a:custGeom>
            <a:avLst/>
            <a:gdLst/>
            <a:ahLst/>
            <a:cxnLst/>
            <a:rect l="l" t="t" r="r" b="b"/>
            <a:pathLst>
              <a:path w="4467534" h="3244546">
                <a:moveTo>
                  <a:pt x="0" y="0"/>
                </a:moveTo>
                <a:lnTo>
                  <a:pt x="4467533" y="0"/>
                </a:lnTo>
                <a:lnTo>
                  <a:pt x="4467533" y="3244547"/>
                </a:lnTo>
                <a:lnTo>
                  <a:pt x="0" y="324454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531351" y="838200"/>
            <a:ext cx="3172493" cy="1309374"/>
          </a:xfrm>
          <a:custGeom>
            <a:avLst/>
            <a:gdLst/>
            <a:ahLst/>
            <a:cxnLst/>
            <a:rect l="l" t="t" r="r" b="b"/>
            <a:pathLst>
              <a:path w="3172493" h="1309374">
                <a:moveTo>
                  <a:pt x="0" y="0"/>
                </a:moveTo>
                <a:lnTo>
                  <a:pt x="3172493" y="0"/>
                </a:lnTo>
                <a:lnTo>
                  <a:pt x="3172493" y="1309374"/>
                </a:lnTo>
                <a:lnTo>
                  <a:pt x="0" y="1309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6770551" y="838200"/>
            <a:ext cx="3172493" cy="1309374"/>
          </a:xfrm>
          <a:custGeom>
            <a:avLst/>
            <a:gdLst/>
            <a:ahLst/>
            <a:cxnLst/>
            <a:rect l="l" t="t" r="r" b="b"/>
            <a:pathLst>
              <a:path w="3172493" h="1309374">
                <a:moveTo>
                  <a:pt x="0" y="0"/>
                </a:moveTo>
                <a:lnTo>
                  <a:pt x="3172493" y="0"/>
                </a:lnTo>
                <a:lnTo>
                  <a:pt x="3172493" y="1309374"/>
                </a:lnTo>
                <a:lnTo>
                  <a:pt x="0" y="1309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2686013" y="838200"/>
            <a:ext cx="3172493" cy="1309374"/>
          </a:xfrm>
          <a:custGeom>
            <a:avLst/>
            <a:gdLst/>
            <a:ahLst/>
            <a:cxnLst/>
            <a:rect l="l" t="t" r="r" b="b"/>
            <a:pathLst>
              <a:path w="3172493" h="1309374">
                <a:moveTo>
                  <a:pt x="0" y="0"/>
                </a:moveTo>
                <a:lnTo>
                  <a:pt x="3172493" y="0"/>
                </a:lnTo>
                <a:lnTo>
                  <a:pt x="3172493" y="1309374"/>
                </a:lnTo>
                <a:lnTo>
                  <a:pt x="0" y="13093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617421" y="8433340"/>
            <a:ext cx="4429317" cy="824960"/>
          </a:xfrm>
          <a:custGeom>
            <a:avLst/>
            <a:gdLst/>
            <a:ahLst/>
            <a:cxnLst/>
            <a:rect l="l" t="t" r="r" b="b"/>
            <a:pathLst>
              <a:path w="4429317" h="824960">
                <a:moveTo>
                  <a:pt x="0" y="0"/>
                </a:moveTo>
                <a:lnTo>
                  <a:pt x="4429317" y="0"/>
                </a:lnTo>
                <a:lnTo>
                  <a:pt x="4429317" y="824960"/>
                </a:lnTo>
                <a:lnTo>
                  <a:pt x="0" y="82496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14122235" y="4454241"/>
            <a:ext cx="5869170" cy="7958197"/>
          </a:xfrm>
          <a:custGeom>
            <a:avLst/>
            <a:gdLst/>
            <a:ahLst/>
            <a:cxnLst/>
            <a:rect l="l" t="t" r="r" b="b"/>
            <a:pathLst>
              <a:path w="5869170" h="7958197">
                <a:moveTo>
                  <a:pt x="0" y="0"/>
                </a:moveTo>
                <a:lnTo>
                  <a:pt x="5869170" y="0"/>
                </a:lnTo>
                <a:lnTo>
                  <a:pt x="5869170" y="7958197"/>
                </a:lnTo>
                <a:lnTo>
                  <a:pt x="0" y="7958197"/>
                </a:lnTo>
                <a:lnTo>
                  <a:pt x="0" y="0"/>
                </a:lnTo>
                <a:close/>
              </a:path>
            </a:pathLst>
          </a:custGeom>
          <a:blipFill>
            <a:blip r:embed="rId10"/>
            <a:stretch>
              <a:fillRect/>
            </a:stretch>
          </a:blipFill>
        </p:spPr>
      </p:sp>
      <p:sp>
        <p:nvSpPr>
          <p:cNvPr id="11" name="TextBox 11"/>
          <p:cNvSpPr txBox="1"/>
          <p:nvPr/>
        </p:nvSpPr>
        <p:spPr>
          <a:xfrm>
            <a:off x="-1107693" y="1262736"/>
            <a:ext cx="8450582" cy="685038"/>
          </a:xfrm>
          <a:prstGeom prst="rect">
            <a:avLst/>
          </a:prstGeom>
        </p:spPr>
        <p:txBody>
          <a:bodyPr lIns="0" tIns="0" rIns="0" bIns="0" rtlCol="0" anchor="t">
            <a:spAutoFit/>
          </a:bodyPr>
          <a:lstStyle/>
          <a:p>
            <a:pPr algn="ctr">
              <a:lnSpc>
                <a:spcPts val="5976"/>
              </a:lnSpc>
            </a:pPr>
            <a:r>
              <a:rPr lang="en-US" sz="3600" spc="3">
                <a:solidFill>
                  <a:srgbClr val="000000"/>
                </a:solidFill>
                <a:latin typeface="TAN Ashford"/>
                <a:ea typeface="TAN Ashford"/>
                <a:cs typeface="TAN Ashford"/>
                <a:sym typeface="TAN Ashford"/>
              </a:rPr>
              <a:t>Social 1.0</a:t>
            </a:r>
          </a:p>
        </p:txBody>
      </p:sp>
      <p:sp>
        <p:nvSpPr>
          <p:cNvPr id="12" name="TextBox 12"/>
          <p:cNvSpPr txBox="1"/>
          <p:nvPr/>
        </p:nvSpPr>
        <p:spPr>
          <a:xfrm>
            <a:off x="4151859" y="1262736"/>
            <a:ext cx="8450582" cy="685038"/>
          </a:xfrm>
          <a:prstGeom prst="rect">
            <a:avLst/>
          </a:prstGeom>
        </p:spPr>
        <p:txBody>
          <a:bodyPr lIns="0" tIns="0" rIns="0" bIns="0" rtlCol="0" anchor="t">
            <a:spAutoFit/>
          </a:bodyPr>
          <a:lstStyle/>
          <a:p>
            <a:pPr algn="ctr">
              <a:lnSpc>
                <a:spcPts val="5976"/>
              </a:lnSpc>
            </a:pPr>
            <a:r>
              <a:rPr lang="en-US" sz="3600" spc="3">
                <a:solidFill>
                  <a:srgbClr val="000000"/>
                </a:solidFill>
                <a:latin typeface="TAN Ashford"/>
                <a:ea typeface="TAN Ashford"/>
                <a:cs typeface="TAN Ashford"/>
                <a:sym typeface="TAN Ashford"/>
              </a:rPr>
              <a:t>Social 2.0</a:t>
            </a:r>
          </a:p>
        </p:txBody>
      </p:sp>
      <p:sp>
        <p:nvSpPr>
          <p:cNvPr id="13" name="TextBox 13"/>
          <p:cNvSpPr txBox="1"/>
          <p:nvPr/>
        </p:nvSpPr>
        <p:spPr>
          <a:xfrm>
            <a:off x="10046968" y="1262736"/>
            <a:ext cx="8450582" cy="685038"/>
          </a:xfrm>
          <a:prstGeom prst="rect">
            <a:avLst/>
          </a:prstGeom>
        </p:spPr>
        <p:txBody>
          <a:bodyPr lIns="0" tIns="0" rIns="0" bIns="0" rtlCol="0" anchor="t">
            <a:spAutoFit/>
          </a:bodyPr>
          <a:lstStyle/>
          <a:p>
            <a:pPr algn="ctr">
              <a:lnSpc>
                <a:spcPts val="5976"/>
              </a:lnSpc>
            </a:pPr>
            <a:r>
              <a:rPr lang="en-US" sz="3600" spc="3">
                <a:solidFill>
                  <a:srgbClr val="000000"/>
                </a:solidFill>
                <a:latin typeface="TAN Ashford"/>
                <a:ea typeface="TAN Ashford"/>
                <a:cs typeface="TAN Ashford"/>
                <a:sym typeface="TAN Ashford"/>
              </a:rPr>
              <a:t>Social 3.0</a:t>
            </a:r>
          </a:p>
        </p:txBody>
      </p:sp>
      <p:sp>
        <p:nvSpPr>
          <p:cNvPr id="14" name="TextBox 14"/>
          <p:cNvSpPr txBox="1"/>
          <p:nvPr/>
        </p:nvSpPr>
        <p:spPr>
          <a:xfrm>
            <a:off x="1597238" y="2480500"/>
            <a:ext cx="3776683" cy="580390"/>
          </a:xfrm>
          <a:prstGeom prst="rect">
            <a:avLst/>
          </a:prstGeom>
        </p:spPr>
        <p:txBody>
          <a:bodyPr lIns="0" tIns="0" rIns="0" bIns="0" rtlCol="0" anchor="t">
            <a:spAutoFit/>
          </a:bodyPr>
          <a:lstStyle/>
          <a:p>
            <a:pPr algn="l">
              <a:lnSpc>
                <a:spcPts val="4759"/>
              </a:lnSpc>
            </a:pPr>
            <a:r>
              <a:rPr lang="en-US" sz="3399" b="1">
                <a:solidFill>
                  <a:srgbClr val="000000"/>
                </a:solidFill>
                <a:latin typeface="Glacial Indifference Bold"/>
                <a:ea typeface="Glacial Indifference Bold"/>
                <a:cs typeface="Glacial Indifference Bold"/>
                <a:sym typeface="Glacial Indifference Bold"/>
              </a:rPr>
              <a:t>Shallow Social</a:t>
            </a:r>
          </a:p>
        </p:txBody>
      </p:sp>
      <p:sp>
        <p:nvSpPr>
          <p:cNvPr id="15" name="TextBox 15"/>
          <p:cNvSpPr txBox="1"/>
          <p:nvPr/>
        </p:nvSpPr>
        <p:spPr>
          <a:xfrm>
            <a:off x="6770551" y="2480500"/>
            <a:ext cx="4466615" cy="580390"/>
          </a:xfrm>
          <a:prstGeom prst="rect">
            <a:avLst/>
          </a:prstGeom>
        </p:spPr>
        <p:txBody>
          <a:bodyPr lIns="0" tIns="0" rIns="0" bIns="0" rtlCol="0" anchor="t">
            <a:spAutoFit/>
          </a:bodyPr>
          <a:lstStyle/>
          <a:p>
            <a:pPr algn="l">
              <a:lnSpc>
                <a:spcPts val="4759"/>
              </a:lnSpc>
            </a:pPr>
            <a:r>
              <a:rPr lang="en-US" sz="3399" b="1">
                <a:solidFill>
                  <a:srgbClr val="000000"/>
                </a:solidFill>
                <a:latin typeface="Glacial Indifference Bold"/>
                <a:ea typeface="Glacial Indifference Bold"/>
                <a:cs typeface="Glacial Indifference Bold"/>
                <a:sym typeface="Glacial Indifference Bold"/>
              </a:rPr>
              <a:t>Performative Social</a:t>
            </a:r>
          </a:p>
        </p:txBody>
      </p:sp>
      <p:sp>
        <p:nvSpPr>
          <p:cNvPr id="16" name="TextBox 16"/>
          <p:cNvSpPr txBox="1"/>
          <p:nvPr/>
        </p:nvSpPr>
        <p:spPr>
          <a:xfrm>
            <a:off x="12717250" y="2480500"/>
            <a:ext cx="3776683" cy="580390"/>
          </a:xfrm>
          <a:prstGeom prst="rect">
            <a:avLst/>
          </a:prstGeom>
        </p:spPr>
        <p:txBody>
          <a:bodyPr lIns="0" tIns="0" rIns="0" bIns="0" rtlCol="0" anchor="t">
            <a:spAutoFit/>
          </a:bodyPr>
          <a:lstStyle/>
          <a:p>
            <a:pPr algn="l">
              <a:lnSpc>
                <a:spcPts val="4759"/>
              </a:lnSpc>
            </a:pPr>
            <a:r>
              <a:rPr lang="en-US" sz="3399" b="1">
                <a:solidFill>
                  <a:srgbClr val="000000"/>
                </a:solidFill>
                <a:latin typeface="Glacial Indifference Bold"/>
                <a:ea typeface="Glacial Indifference Bold"/>
                <a:cs typeface="Glacial Indifference Bold"/>
                <a:sym typeface="Glacial Indifference Bold"/>
              </a:rPr>
              <a:t>Deep Social</a:t>
            </a:r>
          </a:p>
        </p:txBody>
      </p:sp>
      <p:sp>
        <p:nvSpPr>
          <p:cNvPr id="17" name="TextBox 17"/>
          <p:cNvSpPr txBox="1"/>
          <p:nvPr/>
        </p:nvSpPr>
        <p:spPr>
          <a:xfrm>
            <a:off x="1374125" y="3959581"/>
            <a:ext cx="3776683" cy="1780540"/>
          </a:xfrm>
          <a:prstGeom prst="rect">
            <a:avLst/>
          </a:prstGeom>
        </p:spPr>
        <p:txBody>
          <a:bodyPr lIns="0" tIns="0" rIns="0" bIns="0" rtlCol="0" anchor="t">
            <a:spAutoFit/>
          </a:bodyPr>
          <a:lstStyle/>
          <a:p>
            <a:pPr algn="l">
              <a:lnSpc>
                <a:spcPts val="4759"/>
              </a:lnSpc>
            </a:pPr>
            <a:r>
              <a:rPr lang="en-US" sz="3399">
                <a:solidFill>
                  <a:srgbClr val="000000"/>
                </a:solidFill>
                <a:latin typeface="Glacial Indifference"/>
                <a:ea typeface="Glacial Indifference"/>
                <a:cs typeface="Glacial Indifference"/>
                <a:sym typeface="Glacial Indifference"/>
              </a:rPr>
              <a:t>“ Where connection existed without depth”</a:t>
            </a:r>
          </a:p>
        </p:txBody>
      </p:sp>
      <p:sp>
        <p:nvSpPr>
          <p:cNvPr id="18" name="TextBox 18"/>
          <p:cNvSpPr txBox="1"/>
          <p:nvPr/>
        </p:nvSpPr>
        <p:spPr>
          <a:xfrm>
            <a:off x="6770551" y="3769625"/>
            <a:ext cx="3776683" cy="1780540"/>
          </a:xfrm>
          <a:prstGeom prst="rect">
            <a:avLst/>
          </a:prstGeom>
        </p:spPr>
        <p:txBody>
          <a:bodyPr lIns="0" tIns="0" rIns="0" bIns="0" rtlCol="0" anchor="t">
            <a:spAutoFit/>
          </a:bodyPr>
          <a:lstStyle/>
          <a:p>
            <a:pPr algn="l">
              <a:lnSpc>
                <a:spcPts val="4759"/>
              </a:lnSpc>
            </a:pPr>
            <a:r>
              <a:rPr lang="en-US" sz="3399">
                <a:solidFill>
                  <a:srgbClr val="000000"/>
                </a:solidFill>
                <a:latin typeface="Glacial Indifference"/>
                <a:ea typeface="Glacial Indifference"/>
                <a:cs typeface="Glacial Indifference"/>
                <a:sym typeface="Glacial Indifference"/>
              </a:rPr>
              <a:t>“Where you expressed for the audience”</a:t>
            </a:r>
          </a:p>
        </p:txBody>
      </p:sp>
      <p:sp>
        <p:nvSpPr>
          <p:cNvPr id="19" name="TextBox 19"/>
          <p:cNvSpPr txBox="1"/>
          <p:nvPr/>
        </p:nvSpPr>
        <p:spPr>
          <a:xfrm>
            <a:off x="12717250" y="3855350"/>
            <a:ext cx="3776683" cy="1780540"/>
          </a:xfrm>
          <a:prstGeom prst="rect">
            <a:avLst/>
          </a:prstGeom>
        </p:spPr>
        <p:txBody>
          <a:bodyPr lIns="0" tIns="0" rIns="0" bIns="0" rtlCol="0" anchor="t">
            <a:spAutoFit/>
          </a:bodyPr>
          <a:lstStyle/>
          <a:p>
            <a:pPr algn="l">
              <a:lnSpc>
                <a:spcPts val="4759"/>
              </a:lnSpc>
            </a:pPr>
            <a:r>
              <a:rPr lang="en-US" sz="3399">
                <a:solidFill>
                  <a:srgbClr val="000000"/>
                </a:solidFill>
                <a:latin typeface="Glacial Indifference"/>
                <a:ea typeface="Glacial Indifference"/>
                <a:cs typeface="Glacial Indifference"/>
                <a:sym typeface="Glacial Indifference"/>
              </a:rPr>
              <a:t>“Where identity and emotional utility are intertwined”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45E04"/>
        </a:solidFill>
        <a:effectLst/>
      </p:bgPr>
    </p:bg>
    <p:spTree>
      <p:nvGrpSpPr>
        <p:cNvPr id="1" name=""/>
        <p:cNvGrpSpPr/>
        <p:nvPr/>
      </p:nvGrpSpPr>
      <p:grpSpPr>
        <a:xfrm>
          <a:off x="0" y="0"/>
          <a:ext cx="0" cy="0"/>
          <a:chOff x="0" y="0"/>
          <a:chExt cx="0" cy="0"/>
        </a:xfrm>
      </p:grpSpPr>
      <p:grpSp>
        <p:nvGrpSpPr>
          <p:cNvPr id="2" name="Group 2"/>
          <p:cNvGrpSpPr/>
          <p:nvPr/>
        </p:nvGrpSpPr>
        <p:grpSpPr>
          <a:xfrm>
            <a:off x="1028700" y="800102"/>
            <a:ext cx="15687944" cy="9158999"/>
            <a:chOff x="0" y="0"/>
            <a:chExt cx="4131804" cy="2412247"/>
          </a:xfrm>
        </p:grpSpPr>
        <p:sp>
          <p:nvSpPr>
            <p:cNvPr id="3" name="Freeform 3"/>
            <p:cNvSpPr/>
            <p:nvPr/>
          </p:nvSpPr>
          <p:spPr>
            <a:xfrm>
              <a:off x="0" y="0"/>
              <a:ext cx="4131804" cy="2412247"/>
            </a:xfrm>
            <a:custGeom>
              <a:avLst/>
              <a:gdLst/>
              <a:ahLst/>
              <a:cxnLst/>
              <a:rect l="l" t="t" r="r" b="b"/>
              <a:pathLst>
                <a:path w="4131804" h="2412247">
                  <a:moveTo>
                    <a:pt x="24675" y="0"/>
                  </a:moveTo>
                  <a:lnTo>
                    <a:pt x="4107129" y="0"/>
                  </a:lnTo>
                  <a:cubicBezTo>
                    <a:pt x="4113673" y="0"/>
                    <a:pt x="4119950" y="2600"/>
                    <a:pt x="4124577" y="7227"/>
                  </a:cubicBezTo>
                  <a:cubicBezTo>
                    <a:pt x="4129204" y="11854"/>
                    <a:pt x="4131804" y="18131"/>
                    <a:pt x="4131804" y="24675"/>
                  </a:cubicBezTo>
                  <a:lnTo>
                    <a:pt x="4131804" y="2387572"/>
                  </a:lnTo>
                  <a:cubicBezTo>
                    <a:pt x="4131804" y="2394116"/>
                    <a:pt x="4129204" y="2400392"/>
                    <a:pt x="4124577" y="2405019"/>
                  </a:cubicBezTo>
                  <a:cubicBezTo>
                    <a:pt x="4119950" y="2409647"/>
                    <a:pt x="4113673" y="2412247"/>
                    <a:pt x="4107129" y="2412247"/>
                  </a:cubicBezTo>
                  <a:lnTo>
                    <a:pt x="24675" y="2412247"/>
                  </a:lnTo>
                  <a:cubicBezTo>
                    <a:pt x="18131" y="2412247"/>
                    <a:pt x="11854" y="2409647"/>
                    <a:pt x="7227" y="2405019"/>
                  </a:cubicBezTo>
                  <a:cubicBezTo>
                    <a:pt x="2600" y="2400392"/>
                    <a:pt x="0" y="2394116"/>
                    <a:pt x="0" y="2387572"/>
                  </a:cubicBezTo>
                  <a:lnTo>
                    <a:pt x="0" y="24675"/>
                  </a:lnTo>
                  <a:cubicBezTo>
                    <a:pt x="0" y="18131"/>
                    <a:pt x="2600" y="11854"/>
                    <a:pt x="7227" y="7227"/>
                  </a:cubicBezTo>
                  <a:cubicBezTo>
                    <a:pt x="11854" y="2600"/>
                    <a:pt x="18131" y="0"/>
                    <a:pt x="24675" y="0"/>
                  </a:cubicBezTo>
                  <a:close/>
                </a:path>
              </a:pathLst>
            </a:custGeom>
            <a:solidFill>
              <a:srgbClr val="FFFFFF"/>
            </a:solidFill>
            <a:ln w="114300" cap="rnd">
              <a:solidFill>
                <a:srgbClr val="000000"/>
              </a:solidFill>
              <a:prstDash val="solid"/>
              <a:round/>
            </a:ln>
          </p:spPr>
        </p:sp>
        <p:sp>
          <p:nvSpPr>
            <p:cNvPr id="4" name="TextBox 4"/>
            <p:cNvSpPr txBox="1"/>
            <p:nvPr/>
          </p:nvSpPr>
          <p:spPr>
            <a:xfrm>
              <a:off x="0" y="-38100"/>
              <a:ext cx="4131804" cy="2450347"/>
            </a:xfrm>
            <a:prstGeom prst="rect">
              <a:avLst/>
            </a:prstGeom>
          </p:spPr>
          <p:txBody>
            <a:bodyPr lIns="50800" tIns="50800" rIns="50800" bIns="50800" rtlCol="0" anchor="ctr"/>
            <a:lstStyle/>
            <a:p>
              <a:pPr algn="ctr">
                <a:lnSpc>
                  <a:spcPts val="3360"/>
                </a:lnSpc>
              </a:pPr>
              <a:endParaRPr/>
            </a:p>
          </p:txBody>
        </p:sp>
      </p:grpSp>
      <p:sp>
        <p:nvSpPr>
          <p:cNvPr id="5" name="TextBox 5"/>
          <p:cNvSpPr txBox="1"/>
          <p:nvPr/>
        </p:nvSpPr>
        <p:spPr>
          <a:xfrm>
            <a:off x="4647381" y="1360202"/>
            <a:ext cx="8450582" cy="685038"/>
          </a:xfrm>
          <a:prstGeom prst="rect">
            <a:avLst/>
          </a:prstGeom>
        </p:spPr>
        <p:txBody>
          <a:bodyPr lIns="0" tIns="0" rIns="0" bIns="0" rtlCol="0" anchor="t">
            <a:spAutoFit/>
          </a:bodyPr>
          <a:lstStyle/>
          <a:p>
            <a:pPr algn="ctr">
              <a:lnSpc>
                <a:spcPts val="5976"/>
              </a:lnSpc>
            </a:pPr>
            <a:r>
              <a:rPr lang="en-US" sz="3600" spc="3">
                <a:solidFill>
                  <a:srgbClr val="000000"/>
                </a:solidFill>
                <a:latin typeface="TAN Ashford"/>
                <a:ea typeface="TAN Ashford"/>
                <a:cs typeface="TAN Ashford"/>
                <a:sym typeface="TAN Ashford"/>
              </a:rPr>
              <a:t>Codes of </a:t>
            </a:r>
            <a:r>
              <a:rPr lang="en-US" sz="3600" spc="3">
                <a:solidFill>
                  <a:srgbClr val="E45E04"/>
                </a:solidFill>
                <a:latin typeface="TAN Ashford"/>
                <a:ea typeface="TAN Ashford"/>
                <a:cs typeface="TAN Ashford"/>
                <a:sym typeface="TAN Ashford"/>
              </a:rPr>
              <a:t>Social 3.0</a:t>
            </a:r>
          </a:p>
        </p:txBody>
      </p:sp>
      <p:sp>
        <p:nvSpPr>
          <p:cNvPr id="6" name="Freeform 6"/>
          <p:cNvSpPr/>
          <p:nvPr/>
        </p:nvSpPr>
        <p:spPr>
          <a:xfrm>
            <a:off x="2182183" y="2359355"/>
            <a:ext cx="1138690" cy="1138690"/>
          </a:xfrm>
          <a:custGeom>
            <a:avLst/>
            <a:gdLst/>
            <a:ahLst/>
            <a:cxnLst/>
            <a:rect l="l" t="t" r="r" b="b"/>
            <a:pathLst>
              <a:path w="1138690" h="1138690">
                <a:moveTo>
                  <a:pt x="0" y="0"/>
                </a:moveTo>
                <a:lnTo>
                  <a:pt x="1138690" y="0"/>
                </a:lnTo>
                <a:lnTo>
                  <a:pt x="1138690" y="1138690"/>
                </a:lnTo>
                <a:lnTo>
                  <a:pt x="0" y="11386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2182183" y="5923696"/>
            <a:ext cx="1138690" cy="1138690"/>
          </a:xfrm>
          <a:custGeom>
            <a:avLst/>
            <a:gdLst/>
            <a:ahLst/>
            <a:cxnLst/>
            <a:rect l="l" t="t" r="r" b="b"/>
            <a:pathLst>
              <a:path w="1138690" h="1138690">
                <a:moveTo>
                  <a:pt x="0" y="0"/>
                </a:moveTo>
                <a:lnTo>
                  <a:pt x="1138690" y="0"/>
                </a:lnTo>
                <a:lnTo>
                  <a:pt x="1138690" y="1138690"/>
                </a:lnTo>
                <a:lnTo>
                  <a:pt x="0" y="11386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9943647" y="5923696"/>
            <a:ext cx="1138690" cy="1138690"/>
          </a:xfrm>
          <a:custGeom>
            <a:avLst/>
            <a:gdLst/>
            <a:ahLst/>
            <a:cxnLst/>
            <a:rect l="l" t="t" r="r" b="b"/>
            <a:pathLst>
              <a:path w="1138690" h="1138690">
                <a:moveTo>
                  <a:pt x="0" y="0"/>
                </a:moveTo>
                <a:lnTo>
                  <a:pt x="1138690" y="0"/>
                </a:lnTo>
                <a:lnTo>
                  <a:pt x="1138690" y="1138690"/>
                </a:lnTo>
                <a:lnTo>
                  <a:pt x="0" y="113869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9943647" y="2359355"/>
            <a:ext cx="1138690" cy="1138690"/>
          </a:xfrm>
          <a:custGeom>
            <a:avLst/>
            <a:gdLst/>
            <a:ahLst/>
            <a:cxnLst/>
            <a:rect l="l" t="t" r="r" b="b"/>
            <a:pathLst>
              <a:path w="1138690" h="1138690">
                <a:moveTo>
                  <a:pt x="0" y="0"/>
                </a:moveTo>
                <a:lnTo>
                  <a:pt x="1138690" y="0"/>
                </a:lnTo>
                <a:lnTo>
                  <a:pt x="1138690" y="1138690"/>
                </a:lnTo>
                <a:lnTo>
                  <a:pt x="0" y="113869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TextBox 10"/>
          <p:cNvSpPr txBox="1"/>
          <p:nvPr/>
        </p:nvSpPr>
        <p:spPr>
          <a:xfrm>
            <a:off x="3582447" y="2408050"/>
            <a:ext cx="3736684" cy="926999"/>
          </a:xfrm>
          <a:prstGeom prst="rect">
            <a:avLst/>
          </a:prstGeom>
        </p:spPr>
        <p:txBody>
          <a:bodyPr lIns="0" tIns="0" rIns="0" bIns="0" rtlCol="0" anchor="t">
            <a:spAutoFit/>
          </a:bodyPr>
          <a:lstStyle/>
          <a:p>
            <a:pPr algn="l">
              <a:lnSpc>
                <a:spcPts val="3830"/>
              </a:lnSpc>
              <a:spcBef>
                <a:spcPct val="0"/>
              </a:spcBef>
            </a:pPr>
            <a:r>
              <a:rPr lang="en-US" sz="2176" b="1">
                <a:solidFill>
                  <a:srgbClr val="000000"/>
                </a:solidFill>
                <a:latin typeface="TAN Ashford"/>
                <a:ea typeface="TAN Ashford"/>
                <a:cs typeface="TAN Ashford"/>
                <a:sym typeface="TAN Ashford"/>
              </a:rPr>
              <a:t>Cultural </a:t>
            </a:r>
          </a:p>
          <a:p>
            <a:pPr algn="l">
              <a:lnSpc>
                <a:spcPts val="3830"/>
              </a:lnSpc>
              <a:spcBef>
                <a:spcPct val="0"/>
              </a:spcBef>
            </a:pPr>
            <a:r>
              <a:rPr lang="en-US" sz="2176" b="1">
                <a:solidFill>
                  <a:srgbClr val="000000"/>
                </a:solidFill>
                <a:latin typeface="TAN Ashford"/>
                <a:ea typeface="TAN Ashford"/>
                <a:cs typeface="TAN Ashford"/>
                <a:sym typeface="TAN Ashford"/>
              </a:rPr>
              <a:t>Co-Authorship</a:t>
            </a:r>
          </a:p>
        </p:txBody>
      </p:sp>
      <p:sp>
        <p:nvSpPr>
          <p:cNvPr id="11" name="TextBox 11"/>
          <p:cNvSpPr txBox="1"/>
          <p:nvPr/>
        </p:nvSpPr>
        <p:spPr>
          <a:xfrm>
            <a:off x="2273157" y="3715041"/>
            <a:ext cx="5832116" cy="1645921"/>
          </a:xfrm>
          <a:prstGeom prst="rect">
            <a:avLst/>
          </a:prstGeom>
        </p:spPr>
        <p:txBody>
          <a:bodyPr lIns="0" tIns="0" rIns="0" bIns="0" rtlCol="0" anchor="t">
            <a:spAutoFit/>
          </a:bodyPr>
          <a:lstStyle/>
          <a:p>
            <a:pPr algn="l">
              <a:lnSpc>
                <a:spcPts val="2639"/>
              </a:lnSpc>
              <a:spcBef>
                <a:spcPct val="0"/>
              </a:spcBef>
            </a:pPr>
            <a:r>
              <a:rPr lang="en-US" sz="1499">
                <a:solidFill>
                  <a:srgbClr val="000000"/>
                </a:solidFill>
                <a:latin typeface="Glacial Indifference"/>
                <a:ea typeface="Glacial Indifference"/>
                <a:cs typeface="Glacial Indifference"/>
                <a:sym typeface="Glacial Indifference"/>
              </a:rPr>
              <a:t>Culture is no longer merely consumed, it is continuously produced, shaped, and filtered by users, turning participation and curation into everyday acts of strategic identity-making. These cultural fragments become a form of social currency, signalling taste, values, and belonging</a:t>
            </a:r>
          </a:p>
        </p:txBody>
      </p:sp>
      <p:sp>
        <p:nvSpPr>
          <p:cNvPr id="12" name="TextBox 12"/>
          <p:cNvSpPr txBox="1"/>
          <p:nvPr/>
        </p:nvSpPr>
        <p:spPr>
          <a:xfrm>
            <a:off x="11461589" y="2408050"/>
            <a:ext cx="3736684" cy="926999"/>
          </a:xfrm>
          <a:prstGeom prst="rect">
            <a:avLst/>
          </a:prstGeom>
        </p:spPr>
        <p:txBody>
          <a:bodyPr lIns="0" tIns="0" rIns="0" bIns="0" rtlCol="0" anchor="t">
            <a:spAutoFit/>
          </a:bodyPr>
          <a:lstStyle/>
          <a:p>
            <a:pPr algn="l">
              <a:lnSpc>
                <a:spcPts val="3830"/>
              </a:lnSpc>
              <a:spcBef>
                <a:spcPct val="0"/>
              </a:spcBef>
            </a:pPr>
            <a:r>
              <a:rPr lang="en-US" sz="2176">
                <a:solidFill>
                  <a:srgbClr val="000000"/>
                </a:solidFill>
                <a:latin typeface="TAN Ashford"/>
                <a:ea typeface="TAN Ashford"/>
                <a:cs typeface="TAN Ashford"/>
                <a:sym typeface="TAN Ashford"/>
              </a:rPr>
              <a:t>Ne</a:t>
            </a:r>
            <a:r>
              <a:rPr lang="en-US" sz="2176" b="1">
                <a:solidFill>
                  <a:srgbClr val="000000"/>
                </a:solidFill>
                <a:latin typeface="TAN Ashford"/>
                <a:ea typeface="TAN Ashford"/>
                <a:cs typeface="TAN Ashford"/>
                <a:sym typeface="TAN Ashford"/>
              </a:rPr>
              <a:t>tworked Intimacy</a:t>
            </a:r>
          </a:p>
        </p:txBody>
      </p:sp>
      <p:sp>
        <p:nvSpPr>
          <p:cNvPr id="13" name="TextBox 13"/>
          <p:cNvSpPr txBox="1"/>
          <p:nvPr/>
        </p:nvSpPr>
        <p:spPr>
          <a:xfrm>
            <a:off x="10273700" y="3715041"/>
            <a:ext cx="5832116" cy="1312546"/>
          </a:xfrm>
          <a:prstGeom prst="rect">
            <a:avLst/>
          </a:prstGeom>
        </p:spPr>
        <p:txBody>
          <a:bodyPr lIns="0" tIns="0" rIns="0" bIns="0" rtlCol="0" anchor="t">
            <a:spAutoFit/>
          </a:bodyPr>
          <a:lstStyle/>
          <a:p>
            <a:pPr algn="l">
              <a:lnSpc>
                <a:spcPts val="2639"/>
              </a:lnSpc>
              <a:spcBef>
                <a:spcPct val="0"/>
              </a:spcBef>
            </a:pPr>
            <a:r>
              <a:rPr lang="en-US" sz="1499">
                <a:solidFill>
                  <a:srgbClr val="000000"/>
                </a:solidFill>
                <a:latin typeface="Glacial Indifference"/>
                <a:ea typeface="Glacial Indifference"/>
                <a:cs typeface="Glacial Indifference"/>
                <a:sym typeface="Glacial Indifference"/>
              </a:rPr>
              <a:t>Against a backdrop of rising loneliness, Social 3.0 fosters networked intimacy, creators becoming the new meaning-makers, micro-tribes built on shared interests, offering a sense of belonging and pebbling of cultural fragments for low-stakes belonging. </a:t>
            </a:r>
          </a:p>
        </p:txBody>
      </p:sp>
      <p:sp>
        <p:nvSpPr>
          <p:cNvPr id="14" name="TextBox 14"/>
          <p:cNvSpPr txBox="1"/>
          <p:nvPr/>
        </p:nvSpPr>
        <p:spPr>
          <a:xfrm>
            <a:off x="3582447" y="5972392"/>
            <a:ext cx="3736684" cy="926999"/>
          </a:xfrm>
          <a:prstGeom prst="rect">
            <a:avLst/>
          </a:prstGeom>
        </p:spPr>
        <p:txBody>
          <a:bodyPr lIns="0" tIns="0" rIns="0" bIns="0" rtlCol="0" anchor="t">
            <a:spAutoFit/>
          </a:bodyPr>
          <a:lstStyle/>
          <a:p>
            <a:pPr algn="l">
              <a:lnSpc>
                <a:spcPts val="3830"/>
              </a:lnSpc>
              <a:spcBef>
                <a:spcPct val="0"/>
              </a:spcBef>
            </a:pPr>
            <a:r>
              <a:rPr lang="en-US" sz="2176">
                <a:solidFill>
                  <a:srgbClr val="000000"/>
                </a:solidFill>
                <a:latin typeface="TAN Ashford"/>
                <a:ea typeface="TAN Ashford"/>
                <a:cs typeface="TAN Ashford"/>
                <a:sym typeface="TAN Ashford"/>
              </a:rPr>
              <a:t>Contextual Expression</a:t>
            </a:r>
          </a:p>
        </p:txBody>
      </p:sp>
      <p:sp>
        <p:nvSpPr>
          <p:cNvPr id="15" name="TextBox 15"/>
          <p:cNvSpPr txBox="1"/>
          <p:nvPr/>
        </p:nvSpPr>
        <p:spPr>
          <a:xfrm>
            <a:off x="2273157" y="7279004"/>
            <a:ext cx="5832116" cy="1312546"/>
          </a:xfrm>
          <a:prstGeom prst="rect">
            <a:avLst/>
          </a:prstGeom>
        </p:spPr>
        <p:txBody>
          <a:bodyPr lIns="0" tIns="0" rIns="0" bIns="0" rtlCol="0" anchor="t">
            <a:spAutoFit/>
          </a:bodyPr>
          <a:lstStyle/>
          <a:p>
            <a:pPr algn="l">
              <a:lnSpc>
                <a:spcPts val="2639"/>
              </a:lnSpc>
              <a:spcBef>
                <a:spcPct val="0"/>
              </a:spcBef>
            </a:pPr>
            <a:r>
              <a:rPr lang="en-US" sz="1499">
                <a:solidFill>
                  <a:srgbClr val="000000"/>
                </a:solidFill>
                <a:latin typeface="Glacial Indifference"/>
                <a:ea typeface="Glacial Indifference"/>
                <a:cs typeface="Glacial Indifference"/>
                <a:sym typeface="Glacial Indifference"/>
              </a:rPr>
              <a:t>Social 3.0 fragments identity across platforms, with each space serving a different social purpose, creating an identity stack - signalling taste, building credibility, or cultural membership, making expression contextual rather than authentic.</a:t>
            </a:r>
          </a:p>
        </p:txBody>
      </p:sp>
      <p:sp>
        <p:nvSpPr>
          <p:cNvPr id="16" name="TextBox 16"/>
          <p:cNvSpPr txBox="1"/>
          <p:nvPr/>
        </p:nvSpPr>
        <p:spPr>
          <a:xfrm>
            <a:off x="11461589" y="5972013"/>
            <a:ext cx="3736684" cy="926999"/>
          </a:xfrm>
          <a:prstGeom prst="rect">
            <a:avLst/>
          </a:prstGeom>
        </p:spPr>
        <p:txBody>
          <a:bodyPr lIns="0" tIns="0" rIns="0" bIns="0" rtlCol="0" anchor="t">
            <a:spAutoFit/>
          </a:bodyPr>
          <a:lstStyle/>
          <a:p>
            <a:pPr algn="l">
              <a:lnSpc>
                <a:spcPts val="3830"/>
              </a:lnSpc>
            </a:pPr>
            <a:r>
              <a:rPr lang="en-US" sz="2176">
                <a:solidFill>
                  <a:srgbClr val="000000"/>
                </a:solidFill>
                <a:latin typeface="TAN Ashford"/>
                <a:ea typeface="TAN Ashford"/>
                <a:cs typeface="TAN Ashford"/>
                <a:sym typeface="TAN Ashford"/>
              </a:rPr>
              <a:t>Content</a:t>
            </a:r>
          </a:p>
          <a:p>
            <a:pPr algn="l">
              <a:lnSpc>
                <a:spcPts val="3830"/>
              </a:lnSpc>
              <a:spcBef>
                <a:spcPct val="0"/>
              </a:spcBef>
            </a:pPr>
            <a:r>
              <a:rPr lang="en-US" sz="2176">
                <a:solidFill>
                  <a:srgbClr val="000000"/>
                </a:solidFill>
                <a:latin typeface="TAN Ashford"/>
                <a:ea typeface="TAN Ashford"/>
                <a:cs typeface="TAN Ashford"/>
                <a:sym typeface="TAN Ashford"/>
              </a:rPr>
              <a:t>Companionship</a:t>
            </a:r>
          </a:p>
        </p:txBody>
      </p:sp>
      <p:sp>
        <p:nvSpPr>
          <p:cNvPr id="17" name="TextBox 17"/>
          <p:cNvSpPr txBox="1"/>
          <p:nvPr/>
        </p:nvSpPr>
        <p:spPr>
          <a:xfrm>
            <a:off x="10273700" y="7279004"/>
            <a:ext cx="5314784" cy="1979296"/>
          </a:xfrm>
          <a:prstGeom prst="rect">
            <a:avLst/>
          </a:prstGeom>
        </p:spPr>
        <p:txBody>
          <a:bodyPr lIns="0" tIns="0" rIns="0" bIns="0" rtlCol="0" anchor="t">
            <a:spAutoFit/>
          </a:bodyPr>
          <a:lstStyle/>
          <a:p>
            <a:pPr algn="l">
              <a:lnSpc>
                <a:spcPts val="2639"/>
              </a:lnSpc>
              <a:spcBef>
                <a:spcPct val="0"/>
              </a:spcBef>
            </a:pPr>
            <a:r>
              <a:rPr lang="en-US" sz="1499">
                <a:solidFill>
                  <a:srgbClr val="000000"/>
                </a:solidFill>
                <a:latin typeface="Glacial Indifference"/>
                <a:ea typeface="Glacial Indifference"/>
                <a:cs typeface="Glacial Indifference"/>
                <a:sym typeface="Glacial Indifference"/>
              </a:rPr>
              <a:t>Content has evolved from discrete media objects into a form of everyday companionship - News is processed through memes, micro-dramas enable effortless escapism, audio offers intellectual company, “with me” videos simulate togetherness, soothing videos offer digital rest stops, content now fills the gaps of daily life beyond informing &amp; entertaining.</a:t>
            </a:r>
          </a:p>
        </p:txBody>
      </p:sp>
      <p:sp>
        <p:nvSpPr>
          <p:cNvPr id="18" name="Freeform 18"/>
          <p:cNvSpPr/>
          <p:nvPr/>
        </p:nvSpPr>
        <p:spPr>
          <a:xfrm>
            <a:off x="14015042" y="-2266879"/>
            <a:ext cx="6488515" cy="6172200"/>
          </a:xfrm>
          <a:custGeom>
            <a:avLst/>
            <a:gdLst/>
            <a:ahLst/>
            <a:cxnLst/>
            <a:rect l="l" t="t" r="r" b="b"/>
            <a:pathLst>
              <a:path w="6488515" h="6172200">
                <a:moveTo>
                  <a:pt x="0" y="0"/>
                </a:moveTo>
                <a:lnTo>
                  <a:pt x="6488516" y="0"/>
                </a:lnTo>
                <a:lnTo>
                  <a:pt x="6488516" y="6172200"/>
                </a:lnTo>
                <a:lnTo>
                  <a:pt x="0" y="6172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9" name="Freeform 19"/>
          <p:cNvSpPr/>
          <p:nvPr/>
        </p:nvSpPr>
        <p:spPr>
          <a:xfrm>
            <a:off x="-1539529" y="82296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45E04"/>
        </a:solidFill>
        <a:effectLst/>
      </p:bgPr>
    </p:bg>
    <p:spTree>
      <p:nvGrpSpPr>
        <p:cNvPr id="1" name=""/>
        <p:cNvGrpSpPr/>
        <p:nvPr/>
      </p:nvGrpSpPr>
      <p:grpSpPr>
        <a:xfrm>
          <a:off x="0" y="0"/>
          <a:ext cx="0" cy="0"/>
          <a:chOff x="0" y="0"/>
          <a:chExt cx="0" cy="0"/>
        </a:xfrm>
      </p:grpSpPr>
      <p:sp>
        <p:nvSpPr>
          <p:cNvPr id="2" name="Freeform 2"/>
          <p:cNvSpPr/>
          <p:nvPr/>
        </p:nvSpPr>
        <p:spPr>
          <a:xfrm>
            <a:off x="1028700" y="1203636"/>
            <a:ext cx="6006088" cy="8504195"/>
          </a:xfrm>
          <a:custGeom>
            <a:avLst/>
            <a:gdLst/>
            <a:ahLst/>
            <a:cxnLst/>
            <a:rect l="l" t="t" r="r" b="b"/>
            <a:pathLst>
              <a:path w="6006088" h="8504195">
                <a:moveTo>
                  <a:pt x="0" y="0"/>
                </a:moveTo>
                <a:lnTo>
                  <a:pt x="6006088" y="0"/>
                </a:lnTo>
                <a:lnTo>
                  <a:pt x="6006088" y="8504195"/>
                </a:lnTo>
                <a:lnTo>
                  <a:pt x="0" y="850419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0580" y="2674723"/>
            <a:ext cx="7130028" cy="6049331"/>
          </a:xfrm>
          <a:custGeom>
            <a:avLst/>
            <a:gdLst/>
            <a:ahLst/>
            <a:cxnLst/>
            <a:rect l="l" t="t" r="r" b="b"/>
            <a:pathLst>
              <a:path w="7130028" h="6049331">
                <a:moveTo>
                  <a:pt x="0" y="0"/>
                </a:moveTo>
                <a:lnTo>
                  <a:pt x="7130028" y="0"/>
                </a:lnTo>
                <a:lnTo>
                  <a:pt x="7130028" y="6049331"/>
                </a:lnTo>
                <a:lnTo>
                  <a:pt x="0" y="6049331"/>
                </a:lnTo>
                <a:lnTo>
                  <a:pt x="0" y="0"/>
                </a:lnTo>
                <a:close/>
              </a:path>
            </a:pathLst>
          </a:custGeom>
          <a:blipFill>
            <a:blip r:embed="rId4"/>
            <a:stretch>
              <a:fillRect r="-6386"/>
            </a:stretch>
          </a:blipFill>
        </p:spPr>
      </p:sp>
      <p:grpSp>
        <p:nvGrpSpPr>
          <p:cNvPr id="4" name="Group 4"/>
          <p:cNvGrpSpPr/>
          <p:nvPr/>
        </p:nvGrpSpPr>
        <p:grpSpPr>
          <a:xfrm>
            <a:off x="7620389" y="6274368"/>
            <a:ext cx="6412193" cy="923552"/>
            <a:chOff x="0" y="0"/>
            <a:chExt cx="1688808" cy="243240"/>
          </a:xfrm>
        </p:grpSpPr>
        <p:sp>
          <p:nvSpPr>
            <p:cNvPr id="5" name="Freeform 5"/>
            <p:cNvSpPr/>
            <p:nvPr/>
          </p:nvSpPr>
          <p:spPr>
            <a:xfrm>
              <a:off x="0" y="0"/>
              <a:ext cx="1688808" cy="243240"/>
            </a:xfrm>
            <a:custGeom>
              <a:avLst/>
              <a:gdLst/>
              <a:ahLst/>
              <a:cxnLst/>
              <a:rect l="l" t="t" r="r" b="b"/>
              <a:pathLst>
                <a:path w="1688808" h="243240">
                  <a:moveTo>
                    <a:pt x="0" y="0"/>
                  </a:moveTo>
                  <a:lnTo>
                    <a:pt x="1688808" y="0"/>
                  </a:lnTo>
                  <a:lnTo>
                    <a:pt x="1688808" y="243240"/>
                  </a:lnTo>
                  <a:lnTo>
                    <a:pt x="0" y="243240"/>
                  </a:lnTo>
                  <a:close/>
                </a:path>
              </a:pathLst>
            </a:custGeom>
            <a:solidFill>
              <a:srgbClr val="F4D459"/>
            </a:solidFill>
          </p:spPr>
        </p:sp>
        <p:sp>
          <p:nvSpPr>
            <p:cNvPr id="6" name="TextBox 6"/>
            <p:cNvSpPr txBox="1"/>
            <p:nvPr/>
          </p:nvSpPr>
          <p:spPr>
            <a:xfrm>
              <a:off x="0" y="-114300"/>
              <a:ext cx="1688808" cy="357540"/>
            </a:xfrm>
            <a:prstGeom prst="rect">
              <a:avLst/>
            </a:prstGeom>
          </p:spPr>
          <p:txBody>
            <a:bodyPr lIns="50800" tIns="50800" rIns="50800" bIns="50800" rtlCol="0" anchor="ctr"/>
            <a:lstStyle/>
            <a:p>
              <a:pPr algn="ctr">
                <a:lnSpc>
                  <a:spcPts val="3830"/>
                </a:lnSpc>
              </a:pPr>
              <a:endParaRPr/>
            </a:p>
          </p:txBody>
        </p:sp>
      </p:grpSp>
      <p:sp>
        <p:nvSpPr>
          <p:cNvPr id="7" name="TextBox 7"/>
          <p:cNvSpPr txBox="1"/>
          <p:nvPr/>
        </p:nvSpPr>
        <p:spPr>
          <a:xfrm>
            <a:off x="7620389" y="2617573"/>
            <a:ext cx="9071517" cy="4385097"/>
          </a:xfrm>
          <a:prstGeom prst="rect">
            <a:avLst/>
          </a:prstGeom>
        </p:spPr>
        <p:txBody>
          <a:bodyPr lIns="0" tIns="0" rIns="0" bIns="0" rtlCol="0" anchor="t">
            <a:spAutoFit/>
          </a:bodyPr>
          <a:lstStyle/>
          <a:p>
            <a:pPr algn="l">
              <a:lnSpc>
                <a:spcPts val="5848"/>
              </a:lnSpc>
            </a:pPr>
            <a:r>
              <a:rPr lang="en-US" sz="4397">
                <a:solidFill>
                  <a:srgbClr val="FFFFFF"/>
                </a:solidFill>
                <a:latin typeface="TAN Ashford"/>
                <a:ea typeface="TAN Ashford"/>
                <a:cs typeface="TAN Ashford"/>
                <a:sym typeface="TAN Ashford"/>
              </a:rPr>
              <a:t>This leads to a new relationship between Gen Z and their expection from brands in this new </a:t>
            </a:r>
            <a:r>
              <a:rPr lang="en-US" sz="4397">
                <a:solidFill>
                  <a:srgbClr val="000000"/>
                </a:solidFill>
                <a:latin typeface="TAN Ashford"/>
                <a:ea typeface="TAN Ashford"/>
                <a:cs typeface="TAN Ashford"/>
                <a:sym typeface="TAN Ashford"/>
              </a:rPr>
              <a:t>social reality  </a:t>
            </a:r>
          </a:p>
        </p:txBody>
      </p:sp>
      <p:sp>
        <p:nvSpPr>
          <p:cNvPr id="8" name="Freeform 8"/>
          <p:cNvSpPr/>
          <p:nvPr/>
        </p:nvSpPr>
        <p:spPr>
          <a:xfrm>
            <a:off x="15151848" y="-1207106"/>
            <a:ext cx="4214904" cy="4114800"/>
          </a:xfrm>
          <a:custGeom>
            <a:avLst/>
            <a:gdLst/>
            <a:ahLst/>
            <a:cxnLst/>
            <a:rect l="l" t="t" r="r" b="b"/>
            <a:pathLst>
              <a:path w="4214904" h="4114800">
                <a:moveTo>
                  <a:pt x="0" y="0"/>
                </a:moveTo>
                <a:lnTo>
                  <a:pt x="4214904" y="0"/>
                </a:lnTo>
                <a:lnTo>
                  <a:pt x="4214904"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6096778" y="7988713"/>
            <a:ext cx="3047222" cy="3009131"/>
          </a:xfrm>
          <a:custGeom>
            <a:avLst/>
            <a:gdLst/>
            <a:ahLst/>
            <a:cxnLst/>
            <a:rect l="l" t="t" r="r" b="b"/>
            <a:pathLst>
              <a:path w="3047222" h="3009131">
                <a:moveTo>
                  <a:pt x="0" y="0"/>
                </a:moveTo>
                <a:lnTo>
                  <a:pt x="3047222" y="0"/>
                </a:lnTo>
                <a:lnTo>
                  <a:pt x="3047222" y="3009131"/>
                </a:lnTo>
                <a:lnTo>
                  <a:pt x="0" y="300913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848331"/>
            <a:ext cx="10141728" cy="4257675"/>
          </a:xfrm>
          <a:prstGeom prst="rect">
            <a:avLst/>
          </a:prstGeom>
        </p:spPr>
        <p:txBody>
          <a:bodyPr lIns="0" tIns="0" rIns="0" bIns="0" rtlCol="0" anchor="t">
            <a:spAutoFit/>
          </a:bodyPr>
          <a:lstStyle/>
          <a:p>
            <a:pPr marL="0" lvl="0" indent="0" algn="l">
              <a:lnSpc>
                <a:spcPts val="4200"/>
              </a:lnSpc>
              <a:spcBef>
                <a:spcPct val="0"/>
              </a:spcBef>
            </a:pPr>
            <a:r>
              <a:rPr lang="en-US" sz="3000">
                <a:solidFill>
                  <a:srgbClr val="000000"/>
                </a:solidFill>
                <a:latin typeface="Glacial Indifference"/>
                <a:ea typeface="Glacial Indifference"/>
                <a:cs typeface="Glacial Indifference"/>
                <a:sym typeface="Glacial Indifference"/>
              </a:rPr>
              <a:t>They </a:t>
            </a:r>
            <a:r>
              <a:rPr lang="en-US" sz="3000" u="none" strike="noStrike">
                <a:solidFill>
                  <a:srgbClr val="000000"/>
                </a:solidFill>
                <a:latin typeface="Glacial Indifference"/>
                <a:ea typeface="Glacial Indifference"/>
                <a:cs typeface="Glacial Indifference"/>
                <a:sym typeface="Glacial Indifference"/>
              </a:rPr>
              <a:t>grew up on creators with distinct voices, opinions, and aesthetics. </a:t>
            </a:r>
            <a:r>
              <a:rPr lang="en-US" sz="3000" b="1" u="none" strike="noStrike">
                <a:solidFill>
                  <a:srgbClr val="000000"/>
                </a:solidFill>
                <a:latin typeface="Glacial Indifference Bold"/>
                <a:ea typeface="Glacial Indifference Bold"/>
                <a:cs typeface="Glacial Indifference Bold"/>
                <a:sym typeface="Glacial Indifference Bold"/>
              </a:rPr>
              <a:t>They’ve been conditioned to follow </a:t>
            </a:r>
            <a:r>
              <a:rPr lang="en-US" sz="3000" b="1" i="1" u="none" strike="noStrike">
                <a:solidFill>
                  <a:srgbClr val="000000"/>
                </a:solidFill>
                <a:latin typeface="Glacial Indifference Bold Italics"/>
                <a:ea typeface="Glacial Indifference Bold Italics"/>
                <a:cs typeface="Glacial Indifference Bold Italics"/>
                <a:sym typeface="Glacial Indifference Bold Italics"/>
              </a:rPr>
              <a:t>people</a:t>
            </a:r>
          </a:p>
          <a:p>
            <a:pPr marL="0" lvl="0" indent="0" algn="l">
              <a:lnSpc>
                <a:spcPts val="4200"/>
              </a:lnSpc>
              <a:spcBef>
                <a:spcPct val="0"/>
              </a:spcBef>
            </a:pPr>
            <a:endParaRPr lang="en-US" sz="3000" b="1" i="1" u="none" strike="noStrike">
              <a:solidFill>
                <a:srgbClr val="000000"/>
              </a:solidFill>
              <a:latin typeface="Glacial Indifference Bold Italics"/>
              <a:ea typeface="Glacial Indifference Bold Italics"/>
              <a:cs typeface="Glacial Indifference Bold Italics"/>
              <a:sym typeface="Glacial Indifference Bold Italics"/>
            </a:endParaRPr>
          </a:p>
          <a:p>
            <a:pPr marL="0" lvl="0" indent="0" algn="l">
              <a:lnSpc>
                <a:spcPts val="4200"/>
              </a:lnSpc>
              <a:spcBef>
                <a:spcPct val="0"/>
              </a:spcBef>
            </a:pPr>
            <a:endParaRPr lang="en-US" sz="3000" b="1" i="1" u="none" strike="noStrike">
              <a:solidFill>
                <a:srgbClr val="000000"/>
              </a:solidFill>
              <a:latin typeface="Glacial Indifference Bold Italics"/>
              <a:ea typeface="Glacial Indifference Bold Italics"/>
              <a:cs typeface="Glacial Indifference Bold Italics"/>
              <a:sym typeface="Glacial Indifference Bold Italics"/>
            </a:endParaRPr>
          </a:p>
          <a:p>
            <a:pPr marL="0" lvl="0" indent="0" algn="l">
              <a:lnSpc>
                <a:spcPts val="4200"/>
              </a:lnSpc>
              <a:spcBef>
                <a:spcPct val="0"/>
              </a:spcBef>
            </a:pPr>
            <a:endParaRPr lang="en-US" sz="3000" b="1" i="1" u="none" strike="noStrike">
              <a:solidFill>
                <a:srgbClr val="000000"/>
              </a:solidFill>
              <a:latin typeface="Glacial Indifference Bold Italics"/>
              <a:ea typeface="Glacial Indifference Bold Italics"/>
              <a:cs typeface="Glacial Indifference Bold Italics"/>
              <a:sym typeface="Glacial Indifference Bold Italics"/>
            </a:endParaRPr>
          </a:p>
          <a:p>
            <a:pPr marL="0" lvl="0" indent="0" algn="l">
              <a:lnSpc>
                <a:spcPts val="4200"/>
              </a:lnSpc>
              <a:spcBef>
                <a:spcPct val="0"/>
              </a:spcBef>
            </a:pPr>
            <a:endParaRPr lang="en-US" sz="3000" b="1" i="1" u="none" strike="noStrike">
              <a:solidFill>
                <a:srgbClr val="000000"/>
              </a:solidFill>
              <a:latin typeface="Glacial Indifference Bold Italics"/>
              <a:ea typeface="Glacial Indifference Bold Italics"/>
              <a:cs typeface="Glacial Indifference Bold Italics"/>
              <a:sym typeface="Glacial Indifference Bold Italics"/>
            </a:endParaRPr>
          </a:p>
          <a:p>
            <a:pPr marL="0" lvl="0" indent="0" algn="l">
              <a:lnSpc>
                <a:spcPts val="4200"/>
              </a:lnSpc>
              <a:spcBef>
                <a:spcPct val="0"/>
              </a:spcBef>
            </a:pPr>
            <a:r>
              <a:rPr lang="en-US" sz="3000" u="none" strike="noStrike">
                <a:solidFill>
                  <a:srgbClr val="000000"/>
                </a:solidFill>
                <a:latin typeface="Glacial Indifference"/>
                <a:ea typeface="Glacial Indifference"/>
                <a:cs typeface="Glacial Indifference"/>
                <a:sym typeface="Glacial Indifference"/>
              </a:rPr>
              <a:t>So when a brand shows up sounding like every other brand or like distant personas, it reads as nobody home</a:t>
            </a:r>
          </a:p>
        </p:txBody>
      </p:sp>
      <p:sp>
        <p:nvSpPr>
          <p:cNvPr id="3" name="Freeform 3"/>
          <p:cNvSpPr/>
          <p:nvPr/>
        </p:nvSpPr>
        <p:spPr>
          <a:xfrm>
            <a:off x="555941" y="4049083"/>
            <a:ext cx="1922846" cy="1922846"/>
          </a:xfrm>
          <a:custGeom>
            <a:avLst/>
            <a:gdLst/>
            <a:ahLst/>
            <a:cxnLst/>
            <a:rect l="l" t="t" r="r" b="b"/>
            <a:pathLst>
              <a:path w="1922846" h="1922846">
                <a:moveTo>
                  <a:pt x="0" y="0"/>
                </a:moveTo>
                <a:lnTo>
                  <a:pt x="1922845" y="0"/>
                </a:lnTo>
                <a:lnTo>
                  <a:pt x="1922845" y="1922846"/>
                </a:lnTo>
                <a:lnTo>
                  <a:pt x="0" y="19228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26830" y="635730"/>
            <a:ext cx="9784155" cy="1960908"/>
          </a:xfrm>
          <a:custGeom>
            <a:avLst/>
            <a:gdLst/>
            <a:ahLst/>
            <a:cxnLst/>
            <a:rect l="l" t="t" r="r" b="b"/>
            <a:pathLst>
              <a:path w="9784155" h="1960908">
                <a:moveTo>
                  <a:pt x="0" y="0"/>
                </a:moveTo>
                <a:lnTo>
                  <a:pt x="9784155" y="0"/>
                </a:lnTo>
                <a:lnTo>
                  <a:pt x="9784155" y="1960908"/>
                </a:lnTo>
                <a:lnTo>
                  <a:pt x="0" y="19609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19231" y="7952740"/>
            <a:ext cx="6052777" cy="1551024"/>
          </a:xfrm>
          <a:custGeom>
            <a:avLst/>
            <a:gdLst/>
            <a:ahLst/>
            <a:cxnLst/>
            <a:rect l="l" t="t" r="r" b="b"/>
            <a:pathLst>
              <a:path w="6052777" h="1551024">
                <a:moveTo>
                  <a:pt x="0" y="0"/>
                </a:moveTo>
                <a:lnTo>
                  <a:pt x="6052777" y="0"/>
                </a:lnTo>
                <a:lnTo>
                  <a:pt x="6052777" y="1551024"/>
                </a:lnTo>
                <a:lnTo>
                  <a:pt x="0" y="15510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3829596" y="4448531"/>
            <a:ext cx="6681389" cy="1057275"/>
          </a:xfrm>
          <a:prstGeom prst="rect">
            <a:avLst/>
          </a:prstGeom>
        </p:spPr>
        <p:txBody>
          <a:bodyPr lIns="0" tIns="0" rIns="0" bIns="0" rtlCol="0" anchor="t">
            <a:spAutoFit/>
          </a:bodyPr>
          <a:lstStyle/>
          <a:p>
            <a:pPr marL="0" lvl="0" indent="0" algn="l">
              <a:lnSpc>
                <a:spcPts val="4200"/>
              </a:lnSpc>
              <a:spcBef>
                <a:spcPct val="0"/>
              </a:spcBef>
            </a:pPr>
            <a:r>
              <a:rPr lang="en-US" sz="3000" b="1" u="none" strike="noStrike">
                <a:solidFill>
                  <a:srgbClr val="000000"/>
                </a:solidFill>
                <a:latin typeface="Glacial Indifference Bold"/>
                <a:ea typeface="Glacial Indifference Bold"/>
                <a:cs typeface="Glacial Indifference Bold"/>
                <a:sym typeface="Glacial Indifference Bold"/>
              </a:rPr>
              <a:t>are more receptive to brands that carry a personality and “act human”</a:t>
            </a:r>
          </a:p>
        </p:txBody>
      </p:sp>
      <p:sp>
        <p:nvSpPr>
          <p:cNvPr id="7" name="TextBox 7"/>
          <p:cNvSpPr txBox="1"/>
          <p:nvPr/>
        </p:nvSpPr>
        <p:spPr>
          <a:xfrm>
            <a:off x="1647359" y="1045839"/>
            <a:ext cx="7943098" cy="1022433"/>
          </a:xfrm>
          <a:prstGeom prst="rect">
            <a:avLst/>
          </a:prstGeom>
        </p:spPr>
        <p:txBody>
          <a:bodyPr lIns="0" tIns="0" rIns="0" bIns="0" rtlCol="0" anchor="t">
            <a:spAutoFit/>
          </a:bodyPr>
          <a:lstStyle/>
          <a:p>
            <a:pPr algn="l">
              <a:lnSpc>
                <a:spcPts val="4198"/>
              </a:lnSpc>
            </a:pPr>
            <a:r>
              <a:rPr lang="en-US" sz="2999">
                <a:solidFill>
                  <a:srgbClr val="000000"/>
                </a:solidFill>
                <a:latin typeface="TAN Ashford"/>
                <a:ea typeface="TAN Ashford"/>
                <a:cs typeface="TAN Ashford"/>
                <a:sym typeface="TAN Ashford"/>
              </a:rPr>
              <a:t>I want Brands to have a Unique Personality </a:t>
            </a:r>
          </a:p>
        </p:txBody>
      </p:sp>
      <p:sp>
        <p:nvSpPr>
          <p:cNvPr id="8" name="TextBox 8"/>
          <p:cNvSpPr txBox="1"/>
          <p:nvPr/>
        </p:nvSpPr>
        <p:spPr>
          <a:xfrm>
            <a:off x="1315099" y="4697765"/>
            <a:ext cx="2327374" cy="887095"/>
          </a:xfrm>
          <a:prstGeom prst="rect">
            <a:avLst/>
          </a:prstGeom>
        </p:spPr>
        <p:txBody>
          <a:bodyPr lIns="0" tIns="0" rIns="0" bIns="0" rtlCol="0" anchor="t">
            <a:spAutoFit/>
          </a:bodyPr>
          <a:lstStyle/>
          <a:p>
            <a:pPr algn="ctr">
              <a:lnSpc>
                <a:spcPts val="7279"/>
              </a:lnSpc>
            </a:pPr>
            <a:r>
              <a:rPr lang="en-US" sz="5199">
                <a:solidFill>
                  <a:srgbClr val="000000"/>
                </a:solidFill>
                <a:latin typeface="TAN Ashford"/>
                <a:ea typeface="TAN Ashford"/>
                <a:cs typeface="TAN Ashford"/>
                <a:sym typeface="TAN Ashford"/>
              </a:rPr>
              <a:t>82% </a:t>
            </a:r>
          </a:p>
        </p:txBody>
      </p:sp>
      <p:sp>
        <p:nvSpPr>
          <p:cNvPr id="9" name="Freeform 9"/>
          <p:cNvSpPr/>
          <p:nvPr/>
        </p:nvSpPr>
        <p:spPr>
          <a:xfrm>
            <a:off x="12146748" y="635730"/>
            <a:ext cx="5503271" cy="7792242"/>
          </a:xfrm>
          <a:custGeom>
            <a:avLst/>
            <a:gdLst/>
            <a:ahLst/>
            <a:cxnLst/>
            <a:rect l="l" t="t" r="r" b="b"/>
            <a:pathLst>
              <a:path w="5503271" h="7792242">
                <a:moveTo>
                  <a:pt x="0" y="0"/>
                </a:moveTo>
                <a:lnTo>
                  <a:pt x="5503270" y="0"/>
                </a:lnTo>
                <a:lnTo>
                  <a:pt x="5503270" y="7792241"/>
                </a:lnTo>
                <a:lnTo>
                  <a:pt x="0" y="77922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pic>
        <p:nvPicPr>
          <p:cNvPr id="10" name="Picture 1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2"/>
          <a:srcRect/>
          <a:stretch>
            <a:fillRect/>
          </a:stretch>
        </p:blipFill>
        <p:spPr>
          <a:xfrm>
            <a:off x="11763645" y="1850897"/>
            <a:ext cx="4400224" cy="7822621"/>
          </a:xfrm>
          <a:prstGeom prst="rect">
            <a:avLst/>
          </a:prstGeom>
        </p:spPr>
      </p:pic>
      <p:sp>
        <p:nvSpPr>
          <p:cNvPr id="11" name="Freeform 11"/>
          <p:cNvSpPr/>
          <p:nvPr/>
        </p:nvSpPr>
        <p:spPr>
          <a:xfrm>
            <a:off x="3484120" y="7420331"/>
            <a:ext cx="8514879" cy="2391262"/>
          </a:xfrm>
          <a:custGeom>
            <a:avLst/>
            <a:gdLst/>
            <a:ahLst/>
            <a:cxnLst/>
            <a:rect l="l" t="t" r="r" b="b"/>
            <a:pathLst>
              <a:path w="8514879" h="2391262">
                <a:moveTo>
                  <a:pt x="0" y="0"/>
                </a:moveTo>
                <a:lnTo>
                  <a:pt x="8514878" y="0"/>
                </a:lnTo>
                <a:lnTo>
                  <a:pt x="8514878" y="2391262"/>
                </a:lnTo>
                <a:lnTo>
                  <a:pt x="0" y="239126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2" name="TextBox 12"/>
          <p:cNvSpPr txBox="1"/>
          <p:nvPr/>
        </p:nvSpPr>
        <p:spPr>
          <a:xfrm>
            <a:off x="3867222" y="7708564"/>
            <a:ext cx="7748674" cy="1362710"/>
          </a:xfrm>
          <a:prstGeom prst="rect">
            <a:avLst/>
          </a:prstGeom>
        </p:spPr>
        <p:txBody>
          <a:bodyPr lIns="0" tIns="0" rIns="0" bIns="0" rtlCol="0" anchor="t">
            <a:spAutoFit/>
          </a:bodyPr>
          <a:lstStyle/>
          <a:p>
            <a:pPr marL="0" lvl="0" indent="0" algn="ctr">
              <a:lnSpc>
                <a:spcPts val="3639"/>
              </a:lnSpc>
              <a:spcBef>
                <a:spcPct val="0"/>
              </a:spcBef>
            </a:pPr>
            <a:r>
              <a:rPr lang="en-US" sz="2599" b="1">
                <a:solidFill>
                  <a:srgbClr val="000000"/>
                </a:solidFill>
                <a:latin typeface="Canva Sans Bold"/>
                <a:ea typeface="Canva Sans Bold"/>
                <a:cs typeface="Canva Sans Bold"/>
                <a:sym typeface="Canva Sans Bold"/>
              </a:rPr>
              <a:t>Distinctiveness is </a:t>
            </a:r>
            <a:r>
              <a:rPr lang="en-US" sz="2599" b="1" u="none" strike="noStrike">
                <a:solidFill>
                  <a:srgbClr val="000000"/>
                </a:solidFill>
                <a:latin typeface="Canva Sans Bold"/>
                <a:ea typeface="Canva Sans Bold"/>
                <a:cs typeface="Canva Sans Bold"/>
                <a:sym typeface="Canva Sans Bold"/>
              </a:rPr>
              <a:t>no longer optional. A voice that build memory structures is survival mechanism in a feed that never stops moving</a:t>
            </a:r>
          </a:p>
        </p:txBody>
      </p:sp>
      <p:sp>
        <p:nvSpPr>
          <p:cNvPr id="13" name="Freeform 13"/>
          <p:cNvSpPr/>
          <p:nvPr/>
        </p:nvSpPr>
        <p:spPr>
          <a:xfrm>
            <a:off x="12845322" y="8461584"/>
            <a:ext cx="5283590" cy="1538025"/>
          </a:xfrm>
          <a:custGeom>
            <a:avLst/>
            <a:gdLst/>
            <a:ahLst/>
            <a:cxnLst/>
            <a:rect l="l" t="t" r="r" b="b"/>
            <a:pathLst>
              <a:path w="5283590" h="1538025">
                <a:moveTo>
                  <a:pt x="0" y="0"/>
                </a:moveTo>
                <a:lnTo>
                  <a:pt x="5283590" y="0"/>
                </a:lnTo>
                <a:lnTo>
                  <a:pt x="5283590" y="1538026"/>
                </a:lnTo>
                <a:lnTo>
                  <a:pt x="0" y="1538026"/>
                </a:lnTo>
                <a:lnTo>
                  <a:pt x="0" y="0"/>
                </a:lnTo>
                <a:close/>
              </a:path>
            </a:pathLst>
          </a:custGeom>
          <a:blipFill>
            <a:blip r:embed="rId15"/>
            <a:stretch>
              <a:fillRect l="-12102"/>
            </a:stretch>
          </a:blipFill>
        </p:spPr>
      </p:sp>
    </p:spTree>
  </p:cSld>
  <p:clrMapOvr>
    <a:masterClrMapping/>
  </p:clrMapOvr>
  <p:timing>
    <p:tnLst>
      <p:par>
        <p:cTn id="1" dur="indefinite" restart="never" nodeType="tmRoot">
          <p:childTnLst>
            <p:video>
              <p:cMediaNode vol="100000">
                <p:cTn id="2" fill="hold" display="0">
                  <p:stCondLst>
                    <p:cond delay="indefinite"/>
                  </p:stCondLst>
                </p:cTn>
                <p:tgtEl>
                  <p:spTgt spid="10"/>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651056"/>
            <a:ext cx="5624423" cy="7963785"/>
          </a:xfrm>
          <a:custGeom>
            <a:avLst/>
            <a:gdLst/>
            <a:ahLst/>
            <a:cxnLst/>
            <a:rect l="l" t="t" r="r" b="b"/>
            <a:pathLst>
              <a:path w="5624423" h="7963785">
                <a:moveTo>
                  <a:pt x="0" y="0"/>
                </a:moveTo>
                <a:lnTo>
                  <a:pt x="5624423" y="0"/>
                </a:lnTo>
                <a:lnTo>
                  <a:pt x="5624423" y="7963785"/>
                </a:lnTo>
                <a:lnTo>
                  <a:pt x="0" y="796378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8280545" y="5264514"/>
            <a:ext cx="1895143" cy="1895143"/>
          </a:xfrm>
          <a:custGeom>
            <a:avLst/>
            <a:gdLst/>
            <a:ahLst/>
            <a:cxnLst/>
            <a:rect l="l" t="t" r="r" b="b"/>
            <a:pathLst>
              <a:path w="1895143" h="1895143">
                <a:moveTo>
                  <a:pt x="0" y="0"/>
                </a:moveTo>
                <a:lnTo>
                  <a:pt x="1895142" y="0"/>
                </a:lnTo>
                <a:lnTo>
                  <a:pt x="1895142" y="1895142"/>
                </a:lnTo>
                <a:lnTo>
                  <a:pt x="0" y="189514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221197" y="3789409"/>
            <a:ext cx="7239428" cy="2288174"/>
          </a:xfrm>
          <a:custGeom>
            <a:avLst/>
            <a:gdLst/>
            <a:ahLst/>
            <a:cxnLst/>
            <a:rect l="l" t="t" r="r" b="b"/>
            <a:pathLst>
              <a:path w="7239428" h="2288174">
                <a:moveTo>
                  <a:pt x="0" y="0"/>
                </a:moveTo>
                <a:lnTo>
                  <a:pt x="7239429" y="0"/>
                </a:lnTo>
                <a:lnTo>
                  <a:pt x="7239429" y="2288174"/>
                </a:lnTo>
                <a:lnTo>
                  <a:pt x="0" y="2288174"/>
                </a:lnTo>
                <a:lnTo>
                  <a:pt x="0" y="0"/>
                </a:lnTo>
                <a:close/>
              </a:path>
            </a:pathLst>
          </a:custGeom>
          <a:blipFill>
            <a:blip r:embed="rId7"/>
            <a:stretch>
              <a:fillRect l="-11327" t="-36975"/>
            </a:stretch>
          </a:blipFill>
        </p:spPr>
      </p:sp>
      <p:sp>
        <p:nvSpPr>
          <p:cNvPr id="5" name="Freeform 5"/>
          <p:cNvSpPr/>
          <p:nvPr/>
        </p:nvSpPr>
        <p:spPr>
          <a:xfrm>
            <a:off x="8014181" y="584171"/>
            <a:ext cx="9784155" cy="1960908"/>
          </a:xfrm>
          <a:custGeom>
            <a:avLst/>
            <a:gdLst/>
            <a:ahLst/>
            <a:cxnLst/>
            <a:rect l="l" t="t" r="r" b="b"/>
            <a:pathLst>
              <a:path w="9784155" h="1960908">
                <a:moveTo>
                  <a:pt x="0" y="0"/>
                </a:moveTo>
                <a:lnTo>
                  <a:pt x="9784155" y="0"/>
                </a:lnTo>
                <a:lnTo>
                  <a:pt x="9784155" y="1960907"/>
                </a:lnTo>
                <a:lnTo>
                  <a:pt x="0" y="19609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8934709" y="994280"/>
            <a:ext cx="7071130" cy="1022433"/>
          </a:xfrm>
          <a:prstGeom prst="rect">
            <a:avLst/>
          </a:prstGeom>
        </p:spPr>
        <p:txBody>
          <a:bodyPr lIns="0" tIns="0" rIns="0" bIns="0" rtlCol="0" anchor="t">
            <a:spAutoFit/>
          </a:bodyPr>
          <a:lstStyle/>
          <a:p>
            <a:pPr algn="l">
              <a:lnSpc>
                <a:spcPts val="4198"/>
              </a:lnSpc>
            </a:pPr>
            <a:r>
              <a:rPr lang="en-US" sz="2999">
                <a:solidFill>
                  <a:srgbClr val="000000"/>
                </a:solidFill>
                <a:latin typeface="TAN Ashford"/>
                <a:ea typeface="TAN Ashford"/>
                <a:cs typeface="TAN Ashford"/>
                <a:sym typeface="TAN Ashford"/>
              </a:rPr>
              <a:t>I want brands to vibe with me and my values</a:t>
            </a:r>
          </a:p>
        </p:txBody>
      </p:sp>
      <p:sp>
        <p:nvSpPr>
          <p:cNvPr id="7" name="TextBox 7"/>
          <p:cNvSpPr txBox="1"/>
          <p:nvPr/>
        </p:nvSpPr>
        <p:spPr>
          <a:xfrm>
            <a:off x="10551066" y="5424909"/>
            <a:ext cx="6048611" cy="1590675"/>
          </a:xfrm>
          <a:prstGeom prst="rect">
            <a:avLst/>
          </a:prstGeom>
        </p:spPr>
        <p:txBody>
          <a:bodyPr lIns="0" tIns="0" rIns="0" bIns="0" rtlCol="0" anchor="t">
            <a:spAutoFit/>
          </a:bodyPr>
          <a:lstStyle/>
          <a:p>
            <a:pPr marL="0" lvl="0" indent="0" algn="l">
              <a:lnSpc>
                <a:spcPts val="4200"/>
              </a:lnSpc>
              <a:spcBef>
                <a:spcPct val="0"/>
              </a:spcBef>
            </a:pPr>
            <a:r>
              <a:rPr lang="en-US" sz="3000">
                <a:solidFill>
                  <a:srgbClr val="000000"/>
                </a:solidFill>
                <a:latin typeface="Glacial Indifference"/>
                <a:ea typeface="Glacial Indifference"/>
                <a:cs typeface="Glacial Indifference"/>
                <a:sym typeface="Glacial Indifference"/>
              </a:rPr>
              <a:t>w</a:t>
            </a:r>
            <a:r>
              <a:rPr lang="en-US" sz="3000" u="none" strike="noStrike">
                <a:solidFill>
                  <a:srgbClr val="000000"/>
                </a:solidFill>
                <a:latin typeface="Glacial Indifference"/>
                <a:ea typeface="Glacial Indifference"/>
                <a:cs typeface="Glacial Indifference"/>
                <a:sym typeface="Glacial Indifference"/>
              </a:rPr>
              <a:t>ant to invest their time in brands that are purposeful and stand for something they believe in </a:t>
            </a:r>
          </a:p>
        </p:txBody>
      </p:sp>
      <p:sp>
        <p:nvSpPr>
          <p:cNvPr id="8" name="TextBox 8"/>
          <p:cNvSpPr txBox="1"/>
          <p:nvPr/>
        </p:nvSpPr>
        <p:spPr>
          <a:xfrm>
            <a:off x="8280545" y="5762411"/>
            <a:ext cx="2270522" cy="887095"/>
          </a:xfrm>
          <a:prstGeom prst="rect">
            <a:avLst/>
          </a:prstGeom>
        </p:spPr>
        <p:txBody>
          <a:bodyPr lIns="0" tIns="0" rIns="0" bIns="0" rtlCol="0" anchor="t">
            <a:spAutoFit/>
          </a:bodyPr>
          <a:lstStyle/>
          <a:p>
            <a:pPr algn="ctr">
              <a:lnSpc>
                <a:spcPts val="7279"/>
              </a:lnSpc>
            </a:pPr>
            <a:r>
              <a:rPr lang="en-US" sz="5199">
                <a:solidFill>
                  <a:srgbClr val="000000"/>
                </a:solidFill>
                <a:latin typeface="TAN Ashford"/>
                <a:ea typeface="TAN Ashford"/>
                <a:cs typeface="TAN Ashford"/>
                <a:sym typeface="TAN Ashford"/>
              </a:rPr>
              <a:t>85% </a:t>
            </a:r>
          </a:p>
        </p:txBody>
      </p:sp>
      <p:sp>
        <p:nvSpPr>
          <p:cNvPr id="9" name="TextBox 9"/>
          <p:cNvSpPr txBox="1"/>
          <p:nvPr/>
        </p:nvSpPr>
        <p:spPr>
          <a:xfrm>
            <a:off x="8220742" y="2809421"/>
            <a:ext cx="9251427" cy="2124075"/>
          </a:xfrm>
          <a:prstGeom prst="rect">
            <a:avLst/>
          </a:prstGeom>
        </p:spPr>
        <p:txBody>
          <a:bodyPr lIns="0" tIns="0" rIns="0" bIns="0" rtlCol="0" anchor="t">
            <a:spAutoFit/>
          </a:bodyPr>
          <a:lstStyle/>
          <a:p>
            <a:pPr marL="0" lvl="0" indent="0" algn="l">
              <a:lnSpc>
                <a:spcPts val="4200"/>
              </a:lnSpc>
              <a:spcBef>
                <a:spcPct val="0"/>
              </a:spcBef>
            </a:pPr>
            <a:r>
              <a:rPr lang="en-US" sz="3000">
                <a:solidFill>
                  <a:srgbClr val="000000"/>
                </a:solidFill>
                <a:latin typeface="Glacial Indifference"/>
                <a:ea typeface="Glacial Indifference"/>
                <a:cs typeface="Glacial Indifference"/>
                <a:sym typeface="Glacial Indifference"/>
              </a:rPr>
              <a:t>Zoomers have developed </a:t>
            </a:r>
            <a:r>
              <a:rPr lang="en-US" sz="3000" u="none" strike="noStrike">
                <a:solidFill>
                  <a:srgbClr val="000000"/>
                </a:solidFill>
                <a:latin typeface="Glacial Indifference"/>
                <a:ea typeface="Glacial Indifference"/>
                <a:cs typeface="Glacial Indifference"/>
                <a:sym typeface="Glacial Indifference"/>
              </a:rPr>
              <a:t>an almost instinctive ability to detect hollow marketing speak. They are constantly reading signals — who you collaborate with, how you show up, what you ignore</a:t>
            </a:r>
          </a:p>
        </p:txBody>
      </p:sp>
      <p:sp>
        <p:nvSpPr>
          <p:cNvPr id="10" name="Freeform 10"/>
          <p:cNvSpPr/>
          <p:nvPr/>
        </p:nvSpPr>
        <p:spPr>
          <a:xfrm>
            <a:off x="4512785" y="8614841"/>
            <a:ext cx="4280676" cy="4114800"/>
          </a:xfrm>
          <a:custGeom>
            <a:avLst/>
            <a:gdLst/>
            <a:ahLst/>
            <a:cxnLst/>
            <a:rect l="l" t="t" r="r" b="b"/>
            <a:pathLst>
              <a:path w="4280676" h="4114800">
                <a:moveTo>
                  <a:pt x="0" y="0"/>
                </a:moveTo>
                <a:lnTo>
                  <a:pt x="4280676" y="0"/>
                </a:lnTo>
                <a:lnTo>
                  <a:pt x="4280676"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8280545" y="7573672"/>
            <a:ext cx="8514879" cy="2391262"/>
          </a:xfrm>
          <a:custGeom>
            <a:avLst/>
            <a:gdLst/>
            <a:ahLst/>
            <a:cxnLst/>
            <a:rect l="l" t="t" r="r" b="b"/>
            <a:pathLst>
              <a:path w="8514879" h="2391262">
                <a:moveTo>
                  <a:pt x="0" y="0"/>
                </a:moveTo>
                <a:lnTo>
                  <a:pt x="8514878" y="0"/>
                </a:lnTo>
                <a:lnTo>
                  <a:pt x="8514878" y="2391261"/>
                </a:lnTo>
                <a:lnTo>
                  <a:pt x="0" y="239126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TextBox 12"/>
          <p:cNvSpPr txBox="1"/>
          <p:nvPr/>
        </p:nvSpPr>
        <p:spPr>
          <a:xfrm>
            <a:off x="9073458" y="8026431"/>
            <a:ext cx="6793633" cy="1362710"/>
          </a:xfrm>
          <a:prstGeom prst="rect">
            <a:avLst/>
          </a:prstGeom>
        </p:spPr>
        <p:txBody>
          <a:bodyPr lIns="0" tIns="0" rIns="0" bIns="0" rtlCol="0" anchor="t">
            <a:spAutoFit/>
          </a:bodyPr>
          <a:lstStyle/>
          <a:p>
            <a:pPr marL="0" lvl="0" indent="0" algn="ctr">
              <a:lnSpc>
                <a:spcPts val="3639"/>
              </a:lnSpc>
              <a:spcBef>
                <a:spcPct val="0"/>
              </a:spcBef>
            </a:pPr>
            <a:r>
              <a:rPr lang="en-US" sz="2599" b="1">
                <a:solidFill>
                  <a:srgbClr val="000000"/>
                </a:solidFill>
                <a:latin typeface="Canva Sans Bold"/>
                <a:ea typeface="Canva Sans Bold"/>
                <a:cs typeface="Canva Sans Bold"/>
                <a:sym typeface="Canva Sans Bold"/>
              </a:rPr>
              <a:t>Aligning acti</a:t>
            </a:r>
            <a:r>
              <a:rPr lang="en-US" sz="2599" b="1" u="none" strike="noStrike">
                <a:solidFill>
                  <a:srgbClr val="000000"/>
                </a:solidFill>
                <a:latin typeface="Canva Sans Bold"/>
                <a:ea typeface="Canva Sans Bold"/>
                <a:cs typeface="Canva Sans Bold"/>
                <a:sym typeface="Canva Sans Bold"/>
              </a:rPr>
              <a:t>ons with intent build far deeper credibility than those that signal purpose episodically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78548" y="567362"/>
            <a:ext cx="5624423" cy="7963785"/>
          </a:xfrm>
          <a:custGeom>
            <a:avLst/>
            <a:gdLst/>
            <a:ahLst/>
            <a:cxnLst/>
            <a:rect l="l" t="t" r="r" b="b"/>
            <a:pathLst>
              <a:path w="5624423" h="7963785">
                <a:moveTo>
                  <a:pt x="0" y="0"/>
                </a:moveTo>
                <a:lnTo>
                  <a:pt x="5624423" y="0"/>
                </a:lnTo>
                <a:lnTo>
                  <a:pt x="5624423" y="7963785"/>
                </a:lnTo>
                <a:lnTo>
                  <a:pt x="0" y="79637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p:cNvSpPr/>
          <p:nvPr/>
        </p:nvSpPr>
        <p:spPr>
          <a:xfrm>
            <a:off x="7540599" y="3179000"/>
            <a:ext cx="1532376" cy="1532376"/>
          </a:xfrm>
          <a:custGeom>
            <a:avLst/>
            <a:gdLst/>
            <a:ahLst/>
            <a:cxnLst/>
            <a:rect l="l" t="t" r="r" b="b"/>
            <a:pathLst>
              <a:path w="1532376" h="1532376">
                <a:moveTo>
                  <a:pt x="0" y="0"/>
                </a:moveTo>
                <a:lnTo>
                  <a:pt x="1532376" y="0"/>
                </a:lnTo>
                <a:lnTo>
                  <a:pt x="1532376" y="1532376"/>
                </a:lnTo>
                <a:lnTo>
                  <a:pt x="0" y="153237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 name="Freeform 4"/>
          <p:cNvSpPr/>
          <p:nvPr/>
        </p:nvSpPr>
        <p:spPr>
          <a:xfrm>
            <a:off x="7988818" y="567362"/>
            <a:ext cx="9784155" cy="1960908"/>
          </a:xfrm>
          <a:custGeom>
            <a:avLst/>
            <a:gdLst/>
            <a:ahLst/>
            <a:cxnLst/>
            <a:rect l="l" t="t" r="r" b="b"/>
            <a:pathLst>
              <a:path w="9784155" h="1960908">
                <a:moveTo>
                  <a:pt x="0" y="0"/>
                </a:moveTo>
                <a:lnTo>
                  <a:pt x="9784155" y="0"/>
                </a:lnTo>
                <a:lnTo>
                  <a:pt x="9784155" y="1960908"/>
                </a:lnTo>
                <a:lnTo>
                  <a:pt x="0" y="19609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pic>
        <p:nvPicPr>
          <p:cNvPr id="5" name="Picture 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rcRect/>
          <a:stretch>
            <a:fillRect/>
          </a:stretch>
        </p:blipFill>
        <p:spPr>
          <a:xfrm>
            <a:off x="2051978" y="1681937"/>
            <a:ext cx="4428157" cy="7872279"/>
          </a:xfrm>
          <a:prstGeom prst="rect">
            <a:avLst/>
          </a:prstGeom>
        </p:spPr>
      </p:pic>
      <p:sp>
        <p:nvSpPr>
          <p:cNvPr id="6" name="Freeform 6"/>
          <p:cNvSpPr/>
          <p:nvPr/>
        </p:nvSpPr>
        <p:spPr>
          <a:xfrm>
            <a:off x="628906" y="7554320"/>
            <a:ext cx="2732680" cy="2732680"/>
          </a:xfrm>
          <a:custGeom>
            <a:avLst/>
            <a:gdLst/>
            <a:ahLst/>
            <a:cxnLst/>
            <a:rect l="l" t="t" r="r" b="b"/>
            <a:pathLst>
              <a:path w="2732680" h="2732680">
                <a:moveTo>
                  <a:pt x="0" y="0"/>
                </a:moveTo>
                <a:lnTo>
                  <a:pt x="2732680" y="0"/>
                </a:lnTo>
                <a:lnTo>
                  <a:pt x="2732680" y="2732680"/>
                </a:lnTo>
                <a:lnTo>
                  <a:pt x="0" y="273268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7" name="Freeform 7"/>
          <p:cNvSpPr/>
          <p:nvPr/>
        </p:nvSpPr>
        <p:spPr>
          <a:xfrm>
            <a:off x="137746" y="1220170"/>
            <a:ext cx="6447680" cy="1168297"/>
          </a:xfrm>
          <a:custGeom>
            <a:avLst/>
            <a:gdLst/>
            <a:ahLst/>
            <a:cxnLst/>
            <a:rect l="l" t="t" r="r" b="b"/>
            <a:pathLst>
              <a:path w="6447680" h="1168297">
                <a:moveTo>
                  <a:pt x="0" y="0"/>
                </a:moveTo>
                <a:lnTo>
                  <a:pt x="6447680" y="0"/>
                </a:lnTo>
                <a:lnTo>
                  <a:pt x="6447680" y="1168297"/>
                </a:lnTo>
                <a:lnTo>
                  <a:pt x="0" y="1168297"/>
                </a:lnTo>
                <a:lnTo>
                  <a:pt x="0" y="0"/>
                </a:lnTo>
                <a:close/>
              </a:path>
            </a:pathLst>
          </a:custGeom>
          <a:blipFill>
            <a:blip r:embed="rId13"/>
            <a:stretch>
              <a:fillRect/>
            </a:stretch>
          </a:blipFill>
        </p:spPr>
      </p:sp>
      <p:sp>
        <p:nvSpPr>
          <p:cNvPr id="8" name="Freeform 8"/>
          <p:cNvSpPr/>
          <p:nvPr/>
        </p:nvSpPr>
        <p:spPr>
          <a:xfrm>
            <a:off x="2915737" y="8083050"/>
            <a:ext cx="5391050" cy="1675219"/>
          </a:xfrm>
          <a:custGeom>
            <a:avLst/>
            <a:gdLst/>
            <a:ahLst/>
            <a:cxnLst/>
            <a:rect l="l" t="t" r="r" b="b"/>
            <a:pathLst>
              <a:path w="5391050" h="1675219">
                <a:moveTo>
                  <a:pt x="0" y="0"/>
                </a:moveTo>
                <a:lnTo>
                  <a:pt x="5391050" y="0"/>
                </a:lnTo>
                <a:lnTo>
                  <a:pt x="5391050" y="1675220"/>
                </a:lnTo>
                <a:lnTo>
                  <a:pt x="0" y="1675220"/>
                </a:lnTo>
                <a:lnTo>
                  <a:pt x="0" y="0"/>
                </a:lnTo>
                <a:close/>
              </a:path>
            </a:pathLst>
          </a:custGeom>
          <a:blipFill>
            <a:blip r:embed="rId14"/>
            <a:stretch>
              <a:fillRect t="-65306"/>
            </a:stretch>
          </a:blipFill>
        </p:spPr>
      </p:sp>
      <p:sp>
        <p:nvSpPr>
          <p:cNvPr id="9" name="Freeform 9"/>
          <p:cNvSpPr/>
          <p:nvPr/>
        </p:nvSpPr>
        <p:spPr>
          <a:xfrm>
            <a:off x="8863175" y="7554320"/>
            <a:ext cx="8909798" cy="2502168"/>
          </a:xfrm>
          <a:custGeom>
            <a:avLst/>
            <a:gdLst/>
            <a:ahLst/>
            <a:cxnLst/>
            <a:rect l="l" t="t" r="r" b="b"/>
            <a:pathLst>
              <a:path w="8909798" h="2502168">
                <a:moveTo>
                  <a:pt x="0" y="0"/>
                </a:moveTo>
                <a:lnTo>
                  <a:pt x="8909798" y="0"/>
                </a:lnTo>
                <a:lnTo>
                  <a:pt x="8909798" y="2502168"/>
                </a:lnTo>
                <a:lnTo>
                  <a:pt x="0" y="250216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0" name="TextBox 10"/>
          <p:cNvSpPr txBox="1"/>
          <p:nvPr/>
        </p:nvSpPr>
        <p:spPr>
          <a:xfrm>
            <a:off x="9010924" y="8082197"/>
            <a:ext cx="8141844" cy="905510"/>
          </a:xfrm>
          <a:prstGeom prst="rect">
            <a:avLst/>
          </a:prstGeom>
        </p:spPr>
        <p:txBody>
          <a:bodyPr lIns="0" tIns="0" rIns="0" bIns="0" rtlCol="0" anchor="t">
            <a:spAutoFit/>
          </a:bodyPr>
          <a:lstStyle/>
          <a:p>
            <a:pPr marL="0" lvl="0" indent="0" algn="ctr">
              <a:lnSpc>
                <a:spcPts val="3639"/>
              </a:lnSpc>
              <a:spcBef>
                <a:spcPct val="0"/>
              </a:spcBef>
            </a:pPr>
            <a:r>
              <a:rPr lang="en-US" sz="2599" b="1">
                <a:solidFill>
                  <a:srgbClr val="000000"/>
                </a:solidFill>
                <a:latin typeface="Canva Sans Bold"/>
                <a:ea typeface="Canva Sans Bold"/>
                <a:cs typeface="Canva Sans Bold"/>
                <a:sym typeface="Canva Sans Bold"/>
              </a:rPr>
              <a:t>K</a:t>
            </a:r>
            <a:r>
              <a:rPr lang="en-US" sz="2599" b="1" u="none" strike="noStrike">
                <a:solidFill>
                  <a:srgbClr val="000000"/>
                </a:solidFill>
                <a:latin typeface="Canva Sans Bold"/>
                <a:ea typeface="Canva Sans Bold"/>
                <a:cs typeface="Canva Sans Bold"/>
                <a:sym typeface="Canva Sans Bold"/>
              </a:rPr>
              <a:t>eep your audience coming back for more is by making ownable and entertaining content</a:t>
            </a:r>
          </a:p>
        </p:txBody>
      </p:sp>
      <p:sp>
        <p:nvSpPr>
          <p:cNvPr id="11" name="TextBox 11"/>
          <p:cNvSpPr txBox="1"/>
          <p:nvPr/>
        </p:nvSpPr>
        <p:spPr>
          <a:xfrm>
            <a:off x="8756461" y="971550"/>
            <a:ext cx="7071130" cy="1022433"/>
          </a:xfrm>
          <a:prstGeom prst="rect">
            <a:avLst/>
          </a:prstGeom>
        </p:spPr>
        <p:txBody>
          <a:bodyPr lIns="0" tIns="0" rIns="0" bIns="0" rtlCol="0" anchor="t">
            <a:spAutoFit/>
          </a:bodyPr>
          <a:lstStyle/>
          <a:p>
            <a:pPr algn="l">
              <a:lnSpc>
                <a:spcPts val="4198"/>
              </a:lnSpc>
            </a:pPr>
            <a:r>
              <a:rPr lang="en-US" sz="2999">
                <a:solidFill>
                  <a:srgbClr val="000000"/>
                </a:solidFill>
                <a:latin typeface="TAN Ashford"/>
                <a:ea typeface="TAN Ashford"/>
                <a:cs typeface="TAN Ashford"/>
                <a:sym typeface="TAN Ashford"/>
              </a:rPr>
              <a:t>I want brands to entertain me </a:t>
            </a:r>
          </a:p>
        </p:txBody>
      </p:sp>
      <p:sp>
        <p:nvSpPr>
          <p:cNvPr id="12" name="TextBox 12"/>
          <p:cNvSpPr txBox="1"/>
          <p:nvPr/>
        </p:nvSpPr>
        <p:spPr>
          <a:xfrm>
            <a:off x="10554101" y="3112325"/>
            <a:ext cx="7366621" cy="2657475"/>
          </a:xfrm>
          <a:prstGeom prst="rect">
            <a:avLst/>
          </a:prstGeom>
        </p:spPr>
        <p:txBody>
          <a:bodyPr lIns="0" tIns="0" rIns="0" bIns="0" rtlCol="0" anchor="t">
            <a:spAutoFit/>
          </a:bodyPr>
          <a:lstStyle/>
          <a:p>
            <a:pPr marL="0" lvl="0" indent="0" algn="l">
              <a:lnSpc>
                <a:spcPts val="4200"/>
              </a:lnSpc>
              <a:spcBef>
                <a:spcPct val="0"/>
              </a:spcBef>
            </a:pPr>
            <a:r>
              <a:rPr lang="en-US" sz="3000">
                <a:solidFill>
                  <a:srgbClr val="000000"/>
                </a:solidFill>
                <a:latin typeface="Glacial Indifference"/>
                <a:ea typeface="Glacial Indifference"/>
                <a:cs typeface="Glacial Indifference"/>
                <a:sym typeface="Glacial Indifference"/>
              </a:rPr>
              <a:t>Gen Z prefer br</a:t>
            </a:r>
            <a:r>
              <a:rPr lang="en-US" sz="3000" u="none" strike="noStrike">
                <a:solidFill>
                  <a:srgbClr val="000000"/>
                </a:solidFill>
                <a:latin typeface="Glacial Indifference"/>
                <a:ea typeface="Glacial Indifference"/>
                <a:cs typeface="Glacial Indifference"/>
                <a:sym typeface="Glacial Indifference"/>
              </a:rPr>
              <a:t>ands that are entertaining. They grew up with entertainment completely on demand. YouTube, memes, reels — they never had to sit through boring. Its the water they swim in</a:t>
            </a:r>
          </a:p>
        </p:txBody>
      </p:sp>
      <p:sp>
        <p:nvSpPr>
          <p:cNvPr id="13" name="TextBox 13"/>
          <p:cNvSpPr txBox="1"/>
          <p:nvPr/>
        </p:nvSpPr>
        <p:spPr>
          <a:xfrm>
            <a:off x="8120056" y="3538799"/>
            <a:ext cx="1926431" cy="887095"/>
          </a:xfrm>
          <a:prstGeom prst="rect">
            <a:avLst/>
          </a:prstGeom>
        </p:spPr>
        <p:txBody>
          <a:bodyPr lIns="0" tIns="0" rIns="0" bIns="0" rtlCol="0" anchor="t">
            <a:spAutoFit/>
          </a:bodyPr>
          <a:lstStyle/>
          <a:p>
            <a:pPr algn="ctr">
              <a:lnSpc>
                <a:spcPts val="7279"/>
              </a:lnSpc>
            </a:pPr>
            <a:r>
              <a:rPr lang="en-US" sz="5199">
                <a:solidFill>
                  <a:srgbClr val="000000"/>
                </a:solidFill>
                <a:latin typeface="TAN Ashford"/>
                <a:ea typeface="TAN Ashford"/>
                <a:cs typeface="TAN Ashford"/>
                <a:sym typeface="TAN Ashford"/>
              </a:rPr>
              <a:t>9/10</a:t>
            </a:r>
          </a:p>
        </p:txBody>
      </p:sp>
      <p:sp>
        <p:nvSpPr>
          <p:cNvPr id="14" name="TextBox 14"/>
          <p:cNvSpPr txBox="1"/>
          <p:nvPr/>
        </p:nvSpPr>
        <p:spPr>
          <a:xfrm>
            <a:off x="7373121" y="5970518"/>
            <a:ext cx="10547601" cy="1057275"/>
          </a:xfrm>
          <a:prstGeom prst="rect">
            <a:avLst/>
          </a:prstGeom>
        </p:spPr>
        <p:txBody>
          <a:bodyPr lIns="0" tIns="0" rIns="0" bIns="0" rtlCol="0" anchor="t">
            <a:spAutoFit/>
          </a:bodyPr>
          <a:lstStyle/>
          <a:p>
            <a:pPr marL="0" lvl="0" indent="0" algn="l">
              <a:lnSpc>
                <a:spcPts val="4200"/>
              </a:lnSpc>
              <a:spcBef>
                <a:spcPct val="0"/>
              </a:spcBef>
            </a:pPr>
            <a:r>
              <a:rPr lang="en-US" sz="3000">
                <a:solidFill>
                  <a:srgbClr val="000000"/>
                </a:solidFill>
                <a:latin typeface="Glacial Indifference"/>
                <a:ea typeface="Glacial Indifference"/>
                <a:cs typeface="Glacial Indifference"/>
                <a:sym typeface="Glacial Indifference"/>
              </a:rPr>
              <a:t>T</a:t>
            </a:r>
            <a:r>
              <a:rPr lang="en-US" sz="3000" u="none" strike="noStrike">
                <a:solidFill>
                  <a:srgbClr val="000000"/>
                </a:solidFill>
                <a:latin typeface="Glacial Indifference"/>
                <a:ea typeface="Glacial Indifference"/>
                <a:cs typeface="Glacial Indifference"/>
                <a:sym typeface="Glacial Indifference"/>
              </a:rPr>
              <a:t>heir threshold for content that doesn’t immediately give them something — a laugh, a feeling, a reaction — is basically zero</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2845" y="4378461"/>
            <a:ext cx="1738024" cy="1738024"/>
          </a:xfrm>
          <a:custGeom>
            <a:avLst/>
            <a:gdLst/>
            <a:ahLst/>
            <a:cxnLst/>
            <a:rect l="l" t="t" r="r" b="b"/>
            <a:pathLst>
              <a:path w="1738024" h="1738024">
                <a:moveTo>
                  <a:pt x="0" y="0"/>
                </a:moveTo>
                <a:lnTo>
                  <a:pt x="1738024" y="0"/>
                </a:lnTo>
                <a:lnTo>
                  <a:pt x="1738024" y="1738025"/>
                </a:lnTo>
                <a:lnTo>
                  <a:pt x="0" y="17380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579346" y="556381"/>
            <a:ext cx="10854006" cy="2175324"/>
          </a:xfrm>
          <a:custGeom>
            <a:avLst/>
            <a:gdLst/>
            <a:ahLst/>
            <a:cxnLst/>
            <a:rect l="l" t="t" r="r" b="b"/>
            <a:pathLst>
              <a:path w="10854006" h="2175324">
                <a:moveTo>
                  <a:pt x="0" y="0"/>
                </a:moveTo>
                <a:lnTo>
                  <a:pt x="10854006" y="0"/>
                </a:lnTo>
                <a:lnTo>
                  <a:pt x="10854006" y="2175323"/>
                </a:lnTo>
                <a:lnTo>
                  <a:pt x="0" y="217532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2789066" y="8174752"/>
            <a:ext cx="6052777" cy="1551024"/>
          </a:xfrm>
          <a:custGeom>
            <a:avLst/>
            <a:gdLst/>
            <a:ahLst/>
            <a:cxnLst/>
            <a:rect l="l" t="t" r="r" b="b"/>
            <a:pathLst>
              <a:path w="6052777" h="1551024">
                <a:moveTo>
                  <a:pt x="0" y="0"/>
                </a:moveTo>
                <a:lnTo>
                  <a:pt x="6052777" y="0"/>
                </a:lnTo>
                <a:lnTo>
                  <a:pt x="6052777" y="1551024"/>
                </a:lnTo>
                <a:lnTo>
                  <a:pt x="0" y="15510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1932522" y="1161608"/>
            <a:ext cx="5624423" cy="7963785"/>
          </a:xfrm>
          <a:custGeom>
            <a:avLst/>
            <a:gdLst/>
            <a:ahLst/>
            <a:cxnLst/>
            <a:rect l="l" t="t" r="r" b="b"/>
            <a:pathLst>
              <a:path w="5624423" h="7963785">
                <a:moveTo>
                  <a:pt x="0" y="0"/>
                </a:moveTo>
                <a:lnTo>
                  <a:pt x="5624423" y="0"/>
                </a:lnTo>
                <a:lnTo>
                  <a:pt x="5624423" y="7963784"/>
                </a:lnTo>
                <a:lnTo>
                  <a:pt x="0" y="79637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6"/>
          <p:cNvSpPr/>
          <p:nvPr/>
        </p:nvSpPr>
        <p:spPr>
          <a:xfrm>
            <a:off x="10445676" y="2904204"/>
            <a:ext cx="6641279" cy="4701014"/>
          </a:xfrm>
          <a:custGeom>
            <a:avLst/>
            <a:gdLst/>
            <a:ahLst/>
            <a:cxnLst/>
            <a:rect l="l" t="t" r="r" b="b"/>
            <a:pathLst>
              <a:path w="6641279" h="4701014">
                <a:moveTo>
                  <a:pt x="0" y="0"/>
                </a:moveTo>
                <a:lnTo>
                  <a:pt x="6641279" y="0"/>
                </a:lnTo>
                <a:lnTo>
                  <a:pt x="6641279" y="4701014"/>
                </a:lnTo>
                <a:lnTo>
                  <a:pt x="0" y="4701014"/>
                </a:lnTo>
                <a:lnTo>
                  <a:pt x="0" y="0"/>
                </a:lnTo>
                <a:close/>
              </a:path>
            </a:pathLst>
          </a:custGeom>
          <a:blipFill>
            <a:blip r:embed="rId11"/>
            <a:stretch>
              <a:fillRect l="-11314"/>
            </a:stretch>
          </a:blipFill>
        </p:spPr>
      </p:sp>
      <p:sp>
        <p:nvSpPr>
          <p:cNvPr id="7" name="TextBox 7"/>
          <p:cNvSpPr txBox="1"/>
          <p:nvPr/>
        </p:nvSpPr>
        <p:spPr>
          <a:xfrm>
            <a:off x="3360883" y="4311786"/>
            <a:ext cx="6934566" cy="2657475"/>
          </a:xfrm>
          <a:prstGeom prst="rect">
            <a:avLst/>
          </a:prstGeom>
        </p:spPr>
        <p:txBody>
          <a:bodyPr lIns="0" tIns="0" rIns="0" bIns="0" rtlCol="0" anchor="t">
            <a:spAutoFit/>
          </a:bodyPr>
          <a:lstStyle/>
          <a:p>
            <a:pPr marL="0" lvl="0" indent="0" algn="l">
              <a:lnSpc>
                <a:spcPts val="4200"/>
              </a:lnSpc>
              <a:spcBef>
                <a:spcPct val="0"/>
              </a:spcBef>
            </a:pPr>
            <a:r>
              <a:rPr lang="en-US" sz="3000">
                <a:solidFill>
                  <a:srgbClr val="000000"/>
                </a:solidFill>
                <a:latin typeface="Glacial Indifference"/>
                <a:ea typeface="Glacial Indifference"/>
                <a:cs typeface="Glacial Indifference"/>
                <a:sym typeface="Glacial Indifference"/>
              </a:rPr>
              <a:t>Zoomers lean more into br</a:t>
            </a:r>
            <a:r>
              <a:rPr lang="en-US" sz="3000" u="none" strike="noStrike">
                <a:solidFill>
                  <a:srgbClr val="000000"/>
                </a:solidFill>
                <a:latin typeface="Glacial Indifference"/>
                <a:ea typeface="Glacial Indifference"/>
                <a:cs typeface="Glacial Indifference"/>
                <a:sym typeface="Glacial Indifference"/>
              </a:rPr>
              <a:t>ands that take content as cultural commentary and actively engage with the things they are speaking of than brands that show up late and feel like an outsider looking in</a:t>
            </a:r>
          </a:p>
        </p:txBody>
      </p:sp>
      <p:sp>
        <p:nvSpPr>
          <p:cNvPr id="8" name="TextBox 8"/>
          <p:cNvSpPr txBox="1"/>
          <p:nvPr/>
        </p:nvSpPr>
        <p:spPr>
          <a:xfrm>
            <a:off x="1536547" y="800679"/>
            <a:ext cx="7727499" cy="1543163"/>
          </a:xfrm>
          <a:prstGeom prst="rect">
            <a:avLst/>
          </a:prstGeom>
        </p:spPr>
        <p:txBody>
          <a:bodyPr lIns="0" tIns="0" rIns="0" bIns="0" rtlCol="0" anchor="t">
            <a:spAutoFit/>
          </a:bodyPr>
          <a:lstStyle/>
          <a:p>
            <a:pPr algn="l">
              <a:lnSpc>
                <a:spcPts val="4198"/>
              </a:lnSpc>
            </a:pPr>
            <a:r>
              <a:rPr lang="en-US" sz="2999">
                <a:solidFill>
                  <a:srgbClr val="000000"/>
                </a:solidFill>
                <a:latin typeface="TAN Ashford"/>
                <a:ea typeface="TAN Ashford"/>
                <a:cs typeface="TAN Ashford"/>
                <a:sym typeface="TAN Ashford"/>
              </a:rPr>
              <a:t>I want brands to keep with the social culture and move with me</a:t>
            </a:r>
          </a:p>
        </p:txBody>
      </p:sp>
      <p:sp>
        <p:nvSpPr>
          <p:cNvPr id="9" name="TextBox 9"/>
          <p:cNvSpPr txBox="1"/>
          <p:nvPr/>
        </p:nvSpPr>
        <p:spPr>
          <a:xfrm>
            <a:off x="766840" y="4823196"/>
            <a:ext cx="2098774" cy="887095"/>
          </a:xfrm>
          <a:prstGeom prst="rect">
            <a:avLst/>
          </a:prstGeom>
        </p:spPr>
        <p:txBody>
          <a:bodyPr lIns="0" tIns="0" rIns="0" bIns="0" rtlCol="0" anchor="t">
            <a:spAutoFit/>
          </a:bodyPr>
          <a:lstStyle/>
          <a:p>
            <a:pPr algn="ctr">
              <a:lnSpc>
                <a:spcPts val="7279"/>
              </a:lnSpc>
            </a:pPr>
            <a:r>
              <a:rPr lang="en-US" sz="5199">
                <a:solidFill>
                  <a:srgbClr val="000000"/>
                </a:solidFill>
                <a:latin typeface="TAN Ashford"/>
                <a:ea typeface="TAN Ashford"/>
                <a:cs typeface="TAN Ashford"/>
                <a:sym typeface="TAN Ashford"/>
              </a:rPr>
              <a:t>80%</a:t>
            </a:r>
          </a:p>
        </p:txBody>
      </p:sp>
      <p:sp>
        <p:nvSpPr>
          <p:cNvPr id="10" name="Freeform 10"/>
          <p:cNvSpPr/>
          <p:nvPr/>
        </p:nvSpPr>
        <p:spPr>
          <a:xfrm>
            <a:off x="1749462" y="7407773"/>
            <a:ext cx="9284208" cy="2607315"/>
          </a:xfrm>
          <a:custGeom>
            <a:avLst/>
            <a:gdLst/>
            <a:ahLst/>
            <a:cxnLst/>
            <a:rect l="l" t="t" r="r" b="b"/>
            <a:pathLst>
              <a:path w="9284208" h="2607315">
                <a:moveTo>
                  <a:pt x="0" y="0"/>
                </a:moveTo>
                <a:lnTo>
                  <a:pt x="9284208" y="0"/>
                </a:lnTo>
                <a:lnTo>
                  <a:pt x="9284208" y="2607315"/>
                </a:lnTo>
                <a:lnTo>
                  <a:pt x="0" y="260731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TextBox 11"/>
          <p:cNvSpPr txBox="1"/>
          <p:nvPr/>
        </p:nvSpPr>
        <p:spPr>
          <a:xfrm>
            <a:off x="2303832" y="7783759"/>
            <a:ext cx="8141844" cy="1362710"/>
          </a:xfrm>
          <a:prstGeom prst="rect">
            <a:avLst/>
          </a:prstGeom>
        </p:spPr>
        <p:txBody>
          <a:bodyPr lIns="0" tIns="0" rIns="0" bIns="0" rtlCol="0" anchor="t">
            <a:spAutoFit/>
          </a:bodyPr>
          <a:lstStyle/>
          <a:p>
            <a:pPr marL="0" lvl="0" indent="0" algn="ctr">
              <a:lnSpc>
                <a:spcPts val="3639"/>
              </a:lnSpc>
              <a:spcBef>
                <a:spcPct val="0"/>
              </a:spcBef>
            </a:pPr>
            <a:r>
              <a:rPr lang="en-US" sz="2599" b="1">
                <a:solidFill>
                  <a:srgbClr val="000000"/>
                </a:solidFill>
                <a:latin typeface="Canva Sans Bold"/>
                <a:ea typeface="Canva Sans Bold"/>
                <a:cs typeface="Canva Sans Bold"/>
                <a:sym typeface="Canva Sans Bold"/>
              </a:rPr>
              <a:t>Strive to feel ‘forever-in-plug’ and m</a:t>
            </a:r>
            <a:r>
              <a:rPr lang="en-US" sz="2599" b="1" u="none" strike="noStrike">
                <a:solidFill>
                  <a:srgbClr val="000000"/>
                </a:solidFill>
                <a:latin typeface="Canva Sans Bold"/>
                <a:ea typeface="Canva Sans Bold"/>
                <a:cs typeface="Canva Sans Bold"/>
                <a:sym typeface="Canva Sans Bold"/>
              </a:rPr>
              <a:t>erge the ethos of your brand with the ‘timely’ and playful demeanor of the lean internet culture </a:t>
            </a:r>
          </a:p>
        </p:txBody>
      </p:sp>
      <p:sp>
        <p:nvSpPr>
          <p:cNvPr id="12" name="TextBox 12"/>
          <p:cNvSpPr txBox="1"/>
          <p:nvPr/>
        </p:nvSpPr>
        <p:spPr>
          <a:xfrm>
            <a:off x="631624" y="3034512"/>
            <a:ext cx="9663825" cy="1057275"/>
          </a:xfrm>
          <a:prstGeom prst="rect">
            <a:avLst/>
          </a:prstGeom>
        </p:spPr>
        <p:txBody>
          <a:bodyPr lIns="0" tIns="0" rIns="0" bIns="0" rtlCol="0" anchor="t">
            <a:spAutoFit/>
          </a:bodyPr>
          <a:lstStyle/>
          <a:p>
            <a:pPr marL="0" lvl="0" indent="0" algn="l">
              <a:lnSpc>
                <a:spcPts val="4200"/>
              </a:lnSpc>
              <a:spcBef>
                <a:spcPct val="0"/>
              </a:spcBef>
            </a:pPr>
            <a:r>
              <a:rPr lang="en-US" sz="3000" u="none" strike="noStrike">
                <a:solidFill>
                  <a:srgbClr val="000000"/>
                </a:solidFill>
                <a:latin typeface="Glacial Indifference"/>
                <a:ea typeface="Glacial Indifference"/>
                <a:cs typeface="Glacial Indifference"/>
                <a:sym typeface="Glacial Indifference"/>
              </a:rPr>
              <a:t>Gen Z doesn’t watch culture happen. They’re inside it — making references, starting trends and moving 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9299" y="1434778"/>
            <a:ext cx="9635435" cy="1931102"/>
          </a:xfrm>
          <a:custGeom>
            <a:avLst/>
            <a:gdLst/>
            <a:ahLst/>
            <a:cxnLst/>
            <a:rect l="l" t="t" r="r" b="b"/>
            <a:pathLst>
              <a:path w="9635435" h="1931102">
                <a:moveTo>
                  <a:pt x="0" y="0"/>
                </a:moveTo>
                <a:lnTo>
                  <a:pt x="9635435" y="0"/>
                </a:lnTo>
                <a:lnTo>
                  <a:pt x="9635435" y="1931101"/>
                </a:lnTo>
                <a:lnTo>
                  <a:pt x="0" y="193110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733660" y="7713036"/>
            <a:ext cx="6052777" cy="1551024"/>
          </a:xfrm>
          <a:custGeom>
            <a:avLst/>
            <a:gdLst/>
            <a:ahLst/>
            <a:cxnLst/>
            <a:rect l="l" t="t" r="r" b="b"/>
            <a:pathLst>
              <a:path w="6052777" h="1551024">
                <a:moveTo>
                  <a:pt x="0" y="0"/>
                </a:moveTo>
                <a:lnTo>
                  <a:pt x="6052777" y="0"/>
                </a:lnTo>
                <a:lnTo>
                  <a:pt x="6052777" y="1551024"/>
                </a:lnTo>
                <a:lnTo>
                  <a:pt x="0" y="155102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11634877" y="986479"/>
            <a:ext cx="5624423" cy="7963785"/>
          </a:xfrm>
          <a:custGeom>
            <a:avLst/>
            <a:gdLst/>
            <a:ahLst/>
            <a:cxnLst/>
            <a:rect l="l" t="t" r="r" b="b"/>
            <a:pathLst>
              <a:path w="5624423" h="7963785">
                <a:moveTo>
                  <a:pt x="0" y="0"/>
                </a:moveTo>
                <a:lnTo>
                  <a:pt x="5624423" y="0"/>
                </a:lnTo>
                <a:lnTo>
                  <a:pt x="5624423" y="7963785"/>
                </a:lnTo>
                <a:lnTo>
                  <a:pt x="0" y="796378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2024772" y="7030146"/>
            <a:ext cx="9284208" cy="2607315"/>
          </a:xfrm>
          <a:custGeom>
            <a:avLst/>
            <a:gdLst/>
            <a:ahLst/>
            <a:cxnLst/>
            <a:rect l="l" t="t" r="r" b="b"/>
            <a:pathLst>
              <a:path w="9284208" h="2607315">
                <a:moveTo>
                  <a:pt x="0" y="0"/>
                </a:moveTo>
                <a:lnTo>
                  <a:pt x="9284207" y="0"/>
                </a:lnTo>
                <a:lnTo>
                  <a:pt x="9284207" y="2607315"/>
                </a:lnTo>
                <a:lnTo>
                  <a:pt x="0" y="260731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6" name="Group 6"/>
          <p:cNvGrpSpPr/>
          <p:nvPr/>
        </p:nvGrpSpPr>
        <p:grpSpPr>
          <a:xfrm>
            <a:off x="10277213" y="442939"/>
            <a:ext cx="3617690" cy="3896788"/>
            <a:chOff x="0" y="0"/>
            <a:chExt cx="4823586" cy="5195717"/>
          </a:xfrm>
        </p:grpSpPr>
        <p:sp>
          <p:nvSpPr>
            <p:cNvPr id="7" name="Freeform 7"/>
            <p:cNvSpPr/>
            <p:nvPr/>
          </p:nvSpPr>
          <p:spPr>
            <a:xfrm>
              <a:off x="0" y="560065"/>
              <a:ext cx="4823586" cy="4635652"/>
            </a:xfrm>
            <a:custGeom>
              <a:avLst/>
              <a:gdLst/>
              <a:ahLst/>
              <a:cxnLst/>
              <a:rect l="l" t="t" r="r" b="b"/>
              <a:pathLst>
                <a:path w="4823586" h="4635652">
                  <a:moveTo>
                    <a:pt x="0" y="0"/>
                  </a:moveTo>
                  <a:lnTo>
                    <a:pt x="4823586" y="0"/>
                  </a:lnTo>
                  <a:lnTo>
                    <a:pt x="4823586" y="4635652"/>
                  </a:lnTo>
                  <a:lnTo>
                    <a:pt x="0" y="4635652"/>
                  </a:lnTo>
                  <a:lnTo>
                    <a:pt x="0" y="0"/>
                  </a:lnTo>
                  <a:close/>
                </a:path>
              </a:pathLst>
            </a:custGeom>
            <a:blipFill>
              <a:blip r:embed="rId11"/>
              <a:stretch>
                <a:fillRect l="-16150" t="-88868" r="-21647" b="-121431"/>
              </a:stretch>
            </a:blipFill>
          </p:spPr>
        </p:sp>
        <p:sp>
          <p:nvSpPr>
            <p:cNvPr id="8" name="Freeform 8"/>
            <p:cNvSpPr/>
            <p:nvPr/>
          </p:nvSpPr>
          <p:spPr>
            <a:xfrm>
              <a:off x="0" y="0"/>
              <a:ext cx="4823586" cy="560065"/>
            </a:xfrm>
            <a:custGeom>
              <a:avLst/>
              <a:gdLst/>
              <a:ahLst/>
              <a:cxnLst/>
              <a:rect l="l" t="t" r="r" b="b"/>
              <a:pathLst>
                <a:path w="4823586" h="560065">
                  <a:moveTo>
                    <a:pt x="0" y="0"/>
                  </a:moveTo>
                  <a:lnTo>
                    <a:pt x="4823586" y="0"/>
                  </a:lnTo>
                  <a:lnTo>
                    <a:pt x="4823586" y="560065"/>
                  </a:lnTo>
                  <a:lnTo>
                    <a:pt x="0" y="560065"/>
                  </a:lnTo>
                  <a:lnTo>
                    <a:pt x="0" y="0"/>
                  </a:lnTo>
                  <a:close/>
                </a:path>
              </a:pathLst>
            </a:custGeom>
            <a:blipFill>
              <a:blip r:embed="rId11"/>
              <a:stretch>
                <a:fillRect t="-116163" b="-1647686"/>
              </a:stretch>
            </a:blipFill>
          </p:spPr>
        </p:sp>
      </p:grpSp>
      <p:sp>
        <p:nvSpPr>
          <p:cNvPr id="9" name="Freeform 9"/>
          <p:cNvSpPr/>
          <p:nvPr/>
        </p:nvSpPr>
        <p:spPr>
          <a:xfrm>
            <a:off x="13086298" y="1917687"/>
            <a:ext cx="4173002" cy="8026488"/>
          </a:xfrm>
          <a:custGeom>
            <a:avLst/>
            <a:gdLst/>
            <a:ahLst/>
            <a:cxnLst/>
            <a:rect l="l" t="t" r="r" b="b"/>
            <a:pathLst>
              <a:path w="4173002" h="8026488">
                <a:moveTo>
                  <a:pt x="0" y="0"/>
                </a:moveTo>
                <a:lnTo>
                  <a:pt x="4173002" y="0"/>
                </a:lnTo>
                <a:lnTo>
                  <a:pt x="4173002" y="8026488"/>
                </a:lnTo>
                <a:lnTo>
                  <a:pt x="0" y="8026488"/>
                </a:lnTo>
                <a:lnTo>
                  <a:pt x="0" y="0"/>
                </a:lnTo>
                <a:close/>
              </a:path>
            </a:pathLst>
          </a:custGeom>
          <a:blipFill>
            <a:blip r:embed="rId12"/>
            <a:stretch>
              <a:fillRect t="-12513"/>
            </a:stretch>
          </a:blipFill>
        </p:spPr>
      </p:sp>
      <p:sp>
        <p:nvSpPr>
          <p:cNvPr id="10" name="TextBox 10"/>
          <p:cNvSpPr txBox="1"/>
          <p:nvPr/>
        </p:nvSpPr>
        <p:spPr>
          <a:xfrm>
            <a:off x="1028700" y="3908629"/>
            <a:ext cx="9744689" cy="2657475"/>
          </a:xfrm>
          <a:prstGeom prst="rect">
            <a:avLst/>
          </a:prstGeom>
        </p:spPr>
        <p:txBody>
          <a:bodyPr lIns="0" tIns="0" rIns="0" bIns="0" rtlCol="0" anchor="t">
            <a:spAutoFit/>
          </a:bodyPr>
          <a:lstStyle/>
          <a:p>
            <a:pPr algn="l">
              <a:lnSpc>
                <a:spcPts val="4200"/>
              </a:lnSpc>
            </a:pPr>
            <a:r>
              <a:rPr lang="en-US" sz="3000">
                <a:solidFill>
                  <a:srgbClr val="000000"/>
                </a:solidFill>
                <a:latin typeface="Glacial Indifference"/>
                <a:ea typeface="Glacial Indifference"/>
                <a:cs typeface="Glacial Indifference"/>
                <a:sym typeface="Glacial Indifference"/>
              </a:rPr>
              <a:t>They want brands to have a two-way communciation with them. Gen Z grew up in comment sections, reply threads, Discord servers. </a:t>
            </a:r>
          </a:p>
          <a:p>
            <a:pPr marL="0" lvl="0" indent="0" algn="l">
              <a:lnSpc>
                <a:spcPts val="4200"/>
              </a:lnSpc>
              <a:spcBef>
                <a:spcPct val="0"/>
              </a:spcBef>
            </a:pPr>
            <a:r>
              <a:rPr lang="en-US" sz="3000" i="1">
                <a:solidFill>
                  <a:srgbClr val="000000"/>
                </a:solidFill>
                <a:latin typeface="Glacial Indifference Italics"/>
                <a:ea typeface="Glacial Indifference Italics"/>
                <a:cs typeface="Glacial Indifference Italics"/>
                <a:sym typeface="Glacial Indifference Italics"/>
              </a:rPr>
              <a:t>For them, conversation was never separate from content — it was part of it. </a:t>
            </a:r>
          </a:p>
        </p:txBody>
      </p:sp>
      <p:sp>
        <p:nvSpPr>
          <p:cNvPr id="11" name="TextBox 11"/>
          <p:cNvSpPr txBox="1"/>
          <p:nvPr/>
        </p:nvSpPr>
        <p:spPr>
          <a:xfrm>
            <a:off x="1238874" y="1860537"/>
            <a:ext cx="7204319" cy="1022433"/>
          </a:xfrm>
          <a:prstGeom prst="rect">
            <a:avLst/>
          </a:prstGeom>
        </p:spPr>
        <p:txBody>
          <a:bodyPr lIns="0" tIns="0" rIns="0" bIns="0" rtlCol="0" anchor="t">
            <a:spAutoFit/>
          </a:bodyPr>
          <a:lstStyle/>
          <a:p>
            <a:pPr algn="l">
              <a:lnSpc>
                <a:spcPts val="4198"/>
              </a:lnSpc>
            </a:pPr>
            <a:r>
              <a:rPr lang="en-US" sz="2999">
                <a:solidFill>
                  <a:srgbClr val="000000"/>
                </a:solidFill>
                <a:latin typeface="TAN Ashford"/>
                <a:ea typeface="TAN Ashford"/>
                <a:cs typeface="TAN Ashford"/>
                <a:sym typeface="TAN Ashford"/>
              </a:rPr>
              <a:t>I want brands to engage with me</a:t>
            </a:r>
          </a:p>
        </p:txBody>
      </p:sp>
      <p:sp>
        <p:nvSpPr>
          <p:cNvPr id="12" name="TextBox 12"/>
          <p:cNvSpPr txBox="1"/>
          <p:nvPr/>
        </p:nvSpPr>
        <p:spPr>
          <a:xfrm>
            <a:off x="2411267" y="7500549"/>
            <a:ext cx="8362122" cy="1362710"/>
          </a:xfrm>
          <a:prstGeom prst="rect">
            <a:avLst/>
          </a:prstGeom>
        </p:spPr>
        <p:txBody>
          <a:bodyPr wrap="square" lIns="0" tIns="0" rIns="0" bIns="0" rtlCol="0" anchor="t">
            <a:spAutoFit/>
          </a:bodyPr>
          <a:lstStyle/>
          <a:p>
            <a:pPr marL="0" lvl="0" indent="0" algn="ctr">
              <a:lnSpc>
                <a:spcPts val="3639"/>
              </a:lnSpc>
              <a:spcBef>
                <a:spcPct val="0"/>
              </a:spcBef>
            </a:pPr>
            <a:r>
              <a:rPr lang="en-US" sz="2599" b="1" dirty="0">
                <a:solidFill>
                  <a:srgbClr val="000000"/>
                </a:solidFill>
                <a:latin typeface="Canva Sans Bold"/>
                <a:ea typeface="Canva Sans Bold"/>
                <a:cs typeface="Canva Sans Bold"/>
                <a:sym typeface="Canva Sans Bold"/>
              </a:rPr>
              <a:t>Don’t just perform social presence and make your audi</a:t>
            </a:r>
            <a:r>
              <a:rPr lang="en-US" sz="2599" b="1" u="none" strike="noStrike" dirty="0">
                <a:solidFill>
                  <a:srgbClr val="000000"/>
                </a:solidFill>
                <a:latin typeface="Canva Sans Bold"/>
                <a:ea typeface="Canva Sans Bold"/>
                <a:cs typeface="Canva Sans Bold"/>
                <a:sym typeface="Canva Sans Bold"/>
              </a:rPr>
              <a:t>ence feel </a:t>
            </a:r>
            <a:r>
              <a:rPr lang="en-US" sz="2599" b="1" u="none" strike="noStrike" dirty="0" err="1">
                <a:solidFill>
                  <a:srgbClr val="000000"/>
                </a:solidFill>
                <a:latin typeface="Canva Sans Bold"/>
                <a:ea typeface="Canva Sans Bold"/>
                <a:cs typeface="Canva Sans Bold"/>
                <a:sym typeface="Canva Sans Bold"/>
              </a:rPr>
              <a:t>recognised</a:t>
            </a:r>
            <a:r>
              <a:rPr lang="en-US" sz="2599" b="1" u="none" strike="noStrike" dirty="0">
                <a:solidFill>
                  <a:srgbClr val="000000"/>
                </a:solidFill>
                <a:latin typeface="Canva Sans Bold"/>
                <a:ea typeface="Canva Sans Bold"/>
                <a:cs typeface="Canva Sans Bold"/>
                <a:sym typeface="Canva Sans Bold"/>
              </a:rPr>
              <a:t>. A brand that only speaks in captions is a brand that’s still broadcasting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47841" y="1143463"/>
            <a:ext cx="5624423" cy="7963785"/>
          </a:xfrm>
          <a:custGeom>
            <a:avLst/>
            <a:gdLst/>
            <a:ahLst/>
            <a:cxnLst/>
            <a:rect l="l" t="t" r="r" b="b"/>
            <a:pathLst>
              <a:path w="5624423" h="7963785">
                <a:moveTo>
                  <a:pt x="0" y="0"/>
                </a:moveTo>
                <a:lnTo>
                  <a:pt x="5624423" y="0"/>
                </a:lnTo>
                <a:lnTo>
                  <a:pt x="5624423" y="7963785"/>
                </a:lnTo>
                <a:lnTo>
                  <a:pt x="0" y="796378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7966318" y="3547001"/>
            <a:ext cx="1456512" cy="1456512"/>
          </a:xfrm>
          <a:custGeom>
            <a:avLst/>
            <a:gdLst/>
            <a:ahLst/>
            <a:cxnLst/>
            <a:rect l="l" t="t" r="r" b="b"/>
            <a:pathLst>
              <a:path w="1456512" h="1456512">
                <a:moveTo>
                  <a:pt x="0" y="0"/>
                </a:moveTo>
                <a:lnTo>
                  <a:pt x="1456512" y="0"/>
                </a:lnTo>
                <a:lnTo>
                  <a:pt x="1456512" y="1456512"/>
                </a:lnTo>
                <a:lnTo>
                  <a:pt x="0" y="14565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7622007" y="1143463"/>
            <a:ext cx="9784155" cy="1960908"/>
          </a:xfrm>
          <a:custGeom>
            <a:avLst/>
            <a:gdLst/>
            <a:ahLst/>
            <a:cxnLst/>
            <a:rect l="l" t="t" r="r" b="b"/>
            <a:pathLst>
              <a:path w="9784155" h="1960908">
                <a:moveTo>
                  <a:pt x="0" y="0"/>
                </a:moveTo>
                <a:lnTo>
                  <a:pt x="9784155" y="0"/>
                </a:lnTo>
                <a:lnTo>
                  <a:pt x="9784155" y="1960908"/>
                </a:lnTo>
                <a:lnTo>
                  <a:pt x="0" y="19609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9520041" y="7699231"/>
            <a:ext cx="7999960" cy="2246655"/>
          </a:xfrm>
          <a:custGeom>
            <a:avLst/>
            <a:gdLst/>
            <a:ahLst/>
            <a:cxnLst/>
            <a:rect l="l" t="t" r="r" b="b"/>
            <a:pathLst>
              <a:path w="7999960" h="2246655">
                <a:moveTo>
                  <a:pt x="0" y="0"/>
                </a:moveTo>
                <a:lnTo>
                  <a:pt x="7999960" y="0"/>
                </a:lnTo>
                <a:lnTo>
                  <a:pt x="7999960" y="2246655"/>
                </a:lnTo>
                <a:lnTo>
                  <a:pt x="0" y="224665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TextBox 6"/>
          <p:cNvSpPr txBox="1"/>
          <p:nvPr/>
        </p:nvSpPr>
        <p:spPr>
          <a:xfrm>
            <a:off x="10744367" y="8201738"/>
            <a:ext cx="5168392" cy="905510"/>
          </a:xfrm>
          <a:prstGeom prst="rect">
            <a:avLst/>
          </a:prstGeom>
        </p:spPr>
        <p:txBody>
          <a:bodyPr lIns="0" tIns="0" rIns="0" bIns="0" rtlCol="0" anchor="t">
            <a:spAutoFit/>
          </a:bodyPr>
          <a:lstStyle/>
          <a:p>
            <a:pPr marL="0" lvl="0" indent="0" algn="ctr">
              <a:lnSpc>
                <a:spcPts val="3639"/>
              </a:lnSpc>
              <a:spcBef>
                <a:spcPct val="0"/>
              </a:spcBef>
            </a:pPr>
            <a:r>
              <a:rPr lang="en-US" sz="2599" b="1">
                <a:solidFill>
                  <a:srgbClr val="000000"/>
                </a:solidFill>
                <a:latin typeface="Canva Sans Bold"/>
                <a:ea typeface="Canva Sans Bold"/>
                <a:cs typeface="Canva Sans Bold"/>
                <a:sym typeface="Canva Sans Bold"/>
              </a:rPr>
              <a:t>Design for pa</a:t>
            </a:r>
            <a:r>
              <a:rPr lang="en-US" sz="2599" b="1" u="none" strike="noStrike">
                <a:solidFill>
                  <a:srgbClr val="000000"/>
                </a:solidFill>
                <a:latin typeface="Canva Sans Bold"/>
                <a:ea typeface="Canva Sans Bold"/>
                <a:cs typeface="Canva Sans Bold"/>
                <a:sym typeface="Canva Sans Bold"/>
              </a:rPr>
              <a:t>rticipation, not passive consumption</a:t>
            </a:r>
          </a:p>
        </p:txBody>
      </p:sp>
      <p:sp>
        <p:nvSpPr>
          <p:cNvPr id="7" name="Freeform 7"/>
          <p:cNvSpPr/>
          <p:nvPr/>
        </p:nvSpPr>
        <p:spPr>
          <a:xfrm>
            <a:off x="8205732" y="8822559"/>
            <a:ext cx="2956128" cy="2885920"/>
          </a:xfrm>
          <a:custGeom>
            <a:avLst/>
            <a:gdLst/>
            <a:ahLst/>
            <a:cxnLst/>
            <a:rect l="l" t="t" r="r" b="b"/>
            <a:pathLst>
              <a:path w="2956128" h="2885920">
                <a:moveTo>
                  <a:pt x="0" y="0"/>
                </a:moveTo>
                <a:lnTo>
                  <a:pt x="2956129" y="0"/>
                </a:lnTo>
                <a:lnTo>
                  <a:pt x="2956129" y="2885920"/>
                </a:lnTo>
                <a:lnTo>
                  <a:pt x="0" y="28859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8" name="Freeform 8"/>
          <p:cNvSpPr/>
          <p:nvPr/>
        </p:nvSpPr>
        <p:spPr>
          <a:xfrm>
            <a:off x="486634" y="310744"/>
            <a:ext cx="4562773" cy="4692770"/>
          </a:xfrm>
          <a:custGeom>
            <a:avLst/>
            <a:gdLst/>
            <a:ahLst/>
            <a:cxnLst/>
            <a:rect l="l" t="t" r="r" b="b"/>
            <a:pathLst>
              <a:path w="4562773" h="4692770">
                <a:moveTo>
                  <a:pt x="0" y="0"/>
                </a:moveTo>
                <a:lnTo>
                  <a:pt x="4562773" y="0"/>
                </a:lnTo>
                <a:lnTo>
                  <a:pt x="4562773" y="4692769"/>
                </a:lnTo>
                <a:lnTo>
                  <a:pt x="0" y="4692769"/>
                </a:lnTo>
                <a:lnTo>
                  <a:pt x="0" y="0"/>
                </a:lnTo>
                <a:close/>
              </a:path>
            </a:pathLst>
          </a:custGeom>
          <a:blipFill>
            <a:blip r:embed="rId13"/>
            <a:stretch>
              <a:fillRect t="-8173" b="-102053"/>
            </a:stretch>
          </a:blipFill>
        </p:spPr>
      </p:sp>
      <p:sp>
        <p:nvSpPr>
          <p:cNvPr id="9" name="Freeform 9"/>
          <p:cNvSpPr/>
          <p:nvPr/>
        </p:nvSpPr>
        <p:spPr>
          <a:xfrm>
            <a:off x="2805578" y="3854403"/>
            <a:ext cx="4487658" cy="5670629"/>
          </a:xfrm>
          <a:custGeom>
            <a:avLst/>
            <a:gdLst/>
            <a:ahLst/>
            <a:cxnLst/>
            <a:rect l="l" t="t" r="r" b="b"/>
            <a:pathLst>
              <a:path w="4487658" h="5670629">
                <a:moveTo>
                  <a:pt x="0" y="0"/>
                </a:moveTo>
                <a:lnTo>
                  <a:pt x="4487658" y="0"/>
                </a:lnTo>
                <a:lnTo>
                  <a:pt x="4487658" y="5670629"/>
                </a:lnTo>
                <a:lnTo>
                  <a:pt x="0" y="5670629"/>
                </a:lnTo>
                <a:lnTo>
                  <a:pt x="0" y="0"/>
                </a:lnTo>
                <a:close/>
              </a:path>
            </a:pathLst>
          </a:custGeom>
          <a:blipFill>
            <a:blip r:embed="rId14"/>
            <a:stretch>
              <a:fillRect t="-7741" b="-63523"/>
            </a:stretch>
          </a:blipFill>
        </p:spPr>
      </p:sp>
      <p:sp>
        <p:nvSpPr>
          <p:cNvPr id="10" name="TextBox 10"/>
          <p:cNvSpPr txBox="1"/>
          <p:nvPr/>
        </p:nvSpPr>
        <p:spPr>
          <a:xfrm>
            <a:off x="8542536" y="1553572"/>
            <a:ext cx="6538261" cy="1022433"/>
          </a:xfrm>
          <a:prstGeom prst="rect">
            <a:avLst/>
          </a:prstGeom>
        </p:spPr>
        <p:txBody>
          <a:bodyPr lIns="0" tIns="0" rIns="0" bIns="0" rtlCol="0" anchor="t">
            <a:spAutoFit/>
          </a:bodyPr>
          <a:lstStyle/>
          <a:p>
            <a:pPr algn="l">
              <a:lnSpc>
                <a:spcPts val="4198"/>
              </a:lnSpc>
            </a:pPr>
            <a:r>
              <a:rPr lang="en-US" sz="2999">
                <a:solidFill>
                  <a:srgbClr val="000000"/>
                </a:solidFill>
                <a:latin typeface="TAN Ashford"/>
                <a:ea typeface="TAN Ashford"/>
                <a:cs typeface="TAN Ashford"/>
                <a:sym typeface="TAN Ashford"/>
              </a:rPr>
              <a:t>I want to help shape the brands I like</a:t>
            </a:r>
          </a:p>
        </p:txBody>
      </p:sp>
      <p:sp>
        <p:nvSpPr>
          <p:cNvPr id="11" name="TextBox 11"/>
          <p:cNvSpPr txBox="1"/>
          <p:nvPr/>
        </p:nvSpPr>
        <p:spPr>
          <a:xfrm>
            <a:off x="8011017" y="3904274"/>
            <a:ext cx="2296269" cy="887095"/>
          </a:xfrm>
          <a:prstGeom prst="rect">
            <a:avLst/>
          </a:prstGeom>
        </p:spPr>
        <p:txBody>
          <a:bodyPr lIns="0" tIns="0" rIns="0" bIns="0" rtlCol="0" anchor="t">
            <a:spAutoFit/>
          </a:bodyPr>
          <a:lstStyle/>
          <a:p>
            <a:pPr algn="ctr">
              <a:lnSpc>
                <a:spcPts val="7279"/>
              </a:lnSpc>
            </a:pPr>
            <a:r>
              <a:rPr lang="en-US" sz="5199">
                <a:solidFill>
                  <a:srgbClr val="000000"/>
                </a:solidFill>
                <a:latin typeface="TAN Ashford"/>
                <a:ea typeface="TAN Ashford"/>
                <a:cs typeface="TAN Ashford"/>
                <a:sym typeface="TAN Ashford"/>
              </a:rPr>
              <a:t>83% </a:t>
            </a:r>
          </a:p>
        </p:txBody>
      </p:sp>
      <p:sp>
        <p:nvSpPr>
          <p:cNvPr id="12" name="TextBox 12"/>
          <p:cNvSpPr txBox="1"/>
          <p:nvPr/>
        </p:nvSpPr>
        <p:spPr>
          <a:xfrm>
            <a:off x="10469691" y="3787728"/>
            <a:ext cx="6100659" cy="1057275"/>
          </a:xfrm>
          <a:prstGeom prst="rect">
            <a:avLst/>
          </a:prstGeom>
        </p:spPr>
        <p:txBody>
          <a:bodyPr lIns="0" tIns="0" rIns="0" bIns="0" rtlCol="0" anchor="t">
            <a:spAutoFit/>
          </a:bodyPr>
          <a:lstStyle/>
          <a:p>
            <a:pPr marL="0" lvl="0" indent="0" algn="l">
              <a:lnSpc>
                <a:spcPts val="4200"/>
              </a:lnSpc>
              <a:spcBef>
                <a:spcPct val="0"/>
              </a:spcBef>
            </a:pPr>
            <a:r>
              <a:rPr lang="en-US" sz="3000">
                <a:solidFill>
                  <a:srgbClr val="000000"/>
                </a:solidFill>
                <a:latin typeface="Glacial Indifference"/>
                <a:ea typeface="Glacial Indifference"/>
                <a:cs typeface="Glacial Indifference"/>
                <a:sym typeface="Glacial Indifference"/>
              </a:rPr>
              <a:t>Gen Z identify </a:t>
            </a:r>
            <a:r>
              <a:rPr lang="en-US" sz="3000" u="none" strike="noStrike">
                <a:solidFill>
                  <a:srgbClr val="000000"/>
                </a:solidFill>
                <a:latin typeface="Glacial Indifference"/>
                <a:ea typeface="Glacial Indifference"/>
                <a:cs typeface="Glacial Indifference"/>
                <a:sym typeface="Glacial Indifference"/>
              </a:rPr>
              <a:t>as creators - illustrating their creative ambition </a:t>
            </a:r>
          </a:p>
        </p:txBody>
      </p:sp>
      <p:sp>
        <p:nvSpPr>
          <p:cNvPr id="13" name="TextBox 13"/>
          <p:cNvSpPr txBox="1"/>
          <p:nvPr/>
        </p:nvSpPr>
        <p:spPr>
          <a:xfrm>
            <a:off x="8052210" y="5388479"/>
            <a:ext cx="9625262" cy="1590675"/>
          </a:xfrm>
          <a:prstGeom prst="rect">
            <a:avLst/>
          </a:prstGeom>
        </p:spPr>
        <p:txBody>
          <a:bodyPr lIns="0" tIns="0" rIns="0" bIns="0" rtlCol="0" anchor="t">
            <a:spAutoFit/>
          </a:bodyPr>
          <a:lstStyle/>
          <a:p>
            <a:pPr marL="0" lvl="0" indent="0" algn="l">
              <a:lnSpc>
                <a:spcPts val="4200"/>
              </a:lnSpc>
              <a:spcBef>
                <a:spcPct val="0"/>
              </a:spcBef>
            </a:pPr>
            <a:r>
              <a:rPr lang="en-US" sz="3000" u="none" strike="noStrike">
                <a:solidFill>
                  <a:srgbClr val="000000"/>
                </a:solidFill>
                <a:latin typeface="Glacial Indifference"/>
                <a:ea typeface="Glacial Indifference"/>
                <a:cs typeface="Glacial Indifference"/>
                <a:sym typeface="Glacial Indifference"/>
              </a:rPr>
              <a:t>They treat creativity as an extension of their identity and are looking for the co-creator status from brands to express that creativity</a:t>
            </a:r>
          </a:p>
        </p:txBody>
      </p:sp>
      <p:sp>
        <p:nvSpPr>
          <p:cNvPr id="14" name="Freeform 14"/>
          <p:cNvSpPr/>
          <p:nvPr/>
        </p:nvSpPr>
        <p:spPr>
          <a:xfrm>
            <a:off x="-1355063" y="5641831"/>
            <a:ext cx="4325677" cy="4114800"/>
          </a:xfrm>
          <a:custGeom>
            <a:avLst/>
            <a:gdLst/>
            <a:ahLst/>
            <a:cxnLst/>
            <a:rect l="l" t="t" r="r" b="b"/>
            <a:pathLst>
              <a:path w="4325677" h="4114800">
                <a:moveTo>
                  <a:pt x="0" y="0"/>
                </a:moveTo>
                <a:lnTo>
                  <a:pt x="4325676" y="0"/>
                </a:lnTo>
                <a:lnTo>
                  <a:pt x="4325676"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45E04"/>
        </a:solidFill>
        <a:effectLst/>
      </p:bgPr>
    </p:bg>
    <p:spTree>
      <p:nvGrpSpPr>
        <p:cNvPr id="1" name=""/>
        <p:cNvGrpSpPr/>
        <p:nvPr/>
      </p:nvGrpSpPr>
      <p:grpSpPr>
        <a:xfrm>
          <a:off x="0" y="0"/>
          <a:ext cx="0" cy="0"/>
          <a:chOff x="0" y="0"/>
          <a:chExt cx="0" cy="0"/>
        </a:xfrm>
      </p:grpSpPr>
      <p:sp>
        <p:nvSpPr>
          <p:cNvPr id="2" name="Freeform 2"/>
          <p:cNvSpPr/>
          <p:nvPr/>
        </p:nvSpPr>
        <p:spPr>
          <a:xfrm>
            <a:off x="6491299" y="1749772"/>
            <a:ext cx="10520553" cy="6588496"/>
          </a:xfrm>
          <a:custGeom>
            <a:avLst/>
            <a:gdLst/>
            <a:ahLst/>
            <a:cxnLst/>
            <a:rect l="l" t="t" r="r" b="b"/>
            <a:pathLst>
              <a:path w="10520553" h="6588496">
                <a:moveTo>
                  <a:pt x="0" y="0"/>
                </a:moveTo>
                <a:lnTo>
                  <a:pt x="10520553" y="0"/>
                </a:lnTo>
                <a:lnTo>
                  <a:pt x="10520553" y="6588496"/>
                </a:lnTo>
                <a:lnTo>
                  <a:pt x="0" y="65884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7311684" y="3668686"/>
            <a:ext cx="8017694" cy="2073610"/>
          </a:xfrm>
          <a:prstGeom prst="rect">
            <a:avLst/>
          </a:prstGeom>
        </p:spPr>
        <p:txBody>
          <a:bodyPr lIns="0" tIns="0" rIns="0" bIns="0" rtlCol="0" anchor="t">
            <a:spAutoFit/>
          </a:bodyPr>
          <a:lstStyle/>
          <a:p>
            <a:pPr algn="l">
              <a:lnSpc>
                <a:spcPts val="8473"/>
              </a:lnSpc>
            </a:pPr>
            <a:r>
              <a:rPr lang="en-US" sz="5397">
                <a:solidFill>
                  <a:srgbClr val="000000"/>
                </a:solidFill>
                <a:latin typeface="TAN Ashford"/>
                <a:ea typeface="TAN Ashford"/>
                <a:cs typeface="TAN Ashford"/>
                <a:sym typeface="TAN Ashford"/>
              </a:rPr>
              <a:t>What Winning Looks Like Now</a:t>
            </a:r>
          </a:p>
        </p:txBody>
      </p:sp>
      <p:sp>
        <p:nvSpPr>
          <p:cNvPr id="4" name="Freeform 4"/>
          <p:cNvSpPr/>
          <p:nvPr/>
        </p:nvSpPr>
        <p:spPr>
          <a:xfrm>
            <a:off x="5043740" y="6665052"/>
            <a:ext cx="9341417" cy="1872176"/>
          </a:xfrm>
          <a:custGeom>
            <a:avLst/>
            <a:gdLst/>
            <a:ahLst/>
            <a:cxnLst/>
            <a:rect l="l" t="t" r="r" b="b"/>
            <a:pathLst>
              <a:path w="9341417" h="1872176">
                <a:moveTo>
                  <a:pt x="0" y="0"/>
                </a:moveTo>
                <a:lnTo>
                  <a:pt x="9341416" y="0"/>
                </a:lnTo>
                <a:lnTo>
                  <a:pt x="9341416" y="1872176"/>
                </a:lnTo>
                <a:lnTo>
                  <a:pt x="0" y="18721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5649122" y="7316363"/>
            <a:ext cx="7510711" cy="512404"/>
          </a:xfrm>
          <a:prstGeom prst="rect">
            <a:avLst/>
          </a:prstGeom>
        </p:spPr>
        <p:txBody>
          <a:bodyPr lIns="0" tIns="0" rIns="0" bIns="0" rtlCol="0" anchor="t">
            <a:spAutoFit/>
          </a:bodyPr>
          <a:lstStyle/>
          <a:p>
            <a:pPr algn="l">
              <a:lnSpc>
                <a:spcPts val="4278"/>
              </a:lnSpc>
            </a:pPr>
            <a:r>
              <a:rPr lang="en-US" sz="3056" b="1">
                <a:solidFill>
                  <a:srgbClr val="000000"/>
                </a:solidFill>
                <a:latin typeface="Montserrat Bold"/>
                <a:ea typeface="Montserrat Bold"/>
                <a:cs typeface="Montserrat Bold"/>
                <a:sym typeface="Montserrat Bold"/>
              </a:rPr>
              <a:t>Brands That Are Getting It Right</a:t>
            </a:r>
          </a:p>
        </p:txBody>
      </p:sp>
      <p:sp>
        <p:nvSpPr>
          <p:cNvPr id="6" name="Freeform 6"/>
          <p:cNvSpPr/>
          <p:nvPr/>
        </p:nvSpPr>
        <p:spPr>
          <a:xfrm>
            <a:off x="13962323" y="7601140"/>
            <a:ext cx="4325677" cy="4114800"/>
          </a:xfrm>
          <a:custGeom>
            <a:avLst/>
            <a:gdLst/>
            <a:ahLst/>
            <a:cxnLst/>
            <a:rect l="l" t="t" r="r" b="b"/>
            <a:pathLst>
              <a:path w="4325677" h="4114800">
                <a:moveTo>
                  <a:pt x="0" y="0"/>
                </a:moveTo>
                <a:lnTo>
                  <a:pt x="4325677" y="0"/>
                </a:lnTo>
                <a:lnTo>
                  <a:pt x="432567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85898" y="4432221"/>
            <a:ext cx="4159827" cy="5045783"/>
            <a:chOff x="0" y="0"/>
            <a:chExt cx="4750803" cy="5762625"/>
          </a:xfrm>
        </p:grpSpPr>
        <p:sp>
          <p:nvSpPr>
            <p:cNvPr id="3" name="Freeform 3"/>
            <p:cNvSpPr/>
            <p:nvPr/>
          </p:nvSpPr>
          <p:spPr>
            <a:xfrm>
              <a:off x="0" y="0"/>
              <a:ext cx="4750816" cy="5762625"/>
            </a:xfrm>
            <a:custGeom>
              <a:avLst/>
              <a:gdLst/>
              <a:ahLst/>
              <a:cxnLst/>
              <a:rect l="l" t="t" r="r" b="b"/>
              <a:pathLst>
                <a:path w="4750816" h="5762625">
                  <a:moveTo>
                    <a:pt x="0" y="0"/>
                  </a:moveTo>
                  <a:lnTo>
                    <a:pt x="4750816" y="0"/>
                  </a:lnTo>
                  <a:lnTo>
                    <a:pt x="4750816" y="5762625"/>
                  </a:lnTo>
                  <a:lnTo>
                    <a:pt x="0" y="5762625"/>
                  </a:lnTo>
                  <a:lnTo>
                    <a:pt x="0" y="0"/>
                  </a:lnTo>
                  <a:close/>
                </a:path>
              </a:pathLst>
            </a:custGeom>
            <a:blipFill>
              <a:blip r:embed="rId4"/>
              <a:stretch>
                <a:fillRect t="-39206" b="-39206"/>
              </a:stretch>
            </a:blipFill>
          </p:spPr>
        </p:sp>
      </p:grpSp>
      <p:grpSp>
        <p:nvGrpSpPr>
          <p:cNvPr id="4" name="Group 4"/>
          <p:cNvGrpSpPr/>
          <p:nvPr/>
        </p:nvGrpSpPr>
        <p:grpSpPr>
          <a:xfrm>
            <a:off x="14302043" y="3571282"/>
            <a:ext cx="3300967" cy="4112343"/>
            <a:chOff x="0" y="0"/>
            <a:chExt cx="4117899" cy="5130076"/>
          </a:xfrm>
        </p:grpSpPr>
        <p:sp>
          <p:nvSpPr>
            <p:cNvPr id="5" name="Freeform 5"/>
            <p:cNvSpPr/>
            <p:nvPr/>
          </p:nvSpPr>
          <p:spPr>
            <a:xfrm>
              <a:off x="0" y="0"/>
              <a:ext cx="4117848" cy="5130038"/>
            </a:xfrm>
            <a:custGeom>
              <a:avLst/>
              <a:gdLst/>
              <a:ahLst/>
              <a:cxnLst/>
              <a:rect l="l" t="t" r="r" b="b"/>
              <a:pathLst>
                <a:path w="4117848" h="5130038">
                  <a:moveTo>
                    <a:pt x="0" y="0"/>
                  </a:moveTo>
                  <a:lnTo>
                    <a:pt x="4117848" y="0"/>
                  </a:lnTo>
                  <a:lnTo>
                    <a:pt x="4117848" y="5130038"/>
                  </a:lnTo>
                  <a:lnTo>
                    <a:pt x="0" y="5130038"/>
                  </a:lnTo>
                  <a:lnTo>
                    <a:pt x="0" y="0"/>
                  </a:lnTo>
                  <a:close/>
                </a:path>
              </a:pathLst>
            </a:custGeom>
            <a:blipFill>
              <a:blip r:embed="rId5"/>
              <a:stretch>
                <a:fillRect t="-8" r="-1" b="-8"/>
              </a:stretch>
            </a:blipFill>
          </p:spPr>
        </p:sp>
      </p:grpSp>
      <p:sp>
        <p:nvSpPr>
          <p:cNvPr id="6" name="Freeform 6"/>
          <p:cNvSpPr/>
          <p:nvPr/>
        </p:nvSpPr>
        <p:spPr>
          <a:xfrm>
            <a:off x="9848469" y="891159"/>
            <a:ext cx="8343900" cy="2784777"/>
          </a:xfrm>
          <a:custGeom>
            <a:avLst/>
            <a:gdLst/>
            <a:ahLst/>
            <a:cxnLst/>
            <a:rect l="l" t="t" r="r" b="b"/>
            <a:pathLst>
              <a:path w="8343900" h="2784777">
                <a:moveTo>
                  <a:pt x="0" y="0"/>
                </a:moveTo>
                <a:lnTo>
                  <a:pt x="8343900" y="0"/>
                </a:lnTo>
                <a:lnTo>
                  <a:pt x="8343900" y="2784777"/>
                </a:lnTo>
                <a:lnTo>
                  <a:pt x="0" y="27847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9893627" y="3266099"/>
            <a:ext cx="5272916" cy="1495520"/>
            <a:chOff x="0" y="0"/>
            <a:chExt cx="7030555" cy="1994027"/>
          </a:xfrm>
        </p:grpSpPr>
        <p:sp>
          <p:nvSpPr>
            <p:cNvPr id="8" name="Freeform 8"/>
            <p:cNvSpPr/>
            <p:nvPr/>
          </p:nvSpPr>
          <p:spPr>
            <a:xfrm>
              <a:off x="0" y="0"/>
              <a:ext cx="7030593" cy="1994027"/>
            </a:xfrm>
            <a:custGeom>
              <a:avLst/>
              <a:gdLst/>
              <a:ahLst/>
              <a:cxnLst/>
              <a:rect l="l" t="t" r="r" b="b"/>
              <a:pathLst>
                <a:path w="7030593" h="1994027">
                  <a:moveTo>
                    <a:pt x="0" y="332359"/>
                  </a:moveTo>
                  <a:cubicBezTo>
                    <a:pt x="0" y="148844"/>
                    <a:pt x="143891" y="0"/>
                    <a:pt x="321437" y="0"/>
                  </a:cubicBezTo>
                  <a:lnTo>
                    <a:pt x="6709156" y="0"/>
                  </a:lnTo>
                  <a:cubicBezTo>
                    <a:pt x="6886575" y="0"/>
                    <a:pt x="7030593" y="148844"/>
                    <a:pt x="7030593" y="332359"/>
                  </a:cubicBezTo>
                  <a:lnTo>
                    <a:pt x="7030593" y="1661668"/>
                  </a:lnTo>
                  <a:cubicBezTo>
                    <a:pt x="7030593" y="1845183"/>
                    <a:pt x="6886702" y="1994027"/>
                    <a:pt x="6709156" y="1994027"/>
                  </a:cubicBezTo>
                  <a:lnTo>
                    <a:pt x="321437" y="1994027"/>
                  </a:lnTo>
                  <a:cubicBezTo>
                    <a:pt x="143891" y="1993900"/>
                    <a:pt x="0" y="1845183"/>
                    <a:pt x="0" y="1661668"/>
                  </a:cubicBezTo>
                  <a:close/>
                </a:path>
              </a:pathLst>
            </a:custGeom>
            <a:solidFill>
              <a:srgbClr val="FFFFFF"/>
            </a:solidFill>
            <a:ln w="47625" cap="sq">
              <a:solidFill>
                <a:srgbClr val="FFC000"/>
              </a:solidFill>
              <a:prstDash val="solid"/>
              <a:miter/>
            </a:ln>
          </p:spPr>
        </p:sp>
      </p:grpSp>
      <p:grpSp>
        <p:nvGrpSpPr>
          <p:cNvPr id="9" name="Group 9"/>
          <p:cNvGrpSpPr/>
          <p:nvPr/>
        </p:nvGrpSpPr>
        <p:grpSpPr>
          <a:xfrm>
            <a:off x="12614100" y="6767274"/>
            <a:ext cx="4645200" cy="1495520"/>
            <a:chOff x="0" y="0"/>
            <a:chExt cx="6193600" cy="1994027"/>
          </a:xfrm>
        </p:grpSpPr>
        <p:sp>
          <p:nvSpPr>
            <p:cNvPr id="10" name="Freeform 10"/>
            <p:cNvSpPr/>
            <p:nvPr/>
          </p:nvSpPr>
          <p:spPr>
            <a:xfrm>
              <a:off x="0" y="0"/>
              <a:ext cx="6193536" cy="1994027"/>
            </a:xfrm>
            <a:custGeom>
              <a:avLst/>
              <a:gdLst/>
              <a:ahLst/>
              <a:cxnLst/>
              <a:rect l="l" t="t" r="r" b="b"/>
              <a:pathLst>
                <a:path w="6193536" h="1994027">
                  <a:moveTo>
                    <a:pt x="0" y="332359"/>
                  </a:moveTo>
                  <a:cubicBezTo>
                    <a:pt x="0" y="148844"/>
                    <a:pt x="164846" y="0"/>
                    <a:pt x="367919" y="0"/>
                  </a:cubicBezTo>
                  <a:lnTo>
                    <a:pt x="5825617" y="0"/>
                  </a:lnTo>
                  <a:cubicBezTo>
                    <a:pt x="6028817" y="0"/>
                    <a:pt x="6193536" y="148844"/>
                    <a:pt x="6193536" y="332359"/>
                  </a:cubicBezTo>
                  <a:lnTo>
                    <a:pt x="6193536" y="1661668"/>
                  </a:lnTo>
                  <a:cubicBezTo>
                    <a:pt x="6193536" y="1845183"/>
                    <a:pt x="6028817" y="1994027"/>
                    <a:pt x="5825617" y="1994027"/>
                  </a:cubicBezTo>
                  <a:lnTo>
                    <a:pt x="367919" y="1994027"/>
                  </a:lnTo>
                  <a:cubicBezTo>
                    <a:pt x="164846" y="1993900"/>
                    <a:pt x="0" y="1845183"/>
                    <a:pt x="0" y="1661668"/>
                  </a:cubicBezTo>
                  <a:close/>
                </a:path>
              </a:pathLst>
            </a:custGeom>
            <a:solidFill>
              <a:srgbClr val="FFFFFF"/>
            </a:solidFill>
            <a:ln w="47625" cap="sq">
              <a:solidFill>
                <a:srgbClr val="FFC000"/>
              </a:solidFill>
              <a:prstDash val="solid"/>
              <a:miter/>
            </a:ln>
          </p:spPr>
        </p:sp>
      </p:grpSp>
      <p:grpSp>
        <p:nvGrpSpPr>
          <p:cNvPr id="11" name="Group 11"/>
          <p:cNvGrpSpPr/>
          <p:nvPr/>
        </p:nvGrpSpPr>
        <p:grpSpPr>
          <a:xfrm>
            <a:off x="2027472" y="2000583"/>
            <a:ext cx="3011300" cy="873319"/>
            <a:chOff x="0" y="0"/>
            <a:chExt cx="4015067" cy="1164425"/>
          </a:xfrm>
        </p:grpSpPr>
        <p:sp>
          <p:nvSpPr>
            <p:cNvPr id="12" name="Freeform 12"/>
            <p:cNvSpPr/>
            <p:nvPr/>
          </p:nvSpPr>
          <p:spPr>
            <a:xfrm>
              <a:off x="0" y="0"/>
              <a:ext cx="4015105" cy="1164463"/>
            </a:xfrm>
            <a:custGeom>
              <a:avLst/>
              <a:gdLst/>
              <a:ahLst/>
              <a:cxnLst/>
              <a:rect l="l" t="t" r="r" b="b"/>
              <a:pathLst>
                <a:path w="4015105" h="1164463">
                  <a:moveTo>
                    <a:pt x="0" y="0"/>
                  </a:moveTo>
                  <a:lnTo>
                    <a:pt x="4015105" y="0"/>
                  </a:lnTo>
                  <a:lnTo>
                    <a:pt x="4015105" y="1164463"/>
                  </a:lnTo>
                  <a:lnTo>
                    <a:pt x="0" y="1164463"/>
                  </a:lnTo>
                  <a:lnTo>
                    <a:pt x="0" y="0"/>
                  </a:lnTo>
                  <a:close/>
                </a:path>
              </a:pathLst>
            </a:custGeom>
            <a:blipFill>
              <a:blip r:embed="rId8"/>
              <a:stretch>
                <a:fillRect t="-428" b="-425"/>
              </a:stretch>
            </a:blipFill>
          </p:spPr>
        </p:sp>
      </p:grpSp>
      <p:grpSp>
        <p:nvGrpSpPr>
          <p:cNvPr id="13" name="Group 13"/>
          <p:cNvGrpSpPr/>
          <p:nvPr/>
        </p:nvGrpSpPr>
        <p:grpSpPr>
          <a:xfrm>
            <a:off x="5038820" y="2014347"/>
            <a:ext cx="4502382" cy="1814932"/>
            <a:chOff x="0" y="0"/>
            <a:chExt cx="6003176" cy="2419909"/>
          </a:xfrm>
        </p:grpSpPr>
        <p:sp>
          <p:nvSpPr>
            <p:cNvPr id="14" name="Freeform 14"/>
            <p:cNvSpPr/>
            <p:nvPr/>
          </p:nvSpPr>
          <p:spPr>
            <a:xfrm>
              <a:off x="0" y="0"/>
              <a:ext cx="6003290" cy="2419985"/>
            </a:xfrm>
            <a:custGeom>
              <a:avLst/>
              <a:gdLst/>
              <a:ahLst/>
              <a:cxnLst/>
              <a:rect l="l" t="t" r="r" b="b"/>
              <a:pathLst>
                <a:path w="6003290" h="2419985">
                  <a:moveTo>
                    <a:pt x="0" y="403352"/>
                  </a:moveTo>
                  <a:cubicBezTo>
                    <a:pt x="0" y="180467"/>
                    <a:pt x="180467" y="0"/>
                    <a:pt x="403352" y="0"/>
                  </a:cubicBezTo>
                  <a:lnTo>
                    <a:pt x="5599938" y="0"/>
                  </a:lnTo>
                  <a:cubicBezTo>
                    <a:pt x="5822696" y="0"/>
                    <a:pt x="6003290" y="180467"/>
                    <a:pt x="6003290" y="403352"/>
                  </a:cubicBezTo>
                  <a:lnTo>
                    <a:pt x="6003290" y="2016633"/>
                  </a:lnTo>
                  <a:cubicBezTo>
                    <a:pt x="6003290" y="2239391"/>
                    <a:pt x="5822823" y="2419985"/>
                    <a:pt x="5599938" y="2419985"/>
                  </a:cubicBezTo>
                  <a:lnTo>
                    <a:pt x="403352" y="2419985"/>
                  </a:lnTo>
                  <a:cubicBezTo>
                    <a:pt x="180467" y="2419985"/>
                    <a:pt x="0" y="2239391"/>
                    <a:pt x="0" y="2016633"/>
                  </a:cubicBezTo>
                  <a:close/>
                </a:path>
              </a:pathLst>
            </a:custGeom>
            <a:solidFill>
              <a:srgbClr val="FFFFFF"/>
            </a:solidFill>
          </p:spPr>
        </p:sp>
      </p:grpSp>
      <p:grpSp>
        <p:nvGrpSpPr>
          <p:cNvPr id="15" name="Group 15"/>
          <p:cNvGrpSpPr/>
          <p:nvPr/>
        </p:nvGrpSpPr>
        <p:grpSpPr>
          <a:xfrm>
            <a:off x="9693735" y="8519322"/>
            <a:ext cx="8193310" cy="1459992"/>
            <a:chOff x="0" y="0"/>
            <a:chExt cx="10924413" cy="1946656"/>
          </a:xfrm>
        </p:grpSpPr>
        <p:sp>
          <p:nvSpPr>
            <p:cNvPr id="16" name="Freeform 16"/>
            <p:cNvSpPr/>
            <p:nvPr/>
          </p:nvSpPr>
          <p:spPr>
            <a:xfrm>
              <a:off x="0" y="0"/>
              <a:ext cx="10924413" cy="1946656"/>
            </a:xfrm>
            <a:custGeom>
              <a:avLst/>
              <a:gdLst/>
              <a:ahLst/>
              <a:cxnLst/>
              <a:rect l="l" t="t" r="r" b="b"/>
              <a:pathLst>
                <a:path w="10924413" h="1946656">
                  <a:moveTo>
                    <a:pt x="0" y="324485"/>
                  </a:moveTo>
                  <a:cubicBezTo>
                    <a:pt x="0" y="145288"/>
                    <a:pt x="145288" y="0"/>
                    <a:pt x="324485" y="0"/>
                  </a:cubicBezTo>
                  <a:lnTo>
                    <a:pt x="10599928" y="0"/>
                  </a:lnTo>
                  <a:cubicBezTo>
                    <a:pt x="10779125" y="0"/>
                    <a:pt x="10924413" y="145288"/>
                    <a:pt x="10924413" y="324485"/>
                  </a:cubicBezTo>
                  <a:lnTo>
                    <a:pt x="10924413" y="1622171"/>
                  </a:lnTo>
                  <a:cubicBezTo>
                    <a:pt x="10924413" y="1801368"/>
                    <a:pt x="10779125" y="1946656"/>
                    <a:pt x="10599928" y="1946656"/>
                  </a:cubicBezTo>
                  <a:lnTo>
                    <a:pt x="324485" y="1946656"/>
                  </a:lnTo>
                  <a:cubicBezTo>
                    <a:pt x="145288" y="1946656"/>
                    <a:pt x="0" y="1801368"/>
                    <a:pt x="0" y="1622171"/>
                  </a:cubicBezTo>
                  <a:close/>
                </a:path>
              </a:pathLst>
            </a:custGeom>
            <a:solidFill>
              <a:srgbClr val="FFFFFF"/>
            </a:solidFill>
            <a:ln w="47625" cap="sq">
              <a:solidFill>
                <a:srgbClr val="FFC000"/>
              </a:solidFill>
              <a:prstDash val="solid"/>
              <a:miter/>
            </a:ln>
          </p:spPr>
        </p:sp>
      </p:grpSp>
      <p:sp>
        <p:nvSpPr>
          <p:cNvPr id="17" name="Freeform 17"/>
          <p:cNvSpPr/>
          <p:nvPr/>
        </p:nvSpPr>
        <p:spPr>
          <a:xfrm>
            <a:off x="-2264289" y="2283547"/>
            <a:ext cx="4177462" cy="4114800"/>
          </a:xfrm>
          <a:custGeom>
            <a:avLst/>
            <a:gdLst/>
            <a:ahLst/>
            <a:cxnLst/>
            <a:rect l="l" t="t" r="r" b="b"/>
            <a:pathLst>
              <a:path w="4177462" h="4114800">
                <a:moveTo>
                  <a:pt x="0" y="0"/>
                </a:moveTo>
                <a:lnTo>
                  <a:pt x="4177461" y="0"/>
                </a:lnTo>
                <a:lnTo>
                  <a:pt x="4177461"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pic>
        <p:nvPicPr>
          <p:cNvPr id="18" name="Picture 1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1"/>
          <a:srcRect/>
          <a:stretch>
            <a:fillRect/>
          </a:stretch>
        </p:blipFill>
        <p:spPr>
          <a:xfrm>
            <a:off x="1204274" y="3007433"/>
            <a:ext cx="3478644" cy="6184249"/>
          </a:xfrm>
          <a:prstGeom prst="rect">
            <a:avLst/>
          </a:prstGeom>
        </p:spPr>
      </p:pic>
      <p:grpSp>
        <p:nvGrpSpPr>
          <p:cNvPr id="19" name="Group 19"/>
          <p:cNvGrpSpPr/>
          <p:nvPr/>
        </p:nvGrpSpPr>
        <p:grpSpPr>
          <a:xfrm>
            <a:off x="5097885" y="2115579"/>
            <a:ext cx="4384253" cy="1648787"/>
            <a:chOff x="0" y="0"/>
            <a:chExt cx="5845670" cy="2198383"/>
          </a:xfrm>
        </p:grpSpPr>
        <p:sp>
          <p:nvSpPr>
            <p:cNvPr id="20" name="Freeform 20"/>
            <p:cNvSpPr/>
            <p:nvPr/>
          </p:nvSpPr>
          <p:spPr>
            <a:xfrm>
              <a:off x="0" y="0"/>
              <a:ext cx="5845683" cy="2198370"/>
            </a:xfrm>
            <a:custGeom>
              <a:avLst/>
              <a:gdLst/>
              <a:ahLst/>
              <a:cxnLst/>
              <a:rect l="l" t="t" r="r" b="b"/>
              <a:pathLst>
                <a:path w="5845683" h="2198370">
                  <a:moveTo>
                    <a:pt x="0" y="0"/>
                  </a:moveTo>
                  <a:lnTo>
                    <a:pt x="5845683" y="0"/>
                  </a:lnTo>
                  <a:lnTo>
                    <a:pt x="5845683" y="2198370"/>
                  </a:lnTo>
                  <a:lnTo>
                    <a:pt x="0" y="2198370"/>
                  </a:lnTo>
                  <a:lnTo>
                    <a:pt x="0" y="0"/>
                  </a:lnTo>
                  <a:close/>
                </a:path>
              </a:pathLst>
            </a:custGeom>
            <a:blipFill>
              <a:blip r:embed="rId12"/>
              <a:stretch>
                <a:fillRect t="-227" b="-227"/>
              </a:stretch>
            </a:blipFill>
          </p:spPr>
        </p:sp>
      </p:grpSp>
      <p:grpSp>
        <p:nvGrpSpPr>
          <p:cNvPr id="21" name="Group 21"/>
          <p:cNvGrpSpPr/>
          <p:nvPr/>
        </p:nvGrpSpPr>
        <p:grpSpPr>
          <a:xfrm>
            <a:off x="5329895" y="4143661"/>
            <a:ext cx="3337522" cy="4119134"/>
            <a:chOff x="0" y="0"/>
            <a:chExt cx="4450029" cy="5492178"/>
          </a:xfrm>
        </p:grpSpPr>
        <p:sp>
          <p:nvSpPr>
            <p:cNvPr id="22" name="Freeform 22"/>
            <p:cNvSpPr/>
            <p:nvPr/>
          </p:nvSpPr>
          <p:spPr>
            <a:xfrm>
              <a:off x="0" y="0"/>
              <a:ext cx="4450080" cy="5492242"/>
            </a:xfrm>
            <a:custGeom>
              <a:avLst/>
              <a:gdLst/>
              <a:ahLst/>
              <a:cxnLst/>
              <a:rect l="l" t="t" r="r" b="b"/>
              <a:pathLst>
                <a:path w="4450080" h="5492242">
                  <a:moveTo>
                    <a:pt x="0" y="0"/>
                  </a:moveTo>
                  <a:lnTo>
                    <a:pt x="4450080" y="0"/>
                  </a:lnTo>
                  <a:lnTo>
                    <a:pt x="4450080" y="5492242"/>
                  </a:lnTo>
                  <a:lnTo>
                    <a:pt x="0" y="5492242"/>
                  </a:lnTo>
                  <a:lnTo>
                    <a:pt x="0" y="0"/>
                  </a:lnTo>
                  <a:close/>
                </a:path>
              </a:pathLst>
            </a:custGeom>
            <a:blipFill>
              <a:blip r:embed="rId13"/>
              <a:stretch>
                <a:fillRect t="-34" r="1" b="-33"/>
              </a:stretch>
            </a:blipFill>
          </p:spPr>
        </p:sp>
      </p:grpSp>
      <p:grpSp>
        <p:nvGrpSpPr>
          <p:cNvPr id="23" name="Group 23"/>
          <p:cNvGrpSpPr/>
          <p:nvPr/>
        </p:nvGrpSpPr>
        <p:grpSpPr>
          <a:xfrm>
            <a:off x="133398" y="8076781"/>
            <a:ext cx="6783038" cy="1401223"/>
            <a:chOff x="0" y="0"/>
            <a:chExt cx="9044051" cy="1868297"/>
          </a:xfrm>
        </p:grpSpPr>
        <p:sp>
          <p:nvSpPr>
            <p:cNvPr id="24" name="Freeform 24"/>
            <p:cNvSpPr/>
            <p:nvPr/>
          </p:nvSpPr>
          <p:spPr>
            <a:xfrm>
              <a:off x="0" y="0"/>
              <a:ext cx="9044051" cy="1868297"/>
            </a:xfrm>
            <a:custGeom>
              <a:avLst/>
              <a:gdLst/>
              <a:ahLst/>
              <a:cxnLst/>
              <a:rect l="l" t="t" r="r" b="b"/>
              <a:pathLst>
                <a:path w="9044051" h="1868297">
                  <a:moveTo>
                    <a:pt x="0" y="311404"/>
                  </a:moveTo>
                  <a:cubicBezTo>
                    <a:pt x="0" y="139446"/>
                    <a:pt x="139446" y="0"/>
                    <a:pt x="311404" y="0"/>
                  </a:cubicBezTo>
                  <a:lnTo>
                    <a:pt x="8732647" y="0"/>
                  </a:lnTo>
                  <a:cubicBezTo>
                    <a:pt x="8904605" y="0"/>
                    <a:pt x="9044051" y="139446"/>
                    <a:pt x="9044051" y="311404"/>
                  </a:cubicBezTo>
                  <a:lnTo>
                    <a:pt x="9044051" y="1556893"/>
                  </a:lnTo>
                  <a:cubicBezTo>
                    <a:pt x="9044051" y="1728851"/>
                    <a:pt x="8904605" y="1868297"/>
                    <a:pt x="8732647" y="1868297"/>
                  </a:cubicBezTo>
                  <a:lnTo>
                    <a:pt x="311404" y="1868297"/>
                  </a:lnTo>
                  <a:cubicBezTo>
                    <a:pt x="139446" y="1868170"/>
                    <a:pt x="0" y="1728851"/>
                    <a:pt x="0" y="1556893"/>
                  </a:cubicBezTo>
                  <a:close/>
                </a:path>
              </a:pathLst>
            </a:custGeom>
            <a:solidFill>
              <a:srgbClr val="FFFFFF"/>
            </a:solidFill>
            <a:ln w="47625" cap="sq">
              <a:solidFill>
                <a:srgbClr val="FFC000"/>
              </a:solidFill>
              <a:prstDash val="solid"/>
              <a:miter/>
            </a:ln>
          </p:spPr>
        </p:sp>
      </p:grpSp>
      <p:grpSp>
        <p:nvGrpSpPr>
          <p:cNvPr id="25" name="Group 25"/>
          <p:cNvGrpSpPr/>
          <p:nvPr/>
        </p:nvGrpSpPr>
        <p:grpSpPr>
          <a:xfrm>
            <a:off x="6763903" y="1365704"/>
            <a:ext cx="2777300" cy="749874"/>
            <a:chOff x="0" y="0"/>
            <a:chExt cx="2951607" cy="796938"/>
          </a:xfrm>
        </p:grpSpPr>
        <p:sp>
          <p:nvSpPr>
            <p:cNvPr id="26" name="Freeform 26"/>
            <p:cNvSpPr/>
            <p:nvPr/>
          </p:nvSpPr>
          <p:spPr>
            <a:xfrm>
              <a:off x="0" y="0"/>
              <a:ext cx="2951607" cy="796925"/>
            </a:xfrm>
            <a:custGeom>
              <a:avLst/>
              <a:gdLst/>
              <a:ahLst/>
              <a:cxnLst/>
              <a:rect l="l" t="t" r="r" b="b"/>
              <a:pathLst>
                <a:path w="2951607" h="796925">
                  <a:moveTo>
                    <a:pt x="0" y="0"/>
                  </a:moveTo>
                  <a:lnTo>
                    <a:pt x="2951607" y="0"/>
                  </a:lnTo>
                  <a:lnTo>
                    <a:pt x="2951607" y="796925"/>
                  </a:lnTo>
                  <a:lnTo>
                    <a:pt x="0" y="796925"/>
                  </a:lnTo>
                  <a:lnTo>
                    <a:pt x="0" y="0"/>
                  </a:lnTo>
                  <a:close/>
                </a:path>
              </a:pathLst>
            </a:custGeom>
            <a:blipFill>
              <a:blip r:embed="rId14"/>
              <a:stretch>
                <a:fillRect t="-154" b="-154"/>
              </a:stretch>
            </a:blipFill>
          </p:spPr>
        </p:sp>
      </p:grpSp>
      <p:sp>
        <p:nvSpPr>
          <p:cNvPr id="27" name="TextBox 27"/>
          <p:cNvSpPr txBox="1"/>
          <p:nvPr/>
        </p:nvSpPr>
        <p:spPr>
          <a:xfrm>
            <a:off x="10321313" y="1111135"/>
            <a:ext cx="6780824" cy="1583464"/>
          </a:xfrm>
          <a:prstGeom prst="rect">
            <a:avLst/>
          </a:prstGeom>
        </p:spPr>
        <p:txBody>
          <a:bodyPr lIns="0" tIns="0" rIns="0" bIns="0" rtlCol="0" anchor="t">
            <a:spAutoFit/>
          </a:bodyPr>
          <a:lstStyle/>
          <a:p>
            <a:pPr algn="l">
              <a:lnSpc>
                <a:spcPts val="2140"/>
              </a:lnSpc>
            </a:pPr>
            <a:r>
              <a:rPr lang="en-US" sz="1783" b="1" i="1">
                <a:solidFill>
                  <a:srgbClr val="FFFFFF"/>
                </a:solidFill>
                <a:latin typeface="Canva Sans Bold Italics"/>
                <a:ea typeface="Canva Sans Bold Italics"/>
                <a:cs typeface="Canva Sans Bold Italics"/>
                <a:sym typeface="Canva Sans Bold Italics"/>
              </a:rPr>
              <a:t>They are owning the “Everyday speak” approach. It may look off-the-cuff, but underneath is a consistent, pre-defined voice and strategy that builds long-term familiarity and recall. The approach ensures these brands are remembered not for a one-off stunt, but for an ongoing personality that audiences return to.</a:t>
            </a:r>
          </a:p>
        </p:txBody>
      </p:sp>
      <p:sp>
        <p:nvSpPr>
          <p:cNvPr id="28" name="TextBox 28"/>
          <p:cNvSpPr txBox="1"/>
          <p:nvPr/>
        </p:nvSpPr>
        <p:spPr>
          <a:xfrm>
            <a:off x="10259930" y="3555849"/>
            <a:ext cx="4495305" cy="952500"/>
          </a:xfrm>
          <a:prstGeom prst="rect">
            <a:avLst/>
          </a:prstGeom>
        </p:spPr>
        <p:txBody>
          <a:bodyPr lIns="0" tIns="0" rIns="0" bIns="0" rtlCol="0" anchor="t">
            <a:spAutoFit/>
          </a:bodyPr>
          <a:lstStyle/>
          <a:p>
            <a:pPr algn="l">
              <a:lnSpc>
                <a:spcPts val="1920"/>
              </a:lnSpc>
            </a:pPr>
            <a:r>
              <a:rPr lang="en-US" sz="1600">
                <a:solidFill>
                  <a:srgbClr val="000000"/>
                </a:solidFill>
                <a:latin typeface="Canva Sans"/>
                <a:ea typeface="Canva Sans"/>
                <a:cs typeface="Canva Sans"/>
                <a:sym typeface="Canva Sans"/>
              </a:rPr>
              <a:t>Built distinct, long-term personalities on social through cheeky bios, irreverent language, fan-gril vibes that audiences instantly recognise</a:t>
            </a:r>
          </a:p>
        </p:txBody>
      </p:sp>
      <p:sp>
        <p:nvSpPr>
          <p:cNvPr id="29" name="TextBox 29"/>
          <p:cNvSpPr txBox="1"/>
          <p:nvPr/>
        </p:nvSpPr>
        <p:spPr>
          <a:xfrm>
            <a:off x="12771215" y="7038765"/>
            <a:ext cx="4330922" cy="952500"/>
          </a:xfrm>
          <a:prstGeom prst="rect">
            <a:avLst/>
          </a:prstGeom>
        </p:spPr>
        <p:txBody>
          <a:bodyPr lIns="0" tIns="0" rIns="0" bIns="0" rtlCol="0" anchor="t">
            <a:spAutoFit/>
          </a:bodyPr>
          <a:lstStyle/>
          <a:p>
            <a:pPr algn="l">
              <a:lnSpc>
                <a:spcPts val="1920"/>
              </a:lnSpc>
            </a:pPr>
            <a:r>
              <a:rPr lang="en-US" sz="1600">
                <a:solidFill>
                  <a:srgbClr val="000000"/>
                </a:solidFill>
                <a:latin typeface="Canva Sans"/>
                <a:ea typeface="Canva Sans"/>
                <a:cs typeface="Canva Sans"/>
                <a:sym typeface="Canva Sans"/>
              </a:rPr>
              <a:t>Their unhinged, Gen Z-favourite content style challenges the default “corporate voice,” carving out a niche of cultural freshness</a:t>
            </a:r>
          </a:p>
        </p:txBody>
      </p:sp>
      <p:sp>
        <p:nvSpPr>
          <p:cNvPr id="30" name="TextBox 30"/>
          <p:cNvSpPr txBox="1"/>
          <p:nvPr/>
        </p:nvSpPr>
        <p:spPr>
          <a:xfrm>
            <a:off x="10267607" y="8834495"/>
            <a:ext cx="7335403" cy="714375"/>
          </a:xfrm>
          <a:prstGeom prst="rect">
            <a:avLst/>
          </a:prstGeom>
        </p:spPr>
        <p:txBody>
          <a:bodyPr lIns="0" tIns="0" rIns="0" bIns="0" rtlCol="0" anchor="t">
            <a:spAutoFit/>
          </a:bodyPr>
          <a:lstStyle/>
          <a:p>
            <a:pPr algn="l">
              <a:lnSpc>
                <a:spcPts val="1920"/>
              </a:lnSpc>
            </a:pPr>
            <a:r>
              <a:rPr lang="en-US" sz="1600">
                <a:solidFill>
                  <a:srgbClr val="000000"/>
                </a:solidFill>
                <a:latin typeface="Canva Sans"/>
                <a:ea typeface="Canva Sans"/>
                <a:cs typeface="Canva Sans"/>
                <a:sym typeface="Canva Sans"/>
              </a:rPr>
              <a:t>While their posts often look spontaneous, the consistency of humor, relatability, and visual cues is a deliberate choice — creating memory structures that signal this could only be done by them</a:t>
            </a:r>
          </a:p>
        </p:txBody>
      </p:sp>
      <p:sp>
        <p:nvSpPr>
          <p:cNvPr id="31" name="TextBox 31"/>
          <p:cNvSpPr txBox="1"/>
          <p:nvPr/>
        </p:nvSpPr>
        <p:spPr>
          <a:xfrm>
            <a:off x="1154659" y="563270"/>
            <a:ext cx="10238699" cy="425625"/>
          </a:xfrm>
          <a:prstGeom prst="rect">
            <a:avLst/>
          </a:prstGeom>
        </p:spPr>
        <p:txBody>
          <a:bodyPr lIns="0" tIns="0" rIns="0" bIns="0" rtlCol="0" anchor="t">
            <a:spAutoFit/>
          </a:bodyPr>
          <a:lstStyle/>
          <a:p>
            <a:pPr algn="l">
              <a:lnSpc>
                <a:spcPts val="3120"/>
              </a:lnSpc>
            </a:pPr>
            <a:r>
              <a:rPr lang="en-US" sz="2228">
                <a:solidFill>
                  <a:srgbClr val="000000"/>
                </a:solidFill>
                <a:latin typeface="TAN Ashford"/>
                <a:ea typeface="TAN Ashford"/>
                <a:cs typeface="TAN Ashford"/>
                <a:sym typeface="TAN Ashford"/>
              </a:rPr>
              <a:t>I want Brands to have a Unique Personality </a:t>
            </a:r>
          </a:p>
        </p:txBody>
      </p:sp>
      <p:sp>
        <p:nvSpPr>
          <p:cNvPr id="32" name="TextBox 32"/>
          <p:cNvSpPr txBox="1"/>
          <p:nvPr/>
        </p:nvSpPr>
        <p:spPr>
          <a:xfrm>
            <a:off x="1154659" y="1190892"/>
            <a:ext cx="4175246" cy="614582"/>
          </a:xfrm>
          <a:prstGeom prst="rect">
            <a:avLst/>
          </a:prstGeom>
        </p:spPr>
        <p:txBody>
          <a:bodyPr lIns="0" tIns="0" rIns="0" bIns="0" rtlCol="0" anchor="t">
            <a:spAutoFit/>
          </a:bodyPr>
          <a:lstStyle/>
          <a:p>
            <a:pPr algn="l">
              <a:lnSpc>
                <a:spcPts val="4545"/>
              </a:lnSpc>
            </a:pPr>
            <a:r>
              <a:rPr lang="en-US" sz="3246">
                <a:solidFill>
                  <a:srgbClr val="000000"/>
                </a:solidFill>
                <a:latin typeface="TAN Ashford"/>
                <a:ea typeface="TAN Ashford"/>
                <a:cs typeface="TAN Ashford"/>
                <a:sym typeface="TAN Ashford"/>
              </a:rPr>
              <a:t>IN ACTION:</a:t>
            </a:r>
          </a:p>
        </p:txBody>
      </p:sp>
      <p:sp>
        <p:nvSpPr>
          <p:cNvPr id="33" name="TextBox 33"/>
          <p:cNvSpPr txBox="1"/>
          <p:nvPr/>
        </p:nvSpPr>
        <p:spPr>
          <a:xfrm>
            <a:off x="438779" y="8314049"/>
            <a:ext cx="5964698" cy="952500"/>
          </a:xfrm>
          <a:prstGeom prst="rect">
            <a:avLst/>
          </a:prstGeom>
        </p:spPr>
        <p:txBody>
          <a:bodyPr lIns="0" tIns="0" rIns="0" bIns="0" rtlCol="0" anchor="t">
            <a:spAutoFit/>
          </a:bodyPr>
          <a:lstStyle/>
          <a:p>
            <a:pPr algn="l">
              <a:lnSpc>
                <a:spcPts val="1920"/>
              </a:lnSpc>
            </a:pPr>
            <a:r>
              <a:rPr lang="en-US" sz="1600">
                <a:solidFill>
                  <a:srgbClr val="000000"/>
                </a:solidFill>
                <a:latin typeface="Canva Sans"/>
                <a:ea typeface="Canva Sans"/>
                <a:cs typeface="Canva Sans"/>
                <a:sym typeface="Canva Sans"/>
              </a:rPr>
              <a:t>They don’t just speak at their audience; they embed themselves in the daily cultural lexicon — memes, trending formats, and playful banter that feel like part of everyday scroll culture.</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18"/>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848469" y="891159"/>
            <a:ext cx="8343900" cy="2784777"/>
          </a:xfrm>
          <a:custGeom>
            <a:avLst/>
            <a:gdLst/>
            <a:ahLst/>
            <a:cxnLst/>
            <a:rect l="l" t="t" r="r" b="b"/>
            <a:pathLst>
              <a:path w="8343900" h="2784777">
                <a:moveTo>
                  <a:pt x="0" y="0"/>
                </a:moveTo>
                <a:lnTo>
                  <a:pt x="8343900" y="0"/>
                </a:lnTo>
                <a:lnTo>
                  <a:pt x="8343900" y="2784777"/>
                </a:lnTo>
                <a:lnTo>
                  <a:pt x="0" y="27847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3" name="Pictur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a:stretch>
            <a:fillRect/>
          </a:stretch>
        </p:blipFill>
        <p:spPr>
          <a:xfrm>
            <a:off x="1154659" y="2672934"/>
            <a:ext cx="4043705" cy="7188822"/>
          </a:xfrm>
          <a:prstGeom prst="rect">
            <a:avLst/>
          </a:prstGeom>
        </p:spPr>
      </p:pic>
      <p:grpSp>
        <p:nvGrpSpPr>
          <p:cNvPr id="4" name="Group 4"/>
          <p:cNvGrpSpPr/>
          <p:nvPr/>
        </p:nvGrpSpPr>
        <p:grpSpPr>
          <a:xfrm>
            <a:off x="5376729" y="3339332"/>
            <a:ext cx="4043134" cy="5026952"/>
            <a:chOff x="0" y="0"/>
            <a:chExt cx="5390845" cy="6702603"/>
          </a:xfrm>
        </p:grpSpPr>
        <p:sp>
          <p:nvSpPr>
            <p:cNvPr id="5" name="Freeform 5"/>
            <p:cNvSpPr/>
            <p:nvPr/>
          </p:nvSpPr>
          <p:spPr>
            <a:xfrm>
              <a:off x="0" y="0"/>
              <a:ext cx="5390896" cy="6702552"/>
            </a:xfrm>
            <a:custGeom>
              <a:avLst/>
              <a:gdLst/>
              <a:ahLst/>
              <a:cxnLst/>
              <a:rect l="l" t="t" r="r" b="b"/>
              <a:pathLst>
                <a:path w="5390896" h="6702552">
                  <a:moveTo>
                    <a:pt x="0" y="0"/>
                  </a:moveTo>
                  <a:lnTo>
                    <a:pt x="5390896" y="0"/>
                  </a:lnTo>
                  <a:lnTo>
                    <a:pt x="5390896" y="6702552"/>
                  </a:lnTo>
                  <a:lnTo>
                    <a:pt x="0" y="6702552"/>
                  </a:lnTo>
                  <a:lnTo>
                    <a:pt x="0" y="0"/>
                  </a:lnTo>
                  <a:close/>
                </a:path>
              </a:pathLst>
            </a:custGeom>
            <a:blipFill>
              <a:blip r:embed="rId7"/>
              <a:stretch>
                <a:fillRect l="-40" r="-39"/>
              </a:stretch>
            </a:blipFill>
          </p:spPr>
        </p:sp>
      </p:grpSp>
      <p:grpSp>
        <p:nvGrpSpPr>
          <p:cNvPr id="6" name="Group 6"/>
          <p:cNvGrpSpPr/>
          <p:nvPr/>
        </p:nvGrpSpPr>
        <p:grpSpPr>
          <a:xfrm>
            <a:off x="5466931" y="1893086"/>
            <a:ext cx="3862721" cy="983790"/>
            <a:chOff x="0" y="0"/>
            <a:chExt cx="5150294" cy="1311720"/>
          </a:xfrm>
        </p:grpSpPr>
        <p:sp>
          <p:nvSpPr>
            <p:cNvPr id="7" name="Freeform 7"/>
            <p:cNvSpPr/>
            <p:nvPr/>
          </p:nvSpPr>
          <p:spPr>
            <a:xfrm>
              <a:off x="0" y="0"/>
              <a:ext cx="5150358" cy="1311656"/>
            </a:xfrm>
            <a:custGeom>
              <a:avLst/>
              <a:gdLst/>
              <a:ahLst/>
              <a:cxnLst/>
              <a:rect l="l" t="t" r="r" b="b"/>
              <a:pathLst>
                <a:path w="5150358" h="1311656">
                  <a:moveTo>
                    <a:pt x="0" y="0"/>
                  </a:moveTo>
                  <a:lnTo>
                    <a:pt x="5150358" y="0"/>
                  </a:lnTo>
                  <a:lnTo>
                    <a:pt x="5150358" y="1311656"/>
                  </a:lnTo>
                  <a:lnTo>
                    <a:pt x="0" y="1311656"/>
                  </a:lnTo>
                  <a:lnTo>
                    <a:pt x="0" y="0"/>
                  </a:lnTo>
                  <a:close/>
                </a:path>
              </a:pathLst>
            </a:custGeom>
            <a:blipFill>
              <a:blip r:embed="rId8"/>
              <a:stretch>
                <a:fillRect r="1" b="-4"/>
              </a:stretch>
            </a:blipFill>
          </p:spPr>
        </p:sp>
      </p:grpSp>
      <p:grpSp>
        <p:nvGrpSpPr>
          <p:cNvPr id="8" name="Group 8"/>
          <p:cNvGrpSpPr/>
          <p:nvPr/>
        </p:nvGrpSpPr>
        <p:grpSpPr>
          <a:xfrm>
            <a:off x="1698869" y="8609809"/>
            <a:ext cx="6783038" cy="1401223"/>
            <a:chOff x="0" y="0"/>
            <a:chExt cx="9044051" cy="1868297"/>
          </a:xfrm>
        </p:grpSpPr>
        <p:sp>
          <p:nvSpPr>
            <p:cNvPr id="9" name="Freeform 9"/>
            <p:cNvSpPr/>
            <p:nvPr/>
          </p:nvSpPr>
          <p:spPr>
            <a:xfrm>
              <a:off x="0" y="0"/>
              <a:ext cx="9044051" cy="1868297"/>
            </a:xfrm>
            <a:custGeom>
              <a:avLst/>
              <a:gdLst/>
              <a:ahLst/>
              <a:cxnLst/>
              <a:rect l="l" t="t" r="r" b="b"/>
              <a:pathLst>
                <a:path w="9044051" h="1868297">
                  <a:moveTo>
                    <a:pt x="0" y="311404"/>
                  </a:moveTo>
                  <a:cubicBezTo>
                    <a:pt x="0" y="139446"/>
                    <a:pt x="139446" y="0"/>
                    <a:pt x="311404" y="0"/>
                  </a:cubicBezTo>
                  <a:lnTo>
                    <a:pt x="8732647" y="0"/>
                  </a:lnTo>
                  <a:cubicBezTo>
                    <a:pt x="8904605" y="0"/>
                    <a:pt x="9044051" y="139446"/>
                    <a:pt x="9044051" y="311404"/>
                  </a:cubicBezTo>
                  <a:lnTo>
                    <a:pt x="9044051" y="1556893"/>
                  </a:lnTo>
                  <a:cubicBezTo>
                    <a:pt x="9044051" y="1728851"/>
                    <a:pt x="8904605" y="1868297"/>
                    <a:pt x="8732647" y="1868297"/>
                  </a:cubicBezTo>
                  <a:lnTo>
                    <a:pt x="311404" y="1868297"/>
                  </a:lnTo>
                  <a:cubicBezTo>
                    <a:pt x="139446" y="1868170"/>
                    <a:pt x="0" y="1728851"/>
                    <a:pt x="0" y="1556893"/>
                  </a:cubicBezTo>
                  <a:close/>
                </a:path>
              </a:pathLst>
            </a:custGeom>
            <a:solidFill>
              <a:srgbClr val="FFFFFF"/>
            </a:solidFill>
            <a:ln w="57150" cap="sq">
              <a:solidFill>
                <a:srgbClr val="FFC000"/>
              </a:solidFill>
              <a:prstDash val="solid"/>
              <a:miter/>
            </a:ln>
          </p:spPr>
        </p:sp>
      </p:grpSp>
      <p:sp>
        <p:nvSpPr>
          <p:cNvPr id="10" name="Freeform 10">
            <a:hlinkClick r:id="rId9" tooltip="https://www.instagram.com/p/DXgUPLrE_Uz/?igsh=bDJnMG1wd2dianl0&amp;img_index=1"/>
          </p:cNvPr>
          <p:cNvSpPr/>
          <p:nvPr/>
        </p:nvSpPr>
        <p:spPr>
          <a:xfrm>
            <a:off x="10049972" y="4379091"/>
            <a:ext cx="3902029" cy="4879209"/>
          </a:xfrm>
          <a:custGeom>
            <a:avLst/>
            <a:gdLst/>
            <a:ahLst/>
            <a:cxnLst/>
            <a:rect l="l" t="t" r="r" b="b"/>
            <a:pathLst>
              <a:path w="3902029" h="4879209">
                <a:moveTo>
                  <a:pt x="0" y="0"/>
                </a:moveTo>
                <a:lnTo>
                  <a:pt x="3902029" y="0"/>
                </a:lnTo>
                <a:lnTo>
                  <a:pt x="3902029" y="4879209"/>
                </a:lnTo>
                <a:lnTo>
                  <a:pt x="0" y="4879209"/>
                </a:lnTo>
                <a:lnTo>
                  <a:pt x="0" y="0"/>
                </a:lnTo>
                <a:close/>
              </a:path>
            </a:pathLst>
          </a:custGeom>
          <a:blipFill>
            <a:blip r:embed="rId10"/>
            <a:stretch>
              <a:fillRect/>
            </a:stretch>
          </a:blipFill>
        </p:spPr>
      </p:sp>
      <p:sp>
        <p:nvSpPr>
          <p:cNvPr id="11" name="Freeform 11"/>
          <p:cNvSpPr/>
          <p:nvPr/>
        </p:nvSpPr>
        <p:spPr>
          <a:xfrm>
            <a:off x="8676683" y="8502210"/>
            <a:ext cx="2956128" cy="2885920"/>
          </a:xfrm>
          <a:custGeom>
            <a:avLst/>
            <a:gdLst/>
            <a:ahLst/>
            <a:cxnLst/>
            <a:rect l="l" t="t" r="r" b="b"/>
            <a:pathLst>
              <a:path w="2956128" h="2885920">
                <a:moveTo>
                  <a:pt x="0" y="0"/>
                </a:moveTo>
                <a:lnTo>
                  <a:pt x="2956128" y="0"/>
                </a:lnTo>
                <a:lnTo>
                  <a:pt x="2956128" y="2885920"/>
                </a:lnTo>
                <a:lnTo>
                  <a:pt x="0" y="28859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9848469" y="3339332"/>
            <a:ext cx="3619861" cy="1058809"/>
          </a:xfrm>
          <a:custGeom>
            <a:avLst/>
            <a:gdLst/>
            <a:ahLst/>
            <a:cxnLst/>
            <a:rect l="l" t="t" r="r" b="b"/>
            <a:pathLst>
              <a:path w="3619861" h="1058809">
                <a:moveTo>
                  <a:pt x="0" y="0"/>
                </a:moveTo>
                <a:lnTo>
                  <a:pt x="3619861" y="0"/>
                </a:lnTo>
                <a:lnTo>
                  <a:pt x="3619861" y="1058809"/>
                </a:lnTo>
                <a:lnTo>
                  <a:pt x="0" y="1058809"/>
                </a:lnTo>
                <a:lnTo>
                  <a:pt x="0" y="0"/>
                </a:lnTo>
                <a:close/>
              </a:path>
            </a:pathLst>
          </a:custGeom>
          <a:blipFill>
            <a:blip r:embed="rId13"/>
            <a:stretch>
              <a:fillRect/>
            </a:stretch>
          </a:blipFill>
        </p:spPr>
      </p:sp>
      <p:sp>
        <p:nvSpPr>
          <p:cNvPr id="13" name="Freeform 13">
            <a:hlinkClick r:id="rId14" tooltip="https://www.instagram.com/p/DXOVPkVk_dA/?img_index=1"/>
          </p:cNvPr>
          <p:cNvSpPr/>
          <p:nvPr/>
        </p:nvSpPr>
        <p:spPr>
          <a:xfrm>
            <a:off x="14363503" y="4656385"/>
            <a:ext cx="3377684" cy="4296820"/>
          </a:xfrm>
          <a:custGeom>
            <a:avLst/>
            <a:gdLst/>
            <a:ahLst/>
            <a:cxnLst/>
            <a:rect l="l" t="t" r="r" b="b"/>
            <a:pathLst>
              <a:path w="3377684" h="4296820">
                <a:moveTo>
                  <a:pt x="0" y="0"/>
                </a:moveTo>
                <a:lnTo>
                  <a:pt x="3377684" y="0"/>
                </a:lnTo>
                <a:lnTo>
                  <a:pt x="3377684" y="4296820"/>
                </a:lnTo>
                <a:lnTo>
                  <a:pt x="0" y="4296820"/>
                </a:lnTo>
                <a:lnTo>
                  <a:pt x="0" y="0"/>
                </a:lnTo>
                <a:close/>
              </a:path>
            </a:pathLst>
          </a:custGeom>
          <a:blipFill>
            <a:blip r:embed="rId15"/>
            <a:stretch>
              <a:fillRect/>
            </a:stretch>
          </a:blipFill>
        </p:spPr>
      </p:sp>
      <p:sp>
        <p:nvSpPr>
          <p:cNvPr id="14" name="TextBox 14"/>
          <p:cNvSpPr txBox="1"/>
          <p:nvPr/>
        </p:nvSpPr>
        <p:spPr>
          <a:xfrm>
            <a:off x="1028700" y="378628"/>
            <a:ext cx="8265204" cy="812606"/>
          </a:xfrm>
          <a:prstGeom prst="rect">
            <a:avLst/>
          </a:prstGeom>
        </p:spPr>
        <p:txBody>
          <a:bodyPr lIns="0" tIns="0" rIns="0" bIns="0" rtlCol="0" anchor="t">
            <a:spAutoFit/>
          </a:bodyPr>
          <a:lstStyle/>
          <a:p>
            <a:pPr algn="l">
              <a:lnSpc>
                <a:spcPts val="3120"/>
              </a:lnSpc>
            </a:pPr>
            <a:r>
              <a:rPr lang="en-US" sz="2228">
                <a:solidFill>
                  <a:srgbClr val="000000"/>
                </a:solidFill>
                <a:latin typeface="TAN Ashford"/>
                <a:ea typeface="TAN Ashford"/>
                <a:cs typeface="TAN Ashford"/>
                <a:sym typeface="TAN Ashford"/>
              </a:rPr>
              <a:t>I want brands to keep with the social culture and move with me</a:t>
            </a:r>
          </a:p>
        </p:txBody>
      </p:sp>
      <p:sp>
        <p:nvSpPr>
          <p:cNvPr id="15" name="TextBox 15"/>
          <p:cNvSpPr txBox="1"/>
          <p:nvPr/>
        </p:nvSpPr>
        <p:spPr>
          <a:xfrm>
            <a:off x="1028700" y="1591285"/>
            <a:ext cx="4175246" cy="614582"/>
          </a:xfrm>
          <a:prstGeom prst="rect">
            <a:avLst/>
          </a:prstGeom>
        </p:spPr>
        <p:txBody>
          <a:bodyPr lIns="0" tIns="0" rIns="0" bIns="0" rtlCol="0" anchor="t">
            <a:spAutoFit/>
          </a:bodyPr>
          <a:lstStyle/>
          <a:p>
            <a:pPr algn="l">
              <a:lnSpc>
                <a:spcPts val="4545"/>
              </a:lnSpc>
            </a:pPr>
            <a:r>
              <a:rPr lang="en-US" sz="3246">
                <a:solidFill>
                  <a:srgbClr val="000000"/>
                </a:solidFill>
                <a:latin typeface="TAN Ashford"/>
                <a:ea typeface="TAN Ashford"/>
                <a:cs typeface="TAN Ashford"/>
                <a:sym typeface="TAN Ashford"/>
              </a:rPr>
              <a:t>IN ACTION:</a:t>
            </a:r>
          </a:p>
        </p:txBody>
      </p:sp>
      <p:sp>
        <p:nvSpPr>
          <p:cNvPr id="16" name="TextBox 16"/>
          <p:cNvSpPr txBox="1"/>
          <p:nvPr/>
        </p:nvSpPr>
        <p:spPr>
          <a:xfrm>
            <a:off x="10236045" y="1243449"/>
            <a:ext cx="7023255" cy="2069314"/>
          </a:xfrm>
          <a:prstGeom prst="rect">
            <a:avLst/>
          </a:prstGeom>
        </p:spPr>
        <p:txBody>
          <a:bodyPr lIns="0" tIns="0" rIns="0" bIns="0" rtlCol="0" anchor="t">
            <a:spAutoFit/>
          </a:bodyPr>
          <a:lstStyle/>
          <a:p>
            <a:pPr algn="l">
              <a:lnSpc>
                <a:spcPts val="2095"/>
              </a:lnSpc>
            </a:pPr>
            <a:r>
              <a:rPr lang="en-US" sz="1746" b="1" i="1">
                <a:solidFill>
                  <a:srgbClr val="FFFFFF"/>
                </a:solidFill>
                <a:latin typeface="Canva Sans Bold Italics"/>
                <a:ea typeface="Canva Sans Bold Italics"/>
                <a:cs typeface="Canva Sans Bold Italics"/>
                <a:sym typeface="Canva Sans Bold Italics"/>
              </a:rPr>
              <a:t>These brands don’t try to echo every conversation, they step into ones the internet is already invested in by adding a distinct, brand-led perspective. This ensures they’re contributing to culture, not interrupting it, avoiding forced relevance and instead earning participation.</a:t>
            </a:r>
          </a:p>
          <a:p>
            <a:pPr algn="l">
              <a:lnSpc>
                <a:spcPts val="2095"/>
              </a:lnSpc>
            </a:pPr>
            <a:endParaRPr lang="en-US" sz="1746" b="1" i="1">
              <a:solidFill>
                <a:srgbClr val="FFFFFF"/>
              </a:solidFill>
              <a:latin typeface="Canva Sans Bold Italics"/>
              <a:ea typeface="Canva Sans Bold Italics"/>
              <a:cs typeface="Canva Sans Bold Italics"/>
              <a:sym typeface="Canva Sans Bold Italics"/>
            </a:endParaRPr>
          </a:p>
          <a:p>
            <a:pPr algn="l">
              <a:lnSpc>
                <a:spcPts val="2095"/>
              </a:lnSpc>
            </a:pPr>
            <a:endParaRPr lang="en-US" sz="1746" b="1" i="1">
              <a:solidFill>
                <a:srgbClr val="FFFFFF"/>
              </a:solidFill>
              <a:latin typeface="Canva Sans Bold Italics"/>
              <a:ea typeface="Canva Sans Bold Italics"/>
              <a:cs typeface="Canva Sans Bold Italics"/>
              <a:sym typeface="Canva Sans Bold Italics"/>
            </a:endParaRPr>
          </a:p>
          <a:p>
            <a:pPr algn="l">
              <a:lnSpc>
                <a:spcPts val="2095"/>
              </a:lnSpc>
            </a:pPr>
            <a:endParaRPr lang="en-US" sz="1746" b="1" i="1">
              <a:solidFill>
                <a:srgbClr val="FFFFFF"/>
              </a:solidFill>
              <a:latin typeface="Canva Sans Bold Italics"/>
              <a:ea typeface="Canva Sans Bold Italics"/>
              <a:cs typeface="Canva Sans Bold Italics"/>
              <a:sym typeface="Canva Sans Bold Italics"/>
            </a:endParaRPr>
          </a:p>
        </p:txBody>
      </p:sp>
      <p:sp>
        <p:nvSpPr>
          <p:cNvPr id="17" name="TextBox 17"/>
          <p:cNvSpPr txBox="1"/>
          <p:nvPr/>
        </p:nvSpPr>
        <p:spPr>
          <a:xfrm>
            <a:off x="2108035" y="8953205"/>
            <a:ext cx="5964698" cy="714375"/>
          </a:xfrm>
          <a:prstGeom prst="rect">
            <a:avLst/>
          </a:prstGeom>
        </p:spPr>
        <p:txBody>
          <a:bodyPr lIns="0" tIns="0" rIns="0" bIns="0" rtlCol="0" anchor="t">
            <a:spAutoFit/>
          </a:bodyPr>
          <a:lstStyle/>
          <a:p>
            <a:pPr algn="l">
              <a:lnSpc>
                <a:spcPts val="1920"/>
              </a:lnSpc>
            </a:pPr>
            <a:r>
              <a:rPr lang="en-US" sz="1600">
                <a:solidFill>
                  <a:srgbClr val="000000"/>
                </a:solidFill>
                <a:latin typeface="Canva Sans"/>
                <a:ea typeface="Canva Sans"/>
                <a:cs typeface="Canva Sans"/>
                <a:sym typeface="Canva Sans"/>
              </a:rPr>
              <a:t>The outcome is perception of the brand as something that’s alive - constantly present, evolving, and moving at the same pace as the audience it’s trying to connect with.</a:t>
            </a:r>
          </a:p>
        </p:txBody>
      </p:sp>
      <p:grpSp>
        <p:nvGrpSpPr>
          <p:cNvPr id="18" name="Group 18"/>
          <p:cNvGrpSpPr/>
          <p:nvPr/>
        </p:nvGrpSpPr>
        <p:grpSpPr>
          <a:xfrm>
            <a:off x="11658399" y="8366284"/>
            <a:ext cx="6082787" cy="1401223"/>
            <a:chOff x="0" y="0"/>
            <a:chExt cx="8110383" cy="1868297"/>
          </a:xfrm>
        </p:grpSpPr>
        <p:sp>
          <p:nvSpPr>
            <p:cNvPr id="19" name="Freeform 19"/>
            <p:cNvSpPr/>
            <p:nvPr/>
          </p:nvSpPr>
          <p:spPr>
            <a:xfrm>
              <a:off x="0" y="0"/>
              <a:ext cx="8110383" cy="1868297"/>
            </a:xfrm>
            <a:custGeom>
              <a:avLst/>
              <a:gdLst/>
              <a:ahLst/>
              <a:cxnLst/>
              <a:rect l="l" t="t" r="r" b="b"/>
              <a:pathLst>
                <a:path w="8110383" h="1868297">
                  <a:moveTo>
                    <a:pt x="0" y="311404"/>
                  </a:moveTo>
                  <a:cubicBezTo>
                    <a:pt x="0" y="139446"/>
                    <a:pt x="125050" y="0"/>
                    <a:pt x="279256" y="0"/>
                  </a:cubicBezTo>
                  <a:lnTo>
                    <a:pt x="7831127" y="0"/>
                  </a:lnTo>
                  <a:cubicBezTo>
                    <a:pt x="7985333" y="0"/>
                    <a:pt x="8110383" y="139446"/>
                    <a:pt x="8110383" y="311404"/>
                  </a:cubicBezTo>
                  <a:lnTo>
                    <a:pt x="8110383" y="1556893"/>
                  </a:lnTo>
                  <a:cubicBezTo>
                    <a:pt x="8110383" y="1728851"/>
                    <a:pt x="7985333" y="1868297"/>
                    <a:pt x="7831127" y="1868297"/>
                  </a:cubicBezTo>
                  <a:lnTo>
                    <a:pt x="279256" y="1868297"/>
                  </a:lnTo>
                  <a:cubicBezTo>
                    <a:pt x="125050" y="1868170"/>
                    <a:pt x="0" y="1728851"/>
                    <a:pt x="0" y="1556893"/>
                  </a:cubicBezTo>
                  <a:close/>
                </a:path>
              </a:pathLst>
            </a:custGeom>
            <a:solidFill>
              <a:srgbClr val="FFFFFF"/>
            </a:solidFill>
            <a:ln w="57150" cap="sq">
              <a:solidFill>
                <a:srgbClr val="FFC000"/>
              </a:solidFill>
              <a:prstDash val="solid"/>
              <a:miter/>
            </a:ln>
          </p:spPr>
        </p:sp>
      </p:grpSp>
      <p:sp>
        <p:nvSpPr>
          <p:cNvPr id="20" name="TextBox 20"/>
          <p:cNvSpPr txBox="1"/>
          <p:nvPr/>
        </p:nvSpPr>
        <p:spPr>
          <a:xfrm>
            <a:off x="12025329" y="8559360"/>
            <a:ext cx="5348929" cy="952500"/>
          </a:xfrm>
          <a:prstGeom prst="rect">
            <a:avLst/>
          </a:prstGeom>
        </p:spPr>
        <p:txBody>
          <a:bodyPr lIns="0" tIns="0" rIns="0" bIns="0" rtlCol="0" anchor="t">
            <a:spAutoFit/>
          </a:bodyPr>
          <a:lstStyle/>
          <a:p>
            <a:pPr algn="l">
              <a:lnSpc>
                <a:spcPts val="1919"/>
              </a:lnSpc>
            </a:pPr>
            <a:r>
              <a:rPr lang="en-US" sz="1599">
                <a:solidFill>
                  <a:srgbClr val="000000"/>
                </a:solidFill>
                <a:latin typeface="Canva Sans"/>
                <a:ea typeface="Canva Sans"/>
                <a:cs typeface="Canva Sans"/>
                <a:sym typeface="Canva Sans"/>
              </a:rPr>
              <a:t>Their content builds on trending conversations, turning them into contextual category education.</a:t>
            </a:r>
          </a:p>
          <a:p>
            <a:pPr algn="l">
              <a:lnSpc>
                <a:spcPts val="1919"/>
              </a:lnSpc>
            </a:pPr>
            <a:r>
              <a:rPr lang="en-US" sz="1599">
                <a:solidFill>
                  <a:srgbClr val="000000"/>
                </a:solidFill>
                <a:latin typeface="Canva Sans"/>
                <a:ea typeface="Canva Sans"/>
                <a:cs typeface="Canva Sans"/>
                <a:sym typeface="Canva Sans"/>
              </a:rPr>
              <a:t>This allows them to drive relevant reach while establishing a distinct thought leadership position.</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9658750" y="2842870"/>
            <a:ext cx="3948122" cy="7018877"/>
          </a:xfrm>
          <a:prstGeom prst="rect">
            <a:avLst/>
          </a:prstGeom>
        </p:spPr>
      </p:pic>
      <p:grpSp>
        <p:nvGrpSpPr>
          <p:cNvPr id="3" name="Group 3"/>
          <p:cNvGrpSpPr/>
          <p:nvPr/>
        </p:nvGrpSpPr>
        <p:grpSpPr>
          <a:xfrm>
            <a:off x="12397611" y="3675936"/>
            <a:ext cx="5570668" cy="1495520"/>
            <a:chOff x="0" y="0"/>
            <a:chExt cx="7427557" cy="1994027"/>
          </a:xfrm>
        </p:grpSpPr>
        <p:sp>
          <p:nvSpPr>
            <p:cNvPr id="4" name="Freeform 4"/>
            <p:cNvSpPr/>
            <p:nvPr/>
          </p:nvSpPr>
          <p:spPr>
            <a:xfrm>
              <a:off x="0" y="0"/>
              <a:ext cx="7427468" cy="1994027"/>
            </a:xfrm>
            <a:custGeom>
              <a:avLst/>
              <a:gdLst/>
              <a:ahLst/>
              <a:cxnLst/>
              <a:rect l="l" t="t" r="r" b="b"/>
              <a:pathLst>
                <a:path w="7427468" h="1994027">
                  <a:moveTo>
                    <a:pt x="0" y="332359"/>
                  </a:moveTo>
                  <a:cubicBezTo>
                    <a:pt x="0" y="148844"/>
                    <a:pt x="197612" y="0"/>
                    <a:pt x="441325" y="0"/>
                  </a:cubicBezTo>
                  <a:lnTo>
                    <a:pt x="6986270" y="0"/>
                  </a:lnTo>
                  <a:cubicBezTo>
                    <a:pt x="7229983" y="0"/>
                    <a:pt x="7427468" y="148844"/>
                    <a:pt x="7427468" y="332359"/>
                  </a:cubicBezTo>
                  <a:lnTo>
                    <a:pt x="7427468" y="1661668"/>
                  </a:lnTo>
                  <a:cubicBezTo>
                    <a:pt x="7427468" y="1845183"/>
                    <a:pt x="7229856" y="1994027"/>
                    <a:pt x="6986270" y="1994027"/>
                  </a:cubicBezTo>
                  <a:lnTo>
                    <a:pt x="441325" y="1994027"/>
                  </a:lnTo>
                  <a:cubicBezTo>
                    <a:pt x="197612" y="1993900"/>
                    <a:pt x="0" y="1845183"/>
                    <a:pt x="0" y="1661668"/>
                  </a:cubicBezTo>
                  <a:close/>
                </a:path>
              </a:pathLst>
            </a:custGeom>
            <a:solidFill>
              <a:srgbClr val="FFFFFF"/>
            </a:solidFill>
            <a:ln w="57150" cap="sq">
              <a:solidFill>
                <a:srgbClr val="FFC000"/>
              </a:solidFill>
              <a:prstDash val="solid"/>
              <a:miter/>
            </a:ln>
          </p:spPr>
        </p:sp>
      </p:grpSp>
      <p:grpSp>
        <p:nvGrpSpPr>
          <p:cNvPr id="5" name="Group 5"/>
          <p:cNvGrpSpPr/>
          <p:nvPr/>
        </p:nvGrpSpPr>
        <p:grpSpPr>
          <a:xfrm>
            <a:off x="13189277" y="7336841"/>
            <a:ext cx="4626778" cy="2330739"/>
            <a:chOff x="0" y="0"/>
            <a:chExt cx="6169038" cy="3107652"/>
          </a:xfrm>
        </p:grpSpPr>
        <p:sp>
          <p:nvSpPr>
            <p:cNvPr id="6" name="Freeform 6"/>
            <p:cNvSpPr/>
            <p:nvPr/>
          </p:nvSpPr>
          <p:spPr>
            <a:xfrm>
              <a:off x="0" y="0"/>
              <a:ext cx="6169025" cy="3107690"/>
            </a:xfrm>
            <a:custGeom>
              <a:avLst/>
              <a:gdLst/>
              <a:ahLst/>
              <a:cxnLst/>
              <a:rect l="l" t="t" r="r" b="b"/>
              <a:pathLst>
                <a:path w="6169025" h="3107690">
                  <a:moveTo>
                    <a:pt x="0" y="0"/>
                  </a:moveTo>
                  <a:lnTo>
                    <a:pt x="6169025" y="0"/>
                  </a:lnTo>
                  <a:lnTo>
                    <a:pt x="6169025" y="3107690"/>
                  </a:lnTo>
                  <a:lnTo>
                    <a:pt x="0" y="3107690"/>
                  </a:lnTo>
                  <a:lnTo>
                    <a:pt x="0" y="0"/>
                  </a:lnTo>
                  <a:close/>
                </a:path>
              </a:pathLst>
            </a:custGeom>
            <a:blipFill>
              <a:blip r:embed="rId5"/>
              <a:stretch>
                <a:fillRect t="-21" b="-19"/>
              </a:stretch>
            </a:blipFill>
          </p:spPr>
        </p:sp>
      </p:grpSp>
      <p:grpSp>
        <p:nvGrpSpPr>
          <p:cNvPr id="7" name="Group 7"/>
          <p:cNvGrpSpPr/>
          <p:nvPr/>
        </p:nvGrpSpPr>
        <p:grpSpPr>
          <a:xfrm>
            <a:off x="13189277" y="5453186"/>
            <a:ext cx="4626778" cy="1562957"/>
            <a:chOff x="0" y="0"/>
            <a:chExt cx="6169038" cy="2083943"/>
          </a:xfrm>
        </p:grpSpPr>
        <p:sp>
          <p:nvSpPr>
            <p:cNvPr id="8" name="Freeform 8"/>
            <p:cNvSpPr/>
            <p:nvPr/>
          </p:nvSpPr>
          <p:spPr>
            <a:xfrm>
              <a:off x="0" y="0"/>
              <a:ext cx="6169025" cy="2083943"/>
            </a:xfrm>
            <a:custGeom>
              <a:avLst/>
              <a:gdLst/>
              <a:ahLst/>
              <a:cxnLst/>
              <a:rect l="l" t="t" r="r" b="b"/>
              <a:pathLst>
                <a:path w="6169025" h="2083943">
                  <a:moveTo>
                    <a:pt x="0" y="0"/>
                  </a:moveTo>
                  <a:lnTo>
                    <a:pt x="6169025" y="0"/>
                  </a:lnTo>
                  <a:lnTo>
                    <a:pt x="6169025" y="2083943"/>
                  </a:lnTo>
                  <a:lnTo>
                    <a:pt x="0" y="2083943"/>
                  </a:lnTo>
                  <a:lnTo>
                    <a:pt x="0" y="0"/>
                  </a:lnTo>
                  <a:close/>
                </a:path>
              </a:pathLst>
            </a:custGeom>
            <a:blipFill>
              <a:blip r:embed="rId6"/>
              <a:stretch>
                <a:fillRect t="-126" b="-126"/>
              </a:stretch>
            </a:blipFill>
          </p:spPr>
        </p:sp>
      </p:grpSp>
      <p:sp>
        <p:nvSpPr>
          <p:cNvPr id="9" name="Freeform 9"/>
          <p:cNvSpPr/>
          <p:nvPr/>
        </p:nvSpPr>
        <p:spPr>
          <a:xfrm>
            <a:off x="9848469" y="891159"/>
            <a:ext cx="8343900" cy="2784777"/>
          </a:xfrm>
          <a:custGeom>
            <a:avLst/>
            <a:gdLst/>
            <a:ahLst/>
            <a:cxnLst/>
            <a:rect l="l" t="t" r="r" b="b"/>
            <a:pathLst>
              <a:path w="8343900" h="2784777">
                <a:moveTo>
                  <a:pt x="0" y="0"/>
                </a:moveTo>
                <a:lnTo>
                  <a:pt x="8343900" y="0"/>
                </a:lnTo>
                <a:lnTo>
                  <a:pt x="8343900" y="2784777"/>
                </a:lnTo>
                <a:lnTo>
                  <a:pt x="0" y="278477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10" name="Group 10"/>
          <p:cNvGrpSpPr/>
          <p:nvPr/>
        </p:nvGrpSpPr>
        <p:grpSpPr>
          <a:xfrm>
            <a:off x="6084677" y="2273343"/>
            <a:ext cx="3862721" cy="983790"/>
            <a:chOff x="0" y="0"/>
            <a:chExt cx="5150294" cy="1311720"/>
          </a:xfrm>
        </p:grpSpPr>
        <p:sp>
          <p:nvSpPr>
            <p:cNvPr id="11" name="Freeform 11"/>
            <p:cNvSpPr/>
            <p:nvPr/>
          </p:nvSpPr>
          <p:spPr>
            <a:xfrm>
              <a:off x="0" y="0"/>
              <a:ext cx="5150358" cy="1311656"/>
            </a:xfrm>
            <a:custGeom>
              <a:avLst/>
              <a:gdLst/>
              <a:ahLst/>
              <a:cxnLst/>
              <a:rect l="l" t="t" r="r" b="b"/>
              <a:pathLst>
                <a:path w="5150358" h="1311656">
                  <a:moveTo>
                    <a:pt x="0" y="0"/>
                  </a:moveTo>
                  <a:lnTo>
                    <a:pt x="5150358" y="0"/>
                  </a:lnTo>
                  <a:lnTo>
                    <a:pt x="5150358" y="1311656"/>
                  </a:lnTo>
                  <a:lnTo>
                    <a:pt x="0" y="1311656"/>
                  </a:lnTo>
                  <a:lnTo>
                    <a:pt x="0" y="0"/>
                  </a:lnTo>
                  <a:close/>
                </a:path>
              </a:pathLst>
            </a:custGeom>
            <a:blipFill>
              <a:blip r:embed="rId9"/>
              <a:stretch>
                <a:fillRect r="1" b="-4"/>
              </a:stretch>
            </a:blipFill>
          </p:spPr>
        </p:sp>
      </p:grpSp>
      <p:sp>
        <p:nvSpPr>
          <p:cNvPr id="12" name="Freeform 12"/>
          <p:cNvSpPr/>
          <p:nvPr/>
        </p:nvSpPr>
        <p:spPr>
          <a:xfrm>
            <a:off x="-2264289" y="2283547"/>
            <a:ext cx="4177462" cy="4114800"/>
          </a:xfrm>
          <a:custGeom>
            <a:avLst/>
            <a:gdLst/>
            <a:ahLst/>
            <a:cxnLst/>
            <a:rect l="l" t="t" r="r" b="b"/>
            <a:pathLst>
              <a:path w="4177462" h="4114800">
                <a:moveTo>
                  <a:pt x="0" y="0"/>
                </a:moveTo>
                <a:lnTo>
                  <a:pt x="4177461" y="0"/>
                </a:lnTo>
                <a:lnTo>
                  <a:pt x="417746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3" name="Freeform 13"/>
          <p:cNvSpPr/>
          <p:nvPr/>
        </p:nvSpPr>
        <p:spPr>
          <a:xfrm>
            <a:off x="2106079" y="3232026"/>
            <a:ext cx="3689951" cy="6435554"/>
          </a:xfrm>
          <a:custGeom>
            <a:avLst/>
            <a:gdLst/>
            <a:ahLst/>
            <a:cxnLst/>
            <a:rect l="l" t="t" r="r" b="b"/>
            <a:pathLst>
              <a:path w="3689951" h="6435554">
                <a:moveTo>
                  <a:pt x="0" y="0"/>
                </a:moveTo>
                <a:lnTo>
                  <a:pt x="3689950" y="0"/>
                </a:lnTo>
                <a:lnTo>
                  <a:pt x="3689950" y="6435554"/>
                </a:lnTo>
                <a:lnTo>
                  <a:pt x="0" y="6435554"/>
                </a:lnTo>
                <a:lnTo>
                  <a:pt x="0" y="0"/>
                </a:lnTo>
                <a:close/>
              </a:path>
            </a:pathLst>
          </a:custGeom>
          <a:blipFill>
            <a:blip r:embed="rId12"/>
            <a:stretch>
              <a:fillRect/>
            </a:stretch>
          </a:blipFill>
        </p:spPr>
      </p:sp>
      <p:sp>
        <p:nvSpPr>
          <p:cNvPr id="14" name="Freeform 14"/>
          <p:cNvSpPr/>
          <p:nvPr/>
        </p:nvSpPr>
        <p:spPr>
          <a:xfrm>
            <a:off x="5849601" y="3317437"/>
            <a:ext cx="2611581" cy="1929306"/>
          </a:xfrm>
          <a:custGeom>
            <a:avLst/>
            <a:gdLst/>
            <a:ahLst/>
            <a:cxnLst/>
            <a:rect l="l" t="t" r="r" b="b"/>
            <a:pathLst>
              <a:path w="2611581" h="1929306">
                <a:moveTo>
                  <a:pt x="0" y="0"/>
                </a:moveTo>
                <a:lnTo>
                  <a:pt x="2611581" y="0"/>
                </a:lnTo>
                <a:lnTo>
                  <a:pt x="2611581" y="1929306"/>
                </a:lnTo>
                <a:lnTo>
                  <a:pt x="0" y="1929306"/>
                </a:lnTo>
                <a:lnTo>
                  <a:pt x="0" y="0"/>
                </a:lnTo>
                <a:close/>
              </a:path>
            </a:pathLst>
          </a:custGeom>
          <a:blipFill>
            <a:blip r:embed="rId13"/>
            <a:stretch>
              <a:fillRect/>
            </a:stretch>
          </a:blipFill>
        </p:spPr>
      </p:sp>
      <p:sp>
        <p:nvSpPr>
          <p:cNvPr id="15" name="Freeform 15"/>
          <p:cNvSpPr/>
          <p:nvPr/>
        </p:nvSpPr>
        <p:spPr>
          <a:xfrm>
            <a:off x="5849601" y="5578499"/>
            <a:ext cx="2463526" cy="1758342"/>
          </a:xfrm>
          <a:custGeom>
            <a:avLst/>
            <a:gdLst/>
            <a:ahLst/>
            <a:cxnLst/>
            <a:rect l="l" t="t" r="r" b="b"/>
            <a:pathLst>
              <a:path w="2463526" h="1758342">
                <a:moveTo>
                  <a:pt x="0" y="0"/>
                </a:moveTo>
                <a:lnTo>
                  <a:pt x="2463526" y="0"/>
                </a:lnTo>
                <a:lnTo>
                  <a:pt x="2463526" y="1758342"/>
                </a:lnTo>
                <a:lnTo>
                  <a:pt x="0" y="1758342"/>
                </a:lnTo>
                <a:lnTo>
                  <a:pt x="0" y="0"/>
                </a:lnTo>
                <a:close/>
              </a:path>
            </a:pathLst>
          </a:custGeom>
          <a:blipFill>
            <a:blip r:embed="rId14"/>
            <a:stretch>
              <a:fillRect/>
            </a:stretch>
          </a:blipFill>
        </p:spPr>
      </p:sp>
      <p:sp>
        <p:nvSpPr>
          <p:cNvPr id="16" name="Freeform 16"/>
          <p:cNvSpPr/>
          <p:nvPr/>
        </p:nvSpPr>
        <p:spPr>
          <a:xfrm>
            <a:off x="2372214" y="2302597"/>
            <a:ext cx="3423816" cy="731841"/>
          </a:xfrm>
          <a:custGeom>
            <a:avLst/>
            <a:gdLst/>
            <a:ahLst/>
            <a:cxnLst/>
            <a:rect l="l" t="t" r="r" b="b"/>
            <a:pathLst>
              <a:path w="3423816" h="731841">
                <a:moveTo>
                  <a:pt x="0" y="0"/>
                </a:moveTo>
                <a:lnTo>
                  <a:pt x="3423815" y="0"/>
                </a:lnTo>
                <a:lnTo>
                  <a:pt x="3423815" y="731841"/>
                </a:lnTo>
                <a:lnTo>
                  <a:pt x="0" y="731841"/>
                </a:lnTo>
                <a:lnTo>
                  <a:pt x="0" y="0"/>
                </a:lnTo>
                <a:close/>
              </a:path>
            </a:pathLst>
          </a:custGeom>
          <a:blipFill>
            <a:blip r:embed="rId15"/>
            <a:stretch>
              <a:fillRect/>
            </a:stretch>
          </a:blipFill>
        </p:spPr>
      </p:sp>
      <p:sp>
        <p:nvSpPr>
          <p:cNvPr id="17" name="TextBox 17"/>
          <p:cNvSpPr txBox="1"/>
          <p:nvPr/>
        </p:nvSpPr>
        <p:spPr>
          <a:xfrm>
            <a:off x="12668121" y="3947417"/>
            <a:ext cx="5029591" cy="952500"/>
          </a:xfrm>
          <a:prstGeom prst="rect">
            <a:avLst/>
          </a:prstGeom>
        </p:spPr>
        <p:txBody>
          <a:bodyPr lIns="0" tIns="0" rIns="0" bIns="0" rtlCol="0" anchor="t">
            <a:spAutoFit/>
          </a:bodyPr>
          <a:lstStyle/>
          <a:p>
            <a:pPr algn="l">
              <a:lnSpc>
                <a:spcPts val="1920"/>
              </a:lnSpc>
            </a:pPr>
            <a:r>
              <a:rPr lang="en-US" sz="1600">
                <a:solidFill>
                  <a:srgbClr val="000000"/>
                </a:solidFill>
                <a:latin typeface="Canva Sans"/>
                <a:ea typeface="Canva Sans"/>
                <a:cs typeface="Canva Sans"/>
                <a:sym typeface="Canva Sans"/>
              </a:rPr>
              <a:t>The comments section is part of the content. From witty replies to chaotic banter, Duolingo extends the experience beyond the post — turning interactions into entertainment.</a:t>
            </a:r>
          </a:p>
        </p:txBody>
      </p:sp>
      <p:sp>
        <p:nvSpPr>
          <p:cNvPr id="18" name="TextBox 18"/>
          <p:cNvSpPr txBox="1"/>
          <p:nvPr/>
        </p:nvSpPr>
        <p:spPr>
          <a:xfrm>
            <a:off x="10236045" y="1243449"/>
            <a:ext cx="7023255" cy="1029894"/>
          </a:xfrm>
          <a:prstGeom prst="rect">
            <a:avLst/>
          </a:prstGeom>
        </p:spPr>
        <p:txBody>
          <a:bodyPr lIns="0" tIns="0" rIns="0" bIns="0" rtlCol="0" anchor="t">
            <a:spAutoFit/>
          </a:bodyPr>
          <a:lstStyle/>
          <a:p>
            <a:pPr algn="l">
              <a:lnSpc>
                <a:spcPts val="2095"/>
              </a:lnSpc>
            </a:pPr>
            <a:r>
              <a:rPr lang="en-US" sz="1746" b="1" i="1">
                <a:solidFill>
                  <a:srgbClr val="FFFFFF"/>
                </a:solidFill>
                <a:latin typeface="Canva Sans Bold Italics"/>
                <a:ea typeface="Canva Sans Bold Italics"/>
                <a:cs typeface="Canva Sans Bold Italics"/>
                <a:sym typeface="Canva Sans Bold Italics"/>
              </a:rPr>
              <a:t>They treat engagement as content, not backend. By responding to mentions and audience content, they stay present in real-time culture. This makes them feel more human, approachable, and worth engaging with.</a:t>
            </a:r>
          </a:p>
        </p:txBody>
      </p:sp>
      <p:sp>
        <p:nvSpPr>
          <p:cNvPr id="19" name="TextBox 19"/>
          <p:cNvSpPr txBox="1"/>
          <p:nvPr/>
        </p:nvSpPr>
        <p:spPr>
          <a:xfrm>
            <a:off x="1154659" y="563270"/>
            <a:ext cx="10238699" cy="381457"/>
          </a:xfrm>
          <a:prstGeom prst="rect">
            <a:avLst/>
          </a:prstGeom>
        </p:spPr>
        <p:txBody>
          <a:bodyPr lIns="0" tIns="0" rIns="0" bIns="0" rtlCol="0" anchor="t">
            <a:spAutoFit/>
          </a:bodyPr>
          <a:lstStyle/>
          <a:p>
            <a:pPr algn="l">
              <a:lnSpc>
                <a:spcPts val="3120"/>
              </a:lnSpc>
            </a:pPr>
            <a:r>
              <a:rPr lang="en-US" sz="2228">
                <a:solidFill>
                  <a:srgbClr val="000000"/>
                </a:solidFill>
                <a:latin typeface="TAN Ashford"/>
                <a:ea typeface="TAN Ashford"/>
                <a:cs typeface="TAN Ashford"/>
                <a:sym typeface="TAN Ashford"/>
              </a:rPr>
              <a:t>I want Brands to engage with Me</a:t>
            </a:r>
          </a:p>
        </p:txBody>
      </p:sp>
      <p:sp>
        <p:nvSpPr>
          <p:cNvPr id="20" name="TextBox 20"/>
          <p:cNvSpPr txBox="1"/>
          <p:nvPr/>
        </p:nvSpPr>
        <p:spPr>
          <a:xfrm>
            <a:off x="1154659" y="1190892"/>
            <a:ext cx="4175246" cy="614582"/>
          </a:xfrm>
          <a:prstGeom prst="rect">
            <a:avLst/>
          </a:prstGeom>
        </p:spPr>
        <p:txBody>
          <a:bodyPr lIns="0" tIns="0" rIns="0" bIns="0" rtlCol="0" anchor="t">
            <a:spAutoFit/>
          </a:bodyPr>
          <a:lstStyle/>
          <a:p>
            <a:pPr algn="l">
              <a:lnSpc>
                <a:spcPts val="4545"/>
              </a:lnSpc>
            </a:pPr>
            <a:r>
              <a:rPr lang="en-US" sz="3246">
                <a:solidFill>
                  <a:srgbClr val="000000"/>
                </a:solidFill>
                <a:latin typeface="TAN Ashford"/>
                <a:ea typeface="TAN Ashford"/>
                <a:cs typeface="TAN Ashford"/>
                <a:sym typeface="TAN Ashford"/>
              </a:rPr>
              <a:t>IN ACTION:</a:t>
            </a:r>
          </a:p>
        </p:txBody>
      </p:sp>
      <p:grpSp>
        <p:nvGrpSpPr>
          <p:cNvPr id="21" name="Group 21"/>
          <p:cNvGrpSpPr/>
          <p:nvPr/>
        </p:nvGrpSpPr>
        <p:grpSpPr>
          <a:xfrm>
            <a:off x="3573332" y="7977070"/>
            <a:ext cx="5570668" cy="1495520"/>
            <a:chOff x="0" y="0"/>
            <a:chExt cx="7427557" cy="1994027"/>
          </a:xfrm>
        </p:grpSpPr>
        <p:sp>
          <p:nvSpPr>
            <p:cNvPr id="22" name="Freeform 22"/>
            <p:cNvSpPr/>
            <p:nvPr/>
          </p:nvSpPr>
          <p:spPr>
            <a:xfrm>
              <a:off x="0" y="0"/>
              <a:ext cx="7427468" cy="1994027"/>
            </a:xfrm>
            <a:custGeom>
              <a:avLst/>
              <a:gdLst/>
              <a:ahLst/>
              <a:cxnLst/>
              <a:rect l="l" t="t" r="r" b="b"/>
              <a:pathLst>
                <a:path w="7427468" h="1994027">
                  <a:moveTo>
                    <a:pt x="0" y="332359"/>
                  </a:moveTo>
                  <a:cubicBezTo>
                    <a:pt x="0" y="148844"/>
                    <a:pt x="197612" y="0"/>
                    <a:pt x="441325" y="0"/>
                  </a:cubicBezTo>
                  <a:lnTo>
                    <a:pt x="6986270" y="0"/>
                  </a:lnTo>
                  <a:cubicBezTo>
                    <a:pt x="7229983" y="0"/>
                    <a:pt x="7427468" y="148844"/>
                    <a:pt x="7427468" y="332359"/>
                  </a:cubicBezTo>
                  <a:lnTo>
                    <a:pt x="7427468" y="1661668"/>
                  </a:lnTo>
                  <a:cubicBezTo>
                    <a:pt x="7427468" y="1845183"/>
                    <a:pt x="7229856" y="1994027"/>
                    <a:pt x="6986270" y="1994027"/>
                  </a:cubicBezTo>
                  <a:lnTo>
                    <a:pt x="441325" y="1994027"/>
                  </a:lnTo>
                  <a:cubicBezTo>
                    <a:pt x="197612" y="1993900"/>
                    <a:pt x="0" y="1845183"/>
                    <a:pt x="0" y="1661668"/>
                  </a:cubicBezTo>
                  <a:close/>
                </a:path>
              </a:pathLst>
            </a:custGeom>
            <a:solidFill>
              <a:srgbClr val="FFFFFF"/>
            </a:solidFill>
            <a:ln w="57150" cap="sq">
              <a:solidFill>
                <a:srgbClr val="FFC000"/>
              </a:solidFill>
              <a:prstDash val="solid"/>
              <a:miter/>
            </a:ln>
          </p:spPr>
        </p:sp>
      </p:grpSp>
      <p:sp>
        <p:nvSpPr>
          <p:cNvPr id="23" name="TextBox 23"/>
          <p:cNvSpPr txBox="1"/>
          <p:nvPr/>
        </p:nvSpPr>
        <p:spPr>
          <a:xfrm>
            <a:off x="3843842" y="8248552"/>
            <a:ext cx="5029591" cy="952500"/>
          </a:xfrm>
          <a:prstGeom prst="rect">
            <a:avLst/>
          </a:prstGeom>
        </p:spPr>
        <p:txBody>
          <a:bodyPr lIns="0" tIns="0" rIns="0" bIns="0" rtlCol="0" anchor="t">
            <a:spAutoFit/>
          </a:bodyPr>
          <a:lstStyle/>
          <a:p>
            <a:pPr algn="l">
              <a:lnSpc>
                <a:spcPts val="1920"/>
              </a:lnSpc>
            </a:pPr>
            <a:r>
              <a:rPr lang="en-US" sz="1600">
                <a:solidFill>
                  <a:srgbClr val="000000"/>
                </a:solidFill>
                <a:latin typeface="Canva Sans"/>
                <a:ea typeface="Canva Sans"/>
                <a:cs typeface="Canva Sans"/>
                <a:sym typeface="Canva Sans"/>
              </a:rPr>
              <a:t>The comments and mentions become part of the brand content. Zomato turns everyday mentions into entertaining posts, making people come to them for their voice, not just the service.</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Video-967">
            <a:hlinkClick r:id="" action="ppaction://media"/>
            <a:extLst>
              <a:ext uri="{FF2B5EF4-FFF2-40B4-BE49-F238E27FC236}">
                <a16:creationId xmlns:a16="http://schemas.microsoft.com/office/drawing/2014/main" id="{B333F5A7-0D69-49E8-83B5-DE8F62681E8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04019" y="4787268"/>
            <a:ext cx="2730827" cy="4854804"/>
          </a:xfrm>
          <a:prstGeom prst="rect">
            <a:avLst/>
          </a:prstGeom>
        </p:spPr>
      </p:pic>
      <p:sp>
        <p:nvSpPr>
          <p:cNvPr id="2" name="Freeform 2"/>
          <p:cNvSpPr/>
          <p:nvPr/>
        </p:nvSpPr>
        <p:spPr>
          <a:xfrm>
            <a:off x="8943658" y="3163957"/>
            <a:ext cx="3982128" cy="1600814"/>
          </a:xfrm>
          <a:custGeom>
            <a:avLst/>
            <a:gdLst/>
            <a:ahLst/>
            <a:cxnLst/>
            <a:rect l="l" t="t" r="r" b="b"/>
            <a:pathLst>
              <a:path w="3982128" h="1600814">
                <a:moveTo>
                  <a:pt x="0" y="0"/>
                </a:moveTo>
                <a:lnTo>
                  <a:pt x="3982128" y="0"/>
                </a:lnTo>
                <a:lnTo>
                  <a:pt x="3982128" y="1600814"/>
                </a:lnTo>
                <a:lnTo>
                  <a:pt x="0" y="1600814"/>
                </a:lnTo>
                <a:lnTo>
                  <a:pt x="0" y="0"/>
                </a:lnTo>
                <a:close/>
              </a:path>
            </a:pathLst>
          </a:custGeom>
          <a:blipFill>
            <a:blip r:embed="rId5"/>
            <a:stretch>
              <a:fillRect t="-76581" r="-595" b="-73654"/>
            </a:stretch>
          </a:blipFill>
        </p:spPr>
      </p:sp>
      <p:sp>
        <p:nvSpPr>
          <p:cNvPr id="3" name="Freeform 3"/>
          <p:cNvSpPr/>
          <p:nvPr/>
        </p:nvSpPr>
        <p:spPr>
          <a:xfrm>
            <a:off x="9848469" y="891159"/>
            <a:ext cx="8343900" cy="2784777"/>
          </a:xfrm>
          <a:custGeom>
            <a:avLst/>
            <a:gdLst/>
            <a:ahLst/>
            <a:cxnLst/>
            <a:rect l="l" t="t" r="r" b="b"/>
            <a:pathLst>
              <a:path w="8343900" h="2784777">
                <a:moveTo>
                  <a:pt x="0" y="0"/>
                </a:moveTo>
                <a:lnTo>
                  <a:pt x="8343900" y="0"/>
                </a:lnTo>
                <a:lnTo>
                  <a:pt x="8343900" y="2784777"/>
                </a:lnTo>
                <a:lnTo>
                  <a:pt x="0" y="278477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8676683" y="8502210"/>
            <a:ext cx="2956128" cy="2885920"/>
          </a:xfrm>
          <a:custGeom>
            <a:avLst/>
            <a:gdLst/>
            <a:ahLst/>
            <a:cxnLst/>
            <a:rect l="l" t="t" r="r" b="b"/>
            <a:pathLst>
              <a:path w="2956128" h="2885920">
                <a:moveTo>
                  <a:pt x="0" y="0"/>
                </a:moveTo>
                <a:lnTo>
                  <a:pt x="2956128" y="0"/>
                </a:lnTo>
                <a:lnTo>
                  <a:pt x="2956128" y="2885920"/>
                </a:lnTo>
                <a:lnTo>
                  <a:pt x="0" y="28859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694075" y="2701828"/>
            <a:ext cx="4813498" cy="6023002"/>
          </a:xfrm>
          <a:custGeom>
            <a:avLst/>
            <a:gdLst/>
            <a:ahLst/>
            <a:cxnLst/>
            <a:rect l="l" t="t" r="r" b="b"/>
            <a:pathLst>
              <a:path w="4813498" h="6023002">
                <a:moveTo>
                  <a:pt x="0" y="0"/>
                </a:moveTo>
                <a:lnTo>
                  <a:pt x="4813499" y="0"/>
                </a:lnTo>
                <a:lnTo>
                  <a:pt x="4813499" y="6023002"/>
                </a:lnTo>
                <a:lnTo>
                  <a:pt x="0" y="6023002"/>
                </a:lnTo>
                <a:lnTo>
                  <a:pt x="0" y="0"/>
                </a:lnTo>
                <a:close/>
              </a:path>
            </a:pathLst>
          </a:custGeom>
          <a:blipFill>
            <a:blip r:embed="rId10"/>
            <a:stretch>
              <a:fillRect/>
            </a:stretch>
          </a:blipFill>
        </p:spPr>
      </p:sp>
      <p:sp>
        <p:nvSpPr>
          <p:cNvPr id="7" name="Freeform 7"/>
          <p:cNvSpPr/>
          <p:nvPr/>
        </p:nvSpPr>
        <p:spPr>
          <a:xfrm>
            <a:off x="5675812" y="4655440"/>
            <a:ext cx="3468188" cy="3202863"/>
          </a:xfrm>
          <a:custGeom>
            <a:avLst/>
            <a:gdLst/>
            <a:ahLst/>
            <a:cxnLst/>
            <a:rect l="l" t="t" r="r" b="b"/>
            <a:pathLst>
              <a:path w="3468188" h="3202863">
                <a:moveTo>
                  <a:pt x="0" y="0"/>
                </a:moveTo>
                <a:lnTo>
                  <a:pt x="3468188" y="0"/>
                </a:lnTo>
                <a:lnTo>
                  <a:pt x="3468188" y="3202863"/>
                </a:lnTo>
                <a:lnTo>
                  <a:pt x="0" y="3202863"/>
                </a:lnTo>
                <a:lnTo>
                  <a:pt x="0" y="0"/>
                </a:lnTo>
                <a:close/>
              </a:path>
            </a:pathLst>
          </a:custGeom>
          <a:blipFill>
            <a:blip r:embed="rId11"/>
            <a:stretch>
              <a:fillRect/>
            </a:stretch>
          </a:blipFill>
        </p:spPr>
      </p:sp>
      <p:sp>
        <p:nvSpPr>
          <p:cNvPr id="8" name="Freeform 8"/>
          <p:cNvSpPr/>
          <p:nvPr/>
        </p:nvSpPr>
        <p:spPr>
          <a:xfrm>
            <a:off x="5876153" y="2896207"/>
            <a:ext cx="3067505" cy="1559458"/>
          </a:xfrm>
          <a:custGeom>
            <a:avLst/>
            <a:gdLst/>
            <a:ahLst/>
            <a:cxnLst/>
            <a:rect l="l" t="t" r="r" b="b"/>
            <a:pathLst>
              <a:path w="3067505" h="1559458">
                <a:moveTo>
                  <a:pt x="0" y="0"/>
                </a:moveTo>
                <a:lnTo>
                  <a:pt x="3067505" y="0"/>
                </a:lnTo>
                <a:lnTo>
                  <a:pt x="3067505" y="1559458"/>
                </a:lnTo>
                <a:lnTo>
                  <a:pt x="0" y="1559458"/>
                </a:lnTo>
                <a:lnTo>
                  <a:pt x="0" y="0"/>
                </a:lnTo>
                <a:close/>
              </a:path>
            </a:pathLst>
          </a:custGeom>
          <a:blipFill>
            <a:blip r:embed="rId12"/>
            <a:stretch>
              <a:fillRect/>
            </a:stretch>
          </a:blipFill>
        </p:spPr>
      </p:sp>
      <p:sp>
        <p:nvSpPr>
          <p:cNvPr id="9" name="Freeform 9"/>
          <p:cNvSpPr/>
          <p:nvPr/>
        </p:nvSpPr>
        <p:spPr>
          <a:xfrm>
            <a:off x="6332698" y="1281383"/>
            <a:ext cx="2330055" cy="1529099"/>
          </a:xfrm>
          <a:custGeom>
            <a:avLst/>
            <a:gdLst/>
            <a:ahLst/>
            <a:cxnLst/>
            <a:rect l="l" t="t" r="r" b="b"/>
            <a:pathLst>
              <a:path w="2330055" h="1529099">
                <a:moveTo>
                  <a:pt x="0" y="0"/>
                </a:moveTo>
                <a:lnTo>
                  <a:pt x="2330054" y="0"/>
                </a:lnTo>
                <a:lnTo>
                  <a:pt x="2330054" y="1529099"/>
                </a:lnTo>
                <a:lnTo>
                  <a:pt x="0" y="1529099"/>
                </a:lnTo>
                <a:lnTo>
                  <a:pt x="0" y="0"/>
                </a:lnTo>
                <a:close/>
              </a:path>
            </a:pathLst>
          </a:custGeom>
          <a:blipFill>
            <a:blip r:embed="rId13"/>
            <a:stretch>
              <a:fillRect/>
            </a:stretch>
          </a:blipFill>
        </p:spPr>
      </p:sp>
      <p:sp>
        <p:nvSpPr>
          <p:cNvPr id="10" name="Freeform 10"/>
          <p:cNvSpPr/>
          <p:nvPr/>
        </p:nvSpPr>
        <p:spPr>
          <a:xfrm>
            <a:off x="15469418" y="6817661"/>
            <a:ext cx="2607408" cy="2081284"/>
          </a:xfrm>
          <a:custGeom>
            <a:avLst/>
            <a:gdLst/>
            <a:ahLst/>
            <a:cxnLst/>
            <a:rect l="l" t="t" r="r" b="b"/>
            <a:pathLst>
              <a:path w="2607408" h="2081284">
                <a:moveTo>
                  <a:pt x="0" y="0"/>
                </a:moveTo>
                <a:lnTo>
                  <a:pt x="2607408" y="0"/>
                </a:lnTo>
                <a:lnTo>
                  <a:pt x="2607408" y="2081284"/>
                </a:lnTo>
                <a:lnTo>
                  <a:pt x="0" y="2081284"/>
                </a:lnTo>
                <a:lnTo>
                  <a:pt x="0" y="0"/>
                </a:lnTo>
                <a:close/>
              </a:path>
            </a:pathLst>
          </a:custGeom>
          <a:blipFill>
            <a:blip r:embed="rId14"/>
            <a:stretch>
              <a:fillRect/>
            </a:stretch>
          </a:blipFill>
        </p:spPr>
      </p:sp>
      <p:sp>
        <p:nvSpPr>
          <p:cNvPr id="11" name="Freeform 11"/>
          <p:cNvSpPr/>
          <p:nvPr/>
        </p:nvSpPr>
        <p:spPr>
          <a:xfrm>
            <a:off x="12725850" y="5336019"/>
            <a:ext cx="2695942" cy="1841705"/>
          </a:xfrm>
          <a:custGeom>
            <a:avLst/>
            <a:gdLst/>
            <a:ahLst/>
            <a:cxnLst/>
            <a:rect l="l" t="t" r="r" b="b"/>
            <a:pathLst>
              <a:path w="2695942" h="1841705">
                <a:moveTo>
                  <a:pt x="0" y="0"/>
                </a:moveTo>
                <a:lnTo>
                  <a:pt x="2695943" y="0"/>
                </a:lnTo>
                <a:lnTo>
                  <a:pt x="2695943" y="1841705"/>
                </a:lnTo>
                <a:lnTo>
                  <a:pt x="0" y="1841705"/>
                </a:lnTo>
                <a:lnTo>
                  <a:pt x="0" y="0"/>
                </a:lnTo>
                <a:close/>
              </a:path>
            </a:pathLst>
          </a:custGeom>
          <a:blipFill>
            <a:blip r:embed="rId15"/>
            <a:stretch>
              <a:fillRect/>
            </a:stretch>
          </a:blipFill>
        </p:spPr>
      </p:sp>
      <p:sp>
        <p:nvSpPr>
          <p:cNvPr id="12" name="Freeform 12"/>
          <p:cNvSpPr/>
          <p:nvPr/>
        </p:nvSpPr>
        <p:spPr>
          <a:xfrm>
            <a:off x="12854785" y="7375549"/>
            <a:ext cx="2328160" cy="2502947"/>
          </a:xfrm>
          <a:custGeom>
            <a:avLst/>
            <a:gdLst/>
            <a:ahLst/>
            <a:cxnLst/>
            <a:rect l="l" t="t" r="r" b="b"/>
            <a:pathLst>
              <a:path w="2328160" h="2502947">
                <a:moveTo>
                  <a:pt x="0" y="0"/>
                </a:moveTo>
                <a:lnTo>
                  <a:pt x="2328160" y="0"/>
                </a:lnTo>
                <a:lnTo>
                  <a:pt x="2328160" y="2502946"/>
                </a:lnTo>
                <a:lnTo>
                  <a:pt x="0" y="2502946"/>
                </a:lnTo>
                <a:lnTo>
                  <a:pt x="0" y="0"/>
                </a:lnTo>
                <a:close/>
              </a:path>
            </a:pathLst>
          </a:custGeom>
          <a:blipFill>
            <a:blip r:embed="rId16"/>
            <a:stretch>
              <a:fillRect/>
            </a:stretch>
          </a:blipFill>
        </p:spPr>
      </p:sp>
      <p:sp>
        <p:nvSpPr>
          <p:cNvPr id="13" name="TextBox 13"/>
          <p:cNvSpPr txBox="1"/>
          <p:nvPr/>
        </p:nvSpPr>
        <p:spPr>
          <a:xfrm>
            <a:off x="10321313" y="1111135"/>
            <a:ext cx="6780824" cy="1052467"/>
          </a:xfrm>
          <a:prstGeom prst="rect">
            <a:avLst/>
          </a:prstGeom>
        </p:spPr>
        <p:txBody>
          <a:bodyPr lIns="0" tIns="0" rIns="0" bIns="0" rtlCol="0" anchor="t">
            <a:spAutoFit/>
          </a:bodyPr>
          <a:lstStyle/>
          <a:p>
            <a:pPr algn="l">
              <a:lnSpc>
                <a:spcPts val="2140"/>
              </a:lnSpc>
            </a:pPr>
            <a:r>
              <a:rPr lang="en-US" sz="1783" b="1" i="1">
                <a:solidFill>
                  <a:srgbClr val="FFFFFF"/>
                </a:solidFill>
                <a:latin typeface="Canva Sans Bold Italics"/>
                <a:ea typeface="Canva Sans Bold Italics"/>
                <a:cs typeface="Canva Sans Bold Italics"/>
                <a:sym typeface="Canva Sans Bold Italics"/>
              </a:rPr>
              <a:t>These brands make consumers feel like participants, not just buyers. By involving audiences in conversations, decisions and brand moments, they create a sense of ownership that turns passive consumers into active brand advocates.</a:t>
            </a:r>
          </a:p>
        </p:txBody>
      </p:sp>
      <p:sp>
        <p:nvSpPr>
          <p:cNvPr id="14" name="TextBox 14"/>
          <p:cNvSpPr txBox="1"/>
          <p:nvPr/>
        </p:nvSpPr>
        <p:spPr>
          <a:xfrm>
            <a:off x="1154659" y="563270"/>
            <a:ext cx="10238699" cy="381457"/>
          </a:xfrm>
          <a:prstGeom prst="rect">
            <a:avLst/>
          </a:prstGeom>
        </p:spPr>
        <p:txBody>
          <a:bodyPr lIns="0" tIns="0" rIns="0" bIns="0" rtlCol="0" anchor="t">
            <a:spAutoFit/>
          </a:bodyPr>
          <a:lstStyle/>
          <a:p>
            <a:pPr algn="l">
              <a:lnSpc>
                <a:spcPts val="3120"/>
              </a:lnSpc>
            </a:pPr>
            <a:r>
              <a:rPr lang="en-US" sz="2228">
                <a:solidFill>
                  <a:srgbClr val="000000"/>
                </a:solidFill>
                <a:latin typeface="TAN Ashford"/>
                <a:ea typeface="TAN Ashford"/>
                <a:cs typeface="TAN Ashford"/>
                <a:sym typeface="TAN Ashford"/>
              </a:rPr>
              <a:t>I want to help shape the brands I like</a:t>
            </a:r>
          </a:p>
        </p:txBody>
      </p:sp>
      <p:sp>
        <p:nvSpPr>
          <p:cNvPr id="15" name="TextBox 15"/>
          <p:cNvSpPr txBox="1"/>
          <p:nvPr/>
        </p:nvSpPr>
        <p:spPr>
          <a:xfrm>
            <a:off x="1154659" y="1190892"/>
            <a:ext cx="4175246" cy="614582"/>
          </a:xfrm>
          <a:prstGeom prst="rect">
            <a:avLst/>
          </a:prstGeom>
        </p:spPr>
        <p:txBody>
          <a:bodyPr lIns="0" tIns="0" rIns="0" bIns="0" rtlCol="0" anchor="t">
            <a:spAutoFit/>
          </a:bodyPr>
          <a:lstStyle/>
          <a:p>
            <a:pPr algn="l">
              <a:lnSpc>
                <a:spcPts val="4545"/>
              </a:lnSpc>
            </a:pPr>
            <a:r>
              <a:rPr lang="en-US" sz="3246">
                <a:solidFill>
                  <a:srgbClr val="000000"/>
                </a:solidFill>
                <a:latin typeface="TAN Ashford"/>
                <a:ea typeface="TAN Ashford"/>
                <a:cs typeface="TAN Ashford"/>
                <a:sym typeface="TAN Ashford"/>
              </a:rPr>
              <a:t>IN ACTION:</a:t>
            </a:r>
          </a:p>
        </p:txBody>
      </p:sp>
      <p:grpSp>
        <p:nvGrpSpPr>
          <p:cNvPr id="16" name="Group 16"/>
          <p:cNvGrpSpPr/>
          <p:nvPr/>
        </p:nvGrpSpPr>
        <p:grpSpPr>
          <a:xfrm>
            <a:off x="12397611" y="3675936"/>
            <a:ext cx="5570668" cy="1495520"/>
            <a:chOff x="0" y="0"/>
            <a:chExt cx="7427557" cy="1994027"/>
          </a:xfrm>
        </p:grpSpPr>
        <p:sp>
          <p:nvSpPr>
            <p:cNvPr id="17" name="Freeform 17"/>
            <p:cNvSpPr/>
            <p:nvPr/>
          </p:nvSpPr>
          <p:spPr>
            <a:xfrm>
              <a:off x="0" y="0"/>
              <a:ext cx="7427468" cy="1994027"/>
            </a:xfrm>
            <a:custGeom>
              <a:avLst/>
              <a:gdLst/>
              <a:ahLst/>
              <a:cxnLst/>
              <a:rect l="l" t="t" r="r" b="b"/>
              <a:pathLst>
                <a:path w="7427468" h="1994027">
                  <a:moveTo>
                    <a:pt x="0" y="332359"/>
                  </a:moveTo>
                  <a:cubicBezTo>
                    <a:pt x="0" y="148844"/>
                    <a:pt x="197612" y="0"/>
                    <a:pt x="441325" y="0"/>
                  </a:cubicBezTo>
                  <a:lnTo>
                    <a:pt x="6986270" y="0"/>
                  </a:lnTo>
                  <a:cubicBezTo>
                    <a:pt x="7229983" y="0"/>
                    <a:pt x="7427468" y="148844"/>
                    <a:pt x="7427468" y="332359"/>
                  </a:cubicBezTo>
                  <a:lnTo>
                    <a:pt x="7427468" y="1661668"/>
                  </a:lnTo>
                  <a:cubicBezTo>
                    <a:pt x="7427468" y="1845183"/>
                    <a:pt x="7229856" y="1994027"/>
                    <a:pt x="6986270" y="1994027"/>
                  </a:cubicBezTo>
                  <a:lnTo>
                    <a:pt x="441325" y="1994027"/>
                  </a:lnTo>
                  <a:cubicBezTo>
                    <a:pt x="197612" y="1993900"/>
                    <a:pt x="0" y="1845183"/>
                    <a:pt x="0" y="1661668"/>
                  </a:cubicBezTo>
                  <a:close/>
                </a:path>
              </a:pathLst>
            </a:custGeom>
            <a:solidFill>
              <a:srgbClr val="FFFFFF"/>
            </a:solidFill>
            <a:ln w="57150" cap="sq">
              <a:solidFill>
                <a:srgbClr val="FFC000"/>
              </a:solidFill>
              <a:prstDash val="solid"/>
              <a:miter/>
            </a:ln>
          </p:spPr>
        </p:sp>
      </p:grpSp>
      <p:sp>
        <p:nvSpPr>
          <p:cNvPr id="18" name="TextBox 18"/>
          <p:cNvSpPr txBox="1"/>
          <p:nvPr/>
        </p:nvSpPr>
        <p:spPr>
          <a:xfrm>
            <a:off x="12668121" y="3780758"/>
            <a:ext cx="5029591" cy="1190625"/>
          </a:xfrm>
          <a:prstGeom prst="rect">
            <a:avLst/>
          </a:prstGeom>
        </p:spPr>
        <p:txBody>
          <a:bodyPr lIns="0" tIns="0" rIns="0" bIns="0" rtlCol="0" anchor="t">
            <a:spAutoFit/>
          </a:bodyPr>
          <a:lstStyle/>
          <a:p>
            <a:pPr algn="l">
              <a:lnSpc>
                <a:spcPts val="1920"/>
              </a:lnSpc>
            </a:pPr>
            <a:r>
              <a:rPr lang="en-US" sz="1600">
                <a:solidFill>
                  <a:srgbClr val="000000"/>
                </a:solidFill>
                <a:latin typeface="Canva Sans"/>
                <a:ea typeface="Canva Sans"/>
                <a:cs typeface="Canva Sans"/>
                <a:sym typeface="Canva Sans"/>
              </a:rPr>
              <a:t>They position consumer feedback as a key part of product evolution. By actively responding to suggestions and shaping innovations around audience inputs, UnderNeat makes consumers feel like they’re helping build the brand alongside them.</a:t>
            </a:r>
          </a:p>
        </p:txBody>
      </p:sp>
      <p:grpSp>
        <p:nvGrpSpPr>
          <p:cNvPr id="19" name="Group 19"/>
          <p:cNvGrpSpPr/>
          <p:nvPr/>
        </p:nvGrpSpPr>
        <p:grpSpPr>
          <a:xfrm>
            <a:off x="3249166" y="8229778"/>
            <a:ext cx="5570668" cy="1495520"/>
            <a:chOff x="0" y="0"/>
            <a:chExt cx="7427557" cy="1994027"/>
          </a:xfrm>
        </p:grpSpPr>
        <p:sp>
          <p:nvSpPr>
            <p:cNvPr id="20" name="Freeform 20"/>
            <p:cNvSpPr/>
            <p:nvPr/>
          </p:nvSpPr>
          <p:spPr>
            <a:xfrm>
              <a:off x="0" y="0"/>
              <a:ext cx="7427468" cy="1994027"/>
            </a:xfrm>
            <a:custGeom>
              <a:avLst/>
              <a:gdLst/>
              <a:ahLst/>
              <a:cxnLst/>
              <a:rect l="l" t="t" r="r" b="b"/>
              <a:pathLst>
                <a:path w="7427468" h="1994027">
                  <a:moveTo>
                    <a:pt x="0" y="332359"/>
                  </a:moveTo>
                  <a:cubicBezTo>
                    <a:pt x="0" y="148844"/>
                    <a:pt x="197612" y="0"/>
                    <a:pt x="441325" y="0"/>
                  </a:cubicBezTo>
                  <a:lnTo>
                    <a:pt x="6986270" y="0"/>
                  </a:lnTo>
                  <a:cubicBezTo>
                    <a:pt x="7229983" y="0"/>
                    <a:pt x="7427468" y="148844"/>
                    <a:pt x="7427468" y="332359"/>
                  </a:cubicBezTo>
                  <a:lnTo>
                    <a:pt x="7427468" y="1661668"/>
                  </a:lnTo>
                  <a:cubicBezTo>
                    <a:pt x="7427468" y="1845183"/>
                    <a:pt x="7229856" y="1994027"/>
                    <a:pt x="6986270" y="1994027"/>
                  </a:cubicBezTo>
                  <a:lnTo>
                    <a:pt x="441325" y="1994027"/>
                  </a:lnTo>
                  <a:cubicBezTo>
                    <a:pt x="197612" y="1993900"/>
                    <a:pt x="0" y="1845183"/>
                    <a:pt x="0" y="1661668"/>
                  </a:cubicBezTo>
                  <a:close/>
                </a:path>
              </a:pathLst>
            </a:custGeom>
            <a:solidFill>
              <a:srgbClr val="FFFFFF"/>
            </a:solidFill>
            <a:ln w="57150" cap="sq">
              <a:solidFill>
                <a:srgbClr val="FFC000"/>
              </a:solidFill>
              <a:prstDash val="solid"/>
              <a:miter/>
            </a:ln>
          </p:spPr>
        </p:sp>
      </p:grpSp>
      <p:sp>
        <p:nvSpPr>
          <p:cNvPr id="21" name="TextBox 21"/>
          <p:cNvSpPr txBox="1"/>
          <p:nvPr/>
        </p:nvSpPr>
        <p:spPr>
          <a:xfrm>
            <a:off x="3519676" y="8354495"/>
            <a:ext cx="5029591" cy="1428750"/>
          </a:xfrm>
          <a:prstGeom prst="rect">
            <a:avLst/>
          </a:prstGeom>
        </p:spPr>
        <p:txBody>
          <a:bodyPr lIns="0" tIns="0" rIns="0" bIns="0" rtlCol="0" anchor="t">
            <a:spAutoFit/>
          </a:bodyPr>
          <a:lstStyle/>
          <a:p>
            <a:pPr algn="l">
              <a:lnSpc>
                <a:spcPts val="1919"/>
              </a:lnSpc>
            </a:pPr>
            <a:r>
              <a:rPr lang="en-US" sz="1599">
                <a:solidFill>
                  <a:srgbClr val="000000"/>
                </a:solidFill>
                <a:latin typeface="Canva Sans"/>
                <a:ea typeface="Canva Sans"/>
                <a:cs typeface="Canva Sans"/>
                <a:sym typeface="Canva Sans"/>
              </a:rPr>
              <a:t>They turn audiences into insiders by opening up brand moments for participation. From playful hiring campaigns to behind-the-scenes experiences, KitKat makes consumers feel personally involved in the world of the brand.</a:t>
            </a:r>
          </a:p>
          <a:p>
            <a:pPr algn="l">
              <a:lnSpc>
                <a:spcPts val="1920"/>
              </a:lnSpc>
            </a:pPr>
            <a:endParaRPr lang="en-US" sz="1599">
              <a:solidFill>
                <a:srgbClr val="000000"/>
              </a:solidFill>
              <a:latin typeface="Canva Sans"/>
              <a:ea typeface="Canva Sans"/>
              <a:cs typeface="Canva Sans"/>
              <a:sym typeface="Canva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615"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2"/>
                </p:tgtEl>
              </p:cMediaNode>
            </p:video>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Video-233">
            <a:hlinkClick r:id="" action="ppaction://media"/>
            <a:extLst>
              <a:ext uri="{FF2B5EF4-FFF2-40B4-BE49-F238E27FC236}">
                <a16:creationId xmlns:a16="http://schemas.microsoft.com/office/drawing/2014/main" id="{56001940-DD4D-4A29-A6DA-132055968C3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523425" y="4404922"/>
            <a:ext cx="2864082" cy="5091702"/>
          </a:xfrm>
          <a:prstGeom prst="rect">
            <a:avLst/>
          </a:prstGeom>
        </p:spPr>
      </p:pic>
      <p:sp>
        <p:nvSpPr>
          <p:cNvPr id="2" name="Freeform 2"/>
          <p:cNvSpPr/>
          <p:nvPr/>
        </p:nvSpPr>
        <p:spPr>
          <a:xfrm>
            <a:off x="9848469" y="891159"/>
            <a:ext cx="8343900" cy="2784777"/>
          </a:xfrm>
          <a:custGeom>
            <a:avLst/>
            <a:gdLst/>
            <a:ahLst/>
            <a:cxnLst/>
            <a:rect l="l" t="t" r="r" b="b"/>
            <a:pathLst>
              <a:path w="8343900" h="2784777">
                <a:moveTo>
                  <a:pt x="0" y="0"/>
                </a:moveTo>
                <a:lnTo>
                  <a:pt x="8343900" y="0"/>
                </a:lnTo>
                <a:lnTo>
                  <a:pt x="8343900" y="2784777"/>
                </a:lnTo>
                <a:lnTo>
                  <a:pt x="0" y="278477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 name="Freeform 3"/>
          <p:cNvSpPr/>
          <p:nvPr/>
        </p:nvSpPr>
        <p:spPr>
          <a:xfrm>
            <a:off x="3335318" y="2239104"/>
            <a:ext cx="4620258" cy="698814"/>
          </a:xfrm>
          <a:custGeom>
            <a:avLst/>
            <a:gdLst/>
            <a:ahLst/>
            <a:cxnLst/>
            <a:rect l="l" t="t" r="r" b="b"/>
            <a:pathLst>
              <a:path w="4620258" h="698814">
                <a:moveTo>
                  <a:pt x="0" y="0"/>
                </a:moveTo>
                <a:lnTo>
                  <a:pt x="4620258" y="0"/>
                </a:lnTo>
                <a:lnTo>
                  <a:pt x="4620258" y="698814"/>
                </a:lnTo>
                <a:lnTo>
                  <a:pt x="0" y="698814"/>
                </a:lnTo>
                <a:lnTo>
                  <a:pt x="0" y="0"/>
                </a:lnTo>
                <a:close/>
              </a:path>
            </a:pathLst>
          </a:custGeom>
          <a:blipFill>
            <a:blip r:embed="rId7"/>
            <a:stretch>
              <a:fillRect/>
            </a:stretch>
          </a:blipFill>
        </p:spPr>
      </p:sp>
      <p:sp>
        <p:nvSpPr>
          <p:cNvPr id="4" name="Freeform 4"/>
          <p:cNvSpPr/>
          <p:nvPr/>
        </p:nvSpPr>
        <p:spPr>
          <a:xfrm>
            <a:off x="8379839" y="3216171"/>
            <a:ext cx="3882948" cy="1207524"/>
          </a:xfrm>
          <a:custGeom>
            <a:avLst/>
            <a:gdLst/>
            <a:ahLst/>
            <a:cxnLst/>
            <a:rect l="l" t="t" r="r" b="b"/>
            <a:pathLst>
              <a:path w="3882948" h="1207524">
                <a:moveTo>
                  <a:pt x="0" y="0"/>
                </a:moveTo>
                <a:lnTo>
                  <a:pt x="3882948" y="0"/>
                </a:lnTo>
                <a:lnTo>
                  <a:pt x="3882948" y="1207525"/>
                </a:lnTo>
                <a:lnTo>
                  <a:pt x="0" y="1207525"/>
                </a:lnTo>
                <a:lnTo>
                  <a:pt x="0" y="0"/>
                </a:lnTo>
                <a:close/>
              </a:path>
            </a:pathLst>
          </a:custGeom>
          <a:blipFill>
            <a:blip r:embed="rId8"/>
            <a:stretch>
              <a:fillRect t="-114124" b="-107437"/>
            </a:stretch>
          </a:blipFill>
        </p:spPr>
      </p:sp>
      <p:grpSp>
        <p:nvGrpSpPr>
          <p:cNvPr id="5" name="Group 5"/>
          <p:cNvGrpSpPr/>
          <p:nvPr/>
        </p:nvGrpSpPr>
        <p:grpSpPr>
          <a:xfrm>
            <a:off x="12664150" y="5447681"/>
            <a:ext cx="2984333" cy="3991548"/>
            <a:chOff x="0" y="0"/>
            <a:chExt cx="3979110" cy="5322064"/>
          </a:xfrm>
        </p:grpSpPr>
        <p:sp>
          <p:nvSpPr>
            <p:cNvPr id="6" name="Freeform 6"/>
            <p:cNvSpPr/>
            <p:nvPr/>
          </p:nvSpPr>
          <p:spPr>
            <a:xfrm>
              <a:off x="0" y="0"/>
              <a:ext cx="3979110" cy="3963767"/>
            </a:xfrm>
            <a:custGeom>
              <a:avLst/>
              <a:gdLst/>
              <a:ahLst/>
              <a:cxnLst/>
              <a:rect l="l" t="t" r="r" b="b"/>
              <a:pathLst>
                <a:path w="3979110" h="3963767">
                  <a:moveTo>
                    <a:pt x="0" y="0"/>
                  </a:moveTo>
                  <a:lnTo>
                    <a:pt x="3979110" y="0"/>
                  </a:lnTo>
                  <a:lnTo>
                    <a:pt x="3979110" y="3963767"/>
                  </a:lnTo>
                  <a:lnTo>
                    <a:pt x="0" y="3963767"/>
                  </a:lnTo>
                  <a:lnTo>
                    <a:pt x="0" y="0"/>
                  </a:lnTo>
                  <a:close/>
                </a:path>
              </a:pathLst>
            </a:custGeom>
            <a:blipFill>
              <a:blip r:embed="rId9"/>
              <a:stretch>
                <a:fillRect/>
              </a:stretch>
            </a:blipFill>
          </p:spPr>
        </p:sp>
        <p:sp>
          <p:nvSpPr>
            <p:cNvPr id="7" name="Freeform 7"/>
            <p:cNvSpPr/>
            <p:nvPr/>
          </p:nvSpPr>
          <p:spPr>
            <a:xfrm>
              <a:off x="106340" y="3943697"/>
              <a:ext cx="3690231" cy="1378367"/>
            </a:xfrm>
            <a:custGeom>
              <a:avLst/>
              <a:gdLst/>
              <a:ahLst/>
              <a:cxnLst/>
              <a:rect l="l" t="t" r="r" b="b"/>
              <a:pathLst>
                <a:path w="3690231" h="1378367">
                  <a:moveTo>
                    <a:pt x="0" y="0"/>
                  </a:moveTo>
                  <a:lnTo>
                    <a:pt x="3690231" y="0"/>
                  </a:lnTo>
                  <a:lnTo>
                    <a:pt x="3690231" y="1378367"/>
                  </a:lnTo>
                  <a:lnTo>
                    <a:pt x="0" y="1378367"/>
                  </a:lnTo>
                  <a:lnTo>
                    <a:pt x="0" y="0"/>
                  </a:lnTo>
                  <a:close/>
                </a:path>
              </a:pathLst>
            </a:custGeom>
            <a:blipFill>
              <a:blip r:embed="rId10"/>
              <a:stretch>
                <a:fillRect/>
              </a:stretch>
            </a:blipFill>
          </p:spPr>
        </p:sp>
      </p:grpSp>
      <p:sp>
        <p:nvSpPr>
          <p:cNvPr id="8" name="Freeform 8"/>
          <p:cNvSpPr/>
          <p:nvPr/>
        </p:nvSpPr>
        <p:spPr>
          <a:xfrm>
            <a:off x="-2264289" y="2283547"/>
            <a:ext cx="4177462" cy="4114800"/>
          </a:xfrm>
          <a:custGeom>
            <a:avLst/>
            <a:gdLst/>
            <a:ahLst/>
            <a:cxnLst/>
            <a:rect l="l" t="t" r="r" b="b"/>
            <a:pathLst>
              <a:path w="4177462" h="4114800">
                <a:moveTo>
                  <a:pt x="0" y="0"/>
                </a:moveTo>
                <a:lnTo>
                  <a:pt x="4177461" y="0"/>
                </a:lnTo>
                <a:lnTo>
                  <a:pt x="4177461"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grpSp>
        <p:nvGrpSpPr>
          <p:cNvPr id="9" name="Group 9"/>
          <p:cNvGrpSpPr/>
          <p:nvPr/>
        </p:nvGrpSpPr>
        <p:grpSpPr>
          <a:xfrm>
            <a:off x="12397611" y="3675936"/>
            <a:ext cx="5570668" cy="1495520"/>
            <a:chOff x="0" y="0"/>
            <a:chExt cx="7427557" cy="1994027"/>
          </a:xfrm>
        </p:grpSpPr>
        <p:sp>
          <p:nvSpPr>
            <p:cNvPr id="10" name="Freeform 10"/>
            <p:cNvSpPr/>
            <p:nvPr/>
          </p:nvSpPr>
          <p:spPr>
            <a:xfrm>
              <a:off x="0" y="0"/>
              <a:ext cx="7427468" cy="1994027"/>
            </a:xfrm>
            <a:custGeom>
              <a:avLst/>
              <a:gdLst/>
              <a:ahLst/>
              <a:cxnLst/>
              <a:rect l="l" t="t" r="r" b="b"/>
              <a:pathLst>
                <a:path w="7427468" h="1994027">
                  <a:moveTo>
                    <a:pt x="0" y="332359"/>
                  </a:moveTo>
                  <a:cubicBezTo>
                    <a:pt x="0" y="148844"/>
                    <a:pt x="197612" y="0"/>
                    <a:pt x="441325" y="0"/>
                  </a:cubicBezTo>
                  <a:lnTo>
                    <a:pt x="6986270" y="0"/>
                  </a:lnTo>
                  <a:cubicBezTo>
                    <a:pt x="7229983" y="0"/>
                    <a:pt x="7427468" y="148844"/>
                    <a:pt x="7427468" y="332359"/>
                  </a:cubicBezTo>
                  <a:lnTo>
                    <a:pt x="7427468" y="1661668"/>
                  </a:lnTo>
                  <a:cubicBezTo>
                    <a:pt x="7427468" y="1845183"/>
                    <a:pt x="7229856" y="1994027"/>
                    <a:pt x="6986270" y="1994027"/>
                  </a:cubicBezTo>
                  <a:lnTo>
                    <a:pt x="441325" y="1994027"/>
                  </a:lnTo>
                  <a:cubicBezTo>
                    <a:pt x="197612" y="1993900"/>
                    <a:pt x="0" y="1845183"/>
                    <a:pt x="0" y="1661668"/>
                  </a:cubicBezTo>
                  <a:close/>
                </a:path>
              </a:pathLst>
            </a:custGeom>
            <a:solidFill>
              <a:srgbClr val="FFFFFF"/>
            </a:solidFill>
            <a:ln w="57150" cap="sq">
              <a:solidFill>
                <a:srgbClr val="FFC000"/>
              </a:solidFill>
              <a:prstDash val="solid"/>
              <a:miter/>
            </a:ln>
          </p:spPr>
        </p:sp>
      </p:grpSp>
      <p:sp>
        <p:nvSpPr>
          <p:cNvPr id="13" name="Freeform 13"/>
          <p:cNvSpPr/>
          <p:nvPr/>
        </p:nvSpPr>
        <p:spPr>
          <a:xfrm>
            <a:off x="9565681" y="7952755"/>
            <a:ext cx="2840726" cy="1920121"/>
          </a:xfrm>
          <a:custGeom>
            <a:avLst/>
            <a:gdLst/>
            <a:ahLst/>
            <a:cxnLst/>
            <a:rect l="l" t="t" r="r" b="b"/>
            <a:pathLst>
              <a:path w="3787635" h="2560161">
                <a:moveTo>
                  <a:pt x="0" y="0"/>
                </a:moveTo>
                <a:lnTo>
                  <a:pt x="3787635" y="0"/>
                </a:lnTo>
                <a:lnTo>
                  <a:pt x="3787635" y="2560161"/>
                </a:lnTo>
                <a:lnTo>
                  <a:pt x="0" y="2560161"/>
                </a:lnTo>
                <a:lnTo>
                  <a:pt x="0" y="0"/>
                </a:lnTo>
                <a:close/>
              </a:path>
            </a:pathLst>
          </a:custGeom>
          <a:blipFill>
            <a:blip r:embed="rId13"/>
            <a:stretch>
              <a:fillRect/>
            </a:stretch>
          </a:blipFill>
        </p:spPr>
      </p:sp>
      <p:sp>
        <p:nvSpPr>
          <p:cNvPr id="14" name="Freeform 14"/>
          <p:cNvSpPr/>
          <p:nvPr/>
        </p:nvSpPr>
        <p:spPr>
          <a:xfrm>
            <a:off x="2205144" y="3371548"/>
            <a:ext cx="3124761" cy="5539681"/>
          </a:xfrm>
          <a:custGeom>
            <a:avLst/>
            <a:gdLst/>
            <a:ahLst/>
            <a:cxnLst/>
            <a:rect l="l" t="t" r="r" b="b"/>
            <a:pathLst>
              <a:path w="3124761" h="5539681">
                <a:moveTo>
                  <a:pt x="0" y="0"/>
                </a:moveTo>
                <a:lnTo>
                  <a:pt x="3124760" y="0"/>
                </a:lnTo>
                <a:lnTo>
                  <a:pt x="3124760" y="5539681"/>
                </a:lnTo>
                <a:lnTo>
                  <a:pt x="0" y="5539681"/>
                </a:lnTo>
                <a:lnTo>
                  <a:pt x="0" y="0"/>
                </a:lnTo>
                <a:close/>
              </a:path>
            </a:pathLst>
          </a:custGeom>
          <a:blipFill>
            <a:blip r:embed="rId14"/>
            <a:stretch>
              <a:fillRect/>
            </a:stretch>
          </a:blipFill>
        </p:spPr>
      </p:sp>
      <p:sp>
        <p:nvSpPr>
          <p:cNvPr id="15" name="Freeform 15"/>
          <p:cNvSpPr/>
          <p:nvPr/>
        </p:nvSpPr>
        <p:spPr>
          <a:xfrm>
            <a:off x="5754253" y="6246157"/>
            <a:ext cx="2201323" cy="2763287"/>
          </a:xfrm>
          <a:custGeom>
            <a:avLst/>
            <a:gdLst/>
            <a:ahLst/>
            <a:cxnLst/>
            <a:rect l="l" t="t" r="r" b="b"/>
            <a:pathLst>
              <a:path w="2201323" h="2763287">
                <a:moveTo>
                  <a:pt x="0" y="0"/>
                </a:moveTo>
                <a:lnTo>
                  <a:pt x="2201323" y="0"/>
                </a:lnTo>
                <a:lnTo>
                  <a:pt x="2201323" y="2763287"/>
                </a:lnTo>
                <a:lnTo>
                  <a:pt x="0" y="2763287"/>
                </a:lnTo>
                <a:lnTo>
                  <a:pt x="0" y="0"/>
                </a:lnTo>
                <a:close/>
              </a:path>
            </a:pathLst>
          </a:custGeom>
          <a:blipFill>
            <a:blip r:embed="rId15"/>
            <a:stretch>
              <a:fillRect/>
            </a:stretch>
          </a:blipFill>
        </p:spPr>
      </p:sp>
      <p:sp>
        <p:nvSpPr>
          <p:cNvPr id="16" name="Freeform 16"/>
          <p:cNvSpPr/>
          <p:nvPr/>
        </p:nvSpPr>
        <p:spPr>
          <a:xfrm>
            <a:off x="5757573" y="3371548"/>
            <a:ext cx="2198002" cy="2769840"/>
          </a:xfrm>
          <a:custGeom>
            <a:avLst/>
            <a:gdLst/>
            <a:ahLst/>
            <a:cxnLst/>
            <a:rect l="l" t="t" r="r" b="b"/>
            <a:pathLst>
              <a:path w="2198002" h="2769840">
                <a:moveTo>
                  <a:pt x="0" y="0"/>
                </a:moveTo>
                <a:lnTo>
                  <a:pt x="2198003" y="0"/>
                </a:lnTo>
                <a:lnTo>
                  <a:pt x="2198003" y="2769840"/>
                </a:lnTo>
                <a:lnTo>
                  <a:pt x="0" y="2769840"/>
                </a:lnTo>
                <a:lnTo>
                  <a:pt x="0" y="0"/>
                </a:lnTo>
                <a:close/>
              </a:path>
            </a:pathLst>
          </a:custGeom>
          <a:blipFill>
            <a:blip r:embed="rId16"/>
            <a:stretch>
              <a:fillRect/>
            </a:stretch>
          </a:blipFill>
        </p:spPr>
      </p:sp>
      <p:sp>
        <p:nvSpPr>
          <p:cNvPr id="17" name="TextBox 17"/>
          <p:cNvSpPr txBox="1"/>
          <p:nvPr/>
        </p:nvSpPr>
        <p:spPr>
          <a:xfrm>
            <a:off x="10321313" y="1111135"/>
            <a:ext cx="6780824" cy="1317965"/>
          </a:xfrm>
          <a:prstGeom prst="rect">
            <a:avLst/>
          </a:prstGeom>
        </p:spPr>
        <p:txBody>
          <a:bodyPr lIns="0" tIns="0" rIns="0" bIns="0" rtlCol="0" anchor="t">
            <a:spAutoFit/>
          </a:bodyPr>
          <a:lstStyle/>
          <a:p>
            <a:pPr algn="l">
              <a:lnSpc>
                <a:spcPts val="2140"/>
              </a:lnSpc>
            </a:pPr>
            <a:r>
              <a:rPr lang="en-US" sz="1783" b="1" i="1">
                <a:solidFill>
                  <a:srgbClr val="FFFFFF"/>
                </a:solidFill>
                <a:latin typeface="Canva Sans Bold Italics"/>
                <a:ea typeface="Canva Sans Bold Italics"/>
                <a:cs typeface="Canva Sans Bold Italics"/>
                <a:sym typeface="Canva Sans Bold Italics"/>
              </a:rPr>
              <a:t>These brands don’t just sell products—they build around shared values. By consistently showing up for causes, communities and cultural beliefs their audience relates to, they create deeper emotional alignment beyond the purchase.</a:t>
            </a:r>
          </a:p>
        </p:txBody>
      </p:sp>
      <p:sp>
        <p:nvSpPr>
          <p:cNvPr id="18" name="TextBox 18"/>
          <p:cNvSpPr txBox="1"/>
          <p:nvPr/>
        </p:nvSpPr>
        <p:spPr>
          <a:xfrm>
            <a:off x="1154659" y="572795"/>
            <a:ext cx="10238699" cy="355427"/>
          </a:xfrm>
          <a:prstGeom prst="rect">
            <a:avLst/>
          </a:prstGeom>
        </p:spPr>
        <p:txBody>
          <a:bodyPr lIns="0" tIns="0" rIns="0" bIns="0" rtlCol="0" anchor="t">
            <a:spAutoFit/>
          </a:bodyPr>
          <a:lstStyle/>
          <a:p>
            <a:pPr algn="l">
              <a:lnSpc>
                <a:spcPts val="2979"/>
              </a:lnSpc>
            </a:pPr>
            <a:r>
              <a:rPr lang="en-US" sz="2127">
                <a:solidFill>
                  <a:srgbClr val="000000"/>
                </a:solidFill>
                <a:latin typeface="TAN Ashford"/>
                <a:ea typeface="TAN Ashford"/>
                <a:cs typeface="TAN Ashford"/>
                <a:sym typeface="TAN Ashford"/>
              </a:rPr>
              <a:t>I want brands to vibe with me and my values</a:t>
            </a:r>
          </a:p>
        </p:txBody>
      </p:sp>
      <p:sp>
        <p:nvSpPr>
          <p:cNvPr id="19" name="TextBox 19"/>
          <p:cNvSpPr txBox="1"/>
          <p:nvPr/>
        </p:nvSpPr>
        <p:spPr>
          <a:xfrm>
            <a:off x="1154659" y="1190892"/>
            <a:ext cx="4175246" cy="614582"/>
          </a:xfrm>
          <a:prstGeom prst="rect">
            <a:avLst/>
          </a:prstGeom>
        </p:spPr>
        <p:txBody>
          <a:bodyPr lIns="0" tIns="0" rIns="0" bIns="0" rtlCol="0" anchor="t">
            <a:spAutoFit/>
          </a:bodyPr>
          <a:lstStyle/>
          <a:p>
            <a:pPr algn="l">
              <a:lnSpc>
                <a:spcPts val="4545"/>
              </a:lnSpc>
            </a:pPr>
            <a:r>
              <a:rPr lang="en-US" sz="3246">
                <a:solidFill>
                  <a:srgbClr val="000000"/>
                </a:solidFill>
                <a:latin typeface="TAN Ashford"/>
                <a:ea typeface="TAN Ashford"/>
                <a:cs typeface="TAN Ashford"/>
                <a:sym typeface="TAN Ashford"/>
              </a:rPr>
              <a:t>IN ACTION:</a:t>
            </a:r>
          </a:p>
        </p:txBody>
      </p:sp>
      <p:sp>
        <p:nvSpPr>
          <p:cNvPr id="20" name="TextBox 20"/>
          <p:cNvSpPr txBox="1"/>
          <p:nvPr/>
        </p:nvSpPr>
        <p:spPr>
          <a:xfrm>
            <a:off x="12668121" y="3828383"/>
            <a:ext cx="5029591" cy="1190625"/>
          </a:xfrm>
          <a:prstGeom prst="rect">
            <a:avLst/>
          </a:prstGeom>
        </p:spPr>
        <p:txBody>
          <a:bodyPr lIns="0" tIns="0" rIns="0" bIns="0" rtlCol="0" anchor="t">
            <a:spAutoFit/>
          </a:bodyPr>
          <a:lstStyle/>
          <a:p>
            <a:pPr algn="l">
              <a:lnSpc>
                <a:spcPts val="1919"/>
              </a:lnSpc>
            </a:pPr>
            <a:r>
              <a:rPr lang="en-US" sz="1599">
                <a:solidFill>
                  <a:srgbClr val="000000"/>
                </a:solidFill>
                <a:latin typeface="Canva Sans"/>
                <a:ea typeface="Canva Sans"/>
                <a:cs typeface="Canva Sans"/>
                <a:sym typeface="Canva Sans"/>
              </a:rPr>
              <a:t>They take sustainability beyond the product and into real-world action. Through clean-up drives, awareness initiatives and youth participation, Beco makes audiences feel like they’re contributing to a larger movement</a:t>
            </a:r>
          </a:p>
        </p:txBody>
      </p:sp>
      <p:grpSp>
        <p:nvGrpSpPr>
          <p:cNvPr id="21" name="Group 21"/>
          <p:cNvGrpSpPr/>
          <p:nvPr/>
        </p:nvGrpSpPr>
        <p:grpSpPr>
          <a:xfrm>
            <a:off x="2247720" y="8510540"/>
            <a:ext cx="5570668" cy="1495520"/>
            <a:chOff x="0" y="0"/>
            <a:chExt cx="7427557" cy="1994027"/>
          </a:xfrm>
        </p:grpSpPr>
        <p:sp>
          <p:nvSpPr>
            <p:cNvPr id="22" name="Freeform 22"/>
            <p:cNvSpPr/>
            <p:nvPr/>
          </p:nvSpPr>
          <p:spPr>
            <a:xfrm>
              <a:off x="0" y="0"/>
              <a:ext cx="7427468" cy="1994027"/>
            </a:xfrm>
            <a:custGeom>
              <a:avLst/>
              <a:gdLst/>
              <a:ahLst/>
              <a:cxnLst/>
              <a:rect l="l" t="t" r="r" b="b"/>
              <a:pathLst>
                <a:path w="7427468" h="1994027">
                  <a:moveTo>
                    <a:pt x="0" y="332359"/>
                  </a:moveTo>
                  <a:cubicBezTo>
                    <a:pt x="0" y="148844"/>
                    <a:pt x="197612" y="0"/>
                    <a:pt x="441325" y="0"/>
                  </a:cubicBezTo>
                  <a:lnTo>
                    <a:pt x="6986270" y="0"/>
                  </a:lnTo>
                  <a:cubicBezTo>
                    <a:pt x="7229983" y="0"/>
                    <a:pt x="7427468" y="148844"/>
                    <a:pt x="7427468" y="332359"/>
                  </a:cubicBezTo>
                  <a:lnTo>
                    <a:pt x="7427468" y="1661668"/>
                  </a:lnTo>
                  <a:cubicBezTo>
                    <a:pt x="7427468" y="1845183"/>
                    <a:pt x="7229856" y="1994027"/>
                    <a:pt x="6986270" y="1994027"/>
                  </a:cubicBezTo>
                  <a:lnTo>
                    <a:pt x="441325" y="1994027"/>
                  </a:lnTo>
                  <a:cubicBezTo>
                    <a:pt x="197612" y="1993900"/>
                    <a:pt x="0" y="1845183"/>
                    <a:pt x="0" y="1661668"/>
                  </a:cubicBezTo>
                  <a:close/>
                </a:path>
              </a:pathLst>
            </a:custGeom>
            <a:solidFill>
              <a:srgbClr val="FFFFFF"/>
            </a:solidFill>
            <a:ln w="57150" cap="sq">
              <a:solidFill>
                <a:srgbClr val="FFC000"/>
              </a:solidFill>
              <a:prstDash val="solid"/>
              <a:miter/>
            </a:ln>
          </p:spPr>
        </p:sp>
      </p:grpSp>
      <p:sp>
        <p:nvSpPr>
          <p:cNvPr id="23" name="TextBox 23"/>
          <p:cNvSpPr txBox="1"/>
          <p:nvPr/>
        </p:nvSpPr>
        <p:spPr>
          <a:xfrm>
            <a:off x="2518230" y="8782021"/>
            <a:ext cx="5029591" cy="1190625"/>
          </a:xfrm>
          <a:prstGeom prst="rect">
            <a:avLst/>
          </a:prstGeom>
        </p:spPr>
        <p:txBody>
          <a:bodyPr lIns="0" tIns="0" rIns="0" bIns="0" rtlCol="0" anchor="t">
            <a:spAutoFit/>
          </a:bodyPr>
          <a:lstStyle/>
          <a:p>
            <a:pPr algn="l">
              <a:lnSpc>
                <a:spcPts val="1920"/>
              </a:lnSpc>
            </a:pPr>
            <a:r>
              <a:rPr lang="en-US" sz="1600">
                <a:solidFill>
                  <a:srgbClr val="000000"/>
                </a:solidFill>
                <a:latin typeface="Canva Sans"/>
                <a:ea typeface="Canva Sans"/>
                <a:cs typeface="Canva Sans"/>
                <a:sym typeface="Canva Sans"/>
              </a:rPr>
              <a:t>Their brand world is rooted in conscious living, nature and sustainability.  It consistently builds a lifestyle that reflects the values their audience wants to associate with.</a:t>
            </a:r>
          </a:p>
          <a:p>
            <a:pPr algn="l">
              <a:lnSpc>
                <a:spcPts val="1919"/>
              </a:lnSpc>
            </a:pPr>
            <a:endParaRPr lang="en-US" sz="1600">
              <a:solidFill>
                <a:srgbClr val="000000"/>
              </a:solidFill>
              <a:latin typeface="Canva Sans"/>
              <a:ea typeface="Canva Sans"/>
              <a:cs typeface="Canva Sans"/>
              <a:sym typeface="Canva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82"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4"/>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Video-858">
            <a:hlinkClick r:id="" action="ppaction://media"/>
            <a:extLst>
              <a:ext uri="{FF2B5EF4-FFF2-40B4-BE49-F238E27FC236}">
                <a16:creationId xmlns:a16="http://schemas.microsoft.com/office/drawing/2014/main" id="{76CC3D9B-7ED9-42CF-AFE2-77E711F04AC2}"/>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039531" y="3704511"/>
            <a:ext cx="3164669" cy="5626078"/>
          </a:xfrm>
          <a:prstGeom prst="rect">
            <a:avLst/>
          </a:prstGeom>
        </p:spPr>
      </p:pic>
      <p:sp>
        <p:nvSpPr>
          <p:cNvPr id="2" name="Freeform 2"/>
          <p:cNvSpPr/>
          <p:nvPr/>
        </p:nvSpPr>
        <p:spPr>
          <a:xfrm>
            <a:off x="9944100" y="610895"/>
            <a:ext cx="8343900" cy="2784777"/>
          </a:xfrm>
          <a:custGeom>
            <a:avLst/>
            <a:gdLst/>
            <a:ahLst/>
            <a:cxnLst/>
            <a:rect l="l" t="t" r="r" b="b"/>
            <a:pathLst>
              <a:path w="8343900" h="2784777">
                <a:moveTo>
                  <a:pt x="0" y="0"/>
                </a:moveTo>
                <a:lnTo>
                  <a:pt x="8343900" y="0"/>
                </a:lnTo>
                <a:lnTo>
                  <a:pt x="8343900" y="2784777"/>
                </a:lnTo>
                <a:lnTo>
                  <a:pt x="0" y="278477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4" name="Freeform 4"/>
          <p:cNvSpPr/>
          <p:nvPr/>
        </p:nvSpPr>
        <p:spPr>
          <a:xfrm>
            <a:off x="4268547" y="4056357"/>
            <a:ext cx="3702117" cy="2884472"/>
          </a:xfrm>
          <a:custGeom>
            <a:avLst/>
            <a:gdLst/>
            <a:ahLst/>
            <a:cxnLst/>
            <a:rect l="l" t="t" r="r" b="b"/>
            <a:pathLst>
              <a:path w="3702117" h="2884472">
                <a:moveTo>
                  <a:pt x="0" y="0"/>
                </a:moveTo>
                <a:lnTo>
                  <a:pt x="3702117" y="0"/>
                </a:lnTo>
                <a:lnTo>
                  <a:pt x="3702117" y="2884471"/>
                </a:lnTo>
                <a:lnTo>
                  <a:pt x="0" y="2884471"/>
                </a:lnTo>
                <a:lnTo>
                  <a:pt x="0" y="0"/>
                </a:lnTo>
                <a:close/>
              </a:path>
            </a:pathLst>
          </a:custGeom>
          <a:blipFill>
            <a:blip r:embed="rId11"/>
            <a:stretch>
              <a:fillRect/>
            </a:stretch>
          </a:blipFill>
        </p:spPr>
      </p:sp>
      <p:grpSp>
        <p:nvGrpSpPr>
          <p:cNvPr id="5" name="Group 5"/>
          <p:cNvGrpSpPr/>
          <p:nvPr/>
        </p:nvGrpSpPr>
        <p:grpSpPr>
          <a:xfrm>
            <a:off x="3697157" y="7279696"/>
            <a:ext cx="5327141" cy="1576407"/>
            <a:chOff x="0" y="0"/>
            <a:chExt cx="7102855" cy="2101875"/>
          </a:xfrm>
        </p:grpSpPr>
        <p:sp>
          <p:nvSpPr>
            <p:cNvPr id="6" name="Freeform 6"/>
            <p:cNvSpPr/>
            <p:nvPr/>
          </p:nvSpPr>
          <p:spPr>
            <a:xfrm>
              <a:off x="0" y="0"/>
              <a:ext cx="7102770" cy="2101875"/>
            </a:xfrm>
            <a:custGeom>
              <a:avLst/>
              <a:gdLst/>
              <a:ahLst/>
              <a:cxnLst/>
              <a:rect l="l" t="t" r="r" b="b"/>
              <a:pathLst>
                <a:path w="7102770" h="2101875">
                  <a:moveTo>
                    <a:pt x="0" y="350335"/>
                  </a:moveTo>
                  <a:cubicBezTo>
                    <a:pt x="0" y="156894"/>
                    <a:pt x="188973" y="0"/>
                    <a:pt x="422032" y="0"/>
                  </a:cubicBezTo>
                  <a:lnTo>
                    <a:pt x="6680859" y="0"/>
                  </a:lnTo>
                  <a:cubicBezTo>
                    <a:pt x="6913918" y="0"/>
                    <a:pt x="7102770" y="156894"/>
                    <a:pt x="7102770" y="350335"/>
                  </a:cubicBezTo>
                  <a:lnTo>
                    <a:pt x="7102770" y="1751541"/>
                  </a:lnTo>
                  <a:cubicBezTo>
                    <a:pt x="7102770" y="1944981"/>
                    <a:pt x="6913797" y="2101875"/>
                    <a:pt x="6680859" y="2101875"/>
                  </a:cubicBezTo>
                  <a:lnTo>
                    <a:pt x="422032" y="2101875"/>
                  </a:lnTo>
                  <a:cubicBezTo>
                    <a:pt x="188973" y="2101741"/>
                    <a:pt x="0" y="1944981"/>
                    <a:pt x="0" y="1751541"/>
                  </a:cubicBezTo>
                  <a:close/>
                </a:path>
              </a:pathLst>
            </a:custGeom>
            <a:solidFill>
              <a:srgbClr val="FFFFFF"/>
            </a:solidFill>
            <a:ln w="57150" cap="sq">
              <a:solidFill>
                <a:srgbClr val="FFC000"/>
              </a:solidFill>
              <a:prstDash val="solid"/>
              <a:miter/>
            </a:ln>
          </p:spPr>
        </p:sp>
      </p:grpSp>
      <p:sp>
        <p:nvSpPr>
          <p:cNvPr id="7" name="Freeform 7"/>
          <p:cNvSpPr/>
          <p:nvPr/>
        </p:nvSpPr>
        <p:spPr>
          <a:xfrm>
            <a:off x="4748478" y="1859170"/>
            <a:ext cx="2601717" cy="1763068"/>
          </a:xfrm>
          <a:custGeom>
            <a:avLst/>
            <a:gdLst/>
            <a:ahLst/>
            <a:cxnLst/>
            <a:rect l="l" t="t" r="r" b="b"/>
            <a:pathLst>
              <a:path w="2601717" h="1763068">
                <a:moveTo>
                  <a:pt x="0" y="0"/>
                </a:moveTo>
                <a:lnTo>
                  <a:pt x="2601717" y="0"/>
                </a:lnTo>
                <a:lnTo>
                  <a:pt x="2601717" y="1763069"/>
                </a:lnTo>
                <a:lnTo>
                  <a:pt x="0" y="1763069"/>
                </a:lnTo>
                <a:lnTo>
                  <a:pt x="0" y="0"/>
                </a:lnTo>
                <a:close/>
              </a:path>
            </a:pathLst>
          </a:custGeom>
          <a:blipFill>
            <a:blip r:embed="rId12"/>
            <a:stretch>
              <a:fillRect/>
            </a:stretch>
          </a:blipFill>
        </p:spPr>
      </p:sp>
      <p:sp>
        <p:nvSpPr>
          <p:cNvPr id="8" name="Freeform 8"/>
          <p:cNvSpPr/>
          <p:nvPr/>
        </p:nvSpPr>
        <p:spPr>
          <a:xfrm>
            <a:off x="9024299" y="4224113"/>
            <a:ext cx="4005160" cy="1121445"/>
          </a:xfrm>
          <a:custGeom>
            <a:avLst/>
            <a:gdLst/>
            <a:ahLst/>
            <a:cxnLst/>
            <a:rect l="l" t="t" r="r" b="b"/>
            <a:pathLst>
              <a:path w="4005160" h="1121445">
                <a:moveTo>
                  <a:pt x="0" y="0"/>
                </a:moveTo>
                <a:lnTo>
                  <a:pt x="4005160" y="0"/>
                </a:lnTo>
                <a:lnTo>
                  <a:pt x="4005160" y="1121445"/>
                </a:lnTo>
                <a:lnTo>
                  <a:pt x="0" y="1121445"/>
                </a:lnTo>
                <a:lnTo>
                  <a:pt x="0" y="0"/>
                </a:lnTo>
                <a:close/>
              </a:path>
            </a:pathLst>
          </a:custGeom>
          <a:blipFill>
            <a:blip r:embed="rId13"/>
            <a:stretch>
              <a:fillRect/>
            </a:stretch>
          </a:blipFill>
        </p:spPr>
      </p:sp>
      <p:sp>
        <p:nvSpPr>
          <p:cNvPr id="10" name="Freeform 10"/>
          <p:cNvSpPr/>
          <p:nvPr/>
        </p:nvSpPr>
        <p:spPr>
          <a:xfrm>
            <a:off x="8401292" y="3124429"/>
            <a:ext cx="3882516" cy="1033720"/>
          </a:xfrm>
          <a:custGeom>
            <a:avLst/>
            <a:gdLst/>
            <a:ahLst/>
            <a:cxnLst/>
            <a:rect l="l" t="t" r="r" b="b"/>
            <a:pathLst>
              <a:path w="3882516" h="1033720">
                <a:moveTo>
                  <a:pt x="0" y="0"/>
                </a:moveTo>
                <a:lnTo>
                  <a:pt x="3882515" y="0"/>
                </a:lnTo>
                <a:lnTo>
                  <a:pt x="3882515" y="1033720"/>
                </a:lnTo>
                <a:lnTo>
                  <a:pt x="0" y="1033720"/>
                </a:lnTo>
                <a:lnTo>
                  <a:pt x="0" y="0"/>
                </a:lnTo>
                <a:close/>
              </a:path>
            </a:pathLst>
          </a:custGeom>
          <a:blipFill>
            <a:blip r:embed="rId14"/>
            <a:stretch>
              <a:fillRect/>
            </a:stretch>
          </a:blipFill>
        </p:spPr>
      </p:sp>
      <p:grpSp>
        <p:nvGrpSpPr>
          <p:cNvPr id="11" name="Group 11"/>
          <p:cNvGrpSpPr/>
          <p:nvPr/>
        </p:nvGrpSpPr>
        <p:grpSpPr>
          <a:xfrm>
            <a:off x="13029459" y="3417847"/>
            <a:ext cx="4551734" cy="1725653"/>
            <a:chOff x="0" y="0"/>
            <a:chExt cx="6068979" cy="2300870"/>
          </a:xfrm>
        </p:grpSpPr>
        <p:sp>
          <p:nvSpPr>
            <p:cNvPr id="12" name="Freeform 12"/>
            <p:cNvSpPr/>
            <p:nvPr/>
          </p:nvSpPr>
          <p:spPr>
            <a:xfrm>
              <a:off x="0" y="0"/>
              <a:ext cx="6068906" cy="2300870"/>
            </a:xfrm>
            <a:custGeom>
              <a:avLst/>
              <a:gdLst/>
              <a:ahLst/>
              <a:cxnLst/>
              <a:rect l="l" t="t" r="r" b="b"/>
              <a:pathLst>
                <a:path w="6068906" h="2300870">
                  <a:moveTo>
                    <a:pt x="0" y="383503"/>
                  </a:moveTo>
                  <a:cubicBezTo>
                    <a:pt x="0" y="171748"/>
                    <a:pt x="161467" y="0"/>
                    <a:pt x="360602" y="0"/>
                  </a:cubicBezTo>
                  <a:lnTo>
                    <a:pt x="5708408" y="0"/>
                  </a:lnTo>
                  <a:cubicBezTo>
                    <a:pt x="5907543" y="0"/>
                    <a:pt x="6068906" y="171748"/>
                    <a:pt x="6068906" y="383503"/>
                  </a:cubicBezTo>
                  <a:lnTo>
                    <a:pt x="6068906" y="1917368"/>
                  </a:lnTo>
                  <a:cubicBezTo>
                    <a:pt x="6068906" y="2129122"/>
                    <a:pt x="5907439" y="2300870"/>
                    <a:pt x="5708408" y="2300870"/>
                  </a:cubicBezTo>
                  <a:lnTo>
                    <a:pt x="360602" y="2300870"/>
                  </a:lnTo>
                  <a:cubicBezTo>
                    <a:pt x="161467" y="2300724"/>
                    <a:pt x="0" y="2129122"/>
                    <a:pt x="0" y="1917368"/>
                  </a:cubicBezTo>
                  <a:close/>
                </a:path>
              </a:pathLst>
            </a:custGeom>
            <a:solidFill>
              <a:srgbClr val="FFFFFF"/>
            </a:solidFill>
            <a:ln w="57150" cap="sq">
              <a:solidFill>
                <a:srgbClr val="FFC000"/>
              </a:solidFill>
              <a:prstDash val="solid"/>
              <a:miter/>
            </a:ln>
          </p:spPr>
        </p:sp>
      </p:grpSp>
      <p:sp>
        <p:nvSpPr>
          <p:cNvPr id="13" name="Freeform 13"/>
          <p:cNvSpPr/>
          <p:nvPr/>
        </p:nvSpPr>
        <p:spPr>
          <a:xfrm>
            <a:off x="14181401" y="5345558"/>
            <a:ext cx="2601717" cy="780585"/>
          </a:xfrm>
          <a:custGeom>
            <a:avLst/>
            <a:gdLst/>
            <a:ahLst/>
            <a:cxnLst/>
            <a:rect l="l" t="t" r="r" b="b"/>
            <a:pathLst>
              <a:path w="2601717" h="780585">
                <a:moveTo>
                  <a:pt x="0" y="0"/>
                </a:moveTo>
                <a:lnTo>
                  <a:pt x="2601717" y="0"/>
                </a:lnTo>
                <a:lnTo>
                  <a:pt x="2601717" y="780585"/>
                </a:lnTo>
                <a:lnTo>
                  <a:pt x="0" y="780585"/>
                </a:lnTo>
                <a:lnTo>
                  <a:pt x="0" y="0"/>
                </a:lnTo>
                <a:close/>
              </a:path>
            </a:pathLst>
          </a:custGeom>
          <a:blipFill>
            <a:blip r:embed="rId15"/>
            <a:stretch>
              <a:fillRect l="-14002" t="-69288" r="-12081" b="-67098"/>
            </a:stretch>
          </a:blipFill>
        </p:spPr>
        <p:txBody>
          <a:bodyPr/>
          <a:lstStyle/>
          <a:p>
            <a:endParaRPr lang="en-IN" dirty="0"/>
          </a:p>
        </p:txBody>
      </p:sp>
      <p:sp>
        <p:nvSpPr>
          <p:cNvPr id="14" name="TextBox 14"/>
          <p:cNvSpPr txBox="1"/>
          <p:nvPr/>
        </p:nvSpPr>
        <p:spPr>
          <a:xfrm>
            <a:off x="10342550" y="954253"/>
            <a:ext cx="6780824" cy="1317965"/>
          </a:xfrm>
          <a:prstGeom prst="rect">
            <a:avLst/>
          </a:prstGeom>
        </p:spPr>
        <p:txBody>
          <a:bodyPr lIns="0" tIns="0" rIns="0" bIns="0" rtlCol="0" anchor="t">
            <a:spAutoFit/>
          </a:bodyPr>
          <a:lstStyle/>
          <a:p>
            <a:pPr algn="l">
              <a:lnSpc>
                <a:spcPts val="2140"/>
              </a:lnSpc>
            </a:pPr>
            <a:r>
              <a:rPr lang="en-US" sz="1783" b="1" i="1">
                <a:solidFill>
                  <a:srgbClr val="FFFFFF"/>
                </a:solidFill>
                <a:latin typeface="Canva Sans Bold Italics"/>
                <a:ea typeface="Canva Sans Bold Italics"/>
                <a:cs typeface="Canva Sans Bold Italics"/>
                <a:sym typeface="Canva Sans Bold Italics"/>
              </a:rPr>
              <a:t>These brands don’t always lead with the product, they lead with a distinct content world. By building entertainment formats, personalities and pop-culture spaces audiences genuinely enjoy, they create relevance people return to beyond utility.</a:t>
            </a:r>
          </a:p>
        </p:txBody>
      </p:sp>
      <p:sp>
        <p:nvSpPr>
          <p:cNvPr id="15" name="TextBox 15"/>
          <p:cNvSpPr txBox="1"/>
          <p:nvPr/>
        </p:nvSpPr>
        <p:spPr>
          <a:xfrm>
            <a:off x="1154659" y="563270"/>
            <a:ext cx="10238699" cy="381457"/>
          </a:xfrm>
          <a:prstGeom prst="rect">
            <a:avLst/>
          </a:prstGeom>
        </p:spPr>
        <p:txBody>
          <a:bodyPr lIns="0" tIns="0" rIns="0" bIns="0" rtlCol="0" anchor="t">
            <a:spAutoFit/>
          </a:bodyPr>
          <a:lstStyle/>
          <a:p>
            <a:pPr algn="l">
              <a:lnSpc>
                <a:spcPts val="3119"/>
              </a:lnSpc>
            </a:pPr>
            <a:r>
              <a:rPr lang="en-US" sz="2227">
                <a:solidFill>
                  <a:srgbClr val="000000"/>
                </a:solidFill>
                <a:latin typeface="TAN Ashford"/>
                <a:ea typeface="TAN Ashford"/>
                <a:cs typeface="TAN Ashford"/>
                <a:sym typeface="TAN Ashford"/>
              </a:rPr>
              <a:t>I want brands to entertain me</a:t>
            </a:r>
          </a:p>
        </p:txBody>
      </p:sp>
      <p:sp>
        <p:nvSpPr>
          <p:cNvPr id="16" name="TextBox 16"/>
          <p:cNvSpPr txBox="1"/>
          <p:nvPr/>
        </p:nvSpPr>
        <p:spPr>
          <a:xfrm>
            <a:off x="1154659" y="1190892"/>
            <a:ext cx="4175246" cy="614582"/>
          </a:xfrm>
          <a:prstGeom prst="rect">
            <a:avLst/>
          </a:prstGeom>
        </p:spPr>
        <p:txBody>
          <a:bodyPr lIns="0" tIns="0" rIns="0" bIns="0" rtlCol="0" anchor="t">
            <a:spAutoFit/>
          </a:bodyPr>
          <a:lstStyle/>
          <a:p>
            <a:pPr algn="l">
              <a:lnSpc>
                <a:spcPts val="4545"/>
              </a:lnSpc>
            </a:pPr>
            <a:r>
              <a:rPr lang="en-US" sz="3246">
                <a:solidFill>
                  <a:srgbClr val="000000"/>
                </a:solidFill>
                <a:latin typeface="TAN Ashford"/>
                <a:ea typeface="TAN Ashford"/>
                <a:cs typeface="TAN Ashford"/>
                <a:sym typeface="TAN Ashford"/>
              </a:rPr>
              <a:t>IN ACTION:</a:t>
            </a:r>
          </a:p>
        </p:txBody>
      </p:sp>
      <p:sp>
        <p:nvSpPr>
          <p:cNvPr id="17" name="TextBox 17"/>
          <p:cNvSpPr txBox="1"/>
          <p:nvPr/>
        </p:nvSpPr>
        <p:spPr>
          <a:xfrm>
            <a:off x="3918188" y="7427353"/>
            <a:ext cx="4750560" cy="1190625"/>
          </a:xfrm>
          <a:prstGeom prst="rect">
            <a:avLst/>
          </a:prstGeom>
        </p:spPr>
        <p:txBody>
          <a:bodyPr lIns="0" tIns="0" rIns="0" bIns="0" rtlCol="0" anchor="t">
            <a:spAutoFit/>
          </a:bodyPr>
          <a:lstStyle/>
          <a:p>
            <a:pPr algn="l">
              <a:lnSpc>
                <a:spcPts val="1919"/>
              </a:lnSpc>
            </a:pPr>
            <a:r>
              <a:rPr lang="en-US" sz="1599">
                <a:solidFill>
                  <a:srgbClr val="000000"/>
                </a:solidFill>
                <a:latin typeface="Canva Sans"/>
                <a:ea typeface="Canva Sans"/>
                <a:cs typeface="Canva Sans"/>
                <a:sym typeface="Canva Sans"/>
              </a:rPr>
              <a:t>They build content around a recurring character audiences recognise and return to. Through Suraksha’s dry, unfiltered personality, even everyday interactions become entertaining moments that feel like part of an ongoing series.</a:t>
            </a:r>
          </a:p>
        </p:txBody>
      </p:sp>
      <p:sp>
        <p:nvSpPr>
          <p:cNvPr id="18" name="TextBox 18"/>
          <p:cNvSpPr txBox="1"/>
          <p:nvPr/>
        </p:nvSpPr>
        <p:spPr>
          <a:xfrm>
            <a:off x="13250490" y="3588889"/>
            <a:ext cx="4109626" cy="1428750"/>
          </a:xfrm>
          <a:prstGeom prst="rect">
            <a:avLst/>
          </a:prstGeom>
        </p:spPr>
        <p:txBody>
          <a:bodyPr lIns="0" tIns="0" rIns="0" bIns="0" rtlCol="0" anchor="t">
            <a:spAutoFit/>
          </a:bodyPr>
          <a:lstStyle/>
          <a:p>
            <a:pPr algn="l">
              <a:lnSpc>
                <a:spcPts val="1919"/>
              </a:lnSpc>
            </a:pPr>
            <a:r>
              <a:rPr lang="en-US" sz="1599">
                <a:solidFill>
                  <a:srgbClr val="000000"/>
                </a:solidFill>
                <a:latin typeface="Canva Sans"/>
                <a:ea typeface="Canva Sans"/>
                <a:cs typeface="Canva Sans"/>
                <a:sym typeface="Canva Sans"/>
              </a:rPr>
              <a:t>They have an extension as a pop-culture hub. From movie recommendations to entertainment updates, Vi Pop builds a content-first ecosystem where the brand stays subtle, letting culture and utility drive audience interest.</a:t>
            </a:r>
          </a:p>
        </p:txBody>
      </p:sp>
      <p:pic>
        <p:nvPicPr>
          <p:cNvPr id="19" name="Cat Tadkaa">
            <a:hlinkClick r:id="" action="ppaction://media"/>
            <a:extLst>
              <a:ext uri="{FF2B5EF4-FFF2-40B4-BE49-F238E27FC236}">
                <a16:creationId xmlns:a16="http://schemas.microsoft.com/office/drawing/2014/main" id="{3E59A3B6-630E-4A35-85F7-481786DF129A}"/>
              </a:ext>
            </a:extLst>
          </p:cNvPr>
          <p:cNvPicPr>
            <a:picLocks noChangeAspect="1"/>
          </p:cNvPicPr>
          <p:nvPr>
            <a:videoFile r:link="rId4"/>
            <p:extLst>
              <p:ext uri="{DAA4B4D4-6D71-4841-9C94-3DE7FCFB9230}">
                <p14:media xmlns:p14="http://schemas.microsoft.com/office/powerpoint/2010/main" r:embed="rId3"/>
              </p:ext>
            </p:extLst>
          </p:nvPr>
        </p:nvPicPr>
        <p:blipFill>
          <a:blip r:embed="rId16"/>
          <a:stretch>
            <a:fillRect/>
          </a:stretch>
        </p:blipFill>
        <p:spPr>
          <a:xfrm>
            <a:off x="14573122" y="6257866"/>
            <a:ext cx="2153278" cy="3828050"/>
          </a:xfrm>
          <a:prstGeom prst="rect">
            <a:avLst/>
          </a:prstGeom>
        </p:spPr>
      </p:pic>
      <p:pic>
        <p:nvPicPr>
          <p:cNvPr id="21" name="Video-309">
            <a:hlinkClick r:id="" action="ppaction://media"/>
            <a:extLst>
              <a:ext uri="{FF2B5EF4-FFF2-40B4-BE49-F238E27FC236}">
                <a16:creationId xmlns:a16="http://schemas.microsoft.com/office/drawing/2014/main" id="{9590848B-77A5-4898-8616-CF44D6AD4325}"/>
              </a:ext>
            </a:extLst>
          </p:cNvPr>
          <p:cNvPicPr>
            <a:picLocks noChangeAspect="1"/>
          </p:cNvPicPr>
          <p:nvPr>
            <a:videoFile r:link="rId6"/>
            <p:extLst>
              <p:ext uri="{DAA4B4D4-6D71-4841-9C94-3DE7FCFB9230}">
                <p14:media xmlns:p14="http://schemas.microsoft.com/office/powerpoint/2010/main" r:embed="rId5"/>
              </p:ext>
            </p:extLst>
          </p:nvPr>
        </p:nvPicPr>
        <p:blipFill>
          <a:blip r:embed="rId17"/>
          <a:stretch>
            <a:fillRect/>
          </a:stretch>
        </p:blipFill>
        <p:spPr>
          <a:xfrm>
            <a:off x="10166087" y="5481145"/>
            <a:ext cx="2454542" cy="43636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888"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5562"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9"/>
                </p:tgtEl>
              </p:cMediaNode>
            </p:video>
            <p:video>
              <p:cMediaNode vol="80000">
                <p:cTn id="12" fill="hold" display="0">
                  <p:stCondLst>
                    <p:cond delay="indefinite"/>
                  </p:stCondLst>
                </p:cTn>
                <p:tgtEl>
                  <p:spTgt spid="20"/>
                </p:tgtEl>
              </p:cMediaNode>
            </p:video>
            <p:seq concurrent="1" nextAc="seek">
              <p:cTn id="13" restart="whenNotActive" fill="hold" evtFilter="cancelBubble" nodeType="interactiveSeq">
                <p:stCondLst>
                  <p:cond evt="onClick" delay="0">
                    <p:tgtEl>
                      <p:spTgt spid="20"/>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0"/>
                                        </p:tgtEl>
                                      </p:cBhvr>
                                    </p:cmd>
                                  </p:childTnLst>
                                </p:cTn>
                              </p:par>
                            </p:childTnLst>
                          </p:cTn>
                        </p:par>
                      </p:childTnLst>
                    </p:cTn>
                  </p:par>
                </p:childTnLst>
              </p:cTn>
              <p:nextCondLst>
                <p:cond evt="onClick" delay="0">
                  <p:tgtEl>
                    <p:spTgt spid="20"/>
                  </p:tgtEl>
                </p:cond>
              </p:nextCondLst>
            </p:seq>
            <p:video>
              <p:cMediaNode vol="80000">
                <p:cTn id="18" fill="hold" display="0">
                  <p:stCondLst>
                    <p:cond delay="indefinite"/>
                  </p:stCondLst>
                </p:cTn>
                <p:tgtEl>
                  <p:spTgt spid="21"/>
                </p:tgtEl>
              </p:cMediaNode>
            </p:video>
            <p:seq concurrent="1" nextAc="seek">
              <p:cTn id="19" restart="whenNotActive" fill="hold" evtFilter="cancelBubble" nodeType="interactiveSeq">
                <p:stCondLst>
                  <p:cond evt="onClick" delay="0">
                    <p:tgtEl>
                      <p:spTgt spid="21"/>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21"/>
                                        </p:tgtEl>
                                      </p:cBhvr>
                                    </p:cmd>
                                  </p:childTnLst>
                                </p:cTn>
                              </p:par>
                            </p:childTnLst>
                          </p:cTn>
                        </p:par>
                      </p:childTnLst>
                    </p:cTn>
                  </p:par>
                </p:childTnLst>
              </p:cTn>
              <p:nextCondLst>
                <p:cond evt="onClick" delay="0">
                  <p:tgtEl>
                    <p:spTgt spid="21"/>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45E04"/>
        </a:solidFill>
        <a:effectLst/>
      </p:bgPr>
    </p:bg>
    <p:spTree>
      <p:nvGrpSpPr>
        <p:cNvPr id="1" name=""/>
        <p:cNvGrpSpPr/>
        <p:nvPr/>
      </p:nvGrpSpPr>
      <p:grpSpPr>
        <a:xfrm>
          <a:off x="0" y="0"/>
          <a:ext cx="0" cy="0"/>
          <a:chOff x="0" y="0"/>
          <a:chExt cx="0" cy="0"/>
        </a:xfrm>
      </p:grpSpPr>
      <p:grpSp>
        <p:nvGrpSpPr>
          <p:cNvPr id="2" name="Group 2"/>
          <p:cNvGrpSpPr/>
          <p:nvPr/>
        </p:nvGrpSpPr>
        <p:grpSpPr>
          <a:xfrm>
            <a:off x="9833143" y="2069563"/>
            <a:ext cx="7426157" cy="6646026"/>
            <a:chOff x="0" y="0"/>
            <a:chExt cx="9901543" cy="8861369"/>
          </a:xfrm>
        </p:grpSpPr>
        <p:sp>
          <p:nvSpPr>
            <p:cNvPr id="3" name="Freeform 3"/>
            <p:cNvSpPr/>
            <p:nvPr/>
          </p:nvSpPr>
          <p:spPr>
            <a:xfrm>
              <a:off x="0" y="314809"/>
              <a:ext cx="9529294" cy="8546560"/>
            </a:xfrm>
            <a:custGeom>
              <a:avLst/>
              <a:gdLst/>
              <a:ahLst/>
              <a:cxnLst/>
              <a:rect l="l" t="t" r="r" b="b"/>
              <a:pathLst>
                <a:path w="9529294" h="8546560">
                  <a:moveTo>
                    <a:pt x="0" y="0"/>
                  </a:moveTo>
                  <a:lnTo>
                    <a:pt x="9529294" y="0"/>
                  </a:lnTo>
                  <a:lnTo>
                    <a:pt x="9529294" y="8546560"/>
                  </a:lnTo>
                  <a:lnTo>
                    <a:pt x="0" y="8546560"/>
                  </a:lnTo>
                  <a:lnTo>
                    <a:pt x="0" y="0"/>
                  </a:lnTo>
                  <a:close/>
                </a:path>
              </a:pathLst>
            </a:custGeom>
            <a:blipFill>
              <a:blip r:embed="rId2"/>
              <a:stretch>
                <a:fillRect/>
              </a:stretch>
            </a:blipFill>
          </p:spPr>
        </p:sp>
        <p:sp>
          <p:nvSpPr>
            <p:cNvPr id="4" name="Freeform 4"/>
            <p:cNvSpPr/>
            <p:nvPr/>
          </p:nvSpPr>
          <p:spPr>
            <a:xfrm>
              <a:off x="4415593" y="0"/>
              <a:ext cx="5485950" cy="5569492"/>
            </a:xfrm>
            <a:custGeom>
              <a:avLst/>
              <a:gdLst/>
              <a:ahLst/>
              <a:cxnLst/>
              <a:rect l="l" t="t" r="r" b="b"/>
              <a:pathLst>
                <a:path w="5485950" h="5569492">
                  <a:moveTo>
                    <a:pt x="0" y="0"/>
                  </a:moveTo>
                  <a:lnTo>
                    <a:pt x="5485950" y="0"/>
                  </a:lnTo>
                  <a:lnTo>
                    <a:pt x="5485950" y="5569492"/>
                  </a:lnTo>
                  <a:lnTo>
                    <a:pt x="0" y="5569492"/>
                  </a:lnTo>
                  <a:lnTo>
                    <a:pt x="0" y="0"/>
                  </a:lnTo>
                  <a:close/>
                </a:path>
              </a:pathLst>
            </a:custGeom>
            <a:blipFill>
              <a:blip r:embed="rId3"/>
              <a:stretch>
                <a:fillRect/>
              </a:stretch>
            </a:blipFill>
          </p:spPr>
        </p:sp>
      </p:grpSp>
      <p:sp>
        <p:nvSpPr>
          <p:cNvPr id="5" name="TextBox 5"/>
          <p:cNvSpPr txBox="1"/>
          <p:nvPr/>
        </p:nvSpPr>
        <p:spPr>
          <a:xfrm>
            <a:off x="1126306" y="2870089"/>
            <a:ext cx="8017694" cy="2073610"/>
          </a:xfrm>
          <a:prstGeom prst="rect">
            <a:avLst/>
          </a:prstGeom>
        </p:spPr>
        <p:txBody>
          <a:bodyPr lIns="0" tIns="0" rIns="0" bIns="0" rtlCol="0" anchor="t">
            <a:spAutoFit/>
          </a:bodyPr>
          <a:lstStyle/>
          <a:p>
            <a:pPr algn="l">
              <a:lnSpc>
                <a:spcPts val="8473"/>
              </a:lnSpc>
            </a:pPr>
            <a:r>
              <a:rPr lang="en-US" sz="5397" dirty="0">
                <a:solidFill>
                  <a:srgbClr val="000000"/>
                </a:solidFill>
                <a:latin typeface="TAN Ashford"/>
                <a:ea typeface="TAN Ashford"/>
                <a:cs typeface="TAN Ashford"/>
                <a:sym typeface="TAN Ashford"/>
              </a:rPr>
              <a:t>The Social 3.0 </a:t>
            </a:r>
            <a:r>
              <a:rPr lang="en-US" sz="5397" dirty="0" err="1">
                <a:solidFill>
                  <a:srgbClr val="000000"/>
                </a:solidFill>
                <a:latin typeface="TAN Ashford"/>
                <a:ea typeface="TAN Ashford"/>
                <a:cs typeface="TAN Ashford"/>
                <a:sym typeface="TAN Ashford"/>
              </a:rPr>
              <a:t>Cheatsheet</a:t>
            </a:r>
            <a:r>
              <a:rPr lang="en-US" sz="5397" dirty="0">
                <a:solidFill>
                  <a:srgbClr val="000000"/>
                </a:solidFill>
                <a:latin typeface="TAN Ashford"/>
                <a:ea typeface="TAN Ashford"/>
                <a:cs typeface="TAN Ashford"/>
                <a:sym typeface="TAN Ashford"/>
              </a:rPr>
              <a:t> </a:t>
            </a:r>
          </a:p>
        </p:txBody>
      </p:sp>
      <p:sp>
        <p:nvSpPr>
          <p:cNvPr id="7" name="TextBox 7"/>
          <p:cNvSpPr txBox="1"/>
          <p:nvPr/>
        </p:nvSpPr>
        <p:spPr>
          <a:xfrm>
            <a:off x="-1064412" y="5904930"/>
            <a:ext cx="5169450" cy="5182170"/>
          </a:xfrm>
          <a:prstGeom prst="rect">
            <a:avLst/>
          </a:prstGeom>
        </p:spPr>
        <p:txBody>
          <a:bodyPr lIns="0" tIns="0" rIns="0" bIns="0" rtlCol="0" anchor="t">
            <a:spAutoFit/>
          </a:bodyPr>
          <a:lstStyle/>
          <a:p>
            <a:pPr algn="r">
              <a:lnSpc>
                <a:spcPts val="31140"/>
              </a:lnSpc>
            </a:pPr>
            <a:r>
              <a:rPr lang="en-US" sz="44486" spc="-1334" dirty="0">
                <a:solidFill>
                  <a:srgbClr val="FFC000"/>
                </a:solidFill>
                <a:latin typeface="Knockout Featherweight Ultra-Bold"/>
                <a:ea typeface="Knockout Featherweight Ultra-Bold"/>
                <a:cs typeface="Knockout Featherweight Ultra-Bold"/>
                <a:sym typeface="Knockout Featherweight Ultra-Bold"/>
              </a:rPr>
              <a:t>Z</a:t>
            </a:r>
          </a:p>
        </p:txBody>
      </p:sp>
      <p:grpSp>
        <p:nvGrpSpPr>
          <p:cNvPr id="13" name="Group 12">
            <a:extLst>
              <a:ext uri="{FF2B5EF4-FFF2-40B4-BE49-F238E27FC236}">
                <a16:creationId xmlns:a16="http://schemas.microsoft.com/office/drawing/2014/main" id="{B347C1C1-60AC-4B64-98FD-C7478219F59B}"/>
              </a:ext>
            </a:extLst>
          </p:cNvPr>
          <p:cNvGrpSpPr/>
          <p:nvPr/>
        </p:nvGrpSpPr>
        <p:grpSpPr>
          <a:xfrm>
            <a:off x="3429001" y="6617183"/>
            <a:ext cx="3540090" cy="1000487"/>
            <a:chOff x="3429001" y="6617183"/>
            <a:chExt cx="3540090" cy="1000487"/>
          </a:xfrm>
        </p:grpSpPr>
        <p:sp>
          <p:nvSpPr>
            <p:cNvPr id="12" name="Rectangle 11">
              <a:extLst>
                <a:ext uri="{FF2B5EF4-FFF2-40B4-BE49-F238E27FC236}">
                  <a16:creationId xmlns:a16="http://schemas.microsoft.com/office/drawing/2014/main" id="{92359D0F-F664-4998-89B9-A37642E50FD8}"/>
                </a:ext>
              </a:extLst>
            </p:cNvPr>
            <p:cNvSpPr/>
            <p:nvPr/>
          </p:nvSpPr>
          <p:spPr>
            <a:xfrm>
              <a:off x="3429001" y="6617183"/>
              <a:ext cx="3540090" cy="1000487"/>
            </a:xfrm>
            <a:prstGeom prst="rect">
              <a:avLst/>
            </a:prstGeom>
            <a:solidFill>
              <a:srgbClr val="29B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8"/>
            <p:cNvSpPr txBox="1"/>
            <p:nvPr/>
          </p:nvSpPr>
          <p:spPr>
            <a:xfrm>
              <a:off x="3637107" y="6722121"/>
              <a:ext cx="3331983" cy="895549"/>
            </a:xfrm>
            <a:prstGeom prst="rect">
              <a:avLst/>
            </a:prstGeom>
          </p:spPr>
          <p:txBody>
            <a:bodyPr lIns="0" tIns="0" rIns="0" bIns="0" rtlCol="0" anchor="t">
              <a:spAutoFit/>
            </a:bodyPr>
            <a:lstStyle/>
            <a:p>
              <a:pPr algn="l">
                <a:lnSpc>
                  <a:spcPts val="6855"/>
                </a:lnSpc>
              </a:pPr>
              <a:r>
                <a:rPr lang="en-US" sz="6231" b="1" spc="810" dirty="0">
                  <a:solidFill>
                    <a:srgbClr val="FFFFFF"/>
                  </a:solidFill>
                  <a:latin typeface="Glacial Indifference Bold"/>
                  <a:ea typeface="Glacial Indifference Bold"/>
                  <a:cs typeface="Glacial Indifference Bold"/>
                  <a:sym typeface="Glacial Indifference Bold"/>
                </a:rPr>
                <a:t>SPOTS</a:t>
              </a:r>
            </a:p>
          </p:txBody>
        </p:sp>
      </p:grpSp>
      <p:sp>
        <p:nvSpPr>
          <p:cNvPr id="9" name="TextBox 9"/>
          <p:cNvSpPr txBox="1"/>
          <p:nvPr/>
        </p:nvSpPr>
        <p:spPr>
          <a:xfrm>
            <a:off x="1126306" y="5655951"/>
            <a:ext cx="8017694" cy="1000488"/>
          </a:xfrm>
          <a:prstGeom prst="rect">
            <a:avLst/>
          </a:prstGeom>
        </p:spPr>
        <p:txBody>
          <a:bodyPr lIns="0" tIns="0" rIns="0" bIns="0" rtlCol="0" anchor="t">
            <a:spAutoFit/>
          </a:bodyPr>
          <a:lstStyle/>
          <a:p>
            <a:pPr algn="l">
              <a:lnSpc>
                <a:spcPts val="8473"/>
              </a:lnSpc>
            </a:pPr>
            <a:r>
              <a:rPr lang="en-US" sz="5397">
                <a:solidFill>
                  <a:srgbClr val="000000"/>
                </a:solidFill>
                <a:latin typeface="TAN Ashford"/>
                <a:ea typeface="TAN Ashford"/>
                <a:cs typeface="TAN Ashford"/>
                <a:sym typeface="TAN Ashford"/>
              </a:rPr>
              <a:t>ft.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1970" y="1612043"/>
            <a:ext cx="2828341" cy="1652614"/>
          </a:xfrm>
          <a:prstGeom prst="rect">
            <a:avLst/>
          </a:prstGeom>
        </p:spPr>
        <p:txBody>
          <a:bodyPr lIns="0" tIns="0" rIns="0" bIns="0" rtlCol="0" anchor="t">
            <a:spAutoFit/>
          </a:bodyPr>
          <a:lstStyle/>
          <a:p>
            <a:pPr algn="l">
              <a:lnSpc>
                <a:spcPts val="13842"/>
              </a:lnSpc>
            </a:pPr>
            <a:r>
              <a:rPr lang="en-US" sz="8817">
                <a:solidFill>
                  <a:srgbClr val="E45E04"/>
                </a:solidFill>
                <a:latin typeface="TAN Ashford"/>
                <a:ea typeface="TAN Ashford"/>
                <a:cs typeface="TAN Ashford"/>
                <a:sym typeface="TAN Ashford"/>
              </a:rPr>
              <a:t>Z</a:t>
            </a:r>
          </a:p>
        </p:txBody>
      </p:sp>
      <p:sp>
        <p:nvSpPr>
          <p:cNvPr id="3" name="TextBox 3"/>
          <p:cNvSpPr txBox="1"/>
          <p:nvPr/>
        </p:nvSpPr>
        <p:spPr>
          <a:xfrm>
            <a:off x="2575435" y="5913633"/>
            <a:ext cx="2828341" cy="1651643"/>
          </a:xfrm>
          <a:prstGeom prst="rect">
            <a:avLst/>
          </a:prstGeom>
        </p:spPr>
        <p:txBody>
          <a:bodyPr lIns="0" tIns="0" rIns="0" bIns="0" rtlCol="0" anchor="t">
            <a:spAutoFit/>
          </a:bodyPr>
          <a:lstStyle/>
          <a:p>
            <a:pPr algn="l">
              <a:lnSpc>
                <a:spcPts val="13842"/>
              </a:lnSpc>
            </a:pPr>
            <a:r>
              <a:rPr lang="en-US" sz="8816">
                <a:solidFill>
                  <a:srgbClr val="E45E04"/>
                </a:solidFill>
                <a:latin typeface="TAN Ashford"/>
                <a:ea typeface="TAN Ashford"/>
                <a:cs typeface="TAN Ashford"/>
                <a:sym typeface="TAN Ashford"/>
              </a:rPr>
              <a:t>O</a:t>
            </a:r>
          </a:p>
        </p:txBody>
      </p:sp>
      <p:sp>
        <p:nvSpPr>
          <p:cNvPr id="4" name="TextBox 4"/>
          <p:cNvSpPr txBox="1"/>
          <p:nvPr/>
        </p:nvSpPr>
        <p:spPr>
          <a:xfrm>
            <a:off x="6134773" y="1612043"/>
            <a:ext cx="2828341" cy="1651643"/>
          </a:xfrm>
          <a:prstGeom prst="rect">
            <a:avLst/>
          </a:prstGeom>
        </p:spPr>
        <p:txBody>
          <a:bodyPr lIns="0" tIns="0" rIns="0" bIns="0" rtlCol="0" anchor="t">
            <a:spAutoFit/>
          </a:bodyPr>
          <a:lstStyle/>
          <a:p>
            <a:pPr algn="l">
              <a:lnSpc>
                <a:spcPts val="13842"/>
              </a:lnSpc>
            </a:pPr>
            <a:r>
              <a:rPr lang="en-US" sz="8816">
                <a:solidFill>
                  <a:srgbClr val="E45E04"/>
                </a:solidFill>
                <a:latin typeface="TAN Ashford"/>
                <a:ea typeface="TAN Ashford"/>
                <a:cs typeface="TAN Ashford"/>
                <a:sym typeface="TAN Ashford"/>
              </a:rPr>
              <a:t>S</a:t>
            </a:r>
          </a:p>
        </p:txBody>
      </p:sp>
      <p:sp>
        <p:nvSpPr>
          <p:cNvPr id="5" name="TextBox 5"/>
          <p:cNvSpPr txBox="1"/>
          <p:nvPr/>
        </p:nvSpPr>
        <p:spPr>
          <a:xfrm>
            <a:off x="7752482" y="5913633"/>
            <a:ext cx="2828341" cy="1651643"/>
          </a:xfrm>
          <a:prstGeom prst="rect">
            <a:avLst/>
          </a:prstGeom>
        </p:spPr>
        <p:txBody>
          <a:bodyPr lIns="0" tIns="0" rIns="0" bIns="0" rtlCol="0" anchor="t">
            <a:spAutoFit/>
          </a:bodyPr>
          <a:lstStyle/>
          <a:p>
            <a:pPr algn="l">
              <a:lnSpc>
                <a:spcPts val="13842"/>
              </a:lnSpc>
            </a:pPr>
            <a:r>
              <a:rPr lang="en-US" sz="8816">
                <a:solidFill>
                  <a:srgbClr val="E45E04"/>
                </a:solidFill>
                <a:latin typeface="TAN Ashford"/>
                <a:ea typeface="TAN Ashford"/>
                <a:cs typeface="TAN Ashford"/>
                <a:sym typeface="TAN Ashford"/>
              </a:rPr>
              <a:t>T</a:t>
            </a:r>
          </a:p>
        </p:txBody>
      </p:sp>
      <p:sp>
        <p:nvSpPr>
          <p:cNvPr id="6" name="TextBox 6"/>
          <p:cNvSpPr txBox="1"/>
          <p:nvPr/>
        </p:nvSpPr>
        <p:spPr>
          <a:xfrm>
            <a:off x="11994994" y="1612043"/>
            <a:ext cx="2828341" cy="1651643"/>
          </a:xfrm>
          <a:prstGeom prst="rect">
            <a:avLst/>
          </a:prstGeom>
        </p:spPr>
        <p:txBody>
          <a:bodyPr lIns="0" tIns="0" rIns="0" bIns="0" rtlCol="0" anchor="t">
            <a:spAutoFit/>
          </a:bodyPr>
          <a:lstStyle/>
          <a:p>
            <a:pPr algn="l">
              <a:lnSpc>
                <a:spcPts val="13842"/>
              </a:lnSpc>
            </a:pPr>
            <a:r>
              <a:rPr lang="en-US" sz="8816">
                <a:solidFill>
                  <a:srgbClr val="E45E04"/>
                </a:solidFill>
                <a:latin typeface="TAN Ashford"/>
                <a:ea typeface="TAN Ashford"/>
                <a:cs typeface="TAN Ashford"/>
                <a:sym typeface="TAN Ashford"/>
              </a:rPr>
              <a:t>P</a:t>
            </a:r>
          </a:p>
        </p:txBody>
      </p:sp>
      <p:sp>
        <p:nvSpPr>
          <p:cNvPr id="7" name="TextBox 7"/>
          <p:cNvSpPr txBox="1"/>
          <p:nvPr/>
        </p:nvSpPr>
        <p:spPr>
          <a:xfrm>
            <a:off x="13105907" y="5913633"/>
            <a:ext cx="2828341" cy="1651643"/>
          </a:xfrm>
          <a:prstGeom prst="rect">
            <a:avLst/>
          </a:prstGeom>
        </p:spPr>
        <p:txBody>
          <a:bodyPr lIns="0" tIns="0" rIns="0" bIns="0" rtlCol="0" anchor="t">
            <a:spAutoFit/>
          </a:bodyPr>
          <a:lstStyle/>
          <a:p>
            <a:pPr algn="l">
              <a:lnSpc>
                <a:spcPts val="13842"/>
              </a:lnSpc>
            </a:pPr>
            <a:r>
              <a:rPr lang="en-US" sz="8816">
                <a:solidFill>
                  <a:srgbClr val="E45E04"/>
                </a:solidFill>
                <a:latin typeface="TAN Ashford"/>
                <a:ea typeface="TAN Ashford"/>
                <a:cs typeface="TAN Ashford"/>
                <a:sym typeface="TAN Ashford"/>
              </a:rPr>
              <a:t>S</a:t>
            </a:r>
          </a:p>
        </p:txBody>
      </p:sp>
      <p:sp>
        <p:nvSpPr>
          <p:cNvPr id="8" name="TextBox 8"/>
          <p:cNvSpPr txBox="1"/>
          <p:nvPr/>
        </p:nvSpPr>
        <p:spPr>
          <a:xfrm>
            <a:off x="1967057" y="2518827"/>
            <a:ext cx="4564554" cy="581435"/>
          </a:xfrm>
          <a:prstGeom prst="rect">
            <a:avLst/>
          </a:prstGeom>
        </p:spPr>
        <p:txBody>
          <a:bodyPr lIns="0" tIns="0" rIns="0" bIns="0" rtlCol="0" anchor="t">
            <a:spAutoFit/>
          </a:bodyPr>
          <a:lstStyle/>
          <a:p>
            <a:pPr marL="0" lvl="0" indent="0" algn="l">
              <a:lnSpc>
                <a:spcPts val="4702"/>
              </a:lnSpc>
              <a:spcBef>
                <a:spcPct val="0"/>
              </a:spcBef>
            </a:pPr>
            <a:r>
              <a:rPr lang="en-US" sz="3358" b="1">
                <a:solidFill>
                  <a:srgbClr val="000000"/>
                </a:solidFill>
                <a:latin typeface="Glacial Indifference Bold"/>
                <a:ea typeface="Glacial Indifference Bold"/>
                <a:cs typeface="Glacial Indifference Bold"/>
                <a:sym typeface="Glacial Indifference Bold"/>
              </a:rPr>
              <a:t>EITGEIST</a:t>
            </a:r>
          </a:p>
        </p:txBody>
      </p:sp>
      <p:sp>
        <p:nvSpPr>
          <p:cNvPr id="9" name="TextBox 9"/>
          <p:cNvSpPr txBox="1"/>
          <p:nvPr/>
        </p:nvSpPr>
        <p:spPr>
          <a:xfrm>
            <a:off x="7243755" y="2518827"/>
            <a:ext cx="4564554" cy="581435"/>
          </a:xfrm>
          <a:prstGeom prst="rect">
            <a:avLst/>
          </a:prstGeom>
        </p:spPr>
        <p:txBody>
          <a:bodyPr lIns="0" tIns="0" rIns="0" bIns="0" rtlCol="0" anchor="t">
            <a:spAutoFit/>
          </a:bodyPr>
          <a:lstStyle/>
          <a:p>
            <a:pPr marL="0" lvl="0" indent="0" algn="l">
              <a:lnSpc>
                <a:spcPts val="4702"/>
              </a:lnSpc>
              <a:spcBef>
                <a:spcPct val="0"/>
              </a:spcBef>
            </a:pPr>
            <a:r>
              <a:rPr lang="en-US" sz="3358" b="1">
                <a:solidFill>
                  <a:srgbClr val="000000"/>
                </a:solidFill>
                <a:latin typeface="Glacial Indifference Bold"/>
                <a:ea typeface="Glacial Indifference Bold"/>
                <a:cs typeface="Glacial Indifference Bold"/>
                <a:sym typeface="Glacial Indifference Bold"/>
              </a:rPr>
              <a:t>ELFHOOD</a:t>
            </a:r>
          </a:p>
        </p:txBody>
      </p:sp>
      <p:sp>
        <p:nvSpPr>
          <p:cNvPr id="10" name="TextBox 10"/>
          <p:cNvSpPr txBox="1"/>
          <p:nvPr/>
        </p:nvSpPr>
        <p:spPr>
          <a:xfrm>
            <a:off x="705675" y="3473345"/>
            <a:ext cx="4015581" cy="1271607"/>
          </a:xfrm>
          <a:prstGeom prst="rect">
            <a:avLst/>
          </a:prstGeom>
        </p:spPr>
        <p:txBody>
          <a:bodyPr lIns="0" tIns="0" rIns="0" bIns="0" rtlCol="0" anchor="t">
            <a:spAutoFit/>
          </a:bodyPr>
          <a:lstStyle/>
          <a:p>
            <a:pPr algn="l">
              <a:lnSpc>
                <a:spcPts val="3411"/>
              </a:lnSpc>
            </a:pPr>
            <a:r>
              <a:rPr lang="en-US" sz="2436" i="1">
                <a:solidFill>
                  <a:srgbClr val="000000"/>
                </a:solidFill>
                <a:latin typeface="Glacial Indifference Italics"/>
                <a:ea typeface="Glacial Indifference Italics"/>
                <a:cs typeface="Glacial Indifference Italics"/>
                <a:sym typeface="Glacial Indifference Italics"/>
              </a:rPr>
              <a:t>Be a part of the emotional and cultural mood of the moment </a:t>
            </a:r>
          </a:p>
        </p:txBody>
      </p:sp>
      <p:sp>
        <p:nvSpPr>
          <p:cNvPr id="11" name="TextBox 11"/>
          <p:cNvSpPr txBox="1"/>
          <p:nvPr/>
        </p:nvSpPr>
        <p:spPr>
          <a:xfrm>
            <a:off x="5958479" y="3473345"/>
            <a:ext cx="4015581" cy="1271607"/>
          </a:xfrm>
          <a:prstGeom prst="rect">
            <a:avLst/>
          </a:prstGeom>
        </p:spPr>
        <p:txBody>
          <a:bodyPr lIns="0" tIns="0" rIns="0" bIns="0" rtlCol="0" anchor="t">
            <a:spAutoFit/>
          </a:bodyPr>
          <a:lstStyle/>
          <a:p>
            <a:pPr algn="l">
              <a:lnSpc>
                <a:spcPts val="3411"/>
              </a:lnSpc>
            </a:pPr>
            <a:r>
              <a:rPr lang="en-US" sz="2436" i="1">
                <a:solidFill>
                  <a:srgbClr val="000000"/>
                </a:solidFill>
                <a:latin typeface="Glacial Indifference Italics"/>
                <a:ea typeface="Glacial Indifference Italics"/>
                <a:cs typeface="Glacial Indifference Italics"/>
                <a:sym typeface="Glacial Indifference Italics"/>
              </a:rPr>
              <a:t>Know what role your brand plays in identity construction of the consumer</a:t>
            </a:r>
          </a:p>
        </p:txBody>
      </p:sp>
      <p:sp>
        <p:nvSpPr>
          <p:cNvPr id="12" name="TextBox 12"/>
          <p:cNvSpPr txBox="1"/>
          <p:nvPr/>
        </p:nvSpPr>
        <p:spPr>
          <a:xfrm>
            <a:off x="12929613" y="2518827"/>
            <a:ext cx="4564554" cy="581435"/>
          </a:xfrm>
          <a:prstGeom prst="rect">
            <a:avLst/>
          </a:prstGeom>
        </p:spPr>
        <p:txBody>
          <a:bodyPr lIns="0" tIns="0" rIns="0" bIns="0" rtlCol="0" anchor="t">
            <a:spAutoFit/>
          </a:bodyPr>
          <a:lstStyle/>
          <a:p>
            <a:pPr marL="0" lvl="0" indent="0" algn="l">
              <a:lnSpc>
                <a:spcPts val="4702"/>
              </a:lnSpc>
              <a:spcBef>
                <a:spcPct val="0"/>
              </a:spcBef>
            </a:pPr>
            <a:r>
              <a:rPr lang="en-US" sz="3358" b="1">
                <a:solidFill>
                  <a:srgbClr val="000000"/>
                </a:solidFill>
                <a:latin typeface="Glacial Indifference Bold"/>
                <a:ea typeface="Glacial Indifference Bold"/>
                <a:cs typeface="Glacial Indifference Bold"/>
                <a:sym typeface="Glacial Indifference Bold"/>
              </a:rPr>
              <a:t>ARTICIPATION</a:t>
            </a:r>
          </a:p>
        </p:txBody>
      </p:sp>
      <p:sp>
        <p:nvSpPr>
          <p:cNvPr id="13" name="TextBox 13"/>
          <p:cNvSpPr txBox="1"/>
          <p:nvPr/>
        </p:nvSpPr>
        <p:spPr>
          <a:xfrm>
            <a:off x="11818699" y="3473345"/>
            <a:ext cx="4015581" cy="842982"/>
          </a:xfrm>
          <a:prstGeom prst="rect">
            <a:avLst/>
          </a:prstGeom>
        </p:spPr>
        <p:txBody>
          <a:bodyPr lIns="0" tIns="0" rIns="0" bIns="0" rtlCol="0" anchor="t">
            <a:spAutoFit/>
          </a:bodyPr>
          <a:lstStyle/>
          <a:p>
            <a:pPr algn="l">
              <a:lnSpc>
                <a:spcPts val="3411"/>
              </a:lnSpc>
            </a:pPr>
            <a:r>
              <a:rPr lang="en-US" sz="2436" i="1">
                <a:solidFill>
                  <a:srgbClr val="000000"/>
                </a:solidFill>
                <a:latin typeface="Glacial Indifference Italics"/>
                <a:ea typeface="Glacial Indifference Italics"/>
                <a:cs typeface="Glacial Indifference Italics"/>
                <a:sym typeface="Glacial Indifference Italics"/>
              </a:rPr>
              <a:t>Turn your audience into collaborators</a:t>
            </a:r>
          </a:p>
        </p:txBody>
      </p:sp>
      <p:sp>
        <p:nvSpPr>
          <p:cNvPr id="14" name="TextBox 14"/>
          <p:cNvSpPr txBox="1"/>
          <p:nvPr/>
        </p:nvSpPr>
        <p:spPr>
          <a:xfrm>
            <a:off x="2661160" y="7517650"/>
            <a:ext cx="4015581" cy="842982"/>
          </a:xfrm>
          <a:prstGeom prst="rect">
            <a:avLst/>
          </a:prstGeom>
        </p:spPr>
        <p:txBody>
          <a:bodyPr lIns="0" tIns="0" rIns="0" bIns="0" rtlCol="0" anchor="t">
            <a:spAutoFit/>
          </a:bodyPr>
          <a:lstStyle/>
          <a:p>
            <a:pPr algn="l">
              <a:lnSpc>
                <a:spcPts val="3411"/>
              </a:lnSpc>
            </a:pPr>
            <a:r>
              <a:rPr lang="en-US" sz="2436" i="1">
                <a:solidFill>
                  <a:srgbClr val="000000"/>
                </a:solidFill>
                <a:latin typeface="Glacial Indifference Italics"/>
                <a:ea typeface="Glacial Indifference Italics"/>
                <a:cs typeface="Glacial Indifference Italics"/>
                <a:sym typeface="Glacial Indifference Italics"/>
              </a:rPr>
              <a:t>Build recognisable brand behaviour</a:t>
            </a:r>
          </a:p>
        </p:txBody>
      </p:sp>
      <p:sp>
        <p:nvSpPr>
          <p:cNvPr id="15" name="TextBox 15"/>
          <p:cNvSpPr txBox="1"/>
          <p:nvPr/>
        </p:nvSpPr>
        <p:spPr>
          <a:xfrm>
            <a:off x="3746248" y="6820417"/>
            <a:ext cx="4564554" cy="581435"/>
          </a:xfrm>
          <a:prstGeom prst="rect">
            <a:avLst/>
          </a:prstGeom>
        </p:spPr>
        <p:txBody>
          <a:bodyPr lIns="0" tIns="0" rIns="0" bIns="0" rtlCol="0" anchor="t">
            <a:spAutoFit/>
          </a:bodyPr>
          <a:lstStyle/>
          <a:p>
            <a:pPr marL="0" lvl="0" indent="0" algn="l">
              <a:lnSpc>
                <a:spcPts val="4702"/>
              </a:lnSpc>
              <a:spcBef>
                <a:spcPct val="0"/>
              </a:spcBef>
            </a:pPr>
            <a:r>
              <a:rPr lang="en-US" sz="3358" b="1">
                <a:solidFill>
                  <a:srgbClr val="000000"/>
                </a:solidFill>
                <a:latin typeface="Glacial Indifference Bold"/>
                <a:ea typeface="Glacial Indifference Bold"/>
                <a:cs typeface="Glacial Indifference Bold"/>
                <a:sym typeface="Glacial Indifference Bold"/>
              </a:rPr>
              <a:t>WNABILITY</a:t>
            </a:r>
          </a:p>
        </p:txBody>
      </p:sp>
      <p:sp>
        <p:nvSpPr>
          <p:cNvPr id="16" name="TextBox 16"/>
          <p:cNvSpPr txBox="1"/>
          <p:nvPr/>
        </p:nvSpPr>
        <p:spPr>
          <a:xfrm>
            <a:off x="8701736" y="6820417"/>
            <a:ext cx="4564554" cy="581435"/>
          </a:xfrm>
          <a:prstGeom prst="rect">
            <a:avLst/>
          </a:prstGeom>
        </p:spPr>
        <p:txBody>
          <a:bodyPr lIns="0" tIns="0" rIns="0" bIns="0" rtlCol="0" anchor="t">
            <a:spAutoFit/>
          </a:bodyPr>
          <a:lstStyle/>
          <a:p>
            <a:pPr marL="0" lvl="0" indent="0" algn="l">
              <a:lnSpc>
                <a:spcPts val="4702"/>
              </a:lnSpc>
              <a:spcBef>
                <a:spcPct val="0"/>
              </a:spcBef>
            </a:pPr>
            <a:r>
              <a:rPr lang="en-US" sz="3358" b="1">
                <a:solidFill>
                  <a:srgbClr val="000000"/>
                </a:solidFill>
                <a:latin typeface="Glacial Indifference Bold"/>
                <a:ea typeface="Glacial Indifference Bold"/>
                <a:cs typeface="Glacial Indifference Bold"/>
                <a:sym typeface="Glacial Indifference Bold"/>
              </a:rPr>
              <a:t>ENSIONS</a:t>
            </a:r>
          </a:p>
        </p:txBody>
      </p:sp>
      <p:sp>
        <p:nvSpPr>
          <p:cNvPr id="17" name="TextBox 17"/>
          <p:cNvSpPr txBox="1"/>
          <p:nvPr/>
        </p:nvSpPr>
        <p:spPr>
          <a:xfrm>
            <a:off x="14174394" y="6820417"/>
            <a:ext cx="4564554" cy="581435"/>
          </a:xfrm>
          <a:prstGeom prst="rect">
            <a:avLst/>
          </a:prstGeom>
        </p:spPr>
        <p:txBody>
          <a:bodyPr lIns="0" tIns="0" rIns="0" bIns="0" rtlCol="0" anchor="t">
            <a:spAutoFit/>
          </a:bodyPr>
          <a:lstStyle/>
          <a:p>
            <a:pPr marL="0" lvl="0" indent="0" algn="l">
              <a:lnSpc>
                <a:spcPts val="4702"/>
              </a:lnSpc>
              <a:spcBef>
                <a:spcPct val="0"/>
              </a:spcBef>
            </a:pPr>
            <a:r>
              <a:rPr lang="en-US" sz="3358" b="1">
                <a:solidFill>
                  <a:srgbClr val="000000"/>
                </a:solidFill>
                <a:latin typeface="Glacial Indifference Bold"/>
                <a:ea typeface="Glacial Indifference Bold"/>
                <a:cs typeface="Glacial Indifference Bold"/>
                <a:sym typeface="Glacial Indifference Bold"/>
              </a:rPr>
              <a:t>IGNALS</a:t>
            </a:r>
          </a:p>
        </p:txBody>
      </p:sp>
      <p:sp>
        <p:nvSpPr>
          <p:cNvPr id="18" name="TextBox 18"/>
          <p:cNvSpPr txBox="1"/>
          <p:nvPr/>
        </p:nvSpPr>
        <p:spPr>
          <a:xfrm>
            <a:off x="8051160" y="7517650"/>
            <a:ext cx="3622447" cy="1271607"/>
          </a:xfrm>
          <a:prstGeom prst="rect">
            <a:avLst/>
          </a:prstGeom>
        </p:spPr>
        <p:txBody>
          <a:bodyPr lIns="0" tIns="0" rIns="0" bIns="0" rtlCol="0" anchor="t">
            <a:spAutoFit/>
          </a:bodyPr>
          <a:lstStyle/>
          <a:p>
            <a:pPr algn="l">
              <a:lnSpc>
                <a:spcPts val="3411"/>
              </a:lnSpc>
            </a:pPr>
            <a:r>
              <a:rPr lang="en-US" sz="2436" i="1">
                <a:solidFill>
                  <a:srgbClr val="000000"/>
                </a:solidFill>
                <a:latin typeface="Glacial Indifference Italics"/>
                <a:ea typeface="Glacial Indifference Italics"/>
                <a:cs typeface="Glacial Indifference Italics"/>
                <a:sym typeface="Glacial Indifference Italics"/>
              </a:rPr>
              <a:t>Tap into real contradictions of everyday life of the consumer</a:t>
            </a:r>
          </a:p>
        </p:txBody>
      </p:sp>
      <p:sp>
        <p:nvSpPr>
          <p:cNvPr id="19" name="TextBox 19"/>
          <p:cNvSpPr txBox="1"/>
          <p:nvPr/>
        </p:nvSpPr>
        <p:spPr>
          <a:xfrm>
            <a:off x="12929613" y="7517650"/>
            <a:ext cx="4015581" cy="842982"/>
          </a:xfrm>
          <a:prstGeom prst="rect">
            <a:avLst/>
          </a:prstGeom>
        </p:spPr>
        <p:txBody>
          <a:bodyPr lIns="0" tIns="0" rIns="0" bIns="0" rtlCol="0" anchor="t">
            <a:spAutoFit/>
          </a:bodyPr>
          <a:lstStyle/>
          <a:p>
            <a:pPr algn="l">
              <a:lnSpc>
                <a:spcPts val="3411"/>
              </a:lnSpc>
            </a:pPr>
            <a:r>
              <a:rPr lang="en-US" sz="2436" i="1">
                <a:solidFill>
                  <a:srgbClr val="000000"/>
                </a:solidFill>
                <a:latin typeface="Glacial Indifference Italics"/>
                <a:ea typeface="Glacial Indifference Italics"/>
                <a:cs typeface="Glacial Indifference Italics"/>
                <a:sym typeface="Glacial Indifference Italics"/>
              </a:rPr>
              <a:t>Understand what choosing your brand means to them</a:t>
            </a:r>
          </a:p>
        </p:txBody>
      </p:sp>
      <p:sp>
        <p:nvSpPr>
          <p:cNvPr id="20" name="Freeform 20"/>
          <p:cNvSpPr/>
          <p:nvPr/>
        </p:nvSpPr>
        <p:spPr>
          <a:xfrm>
            <a:off x="15151848" y="-1028700"/>
            <a:ext cx="4214904" cy="4114800"/>
          </a:xfrm>
          <a:custGeom>
            <a:avLst/>
            <a:gdLst/>
            <a:ahLst/>
            <a:cxnLst/>
            <a:rect l="l" t="t" r="r" b="b"/>
            <a:pathLst>
              <a:path w="4214904" h="4114800">
                <a:moveTo>
                  <a:pt x="0" y="0"/>
                </a:moveTo>
                <a:lnTo>
                  <a:pt x="4214904" y="0"/>
                </a:lnTo>
                <a:lnTo>
                  <a:pt x="421490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Freeform 21"/>
          <p:cNvSpPr/>
          <p:nvPr/>
        </p:nvSpPr>
        <p:spPr>
          <a:xfrm>
            <a:off x="-164649" y="8360632"/>
            <a:ext cx="2093237" cy="2093237"/>
          </a:xfrm>
          <a:custGeom>
            <a:avLst/>
            <a:gdLst/>
            <a:ahLst/>
            <a:cxnLst/>
            <a:rect l="l" t="t" r="r" b="b"/>
            <a:pathLst>
              <a:path w="2093237" h="2093237">
                <a:moveTo>
                  <a:pt x="0" y="0"/>
                </a:moveTo>
                <a:lnTo>
                  <a:pt x="2093238" y="0"/>
                </a:lnTo>
                <a:lnTo>
                  <a:pt x="2093238" y="2093237"/>
                </a:lnTo>
                <a:lnTo>
                  <a:pt x="0" y="209323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6852812" y="1376078"/>
            <a:ext cx="5773219" cy="7986191"/>
          </a:xfrm>
          <a:custGeom>
            <a:avLst/>
            <a:gdLst/>
            <a:ahLst/>
            <a:cxnLst/>
            <a:rect l="l" t="t" r="r" b="b"/>
            <a:pathLst>
              <a:path w="5773219" h="7986191">
                <a:moveTo>
                  <a:pt x="0" y="0"/>
                </a:moveTo>
                <a:lnTo>
                  <a:pt x="5773219" y="0"/>
                </a:lnTo>
                <a:lnTo>
                  <a:pt x="5773219" y="7986191"/>
                </a:lnTo>
                <a:lnTo>
                  <a:pt x="0" y="7986191"/>
                </a:lnTo>
                <a:lnTo>
                  <a:pt x="0" y="0"/>
                </a:lnTo>
                <a:close/>
              </a:path>
            </a:pathLst>
          </a:custGeom>
          <a:blipFill>
            <a:blip r:embed="rId11"/>
            <a:stretch>
              <a:fillRect r="-5132"/>
            </a:stretch>
          </a:blipFill>
        </p:spPr>
      </p:sp>
      <p:sp>
        <p:nvSpPr>
          <p:cNvPr id="8" name="TextBox 8"/>
          <p:cNvSpPr txBox="1"/>
          <p:nvPr/>
        </p:nvSpPr>
        <p:spPr>
          <a:xfrm>
            <a:off x="5912980" y="76200"/>
            <a:ext cx="5808111" cy="1099853"/>
          </a:xfrm>
          <a:prstGeom prst="rect">
            <a:avLst/>
          </a:prstGeom>
        </p:spPr>
        <p:txBody>
          <a:bodyPr lIns="0" tIns="0" rIns="0" bIns="0" rtlCol="0" anchor="t">
            <a:spAutoFit/>
          </a:bodyPr>
          <a:lstStyle/>
          <a:p>
            <a:pPr algn="ctr">
              <a:lnSpc>
                <a:spcPts val="8118"/>
              </a:lnSpc>
            </a:pPr>
            <a:r>
              <a:rPr lang="en-US" sz="7732">
                <a:solidFill>
                  <a:srgbClr val="E45E04"/>
                </a:solidFill>
                <a:latin typeface="Selima"/>
                <a:ea typeface="Selima"/>
                <a:cs typeface="Selima"/>
                <a:sym typeface="Selima"/>
              </a:rPr>
              <a:t>Brand Spotlight</a:t>
            </a:r>
          </a:p>
        </p:txBody>
      </p:sp>
      <p:pic>
        <p:nvPicPr>
          <p:cNvPr id="14" name="Vishy Vs Gukesh _ Myntra FWD 720P">
            <a:hlinkClick r:id="" action="ppaction://media"/>
            <a:extLst>
              <a:ext uri="{FF2B5EF4-FFF2-40B4-BE49-F238E27FC236}">
                <a16:creationId xmlns:a16="http://schemas.microsoft.com/office/drawing/2014/main" id="{EA5C5E1F-64B4-4FBA-ACC8-DEB9A38E9DED}"/>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334560" y="1692943"/>
            <a:ext cx="6216347" cy="3496695"/>
          </a:xfrm>
          <a:prstGeom prst="rect">
            <a:avLst/>
          </a:prstGeom>
        </p:spPr>
      </p:pic>
      <p:pic>
        <p:nvPicPr>
          <p:cNvPr id="17" name="vidssave.com Bhai In Rajaai #BGMI 720P">
            <a:hlinkClick r:id="" action="ppaction://media"/>
            <a:extLst>
              <a:ext uri="{FF2B5EF4-FFF2-40B4-BE49-F238E27FC236}">
                <a16:creationId xmlns:a16="http://schemas.microsoft.com/office/drawing/2014/main" id="{86077B63-C000-454C-ACFC-7A8A5E513FF7}"/>
              </a:ext>
            </a:extLst>
          </p:cNvPr>
          <p:cNvPicPr>
            <a:picLocks noChangeAspect="1"/>
          </p:cNvPicPr>
          <p:nvPr>
            <a:videoFile r:link="rId4"/>
            <p:extLst>
              <p:ext uri="{DAA4B4D4-6D71-4841-9C94-3DE7FCFB9230}">
                <p14:media xmlns:p14="http://schemas.microsoft.com/office/powerpoint/2010/main" r:embed="rId3"/>
              </p:ext>
            </p:extLst>
          </p:nvPr>
        </p:nvPicPr>
        <p:blipFill>
          <a:blip r:embed="rId13"/>
          <a:stretch>
            <a:fillRect/>
          </a:stretch>
        </p:blipFill>
        <p:spPr>
          <a:xfrm>
            <a:off x="282546" y="5518287"/>
            <a:ext cx="6059876" cy="3408680"/>
          </a:xfrm>
          <a:prstGeom prst="rect">
            <a:avLst/>
          </a:prstGeom>
        </p:spPr>
      </p:pic>
      <p:pic>
        <p:nvPicPr>
          <p:cNvPr id="18" name="Rejection _ ft. Gautam Gambhir _ CRED 720P">
            <a:hlinkClick r:id="" action="ppaction://media"/>
            <a:extLst>
              <a:ext uri="{FF2B5EF4-FFF2-40B4-BE49-F238E27FC236}">
                <a16:creationId xmlns:a16="http://schemas.microsoft.com/office/drawing/2014/main" id="{6DF451E5-800D-4DF4-AEA4-B2BAB5CC6374}"/>
              </a:ext>
            </a:extLst>
          </p:cNvPr>
          <p:cNvPicPr>
            <a:picLocks noChangeAspect="1"/>
          </p:cNvPicPr>
          <p:nvPr>
            <a:videoFile r:link="rId6"/>
            <p:extLst>
              <p:ext uri="{DAA4B4D4-6D71-4841-9C94-3DE7FCFB9230}">
                <p14:media xmlns:p14="http://schemas.microsoft.com/office/powerpoint/2010/main" r:embed="rId5"/>
              </p:ext>
            </p:extLst>
          </p:nvPr>
        </p:nvPicPr>
        <p:blipFill>
          <a:blip r:embed="rId14"/>
          <a:stretch>
            <a:fillRect/>
          </a:stretch>
        </p:blipFill>
        <p:spPr>
          <a:xfrm>
            <a:off x="12801465" y="1381818"/>
            <a:ext cx="5120077" cy="2880043"/>
          </a:xfrm>
          <a:prstGeom prst="rect">
            <a:avLst/>
          </a:prstGeom>
        </p:spPr>
      </p:pic>
      <p:pic>
        <p:nvPicPr>
          <p:cNvPr id="19" name="vidssave.com Spotify _ 2024 Wrapped _ Team Bhidu or Team Bandruh_ 1080p">
            <a:hlinkClick r:id="" action="ppaction://media"/>
            <a:extLst>
              <a:ext uri="{FF2B5EF4-FFF2-40B4-BE49-F238E27FC236}">
                <a16:creationId xmlns:a16="http://schemas.microsoft.com/office/drawing/2014/main" id="{A9E252E4-4781-4975-8DA4-E4A50C021FE2}"/>
              </a:ext>
            </a:extLst>
          </p:cNvPr>
          <p:cNvPicPr>
            <a:picLocks noChangeAspect="1"/>
          </p:cNvPicPr>
          <p:nvPr>
            <a:videoFile r:link="rId8"/>
            <p:extLst>
              <p:ext uri="{DAA4B4D4-6D71-4841-9C94-3DE7FCFB9230}">
                <p14:media xmlns:p14="http://schemas.microsoft.com/office/powerpoint/2010/main" r:embed="rId7"/>
              </p:ext>
            </p:extLst>
          </p:nvPr>
        </p:nvPicPr>
        <p:blipFill>
          <a:blip r:embed="rId15"/>
          <a:stretch>
            <a:fillRect/>
          </a:stretch>
        </p:blipFill>
        <p:spPr>
          <a:xfrm>
            <a:off x="12791533" y="6306484"/>
            <a:ext cx="5130009" cy="2885630"/>
          </a:xfrm>
          <a:prstGeom prst="rect">
            <a:avLst/>
          </a:prstGeom>
        </p:spPr>
      </p:pic>
      <p:grpSp>
        <p:nvGrpSpPr>
          <p:cNvPr id="26" name="Group 25">
            <a:extLst>
              <a:ext uri="{FF2B5EF4-FFF2-40B4-BE49-F238E27FC236}">
                <a16:creationId xmlns:a16="http://schemas.microsoft.com/office/drawing/2014/main" id="{17BCA73E-19B3-4B58-9D7C-8E461A4E34B4}"/>
              </a:ext>
            </a:extLst>
          </p:cNvPr>
          <p:cNvGrpSpPr/>
          <p:nvPr/>
        </p:nvGrpSpPr>
        <p:grpSpPr>
          <a:xfrm>
            <a:off x="766440" y="1382971"/>
            <a:ext cx="2846043" cy="516890"/>
            <a:chOff x="766440" y="1382971"/>
            <a:chExt cx="2846043" cy="516890"/>
          </a:xfrm>
        </p:grpSpPr>
        <p:sp>
          <p:nvSpPr>
            <p:cNvPr id="22" name="Rectangle 21">
              <a:extLst>
                <a:ext uri="{FF2B5EF4-FFF2-40B4-BE49-F238E27FC236}">
                  <a16:creationId xmlns:a16="http://schemas.microsoft.com/office/drawing/2014/main" id="{709AF3A8-4C4F-4673-8035-DF2381561D9A}"/>
                </a:ext>
              </a:extLst>
            </p:cNvPr>
            <p:cNvSpPr/>
            <p:nvPr/>
          </p:nvSpPr>
          <p:spPr>
            <a:xfrm>
              <a:off x="766440" y="1382971"/>
              <a:ext cx="2846043" cy="516890"/>
            </a:xfrm>
            <a:prstGeom prst="rect">
              <a:avLst/>
            </a:prstGeom>
            <a:solidFill>
              <a:srgbClr val="F4D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7"/>
            <p:cNvSpPr txBox="1"/>
            <p:nvPr/>
          </p:nvSpPr>
          <p:spPr>
            <a:xfrm>
              <a:off x="898525" y="1421071"/>
              <a:ext cx="2682875" cy="478790"/>
            </a:xfrm>
            <a:prstGeom prst="rect">
              <a:avLst/>
            </a:prstGeom>
          </p:spPr>
          <p:txBody>
            <a:bodyPr lIns="0" tIns="0" rIns="0" bIns="0" rtlCol="0" anchor="t">
              <a:spAutoFit/>
            </a:bodyPr>
            <a:lstStyle/>
            <a:p>
              <a:pPr algn="l">
                <a:lnSpc>
                  <a:spcPts val="3520"/>
                </a:lnSpc>
              </a:pPr>
              <a:r>
                <a:rPr lang="en-US" sz="3200" b="1" spc="416" dirty="0">
                  <a:solidFill>
                    <a:srgbClr val="000000"/>
                  </a:solidFill>
                  <a:latin typeface="Arimo Bold"/>
                  <a:ea typeface="Arimo Bold"/>
                  <a:cs typeface="Arimo Bold"/>
                  <a:sym typeface="Arimo Bold"/>
                </a:rPr>
                <a:t>ZEITGEIST</a:t>
              </a:r>
            </a:p>
          </p:txBody>
        </p:sp>
      </p:grpSp>
      <p:grpSp>
        <p:nvGrpSpPr>
          <p:cNvPr id="27" name="Group 26">
            <a:extLst>
              <a:ext uri="{FF2B5EF4-FFF2-40B4-BE49-F238E27FC236}">
                <a16:creationId xmlns:a16="http://schemas.microsoft.com/office/drawing/2014/main" id="{05F4F810-0C8B-435D-946C-443F2ED3DB90}"/>
              </a:ext>
            </a:extLst>
          </p:cNvPr>
          <p:cNvGrpSpPr/>
          <p:nvPr/>
        </p:nvGrpSpPr>
        <p:grpSpPr>
          <a:xfrm>
            <a:off x="282546" y="8779510"/>
            <a:ext cx="3298854" cy="516890"/>
            <a:chOff x="282546" y="9061056"/>
            <a:chExt cx="3298854" cy="516890"/>
          </a:xfrm>
        </p:grpSpPr>
        <p:sp>
          <p:nvSpPr>
            <p:cNvPr id="23" name="Rectangle 22">
              <a:extLst>
                <a:ext uri="{FF2B5EF4-FFF2-40B4-BE49-F238E27FC236}">
                  <a16:creationId xmlns:a16="http://schemas.microsoft.com/office/drawing/2014/main" id="{8B21C331-EE83-48B6-9321-80D1BA4C0168}"/>
                </a:ext>
              </a:extLst>
            </p:cNvPr>
            <p:cNvSpPr/>
            <p:nvPr/>
          </p:nvSpPr>
          <p:spPr>
            <a:xfrm>
              <a:off x="282546" y="9061056"/>
              <a:ext cx="3298854" cy="516890"/>
            </a:xfrm>
            <a:prstGeom prst="rect">
              <a:avLst/>
            </a:prstGeom>
            <a:solidFill>
              <a:srgbClr val="F4D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9"/>
            <p:cNvSpPr txBox="1"/>
            <p:nvPr/>
          </p:nvSpPr>
          <p:spPr>
            <a:xfrm>
              <a:off x="341189" y="9061056"/>
              <a:ext cx="3240211" cy="448841"/>
            </a:xfrm>
            <a:prstGeom prst="rect">
              <a:avLst/>
            </a:prstGeom>
          </p:spPr>
          <p:txBody>
            <a:bodyPr wrap="square" lIns="0" tIns="0" rIns="0" bIns="0" rtlCol="0" anchor="t">
              <a:spAutoFit/>
            </a:bodyPr>
            <a:lstStyle/>
            <a:p>
              <a:pPr algn="l">
                <a:lnSpc>
                  <a:spcPts val="3520"/>
                </a:lnSpc>
              </a:pPr>
              <a:r>
                <a:rPr lang="en-US" sz="3200" b="1" spc="416" dirty="0">
                  <a:solidFill>
                    <a:srgbClr val="000000"/>
                  </a:solidFill>
                  <a:latin typeface="Arimo Bold"/>
                  <a:ea typeface="Arimo Bold"/>
                  <a:cs typeface="Arimo Bold"/>
                  <a:sym typeface="Arimo Bold"/>
                </a:rPr>
                <a:t>OWNABILITY</a:t>
              </a:r>
            </a:p>
          </p:txBody>
        </p:sp>
      </p:grpSp>
      <p:grpSp>
        <p:nvGrpSpPr>
          <p:cNvPr id="29" name="Group 28">
            <a:extLst>
              <a:ext uri="{FF2B5EF4-FFF2-40B4-BE49-F238E27FC236}">
                <a16:creationId xmlns:a16="http://schemas.microsoft.com/office/drawing/2014/main" id="{C53260B3-6F9A-4B35-9E47-6AF2284F055A}"/>
              </a:ext>
            </a:extLst>
          </p:cNvPr>
          <p:cNvGrpSpPr/>
          <p:nvPr/>
        </p:nvGrpSpPr>
        <p:grpSpPr>
          <a:xfrm>
            <a:off x="6644327" y="5442541"/>
            <a:ext cx="4100281" cy="516890"/>
            <a:chOff x="7405920" y="5922667"/>
            <a:chExt cx="4100281" cy="516890"/>
          </a:xfrm>
        </p:grpSpPr>
        <p:sp>
          <p:nvSpPr>
            <p:cNvPr id="28" name="Rectangle 27">
              <a:extLst>
                <a:ext uri="{FF2B5EF4-FFF2-40B4-BE49-F238E27FC236}">
                  <a16:creationId xmlns:a16="http://schemas.microsoft.com/office/drawing/2014/main" id="{90BA6DC6-93D3-4971-A035-58FB7C13F2DE}"/>
                </a:ext>
              </a:extLst>
            </p:cNvPr>
            <p:cNvSpPr/>
            <p:nvPr/>
          </p:nvSpPr>
          <p:spPr>
            <a:xfrm>
              <a:off x="7405920" y="5922667"/>
              <a:ext cx="4100281" cy="516890"/>
            </a:xfrm>
            <a:prstGeom prst="rect">
              <a:avLst/>
            </a:prstGeom>
            <a:solidFill>
              <a:srgbClr val="F4D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10"/>
            <p:cNvSpPr txBox="1"/>
            <p:nvPr/>
          </p:nvSpPr>
          <p:spPr>
            <a:xfrm>
              <a:off x="7581354" y="5960767"/>
              <a:ext cx="3924846" cy="448841"/>
            </a:xfrm>
            <a:prstGeom prst="rect">
              <a:avLst/>
            </a:prstGeom>
          </p:spPr>
          <p:txBody>
            <a:bodyPr wrap="square" lIns="0" tIns="0" rIns="0" bIns="0" rtlCol="0" anchor="t">
              <a:spAutoFit/>
            </a:bodyPr>
            <a:lstStyle/>
            <a:p>
              <a:pPr algn="l">
                <a:lnSpc>
                  <a:spcPts val="3520"/>
                </a:lnSpc>
              </a:pPr>
              <a:r>
                <a:rPr lang="en-US" sz="3200" b="1" spc="416" dirty="0">
                  <a:solidFill>
                    <a:srgbClr val="000000"/>
                  </a:solidFill>
                  <a:latin typeface="Arimo Bold"/>
                  <a:ea typeface="Arimo Bold"/>
                  <a:cs typeface="Arimo Bold"/>
                  <a:sym typeface="Arimo Bold"/>
                </a:rPr>
                <a:t>PARTICIPATION</a:t>
              </a:r>
            </a:p>
          </p:txBody>
        </p:sp>
      </p:grpSp>
      <p:grpSp>
        <p:nvGrpSpPr>
          <p:cNvPr id="30" name="Group 29">
            <a:extLst>
              <a:ext uri="{FF2B5EF4-FFF2-40B4-BE49-F238E27FC236}">
                <a16:creationId xmlns:a16="http://schemas.microsoft.com/office/drawing/2014/main" id="{0D0E5831-71F7-43A1-BF96-94D2BD67D9DB}"/>
              </a:ext>
            </a:extLst>
          </p:cNvPr>
          <p:cNvGrpSpPr/>
          <p:nvPr/>
        </p:nvGrpSpPr>
        <p:grpSpPr>
          <a:xfrm>
            <a:off x="13050401" y="4000252"/>
            <a:ext cx="2880486" cy="554785"/>
            <a:chOff x="12985874" y="4294091"/>
            <a:chExt cx="2880486" cy="554785"/>
          </a:xfrm>
        </p:grpSpPr>
        <p:sp>
          <p:nvSpPr>
            <p:cNvPr id="24" name="Rectangle 23">
              <a:extLst>
                <a:ext uri="{FF2B5EF4-FFF2-40B4-BE49-F238E27FC236}">
                  <a16:creationId xmlns:a16="http://schemas.microsoft.com/office/drawing/2014/main" id="{C0F7BF0C-95F1-4BFB-BAB3-D6DA89881667}"/>
                </a:ext>
              </a:extLst>
            </p:cNvPr>
            <p:cNvSpPr/>
            <p:nvPr/>
          </p:nvSpPr>
          <p:spPr>
            <a:xfrm>
              <a:off x="12985874" y="4294091"/>
              <a:ext cx="2795465" cy="516890"/>
            </a:xfrm>
            <a:prstGeom prst="rect">
              <a:avLst/>
            </a:prstGeom>
            <a:solidFill>
              <a:srgbClr val="F4D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2"/>
            <p:cNvSpPr txBox="1"/>
            <p:nvPr/>
          </p:nvSpPr>
          <p:spPr>
            <a:xfrm>
              <a:off x="13070895" y="4370086"/>
              <a:ext cx="2795465" cy="478790"/>
            </a:xfrm>
            <a:prstGeom prst="rect">
              <a:avLst/>
            </a:prstGeom>
          </p:spPr>
          <p:txBody>
            <a:bodyPr lIns="0" tIns="0" rIns="0" bIns="0" rtlCol="0" anchor="t">
              <a:spAutoFit/>
            </a:bodyPr>
            <a:lstStyle/>
            <a:p>
              <a:pPr algn="l">
                <a:lnSpc>
                  <a:spcPts val="3520"/>
                </a:lnSpc>
              </a:pPr>
              <a:r>
                <a:rPr lang="en-US" sz="3200" b="1" spc="416">
                  <a:solidFill>
                    <a:srgbClr val="000000"/>
                  </a:solidFill>
                  <a:latin typeface="Arimo Bold"/>
                  <a:ea typeface="Arimo Bold"/>
                  <a:cs typeface="Arimo Bold"/>
                  <a:sym typeface="Arimo Bold"/>
                </a:rPr>
                <a:t>TENSIONS</a:t>
              </a:r>
            </a:p>
          </p:txBody>
        </p:sp>
      </p:grpSp>
      <p:grpSp>
        <p:nvGrpSpPr>
          <p:cNvPr id="32" name="Group 31">
            <a:extLst>
              <a:ext uri="{FF2B5EF4-FFF2-40B4-BE49-F238E27FC236}">
                <a16:creationId xmlns:a16="http://schemas.microsoft.com/office/drawing/2014/main" id="{99A76E47-AEAD-4F94-89AC-ECFCD01047A4}"/>
              </a:ext>
            </a:extLst>
          </p:cNvPr>
          <p:cNvGrpSpPr/>
          <p:nvPr/>
        </p:nvGrpSpPr>
        <p:grpSpPr>
          <a:xfrm>
            <a:off x="14935200" y="8968103"/>
            <a:ext cx="2362200" cy="520495"/>
            <a:chOff x="14554200" y="8779510"/>
            <a:chExt cx="2362200" cy="520495"/>
          </a:xfrm>
        </p:grpSpPr>
        <p:sp>
          <p:nvSpPr>
            <p:cNvPr id="31" name="Rectangle 30">
              <a:extLst>
                <a:ext uri="{FF2B5EF4-FFF2-40B4-BE49-F238E27FC236}">
                  <a16:creationId xmlns:a16="http://schemas.microsoft.com/office/drawing/2014/main" id="{C603FB4F-FB27-4E7E-A189-37B389B430A4}"/>
                </a:ext>
              </a:extLst>
            </p:cNvPr>
            <p:cNvSpPr/>
            <p:nvPr/>
          </p:nvSpPr>
          <p:spPr>
            <a:xfrm>
              <a:off x="14554200" y="8783115"/>
              <a:ext cx="2362200" cy="516890"/>
            </a:xfrm>
            <a:prstGeom prst="rect">
              <a:avLst/>
            </a:prstGeom>
            <a:solidFill>
              <a:srgbClr val="F4D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3"/>
            <p:cNvSpPr txBox="1"/>
            <p:nvPr/>
          </p:nvSpPr>
          <p:spPr>
            <a:xfrm>
              <a:off x="14642949" y="8779510"/>
              <a:ext cx="2273451" cy="448841"/>
            </a:xfrm>
            <a:prstGeom prst="rect">
              <a:avLst/>
            </a:prstGeom>
          </p:spPr>
          <p:txBody>
            <a:bodyPr wrap="square" lIns="0" tIns="0" rIns="0" bIns="0" rtlCol="0" anchor="t">
              <a:spAutoFit/>
            </a:bodyPr>
            <a:lstStyle/>
            <a:p>
              <a:pPr algn="l">
                <a:lnSpc>
                  <a:spcPts val="3520"/>
                </a:lnSpc>
              </a:pPr>
              <a:r>
                <a:rPr lang="en-US" sz="3200" b="1" spc="416" dirty="0">
                  <a:solidFill>
                    <a:srgbClr val="000000"/>
                  </a:solidFill>
                  <a:latin typeface="Arimo Bold"/>
                  <a:ea typeface="Arimo Bold"/>
                  <a:cs typeface="Arimo Bold"/>
                  <a:sym typeface="Arimo Bold"/>
                </a:rPr>
                <a:t>SIGNALS</a:t>
              </a:r>
            </a:p>
          </p:txBody>
        </p:sp>
      </p:grpSp>
      <p:grpSp>
        <p:nvGrpSpPr>
          <p:cNvPr id="33" name="Group 32">
            <a:extLst>
              <a:ext uri="{FF2B5EF4-FFF2-40B4-BE49-F238E27FC236}">
                <a16:creationId xmlns:a16="http://schemas.microsoft.com/office/drawing/2014/main" id="{6B13FD4A-D9A9-4D01-9510-1C921AB8A939}"/>
              </a:ext>
            </a:extLst>
          </p:cNvPr>
          <p:cNvGrpSpPr/>
          <p:nvPr/>
        </p:nvGrpSpPr>
        <p:grpSpPr>
          <a:xfrm>
            <a:off x="13084844" y="6037720"/>
            <a:ext cx="2846043" cy="516890"/>
            <a:chOff x="13085843" y="6060342"/>
            <a:chExt cx="2846043" cy="516890"/>
          </a:xfrm>
        </p:grpSpPr>
        <p:sp>
          <p:nvSpPr>
            <p:cNvPr id="25" name="Rectangle 24">
              <a:extLst>
                <a:ext uri="{FF2B5EF4-FFF2-40B4-BE49-F238E27FC236}">
                  <a16:creationId xmlns:a16="http://schemas.microsoft.com/office/drawing/2014/main" id="{6B178226-2F25-42D8-9AED-2FF8D34C7CE4}"/>
                </a:ext>
              </a:extLst>
            </p:cNvPr>
            <p:cNvSpPr/>
            <p:nvPr/>
          </p:nvSpPr>
          <p:spPr>
            <a:xfrm>
              <a:off x="13085843" y="6060342"/>
              <a:ext cx="2846043" cy="516890"/>
            </a:xfrm>
            <a:prstGeom prst="rect">
              <a:avLst/>
            </a:prstGeom>
            <a:solidFill>
              <a:srgbClr val="F4D4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1"/>
            <p:cNvSpPr txBox="1"/>
            <p:nvPr/>
          </p:nvSpPr>
          <p:spPr>
            <a:xfrm>
              <a:off x="13136421" y="6087238"/>
              <a:ext cx="2795465" cy="478790"/>
            </a:xfrm>
            <a:prstGeom prst="rect">
              <a:avLst/>
            </a:prstGeom>
          </p:spPr>
          <p:txBody>
            <a:bodyPr lIns="0" tIns="0" rIns="0" bIns="0" rtlCol="0" anchor="t">
              <a:spAutoFit/>
            </a:bodyPr>
            <a:lstStyle/>
            <a:p>
              <a:pPr algn="l">
                <a:lnSpc>
                  <a:spcPts val="3520"/>
                </a:lnSpc>
              </a:pPr>
              <a:r>
                <a:rPr lang="en-US" sz="3200" b="1" spc="416" dirty="0">
                  <a:solidFill>
                    <a:srgbClr val="000000"/>
                  </a:solidFill>
                  <a:latin typeface="Arimo Bold"/>
                  <a:ea typeface="Arimo Bold"/>
                  <a:cs typeface="Arimo Bold"/>
                  <a:sym typeface="Arimo Bold"/>
                </a:rPr>
                <a:t>SELFHOOD</a:t>
              </a:r>
            </a:p>
          </p:txBody>
        </p:sp>
      </p:grpSp>
      <p:pic>
        <p:nvPicPr>
          <p:cNvPr id="4" name="Picture 3">
            <a:hlinkClick r:id="rId16"/>
            <a:extLst>
              <a:ext uri="{FF2B5EF4-FFF2-40B4-BE49-F238E27FC236}">
                <a16:creationId xmlns:a16="http://schemas.microsoft.com/office/drawing/2014/main" id="{E0ECB6B3-244B-438F-ADB2-B856F00E41E0}"/>
              </a:ext>
            </a:extLst>
          </p:cNvPr>
          <p:cNvPicPr>
            <a:picLocks noChangeAspect="1"/>
          </p:cNvPicPr>
          <p:nvPr/>
        </p:nvPicPr>
        <p:blipFill>
          <a:blip r:embed="rId17"/>
          <a:stretch>
            <a:fillRect/>
          </a:stretch>
        </p:blipFill>
        <p:spPr>
          <a:xfrm>
            <a:off x="6833270" y="5929482"/>
            <a:ext cx="5773219" cy="3694053"/>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14"/>
                </p:tgtEl>
              </p:cMediaNode>
            </p:video>
            <p:video>
              <p:cMediaNode vol="80000">
                <p:cTn id="3" fill="hold" display="0">
                  <p:stCondLst>
                    <p:cond delay="indefinite"/>
                  </p:stCondLst>
                </p:cTn>
                <p:tgtEl>
                  <p:spTgt spid="17"/>
                </p:tgtEl>
              </p:cMediaNode>
            </p:video>
            <p:video>
              <p:cMediaNode vol="80000">
                <p:cTn id="4" fill="hold" display="0">
                  <p:stCondLst>
                    <p:cond delay="indefinite"/>
                  </p:stCondLst>
                </p:cTn>
                <p:tgtEl>
                  <p:spTgt spid="18"/>
                </p:tgtEl>
              </p:cMediaNode>
            </p:video>
            <p:video>
              <p:cMediaNode vol="80000">
                <p:cTn id="5" fill="hold" display="0">
                  <p:stCondLst>
                    <p:cond delay="indefinite"/>
                  </p:stCondLst>
                </p:cTn>
                <p:tgtEl>
                  <p:spTgt spid="19"/>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444" b="-13444"/>
            </a:stretch>
          </a:blipFill>
        </p:spPr>
      </p:sp>
      <p:sp>
        <p:nvSpPr>
          <p:cNvPr id="3" name="Freeform 3"/>
          <p:cNvSpPr/>
          <p:nvPr/>
        </p:nvSpPr>
        <p:spPr>
          <a:xfrm>
            <a:off x="14383667" y="413699"/>
            <a:ext cx="4325677" cy="4114800"/>
          </a:xfrm>
          <a:custGeom>
            <a:avLst/>
            <a:gdLst/>
            <a:ahLst/>
            <a:cxnLst/>
            <a:rect l="l" t="t" r="r" b="b"/>
            <a:pathLst>
              <a:path w="4325677" h="4114800">
                <a:moveTo>
                  <a:pt x="0" y="0"/>
                </a:moveTo>
                <a:lnTo>
                  <a:pt x="4325677" y="0"/>
                </a:lnTo>
                <a:lnTo>
                  <a:pt x="432567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782897" y="6646035"/>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2460899" y="1538154"/>
            <a:ext cx="14085607" cy="4337590"/>
            <a:chOff x="0" y="0"/>
            <a:chExt cx="3709790" cy="1142411"/>
          </a:xfrm>
        </p:grpSpPr>
        <p:sp>
          <p:nvSpPr>
            <p:cNvPr id="6" name="Freeform 6"/>
            <p:cNvSpPr/>
            <p:nvPr/>
          </p:nvSpPr>
          <p:spPr>
            <a:xfrm>
              <a:off x="0" y="0"/>
              <a:ext cx="3709789" cy="1142411"/>
            </a:xfrm>
            <a:custGeom>
              <a:avLst/>
              <a:gdLst/>
              <a:ahLst/>
              <a:cxnLst/>
              <a:rect l="l" t="t" r="r" b="b"/>
              <a:pathLst>
                <a:path w="3709789" h="1142411">
                  <a:moveTo>
                    <a:pt x="27482" y="0"/>
                  </a:moveTo>
                  <a:lnTo>
                    <a:pt x="3682308" y="0"/>
                  </a:lnTo>
                  <a:cubicBezTo>
                    <a:pt x="3697486" y="0"/>
                    <a:pt x="3709789" y="12304"/>
                    <a:pt x="3709789" y="27482"/>
                  </a:cubicBezTo>
                  <a:lnTo>
                    <a:pt x="3709789" y="1114929"/>
                  </a:lnTo>
                  <a:cubicBezTo>
                    <a:pt x="3709789" y="1130107"/>
                    <a:pt x="3697486" y="1142411"/>
                    <a:pt x="3682308" y="1142411"/>
                  </a:cubicBezTo>
                  <a:lnTo>
                    <a:pt x="27482" y="1142411"/>
                  </a:lnTo>
                  <a:cubicBezTo>
                    <a:pt x="12304" y="1142411"/>
                    <a:pt x="0" y="1130107"/>
                    <a:pt x="0" y="1114929"/>
                  </a:cubicBezTo>
                  <a:lnTo>
                    <a:pt x="0" y="27482"/>
                  </a:lnTo>
                  <a:cubicBezTo>
                    <a:pt x="0" y="12304"/>
                    <a:pt x="12304" y="0"/>
                    <a:pt x="27482" y="0"/>
                  </a:cubicBezTo>
                  <a:close/>
                </a:path>
              </a:pathLst>
            </a:custGeom>
            <a:solidFill>
              <a:srgbClr val="E45E04"/>
            </a:solidFill>
            <a:ln w="114300" cap="rnd">
              <a:solidFill>
                <a:srgbClr val="000000"/>
              </a:solidFill>
              <a:prstDash val="solid"/>
              <a:round/>
            </a:ln>
          </p:spPr>
        </p:sp>
        <p:sp>
          <p:nvSpPr>
            <p:cNvPr id="7" name="TextBox 7"/>
            <p:cNvSpPr txBox="1"/>
            <p:nvPr/>
          </p:nvSpPr>
          <p:spPr>
            <a:xfrm>
              <a:off x="0" y="-38100"/>
              <a:ext cx="3709790" cy="1180511"/>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2460899" y="6095240"/>
            <a:ext cx="14085607" cy="2608195"/>
            <a:chOff x="0" y="0"/>
            <a:chExt cx="3709790" cy="686932"/>
          </a:xfrm>
        </p:grpSpPr>
        <p:sp>
          <p:nvSpPr>
            <p:cNvPr id="9" name="Freeform 9"/>
            <p:cNvSpPr/>
            <p:nvPr/>
          </p:nvSpPr>
          <p:spPr>
            <a:xfrm>
              <a:off x="0" y="0"/>
              <a:ext cx="3709789" cy="686932"/>
            </a:xfrm>
            <a:custGeom>
              <a:avLst/>
              <a:gdLst/>
              <a:ahLst/>
              <a:cxnLst/>
              <a:rect l="l" t="t" r="r" b="b"/>
              <a:pathLst>
                <a:path w="3709789" h="686932">
                  <a:moveTo>
                    <a:pt x="27482" y="0"/>
                  </a:moveTo>
                  <a:lnTo>
                    <a:pt x="3682308" y="0"/>
                  </a:lnTo>
                  <a:cubicBezTo>
                    <a:pt x="3697486" y="0"/>
                    <a:pt x="3709789" y="12304"/>
                    <a:pt x="3709789" y="27482"/>
                  </a:cubicBezTo>
                  <a:lnTo>
                    <a:pt x="3709789" y="659450"/>
                  </a:lnTo>
                  <a:cubicBezTo>
                    <a:pt x="3709789" y="674628"/>
                    <a:pt x="3697486" y="686932"/>
                    <a:pt x="3682308" y="686932"/>
                  </a:cubicBezTo>
                  <a:lnTo>
                    <a:pt x="27482" y="686932"/>
                  </a:lnTo>
                  <a:cubicBezTo>
                    <a:pt x="12304" y="686932"/>
                    <a:pt x="0" y="674628"/>
                    <a:pt x="0" y="659450"/>
                  </a:cubicBezTo>
                  <a:lnTo>
                    <a:pt x="0" y="27482"/>
                  </a:lnTo>
                  <a:cubicBezTo>
                    <a:pt x="0" y="12304"/>
                    <a:pt x="12304" y="0"/>
                    <a:pt x="27482" y="0"/>
                  </a:cubicBezTo>
                  <a:close/>
                </a:path>
              </a:pathLst>
            </a:custGeom>
            <a:solidFill>
              <a:srgbClr val="FDDB14"/>
            </a:solidFill>
            <a:ln w="114300" cap="rnd">
              <a:solidFill>
                <a:srgbClr val="000000"/>
              </a:solidFill>
              <a:prstDash val="solid"/>
              <a:round/>
            </a:ln>
          </p:spPr>
        </p:sp>
        <p:sp>
          <p:nvSpPr>
            <p:cNvPr id="10" name="TextBox 10"/>
            <p:cNvSpPr txBox="1"/>
            <p:nvPr/>
          </p:nvSpPr>
          <p:spPr>
            <a:xfrm>
              <a:off x="0" y="-38100"/>
              <a:ext cx="3709790" cy="725032"/>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6057900" y="4062670"/>
            <a:ext cx="8533047" cy="746339"/>
            <a:chOff x="0" y="0"/>
            <a:chExt cx="2247387" cy="196567"/>
          </a:xfrm>
        </p:grpSpPr>
        <p:sp>
          <p:nvSpPr>
            <p:cNvPr id="12" name="Freeform 12"/>
            <p:cNvSpPr/>
            <p:nvPr/>
          </p:nvSpPr>
          <p:spPr>
            <a:xfrm>
              <a:off x="0" y="0"/>
              <a:ext cx="2247387" cy="196567"/>
            </a:xfrm>
            <a:custGeom>
              <a:avLst/>
              <a:gdLst/>
              <a:ahLst/>
              <a:cxnLst/>
              <a:rect l="l" t="t" r="r" b="b"/>
              <a:pathLst>
                <a:path w="2247387" h="196567">
                  <a:moveTo>
                    <a:pt x="0" y="0"/>
                  </a:moveTo>
                  <a:lnTo>
                    <a:pt x="2247387" y="0"/>
                  </a:lnTo>
                  <a:lnTo>
                    <a:pt x="2247387" y="196567"/>
                  </a:lnTo>
                  <a:lnTo>
                    <a:pt x="0" y="196567"/>
                  </a:lnTo>
                  <a:close/>
                </a:path>
              </a:pathLst>
            </a:custGeom>
            <a:solidFill>
              <a:srgbClr val="FDDB14"/>
            </a:solidFill>
          </p:spPr>
        </p:sp>
        <p:sp>
          <p:nvSpPr>
            <p:cNvPr id="13" name="TextBox 13"/>
            <p:cNvSpPr txBox="1"/>
            <p:nvPr/>
          </p:nvSpPr>
          <p:spPr>
            <a:xfrm>
              <a:off x="0" y="-47625"/>
              <a:ext cx="2247387" cy="244192"/>
            </a:xfrm>
            <a:prstGeom prst="rect">
              <a:avLst/>
            </a:prstGeom>
          </p:spPr>
          <p:txBody>
            <a:bodyPr lIns="50800" tIns="50800" rIns="50800" bIns="50800" rtlCol="0" anchor="ctr"/>
            <a:lstStyle/>
            <a:p>
              <a:pPr algn="ctr">
                <a:lnSpc>
                  <a:spcPts val="3411"/>
                </a:lnSpc>
              </a:pPr>
              <a:endParaRPr/>
            </a:p>
          </p:txBody>
        </p:sp>
      </p:grpSp>
      <p:grpSp>
        <p:nvGrpSpPr>
          <p:cNvPr id="14" name="Group 14"/>
          <p:cNvGrpSpPr/>
          <p:nvPr/>
        </p:nvGrpSpPr>
        <p:grpSpPr>
          <a:xfrm>
            <a:off x="3694428" y="4810379"/>
            <a:ext cx="3086100" cy="666242"/>
            <a:chOff x="0" y="0"/>
            <a:chExt cx="812800" cy="175471"/>
          </a:xfrm>
        </p:grpSpPr>
        <p:sp>
          <p:nvSpPr>
            <p:cNvPr id="15" name="Freeform 15"/>
            <p:cNvSpPr/>
            <p:nvPr/>
          </p:nvSpPr>
          <p:spPr>
            <a:xfrm>
              <a:off x="0" y="0"/>
              <a:ext cx="812800" cy="175471"/>
            </a:xfrm>
            <a:custGeom>
              <a:avLst/>
              <a:gdLst/>
              <a:ahLst/>
              <a:cxnLst/>
              <a:rect l="l" t="t" r="r" b="b"/>
              <a:pathLst>
                <a:path w="812800" h="175471">
                  <a:moveTo>
                    <a:pt x="0" y="0"/>
                  </a:moveTo>
                  <a:lnTo>
                    <a:pt x="812800" y="0"/>
                  </a:lnTo>
                  <a:lnTo>
                    <a:pt x="812800" y="175471"/>
                  </a:lnTo>
                  <a:lnTo>
                    <a:pt x="0" y="175471"/>
                  </a:lnTo>
                  <a:close/>
                </a:path>
              </a:pathLst>
            </a:custGeom>
            <a:solidFill>
              <a:srgbClr val="FDDB14"/>
            </a:solidFill>
          </p:spPr>
        </p:sp>
        <p:sp>
          <p:nvSpPr>
            <p:cNvPr id="16" name="TextBox 16"/>
            <p:cNvSpPr txBox="1"/>
            <p:nvPr/>
          </p:nvSpPr>
          <p:spPr>
            <a:xfrm>
              <a:off x="0" y="-47625"/>
              <a:ext cx="812800" cy="223096"/>
            </a:xfrm>
            <a:prstGeom prst="rect">
              <a:avLst/>
            </a:prstGeom>
          </p:spPr>
          <p:txBody>
            <a:bodyPr lIns="50800" tIns="50800" rIns="50800" bIns="50800" rtlCol="0" anchor="ctr"/>
            <a:lstStyle/>
            <a:p>
              <a:pPr algn="ctr">
                <a:lnSpc>
                  <a:spcPts val="3411"/>
                </a:lnSpc>
              </a:pPr>
              <a:endParaRPr/>
            </a:p>
          </p:txBody>
        </p:sp>
      </p:grpSp>
      <p:sp>
        <p:nvSpPr>
          <p:cNvPr id="17" name="TextBox 17"/>
          <p:cNvSpPr txBox="1"/>
          <p:nvPr/>
        </p:nvSpPr>
        <p:spPr>
          <a:xfrm>
            <a:off x="3694428" y="2047230"/>
            <a:ext cx="11290061" cy="5356418"/>
          </a:xfrm>
          <a:prstGeom prst="rect">
            <a:avLst/>
          </a:prstGeom>
        </p:spPr>
        <p:txBody>
          <a:bodyPr lIns="0" tIns="0" rIns="0" bIns="0" rtlCol="0" anchor="t">
            <a:spAutoFit/>
          </a:bodyPr>
          <a:lstStyle/>
          <a:p>
            <a:pPr algn="l">
              <a:lnSpc>
                <a:spcPts val="5380"/>
              </a:lnSpc>
            </a:pPr>
            <a:r>
              <a:rPr lang="en-US" sz="3005">
                <a:solidFill>
                  <a:srgbClr val="FFFFFF"/>
                </a:solidFill>
                <a:latin typeface="TAN Ashford"/>
                <a:ea typeface="TAN Ashford"/>
                <a:cs typeface="TAN Ashford"/>
                <a:sym typeface="TAN Ashford"/>
              </a:rPr>
              <a:t>Brands are no longer competing for attention.</a:t>
            </a:r>
          </a:p>
          <a:p>
            <a:pPr algn="l">
              <a:lnSpc>
                <a:spcPts val="5380"/>
              </a:lnSpc>
            </a:pPr>
            <a:r>
              <a:rPr lang="en-US" sz="3005">
                <a:solidFill>
                  <a:srgbClr val="FFFFFF"/>
                </a:solidFill>
                <a:latin typeface="TAN Ashford"/>
                <a:ea typeface="TAN Ashford"/>
                <a:cs typeface="TAN Ashford"/>
                <a:sym typeface="TAN Ashford"/>
              </a:rPr>
              <a:t>They are competing to become part of people’s </a:t>
            </a:r>
            <a:r>
              <a:rPr lang="en-US" sz="3005">
                <a:solidFill>
                  <a:srgbClr val="000000"/>
                </a:solidFill>
                <a:latin typeface="TAN Ashford"/>
                <a:ea typeface="TAN Ashford"/>
                <a:cs typeface="TAN Ashford"/>
                <a:sym typeface="TAN Ashford"/>
              </a:rPr>
              <a:t>identities, conversations, and culture.</a:t>
            </a:r>
          </a:p>
          <a:p>
            <a:pPr algn="l">
              <a:lnSpc>
                <a:spcPts val="5380"/>
              </a:lnSpc>
            </a:pPr>
            <a:endParaRPr lang="en-US" sz="3005">
              <a:solidFill>
                <a:srgbClr val="000000"/>
              </a:solidFill>
              <a:latin typeface="TAN Ashford"/>
              <a:ea typeface="TAN Ashford"/>
              <a:cs typeface="TAN Ashford"/>
              <a:sym typeface="TAN Ashford"/>
            </a:endParaRPr>
          </a:p>
          <a:p>
            <a:pPr algn="l">
              <a:lnSpc>
                <a:spcPts val="5380"/>
              </a:lnSpc>
            </a:pPr>
            <a:endParaRPr lang="en-US" sz="3005">
              <a:solidFill>
                <a:srgbClr val="000000"/>
              </a:solidFill>
              <a:latin typeface="TAN Ashford"/>
              <a:ea typeface="TAN Ashford"/>
              <a:cs typeface="TAN Ashford"/>
              <a:sym typeface="TAN Ashford"/>
            </a:endParaRPr>
          </a:p>
          <a:p>
            <a:pPr algn="l">
              <a:lnSpc>
                <a:spcPts val="5380"/>
              </a:lnSpc>
            </a:pPr>
            <a:endParaRPr lang="en-US" sz="3005">
              <a:solidFill>
                <a:srgbClr val="000000"/>
              </a:solidFill>
              <a:latin typeface="TAN Ashford"/>
              <a:ea typeface="TAN Ashford"/>
              <a:cs typeface="TAN Ashford"/>
              <a:sym typeface="TAN Ashford"/>
            </a:endParaRPr>
          </a:p>
        </p:txBody>
      </p:sp>
      <p:grpSp>
        <p:nvGrpSpPr>
          <p:cNvPr id="18" name="Group 18"/>
          <p:cNvGrpSpPr/>
          <p:nvPr/>
        </p:nvGrpSpPr>
        <p:grpSpPr>
          <a:xfrm>
            <a:off x="4269837" y="7399338"/>
            <a:ext cx="6054587" cy="777033"/>
            <a:chOff x="0" y="0"/>
            <a:chExt cx="1594624" cy="204651"/>
          </a:xfrm>
        </p:grpSpPr>
        <p:sp>
          <p:nvSpPr>
            <p:cNvPr id="19" name="Freeform 19"/>
            <p:cNvSpPr/>
            <p:nvPr/>
          </p:nvSpPr>
          <p:spPr>
            <a:xfrm>
              <a:off x="0" y="0"/>
              <a:ext cx="1594624" cy="204651"/>
            </a:xfrm>
            <a:custGeom>
              <a:avLst/>
              <a:gdLst/>
              <a:ahLst/>
              <a:cxnLst/>
              <a:rect l="l" t="t" r="r" b="b"/>
              <a:pathLst>
                <a:path w="1594624" h="204651">
                  <a:moveTo>
                    <a:pt x="0" y="0"/>
                  </a:moveTo>
                  <a:lnTo>
                    <a:pt x="1594624" y="0"/>
                  </a:lnTo>
                  <a:lnTo>
                    <a:pt x="1594624" y="204651"/>
                  </a:lnTo>
                  <a:lnTo>
                    <a:pt x="0" y="204651"/>
                  </a:lnTo>
                  <a:close/>
                </a:path>
              </a:pathLst>
            </a:custGeom>
            <a:solidFill>
              <a:srgbClr val="E45E04"/>
            </a:solidFill>
          </p:spPr>
        </p:sp>
        <p:sp>
          <p:nvSpPr>
            <p:cNvPr id="20" name="TextBox 20"/>
            <p:cNvSpPr txBox="1"/>
            <p:nvPr/>
          </p:nvSpPr>
          <p:spPr>
            <a:xfrm>
              <a:off x="0" y="-47625"/>
              <a:ext cx="1594624" cy="252276"/>
            </a:xfrm>
            <a:prstGeom prst="rect">
              <a:avLst/>
            </a:prstGeom>
          </p:spPr>
          <p:txBody>
            <a:bodyPr lIns="50800" tIns="50800" rIns="50800" bIns="50800" rtlCol="0" anchor="ctr"/>
            <a:lstStyle/>
            <a:p>
              <a:pPr algn="ctr">
                <a:lnSpc>
                  <a:spcPts val="3411"/>
                </a:lnSpc>
              </a:pPr>
              <a:endParaRPr/>
            </a:p>
          </p:txBody>
        </p:sp>
      </p:grpSp>
      <p:sp>
        <p:nvSpPr>
          <p:cNvPr id="21" name="TextBox 21"/>
          <p:cNvSpPr txBox="1"/>
          <p:nvPr/>
        </p:nvSpPr>
        <p:spPr>
          <a:xfrm>
            <a:off x="3694428" y="6664768"/>
            <a:ext cx="11290061" cy="1297690"/>
          </a:xfrm>
          <a:prstGeom prst="rect">
            <a:avLst/>
          </a:prstGeom>
        </p:spPr>
        <p:txBody>
          <a:bodyPr lIns="0" tIns="0" rIns="0" bIns="0" rtlCol="0" anchor="t">
            <a:spAutoFit/>
          </a:bodyPr>
          <a:lstStyle/>
          <a:p>
            <a:pPr algn="l">
              <a:lnSpc>
                <a:spcPts val="5380"/>
              </a:lnSpc>
            </a:pPr>
            <a:r>
              <a:rPr lang="en-US" sz="3005">
                <a:solidFill>
                  <a:srgbClr val="000000"/>
                </a:solidFill>
                <a:latin typeface="TAN Ashford"/>
                <a:ea typeface="TAN Ashford"/>
                <a:cs typeface="TAN Ashford"/>
                <a:sym typeface="TAN Ashford"/>
              </a:rPr>
              <a:t>In Social 3.0, relevance is not claimed. It is continuously earned.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83E23"/>
        </a:solidFill>
        <a:effectLst/>
      </p:bgPr>
    </p:bg>
    <p:spTree>
      <p:nvGrpSpPr>
        <p:cNvPr id="1" name=""/>
        <p:cNvGrpSpPr/>
        <p:nvPr/>
      </p:nvGrpSpPr>
      <p:grpSpPr>
        <a:xfrm>
          <a:off x="0" y="0"/>
          <a:ext cx="0" cy="0"/>
          <a:chOff x="0" y="0"/>
          <a:chExt cx="0" cy="0"/>
        </a:xfrm>
      </p:grpSpPr>
      <p:grpSp>
        <p:nvGrpSpPr>
          <p:cNvPr id="2" name="Group 2"/>
          <p:cNvGrpSpPr/>
          <p:nvPr/>
        </p:nvGrpSpPr>
        <p:grpSpPr>
          <a:xfrm>
            <a:off x="2101196" y="2671896"/>
            <a:ext cx="14085607" cy="6947775"/>
            <a:chOff x="0" y="0"/>
            <a:chExt cx="3709790" cy="1829867"/>
          </a:xfrm>
        </p:grpSpPr>
        <p:sp>
          <p:nvSpPr>
            <p:cNvPr id="3" name="Freeform 3"/>
            <p:cNvSpPr/>
            <p:nvPr/>
          </p:nvSpPr>
          <p:spPr>
            <a:xfrm>
              <a:off x="0" y="0"/>
              <a:ext cx="3709789" cy="1829867"/>
            </a:xfrm>
            <a:custGeom>
              <a:avLst/>
              <a:gdLst/>
              <a:ahLst/>
              <a:cxnLst/>
              <a:rect l="l" t="t" r="r" b="b"/>
              <a:pathLst>
                <a:path w="3709789" h="1829867">
                  <a:moveTo>
                    <a:pt x="27482" y="0"/>
                  </a:moveTo>
                  <a:lnTo>
                    <a:pt x="3682308" y="0"/>
                  </a:lnTo>
                  <a:cubicBezTo>
                    <a:pt x="3697486" y="0"/>
                    <a:pt x="3709789" y="12304"/>
                    <a:pt x="3709789" y="27482"/>
                  </a:cubicBezTo>
                  <a:lnTo>
                    <a:pt x="3709789" y="1802385"/>
                  </a:lnTo>
                  <a:cubicBezTo>
                    <a:pt x="3709789" y="1809673"/>
                    <a:pt x="3706894" y="1816664"/>
                    <a:pt x="3701740" y="1821817"/>
                  </a:cubicBezTo>
                  <a:cubicBezTo>
                    <a:pt x="3696586" y="1826971"/>
                    <a:pt x="3689596" y="1829867"/>
                    <a:pt x="3682308" y="1829867"/>
                  </a:cubicBezTo>
                  <a:lnTo>
                    <a:pt x="27482" y="1829867"/>
                  </a:lnTo>
                  <a:cubicBezTo>
                    <a:pt x="12304" y="1829867"/>
                    <a:pt x="0" y="1817563"/>
                    <a:pt x="0" y="1802385"/>
                  </a:cubicBezTo>
                  <a:lnTo>
                    <a:pt x="0" y="27482"/>
                  </a:lnTo>
                  <a:cubicBezTo>
                    <a:pt x="0" y="12304"/>
                    <a:pt x="12304" y="0"/>
                    <a:pt x="27482" y="0"/>
                  </a:cubicBezTo>
                  <a:close/>
                </a:path>
              </a:pathLst>
            </a:custGeom>
            <a:solidFill>
              <a:srgbClr val="FFFFFF"/>
            </a:solidFill>
            <a:ln w="114300" cap="rnd">
              <a:solidFill>
                <a:srgbClr val="000000"/>
              </a:solidFill>
              <a:prstDash val="solid"/>
              <a:round/>
            </a:ln>
          </p:spPr>
        </p:sp>
        <p:sp>
          <p:nvSpPr>
            <p:cNvPr id="4" name="TextBox 4"/>
            <p:cNvSpPr txBox="1"/>
            <p:nvPr/>
          </p:nvSpPr>
          <p:spPr>
            <a:xfrm>
              <a:off x="0" y="-38100"/>
              <a:ext cx="3709790" cy="1867967"/>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2101196" y="768677"/>
            <a:ext cx="14085607" cy="1430846"/>
            <a:chOff x="0" y="0"/>
            <a:chExt cx="3709790" cy="376848"/>
          </a:xfrm>
        </p:grpSpPr>
        <p:sp>
          <p:nvSpPr>
            <p:cNvPr id="6" name="Freeform 6"/>
            <p:cNvSpPr/>
            <p:nvPr/>
          </p:nvSpPr>
          <p:spPr>
            <a:xfrm>
              <a:off x="0" y="0"/>
              <a:ext cx="3709789" cy="376848"/>
            </a:xfrm>
            <a:custGeom>
              <a:avLst/>
              <a:gdLst/>
              <a:ahLst/>
              <a:cxnLst/>
              <a:rect l="l" t="t" r="r" b="b"/>
              <a:pathLst>
                <a:path w="3709789" h="376848">
                  <a:moveTo>
                    <a:pt x="27482" y="0"/>
                  </a:moveTo>
                  <a:lnTo>
                    <a:pt x="3682308" y="0"/>
                  </a:lnTo>
                  <a:cubicBezTo>
                    <a:pt x="3697486" y="0"/>
                    <a:pt x="3709789" y="12304"/>
                    <a:pt x="3709789" y="27482"/>
                  </a:cubicBezTo>
                  <a:lnTo>
                    <a:pt x="3709789" y="349367"/>
                  </a:lnTo>
                  <a:cubicBezTo>
                    <a:pt x="3709789" y="364544"/>
                    <a:pt x="3697486" y="376848"/>
                    <a:pt x="3682308" y="376848"/>
                  </a:cubicBezTo>
                  <a:lnTo>
                    <a:pt x="27482" y="376848"/>
                  </a:lnTo>
                  <a:cubicBezTo>
                    <a:pt x="12304" y="376848"/>
                    <a:pt x="0" y="364544"/>
                    <a:pt x="0" y="349367"/>
                  </a:cubicBezTo>
                  <a:lnTo>
                    <a:pt x="0" y="27482"/>
                  </a:lnTo>
                  <a:cubicBezTo>
                    <a:pt x="0" y="12304"/>
                    <a:pt x="12304" y="0"/>
                    <a:pt x="27482" y="0"/>
                  </a:cubicBezTo>
                  <a:close/>
                </a:path>
              </a:pathLst>
            </a:custGeom>
            <a:solidFill>
              <a:srgbClr val="FFFFFF"/>
            </a:solidFill>
            <a:ln w="114300" cap="rnd">
              <a:solidFill>
                <a:srgbClr val="000000"/>
              </a:solidFill>
              <a:prstDash val="solid"/>
              <a:round/>
            </a:ln>
          </p:spPr>
        </p:sp>
        <p:sp>
          <p:nvSpPr>
            <p:cNvPr id="7" name="TextBox 7"/>
            <p:cNvSpPr txBox="1"/>
            <p:nvPr/>
          </p:nvSpPr>
          <p:spPr>
            <a:xfrm>
              <a:off x="0" y="-38100"/>
              <a:ext cx="3709790" cy="414948"/>
            </a:xfrm>
            <a:prstGeom prst="rect">
              <a:avLst/>
            </a:prstGeom>
          </p:spPr>
          <p:txBody>
            <a:bodyPr lIns="50800" tIns="50800" rIns="50800" bIns="50800" rtlCol="0" anchor="ctr"/>
            <a:lstStyle/>
            <a:p>
              <a:pPr algn="ctr">
                <a:lnSpc>
                  <a:spcPts val="3360"/>
                </a:lnSpc>
              </a:pPr>
              <a:endParaRPr/>
            </a:p>
          </p:txBody>
        </p:sp>
      </p:grpSp>
      <p:sp>
        <p:nvSpPr>
          <p:cNvPr id="8" name="Freeform 8"/>
          <p:cNvSpPr/>
          <p:nvPr/>
        </p:nvSpPr>
        <p:spPr>
          <a:xfrm rot="1012999">
            <a:off x="855854" y="6601993"/>
            <a:ext cx="3384000" cy="1632780"/>
          </a:xfrm>
          <a:custGeom>
            <a:avLst/>
            <a:gdLst/>
            <a:ahLst/>
            <a:cxnLst/>
            <a:rect l="l" t="t" r="r" b="b"/>
            <a:pathLst>
              <a:path w="3384000" h="1632780">
                <a:moveTo>
                  <a:pt x="0" y="0"/>
                </a:moveTo>
                <a:lnTo>
                  <a:pt x="3383999" y="0"/>
                </a:lnTo>
                <a:lnTo>
                  <a:pt x="3383999" y="1632779"/>
                </a:lnTo>
                <a:lnTo>
                  <a:pt x="0" y="163277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Freeform 9"/>
          <p:cNvSpPr/>
          <p:nvPr/>
        </p:nvSpPr>
        <p:spPr>
          <a:xfrm>
            <a:off x="14322108" y="3136652"/>
            <a:ext cx="3047222" cy="3009131"/>
          </a:xfrm>
          <a:custGeom>
            <a:avLst/>
            <a:gdLst/>
            <a:ahLst/>
            <a:cxnLst/>
            <a:rect l="l" t="t" r="r" b="b"/>
            <a:pathLst>
              <a:path w="3047222" h="3009131">
                <a:moveTo>
                  <a:pt x="0" y="0"/>
                </a:moveTo>
                <a:lnTo>
                  <a:pt x="3047222" y="0"/>
                </a:lnTo>
                <a:lnTo>
                  <a:pt x="3047222" y="3009132"/>
                </a:lnTo>
                <a:lnTo>
                  <a:pt x="0" y="30091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3103183" y="5019675"/>
            <a:ext cx="11218925" cy="3218629"/>
          </a:xfrm>
          <a:prstGeom prst="rect">
            <a:avLst/>
          </a:prstGeom>
        </p:spPr>
        <p:txBody>
          <a:bodyPr lIns="0" tIns="0" rIns="0" bIns="0" rtlCol="0" anchor="t">
            <a:spAutoFit/>
          </a:bodyPr>
          <a:lstStyle/>
          <a:p>
            <a:pPr algn="ctr">
              <a:lnSpc>
                <a:spcPts val="12842"/>
              </a:lnSpc>
            </a:pPr>
            <a:r>
              <a:rPr lang="en-US" sz="9656">
                <a:solidFill>
                  <a:srgbClr val="000000"/>
                </a:solidFill>
                <a:latin typeface="TAN Ashford"/>
                <a:ea typeface="TAN Ashford"/>
                <a:cs typeface="TAN Ashford"/>
                <a:sym typeface="TAN Ashford"/>
              </a:rPr>
              <a:t>Thank You</a:t>
            </a:r>
          </a:p>
          <a:p>
            <a:pPr algn="ctr">
              <a:lnSpc>
                <a:spcPts val="12842"/>
              </a:lnSpc>
            </a:pPr>
            <a:endParaRPr lang="en-US" sz="9656">
              <a:solidFill>
                <a:srgbClr val="000000"/>
              </a:solidFill>
              <a:latin typeface="TAN Ashford"/>
              <a:ea typeface="TAN Ashford"/>
              <a:cs typeface="TAN Ashford"/>
              <a:sym typeface="TAN Ashford"/>
            </a:endParaRPr>
          </a:p>
        </p:txBody>
      </p:sp>
      <p:sp>
        <p:nvSpPr>
          <p:cNvPr id="11" name="Freeform 11"/>
          <p:cNvSpPr/>
          <p:nvPr/>
        </p:nvSpPr>
        <p:spPr>
          <a:xfrm>
            <a:off x="14378981" y="7586826"/>
            <a:ext cx="4429317" cy="824960"/>
          </a:xfrm>
          <a:custGeom>
            <a:avLst/>
            <a:gdLst/>
            <a:ahLst/>
            <a:cxnLst/>
            <a:rect l="l" t="t" r="r" b="b"/>
            <a:pathLst>
              <a:path w="4429317" h="824960">
                <a:moveTo>
                  <a:pt x="0" y="0"/>
                </a:moveTo>
                <a:lnTo>
                  <a:pt x="4429317" y="0"/>
                </a:lnTo>
                <a:lnTo>
                  <a:pt x="4429317" y="824960"/>
                </a:lnTo>
                <a:lnTo>
                  <a:pt x="0" y="8249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2795034" y="1223513"/>
            <a:ext cx="3210809" cy="464023"/>
          </a:xfrm>
          <a:prstGeom prst="rect">
            <a:avLst/>
          </a:prstGeom>
        </p:spPr>
        <p:txBody>
          <a:bodyPr lIns="0" tIns="0" rIns="0" bIns="0" rtlCol="0" anchor="t">
            <a:spAutoFit/>
          </a:bodyPr>
          <a:lstStyle/>
          <a:p>
            <a:pPr algn="l">
              <a:lnSpc>
                <a:spcPts val="3823"/>
              </a:lnSpc>
            </a:pPr>
            <a:r>
              <a:rPr lang="en-US" sz="2731">
                <a:solidFill>
                  <a:srgbClr val="000000"/>
                </a:solidFill>
                <a:latin typeface="Montserrat"/>
                <a:ea typeface="Montserrat"/>
                <a:cs typeface="Montserrat"/>
                <a:sym typeface="Montserrat"/>
              </a:rPr>
              <a:t>Presented by </a:t>
            </a:r>
          </a:p>
        </p:txBody>
      </p:sp>
      <p:sp>
        <p:nvSpPr>
          <p:cNvPr id="13" name="TextBox 13"/>
          <p:cNvSpPr txBox="1"/>
          <p:nvPr/>
        </p:nvSpPr>
        <p:spPr>
          <a:xfrm>
            <a:off x="5099118" y="1223513"/>
            <a:ext cx="10746601" cy="464023"/>
          </a:xfrm>
          <a:prstGeom prst="rect">
            <a:avLst/>
          </a:prstGeom>
        </p:spPr>
        <p:txBody>
          <a:bodyPr lIns="0" tIns="0" rIns="0" bIns="0" rtlCol="0" anchor="t">
            <a:spAutoFit/>
          </a:bodyPr>
          <a:lstStyle/>
          <a:p>
            <a:pPr algn="r">
              <a:lnSpc>
                <a:spcPts val="3823"/>
              </a:lnSpc>
            </a:pPr>
            <a:r>
              <a:rPr lang="en-US" sz="2731" b="1">
                <a:solidFill>
                  <a:srgbClr val="E83E23"/>
                </a:solidFill>
                <a:latin typeface="Montserrat Ultra-Bold"/>
                <a:ea typeface="Montserrat Ultra-Bold"/>
                <a:cs typeface="Montserrat Ultra-Bold"/>
                <a:sym typeface="Montserrat Ultra-Bold"/>
              </a:rPr>
              <a:t>Mitesh Kothari, CCO and Co Founder, White Rivers Media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2200</Words>
  <Application>Microsoft Office PowerPoint</Application>
  <PresentationFormat>Custom</PresentationFormat>
  <Paragraphs>224</Paragraphs>
  <Slides>35</Slides>
  <Notes>5</Notes>
  <HiddenSlides>0</HiddenSlides>
  <MMClips>14</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35</vt:i4>
      </vt:variant>
    </vt:vector>
  </HeadingPairs>
  <TitlesOfParts>
    <vt:vector size="53" baseType="lpstr">
      <vt:lpstr>Magz</vt:lpstr>
      <vt:lpstr>Knockout Featherweight Ultra-Bold</vt:lpstr>
      <vt:lpstr>Montserrat Ultra-Bold</vt:lpstr>
      <vt:lpstr>Montserrat Bold</vt:lpstr>
      <vt:lpstr>Arimo Bold</vt:lpstr>
      <vt:lpstr>Glacial Indifference Italics</vt:lpstr>
      <vt:lpstr>Selima</vt:lpstr>
      <vt:lpstr>Glacial Indifference</vt:lpstr>
      <vt:lpstr>Glacial Indifference Bold Italics</vt:lpstr>
      <vt:lpstr>Calibri</vt:lpstr>
      <vt:lpstr>Canva Sans</vt:lpstr>
      <vt:lpstr>TAN Ashford</vt:lpstr>
      <vt:lpstr>Canva Sans Bold Italics</vt:lpstr>
      <vt:lpstr>Canva Sans Bold</vt:lpstr>
      <vt:lpstr>Montserrat</vt:lpstr>
      <vt:lpstr>Arial</vt:lpstr>
      <vt:lpstr>Glacial Indifference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 Z Playbook_WRM X Abbys</dc:title>
  <cp:lastModifiedBy>chinmay bhavke</cp:lastModifiedBy>
  <cp:revision>13</cp:revision>
  <dcterms:created xsi:type="dcterms:W3CDTF">2006-08-16T00:00:00Z</dcterms:created>
  <dcterms:modified xsi:type="dcterms:W3CDTF">2026-05-22T05:14:53Z</dcterms:modified>
  <dc:identifier>DAHIBfl9S7w</dc:identifier>
</cp:coreProperties>
</file>