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slide+xml" PartName="/ppt/slides/slide108.xml"/>
  <Override ContentType="application/vnd.openxmlformats-officedocument.presentationml.slide+xml" PartName="/ppt/slides/slide109.xml"/>
  <Override ContentType="application/vnd.openxmlformats-officedocument.presentationml.slide+xml" PartName="/ppt/slides/slide110.xml"/>
  <Override ContentType="application/vnd.openxmlformats-officedocument.presentationml.slide+xml" PartName="/ppt/slides/slide111.xml"/>
  <Override ContentType="application/vnd.openxmlformats-officedocument.presentationml.slide+xml" PartName="/ppt/slides/slide112.xml"/>
  <Override ContentType="application/vnd.openxmlformats-officedocument.presentationml.slide+xml" PartName="/ppt/slides/slide113.xml"/>
  <Override ContentType="application/vnd.openxmlformats-officedocument.presentationml.slide+xml" PartName="/ppt/slides/slide114.xml"/>
  <Override ContentType="application/vnd.openxmlformats-officedocument.presentationml.slide+xml" PartName="/ppt/slides/slide115.xml"/>
  <Override ContentType="application/vnd.openxmlformats-officedocument.presentationml.slide+xml" PartName="/ppt/slides/slide116.xml"/>
  <Override ContentType="application/vnd.openxmlformats-officedocument.presentationml.slide+xml" PartName="/ppt/slides/slide117.xml"/>
  <Override ContentType="application/vnd.openxmlformats-officedocument.presentationml.slide+xml" PartName="/ppt/slides/slide118.xml"/>
  <Override ContentType="application/vnd.openxmlformats-officedocument.presentationml.slide+xml" PartName="/ppt/slides/slide119.xml"/>
  <Override ContentType="application/vnd.openxmlformats-officedocument.presentationml.slide+xml" PartName="/ppt/slides/slide120.xml"/>
  <Override ContentType="application/vnd.openxmlformats-officedocument.presentationml.slide+xml" PartName="/ppt/slides/slide121.xml"/>
  <Override ContentType="application/vnd.openxmlformats-officedocument.presentationml.slide+xml" PartName="/ppt/slides/slide122.xml"/>
  <Override ContentType="application/vnd.openxmlformats-officedocument.presentationml.slide+xml" PartName="/ppt/slides/slide123.xml"/>
  <Override ContentType="application/vnd.openxmlformats-officedocument.presentationml.slide+xml" PartName="/ppt/slides/slide124.xml"/>
  <Override ContentType="application/vnd.openxmlformats-officedocument.presentationml.slide+xml" PartName="/ppt/slides/slide125.xml"/>
  <Override ContentType="application/vnd.openxmlformats-officedocument.presentationml.slide+xml" PartName="/ppt/slides/slide126.xml"/>
  <Override ContentType="application/vnd.openxmlformats-officedocument.presentationml.slide+xml" PartName="/ppt/slides/slide127.xml"/>
  <Override ContentType="application/vnd.openxmlformats-officedocument.presentationml.slide+xml" PartName="/ppt/slides/slide128.xml"/>
  <Override ContentType="application/vnd.openxmlformats-officedocument.presentationml.slide+xml" PartName="/ppt/slides/slide129.xml"/>
  <Override ContentType="application/vnd.openxmlformats-officedocument.presentationml.slide+xml" PartName="/ppt/slides/slide130.xml"/>
  <Override ContentType="application/vnd.openxmlformats-officedocument.presentationml.slide+xml" PartName="/ppt/slides/slide131.xml"/>
  <Override ContentType="application/vnd.openxmlformats-officedocument.presentationml.slide+xml" PartName="/ppt/slides/slide132.xml"/>
  <Override ContentType="application/vnd.openxmlformats-officedocument.presentationml.slide+xml" PartName="/ppt/slides/slide133.xml"/>
  <Override ContentType="application/vnd.openxmlformats-officedocument.presentationml.slide+xml" PartName="/ppt/slides/slide134.xml"/>
  <Override ContentType="application/vnd.openxmlformats-officedocument.presentationml.slide+xml" PartName="/ppt/slides/slide135.xml"/>
  <Override ContentType="application/vnd.openxmlformats-officedocument.presentationml.slide+xml" PartName="/ppt/slides/slide136.xml"/>
  <Override ContentType="application/vnd.openxmlformats-officedocument.presentationml.slide+xml" PartName="/ppt/slides/slide137.xml"/>
  <Override ContentType="application/vnd.openxmlformats-officedocument.presentationml.slide+xml" PartName="/ppt/slides/slide138.xml"/>
  <Override ContentType="application/vnd.openxmlformats-officedocument.presentationml.slide+xml" PartName="/ppt/slides/slide139.xml"/>
  <Override ContentType="application/vnd.openxmlformats-officedocument.presentationml.slide+xml" PartName="/ppt/slides/slide140.xml"/>
  <Override ContentType="application/vnd.openxmlformats-officedocument.presentationml.slide+xml" PartName="/ppt/slides/slide141.xml"/>
  <Override ContentType="application/vnd.openxmlformats-officedocument.presentationml.slide+xml" PartName="/ppt/slides/slide142.xml"/>
  <Override ContentType="application/vnd.openxmlformats-officedocument.presentationml.slide+xml" PartName="/ppt/slides/slide143.xml"/>
  <Override ContentType="application/vnd.openxmlformats-officedocument.presentationml.slide+xml" PartName="/ppt/slides/slide144.xml"/>
  <Override ContentType="application/vnd.openxmlformats-officedocument.presentationml.slide+xml" PartName="/ppt/slides/slide145.xml"/>
  <Override ContentType="application/vnd.openxmlformats-officedocument.presentationml.slide+xml" PartName="/ppt/slides/slide146.xml"/>
  <Override ContentType="application/vnd.openxmlformats-officedocument.presentationml.slide+xml" PartName="/ppt/slides/slide147.xml"/>
  <Override ContentType="application/vnd.openxmlformats-officedocument.presentationml.slide+xml" PartName="/ppt/slides/slide148.xml"/>
  <Override ContentType="application/vnd.openxmlformats-officedocument.presentationml.slide+xml" PartName="/ppt/slides/slide149.xml"/>
  <Override ContentType="application/vnd.openxmlformats-officedocument.presentationml.slide+xml" PartName="/ppt/slides/slide150.xml"/>
  <Override ContentType="application/vnd.openxmlformats-officedocument.presentationml.slide+xml" PartName="/ppt/slides/slide15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Lst>
  <p:sldSz cx="18288000" cy="10287000"/>
  <p:notesSz cx="6858000" cy="9144000"/>
  <p:embeddedFontLst>
    <p:embeddedFont>
      <p:font typeface="Glacial Indifference Bold" charset="1" panose="00000800000000000000"/>
      <p:regular r:id="rId157"/>
    </p:embeddedFont>
    <p:embeddedFont>
      <p:font typeface="Glacial Indifference" charset="1" panose="00000000000000000000"/>
      <p:regular r:id="rId158"/>
    </p:embeddedFont>
    <p:embeddedFont>
      <p:font typeface="Times New Roman" charset="1" panose="02030502070405020303"/>
      <p:regular r:id="rId166"/>
    </p:embeddedFont>
    <p:embeddedFont>
      <p:font typeface="Times New Roman Bold" charset="1" panose="02030802070405020303"/>
      <p:regular r:id="rId169"/>
    </p:embeddedFont>
    <p:embeddedFont>
      <p:font typeface="Calibri (MS)" charset="1" panose="020F0502020204030204"/>
      <p:regular r:id="rId171"/>
    </p:embeddedFont>
    <p:embeddedFont>
      <p:font typeface="Roboto Bold" charset="1" panose="02000000000000000000"/>
      <p:regular r:id="rId174"/>
    </p:embeddedFont>
    <p:embeddedFont>
      <p:font typeface="Glacial Indifference Bold Italics" charset="1" panose="00000800000000000000"/>
      <p:regular r:id="rId187"/>
    </p:embeddedFont>
    <p:embeddedFont>
      <p:font typeface="Glacial Indifference Italics" charset="1" panose="00000000000000000000"/>
      <p:regular r:id="rId189"/>
    </p:embeddedFont>
    <p:embeddedFont>
      <p:font typeface="Calibri (MS) Italics" charset="1" panose="020F05020202040A0204"/>
      <p:regular r:id="rId194"/>
    </p:embeddedFont>
    <p:embeddedFont>
      <p:font typeface="Arial" charset="1" panose="020B0502020202020204"/>
      <p:regular r:id="rId195"/>
    </p:embeddedFont>
    <p:embeddedFont>
      <p:font typeface="Arial Bold" charset="1" panose="020B0802020202020204"/>
      <p:regular r:id="rId196"/>
    </p:embeddedFont>
    <p:embeddedFont>
      <p:font typeface="Times New Roman Bold Italics" charset="1" panose="02030802070405090303"/>
      <p:regular r:id="rId197"/>
    </p:embeddedFont>
    <p:embeddedFont>
      <p:font typeface="Arial Italics" charset="1" panose="020B0502020202090204"/>
      <p:regular r:id="rId198"/>
    </p:embeddedFont>
    <p:embeddedFont>
      <p:font typeface="Arial Bold Italics" charset="1" panose="020B0802020202090204"/>
      <p:regular r:id="rId199"/>
    </p:embeddedFont>
    <p:embeddedFont>
      <p:font typeface="Calibri (MS) Light Italics" charset="1" panose="020F0302020204030204"/>
      <p:regular r:id="rId200"/>
    </p:embeddedFont>
    <p:embeddedFont>
      <p:font typeface="Times New Roman Italics" charset="1" panose="02030502070405090303"/>
      <p:regular r:id="rId201"/>
    </p:embeddedFont>
    <p:embeddedFont>
      <p:font typeface="Calibri (MS) Bold" charset="1" panose="020F0702030404030204"/>
      <p:regular r:id="rId202"/>
    </p:embeddedFont>
    <p:embeddedFont>
      <p:font typeface="Nunito Bold" charset="1" panose="00000000000000000000"/>
      <p:regular r:id="rId203"/>
    </p:embeddedFont>
    <p:embeddedFont>
      <p:font typeface="League Spartan" charset="1" panose="00000800000000000000"/>
      <p:regular r:id="rId204"/>
    </p:embeddedFont>
    <p:embeddedFont>
      <p:font typeface="Poppins" charset="1" panose="00000500000000000000"/>
      <p:regular r:id="rId205"/>
    </p:embeddedFont>
    <p:embeddedFont>
      <p:font typeface="Poppins Bold" charset="1" panose="00000800000000000000"/>
      <p:regular r:id="rId206"/>
    </p:embeddedFont>
    <p:embeddedFont>
      <p:font typeface="Poppins Bold Italics" charset="1" panose="00000800000000000000"/>
      <p:regular r:id="rId207"/>
    </p:embeddedFont>
    <p:embeddedFont>
      <p:font typeface="The Seasons Bold" charset="1" panose="00000000000000000000"/>
      <p:regular r:id="rId208"/>
    </p:embeddedFont>
    <p:embeddedFont>
      <p:font typeface="Public Sans Bold Italics" charset="1" panose="00000000000000000000"/>
      <p:regular r:id="rId209"/>
    </p:embeddedFont>
    <p:embeddedFont>
      <p:font typeface="Public Sans Bold" charset="1" panose="00000000000000000000"/>
      <p:regular r:id="rId2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slides/slide104.xml" Type="http://schemas.openxmlformats.org/officeDocument/2006/relationships/slide"/><Relationship Id="rId11" Target="slides/slide6.xml" Type="http://schemas.openxmlformats.org/officeDocument/2006/relationships/slide"/><Relationship Id="rId110" Target="slides/slide105.xml" Type="http://schemas.openxmlformats.org/officeDocument/2006/relationships/slide"/><Relationship Id="rId111" Target="slides/slide106.xml" Type="http://schemas.openxmlformats.org/officeDocument/2006/relationships/slide"/><Relationship Id="rId112" Target="slides/slide107.xml" Type="http://schemas.openxmlformats.org/officeDocument/2006/relationships/slide"/><Relationship Id="rId113" Target="slides/slide108.xml" Type="http://schemas.openxmlformats.org/officeDocument/2006/relationships/slide"/><Relationship Id="rId114" Target="slides/slide109.xml" Type="http://schemas.openxmlformats.org/officeDocument/2006/relationships/slide"/><Relationship Id="rId115" Target="slides/slide110.xml" Type="http://schemas.openxmlformats.org/officeDocument/2006/relationships/slide"/><Relationship Id="rId116" Target="slides/slide111.xml" Type="http://schemas.openxmlformats.org/officeDocument/2006/relationships/slide"/><Relationship Id="rId117" Target="slides/slide112.xml" Type="http://schemas.openxmlformats.org/officeDocument/2006/relationships/slide"/><Relationship Id="rId118" Target="slides/slide113.xml" Type="http://schemas.openxmlformats.org/officeDocument/2006/relationships/slide"/><Relationship Id="rId119" Target="slides/slide114.xml" Type="http://schemas.openxmlformats.org/officeDocument/2006/relationships/slide"/><Relationship Id="rId12" Target="slides/slide7.xml" Type="http://schemas.openxmlformats.org/officeDocument/2006/relationships/slide"/><Relationship Id="rId120" Target="slides/slide115.xml" Type="http://schemas.openxmlformats.org/officeDocument/2006/relationships/slide"/><Relationship Id="rId121" Target="slides/slide116.xml" Type="http://schemas.openxmlformats.org/officeDocument/2006/relationships/slide"/><Relationship Id="rId122" Target="slides/slide117.xml" Type="http://schemas.openxmlformats.org/officeDocument/2006/relationships/slide"/><Relationship Id="rId123" Target="slides/slide118.xml" Type="http://schemas.openxmlformats.org/officeDocument/2006/relationships/slide"/><Relationship Id="rId124" Target="slides/slide119.xml" Type="http://schemas.openxmlformats.org/officeDocument/2006/relationships/slide"/><Relationship Id="rId125" Target="slides/slide120.xml" Type="http://schemas.openxmlformats.org/officeDocument/2006/relationships/slide"/><Relationship Id="rId126" Target="slides/slide121.xml" Type="http://schemas.openxmlformats.org/officeDocument/2006/relationships/slide"/><Relationship Id="rId127" Target="slides/slide122.xml" Type="http://schemas.openxmlformats.org/officeDocument/2006/relationships/slide"/><Relationship Id="rId128" Target="slides/slide123.xml" Type="http://schemas.openxmlformats.org/officeDocument/2006/relationships/slide"/><Relationship Id="rId129" Target="slides/slide124.xml" Type="http://schemas.openxmlformats.org/officeDocument/2006/relationships/slide"/><Relationship Id="rId13" Target="slides/slide8.xml" Type="http://schemas.openxmlformats.org/officeDocument/2006/relationships/slide"/><Relationship Id="rId130" Target="slides/slide125.xml" Type="http://schemas.openxmlformats.org/officeDocument/2006/relationships/slide"/><Relationship Id="rId131" Target="slides/slide126.xml" Type="http://schemas.openxmlformats.org/officeDocument/2006/relationships/slide"/><Relationship Id="rId132" Target="slides/slide127.xml" Type="http://schemas.openxmlformats.org/officeDocument/2006/relationships/slide"/><Relationship Id="rId133" Target="slides/slide128.xml" Type="http://schemas.openxmlformats.org/officeDocument/2006/relationships/slide"/><Relationship Id="rId134" Target="slides/slide129.xml" Type="http://schemas.openxmlformats.org/officeDocument/2006/relationships/slide"/><Relationship Id="rId135" Target="slides/slide130.xml" Type="http://schemas.openxmlformats.org/officeDocument/2006/relationships/slide"/><Relationship Id="rId136" Target="slides/slide131.xml" Type="http://schemas.openxmlformats.org/officeDocument/2006/relationships/slide"/><Relationship Id="rId137" Target="slides/slide132.xml" Type="http://schemas.openxmlformats.org/officeDocument/2006/relationships/slide"/><Relationship Id="rId138" Target="slides/slide133.xml" Type="http://schemas.openxmlformats.org/officeDocument/2006/relationships/slide"/><Relationship Id="rId139" Target="slides/slide134.xml" Type="http://schemas.openxmlformats.org/officeDocument/2006/relationships/slide"/><Relationship Id="rId14" Target="slides/slide9.xml" Type="http://schemas.openxmlformats.org/officeDocument/2006/relationships/slide"/><Relationship Id="rId140" Target="slides/slide135.xml" Type="http://schemas.openxmlformats.org/officeDocument/2006/relationships/slide"/><Relationship Id="rId141" Target="slides/slide136.xml" Type="http://schemas.openxmlformats.org/officeDocument/2006/relationships/slide"/><Relationship Id="rId142" Target="slides/slide137.xml" Type="http://schemas.openxmlformats.org/officeDocument/2006/relationships/slide"/><Relationship Id="rId143" Target="slides/slide138.xml" Type="http://schemas.openxmlformats.org/officeDocument/2006/relationships/slide"/><Relationship Id="rId144" Target="slides/slide139.xml" Type="http://schemas.openxmlformats.org/officeDocument/2006/relationships/slide"/><Relationship Id="rId145" Target="slides/slide140.xml" Type="http://schemas.openxmlformats.org/officeDocument/2006/relationships/slide"/><Relationship Id="rId146" Target="slides/slide141.xml" Type="http://schemas.openxmlformats.org/officeDocument/2006/relationships/slide"/><Relationship Id="rId147" Target="slides/slide142.xml" Type="http://schemas.openxmlformats.org/officeDocument/2006/relationships/slide"/><Relationship Id="rId148" Target="slides/slide143.xml" Type="http://schemas.openxmlformats.org/officeDocument/2006/relationships/slide"/><Relationship Id="rId149" Target="slides/slide144.xml" Type="http://schemas.openxmlformats.org/officeDocument/2006/relationships/slide"/><Relationship Id="rId15" Target="slides/slide10.xml" Type="http://schemas.openxmlformats.org/officeDocument/2006/relationships/slide"/><Relationship Id="rId150" Target="slides/slide145.xml" Type="http://schemas.openxmlformats.org/officeDocument/2006/relationships/slide"/><Relationship Id="rId151" Target="slides/slide146.xml" Type="http://schemas.openxmlformats.org/officeDocument/2006/relationships/slide"/><Relationship Id="rId152" Target="slides/slide147.xml" Type="http://schemas.openxmlformats.org/officeDocument/2006/relationships/slide"/><Relationship Id="rId153" Target="slides/slide148.xml" Type="http://schemas.openxmlformats.org/officeDocument/2006/relationships/slide"/><Relationship Id="rId154" Target="slides/slide149.xml" Type="http://schemas.openxmlformats.org/officeDocument/2006/relationships/slide"/><Relationship Id="rId155" Target="slides/slide150.xml" Type="http://schemas.openxmlformats.org/officeDocument/2006/relationships/slide"/><Relationship Id="rId156" Target="slides/slide151.xml" Type="http://schemas.openxmlformats.org/officeDocument/2006/relationships/slide"/><Relationship Id="rId157" Target="fonts/font157.fntdata" Type="http://schemas.openxmlformats.org/officeDocument/2006/relationships/font"/><Relationship Id="rId158" Target="fonts/font158.fntdata" Type="http://schemas.openxmlformats.org/officeDocument/2006/relationships/font"/><Relationship Id="rId159" Target="notesMasters/notesMaster1.xml" Type="http://schemas.openxmlformats.org/officeDocument/2006/relationships/notesMaster"/><Relationship Id="rId16" Target="slides/slide11.xml" Type="http://schemas.openxmlformats.org/officeDocument/2006/relationships/slide"/><Relationship Id="rId160" Target="theme/theme2.xml" Type="http://schemas.openxmlformats.org/officeDocument/2006/relationships/theme"/><Relationship Id="rId161" Target="notesSlides/notesSlide1.xml" Type="http://schemas.openxmlformats.org/officeDocument/2006/relationships/notesSlide"/><Relationship Id="rId162" Target="notesSlides/notesSlide2.xml" Type="http://schemas.openxmlformats.org/officeDocument/2006/relationships/notesSlide"/><Relationship Id="rId163" Target="notesSlides/notesSlide3.xml" Type="http://schemas.openxmlformats.org/officeDocument/2006/relationships/notesSlide"/><Relationship Id="rId164" Target="notesSlides/notesSlide4.xml" Type="http://schemas.openxmlformats.org/officeDocument/2006/relationships/notesSlide"/><Relationship Id="rId165" Target="notesSlides/notesSlide5.xml" Type="http://schemas.openxmlformats.org/officeDocument/2006/relationships/notesSlide"/><Relationship Id="rId166" Target="fonts/font166.fntdata" Type="http://schemas.openxmlformats.org/officeDocument/2006/relationships/font"/><Relationship Id="rId167" Target="notesSlides/notesSlide6.xml" Type="http://schemas.openxmlformats.org/officeDocument/2006/relationships/notesSlide"/><Relationship Id="rId168" Target="notesSlides/notesSlide7.xml" Type="http://schemas.openxmlformats.org/officeDocument/2006/relationships/notesSlide"/><Relationship Id="rId169" Target="fonts/font169.fntdata" Type="http://schemas.openxmlformats.org/officeDocument/2006/relationships/font"/><Relationship Id="rId17" Target="slides/slide12.xml" Type="http://schemas.openxmlformats.org/officeDocument/2006/relationships/slide"/><Relationship Id="rId170" Target="notesSlides/notesSlide8.xml" Type="http://schemas.openxmlformats.org/officeDocument/2006/relationships/notesSlide"/><Relationship Id="rId171" Target="fonts/font171.fntdata" Type="http://schemas.openxmlformats.org/officeDocument/2006/relationships/font"/><Relationship Id="rId172" Target="notesSlides/notesSlide9.xml" Type="http://schemas.openxmlformats.org/officeDocument/2006/relationships/notesSlide"/><Relationship Id="rId173" Target="notesSlides/notesSlide10.xml" Type="http://schemas.openxmlformats.org/officeDocument/2006/relationships/notesSlide"/><Relationship Id="rId174" Target="fonts/font174.fntdata" Type="http://schemas.openxmlformats.org/officeDocument/2006/relationships/font"/><Relationship Id="rId175" Target="notesSlides/notesSlide11.xml" Type="http://schemas.openxmlformats.org/officeDocument/2006/relationships/notesSlide"/><Relationship Id="rId176" Target="notesSlides/notesSlide12.xml" Type="http://schemas.openxmlformats.org/officeDocument/2006/relationships/notesSlide"/><Relationship Id="rId177" Target="notesSlides/notesSlide13.xml" Type="http://schemas.openxmlformats.org/officeDocument/2006/relationships/notesSlide"/><Relationship Id="rId178" Target="notesSlides/notesSlide14.xml" Type="http://schemas.openxmlformats.org/officeDocument/2006/relationships/notesSlide"/><Relationship Id="rId179" Target="notesSlides/notesSlide15.xml" Type="http://schemas.openxmlformats.org/officeDocument/2006/relationships/notesSlide"/><Relationship Id="rId18" Target="slides/slide13.xml" Type="http://schemas.openxmlformats.org/officeDocument/2006/relationships/slide"/><Relationship Id="rId180" Target="notesSlides/notesSlide16.xml" Type="http://schemas.openxmlformats.org/officeDocument/2006/relationships/notesSlide"/><Relationship Id="rId181" Target="notesSlides/notesSlide17.xml" Type="http://schemas.openxmlformats.org/officeDocument/2006/relationships/notesSlide"/><Relationship Id="rId182" Target="notesSlides/notesSlide18.xml" Type="http://schemas.openxmlformats.org/officeDocument/2006/relationships/notesSlide"/><Relationship Id="rId183" Target="notesSlides/notesSlide19.xml" Type="http://schemas.openxmlformats.org/officeDocument/2006/relationships/notesSlide"/><Relationship Id="rId184" Target="notesSlides/notesSlide20.xml" Type="http://schemas.openxmlformats.org/officeDocument/2006/relationships/notesSlide"/><Relationship Id="rId185" Target="notesSlides/notesSlide21.xml" Type="http://schemas.openxmlformats.org/officeDocument/2006/relationships/notesSlide"/><Relationship Id="rId186" Target="notesSlides/notesSlide22.xml" Type="http://schemas.openxmlformats.org/officeDocument/2006/relationships/notesSlide"/><Relationship Id="rId187" Target="fonts/font187.fntdata" Type="http://schemas.openxmlformats.org/officeDocument/2006/relationships/font"/><Relationship Id="rId188" Target="notesSlides/notesSlide23.xml" Type="http://schemas.openxmlformats.org/officeDocument/2006/relationships/notesSlide"/><Relationship Id="rId189" Target="fonts/font189.fntdata" Type="http://schemas.openxmlformats.org/officeDocument/2006/relationships/font"/><Relationship Id="rId19" Target="slides/slide14.xml" Type="http://schemas.openxmlformats.org/officeDocument/2006/relationships/slide"/><Relationship Id="rId190" Target="notesSlides/notesSlide24.xml" Type="http://schemas.openxmlformats.org/officeDocument/2006/relationships/notesSlide"/><Relationship Id="rId191" Target="notesSlides/notesSlide25.xml" Type="http://schemas.openxmlformats.org/officeDocument/2006/relationships/notesSlide"/><Relationship Id="rId192" Target="notesSlides/notesSlide26.xml" Type="http://schemas.openxmlformats.org/officeDocument/2006/relationships/notesSlide"/><Relationship Id="rId193" Target="notesSlides/notesSlide27.xml" Type="http://schemas.openxmlformats.org/officeDocument/2006/relationships/notesSlide"/><Relationship Id="rId194" Target="fonts/font194.fntdata" Type="http://schemas.openxmlformats.org/officeDocument/2006/relationships/font"/><Relationship Id="rId195" Target="fonts/font195.fntdata" Type="http://schemas.openxmlformats.org/officeDocument/2006/relationships/font"/><Relationship Id="rId196" Target="fonts/font196.fntdata" Type="http://schemas.openxmlformats.org/officeDocument/2006/relationships/font"/><Relationship Id="rId197" Target="fonts/font197.fntdata" Type="http://schemas.openxmlformats.org/officeDocument/2006/relationships/font"/><Relationship Id="rId198" Target="fonts/font198.fntdata" Type="http://schemas.openxmlformats.org/officeDocument/2006/relationships/font"/><Relationship Id="rId199" Target="fonts/font199.fntdata" Type="http://schemas.openxmlformats.org/officeDocument/2006/relationships/font"/><Relationship Id="rId2" Target="presProps.xml" Type="http://schemas.openxmlformats.org/officeDocument/2006/relationships/presProps"/><Relationship Id="rId20" Target="slides/slide15.xml" Type="http://schemas.openxmlformats.org/officeDocument/2006/relationships/slide"/><Relationship Id="rId200" Target="fonts/font200.fntdata" Type="http://schemas.openxmlformats.org/officeDocument/2006/relationships/font"/><Relationship Id="rId201" Target="fonts/font201.fntdata" Type="http://schemas.openxmlformats.org/officeDocument/2006/relationships/font"/><Relationship Id="rId202" Target="fonts/font202.fntdata" Type="http://schemas.openxmlformats.org/officeDocument/2006/relationships/font"/><Relationship Id="rId203" Target="fonts/font203.fntdata" Type="http://schemas.openxmlformats.org/officeDocument/2006/relationships/font"/><Relationship Id="rId204" Target="fonts/font204.fntdata" Type="http://schemas.openxmlformats.org/officeDocument/2006/relationships/font"/><Relationship Id="rId205" Target="fonts/font205.fntdata" Type="http://schemas.openxmlformats.org/officeDocument/2006/relationships/font"/><Relationship Id="rId206" Target="fonts/font206.fntdata" Type="http://schemas.openxmlformats.org/officeDocument/2006/relationships/font"/><Relationship Id="rId207" Target="fonts/font207.fntdata" Type="http://schemas.openxmlformats.org/officeDocument/2006/relationships/font"/><Relationship Id="rId208" Target="fonts/font208.fntdata" Type="http://schemas.openxmlformats.org/officeDocument/2006/relationships/font"/><Relationship Id="rId209" Target="fonts/font209.fntdata" Type="http://schemas.openxmlformats.org/officeDocument/2006/relationships/font"/><Relationship Id="rId21" Target="slides/slide16.xml" Type="http://schemas.openxmlformats.org/officeDocument/2006/relationships/slide"/><Relationship Id="rId210" Target="fonts/font210.fntdata" Type="http://schemas.openxmlformats.org/officeDocument/2006/relationships/font"/><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McKinsey’s insights suggest that by 2025, over 50% of banking transactions in India will occur on digital channels, driven by the demand for real-time processing and approvals.</a:t>
            </a:r>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4.jpeg" Type="http://schemas.openxmlformats.org/officeDocument/2006/relationships/image"/><Relationship Id="rId4" Target="../media/VAGgq3ZeJzc.mp4" Type="http://schemas.openxmlformats.org/officeDocument/2006/relationships/video"/><Relationship Id="rId5" Target="../media/VAGgq3ZeJzc.mp4" Type="http://schemas.microsoft.com/office/2007/relationships/media"/><Relationship Id="rId6"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9.jpe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 Id="rId7" Target="../media/image1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6.png" Type="http://schemas.openxmlformats.org/officeDocument/2006/relationships/image"/><Relationship Id="rId4" Target="../media/image17.png" Type="http://schemas.openxmlformats.org/officeDocument/2006/relationships/image"/><Relationship Id="rId5" Target="https://www.youtube.com/watch?v=I6nVovlC3jY&amp;t=1s" TargetMode="External" Type="http://schemas.openxmlformats.org/officeDocument/2006/relationships/hyperlink"/><Relationship Id="rId6" Target="../media/image18.png" Type="http://schemas.openxmlformats.org/officeDocument/2006/relationships/image"/><Relationship Id="rId7" Target="../media/image19.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0.png" Type="http://schemas.openxmlformats.org/officeDocument/2006/relationships/image"/><Relationship Id="rId4" Target="https://drive.google.com/file/d/1e2tfnROjxRgHceTvkYsZi92Bjw5XSFTI/view?usp=sharing" TargetMode="External" Type="http://schemas.openxmlformats.org/officeDocument/2006/relationships/hyperlink"/><Relationship Id="rId5" Target="../media/image17.png" Type="http://schemas.openxmlformats.org/officeDocument/2006/relationships/image"/><Relationship Id="rId6" Target="https://drive.google.com/file/d/1e2tfnROjxRgHceTvkYsZi92Bjw5XSFTI/view?usp=sharing" TargetMode="External" Type="http://schemas.openxmlformats.org/officeDocument/2006/relationships/hyperlink"/><Relationship Id="rId7" Target="../media/image18.png" Type="http://schemas.openxmlformats.org/officeDocument/2006/relationships/image"/><Relationship Id="rId8" Target="../media/image1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https://www.instagram.com/reel/C6dv2aXOAxt/?utm_source=ig_web_copy_link" TargetMode="External" Type="http://schemas.openxmlformats.org/officeDocument/2006/relationships/hyperlink"/><Relationship Id="rId12" Target="https://www.instagram.com/reel/C6dv2aXOAxt/?utm_source=ig_web_copy_link" TargetMode="External" Type="http://schemas.openxmlformats.org/officeDocument/2006/relationships/hyperlink"/><Relationship Id="rId13" Target="../media/image18.png" Type="http://schemas.openxmlformats.org/officeDocument/2006/relationships/image"/><Relationship Id="rId14" Target="../media/image19.svg" Type="http://schemas.openxmlformats.org/officeDocument/2006/relationships/image"/><Relationship Id="rId2" Target="../notesSlides/notesSlide10.xml" Type="http://schemas.openxmlformats.org/officeDocument/2006/relationships/notesSlide"/><Relationship Id="rId3" Target="../media/image21.png" Type="http://schemas.openxmlformats.org/officeDocument/2006/relationships/image"/><Relationship Id="rId4" Target="https://www.instagram.com/reel/C68pbk_N1B7/?utm_source=ig_web_copy_link" TargetMode="External" Type="http://schemas.openxmlformats.org/officeDocument/2006/relationships/hyperlink"/><Relationship Id="rId5" Target="../media/image17.png" Type="http://schemas.openxmlformats.org/officeDocument/2006/relationships/image"/><Relationship Id="rId6" Target="https://www.instagram.com/reel/C68pbk_N1B7/?utm_source=ig_web_copy_link" TargetMode="External" Type="http://schemas.openxmlformats.org/officeDocument/2006/relationships/hyperlink"/><Relationship Id="rId7" Target="../media/image22.png" Type="http://schemas.openxmlformats.org/officeDocument/2006/relationships/image"/><Relationship Id="rId8" Target="https://www.instagram.com/reel/C61CyWpvM1h/?utm_source=ig_web_copy_link" TargetMode="External" Type="http://schemas.openxmlformats.org/officeDocument/2006/relationships/hyperlink"/><Relationship Id="rId9" Target="https://www.instagram.com/reel/C61CyWpvM1h/?utm_source=ig_web_copy_link" TargetMode="External" Type="http://schemas.openxmlformats.org/officeDocument/2006/relationships/hyperlink"/></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7.png" Type="http://schemas.openxmlformats.org/officeDocument/2006/relationships/image"/><Relationship Id="rId4" Target="https://www.youtube.com/watch?v=y5qDeN3P0zY&amp;" TargetMode="External" Type="http://schemas.openxmlformats.org/officeDocument/2006/relationships/hyperlink"/><Relationship Id="rId5" Target="../media/image24.png" Type="http://schemas.openxmlformats.org/officeDocument/2006/relationships/image"/><Relationship Id="rId6" Target="https://www.youtube.com/watch?v=SGQB-8OMSGU" TargetMode="External" Type="http://schemas.openxmlformats.org/officeDocument/2006/relationships/hyperlink"/><Relationship Id="rId7" Target="https://www.youtube.com/watch?v=SGQB-8OMSGU" TargetMode="External" Type="http://schemas.openxmlformats.org/officeDocument/2006/relationships/hyperlink"/><Relationship Id="rId8" Target="../media/image18.png" Type="http://schemas.openxmlformats.org/officeDocument/2006/relationships/image"/><Relationship Id="rId9" Target="../media/image1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7.png" Type="http://schemas.openxmlformats.org/officeDocument/2006/relationships/image"/><Relationship Id="rId4" Target="https://vimeo.com/771543370?share=copy" TargetMode="External" Type="http://schemas.openxmlformats.org/officeDocument/2006/relationships/hyperlink"/><Relationship Id="rId5" Target="../media/image25.png" Type="http://schemas.openxmlformats.org/officeDocument/2006/relationships/image"/><Relationship Id="rId6" Target="https://vimeo.com/771541023?share=copy" TargetMode="External" Type="http://schemas.openxmlformats.org/officeDocument/2006/relationships/hyperlink"/><Relationship Id="rId7" Target="https://vimeo.com/771541023?share=copy" TargetMode="External" Type="http://schemas.openxmlformats.org/officeDocument/2006/relationships/hyperlink"/><Relationship Id="rId8" Target="../media/image18.png" Type="http://schemas.openxmlformats.org/officeDocument/2006/relationships/image"/><Relationship Id="rId9" Target="../media/image1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6.jpeg" Type="http://schemas.openxmlformats.org/officeDocument/2006/relationships/image"/><Relationship Id="rId4" Target="http://drive.google.com/file/d/18CEC3CUaj3hKi9zQpxAuuOUSwhDWzBIo/view" TargetMode="External" Type="http://schemas.openxmlformats.org/officeDocument/2006/relationships/hyperlink"/><Relationship Id="rId5" Target="../media/image27.jpeg" Type="http://schemas.openxmlformats.org/officeDocument/2006/relationships/image"/><Relationship Id="rId6" Target="http://drive.google.com/file/d/1q0wcKspevBqxQ1Fbtoge-_gTt7MRPURr/view" TargetMode="External" Type="http://schemas.openxmlformats.org/officeDocument/2006/relationships/hyperlink"/><Relationship Id="rId7" Target="../media/image28.jpeg" Type="http://schemas.openxmlformats.org/officeDocument/2006/relationships/image"/><Relationship Id="rId8" Target="http://drive.google.com/file/d/1M9u-hlo2P1TePD-IGV7UtGEuiEiz85_s/view" TargetMode="External" Type="http://schemas.openxmlformats.org/officeDocument/2006/relationships/hyperlink"/></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9.jpeg" Type="http://schemas.openxmlformats.org/officeDocument/2006/relationships/image"/><Relationship Id="rId4" Target="http://www.youtube.com/watch?v=eca9s9Vz1h4" TargetMode="External" Type="http://schemas.openxmlformats.org/officeDocument/2006/relationships/hyperlink"/><Relationship Id="rId5" Target="../media/image18.png" Type="http://schemas.openxmlformats.org/officeDocument/2006/relationships/image"/><Relationship Id="rId6" Target="../media/image1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reel/C0lB1wzvM9V/?igshid=MzRlODBiNWFlZA%3D%3D" TargetMode="External" Type="http://schemas.openxmlformats.org/officeDocument/2006/relationships/hyperlink"/><Relationship Id="rId11" Target="https://www.instagram.com/reel/C0lB1wzvM9V/?igshid=MzRlODBiNWFlZA%3D%3D" TargetMode="External" Type="http://schemas.openxmlformats.org/officeDocument/2006/relationships/hyperlink"/><Relationship Id="rId12" Target="../media/image33.png" Type="http://schemas.openxmlformats.org/officeDocument/2006/relationships/image"/><Relationship Id="rId13" Target="https://www.instagram.com/reel/C0N3OqbPqMp/?igshid=OTU1ODAwZWUxYg%3D%3D" TargetMode="External" Type="http://schemas.openxmlformats.org/officeDocument/2006/relationships/hyperlink"/><Relationship Id="rId14" Target="https://www.instagram.com/reel/C0N3OqbPqMp/?igshid=OTU1ODAwZWUxYg%3D%3D" TargetMode="External" Type="http://schemas.openxmlformats.org/officeDocument/2006/relationships/hyperlink"/><Relationship Id="rId15" Target="https://www.instagram.com/reel/C6D4yZdJVWX/?utm_source=ig_web_copy_link" TargetMode="External" Type="http://schemas.openxmlformats.org/officeDocument/2006/relationships/hyperlink"/><Relationship Id="rId16" Target="../media/image18.png" Type="http://schemas.openxmlformats.org/officeDocument/2006/relationships/image"/><Relationship Id="rId17" Target="../media/image19.svg" Type="http://schemas.openxmlformats.org/officeDocument/2006/relationships/image"/><Relationship Id="rId2" Target="../notesSlides/notesSlide15.xml" Type="http://schemas.openxmlformats.org/officeDocument/2006/relationships/notesSlide"/><Relationship Id="rId3" Target="../media/image30.png" Type="http://schemas.openxmlformats.org/officeDocument/2006/relationships/image"/><Relationship Id="rId4" Target="https://www.instagram.com/reel/C6D4yZdJVWX/?utm_source=ig_web_copy_link" TargetMode="External" Type="http://schemas.openxmlformats.org/officeDocument/2006/relationships/hyperlink"/><Relationship Id="rId5" Target="../media/image31.png" Type="http://schemas.openxmlformats.org/officeDocument/2006/relationships/image"/><Relationship Id="rId6" Target="https://www.instagram.com/reel/C03D1JHCBWD/?igshid=NzBmMjdhZWRiYQ%3D%3D" TargetMode="External" Type="http://schemas.openxmlformats.org/officeDocument/2006/relationships/hyperlink"/><Relationship Id="rId7" Target="../media/image17.png" Type="http://schemas.openxmlformats.org/officeDocument/2006/relationships/image"/><Relationship Id="rId8" Target="https://www.instagram.com/reel/C03D1JHCBWD/?igshid=NzBmMjdhZWRiYQ%3D%3D" TargetMode="External" Type="http://schemas.openxmlformats.org/officeDocument/2006/relationships/hyperlink"/><Relationship Id="rId9" Target="../media/image3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p/CuGyfZLsgS3/?utm_source=ig_web_copy_link&amp;igshid=MzRlODBiNWFlZA==https://www.instagram.com/p/CuGyfZLsgS3/?utm_source=ig_web_copy_link&amp;igshid=MzRlODBiNWFlZA==" TargetMode="External" Type="http://schemas.openxmlformats.org/officeDocument/2006/relationships/hyperlink"/><Relationship Id="rId11" Target="../media/image38.jpeg" Type="http://schemas.openxmlformats.org/officeDocument/2006/relationships/image"/><Relationship Id="rId12" Target="https://www.instagram.com/p/CuGyfZLsgS3/?utm_source=ig_web_copy_link&amp;igshid=MzRlODBiNWFlZA==" TargetMode="External" Type="http://schemas.openxmlformats.org/officeDocument/2006/relationships/hyperlink"/><Relationship Id="rId13" Target="../media/image39.jpeg" Type="http://schemas.openxmlformats.org/officeDocument/2006/relationships/image"/><Relationship Id="rId14" Target="http://drive.google.com/file/d/1RtH6WfuplNB6kM0XHyo-OKVRV1etVZfF/view" TargetMode="External" Type="http://schemas.openxmlformats.org/officeDocument/2006/relationships/hyperlink"/><Relationship Id="rId15" Target="../media/image40.jpeg" Type="http://schemas.openxmlformats.org/officeDocument/2006/relationships/image"/><Relationship Id="rId16" Target="http://drive.google.com/file/d/1Obfw9tSnIFYL55dZpZCINxAA1TXPYI2y/view" TargetMode="External" Type="http://schemas.openxmlformats.org/officeDocument/2006/relationships/hyperlink"/><Relationship Id="rId17" Target="../media/image41.jpeg" Type="http://schemas.openxmlformats.org/officeDocument/2006/relationships/image"/><Relationship Id="rId18" Target="http://drive.google.com/file/d/1q21xq_kzpKrxNzXfRVNoR9dpSM8MyGXt/view" TargetMode="External" Type="http://schemas.openxmlformats.org/officeDocument/2006/relationships/hyperlink"/><Relationship Id="rId19" Target="../media/image18.png" Type="http://schemas.openxmlformats.org/officeDocument/2006/relationships/image"/><Relationship Id="rId2" Target="../notesSlides/notesSlide16.xml" Type="http://schemas.openxmlformats.org/officeDocument/2006/relationships/notesSlide"/><Relationship Id="rId20" Target="../media/image19.svg" Type="http://schemas.openxmlformats.org/officeDocument/2006/relationships/image"/><Relationship Id="rId3" Target="../media/image34.png" Type="http://schemas.openxmlformats.org/officeDocument/2006/relationships/image"/><Relationship Id="rId4" Target="https://www.instagram.com/p/CvL_W98qtay/?utm_source=ig_web_copy_link&amp;igshid=MzRlODBiNWFlZA==" TargetMode="External" Type="http://schemas.openxmlformats.org/officeDocument/2006/relationships/hyperlink"/><Relationship Id="rId5" Target="../media/image35.png" Type="http://schemas.openxmlformats.org/officeDocument/2006/relationships/image"/><Relationship Id="rId6" Target="https://www.instagram.com/p/CvL_W98qtay/?utm_source=ig_web_copy_link&amp;igshid=MzRlODBiNWFlZA==" TargetMode="External" Type="http://schemas.openxmlformats.org/officeDocument/2006/relationships/hyperlink"/><Relationship Id="rId7" Target="../media/image36.jpeg" Type="http://schemas.openxmlformats.org/officeDocument/2006/relationships/image"/><Relationship Id="rId8" Target="https://www.instagram.com/p/CuGyfZLsgS3/?utm_source=ig_web_copy_link&amp;igshid=MzRlODBiNWFlZA==" TargetMode="External" Type="http://schemas.openxmlformats.org/officeDocument/2006/relationships/hyperlink"/><Relationship Id="rId9" Target="../media/image37.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6.png" Type="http://schemas.openxmlformats.org/officeDocument/2006/relationships/image"/><Relationship Id="rId11" Target="https://drive.google.com/file/d/1DRZI40ilhjhoLc6eJAgjJVZttNDw5yM9/view?usp=sharing" TargetMode="External" Type="http://schemas.openxmlformats.org/officeDocument/2006/relationships/hyperlink"/><Relationship Id="rId2" Target="../notesSlides/notesSlide17.xml" Type="http://schemas.openxmlformats.org/officeDocument/2006/relationships/notesSlide"/><Relationship Id="rId3" Target="../media/image42.jpeg" Type="http://schemas.openxmlformats.org/officeDocument/2006/relationships/image"/><Relationship Id="rId4" Target="../media/image43.jpeg" Type="http://schemas.openxmlformats.org/officeDocument/2006/relationships/image"/><Relationship Id="rId5" Target="https://drive.google.com/file/d/1YN9ZU80vWrcat8gOQOJcOREgfJhnhPH3/view?usp=sharing" TargetMode="External" Type="http://schemas.openxmlformats.org/officeDocument/2006/relationships/hyperlink"/><Relationship Id="rId6" Target="../media/image44.jpeg" Type="http://schemas.openxmlformats.org/officeDocument/2006/relationships/image"/><Relationship Id="rId7" Target="https://drive.google.com/file/d/1DRZI40ilhjhoLc6eJAgjJVZttNDw5yM9/view?usp=sharing" TargetMode="External" Type="http://schemas.openxmlformats.org/officeDocument/2006/relationships/hyperlink"/><Relationship Id="rId8" Target="../media/image45.jpeg" Type="http://schemas.openxmlformats.org/officeDocument/2006/relationships/image"/><Relationship Id="rId9" Target="https://drive.google.com/file/d/1rdDxl6EBZQHOeMii_YZtC0KN9AF9Ecqg/view?usp=sharing" TargetMode="External" Type="http://schemas.openxmlformats.org/officeDocument/2006/relationships/hyperlink"/></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47.png" Type="http://schemas.openxmlformats.org/officeDocument/2006/relationships/image"/><Relationship Id="rId4" Target="../media/image48.png" Type="http://schemas.openxmlformats.org/officeDocument/2006/relationships/image"/><Relationship Id="rId5" Target="../media/image49.png" Type="http://schemas.openxmlformats.org/officeDocument/2006/relationships/image"/><Relationship Id="rId6" Target="../media/image50.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53.png" Type="http://schemas.openxmlformats.org/officeDocument/2006/relationships/image"/><Relationship Id="rId5" Target="../media/image54.png" Type="http://schemas.openxmlformats.org/officeDocument/2006/relationships/image"/><Relationship Id="rId6" Target="../media/image55.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6.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3.png" Type="http://schemas.openxmlformats.org/officeDocument/2006/relationships/image"/><Relationship Id="rId11" Target="../media/image64.svg" Type="http://schemas.openxmlformats.org/officeDocument/2006/relationships/image"/><Relationship Id="rId2" Target="../notesSlides/notesSlide19.xml" Type="http://schemas.openxmlformats.org/officeDocument/2006/relationships/notesSlide"/><Relationship Id="rId3" Target="../media/image1.png" Type="http://schemas.openxmlformats.org/officeDocument/2006/relationships/image"/><Relationship Id="rId4" Target="../media/image57.png" Type="http://schemas.openxmlformats.org/officeDocument/2006/relationships/image"/><Relationship Id="rId5" Target="../media/image58.svg" Type="http://schemas.openxmlformats.org/officeDocument/2006/relationships/image"/><Relationship Id="rId6" Target="../media/image59.png" Type="http://schemas.openxmlformats.org/officeDocument/2006/relationships/image"/><Relationship Id="rId7" Target="../media/image60.svg" Type="http://schemas.openxmlformats.org/officeDocument/2006/relationships/image"/><Relationship Id="rId8" Target="../media/image61.png" Type="http://schemas.openxmlformats.org/officeDocument/2006/relationships/image"/><Relationship Id="rId9" Target="../media/image6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png" Type="http://schemas.openxmlformats.org/officeDocument/2006/relationships/image"/><Relationship Id="rId11" Target="../media/image73.png" Type="http://schemas.openxmlformats.org/officeDocument/2006/relationships/image"/><Relationship Id="rId12" Target="../media/image74.png" Type="http://schemas.openxmlformats.org/officeDocument/2006/relationships/image"/><Relationship Id="rId13" Target="../media/image75.png" Type="http://schemas.openxmlformats.org/officeDocument/2006/relationships/image"/><Relationship Id="rId2" Target="../notesSlides/notesSlide20.xml" Type="http://schemas.openxmlformats.org/officeDocument/2006/relationships/notesSlide"/><Relationship Id="rId3" Target="../media/image65.png" Type="http://schemas.openxmlformats.org/officeDocument/2006/relationships/image"/><Relationship Id="rId4" Target="../media/image66.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png" Type="http://schemas.openxmlformats.org/officeDocument/2006/relationships/image"/><Relationship Id="rId8" Target="../media/image70.png" Type="http://schemas.openxmlformats.org/officeDocument/2006/relationships/image"/><Relationship Id="rId9" Target="../media/image71.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png" Type="http://schemas.openxmlformats.org/officeDocument/2006/relationships/image"/><Relationship Id="rId11" Target="../media/image73.png" Type="http://schemas.openxmlformats.org/officeDocument/2006/relationships/image"/><Relationship Id="rId12" Target="../media/image74.png" Type="http://schemas.openxmlformats.org/officeDocument/2006/relationships/image"/><Relationship Id="rId13" Target="../media/image75.png" Type="http://schemas.openxmlformats.org/officeDocument/2006/relationships/image"/><Relationship Id="rId2" Target="../notesSlides/notesSlide21.xml" Type="http://schemas.openxmlformats.org/officeDocument/2006/relationships/notesSlide"/><Relationship Id="rId3" Target="../media/image65.png" Type="http://schemas.openxmlformats.org/officeDocument/2006/relationships/image"/><Relationship Id="rId4" Target="../media/image66.png" Type="http://schemas.openxmlformats.org/officeDocument/2006/relationships/image"/><Relationship Id="rId5" Target="../media/image67.png" Type="http://schemas.openxmlformats.org/officeDocument/2006/relationships/image"/><Relationship Id="rId6" Target="../media/image68.png" Type="http://schemas.openxmlformats.org/officeDocument/2006/relationships/image"/><Relationship Id="rId7" Target="../media/image69.png" Type="http://schemas.openxmlformats.org/officeDocument/2006/relationships/image"/><Relationship Id="rId8" Target="../media/image70.png" Type="http://schemas.openxmlformats.org/officeDocument/2006/relationships/image"/><Relationship Id="rId9" Target="../media/image71.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png" Type="http://schemas.openxmlformats.org/officeDocument/2006/relationships/image"/><Relationship Id="rId4" Target="../media/image76.png" Type="http://schemas.openxmlformats.org/officeDocument/2006/relationships/image"/><Relationship Id="rId5" Target="../media/image77.jpeg" Type="http://schemas.openxmlformats.org/officeDocument/2006/relationships/image"/><Relationship Id="rId6" Target="../media/image78.jpeg" Type="http://schemas.openxmlformats.org/officeDocument/2006/relationships/image"/><Relationship Id="rId7" Target="../media/image7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png" Type="http://schemas.openxmlformats.org/officeDocument/2006/relationships/image"/><Relationship Id="rId4" Target="../media/image79.png" Type="http://schemas.openxmlformats.org/officeDocument/2006/relationships/image"/><Relationship Id="rId5" Target="../media/image80.png" Type="http://schemas.openxmlformats.org/officeDocument/2006/relationships/image"/><Relationship Id="rId6" Target="../media/image81.png" Type="http://schemas.openxmlformats.org/officeDocument/2006/relationships/image"/><Relationship Id="rId7" Target="../media/image82.jpeg" Type="http://schemas.openxmlformats.org/officeDocument/2006/relationships/image"/><Relationship Id="rId8" Target="../media/image83.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84.jpeg" Type="http://schemas.openxmlformats.org/officeDocument/2006/relationships/image"/><Relationship Id="rId5" Target="../media/image80.png" Type="http://schemas.openxmlformats.org/officeDocument/2006/relationships/image"/><Relationship Id="rId6" Target="../media/image81.png" Type="http://schemas.openxmlformats.org/officeDocument/2006/relationships/image"/><Relationship Id="rId7" Target="../media/image85.png" Type="http://schemas.openxmlformats.org/officeDocument/2006/relationships/image"/><Relationship Id="rId8" Target="../media/image86.jpeg" Type="http://schemas.openxmlformats.org/officeDocument/2006/relationships/image"/><Relationship Id="rId9" Target="../media/image87.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png" Type="http://schemas.openxmlformats.org/officeDocument/2006/relationships/image"/><Relationship Id="rId4" Target="../media/image88.jpeg" Type="http://schemas.openxmlformats.org/officeDocument/2006/relationships/image"/><Relationship Id="rId5" Target="../media/image80.png" Type="http://schemas.openxmlformats.org/officeDocument/2006/relationships/image"/><Relationship Id="rId6" Target="../media/image81.png" Type="http://schemas.openxmlformats.org/officeDocument/2006/relationships/image"/><Relationship Id="rId7" Target="../media/image86.jpeg" Type="http://schemas.openxmlformats.org/officeDocument/2006/relationships/image"/><Relationship Id="rId8" Target="../media/image87.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89.png" Type="http://schemas.openxmlformats.org/officeDocument/2006/relationships/image"/><Relationship Id="rId5" Target="../media/image81.png" Type="http://schemas.openxmlformats.org/officeDocument/2006/relationships/image"/><Relationship Id="rId6" Target="../media/image86.jpeg" Type="http://schemas.openxmlformats.org/officeDocument/2006/relationships/image"/><Relationship Id="rId7" Target="../media/image87.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1.png" Type="http://schemas.openxmlformats.org/officeDocument/2006/relationships/image"/><Relationship Id="rId4" Target="../media/image90.png" Type="http://schemas.openxmlformats.org/officeDocument/2006/relationships/image"/><Relationship Id="rId5" Target="../media/image91.svg" Type="http://schemas.openxmlformats.org/officeDocument/2006/relationships/image"/><Relationship Id="rId6" Target="../media/image92.png" Type="http://schemas.openxmlformats.org/officeDocument/2006/relationships/image"/><Relationship Id="rId7" Target="../media/image93.png" Type="http://schemas.openxmlformats.org/officeDocument/2006/relationships/image"/><Relationship Id="rId8" Target="../media/image94.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3.png" Type="http://schemas.openxmlformats.org/officeDocument/2006/relationships/image"/><Relationship Id="rId11" Target="../media/image104.png" Type="http://schemas.openxmlformats.org/officeDocument/2006/relationships/image"/><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 Id="rId9" Target="../media/image102.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2.png" Type="http://schemas.openxmlformats.org/officeDocument/2006/relationships/image"/><Relationship Id="rId3" Target="../media/image105.png" Type="http://schemas.openxmlformats.org/officeDocument/2006/relationships/image"/><Relationship Id="rId4" Target="../media/image106.png" Type="http://schemas.openxmlformats.org/officeDocument/2006/relationships/image"/><Relationship Id="rId5" Target="../media/image107.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2.png" Type="http://schemas.openxmlformats.org/officeDocument/2006/relationships/image"/><Relationship Id="rId11" Target="https://www.instagram.com/p/DFPF-0AP4hS/" TargetMode="External" Type="http://schemas.openxmlformats.org/officeDocument/2006/relationships/hyperlink"/><Relationship Id="rId12" Target="../media/image113.png" Type="http://schemas.openxmlformats.org/officeDocument/2006/relationships/image"/><Relationship Id="rId13" Target="../media/image114.png" Type="http://schemas.openxmlformats.org/officeDocument/2006/relationships/image"/><Relationship Id="rId14" Target="https://www.instagram.com/p/DFLLeAcsNCA/" TargetMode="External" Type="http://schemas.openxmlformats.org/officeDocument/2006/relationships/hyperlink"/><Relationship Id="rId15" Target="../media/image115.png" Type="http://schemas.openxmlformats.org/officeDocument/2006/relationships/image"/><Relationship Id="rId16" Target="https://www.instagram.com/p/DEEmtDwM7TN/" TargetMode="External" Type="http://schemas.openxmlformats.org/officeDocument/2006/relationships/hyperlink"/><Relationship Id="rId17" Target="../media/image116.png" Type="http://schemas.openxmlformats.org/officeDocument/2006/relationships/image"/><Relationship Id="rId18" Target="https://www.instagram.com/p/DDuADCdpI5B/" TargetMode="External" Type="http://schemas.openxmlformats.org/officeDocument/2006/relationships/hyperlink"/><Relationship Id="rId19" Target="../media/image117.png" Type="http://schemas.openxmlformats.org/officeDocument/2006/relationships/image"/><Relationship Id="rId2" Target="../media/image108.png" Type="http://schemas.openxmlformats.org/officeDocument/2006/relationships/image"/><Relationship Id="rId20" Target="https://www.instagram.com/p/DEK0bDwpXfc/" TargetMode="External" Type="http://schemas.openxmlformats.org/officeDocument/2006/relationships/hyperlink"/><Relationship Id="rId21" Target="../media/image118.png" Type="http://schemas.openxmlformats.org/officeDocument/2006/relationships/image"/><Relationship Id="rId22" Target="https://www.instagram.com/p/DD7NYbgPmJI/" TargetMode="External" Type="http://schemas.openxmlformats.org/officeDocument/2006/relationships/hyperlink"/><Relationship Id="rId23" Target="../media/image119.png" Type="http://schemas.openxmlformats.org/officeDocument/2006/relationships/image"/><Relationship Id="rId24" Target="https://www.instagram.com/p/DDoanGjyoia/" TargetMode="External" Type="http://schemas.openxmlformats.org/officeDocument/2006/relationships/hyperlink"/><Relationship Id="rId25" Target="../media/image120.png" Type="http://schemas.openxmlformats.org/officeDocument/2006/relationships/image"/><Relationship Id="rId26" Target="https://www.instagram.com/p/DEM24T1py2f/" TargetMode="External" Type="http://schemas.openxmlformats.org/officeDocument/2006/relationships/hyperlink"/><Relationship Id="rId27" Target="../media/image121.png" Type="http://schemas.openxmlformats.org/officeDocument/2006/relationships/image"/><Relationship Id="rId28" Target="https://www.instagram.com/p/DFNca9ZxeZR/" TargetMode="External" Type="http://schemas.openxmlformats.org/officeDocument/2006/relationships/hyperlink"/><Relationship Id="rId29" Target="../media/image122.png" Type="http://schemas.openxmlformats.org/officeDocument/2006/relationships/image"/><Relationship Id="rId3" Target="https://www.instagram.com/p/DExFWHQq-Pd/" TargetMode="External" Type="http://schemas.openxmlformats.org/officeDocument/2006/relationships/hyperlink"/><Relationship Id="rId30" Target="../media/image123.png" Type="http://schemas.openxmlformats.org/officeDocument/2006/relationships/image"/><Relationship Id="rId31" Target="../media/image124.png" Type="http://schemas.openxmlformats.org/officeDocument/2006/relationships/image"/><Relationship Id="rId32" Target="https://www.instagram.com/p/DDNCiPGCJZY/" TargetMode="External" Type="http://schemas.openxmlformats.org/officeDocument/2006/relationships/hyperlink"/><Relationship Id="rId4" Target="../media/image102.png" Type="http://schemas.openxmlformats.org/officeDocument/2006/relationships/image"/><Relationship Id="rId5" Target="../media/image109.png" Type="http://schemas.openxmlformats.org/officeDocument/2006/relationships/image"/><Relationship Id="rId6" Target="https://www.instagram.com/p/DDNCiPGCJZY/" TargetMode="External" Type="http://schemas.openxmlformats.org/officeDocument/2006/relationships/hyperlink"/><Relationship Id="rId7" Target="../media/image110.png" Type="http://schemas.openxmlformats.org/officeDocument/2006/relationships/image"/><Relationship Id="rId8" Target="https://www.instagram.com/p/DFZ470mB6kh/" TargetMode="External" Type="http://schemas.openxmlformats.org/officeDocument/2006/relationships/hyperlink"/><Relationship Id="rId9" Target="../media/image111.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p/DFcjrHGNkOH/?img_index=1" TargetMode="External" Type="http://schemas.openxmlformats.org/officeDocument/2006/relationships/hyperlink"/><Relationship Id="rId11" Target="../media/image131.png" Type="http://schemas.openxmlformats.org/officeDocument/2006/relationships/image"/><Relationship Id="rId12" Target="https://www.instagram.com/p/DFIQEZSJkv4/" TargetMode="External" Type="http://schemas.openxmlformats.org/officeDocument/2006/relationships/hyperlink"/><Relationship Id="rId13" Target="../media/image132.png" Type="http://schemas.openxmlformats.org/officeDocument/2006/relationships/image"/><Relationship Id="rId14" Target="https://www.instagram.com/p/DFPxNktgLQ6/" TargetMode="External" Type="http://schemas.openxmlformats.org/officeDocument/2006/relationships/hyperlink"/><Relationship Id="rId15" Target="../media/image133.png" Type="http://schemas.openxmlformats.org/officeDocument/2006/relationships/image"/><Relationship Id="rId16" Target="https://www.instagram.com/p/DDOmfRiKNTp/" TargetMode="External" Type="http://schemas.openxmlformats.org/officeDocument/2006/relationships/hyperlink"/><Relationship Id="rId17" Target="../media/image134.png" Type="http://schemas.openxmlformats.org/officeDocument/2006/relationships/image"/><Relationship Id="rId18" Target="https://www.instagram.com/p/DEEmtDwM7TN/" TargetMode="External" Type="http://schemas.openxmlformats.org/officeDocument/2006/relationships/hyperlink"/><Relationship Id="rId19" Target="../media/image135.png" Type="http://schemas.openxmlformats.org/officeDocument/2006/relationships/image"/><Relationship Id="rId2" Target="../media/image125.png" Type="http://schemas.openxmlformats.org/officeDocument/2006/relationships/image"/><Relationship Id="rId20" Target="https://www.instagram.com/p/C9y1jy2SG8x/" TargetMode="External" Type="http://schemas.openxmlformats.org/officeDocument/2006/relationships/hyperlink"/><Relationship Id="rId21" Target="../media/image136.png" Type="http://schemas.openxmlformats.org/officeDocument/2006/relationships/image"/><Relationship Id="rId22" Target="https://www.instagram.com/p/DDynrk6tJ7B/" TargetMode="External" Type="http://schemas.openxmlformats.org/officeDocument/2006/relationships/hyperlink"/><Relationship Id="rId23" Target="../media/image137.png" Type="http://schemas.openxmlformats.org/officeDocument/2006/relationships/image"/><Relationship Id="rId24" Target="https://www.instagram.com/p/DDwlafvoaYD/" TargetMode="External" Type="http://schemas.openxmlformats.org/officeDocument/2006/relationships/hyperlink"/><Relationship Id="rId25" Target="../media/image138.png" Type="http://schemas.openxmlformats.org/officeDocument/2006/relationships/image"/><Relationship Id="rId26" Target="https://www.instagram.com/p/DDufZQLyGOI/" TargetMode="External" Type="http://schemas.openxmlformats.org/officeDocument/2006/relationships/hyperlink"/><Relationship Id="rId27" Target="../media/image139.png" Type="http://schemas.openxmlformats.org/officeDocument/2006/relationships/image"/><Relationship Id="rId28" Target="../media/image140.png" Type="http://schemas.openxmlformats.org/officeDocument/2006/relationships/image"/><Relationship Id="rId29" Target="https://www.instagram.com/p/C70ccXRCCRi/" TargetMode="External" Type="http://schemas.openxmlformats.org/officeDocument/2006/relationships/hyperlink"/><Relationship Id="rId3" Target="https://www.instagram.com/p/DFevCepNV2e/" TargetMode="External" Type="http://schemas.openxmlformats.org/officeDocument/2006/relationships/hyperlink"/><Relationship Id="rId4" Target="../media/image126.png" Type="http://schemas.openxmlformats.org/officeDocument/2006/relationships/image"/><Relationship Id="rId5" Target="https://www.instagram.com/p/DFHbaFzIlmN/" TargetMode="External" Type="http://schemas.openxmlformats.org/officeDocument/2006/relationships/hyperlink"/><Relationship Id="rId6" Target="../media/image127.png" Type="http://schemas.openxmlformats.org/officeDocument/2006/relationships/image"/><Relationship Id="rId7" Target="../media/image128.png" Type="http://schemas.openxmlformats.org/officeDocument/2006/relationships/image"/><Relationship Id="rId8" Target="../media/image129.png" Type="http://schemas.openxmlformats.org/officeDocument/2006/relationships/image"/><Relationship Id="rId9" Target="../media/image130.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6.png" Type="http://schemas.openxmlformats.org/officeDocument/2006/relationships/image"/><Relationship Id="rId3" Target="../media/image97.svg" Type="http://schemas.openxmlformats.org/officeDocument/2006/relationships/image"/><Relationship Id="rId4" Target="../media/image102.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05.png" Type="http://schemas.openxmlformats.org/officeDocument/2006/relationships/image"/><Relationship Id="rId4" Target="../media/image106.png" Type="http://schemas.openxmlformats.org/officeDocument/2006/relationships/image"/><Relationship Id="rId5" Target="../media/image107.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6.png" Type="http://schemas.openxmlformats.org/officeDocument/2006/relationships/image"/><Relationship Id="rId11" Target="../media/image147.png" Type="http://schemas.openxmlformats.org/officeDocument/2006/relationships/image"/><Relationship Id="rId12" Target="https://www.instagram.com/reel/DERZgeRNcpj/?utm_source=ig_web_copy_link" TargetMode="External" Type="http://schemas.openxmlformats.org/officeDocument/2006/relationships/hyperlink"/><Relationship Id="rId13" Target="../media/image148.png" Type="http://schemas.openxmlformats.org/officeDocument/2006/relationships/image"/><Relationship Id="rId14" Target="../media/image149.png" Type="http://schemas.openxmlformats.org/officeDocument/2006/relationships/image"/><Relationship Id="rId15" Target="https://www.instagram.com/reel/DC062Gov4Wo/?utm_source=ig_web_copy_link&amp;igsh=MzRlODBiNWFlZA==" TargetMode="External" Type="http://schemas.openxmlformats.org/officeDocument/2006/relationships/hyperlink"/><Relationship Id="rId16" Target="../media/image150.png" Type="http://schemas.openxmlformats.org/officeDocument/2006/relationships/image"/><Relationship Id="rId17" Target="https://www.instagram.com/reel/DExis9SPOg8/?utm_source=ig_web_copy_link&amp;igsh=MzRlODBiNWFlZA==" TargetMode="External" Type="http://schemas.openxmlformats.org/officeDocument/2006/relationships/hyperlink"/><Relationship Id="rId18" Target="../media/image151.png" Type="http://schemas.openxmlformats.org/officeDocument/2006/relationships/image"/><Relationship Id="rId2" Target="../media/image141.png" Type="http://schemas.openxmlformats.org/officeDocument/2006/relationships/image"/><Relationship Id="rId3" Target="../media/image142.png" Type="http://schemas.openxmlformats.org/officeDocument/2006/relationships/image"/><Relationship Id="rId4" Target="https://www.instagram.com/reel/DDY2AqIPX_m/?utm_source=ig_web_copy_link" TargetMode="External" Type="http://schemas.openxmlformats.org/officeDocument/2006/relationships/hyperlink"/><Relationship Id="rId5" Target="../media/image143.png" Type="http://schemas.openxmlformats.org/officeDocument/2006/relationships/image"/><Relationship Id="rId6" Target="https://www.instagram.com/reel/DAblS-VsaUW/?utm_source=ig_web_copy_link&amp;igsh=MzRlODBiNWFlZA==" TargetMode="External" Type="http://schemas.openxmlformats.org/officeDocument/2006/relationships/hyperlink"/><Relationship Id="rId7" Target="../media/image144.png" Type="http://schemas.openxmlformats.org/officeDocument/2006/relationships/image"/><Relationship Id="rId8" Target="https://www.instagram.com/reel/DECQ9vNozmG/?utm_source=ig_web_copy_link" TargetMode="External" Type="http://schemas.openxmlformats.org/officeDocument/2006/relationships/hyperlink"/><Relationship Id="rId9" Target="../media/image145.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p/DFXL0NJNKNZ/?utm_source=ig_web_copy_link&amp;igsh=MzRlODBiNWFlZA==" TargetMode="External" Type="http://schemas.openxmlformats.org/officeDocument/2006/relationships/hyperlink"/><Relationship Id="rId11" Target="../media/image157.png" Type="http://schemas.openxmlformats.org/officeDocument/2006/relationships/image"/><Relationship Id="rId12" Target="https://www.instagram.com/reel/DFX1ctGoecW/?utm_source=ig_web_copy_link&amp;igsh=MzRlODBiNWFlZA%3D%3D" TargetMode="External" Type="http://schemas.openxmlformats.org/officeDocument/2006/relationships/hyperlink"/><Relationship Id="rId13" Target="../media/image158.png" Type="http://schemas.openxmlformats.org/officeDocument/2006/relationships/image"/><Relationship Id="rId14" Target="https://www.instagram.com/reel/DBtYrW1MaI6/?utm_source=ig_web_copy_link&amp;igsh=MzRlODBiNWFlZA==" TargetMode="External" Type="http://schemas.openxmlformats.org/officeDocument/2006/relationships/hyperlink"/><Relationship Id="rId15" Target="../media/image159.png" Type="http://schemas.openxmlformats.org/officeDocument/2006/relationships/image"/><Relationship Id="rId16" Target="https://www.instagram.com/p/DDcOJYiRkui/?utm_source=ig_web_copy_link" TargetMode="External" Type="http://schemas.openxmlformats.org/officeDocument/2006/relationships/hyperlink"/><Relationship Id="rId17" Target="../media/image160.png" Type="http://schemas.openxmlformats.org/officeDocument/2006/relationships/image"/><Relationship Id="rId18" Target="https://www.instagram.com/reel/DA8oGdetd8M/?utm_source=ig_web_copy_link&amp;igsh=MzRlODBiNWFlZA==" TargetMode="External" Type="http://schemas.openxmlformats.org/officeDocument/2006/relationships/hyperlink"/><Relationship Id="rId19" Target="../media/image161.jpeg" Type="http://schemas.openxmlformats.org/officeDocument/2006/relationships/image"/><Relationship Id="rId2" Target="../media/image152.png" Type="http://schemas.openxmlformats.org/officeDocument/2006/relationships/image"/><Relationship Id="rId3" Target="https://www.instagram.com/p/DADBtoHtC7Y/?utm_source=ig_web_copy_link" TargetMode="External" Type="http://schemas.openxmlformats.org/officeDocument/2006/relationships/hyperlink"/><Relationship Id="rId4" Target="../media/image153.png" Type="http://schemas.openxmlformats.org/officeDocument/2006/relationships/image"/><Relationship Id="rId5" Target="../media/image154.png" Type="http://schemas.openxmlformats.org/officeDocument/2006/relationships/image"/><Relationship Id="rId6" Target="https://www.instagram.com/reel/DCY55fssnu0/?utm_source=ig_web_copy_link&amp;igsh=MzRlODBiNWFlZA==" TargetMode="External" Type="http://schemas.openxmlformats.org/officeDocument/2006/relationships/hyperlink"/><Relationship Id="rId7" Target="../media/image155.png" Type="http://schemas.openxmlformats.org/officeDocument/2006/relationships/image"/><Relationship Id="rId8" Target="https://www.instagram.com/reel/DBbe6ZQvCBa/?utm_source=ig_web_copy_link&amp;igsh=MzRlODBiNWFlZA==" TargetMode="External" Type="http://schemas.openxmlformats.org/officeDocument/2006/relationships/hyperlink"/><Relationship Id="rId9" Target="../media/image156.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6.png" Type="http://schemas.openxmlformats.org/officeDocument/2006/relationships/image"/><Relationship Id="rId3" Target="../media/image97.svg" Type="http://schemas.openxmlformats.org/officeDocument/2006/relationships/image"/><Relationship Id="rId4" Target="../media/image14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2.png" Type="http://schemas.openxmlformats.org/officeDocument/2006/relationships/image"/><Relationship Id="rId3" Target="../media/image105.png" Type="http://schemas.openxmlformats.org/officeDocument/2006/relationships/image"/><Relationship Id="rId4" Target="../media/image106.png" Type="http://schemas.openxmlformats.org/officeDocument/2006/relationships/image"/><Relationship Id="rId5" Target="../media/image107.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9.png" Type="http://schemas.openxmlformats.org/officeDocument/2006/relationships/image"/><Relationship Id="rId11" Target="https://www.instagram.com/reel/DA56wBRyy8F/?utm_source=ig_web_copy_link&amp;igsh=MzRlODBiNWFlZA==" TargetMode="External" Type="http://schemas.openxmlformats.org/officeDocument/2006/relationships/hyperlink"/><Relationship Id="rId12" Target="../media/image170.png" Type="http://schemas.openxmlformats.org/officeDocument/2006/relationships/image"/><Relationship Id="rId13" Target="https://www.instagram.com/p/C5-oSwXAJoK/?utm_source=ig_web_copy_link&amp;igsh=MzRlODBiNWFlZA%3D%3D" TargetMode="External" Type="http://schemas.openxmlformats.org/officeDocument/2006/relationships/hyperlink"/><Relationship Id="rId14" Target="../media/image171.png" Type="http://schemas.openxmlformats.org/officeDocument/2006/relationships/image"/><Relationship Id="rId15" Target="../media/image172.png" Type="http://schemas.openxmlformats.org/officeDocument/2006/relationships/image"/><Relationship Id="rId16" Target="https://www.instagram.com/p/DA8OACNo4zW/?utm_source=ig_web_copy_link&amp;igsh=MzRlODBiNWFlZA==" TargetMode="External" Type="http://schemas.openxmlformats.org/officeDocument/2006/relationships/hyperlink"/><Relationship Id="rId17" Target="../media/image173.png" Type="http://schemas.openxmlformats.org/officeDocument/2006/relationships/image"/><Relationship Id="rId18" Target="https://www.instagram.com/p/DAikXQ6AcK8/?utm_source=ig_web_copy_link&amp;igsh=MzRlODBiNWFlZA==" TargetMode="External" Type="http://schemas.openxmlformats.org/officeDocument/2006/relationships/hyperlink"/><Relationship Id="rId19" Target="../media/image174.png" Type="http://schemas.openxmlformats.org/officeDocument/2006/relationships/image"/><Relationship Id="rId2" Target="../media/image162.png" Type="http://schemas.openxmlformats.org/officeDocument/2006/relationships/image"/><Relationship Id="rId20" Target="https://www.instagram.com/reel/DCTm9-zBbm6/?utm_source=ig_web_copy_link&amp;igsh=MzRlODBiNWFlZA==" TargetMode="External" Type="http://schemas.openxmlformats.org/officeDocument/2006/relationships/hyperlink"/><Relationship Id="rId21" Target="../media/image175.png" Type="http://schemas.openxmlformats.org/officeDocument/2006/relationships/image"/><Relationship Id="rId22" Target="../media/image176.png" Type="http://schemas.openxmlformats.org/officeDocument/2006/relationships/image"/><Relationship Id="rId23" Target="https://www.instagram.com/p/C-xPk3kMghR/" TargetMode="External" Type="http://schemas.openxmlformats.org/officeDocument/2006/relationships/hyperlink"/><Relationship Id="rId3" Target="../media/image163.png" Type="http://schemas.openxmlformats.org/officeDocument/2006/relationships/image"/><Relationship Id="rId4" Target="../media/image164.png" Type="http://schemas.openxmlformats.org/officeDocument/2006/relationships/image"/><Relationship Id="rId5" Target="../media/image165.png" Type="http://schemas.openxmlformats.org/officeDocument/2006/relationships/image"/><Relationship Id="rId6" Target="../media/image166.jpeg" Type="http://schemas.openxmlformats.org/officeDocument/2006/relationships/image"/><Relationship Id="rId7" Target="../media/image167.jpeg" Type="http://schemas.openxmlformats.org/officeDocument/2006/relationships/image"/><Relationship Id="rId8" Target="../media/image168.png" Type="http://schemas.openxmlformats.org/officeDocument/2006/relationships/image"/><Relationship Id="rId9" Target="https://www.instagram.com/reel/DC_ofNoz7uh/?utm_source=ig_web_copy_link&amp;igsh=MzRlODBiNWFlZA==" TargetMode="External" Type="http://schemas.openxmlformats.org/officeDocument/2006/relationships/hyperlink"/></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reel/DA5tFSySjP_/?utm_source=ig_web_copy_link&amp;igsh=MzRlODBiNWFlZA==" TargetMode="External" Type="http://schemas.openxmlformats.org/officeDocument/2006/relationships/hyperlink"/><Relationship Id="rId11" Target="../media/image182.png" Type="http://schemas.openxmlformats.org/officeDocument/2006/relationships/image"/><Relationship Id="rId12" Target="https://www.instagram.com/reel/DCBrvYxt2hb/?utm_source=ig_web_copy_link&amp;igsh=MzRlODBiNWFlZA==" TargetMode="External" Type="http://schemas.openxmlformats.org/officeDocument/2006/relationships/hyperlink"/><Relationship Id="rId13" Target="../media/image183.png" Type="http://schemas.openxmlformats.org/officeDocument/2006/relationships/image"/><Relationship Id="rId14" Target="../media/image184.png" Type="http://schemas.openxmlformats.org/officeDocument/2006/relationships/image"/><Relationship Id="rId15" Target="../media/image185.png" Type="http://schemas.openxmlformats.org/officeDocument/2006/relationships/image"/><Relationship Id="rId16" Target="https://www.instagram.com/reel/DFaLPABoM4W/?utm_source=ig_web_copy_link&amp;igsh=MzRlODBiNWFlZA==" TargetMode="External" Type="http://schemas.openxmlformats.org/officeDocument/2006/relationships/hyperlink"/><Relationship Id="rId17" Target="../media/image186.png" Type="http://schemas.openxmlformats.org/officeDocument/2006/relationships/image"/><Relationship Id="rId18" Target="https://www.instagram.com/p/Czs-LlTPJ-d/" TargetMode="External" Type="http://schemas.openxmlformats.org/officeDocument/2006/relationships/hyperlink"/><Relationship Id="rId2" Target="../media/image177.png" Type="http://schemas.openxmlformats.org/officeDocument/2006/relationships/image"/><Relationship Id="rId3" Target="https://www.instagram.com/p/C1bqbrryqZq/" TargetMode="External" Type="http://schemas.openxmlformats.org/officeDocument/2006/relationships/hyperlink"/><Relationship Id="rId4" Target="../media/image178.png" Type="http://schemas.openxmlformats.org/officeDocument/2006/relationships/image"/><Relationship Id="rId5" Target="https://www.instagram.com/reel/DCEYvZQo9zw/?utm_source=ig_web_copy_link&amp;igsh=MzRlODBiNWFlZA==" TargetMode="External" Type="http://schemas.openxmlformats.org/officeDocument/2006/relationships/hyperlink"/><Relationship Id="rId6" Target="../media/image179.png" Type="http://schemas.openxmlformats.org/officeDocument/2006/relationships/image"/><Relationship Id="rId7" Target="../media/image180.png" Type="http://schemas.openxmlformats.org/officeDocument/2006/relationships/image"/><Relationship Id="rId8" Target="https://www.instagram.com/reel/DDZlxirNRgR/?utm_source=ig_web_copy_link&amp;igsh=MzRlODBiNWFlZA==" TargetMode="External" Type="http://schemas.openxmlformats.org/officeDocument/2006/relationships/hyperlink"/><Relationship Id="rId9" Target="../media/image181.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6.png" Type="http://schemas.openxmlformats.org/officeDocument/2006/relationships/image"/><Relationship Id="rId3" Target="../media/image97.svg" Type="http://schemas.openxmlformats.org/officeDocument/2006/relationships/image"/><Relationship Id="rId4" Target="../media/image162.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 Id="rId9" Target="../media/image187.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 Id="rId3" Target="../media/image105.png" Type="http://schemas.openxmlformats.org/officeDocument/2006/relationships/image"/><Relationship Id="rId4" Target="../media/image106.png" Type="http://schemas.openxmlformats.org/officeDocument/2006/relationships/image"/><Relationship Id="rId5" Target="../media/image107.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p/C99YFMdt03U/" TargetMode="External" Type="http://schemas.openxmlformats.org/officeDocument/2006/relationships/hyperlink"/><Relationship Id="rId11" Target="../media/image192.png" Type="http://schemas.openxmlformats.org/officeDocument/2006/relationships/image"/><Relationship Id="rId12" Target="https://www.instagram.com/p/C7dlAeeN7oA/" TargetMode="External" Type="http://schemas.openxmlformats.org/officeDocument/2006/relationships/hyperlink"/><Relationship Id="rId13" Target="../media/image193.png" Type="http://schemas.openxmlformats.org/officeDocument/2006/relationships/image"/><Relationship Id="rId14" Target="https://www.instagram.com/p/C964_QdNUgs/" TargetMode="External" Type="http://schemas.openxmlformats.org/officeDocument/2006/relationships/hyperlink"/><Relationship Id="rId15" Target="../media/image194.png" Type="http://schemas.openxmlformats.org/officeDocument/2006/relationships/image"/><Relationship Id="rId16" Target="../media/image195.png" Type="http://schemas.openxmlformats.org/officeDocument/2006/relationships/image"/><Relationship Id="rId17" Target="https://www.instagram.com/p/DAAlgLWtPzG/" TargetMode="External" Type="http://schemas.openxmlformats.org/officeDocument/2006/relationships/hyperlink"/><Relationship Id="rId18" Target="../media/image196.png" Type="http://schemas.openxmlformats.org/officeDocument/2006/relationships/image"/><Relationship Id="rId19" Target="https://www.instagram.com/p/DD7e8qqJsVQ/?img_index=3" TargetMode="External" Type="http://schemas.openxmlformats.org/officeDocument/2006/relationships/hyperlink"/><Relationship Id="rId2" Target="../media/image188.png" Type="http://schemas.openxmlformats.org/officeDocument/2006/relationships/image"/><Relationship Id="rId20" Target="../media/image197.png" Type="http://schemas.openxmlformats.org/officeDocument/2006/relationships/image"/><Relationship Id="rId21" Target="https://www.instagram.com/p/C9dFBwZOHjG/" TargetMode="External" Type="http://schemas.openxmlformats.org/officeDocument/2006/relationships/hyperlink"/><Relationship Id="rId22" Target="../media/image198.png" Type="http://schemas.openxmlformats.org/officeDocument/2006/relationships/image"/><Relationship Id="rId23" Target="https://www.instagram.com/p/DAhpS3_CoVe/" TargetMode="External" Type="http://schemas.openxmlformats.org/officeDocument/2006/relationships/hyperlink"/><Relationship Id="rId24" Target="../media/image199.png" Type="http://schemas.openxmlformats.org/officeDocument/2006/relationships/image"/><Relationship Id="rId25" Target="https://www.instagram.com/p/DADY9QypgTu/" TargetMode="External" Type="http://schemas.openxmlformats.org/officeDocument/2006/relationships/hyperlink"/><Relationship Id="rId26" Target="../media/image200.png" Type="http://schemas.openxmlformats.org/officeDocument/2006/relationships/image"/><Relationship Id="rId27" Target="https://www.instagram.com/p/C_zr4R-KZaU/" TargetMode="External" Type="http://schemas.openxmlformats.org/officeDocument/2006/relationships/hyperlink"/><Relationship Id="rId28" Target="../media/image201.png" Type="http://schemas.openxmlformats.org/officeDocument/2006/relationships/image"/><Relationship Id="rId29" Target="https://www.instagram.com/p/DFMg0CbgMKe/" TargetMode="External" Type="http://schemas.openxmlformats.org/officeDocument/2006/relationships/hyperlink"/><Relationship Id="rId3" Target="https://www.instagram.com/p/DGNv8K_M_ef/?utm_source=ig_web_copy_link&amp;igsh=MzRlODBiNWFlZA==" TargetMode="External" Type="http://schemas.openxmlformats.org/officeDocument/2006/relationships/hyperlink"/><Relationship Id="rId30" Target="../media/image202.png" Type="http://schemas.openxmlformats.org/officeDocument/2006/relationships/image"/><Relationship Id="rId31" Target="https://www.instagram.com/reel/DFt9D2HpomW/?utm_source=ig_web_copy_link&amp;igsh=MzRlODBiNWFlZA==" TargetMode="External" Type="http://schemas.openxmlformats.org/officeDocument/2006/relationships/hyperlink"/><Relationship Id="rId32" Target="../media/image203.png" Type="http://schemas.openxmlformats.org/officeDocument/2006/relationships/image"/><Relationship Id="rId33" Target="https://www.instagram.com/p/DGkKXyFTJ4N/?utm_source=ig_web_copy_link&amp;igsh=MzRlODBiNWFlZA==" TargetMode="External" Type="http://schemas.openxmlformats.org/officeDocument/2006/relationships/hyperlink"/><Relationship Id="rId34" Target="../media/image204.png" Type="http://schemas.openxmlformats.org/officeDocument/2006/relationships/image"/><Relationship Id="rId35" Target="https://www.instagram.com/reel/DHaYKMwMwFW/?utm_source=ig_web_copy_link&amp;igsh=MzRlODBiNWFlZA==" TargetMode="External" Type="http://schemas.openxmlformats.org/officeDocument/2006/relationships/hyperlink"/><Relationship Id="rId4" Target="../media/image187.png" Type="http://schemas.openxmlformats.org/officeDocument/2006/relationships/image"/><Relationship Id="rId5" Target="../media/image189.png" Type="http://schemas.openxmlformats.org/officeDocument/2006/relationships/image"/><Relationship Id="rId6" Target="https://www.instagram.com/p/DBag4PDC69p/" TargetMode="External" Type="http://schemas.openxmlformats.org/officeDocument/2006/relationships/hyperlink"/><Relationship Id="rId7" Target="../media/image190.png" Type="http://schemas.openxmlformats.org/officeDocument/2006/relationships/image"/><Relationship Id="rId8" Target="https://www.instagram.com/p/DAPw8W3ikRC/" TargetMode="External" Type="http://schemas.openxmlformats.org/officeDocument/2006/relationships/hyperlink"/><Relationship Id="rId9" Target="../media/image191.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nstagram.com/p/DD6SlQPyDwk/" TargetMode="External" Type="http://schemas.openxmlformats.org/officeDocument/2006/relationships/hyperlink"/><Relationship Id="rId11" Target="../media/image210.png" Type="http://schemas.openxmlformats.org/officeDocument/2006/relationships/image"/><Relationship Id="rId12" Target="https://www.instagram.com/p/DDWOBWmtQIK/" TargetMode="External" Type="http://schemas.openxmlformats.org/officeDocument/2006/relationships/hyperlink"/><Relationship Id="rId13" Target="../media/image211.png" Type="http://schemas.openxmlformats.org/officeDocument/2006/relationships/image"/><Relationship Id="rId14" Target="../media/image212.png" Type="http://schemas.openxmlformats.org/officeDocument/2006/relationships/image"/><Relationship Id="rId15" Target="../media/image213.png" Type="http://schemas.openxmlformats.org/officeDocument/2006/relationships/image"/><Relationship Id="rId16" Target="https://www.instagram.com/p/C7x-KLDhSKk/" TargetMode="External" Type="http://schemas.openxmlformats.org/officeDocument/2006/relationships/hyperlink"/><Relationship Id="rId17" Target="../media/image214.png" Type="http://schemas.openxmlformats.org/officeDocument/2006/relationships/image"/><Relationship Id="rId18" Target="https://www.instagram.com/p/C7WyEbOAzJ4/" TargetMode="External" Type="http://schemas.openxmlformats.org/officeDocument/2006/relationships/hyperlink"/><Relationship Id="rId19" Target="../media/image215.png" Type="http://schemas.openxmlformats.org/officeDocument/2006/relationships/image"/><Relationship Id="rId2" Target="../media/image205.png" Type="http://schemas.openxmlformats.org/officeDocument/2006/relationships/image"/><Relationship Id="rId20" Target="https://www.instagram.com/p/C5qjGehyZg9/" TargetMode="External" Type="http://schemas.openxmlformats.org/officeDocument/2006/relationships/hyperlink"/><Relationship Id="rId21" Target="../media/image216.png" Type="http://schemas.openxmlformats.org/officeDocument/2006/relationships/image"/><Relationship Id="rId22" Target="https://www.instagram.com/p/C5Qo77mrWwf/" TargetMode="External" Type="http://schemas.openxmlformats.org/officeDocument/2006/relationships/hyperlink"/><Relationship Id="rId23" Target="../media/image217.png" Type="http://schemas.openxmlformats.org/officeDocument/2006/relationships/image"/><Relationship Id="rId24" Target="https://www.instagram.com/p/C40sODlMHcX/" TargetMode="External" Type="http://schemas.openxmlformats.org/officeDocument/2006/relationships/hyperlink"/><Relationship Id="rId25" Target="../media/image218.png" Type="http://schemas.openxmlformats.org/officeDocument/2006/relationships/image"/><Relationship Id="rId26" Target="https://www.instagram.com/p/DEmVM_xIqXz/" TargetMode="External" Type="http://schemas.openxmlformats.org/officeDocument/2006/relationships/hyperlink"/><Relationship Id="rId27" Target="../media/image219.png" Type="http://schemas.openxmlformats.org/officeDocument/2006/relationships/image"/><Relationship Id="rId28" Target="https://www.instagram.com/p/DEmUhV3q2Dg/" TargetMode="External" Type="http://schemas.openxmlformats.org/officeDocument/2006/relationships/hyperlink"/><Relationship Id="rId29" Target="../media/image220.png" Type="http://schemas.openxmlformats.org/officeDocument/2006/relationships/image"/><Relationship Id="rId3" Target="https://www.instagram.com/p/DFWp-sVTdyt/" TargetMode="External" Type="http://schemas.openxmlformats.org/officeDocument/2006/relationships/hyperlink"/><Relationship Id="rId30" Target="https://www.instagram.com/reel/DFosR51J70v/?utm_source=ig_web_copy_link&amp;igsh=MzRlODBiNWFlZA==" TargetMode="External" Type="http://schemas.openxmlformats.org/officeDocument/2006/relationships/hyperlink"/><Relationship Id="rId31" Target="../media/image221.png" Type="http://schemas.openxmlformats.org/officeDocument/2006/relationships/image"/><Relationship Id="rId32" Target="https://www.instagram.com/p/DGAZhOwMJXV/?utm_source=ig_web_copy_link&amp;igsh=MzRlODBiNWFlZA==" TargetMode="External" Type="http://schemas.openxmlformats.org/officeDocument/2006/relationships/hyperlink"/><Relationship Id="rId33" Target="../media/image222.png" Type="http://schemas.openxmlformats.org/officeDocument/2006/relationships/image"/><Relationship Id="rId34" Target="https://www.instagram.com/p/DHLj-ensAKx/?utm_source=ig_web_copy_link&amp;igsh=MzRlODBiNWFlZA==" TargetMode="External" Type="http://schemas.openxmlformats.org/officeDocument/2006/relationships/hyperlink"/><Relationship Id="rId4" Target="../media/image206.png" Type="http://schemas.openxmlformats.org/officeDocument/2006/relationships/image"/><Relationship Id="rId5" Target="https://www.instagram.com/p/DFCNJdDMqWK/" TargetMode="External" Type="http://schemas.openxmlformats.org/officeDocument/2006/relationships/hyperlink"/><Relationship Id="rId6" Target="../media/image207.png" Type="http://schemas.openxmlformats.org/officeDocument/2006/relationships/image"/><Relationship Id="rId7" Target="https://www.instagram.com/p/DApzxGgIIBg/" TargetMode="External" Type="http://schemas.openxmlformats.org/officeDocument/2006/relationships/hyperlink"/><Relationship Id="rId8" Target="../media/image208.png" Type="http://schemas.openxmlformats.org/officeDocument/2006/relationships/image"/><Relationship Id="rId9" Target="../media/image209.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62.png" Type="http://schemas.openxmlformats.org/officeDocument/2006/relationships/image"/><Relationship Id="rId4" Target="../media/image102.png" Type="http://schemas.openxmlformats.org/officeDocument/2006/relationships/image"/><Relationship Id="rId5" Target="../media/image187.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62.png" Type="http://schemas.openxmlformats.org/officeDocument/2006/relationships/image"/><Relationship Id="rId4" Target="../media/image102.png" Type="http://schemas.openxmlformats.org/officeDocument/2006/relationships/image"/><Relationship Id="rId5" Target="../media/image187.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 Id="rId3" Target="../media/image141.png" Type="http://schemas.openxmlformats.org/officeDocument/2006/relationships/image"/><Relationship Id="rId4" Target="../media/image162.png" Type="http://schemas.openxmlformats.org/officeDocument/2006/relationships/image"/><Relationship Id="rId5" Target="../media/image102.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 Id="rId3" Target="../media/image141.png" Type="http://schemas.openxmlformats.org/officeDocument/2006/relationships/image"/><Relationship Id="rId4" Target="../media/image162.png" Type="http://schemas.openxmlformats.org/officeDocument/2006/relationships/image"/><Relationship Id="rId5" Target="../media/image102.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 Id="rId3" Target="../media/image141.png" Type="http://schemas.openxmlformats.org/officeDocument/2006/relationships/image"/><Relationship Id="rId4" Target="../media/image162.png" Type="http://schemas.openxmlformats.org/officeDocument/2006/relationships/image"/><Relationship Id="rId5" Target="../media/image102.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62.png" Type="http://schemas.openxmlformats.org/officeDocument/2006/relationships/image"/><Relationship Id="rId4" Target="../media/image102.png" Type="http://schemas.openxmlformats.org/officeDocument/2006/relationships/image"/><Relationship Id="rId5" Target="../media/image187.png" Type="http://schemas.openxmlformats.org/officeDocument/2006/relationships/image"/><Relationship Id="rId6" Target="../media/image223.png" Type="http://schemas.openxmlformats.org/officeDocument/2006/relationships/image"/><Relationship Id="rId7" Target="../media/image224.svg" Type="http://schemas.openxmlformats.org/officeDocument/2006/relationships/image"/><Relationship Id="rId8" Target="../media/image225.png" Type="http://schemas.openxmlformats.org/officeDocument/2006/relationships/image"/><Relationship Id="rId9" Target="../media/image226.sv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62.png" Type="http://schemas.openxmlformats.org/officeDocument/2006/relationships/image"/><Relationship Id="rId4" Target="../media/image102.png" Type="http://schemas.openxmlformats.org/officeDocument/2006/relationships/image"/><Relationship Id="rId5" Target="../media/image187.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62.png" Type="http://schemas.openxmlformats.org/officeDocument/2006/relationships/image"/><Relationship Id="rId4" Target="../media/image102.png" Type="http://schemas.openxmlformats.org/officeDocument/2006/relationships/image"/><Relationship Id="rId5" Target="../media/image187.png" Type="http://schemas.openxmlformats.org/officeDocument/2006/relationships/image"/><Relationship Id="rId6" Target="../media/image223.png" Type="http://schemas.openxmlformats.org/officeDocument/2006/relationships/image"/><Relationship Id="rId7" Target="../media/image224.sv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5.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98.png" Type="http://schemas.openxmlformats.org/officeDocument/2006/relationships/image"/><Relationship Id="rId6" Target="../media/image99.svg" Type="http://schemas.openxmlformats.org/officeDocument/2006/relationships/image"/><Relationship Id="rId7" Target="../media/image100.png" Type="http://schemas.openxmlformats.org/officeDocument/2006/relationships/image"/><Relationship Id="rId8" Target="../media/image101.sv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1.png" Type="http://schemas.openxmlformats.org/officeDocument/2006/relationships/image"/><Relationship Id="rId3" Target="../media/image187.png" Type="http://schemas.openxmlformats.org/officeDocument/2006/relationships/image"/><Relationship Id="rId4" Target="../media/image102.png" Type="http://schemas.openxmlformats.org/officeDocument/2006/relationships/image"/><Relationship Id="rId5" Target="../media/image162.pn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7.pn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8.png" Type="http://schemas.openxmlformats.org/officeDocument/2006/relationships/image"/><Relationship Id="rId4" Target="../media/image99.svg" Type="http://schemas.openxmlformats.org/officeDocument/2006/relationships/image"/><Relationship Id="rId5" Target="../media/image227.png" Type="http://schemas.openxmlformats.org/officeDocument/2006/relationships/image"/><Relationship Id="rId6" Target="../media/image228.sv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29.png" Type="http://schemas.openxmlformats.org/officeDocument/2006/relationships/image"/><Relationship Id="rId4" Target="../media/image230.png" Type="http://schemas.openxmlformats.org/officeDocument/2006/relationships/image"/><Relationship Id="rId5" Target="../media/image231.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232.pn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33.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234.pn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5.png" Type="http://schemas.openxmlformats.org/officeDocument/2006/relationships/image"/><Relationship Id="rId3" Target="../media/image236.png" Type="http://schemas.openxmlformats.org/officeDocument/2006/relationships/image"/><Relationship Id="rId4" Target="../media/image237.jpe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38.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 Id="rId5" Target="../media/image239.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0.jpe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1.png" Type="http://schemas.openxmlformats.org/officeDocument/2006/relationships/image"/><Relationship Id="rId4" Target="../media/image242.sv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43.png" Type="http://schemas.openxmlformats.org/officeDocument/2006/relationships/image"/><Relationship Id="rId4" Target="../media/image244.jpeg" Type="http://schemas.openxmlformats.org/officeDocument/2006/relationships/image"/><Relationship Id="rId5" Target="../media/image245.jpeg" Type="http://schemas.openxmlformats.org/officeDocument/2006/relationships/image"/><Relationship Id="rId6" Target="../media/image246.jpeg" Type="http://schemas.openxmlformats.org/officeDocument/2006/relationships/image"/><Relationship Id="rId7" Target="../media/image247.jpe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8.pn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9.pn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0.jpeg" Type="http://schemas.openxmlformats.org/officeDocument/2006/relationships/image"/><Relationship Id="rId3" Target="../media/image251.png" Type="http://schemas.openxmlformats.org/officeDocument/2006/relationships/image"/><Relationship Id="rId4" Target="../media/image252.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8.png" Type="http://schemas.openxmlformats.org/officeDocument/2006/relationships/image"/><Relationship Id="rId4" Target="../media/image99.svg" Type="http://schemas.openxmlformats.org/officeDocument/2006/relationships/image"/><Relationship Id="rId5" Target="../media/image227.png" Type="http://schemas.openxmlformats.org/officeDocument/2006/relationships/image"/><Relationship Id="rId6" Target="../media/image228.sv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3.png" Type="http://schemas.openxmlformats.org/officeDocument/2006/relationships/image"/><Relationship Id="rId3" Target="../media/image254.sv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55.jpe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6.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7.pn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8.png" Type="http://schemas.openxmlformats.org/officeDocument/2006/relationships/image"/></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59.png" Type="http://schemas.openxmlformats.org/officeDocument/2006/relationships/image"/></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0.jpeg" Type="http://schemas.openxmlformats.org/officeDocument/2006/relationships/image"/><Relationship Id="rId4" Target="../media/image261.jpeg" Type="http://schemas.openxmlformats.org/officeDocument/2006/relationships/image"/></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2.pn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63.png" Type="http://schemas.openxmlformats.org/officeDocument/2006/relationships/image"/></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4.png" Type="http://schemas.openxmlformats.org/officeDocument/2006/relationships/image"/></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65.jpeg" Type="http://schemas.openxmlformats.org/officeDocument/2006/relationships/image"/></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6.png" Type="http://schemas.openxmlformats.org/officeDocument/2006/relationships/image"/></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67.pn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65.jpeg" Type="http://schemas.openxmlformats.org/officeDocument/2006/relationships/image"/></Relationships>
</file>

<file path=ppt/slides/_rels/slide9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8.png" Type="http://schemas.openxmlformats.org/officeDocument/2006/relationships/image"/></Relationships>
</file>

<file path=ppt/slides/_rels/slide10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9.jpeg" Type="http://schemas.openxmlformats.org/officeDocument/2006/relationships/image"/><Relationship Id="rId3" Target="../media/image270.png" Type="http://schemas.openxmlformats.org/officeDocument/2006/relationships/image"/></Relationships>
</file>

<file path=ppt/slides/_rels/slide10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65.jpeg" Type="http://schemas.openxmlformats.org/officeDocument/2006/relationships/image"/></Relationships>
</file>

<file path=ppt/slides/_rels/slide10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1.png" Type="http://schemas.openxmlformats.org/officeDocument/2006/relationships/image"/></Relationships>
</file>

<file path=ppt/slides/_rels/slide10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2.png" Type="http://schemas.openxmlformats.org/officeDocument/2006/relationships/image"/></Relationships>
</file>

<file path=ppt/slides/_rels/slide10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3.png" Type="http://schemas.openxmlformats.org/officeDocument/2006/relationships/image"/></Relationships>
</file>

<file path=ppt/slides/_rels/slide10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74.jpeg" Type="http://schemas.openxmlformats.org/officeDocument/2006/relationships/image"/></Relationships>
</file>

<file path=ppt/slides/_rels/slide10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5.png" Type="http://schemas.openxmlformats.org/officeDocument/2006/relationships/image"/></Relationships>
</file>

<file path=ppt/slides/_rels/slide10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6.jpeg" Type="http://schemas.openxmlformats.org/officeDocument/2006/relationships/image"/></Relationships>
</file>

<file path=ppt/slides/_rels/slide10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77.png" Type="http://schemas.openxmlformats.org/officeDocument/2006/relationships/image"/></Relationships>
</file>

<file path=ppt/slides/_rels/slide10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1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78.png" Type="http://schemas.openxmlformats.org/officeDocument/2006/relationships/image"/></Relationships>
</file>

<file path=ppt/slides/_rels/slide1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9.png" Type="http://schemas.openxmlformats.org/officeDocument/2006/relationships/image"/><Relationship Id="rId3" Target="../media/image280.png" Type="http://schemas.openxmlformats.org/officeDocument/2006/relationships/image"/><Relationship Id="rId4" Target="../media/image281.png" Type="http://schemas.openxmlformats.org/officeDocument/2006/relationships/image"/></Relationships>
</file>

<file path=ppt/slides/_rels/slide1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1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82.png" Type="http://schemas.openxmlformats.org/officeDocument/2006/relationships/image"/></Relationships>
</file>

<file path=ppt/slides/_rels/slide1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83.jpeg" Type="http://schemas.openxmlformats.org/officeDocument/2006/relationships/image"/><Relationship Id="rId4" Target="https://www.youtube.com/shorts/D0enADqOf6k" TargetMode="External" Type="http://schemas.openxmlformats.org/officeDocument/2006/relationships/video"/></Relationships>
</file>

<file path=ppt/slides/_rels/slide1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84.jpeg" Type="http://schemas.openxmlformats.org/officeDocument/2006/relationships/image"/></Relationships>
</file>

<file path=ppt/slides/_rels/slide1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5.png" Type="http://schemas.openxmlformats.org/officeDocument/2006/relationships/image"/><Relationship Id="rId3" Target="../media/image286.png" Type="http://schemas.openxmlformats.org/officeDocument/2006/relationships/image"/><Relationship Id="rId4" Target="../media/image287.png" Type="http://schemas.openxmlformats.org/officeDocument/2006/relationships/image"/></Relationships>
</file>

<file path=ppt/slides/_rels/slide1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82.png" Type="http://schemas.openxmlformats.org/officeDocument/2006/relationships/image"/></Relationships>
</file>

<file path=ppt/slides/_rels/slide1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8.png" Type="http://schemas.openxmlformats.org/officeDocument/2006/relationships/image"/></Relationships>
</file>

<file path=ppt/slides/_rels/slide1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1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3.jpeg" Type="http://schemas.openxmlformats.org/officeDocument/2006/relationships/image"/><Relationship Id="rId3" Target="https://www.youtube.com/shorts/mboTnkfCgGA" TargetMode="External" Type="http://schemas.openxmlformats.org/officeDocument/2006/relationships/video"/></Relationships>
</file>

<file path=ppt/slides/_rels/slide1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3.jpeg" Type="http://schemas.openxmlformats.org/officeDocument/2006/relationships/image"/><Relationship Id="rId3" Target="https://www.youtube.com/shorts/mboTnkfCgGA" TargetMode="External" Type="http://schemas.openxmlformats.org/officeDocument/2006/relationships/video"/></Relationships>
</file>

<file path=ppt/slides/_rels/slide1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svg" Type="http://schemas.openxmlformats.org/officeDocument/2006/relationships/image"/><Relationship Id="rId4" Target="../media/image289.jpeg" Type="http://schemas.openxmlformats.org/officeDocument/2006/relationships/image"/></Relationships>
</file>

<file path=ppt/slides/_rels/slide1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0.png" Type="http://schemas.openxmlformats.org/officeDocument/2006/relationships/image"/><Relationship Id="rId3" Target="https://drive.google.com/file/d/1bzhF80JivV0SvR3rslB_DxPP3dlBZu3X/view?resourcekey" TargetMode="External" Type="http://schemas.openxmlformats.org/officeDocument/2006/relationships/hyperlink"/></Relationships>
</file>

<file path=ppt/slides/_rels/slide1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1.png" Type="http://schemas.openxmlformats.org/officeDocument/2006/relationships/image"/><Relationship Id="rId3" Target="https://drive.google.com/file/d/1ZmdlkHHf032mb9Xo0-UVlrHmLGcoNSt1/view?resourcekey" TargetMode="External" Type="http://schemas.openxmlformats.org/officeDocument/2006/relationships/hyperlink"/><Relationship Id="rId4" Target="../media/image292.png" Type="http://schemas.openxmlformats.org/officeDocument/2006/relationships/image"/><Relationship Id="rId5" Target="https://drive.google.com/file/d/1OAQfQsYbmRWwTmOS1aJEO3GitQdAVolO/view?resourcekey" TargetMode="External" Type="http://schemas.openxmlformats.org/officeDocument/2006/relationships/hyperlink"/><Relationship Id="rId6" Target="../media/image293.png" Type="http://schemas.openxmlformats.org/officeDocument/2006/relationships/image"/><Relationship Id="rId7" Target="https://drive.google.com/file/d/1khSBpg_jtkWC6UWDKYA1BMFXjMxHM1Pk/view?resourcekey" TargetMode="External" Type="http://schemas.openxmlformats.org/officeDocument/2006/relationships/hyperlink"/></Relationships>
</file>

<file path=ppt/slides/_rels/slide1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3.jpeg" Type="http://schemas.openxmlformats.org/officeDocument/2006/relationships/image"/><Relationship Id="rId3" Target="https://www.youtube.com/watch?v=n5yl6KoqOZc" TargetMode="External" Type="http://schemas.openxmlformats.org/officeDocument/2006/relationships/video"/></Relationships>
</file>

<file path=ppt/slides/_rels/slide1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3.jpeg" Type="http://schemas.openxmlformats.org/officeDocument/2006/relationships/image"/><Relationship Id="rId3" Target="https://www.youtube.com/watch?v=JpfgUwUrJ_k" TargetMode="External" Type="http://schemas.openxmlformats.org/officeDocument/2006/relationships/video"/></Relationships>
</file>

<file path=ppt/slides/_rels/slide1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12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1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4.png" Type="http://schemas.openxmlformats.org/officeDocument/2006/relationships/image"/></Relationships>
</file>

<file path=ppt/slides/_rels/slide1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5.png" Type="http://schemas.openxmlformats.org/officeDocument/2006/relationships/image"/></Relationships>
</file>

<file path=ppt/slides/_rels/slide1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6.png" Type="http://schemas.openxmlformats.org/officeDocument/2006/relationships/image"/></Relationships>
</file>

<file path=ppt/slides/_rels/slide1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6.png" Type="http://schemas.openxmlformats.org/officeDocument/2006/relationships/image"/><Relationship Id="rId4" Target="../media/image97.svg" Type="http://schemas.openxmlformats.org/officeDocument/2006/relationships/image"/></Relationships>
</file>

<file path=ppt/slides/_rels/slide13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7.jpeg" Type="http://schemas.openxmlformats.org/officeDocument/2006/relationships/image"/><Relationship Id="rId3" Target="../media/image298.jpeg" Type="http://schemas.openxmlformats.org/officeDocument/2006/relationships/image"/><Relationship Id="rId4" Target="../media/image299.png" Type="http://schemas.openxmlformats.org/officeDocument/2006/relationships/image"/><Relationship Id="rId5" Target="../media/image300.png" Type="http://schemas.openxmlformats.org/officeDocument/2006/relationships/image"/></Relationships>
</file>

<file path=ppt/slides/_rels/slide13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1.jpeg" Type="http://schemas.openxmlformats.org/officeDocument/2006/relationships/image"/><Relationship Id="rId3" Target="../media/image302.jpeg" Type="http://schemas.openxmlformats.org/officeDocument/2006/relationships/image"/></Relationships>
</file>

<file path=ppt/slides/_rels/slide13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3.jpeg" Type="http://schemas.openxmlformats.org/officeDocument/2006/relationships/image"/></Relationships>
</file>

<file path=ppt/slides/_rels/slide1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4.jpeg" Type="http://schemas.openxmlformats.org/officeDocument/2006/relationships/image"/><Relationship Id="rId3" Target="../media/VAGgF--qcf0.mp4" Type="http://schemas.openxmlformats.org/officeDocument/2006/relationships/video"/><Relationship Id="rId4" Target="../media/VAGgF--qcf0.mp4" Type="http://schemas.microsoft.com/office/2007/relationships/media"/></Relationships>
</file>

<file path=ppt/slides/_rels/slide14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5.jpeg" Type="http://schemas.openxmlformats.org/officeDocument/2006/relationships/image"/><Relationship Id="rId3" Target="../media/image306.jpeg" Type="http://schemas.openxmlformats.org/officeDocument/2006/relationships/image"/></Relationships>
</file>

<file path=ppt/slides/_rels/slide14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7.jpeg" Type="http://schemas.openxmlformats.org/officeDocument/2006/relationships/image"/><Relationship Id="rId3" Target="../media/VAGgFxFy-ZI.mp4" Type="http://schemas.openxmlformats.org/officeDocument/2006/relationships/video"/><Relationship Id="rId4" Target="../media/VAGgFxFy-ZI.mp4" Type="http://schemas.microsoft.com/office/2007/relationships/media"/></Relationships>
</file>

<file path=ppt/slides/_rels/slide1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8.jpeg" Type="http://schemas.openxmlformats.org/officeDocument/2006/relationships/image"/><Relationship Id="rId3" Target="../media/VAGg9KWLINM.mp4" Type="http://schemas.openxmlformats.org/officeDocument/2006/relationships/video"/><Relationship Id="rId4" Target="../media/VAGg9KWLINM.mp4" Type="http://schemas.microsoft.com/office/2007/relationships/media"/></Relationships>
</file>

<file path=ppt/slides/_rels/slide14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9.jpeg" Type="http://schemas.openxmlformats.org/officeDocument/2006/relationships/image"/><Relationship Id="rId3" Target="../media/image310.jpeg" Type="http://schemas.openxmlformats.org/officeDocument/2006/relationships/image"/><Relationship Id="rId4" Target="../media/image311.jpeg" Type="http://schemas.openxmlformats.org/officeDocument/2006/relationships/image"/></Relationships>
</file>

<file path=ppt/slides/_rels/slide1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2.jpeg" Type="http://schemas.openxmlformats.org/officeDocument/2006/relationships/image"/><Relationship Id="rId3" Target="../media/VAGgwI5TajY.mp4" Type="http://schemas.openxmlformats.org/officeDocument/2006/relationships/video"/><Relationship Id="rId4" Target="../media/VAGgwI5TajY.mp4" Type="http://schemas.microsoft.com/office/2007/relationships/media"/></Relationships>
</file>

<file path=ppt/slides/_rels/slide1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3.png" Type="http://schemas.openxmlformats.org/officeDocument/2006/relationships/image"/></Relationships>
</file>

<file path=ppt/slides/_rels/slide1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4.png" Type="http://schemas.openxmlformats.org/officeDocument/2006/relationships/image"/><Relationship Id="rId3" Target="../media/image315.sv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8700" y="8576439"/>
            <a:ext cx="801045" cy="3421122"/>
            <a:chOff x="0" y="0"/>
            <a:chExt cx="1068060" cy="4561496"/>
          </a:xfrm>
        </p:grpSpPr>
        <p:sp>
          <p:nvSpPr>
            <p:cNvPr name="Freeform 4" id="4"/>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grpSp>
        <p:nvGrpSpPr>
          <p:cNvPr name="Group 5" id="5"/>
          <p:cNvGrpSpPr/>
          <p:nvPr/>
        </p:nvGrpSpPr>
        <p:grpSpPr>
          <a:xfrm rot="0">
            <a:off x="1993706" y="8576439"/>
            <a:ext cx="801045" cy="3421122"/>
            <a:chOff x="0" y="0"/>
            <a:chExt cx="1068060" cy="4561496"/>
          </a:xfrm>
        </p:grpSpPr>
        <p:sp>
          <p:nvSpPr>
            <p:cNvPr name="Freeform 6" id="6"/>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grpSp>
        <p:nvGrpSpPr>
          <p:cNvPr name="Group 7" id="7"/>
          <p:cNvGrpSpPr/>
          <p:nvPr/>
        </p:nvGrpSpPr>
        <p:grpSpPr>
          <a:xfrm rot="0">
            <a:off x="2956676" y="8576439"/>
            <a:ext cx="801045" cy="3421122"/>
            <a:chOff x="0" y="0"/>
            <a:chExt cx="1068060" cy="4561496"/>
          </a:xfrm>
        </p:grpSpPr>
        <p:sp>
          <p:nvSpPr>
            <p:cNvPr name="Freeform 8" id="8"/>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grpSp>
        <p:nvGrpSpPr>
          <p:cNvPr name="Group 9" id="9"/>
          <p:cNvGrpSpPr/>
          <p:nvPr/>
        </p:nvGrpSpPr>
        <p:grpSpPr>
          <a:xfrm rot="0">
            <a:off x="14530281" y="-1710561"/>
            <a:ext cx="801045" cy="3421122"/>
            <a:chOff x="0" y="0"/>
            <a:chExt cx="1068060" cy="4561496"/>
          </a:xfrm>
        </p:grpSpPr>
        <p:sp>
          <p:nvSpPr>
            <p:cNvPr name="Freeform 10" id="10"/>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grpSp>
        <p:nvGrpSpPr>
          <p:cNvPr name="Group 11" id="11"/>
          <p:cNvGrpSpPr/>
          <p:nvPr/>
        </p:nvGrpSpPr>
        <p:grpSpPr>
          <a:xfrm rot="0">
            <a:off x="15495286" y="-1710561"/>
            <a:ext cx="801045" cy="3421122"/>
            <a:chOff x="0" y="0"/>
            <a:chExt cx="1068060" cy="4561496"/>
          </a:xfrm>
        </p:grpSpPr>
        <p:sp>
          <p:nvSpPr>
            <p:cNvPr name="Freeform 12" id="12"/>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grpSp>
        <p:nvGrpSpPr>
          <p:cNvPr name="Group 13" id="13"/>
          <p:cNvGrpSpPr/>
          <p:nvPr/>
        </p:nvGrpSpPr>
        <p:grpSpPr>
          <a:xfrm rot="0">
            <a:off x="16458255" y="-1710561"/>
            <a:ext cx="801045" cy="3421122"/>
            <a:chOff x="0" y="0"/>
            <a:chExt cx="1068060" cy="4561496"/>
          </a:xfrm>
        </p:grpSpPr>
        <p:sp>
          <p:nvSpPr>
            <p:cNvPr name="Freeform 14" id="14"/>
            <p:cNvSpPr/>
            <p:nvPr/>
          </p:nvSpPr>
          <p:spPr>
            <a:xfrm flipH="false" flipV="false" rot="0">
              <a:off x="0" y="0"/>
              <a:ext cx="1068070" cy="4561459"/>
            </a:xfrm>
            <a:custGeom>
              <a:avLst/>
              <a:gdLst/>
              <a:ahLst/>
              <a:cxnLst/>
              <a:rect r="r" b="b" t="t" l="l"/>
              <a:pathLst>
                <a:path h="4561459" w="1068070">
                  <a:moveTo>
                    <a:pt x="534035" y="0"/>
                  </a:moveTo>
                  <a:cubicBezTo>
                    <a:pt x="675640" y="0"/>
                    <a:pt x="811530" y="56261"/>
                    <a:pt x="911606" y="156464"/>
                  </a:cubicBezTo>
                  <a:cubicBezTo>
                    <a:pt x="1011682" y="256667"/>
                    <a:pt x="1068070" y="392430"/>
                    <a:pt x="1068070" y="534035"/>
                  </a:cubicBezTo>
                  <a:lnTo>
                    <a:pt x="1068070" y="4027424"/>
                  </a:lnTo>
                  <a:cubicBezTo>
                    <a:pt x="1068070" y="4322318"/>
                    <a:pt x="828929" y="4561459"/>
                    <a:pt x="534035" y="4561459"/>
                  </a:cubicBezTo>
                  <a:cubicBezTo>
                    <a:pt x="239141" y="4561459"/>
                    <a:pt x="0" y="4322445"/>
                    <a:pt x="0" y="4027424"/>
                  </a:cubicBezTo>
                  <a:lnTo>
                    <a:pt x="0" y="534035"/>
                  </a:lnTo>
                  <a:cubicBezTo>
                    <a:pt x="0" y="239141"/>
                    <a:pt x="239141" y="0"/>
                    <a:pt x="534035" y="0"/>
                  </a:cubicBezTo>
                  <a:close/>
                </a:path>
              </a:pathLst>
            </a:custGeom>
            <a:solidFill>
              <a:srgbClr val="ED1C24"/>
            </a:solidFill>
          </p:spPr>
        </p:sp>
      </p:grpSp>
      <p:sp>
        <p:nvSpPr>
          <p:cNvPr name="Freeform 15" id="15" descr="DBS Bank Logo and symbol, meaning, history, PNG, brand"/>
          <p:cNvSpPr/>
          <p:nvPr/>
        </p:nvSpPr>
        <p:spPr>
          <a:xfrm flipH="false" flipV="false" rot="0">
            <a:off x="5061156" y="2057250"/>
            <a:ext cx="6990030" cy="4331172"/>
          </a:xfrm>
          <a:custGeom>
            <a:avLst/>
            <a:gdLst/>
            <a:ahLst/>
            <a:cxnLst/>
            <a:rect r="r" b="b" t="t" l="l"/>
            <a:pathLst>
              <a:path h="4331172" w="6990030">
                <a:moveTo>
                  <a:pt x="0" y="0"/>
                </a:moveTo>
                <a:lnTo>
                  <a:pt x="6990030" y="0"/>
                </a:lnTo>
                <a:lnTo>
                  <a:pt x="6990030" y="4331172"/>
                </a:lnTo>
                <a:lnTo>
                  <a:pt x="0" y="4331172"/>
                </a:lnTo>
                <a:lnTo>
                  <a:pt x="0" y="0"/>
                </a:lnTo>
                <a:close/>
              </a:path>
            </a:pathLst>
          </a:custGeom>
          <a:blipFill>
            <a:blip r:embed="rId3"/>
            <a:stretch>
              <a:fillRect l="0" t="0" r="-2" b="0"/>
            </a:stretch>
          </a:blipFill>
        </p:spPr>
      </p:sp>
      <p:grpSp>
        <p:nvGrpSpPr>
          <p:cNvPr name="Group 16" id="16"/>
          <p:cNvGrpSpPr/>
          <p:nvPr/>
        </p:nvGrpSpPr>
        <p:grpSpPr>
          <a:xfrm rot="0">
            <a:off x="0" y="5868723"/>
            <a:ext cx="18288000" cy="932993"/>
            <a:chOff x="0" y="0"/>
            <a:chExt cx="24384000" cy="1243990"/>
          </a:xfrm>
        </p:grpSpPr>
        <p:sp>
          <p:nvSpPr>
            <p:cNvPr name="Freeform 17" id="17"/>
            <p:cNvSpPr/>
            <p:nvPr/>
          </p:nvSpPr>
          <p:spPr>
            <a:xfrm flipH="false" flipV="false" rot="0">
              <a:off x="0" y="0"/>
              <a:ext cx="24384000" cy="1243983"/>
            </a:xfrm>
            <a:custGeom>
              <a:avLst/>
              <a:gdLst/>
              <a:ahLst/>
              <a:cxnLst/>
              <a:rect r="r" b="b" t="t" l="l"/>
              <a:pathLst>
                <a:path h="1243983" w="24384000">
                  <a:moveTo>
                    <a:pt x="0" y="0"/>
                  </a:moveTo>
                  <a:lnTo>
                    <a:pt x="24384000" y="0"/>
                  </a:lnTo>
                  <a:lnTo>
                    <a:pt x="24384000" y="1243983"/>
                  </a:lnTo>
                  <a:lnTo>
                    <a:pt x="0" y="1243983"/>
                  </a:lnTo>
                  <a:close/>
                </a:path>
              </a:pathLst>
            </a:custGeom>
            <a:solidFill>
              <a:srgbClr val="ED1C24"/>
            </a:solidFill>
          </p:spPr>
        </p:sp>
        <p:sp>
          <p:nvSpPr>
            <p:cNvPr name="TextBox 18" id="18"/>
            <p:cNvSpPr txBox="true"/>
            <p:nvPr/>
          </p:nvSpPr>
          <p:spPr>
            <a:xfrm>
              <a:off x="0" y="0"/>
              <a:ext cx="24384000" cy="1243990"/>
            </a:xfrm>
            <a:prstGeom prst="rect">
              <a:avLst/>
            </a:prstGeom>
          </p:spPr>
          <p:txBody>
            <a:bodyPr anchor="t" rtlCol="false" tIns="50800" lIns="50800" bIns="50800" rIns="50800"/>
            <a:lstStyle/>
            <a:p>
              <a:pPr algn="ctr">
                <a:lnSpc>
                  <a:spcPts val="5759"/>
                </a:lnSpc>
              </a:pPr>
              <a:r>
                <a:rPr lang="en-US" b="true" sz="4800">
                  <a:solidFill>
                    <a:srgbClr val="FFFFFF"/>
                  </a:solidFill>
                  <a:latin typeface="Glacial Indifference Bold"/>
                  <a:ea typeface="Glacial Indifference Bold"/>
                  <a:cs typeface="Glacial Indifference Bold"/>
                  <a:sym typeface="Glacial Indifference Bold"/>
                </a:rPr>
                <a:t>Strengthening The Brand’s Digital Footprint In India</a:t>
              </a:r>
            </a:p>
          </p:txBody>
        </p:sp>
      </p:grpSp>
      <p:grpSp>
        <p:nvGrpSpPr>
          <p:cNvPr name="Group 19" id="19"/>
          <p:cNvGrpSpPr/>
          <p:nvPr/>
        </p:nvGrpSpPr>
        <p:grpSpPr>
          <a:xfrm rot="0">
            <a:off x="0" y="9096"/>
            <a:ext cx="3991617" cy="1195822"/>
            <a:chOff x="0" y="0"/>
            <a:chExt cx="5322156" cy="1594430"/>
          </a:xfrm>
        </p:grpSpPr>
        <p:sp>
          <p:nvSpPr>
            <p:cNvPr name="Freeform 20" id="20"/>
            <p:cNvSpPr/>
            <p:nvPr/>
          </p:nvSpPr>
          <p:spPr>
            <a:xfrm flipH="false" flipV="false" rot="0">
              <a:off x="0" y="0"/>
              <a:ext cx="5322189" cy="1594485"/>
            </a:xfrm>
            <a:custGeom>
              <a:avLst/>
              <a:gdLst/>
              <a:ahLst/>
              <a:cxnLst/>
              <a:rect r="r" b="b" t="t" l="l"/>
              <a:pathLst>
                <a:path h="1594485" w="5322189">
                  <a:moveTo>
                    <a:pt x="0" y="0"/>
                  </a:moveTo>
                  <a:lnTo>
                    <a:pt x="5322189" y="0"/>
                  </a:lnTo>
                  <a:lnTo>
                    <a:pt x="5322189" y="1594485"/>
                  </a:lnTo>
                  <a:lnTo>
                    <a:pt x="0" y="1594485"/>
                  </a:lnTo>
                  <a:lnTo>
                    <a:pt x="0" y="0"/>
                  </a:lnTo>
                  <a:close/>
                </a:path>
              </a:pathLst>
            </a:custGeom>
            <a:blipFill>
              <a:blip r:embed="rId4"/>
              <a:stretch>
                <a:fillRect l="0" t="-29" r="0" b="-26"/>
              </a:stretch>
            </a:blipFill>
          </p:spPr>
        </p:sp>
      </p:gr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aphicFrame>
        <p:nvGraphicFramePr>
          <p:cNvPr name="Table 2" id="2"/>
          <p:cNvGraphicFramePr>
            <a:graphicFrameLocks noGrp="true"/>
          </p:cNvGraphicFramePr>
          <p:nvPr/>
        </p:nvGraphicFramePr>
        <p:xfrm>
          <a:off x="553595" y="549107"/>
          <a:ext cx="16027975" cy="9188786"/>
        </p:xfrm>
        <a:graphic>
          <a:graphicData uri="http://schemas.openxmlformats.org/drawingml/2006/table">
            <a:tbl>
              <a:tblPr/>
              <a:tblGrid>
                <a:gridCol w="1852380"/>
                <a:gridCol w="8991682"/>
                <a:gridCol w="5183913"/>
              </a:tblGrid>
              <a:tr h="1623458">
                <a:tc>
                  <a:txBody>
                    <a:bodyPr anchor="t" rtlCol="false"/>
                    <a:lstStyle/>
                    <a:p>
                      <a:pPr algn="ctr">
                        <a:lnSpc>
                          <a:spcPts val="5599"/>
                        </a:lnSpc>
                        <a:defRPr/>
                      </a:pPr>
                      <a:r>
                        <a:rPr lang="en-US" sz="3999" b="true">
                          <a:solidFill>
                            <a:srgbClr val="FFFFFF"/>
                          </a:solidFill>
                          <a:latin typeface="Glacial Indifference Bold"/>
                          <a:ea typeface="Glacial Indifference Bold"/>
                          <a:cs typeface="Glacial Indifference Bold"/>
                          <a:sym typeface="Glacial Indifference Bold"/>
                        </a:rPr>
                        <a:t>SR No</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solidFill>
                      <a:srgbClr val="FF0000"/>
                    </a:solidFill>
                  </a:tcPr>
                </a:tc>
                <a:tc>
                  <a:txBody>
                    <a:bodyPr anchor="t" rtlCol="false"/>
                    <a:lstStyle/>
                    <a:p>
                      <a:pPr algn="ctr">
                        <a:lnSpc>
                          <a:spcPts val="5599"/>
                        </a:lnSpc>
                        <a:defRPr/>
                      </a:pPr>
                      <a:r>
                        <a:rPr lang="en-US" sz="3999" b="true">
                          <a:solidFill>
                            <a:srgbClr val="FFFFFF"/>
                          </a:solidFill>
                          <a:latin typeface="Glacial Indifference Bold"/>
                          <a:ea typeface="Glacial Indifference Bold"/>
                          <a:cs typeface="Glacial Indifference Bold"/>
                          <a:sym typeface="Glacial Indifference Bold"/>
                        </a:rPr>
                        <a:t>Table Of Content</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solidFill>
                      <a:srgbClr val="FF0000"/>
                    </a:solidFill>
                  </a:tcPr>
                </a:tc>
                <a:tc>
                  <a:txBody>
                    <a:bodyPr anchor="t" rtlCol="false"/>
                    <a:lstStyle/>
                    <a:p>
                      <a:pPr algn="ctr">
                        <a:lnSpc>
                          <a:spcPts val="5599"/>
                        </a:lnSpc>
                        <a:defRPr/>
                      </a:pPr>
                      <a:r>
                        <a:rPr lang="en-US" sz="3999" b="true">
                          <a:solidFill>
                            <a:srgbClr val="FFFFFF"/>
                          </a:solidFill>
                          <a:latin typeface="Glacial Indifference Bold"/>
                          <a:ea typeface="Glacial Indifference Bold"/>
                          <a:cs typeface="Glacial Indifference Bold"/>
                          <a:sym typeface="Glacial Indifference Bold"/>
                        </a:rPr>
                        <a:t>Page No</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solidFill>
                      <a:srgbClr val="FF0000"/>
                    </a:solidFill>
                  </a:tcPr>
                </a:tc>
              </a:tr>
              <a:tr h="2052057">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1</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About WRM</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03-20</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r>
              <a:tr h="1837757">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2</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Research &amp; Analysis (Brand &amp; Competitor)</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21-65</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r>
              <a:tr h="1837757">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3</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Creative Approach</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66-149</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r>
              <a:tr h="1837757">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4</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Content Summary (Creative Approch)</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c>
                  <a:txBody>
                    <a:bodyPr anchor="t" rtlCol="false"/>
                    <a:lstStyle/>
                    <a:p>
                      <a:pPr algn="ctr">
                        <a:lnSpc>
                          <a:spcPts val="4900"/>
                        </a:lnSpc>
                        <a:defRPr/>
                      </a:pPr>
                      <a:r>
                        <a:rPr lang="en-US" sz="3500">
                          <a:solidFill>
                            <a:srgbClr val="000000"/>
                          </a:solidFill>
                          <a:latin typeface="Glacial Indifference"/>
                          <a:ea typeface="Glacial Indifference"/>
                          <a:cs typeface="Glacial Indifference"/>
                          <a:sym typeface="Glacial Indifference"/>
                        </a:rPr>
                        <a:t>150</a:t>
                      </a:r>
                      <a:endParaRPr lang="en-US" sz="1100"/>
                    </a:p>
                  </a:txBody>
                  <a:tcPr marL="190500" marR="190500" marT="190500" marB="190500" anchor="ctr">
                    <a:lnL cmpd="sng" algn="ctr" cap="flat" w="38100">
                      <a:solidFill>
                        <a:srgbClr val="FF9999"/>
                      </a:solidFill>
                      <a:prstDash val="solid"/>
                      <a:round/>
                      <a:headEnd type="none" w="med" len="med"/>
                      <a:tailEnd type="none" w="med" len="med"/>
                    </a:lnL>
                    <a:lnR cmpd="sng" algn="ctr" cap="flat" w="38100">
                      <a:solidFill>
                        <a:srgbClr val="FF9999"/>
                      </a:solidFill>
                      <a:prstDash val="solid"/>
                      <a:round/>
                      <a:headEnd type="none" w="med" len="med"/>
                      <a:tailEnd type="none" w="med" len="med"/>
                    </a:lnR>
                    <a:lnT cmpd="sng" algn="ctr" cap="flat" w="38100">
                      <a:solidFill>
                        <a:srgbClr val="FF9999"/>
                      </a:solidFill>
                      <a:prstDash val="solid"/>
                      <a:round/>
                      <a:headEnd type="none" w="med" len="med"/>
                      <a:tailEnd type="none" w="med" len="med"/>
                    </a:lnT>
                    <a:lnB cmpd="sng" algn="ctr" cap="flat" w="38100">
                      <a:solidFill>
                        <a:srgbClr val="FF9999"/>
                      </a:solidFill>
                      <a:prstDash val="solid"/>
                      <a:round/>
                      <a:headEnd type="none" w="med" len="med"/>
                      <a:tailEnd type="none" w="med" len="med"/>
                    </a:lnB>
                  </a:tcPr>
                </a:tc>
              </a:tr>
            </a:tbl>
          </a:graphicData>
        </a:graphic>
      </p:graphicFrame>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0" r="0" b="0"/>
          <a:stretch>
            <a:fillRect/>
          </a:stretch>
        </p:blipFill>
        <p:spPr>
          <a:xfrm flipH="false" flipV="false" rot="0">
            <a:off x="0" y="0"/>
            <a:ext cx="18288000" cy="10287000"/>
          </a:xfrm>
          <a:prstGeom prst="rect">
            <a:avLst/>
          </a:prstGeom>
        </p:spPr>
      </p:pic>
      <p:grpSp>
        <p:nvGrpSpPr>
          <p:cNvPr name="Group 3" id="3"/>
          <p:cNvGrpSpPr/>
          <p:nvPr/>
        </p:nvGrpSpPr>
        <p:grpSpPr>
          <a:xfrm rot="0">
            <a:off x="0" y="0"/>
            <a:ext cx="18288000" cy="10287000"/>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close/>
                </a:path>
              </a:pathLst>
            </a:custGeom>
            <a:solidFill>
              <a:srgbClr val="E1353C">
                <a:alpha val="66275"/>
              </a:srgbClr>
            </a:solidFill>
          </p:spPr>
        </p:sp>
      </p:grpSp>
      <p:sp>
        <p:nvSpPr>
          <p:cNvPr name="Freeform 5" id="5"/>
          <p:cNvSpPr/>
          <p:nvPr/>
        </p:nvSpPr>
        <p:spPr>
          <a:xfrm flipH="false" flipV="false" rot="0">
            <a:off x="4238180" y="3514706"/>
            <a:ext cx="10850874" cy="3257606"/>
          </a:xfrm>
          <a:custGeom>
            <a:avLst/>
            <a:gdLst/>
            <a:ahLst/>
            <a:cxnLst/>
            <a:rect r="r" b="b" t="t" l="l"/>
            <a:pathLst>
              <a:path h="3257606" w="10850874">
                <a:moveTo>
                  <a:pt x="0" y="0"/>
                </a:moveTo>
                <a:lnTo>
                  <a:pt x="10850874" y="0"/>
                </a:lnTo>
                <a:lnTo>
                  <a:pt x="10850874" y="3257606"/>
                </a:lnTo>
                <a:lnTo>
                  <a:pt x="0" y="3257606"/>
                </a:lnTo>
                <a:lnTo>
                  <a:pt x="0" y="0"/>
                </a:lnTo>
                <a:close/>
              </a:path>
            </a:pathLst>
          </a:custGeom>
          <a:blipFill>
            <a:blip r:embed="rId6"/>
            <a:stretch>
              <a:fillRect l="0" t="0" r="-72"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3454107" y="-20641149"/>
            <a:ext cx="22770807" cy="35918668"/>
            <a:chOff x="0" y="0"/>
            <a:chExt cx="30361075" cy="47891558"/>
          </a:xfrm>
        </p:grpSpPr>
        <p:sp>
          <p:nvSpPr>
            <p:cNvPr name="Freeform 4" id="4"/>
            <p:cNvSpPr/>
            <p:nvPr/>
          </p:nvSpPr>
          <p:spPr>
            <a:xfrm flipH="false" flipV="false" rot="0">
              <a:off x="0" y="0"/>
              <a:ext cx="30361074" cy="47891557"/>
            </a:xfrm>
            <a:custGeom>
              <a:avLst/>
              <a:gdLst/>
              <a:ahLst/>
              <a:cxnLst/>
              <a:rect r="r" b="b" t="t" l="l"/>
              <a:pathLst>
                <a:path h="47891557" w="30361074">
                  <a:moveTo>
                    <a:pt x="0" y="0"/>
                  </a:moveTo>
                  <a:lnTo>
                    <a:pt x="30361074" y="0"/>
                  </a:lnTo>
                  <a:lnTo>
                    <a:pt x="30361074" y="47891557"/>
                  </a:lnTo>
                  <a:lnTo>
                    <a:pt x="0" y="47891557"/>
                  </a:lnTo>
                  <a:close/>
                </a:path>
              </a:pathLst>
            </a:custGeom>
            <a:solidFill>
              <a:srgbClr val="E1353C">
                <a:alpha val="30980"/>
              </a:srgbClr>
            </a:solidFill>
          </p:spPr>
        </p:sp>
        <p:sp>
          <p:nvSpPr>
            <p:cNvPr name="TextBox 5" id="5"/>
            <p:cNvSpPr txBox="true"/>
            <p:nvPr/>
          </p:nvSpPr>
          <p:spPr>
            <a:xfrm>
              <a:off x="0" y="-47625"/>
              <a:ext cx="30361075" cy="47939183"/>
            </a:xfrm>
            <a:prstGeom prst="rect">
              <a:avLst/>
            </a:prstGeom>
          </p:spPr>
          <p:txBody>
            <a:bodyPr anchor="ctr" rtlCol="false" tIns="50800" lIns="50800" bIns="50800" rIns="50800"/>
            <a:lstStyle/>
            <a:p>
              <a:pPr algn="ctr">
                <a:lnSpc>
                  <a:spcPts val="3359"/>
                </a:lnSpc>
              </a:pPr>
            </a:p>
          </p:txBody>
        </p:sp>
      </p:grpSp>
      <p:grpSp>
        <p:nvGrpSpPr>
          <p:cNvPr name="Group 6" id="6"/>
          <p:cNvGrpSpPr/>
          <p:nvPr/>
        </p:nvGrpSpPr>
        <p:grpSpPr>
          <a:xfrm rot="0">
            <a:off x="3455788" y="7059214"/>
            <a:ext cx="2500200" cy="1939976"/>
            <a:chOff x="0" y="0"/>
            <a:chExt cx="3333600" cy="2586634"/>
          </a:xfrm>
        </p:grpSpPr>
        <p:sp>
          <p:nvSpPr>
            <p:cNvPr name="Freeform 7" id="7"/>
            <p:cNvSpPr/>
            <p:nvPr/>
          </p:nvSpPr>
          <p:spPr>
            <a:xfrm flipH="false" flipV="false" rot="0">
              <a:off x="0" y="0"/>
              <a:ext cx="3333600" cy="2586634"/>
            </a:xfrm>
            <a:custGeom>
              <a:avLst/>
              <a:gdLst/>
              <a:ahLst/>
              <a:cxnLst/>
              <a:rect r="r" b="b" t="t" l="l"/>
              <a:pathLst>
                <a:path h="2586634" w="3333600">
                  <a:moveTo>
                    <a:pt x="0" y="0"/>
                  </a:moveTo>
                  <a:lnTo>
                    <a:pt x="3333600" y="0"/>
                  </a:lnTo>
                  <a:lnTo>
                    <a:pt x="3333600" y="2586634"/>
                  </a:lnTo>
                  <a:lnTo>
                    <a:pt x="0" y="2586634"/>
                  </a:lnTo>
                  <a:close/>
                </a:path>
              </a:pathLst>
            </a:custGeom>
            <a:solidFill>
              <a:srgbClr val="000000">
                <a:alpha val="0"/>
              </a:srgbClr>
            </a:solidFill>
          </p:spPr>
        </p:sp>
        <p:sp>
          <p:nvSpPr>
            <p:cNvPr name="TextBox 8" id="8"/>
            <p:cNvSpPr txBox="true"/>
            <p:nvPr/>
          </p:nvSpPr>
          <p:spPr>
            <a:xfrm>
              <a:off x="0" y="123825"/>
              <a:ext cx="3333600" cy="2462809"/>
            </a:xfrm>
            <a:prstGeom prst="rect">
              <a:avLst/>
            </a:prstGeom>
          </p:spPr>
          <p:txBody>
            <a:bodyPr anchor="b" rtlCol="false" tIns="0" lIns="0" bIns="0" rIns="0"/>
            <a:lstStyle/>
            <a:p>
              <a:pPr algn="ctr">
                <a:lnSpc>
                  <a:spcPts val="11664"/>
                </a:lnSpc>
              </a:pPr>
              <a:r>
                <a:rPr lang="en-US" b="true" sz="10800">
                  <a:solidFill>
                    <a:srgbClr val="F2F2F2"/>
                  </a:solidFill>
                  <a:latin typeface="Glacial Indifference Bold"/>
                  <a:ea typeface="Glacial Indifference Bold"/>
                  <a:cs typeface="Glacial Indifference Bold"/>
                  <a:sym typeface="Glacial Indifference Bold"/>
                </a:rPr>
                <a:t>12</a:t>
              </a:r>
            </a:p>
          </p:txBody>
        </p:sp>
      </p:grpSp>
      <p:grpSp>
        <p:nvGrpSpPr>
          <p:cNvPr name="Group 9" id="9"/>
          <p:cNvGrpSpPr/>
          <p:nvPr/>
        </p:nvGrpSpPr>
        <p:grpSpPr>
          <a:xfrm rot="0">
            <a:off x="3455788" y="7542608"/>
            <a:ext cx="2500200" cy="1722000"/>
            <a:chOff x="0" y="0"/>
            <a:chExt cx="3333600" cy="2296000"/>
          </a:xfrm>
        </p:grpSpPr>
        <p:sp>
          <p:nvSpPr>
            <p:cNvPr name="Freeform 10" id="10"/>
            <p:cNvSpPr/>
            <p:nvPr/>
          </p:nvSpPr>
          <p:spPr>
            <a:xfrm flipH="false" flipV="false" rot="0">
              <a:off x="0" y="0"/>
              <a:ext cx="3333600" cy="2296000"/>
            </a:xfrm>
            <a:custGeom>
              <a:avLst/>
              <a:gdLst/>
              <a:ahLst/>
              <a:cxnLst/>
              <a:rect r="r" b="b" t="t" l="l"/>
              <a:pathLst>
                <a:path h="2296000" w="3333600">
                  <a:moveTo>
                    <a:pt x="0" y="0"/>
                  </a:moveTo>
                  <a:lnTo>
                    <a:pt x="3333600" y="0"/>
                  </a:lnTo>
                  <a:lnTo>
                    <a:pt x="3333600" y="2296000"/>
                  </a:lnTo>
                  <a:lnTo>
                    <a:pt x="0" y="2296000"/>
                  </a:lnTo>
                  <a:close/>
                </a:path>
              </a:pathLst>
            </a:custGeom>
            <a:solidFill>
              <a:srgbClr val="000000">
                <a:alpha val="0"/>
              </a:srgbClr>
            </a:solidFill>
          </p:spPr>
        </p:sp>
        <p:sp>
          <p:nvSpPr>
            <p:cNvPr name="TextBox 11" id="11"/>
            <p:cNvSpPr txBox="true"/>
            <p:nvPr/>
          </p:nvSpPr>
          <p:spPr>
            <a:xfrm>
              <a:off x="0" y="47625"/>
              <a:ext cx="3333600" cy="2248375"/>
            </a:xfrm>
            <a:prstGeom prst="rect">
              <a:avLst/>
            </a:prstGeom>
          </p:spPr>
          <p:txBody>
            <a:bodyPr anchor="b" rtlCol="false" tIns="0" lIns="0" bIns="0" rIns="0"/>
            <a:lstStyle/>
            <a:p>
              <a:pPr algn="ctr">
                <a:lnSpc>
                  <a:spcPts val="3888"/>
                </a:lnSpc>
              </a:pPr>
              <a:r>
                <a:rPr lang="en-US" sz="3600">
                  <a:solidFill>
                    <a:srgbClr val="F2F2F2"/>
                  </a:solidFill>
                  <a:latin typeface="Glacial Indifference"/>
                  <a:ea typeface="Glacial Indifference"/>
                  <a:cs typeface="Glacial Indifference"/>
                  <a:sym typeface="Glacial Indifference"/>
                </a:rPr>
                <a:t>Years</a:t>
              </a:r>
            </a:p>
          </p:txBody>
        </p:sp>
      </p:grpSp>
      <p:grpSp>
        <p:nvGrpSpPr>
          <p:cNvPr name="Group 12" id="12"/>
          <p:cNvGrpSpPr/>
          <p:nvPr/>
        </p:nvGrpSpPr>
        <p:grpSpPr>
          <a:xfrm rot="0">
            <a:off x="6807992" y="7035729"/>
            <a:ext cx="3664800" cy="1951800"/>
            <a:chOff x="0" y="0"/>
            <a:chExt cx="4886400" cy="2602400"/>
          </a:xfrm>
        </p:grpSpPr>
        <p:sp>
          <p:nvSpPr>
            <p:cNvPr name="Freeform 13" id="13"/>
            <p:cNvSpPr/>
            <p:nvPr/>
          </p:nvSpPr>
          <p:spPr>
            <a:xfrm flipH="false" flipV="false" rot="0">
              <a:off x="0" y="0"/>
              <a:ext cx="4886400" cy="2602400"/>
            </a:xfrm>
            <a:custGeom>
              <a:avLst/>
              <a:gdLst/>
              <a:ahLst/>
              <a:cxnLst/>
              <a:rect r="r" b="b" t="t" l="l"/>
              <a:pathLst>
                <a:path h="2602400" w="4886400">
                  <a:moveTo>
                    <a:pt x="0" y="0"/>
                  </a:moveTo>
                  <a:lnTo>
                    <a:pt x="4886400" y="0"/>
                  </a:lnTo>
                  <a:lnTo>
                    <a:pt x="4886400" y="2602400"/>
                  </a:lnTo>
                  <a:lnTo>
                    <a:pt x="0" y="2602400"/>
                  </a:lnTo>
                  <a:close/>
                </a:path>
              </a:pathLst>
            </a:custGeom>
            <a:solidFill>
              <a:srgbClr val="000000">
                <a:alpha val="0"/>
              </a:srgbClr>
            </a:solidFill>
          </p:spPr>
        </p:sp>
        <p:sp>
          <p:nvSpPr>
            <p:cNvPr name="TextBox 14" id="14"/>
            <p:cNvSpPr txBox="true"/>
            <p:nvPr/>
          </p:nvSpPr>
          <p:spPr>
            <a:xfrm>
              <a:off x="0" y="123825"/>
              <a:ext cx="4886400" cy="2478575"/>
            </a:xfrm>
            <a:prstGeom prst="rect">
              <a:avLst/>
            </a:prstGeom>
          </p:spPr>
          <p:txBody>
            <a:bodyPr anchor="b" rtlCol="false" tIns="0" lIns="0" bIns="0" rIns="0"/>
            <a:lstStyle/>
            <a:p>
              <a:pPr algn="ctr">
                <a:lnSpc>
                  <a:spcPts val="11664"/>
                </a:lnSpc>
              </a:pPr>
              <a:r>
                <a:rPr lang="en-US" b="true" sz="10800">
                  <a:solidFill>
                    <a:srgbClr val="F2F2F2"/>
                  </a:solidFill>
                  <a:latin typeface="Glacial Indifference Bold"/>
                  <a:ea typeface="Glacial Indifference Bold"/>
                  <a:cs typeface="Glacial Indifference Bold"/>
                  <a:sym typeface="Glacial Indifference Bold"/>
                </a:rPr>
                <a:t>600+</a:t>
              </a:r>
            </a:p>
          </p:txBody>
        </p:sp>
      </p:grpSp>
      <p:grpSp>
        <p:nvGrpSpPr>
          <p:cNvPr name="Group 15" id="15"/>
          <p:cNvGrpSpPr/>
          <p:nvPr/>
        </p:nvGrpSpPr>
        <p:grpSpPr>
          <a:xfrm rot="0">
            <a:off x="7430600" y="8628804"/>
            <a:ext cx="2500200" cy="698400"/>
            <a:chOff x="0" y="0"/>
            <a:chExt cx="3333600" cy="931200"/>
          </a:xfrm>
        </p:grpSpPr>
        <p:sp>
          <p:nvSpPr>
            <p:cNvPr name="Freeform 16" id="16"/>
            <p:cNvSpPr/>
            <p:nvPr/>
          </p:nvSpPr>
          <p:spPr>
            <a:xfrm flipH="false" flipV="false" rot="0">
              <a:off x="0" y="0"/>
              <a:ext cx="3333600" cy="931200"/>
            </a:xfrm>
            <a:custGeom>
              <a:avLst/>
              <a:gdLst/>
              <a:ahLst/>
              <a:cxnLst/>
              <a:rect r="r" b="b" t="t" l="l"/>
              <a:pathLst>
                <a:path h="931200" w="3333600">
                  <a:moveTo>
                    <a:pt x="0" y="0"/>
                  </a:moveTo>
                  <a:lnTo>
                    <a:pt x="3333600" y="0"/>
                  </a:lnTo>
                  <a:lnTo>
                    <a:pt x="3333600" y="931200"/>
                  </a:lnTo>
                  <a:lnTo>
                    <a:pt x="0" y="931200"/>
                  </a:lnTo>
                  <a:close/>
                </a:path>
              </a:pathLst>
            </a:custGeom>
            <a:solidFill>
              <a:srgbClr val="000000">
                <a:alpha val="0"/>
              </a:srgbClr>
            </a:solidFill>
          </p:spPr>
        </p:sp>
        <p:sp>
          <p:nvSpPr>
            <p:cNvPr name="TextBox 17" id="17"/>
            <p:cNvSpPr txBox="true"/>
            <p:nvPr/>
          </p:nvSpPr>
          <p:spPr>
            <a:xfrm>
              <a:off x="0" y="47625"/>
              <a:ext cx="3333600" cy="883575"/>
            </a:xfrm>
            <a:prstGeom prst="rect">
              <a:avLst/>
            </a:prstGeom>
          </p:spPr>
          <p:txBody>
            <a:bodyPr anchor="b" rtlCol="false" tIns="0" lIns="0" bIns="0" rIns="0"/>
            <a:lstStyle/>
            <a:p>
              <a:pPr algn="ctr">
                <a:lnSpc>
                  <a:spcPts val="3888"/>
                </a:lnSpc>
              </a:pPr>
              <a:r>
                <a:rPr lang="en-US" sz="3600">
                  <a:solidFill>
                    <a:srgbClr val="F2F2F2"/>
                  </a:solidFill>
                  <a:latin typeface="Glacial Indifference"/>
                  <a:ea typeface="Glacial Indifference"/>
                  <a:cs typeface="Glacial Indifference"/>
                  <a:sym typeface="Glacial Indifference"/>
                </a:rPr>
                <a:t>Fam</a:t>
              </a:r>
            </a:p>
          </p:txBody>
        </p:sp>
      </p:grpSp>
      <p:grpSp>
        <p:nvGrpSpPr>
          <p:cNvPr name="Group 18" id="18"/>
          <p:cNvGrpSpPr/>
          <p:nvPr/>
        </p:nvGrpSpPr>
        <p:grpSpPr>
          <a:xfrm rot="0">
            <a:off x="11508578" y="6829424"/>
            <a:ext cx="3664800" cy="1951800"/>
            <a:chOff x="0" y="0"/>
            <a:chExt cx="4886400" cy="2602400"/>
          </a:xfrm>
        </p:grpSpPr>
        <p:sp>
          <p:nvSpPr>
            <p:cNvPr name="Freeform 19" id="19"/>
            <p:cNvSpPr/>
            <p:nvPr/>
          </p:nvSpPr>
          <p:spPr>
            <a:xfrm flipH="false" flipV="false" rot="0">
              <a:off x="0" y="0"/>
              <a:ext cx="4886400" cy="2602400"/>
            </a:xfrm>
            <a:custGeom>
              <a:avLst/>
              <a:gdLst/>
              <a:ahLst/>
              <a:cxnLst/>
              <a:rect r="r" b="b" t="t" l="l"/>
              <a:pathLst>
                <a:path h="2602400" w="4886400">
                  <a:moveTo>
                    <a:pt x="0" y="0"/>
                  </a:moveTo>
                  <a:lnTo>
                    <a:pt x="4886400" y="0"/>
                  </a:lnTo>
                  <a:lnTo>
                    <a:pt x="4886400" y="2602400"/>
                  </a:lnTo>
                  <a:lnTo>
                    <a:pt x="0" y="2602400"/>
                  </a:lnTo>
                  <a:close/>
                </a:path>
              </a:pathLst>
            </a:custGeom>
            <a:solidFill>
              <a:srgbClr val="000000">
                <a:alpha val="0"/>
              </a:srgbClr>
            </a:solidFill>
          </p:spPr>
        </p:sp>
        <p:sp>
          <p:nvSpPr>
            <p:cNvPr name="TextBox 20" id="20"/>
            <p:cNvSpPr txBox="true"/>
            <p:nvPr/>
          </p:nvSpPr>
          <p:spPr>
            <a:xfrm>
              <a:off x="0" y="123825"/>
              <a:ext cx="4886400" cy="2478575"/>
            </a:xfrm>
            <a:prstGeom prst="rect">
              <a:avLst/>
            </a:prstGeom>
          </p:spPr>
          <p:txBody>
            <a:bodyPr anchor="b" rtlCol="false" tIns="0" lIns="0" bIns="0" rIns="0"/>
            <a:lstStyle/>
            <a:p>
              <a:pPr algn="ctr">
                <a:lnSpc>
                  <a:spcPts val="11664"/>
                </a:lnSpc>
              </a:pPr>
              <a:r>
                <a:rPr lang="en-US" b="true" sz="10800">
                  <a:solidFill>
                    <a:srgbClr val="F2F2F2"/>
                  </a:solidFill>
                  <a:latin typeface="Glacial Indifference Bold"/>
                  <a:ea typeface="Glacial Indifference Bold"/>
                  <a:cs typeface="Glacial Indifference Bold"/>
                  <a:sym typeface="Glacial Indifference Bold"/>
                </a:rPr>
                <a:t>450+</a:t>
              </a:r>
            </a:p>
          </p:txBody>
        </p:sp>
      </p:grpSp>
      <p:grpSp>
        <p:nvGrpSpPr>
          <p:cNvPr name="Group 21" id="21"/>
          <p:cNvGrpSpPr/>
          <p:nvPr/>
        </p:nvGrpSpPr>
        <p:grpSpPr>
          <a:xfrm rot="0">
            <a:off x="12176520" y="7542608"/>
            <a:ext cx="2500200" cy="1722000"/>
            <a:chOff x="0" y="0"/>
            <a:chExt cx="3333600" cy="2296000"/>
          </a:xfrm>
        </p:grpSpPr>
        <p:sp>
          <p:nvSpPr>
            <p:cNvPr name="Freeform 22" id="22"/>
            <p:cNvSpPr/>
            <p:nvPr/>
          </p:nvSpPr>
          <p:spPr>
            <a:xfrm flipH="false" flipV="false" rot="0">
              <a:off x="0" y="0"/>
              <a:ext cx="3333600" cy="2296000"/>
            </a:xfrm>
            <a:custGeom>
              <a:avLst/>
              <a:gdLst/>
              <a:ahLst/>
              <a:cxnLst/>
              <a:rect r="r" b="b" t="t" l="l"/>
              <a:pathLst>
                <a:path h="2296000" w="3333600">
                  <a:moveTo>
                    <a:pt x="0" y="0"/>
                  </a:moveTo>
                  <a:lnTo>
                    <a:pt x="3333600" y="0"/>
                  </a:lnTo>
                  <a:lnTo>
                    <a:pt x="3333600" y="2296000"/>
                  </a:lnTo>
                  <a:lnTo>
                    <a:pt x="0" y="2296000"/>
                  </a:lnTo>
                  <a:close/>
                </a:path>
              </a:pathLst>
            </a:custGeom>
            <a:solidFill>
              <a:srgbClr val="000000">
                <a:alpha val="0"/>
              </a:srgbClr>
            </a:solidFill>
          </p:spPr>
        </p:sp>
        <p:sp>
          <p:nvSpPr>
            <p:cNvPr name="TextBox 23" id="23"/>
            <p:cNvSpPr txBox="true"/>
            <p:nvPr/>
          </p:nvSpPr>
          <p:spPr>
            <a:xfrm>
              <a:off x="0" y="47625"/>
              <a:ext cx="3333600" cy="2248375"/>
            </a:xfrm>
            <a:prstGeom prst="rect">
              <a:avLst/>
            </a:prstGeom>
          </p:spPr>
          <p:txBody>
            <a:bodyPr anchor="b" rtlCol="false" tIns="0" lIns="0" bIns="0" rIns="0"/>
            <a:lstStyle/>
            <a:p>
              <a:pPr algn="ctr">
                <a:lnSpc>
                  <a:spcPts val="3888"/>
                </a:lnSpc>
              </a:pPr>
              <a:r>
                <a:rPr lang="en-US" sz="3600">
                  <a:solidFill>
                    <a:srgbClr val="F2F2F2"/>
                  </a:solidFill>
                  <a:latin typeface="Glacial Indifference"/>
                  <a:ea typeface="Glacial Indifference"/>
                  <a:cs typeface="Glacial Indifference"/>
                  <a:sym typeface="Glacial Indifference"/>
                </a:rPr>
                <a:t>Awards</a:t>
              </a:r>
            </a:p>
          </p:txBody>
        </p:sp>
      </p:grpSp>
      <p:grpSp>
        <p:nvGrpSpPr>
          <p:cNvPr name="Group 24" id="24"/>
          <p:cNvGrpSpPr/>
          <p:nvPr/>
        </p:nvGrpSpPr>
        <p:grpSpPr>
          <a:xfrm rot="0">
            <a:off x="6285210" y="7429500"/>
            <a:ext cx="42600" cy="1834800"/>
            <a:chOff x="0" y="0"/>
            <a:chExt cx="56800" cy="2446400"/>
          </a:xfrm>
        </p:grpSpPr>
        <p:sp>
          <p:nvSpPr>
            <p:cNvPr name="Freeform 25" id="25"/>
            <p:cNvSpPr/>
            <p:nvPr/>
          </p:nvSpPr>
          <p:spPr>
            <a:xfrm flipH="false" flipV="false" rot="0">
              <a:off x="0" y="0"/>
              <a:ext cx="56769" cy="2446401"/>
            </a:xfrm>
            <a:custGeom>
              <a:avLst/>
              <a:gdLst/>
              <a:ahLst/>
              <a:cxnLst/>
              <a:rect r="r" b="b" t="t" l="l"/>
              <a:pathLst>
                <a:path h="2446401" w="56769">
                  <a:moveTo>
                    <a:pt x="0" y="0"/>
                  </a:moveTo>
                  <a:lnTo>
                    <a:pt x="56769" y="0"/>
                  </a:lnTo>
                  <a:lnTo>
                    <a:pt x="56769" y="2446401"/>
                  </a:lnTo>
                  <a:lnTo>
                    <a:pt x="0" y="2446401"/>
                  </a:lnTo>
                  <a:close/>
                </a:path>
              </a:pathLst>
            </a:custGeom>
            <a:solidFill>
              <a:srgbClr val="FDBE46"/>
            </a:solidFill>
          </p:spPr>
        </p:sp>
      </p:grpSp>
      <p:grpSp>
        <p:nvGrpSpPr>
          <p:cNvPr name="Group 26" id="26"/>
          <p:cNvGrpSpPr/>
          <p:nvPr/>
        </p:nvGrpSpPr>
        <p:grpSpPr>
          <a:xfrm rot="0">
            <a:off x="11033662" y="7429500"/>
            <a:ext cx="42600" cy="1834800"/>
            <a:chOff x="0" y="0"/>
            <a:chExt cx="56800" cy="2446400"/>
          </a:xfrm>
        </p:grpSpPr>
        <p:sp>
          <p:nvSpPr>
            <p:cNvPr name="Freeform 27" id="27"/>
            <p:cNvSpPr/>
            <p:nvPr/>
          </p:nvSpPr>
          <p:spPr>
            <a:xfrm flipH="false" flipV="false" rot="0">
              <a:off x="0" y="0"/>
              <a:ext cx="56769" cy="2446401"/>
            </a:xfrm>
            <a:custGeom>
              <a:avLst/>
              <a:gdLst/>
              <a:ahLst/>
              <a:cxnLst/>
              <a:rect r="r" b="b" t="t" l="l"/>
              <a:pathLst>
                <a:path h="2446401" w="56769">
                  <a:moveTo>
                    <a:pt x="0" y="0"/>
                  </a:moveTo>
                  <a:lnTo>
                    <a:pt x="56769" y="0"/>
                  </a:lnTo>
                  <a:lnTo>
                    <a:pt x="56769" y="2446401"/>
                  </a:lnTo>
                  <a:lnTo>
                    <a:pt x="0" y="2446401"/>
                  </a:lnTo>
                  <a:close/>
                </a:path>
              </a:pathLst>
            </a:custGeom>
            <a:solidFill>
              <a:srgbClr val="FDBE46"/>
            </a:solidFill>
          </p:spPr>
        </p:sp>
      </p:grpSp>
      <p:grpSp>
        <p:nvGrpSpPr>
          <p:cNvPr name="Group 28" id="28"/>
          <p:cNvGrpSpPr/>
          <p:nvPr/>
        </p:nvGrpSpPr>
        <p:grpSpPr>
          <a:xfrm rot="0">
            <a:off x="2480700" y="2029931"/>
            <a:ext cx="13326600" cy="3762629"/>
            <a:chOff x="0" y="0"/>
            <a:chExt cx="17768800" cy="5016838"/>
          </a:xfrm>
        </p:grpSpPr>
        <p:sp>
          <p:nvSpPr>
            <p:cNvPr name="Freeform 29" id="29"/>
            <p:cNvSpPr/>
            <p:nvPr/>
          </p:nvSpPr>
          <p:spPr>
            <a:xfrm flipH="false" flipV="false" rot="0">
              <a:off x="0" y="0"/>
              <a:ext cx="17768801" cy="5016838"/>
            </a:xfrm>
            <a:custGeom>
              <a:avLst/>
              <a:gdLst/>
              <a:ahLst/>
              <a:cxnLst/>
              <a:rect r="r" b="b" t="t" l="l"/>
              <a:pathLst>
                <a:path h="5016838" w="17768801">
                  <a:moveTo>
                    <a:pt x="0" y="0"/>
                  </a:moveTo>
                  <a:lnTo>
                    <a:pt x="17768801" y="0"/>
                  </a:lnTo>
                  <a:lnTo>
                    <a:pt x="17768801" y="5016838"/>
                  </a:lnTo>
                  <a:lnTo>
                    <a:pt x="0" y="5016838"/>
                  </a:lnTo>
                  <a:close/>
                </a:path>
              </a:pathLst>
            </a:custGeom>
            <a:solidFill>
              <a:srgbClr val="000000">
                <a:alpha val="0"/>
              </a:srgbClr>
            </a:solidFill>
          </p:spPr>
        </p:sp>
        <p:sp>
          <p:nvSpPr>
            <p:cNvPr name="TextBox 30" id="30"/>
            <p:cNvSpPr txBox="true"/>
            <p:nvPr/>
          </p:nvSpPr>
          <p:spPr>
            <a:xfrm>
              <a:off x="0" y="28575"/>
              <a:ext cx="17768800" cy="4988263"/>
            </a:xfrm>
            <a:prstGeom prst="rect">
              <a:avLst/>
            </a:prstGeom>
          </p:spPr>
          <p:txBody>
            <a:bodyPr anchor="t" rtlCol="false" tIns="0" lIns="0" bIns="0" rIns="0"/>
            <a:lstStyle/>
            <a:p>
              <a:pPr algn="ctr">
                <a:lnSpc>
                  <a:spcPts val="4319"/>
                </a:lnSpc>
              </a:pPr>
              <a:r>
                <a:rPr lang="en-US" sz="3999">
                  <a:solidFill>
                    <a:srgbClr val="FFFFFF"/>
                  </a:solidFill>
                  <a:latin typeface="Glacial Indifference"/>
                  <a:ea typeface="Glacial Indifference"/>
                  <a:cs typeface="Glacial Indifference"/>
                  <a:sym typeface="Glacial Indifference"/>
                </a:rPr>
                <a:t>We are a full-stack ad agency that thrives on experiences, perspectives, and ideas that our people bring to the table. </a:t>
              </a:r>
            </a:p>
            <a:p>
              <a:pPr algn="ctr">
                <a:lnSpc>
                  <a:spcPts val="3455"/>
                </a:lnSpc>
              </a:pPr>
            </a:p>
            <a:p>
              <a:pPr algn="ctr">
                <a:lnSpc>
                  <a:spcPts val="4319"/>
                </a:lnSpc>
              </a:pPr>
              <a:r>
                <a:rPr lang="en-US" sz="3999">
                  <a:solidFill>
                    <a:srgbClr val="FFFFFF"/>
                  </a:solidFill>
                  <a:latin typeface="Glacial Indifference"/>
                  <a:ea typeface="Glacial Indifference"/>
                  <a:cs typeface="Glacial Indifference"/>
                  <a:sym typeface="Glacial Indifference"/>
                </a:rPr>
                <a:t>We consume and are consumed by the world around us, as the work we do is made more real and resonant by it!</a:t>
              </a:r>
            </a:p>
            <a:p>
              <a:pPr algn="ctr">
                <a:lnSpc>
                  <a:spcPts val="3455"/>
                </a:lnSpc>
              </a:pPr>
            </a:p>
            <a:p>
              <a:pPr algn="ctr">
                <a:lnSpc>
                  <a:spcPts val="4319"/>
                </a:lnSpc>
              </a:pPr>
              <a:r>
                <a:rPr lang="en-US" b="true" sz="3999">
                  <a:solidFill>
                    <a:srgbClr val="FFFFFF"/>
                  </a:solidFill>
                  <a:latin typeface="Glacial Indifference Bold"/>
                  <a:ea typeface="Glacial Indifference Bold"/>
                  <a:cs typeface="Glacial Indifference Bold"/>
                  <a:sym typeface="Glacial Indifference Bold"/>
                </a:rPr>
                <a:t>We are Culture hackers!</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868400" y="861788"/>
            <a:ext cx="16788000" cy="1173600"/>
            <a:chOff x="0" y="0"/>
            <a:chExt cx="22384000" cy="1564800"/>
          </a:xfrm>
        </p:grpSpPr>
        <p:sp>
          <p:nvSpPr>
            <p:cNvPr name="Freeform 3" id="3"/>
            <p:cNvSpPr/>
            <p:nvPr/>
          </p:nvSpPr>
          <p:spPr>
            <a:xfrm flipH="false" flipV="false" rot="0">
              <a:off x="0" y="0"/>
              <a:ext cx="22384000" cy="1564800"/>
            </a:xfrm>
            <a:custGeom>
              <a:avLst/>
              <a:gdLst/>
              <a:ahLst/>
              <a:cxnLst/>
              <a:rect r="r" b="b" t="t" l="l"/>
              <a:pathLst>
                <a:path h="1564800" w="22384000">
                  <a:moveTo>
                    <a:pt x="0" y="0"/>
                  </a:moveTo>
                  <a:lnTo>
                    <a:pt x="22384000" y="0"/>
                  </a:lnTo>
                  <a:lnTo>
                    <a:pt x="22384000" y="1564800"/>
                  </a:lnTo>
                  <a:lnTo>
                    <a:pt x="0" y="1564800"/>
                  </a:lnTo>
                  <a:close/>
                </a:path>
              </a:pathLst>
            </a:custGeom>
            <a:solidFill>
              <a:srgbClr val="000000">
                <a:alpha val="0"/>
              </a:srgbClr>
            </a:solidFill>
          </p:spPr>
        </p:sp>
        <p:sp>
          <p:nvSpPr>
            <p:cNvPr name="TextBox 4" id="4"/>
            <p:cNvSpPr txBox="true"/>
            <p:nvPr/>
          </p:nvSpPr>
          <p:spPr>
            <a:xfrm>
              <a:off x="0" y="-9525"/>
              <a:ext cx="22384000" cy="1574325"/>
            </a:xfrm>
            <a:prstGeom prst="rect">
              <a:avLst/>
            </a:prstGeom>
          </p:spPr>
          <p:txBody>
            <a:bodyPr anchor="t" rtlCol="false" tIns="0" lIns="0" bIns="0" rIns="0"/>
            <a:lstStyle/>
            <a:p>
              <a:pPr algn="ctr">
                <a:lnSpc>
                  <a:spcPts val="5040"/>
                </a:lnSpc>
              </a:pPr>
              <a:r>
                <a:rPr lang="en-US" b="true" sz="4200">
                  <a:solidFill>
                    <a:srgbClr val="FFFFFF"/>
                  </a:solidFill>
                  <a:latin typeface="Glacial Indifference Bold"/>
                  <a:ea typeface="Glacial Indifference Bold"/>
                  <a:cs typeface="Glacial Indifference Bold"/>
                  <a:sym typeface="Glacial Indifference Bold"/>
                </a:rPr>
                <a:t>Globally credited as the </a:t>
              </a:r>
              <a:r>
                <a:rPr lang="en-US" b="true" sz="4200">
                  <a:solidFill>
                    <a:srgbClr val="FFC000"/>
                  </a:solidFill>
                  <a:latin typeface="Glacial Indifference Bold"/>
                  <a:ea typeface="Glacial Indifference Bold"/>
                  <a:cs typeface="Glacial Indifference Bold"/>
                  <a:sym typeface="Glacial Indifference Bold"/>
                </a:rPr>
                <a:t>Best Independent Digital Agency</a:t>
              </a:r>
            </a:p>
          </p:txBody>
        </p:sp>
      </p:grpSp>
      <p:sp>
        <p:nvSpPr>
          <p:cNvPr name="Freeform 5" id="5"/>
          <p:cNvSpPr/>
          <p:nvPr/>
        </p:nvSpPr>
        <p:spPr>
          <a:xfrm flipH="false" flipV="false" rot="0">
            <a:off x="3977871" y="2336184"/>
            <a:ext cx="5454240" cy="6734396"/>
          </a:xfrm>
          <a:custGeom>
            <a:avLst/>
            <a:gdLst/>
            <a:ahLst/>
            <a:cxnLst/>
            <a:rect r="r" b="b" t="t" l="l"/>
            <a:pathLst>
              <a:path h="6734396" w="5454240">
                <a:moveTo>
                  <a:pt x="0" y="0"/>
                </a:moveTo>
                <a:lnTo>
                  <a:pt x="5454240" y="0"/>
                </a:lnTo>
                <a:lnTo>
                  <a:pt x="5454240" y="6734396"/>
                </a:lnTo>
                <a:lnTo>
                  <a:pt x="0" y="6734396"/>
                </a:lnTo>
                <a:lnTo>
                  <a:pt x="0" y="0"/>
                </a:lnTo>
                <a:close/>
              </a:path>
            </a:pathLst>
          </a:custGeom>
          <a:blipFill>
            <a:blip r:embed="rId3"/>
            <a:stretch>
              <a:fillRect l="0" t="-619" r="0" b="-619"/>
            </a:stretch>
          </a:blipFill>
        </p:spPr>
      </p:sp>
      <p:sp>
        <p:nvSpPr>
          <p:cNvPr name="Freeform 6" id="6"/>
          <p:cNvSpPr/>
          <p:nvPr/>
        </p:nvSpPr>
        <p:spPr>
          <a:xfrm flipH="false" flipV="false" rot="0">
            <a:off x="9026925" y="2336219"/>
            <a:ext cx="5454225" cy="6734344"/>
          </a:xfrm>
          <a:custGeom>
            <a:avLst/>
            <a:gdLst/>
            <a:ahLst/>
            <a:cxnLst/>
            <a:rect r="r" b="b" t="t" l="l"/>
            <a:pathLst>
              <a:path h="6734344" w="5454225">
                <a:moveTo>
                  <a:pt x="0" y="0"/>
                </a:moveTo>
                <a:lnTo>
                  <a:pt x="5454224" y="0"/>
                </a:lnTo>
                <a:lnTo>
                  <a:pt x="5454224" y="6734344"/>
                </a:lnTo>
                <a:lnTo>
                  <a:pt x="0" y="6734344"/>
                </a:lnTo>
                <a:lnTo>
                  <a:pt x="0" y="0"/>
                </a:lnTo>
                <a:close/>
              </a:path>
            </a:pathLst>
          </a:custGeom>
          <a:blipFill>
            <a:blip r:embed="rId4"/>
            <a:stretch>
              <a:fillRect l="0" t="-619" r="0" b="-619"/>
            </a:stretch>
          </a:blipFill>
        </p:spPr>
      </p:sp>
      <p:sp>
        <p:nvSpPr>
          <p:cNvPr name="Freeform 7" id="7"/>
          <p:cNvSpPr/>
          <p:nvPr/>
        </p:nvSpPr>
        <p:spPr>
          <a:xfrm flipH="true" flipV="false" rot="0">
            <a:off x="3805688" y="2347780"/>
            <a:ext cx="236280" cy="6734396"/>
          </a:xfrm>
          <a:custGeom>
            <a:avLst/>
            <a:gdLst/>
            <a:ahLst/>
            <a:cxnLst/>
            <a:rect r="r" b="b" t="t" l="l"/>
            <a:pathLst>
              <a:path h="6734396" w="236280">
                <a:moveTo>
                  <a:pt x="236280" y="0"/>
                </a:moveTo>
                <a:lnTo>
                  <a:pt x="0" y="0"/>
                </a:lnTo>
                <a:lnTo>
                  <a:pt x="0" y="6734396"/>
                </a:lnTo>
                <a:lnTo>
                  <a:pt x="236280" y="6734396"/>
                </a:lnTo>
                <a:lnTo>
                  <a:pt x="236280" y="0"/>
                </a:lnTo>
                <a:close/>
              </a:path>
            </a:pathLst>
          </a:custGeom>
          <a:blipFill>
            <a:blip r:embed="rId4"/>
            <a:stretch>
              <a:fillRect l="-2207869" t="0" r="0" b="-1216"/>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868400" y="861788"/>
            <a:ext cx="16788000" cy="1173600"/>
            <a:chOff x="0" y="0"/>
            <a:chExt cx="22384000" cy="1564800"/>
          </a:xfrm>
        </p:grpSpPr>
        <p:sp>
          <p:nvSpPr>
            <p:cNvPr name="Freeform 3" id="3"/>
            <p:cNvSpPr/>
            <p:nvPr/>
          </p:nvSpPr>
          <p:spPr>
            <a:xfrm flipH="false" flipV="false" rot="0">
              <a:off x="0" y="0"/>
              <a:ext cx="22384000" cy="1564800"/>
            </a:xfrm>
            <a:custGeom>
              <a:avLst/>
              <a:gdLst/>
              <a:ahLst/>
              <a:cxnLst/>
              <a:rect r="r" b="b" t="t" l="l"/>
              <a:pathLst>
                <a:path h="1564800" w="22384000">
                  <a:moveTo>
                    <a:pt x="0" y="0"/>
                  </a:moveTo>
                  <a:lnTo>
                    <a:pt x="22384000" y="0"/>
                  </a:lnTo>
                  <a:lnTo>
                    <a:pt x="22384000" y="1564800"/>
                  </a:lnTo>
                  <a:lnTo>
                    <a:pt x="0" y="1564800"/>
                  </a:lnTo>
                  <a:close/>
                </a:path>
              </a:pathLst>
            </a:custGeom>
            <a:solidFill>
              <a:srgbClr val="000000">
                <a:alpha val="0"/>
              </a:srgbClr>
            </a:solidFill>
          </p:spPr>
        </p:sp>
        <p:sp>
          <p:nvSpPr>
            <p:cNvPr name="TextBox 4" id="4"/>
            <p:cNvSpPr txBox="true"/>
            <p:nvPr/>
          </p:nvSpPr>
          <p:spPr>
            <a:xfrm>
              <a:off x="0" y="-9525"/>
              <a:ext cx="22384000" cy="1574325"/>
            </a:xfrm>
            <a:prstGeom prst="rect">
              <a:avLst/>
            </a:prstGeom>
          </p:spPr>
          <p:txBody>
            <a:bodyPr anchor="t" rtlCol="false" tIns="0" lIns="0" bIns="0" rIns="0"/>
            <a:lstStyle/>
            <a:p>
              <a:pPr algn="ctr">
                <a:lnSpc>
                  <a:spcPts val="5040"/>
                </a:lnSpc>
              </a:pPr>
              <a:r>
                <a:rPr lang="en-US" b="true" sz="4200">
                  <a:solidFill>
                    <a:srgbClr val="FFFFFF"/>
                  </a:solidFill>
                  <a:latin typeface="Glacial Indifference Bold"/>
                  <a:ea typeface="Glacial Indifference Bold"/>
                  <a:cs typeface="Glacial Indifference Bold"/>
                  <a:sym typeface="Glacial Indifference Bold"/>
                </a:rPr>
                <a:t>South Asia’s Top Agency</a:t>
              </a:r>
            </a:p>
          </p:txBody>
        </p:sp>
      </p:grpSp>
      <p:sp>
        <p:nvSpPr>
          <p:cNvPr name="Freeform 5" id="5"/>
          <p:cNvSpPr/>
          <p:nvPr/>
        </p:nvSpPr>
        <p:spPr>
          <a:xfrm flipH="false" flipV="false" rot="0">
            <a:off x="4339976" y="2809342"/>
            <a:ext cx="2997196" cy="3873250"/>
          </a:xfrm>
          <a:custGeom>
            <a:avLst/>
            <a:gdLst/>
            <a:ahLst/>
            <a:cxnLst/>
            <a:rect r="r" b="b" t="t" l="l"/>
            <a:pathLst>
              <a:path h="3873250" w="2997196">
                <a:moveTo>
                  <a:pt x="0" y="0"/>
                </a:moveTo>
                <a:lnTo>
                  <a:pt x="2997196" y="0"/>
                </a:lnTo>
                <a:lnTo>
                  <a:pt x="2997196" y="3873250"/>
                </a:lnTo>
                <a:lnTo>
                  <a:pt x="0" y="3873250"/>
                </a:lnTo>
                <a:lnTo>
                  <a:pt x="0" y="0"/>
                </a:lnTo>
                <a:close/>
              </a:path>
            </a:pathLst>
          </a:custGeom>
          <a:blipFill>
            <a:blip r:embed="rId3"/>
            <a:stretch>
              <a:fillRect l="-14619" t="-14328" r="-12462" b="-16789"/>
            </a:stretch>
          </a:blipFill>
        </p:spPr>
      </p:sp>
      <p:sp>
        <p:nvSpPr>
          <p:cNvPr name="Freeform 6" id="6"/>
          <p:cNvSpPr/>
          <p:nvPr/>
        </p:nvSpPr>
        <p:spPr>
          <a:xfrm flipH="false" flipV="false" rot="0">
            <a:off x="7627650" y="2797400"/>
            <a:ext cx="3032686" cy="3839048"/>
          </a:xfrm>
          <a:custGeom>
            <a:avLst/>
            <a:gdLst/>
            <a:ahLst/>
            <a:cxnLst/>
            <a:rect r="r" b="b" t="t" l="l"/>
            <a:pathLst>
              <a:path h="3839048" w="3032686">
                <a:moveTo>
                  <a:pt x="0" y="0"/>
                </a:moveTo>
                <a:lnTo>
                  <a:pt x="3032686" y="0"/>
                </a:lnTo>
                <a:lnTo>
                  <a:pt x="3032686" y="3839048"/>
                </a:lnTo>
                <a:lnTo>
                  <a:pt x="0" y="3839048"/>
                </a:lnTo>
                <a:lnTo>
                  <a:pt x="0" y="0"/>
                </a:lnTo>
                <a:close/>
              </a:path>
            </a:pathLst>
          </a:custGeom>
          <a:blipFill>
            <a:blip r:embed="rId4"/>
            <a:stretch>
              <a:fillRect l="-7208" t="-17780" r="-24098" b="-20523"/>
            </a:stretch>
          </a:blipFill>
        </p:spPr>
      </p:sp>
      <p:sp>
        <p:nvSpPr>
          <p:cNvPr name="Freeform 7" id="7"/>
          <p:cNvSpPr/>
          <p:nvPr/>
        </p:nvSpPr>
        <p:spPr>
          <a:xfrm flipH="false" flipV="false" rot="0">
            <a:off x="14274050" y="2791900"/>
            <a:ext cx="3032702" cy="3850046"/>
          </a:xfrm>
          <a:custGeom>
            <a:avLst/>
            <a:gdLst/>
            <a:ahLst/>
            <a:cxnLst/>
            <a:rect r="r" b="b" t="t" l="l"/>
            <a:pathLst>
              <a:path h="3850046" w="3032702">
                <a:moveTo>
                  <a:pt x="0" y="0"/>
                </a:moveTo>
                <a:lnTo>
                  <a:pt x="3032702" y="0"/>
                </a:lnTo>
                <a:lnTo>
                  <a:pt x="3032702" y="3850046"/>
                </a:lnTo>
                <a:lnTo>
                  <a:pt x="0" y="3850046"/>
                </a:lnTo>
                <a:lnTo>
                  <a:pt x="0" y="0"/>
                </a:lnTo>
                <a:close/>
              </a:path>
            </a:pathLst>
          </a:custGeom>
          <a:blipFill>
            <a:blip r:embed="rId5"/>
            <a:stretch>
              <a:fillRect l="-9359" t="-13919" r="-7799" b="-9129"/>
            </a:stretch>
          </a:blipFill>
        </p:spPr>
      </p:sp>
      <p:sp>
        <p:nvSpPr>
          <p:cNvPr name="Freeform 8" id="8"/>
          <p:cNvSpPr/>
          <p:nvPr/>
        </p:nvSpPr>
        <p:spPr>
          <a:xfrm flipH="false" flipV="false" rot="0">
            <a:off x="1052300" y="2826442"/>
            <a:ext cx="2997196" cy="3839048"/>
          </a:xfrm>
          <a:custGeom>
            <a:avLst/>
            <a:gdLst/>
            <a:ahLst/>
            <a:cxnLst/>
            <a:rect r="r" b="b" t="t" l="l"/>
            <a:pathLst>
              <a:path h="3839048" w="2997196">
                <a:moveTo>
                  <a:pt x="0" y="0"/>
                </a:moveTo>
                <a:lnTo>
                  <a:pt x="2997196" y="0"/>
                </a:lnTo>
                <a:lnTo>
                  <a:pt x="2997196" y="3839048"/>
                </a:lnTo>
                <a:lnTo>
                  <a:pt x="0" y="3839048"/>
                </a:lnTo>
                <a:lnTo>
                  <a:pt x="0" y="0"/>
                </a:lnTo>
                <a:close/>
              </a:path>
            </a:pathLst>
          </a:custGeom>
          <a:blipFill>
            <a:blip r:embed="rId6"/>
            <a:stretch>
              <a:fillRect l="-14189" t="-5980" r="-5319" b="-18422"/>
            </a:stretch>
          </a:blipFill>
        </p:spPr>
      </p:sp>
      <p:sp>
        <p:nvSpPr>
          <p:cNvPr name="Freeform 9" id="9"/>
          <p:cNvSpPr/>
          <p:nvPr/>
        </p:nvSpPr>
        <p:spPr>
          <a:xfrm flipH="false" flipV="false" rot="0">
            <a:off x="10950850" y="2779926"/>
            <a:ext cx="3032702" cy="3873976"/>
          </a:xfrm>
          <a:custGeom>
            <a:avLst/>
            <a:gdLst/>
            <a:ahLst/>
            <a:cxnLst/>
            <a:rect r="r" b="b" t="t" l="l"/>
            <a:pathLst>
              <a:path h="3873976" w="3032702">
                <a:moveTo>
                  <a:pt x="0" y="0"/>
                </a:moveTo>
                <a:lnTo>
                  <a:pt x="3032702" y="0"/>
                </a:lnTo>
                <a:lnTo>
                  <a:pt x="3032702" y="3873976"/>
                </a:lnTo>
                <a:lnTo>
                  <a:pt x="0" y="3873976"/>
                </a:lnTo>
                <a:lnTo>
                  <a:pt x="0" y="0"/>
                </a:lnTo>
                <a:close/>
              </a:path>
            </a:pathLst>
          </a:custGeom>
          <a:blipFill>
            <a:blip r:embed="rId7"/>
            <a:stretch>
              <a:fillRect l="-4029" t="-12549" r="-9124" b="-5559"/>
            </a:stretch>
          </a:blipFill>
        </p:spPr>
      </p:sp>
      <p:grpSp>
        <p:nvGrpSpPr>
          <p:cNvPr name="Group 10" id="10"/>
          <p:cNvGrpSpPr/>
          <p:nvPr/>
        </p:nvGrpSpPr>
        <p:grpSpPr>
          <a:xfrm rot="0">
            <a:off x="1052300" y="6723750"/>
            <a:ext cx="2997000" cy="645922"/>
            <a:chOff x="0" y="0"/>
            <a:chExt cx="3996000" cy="861229"/>
          </a:xfrm>
        </p:grpSpPr>
        <p:sp>
          <p:nvSpPr>
            <p:cNvPr name="Freeform 11" id="11"/>
            <p:cNvSpPr/>
            <p:nvPr/>
          </p:nvSpPr>
          <p:spPr>
            <a:xfrm flipH="false" flipV="false" rot="0">
              <a:off x="0" y="0"/>
              <a:ext cx="3996000" cy="861229"/>
            </a:xfrm>
            <a:custGeom>
              <a:avLst/>
              <a:gdLst/>
              <a:ahLst/>
              <a:cxnLst/>
              <a:rect r="r" b="b" t="t" l="l"/>
              <a:pathLst>
                <a:path h="861229" w="3996000">
                  <a:moveTo>
                    <a:pt x="0" y="0"/>
                  </a:moveTo>
                  <a:lnTo>
                    <a:pt x="3996000" y="0"/>
                  </a:lnTo>
                  <a:lnTo>
                    <a:pt x="3996000" y="861229"/>
                  </a:lnTo>
                  <a:lnTo>
                    <a:pt x="0" y="861229"/>
                  </a:lnTo>
                  <a:close/>
                </a:path>
              </a:pathLst>
            </a:custGeom>
            <a:solidFill>
              <a:srgbClr val="000000">
                <a:alpha val="0"/>
              </a:srgbClr>
            </a:solidFill>
          </p:spPr>
        </p:sp>
        <p:sp>
          <p:nvSpPr>
            <p:cNvPr name="TextBox 12" id="12"/>
            <p:cNvSpPr txBox="true"/>
            <p:nvPr/>
          </p:nvSpPr>
          <p:spPr>
            <a:xfrm>
              <a:off x="0" y="-19050"/>
              <a:ext cx="3996000" cy="880279"/>
            </a:xfrm>
            <a:prstGeom prst="rect">
              <a:avLst/>
            </a:prstGeom>
          </p:spPr>
          <p:txBody>
            <a:bodyPr anchor="t" rtlCol="false" tIns="0" lIns="0" bIns="0" rIns="0"/>
            <a:lstStyle/>
            <a:p>
              <a:pPr algn="ctr">
                <a:lnSpc>
                  <a:spcPts val="2400"/>
                </a:lnSpc>
              </a:pPr>
              <a:r>
                <a:rPr lang="en-US" sz="2000">
                  <a:solidFill>
                    <a:srgbClr val="FFFFFF"/>
                  </a:solidFill>
                  <a:latin typeface="Glacial Indifference"/>
                  <a:ea typeface="Glacial Indifference"/>
                  <a:cs typeface="Glacial Indifference"/>
                  <a:sym typeface="Glacial Indifference"/>
                </a:rPr>
                <a:t>CSR Achievement</a:t>
              </a:r>
            </a:p>
            <a:p>
              <a:pPr algn="ctr">
                <a:lnSpc>
                  <a:spcPts val="2400"/>
                </a:lnSpc>
              </a:pPr>
              <a:r>
                <a:rPr lang="en-US" sz="2000">
                  <a:solidFill>
                    <a:srgbClr val="FFFFFF"/>
                  </a:solidFill>
                  <a:latin typeface="Glacial Indifference"/>
                  <a:ea typeface="Glacial Indifference"/>
                  <a:cs typeface="Glacial Indifference"/>
                  <a:sym typeface="Glacial Indifference"/>
                </a:rPr>
                <a:t>Of the Year</a:t>
              </a:r>
            </a:p>
          </p:txBody>
        </p:sp>
      </p:grpSp>
      <p:grpSp>
        <p:nvGrpSpPr>
          <p:cNvPr name="Group 13" id="13"/>
          <p:cNvGrpSpPr/>
          <p:nvPr/>
        </p:nvGrpSpPr>
        <p:grpSpPr>
          <a:xfrm rot="0">
            <a:off x="4340050" y="6712800"/>
            <a:ext cx="2997000" cy="645922"/>
            <a:chOff x="0" y="0"/>
            <a:chExt cx="3996000" cy="861229"/>
          </a:xfrm>
        </p:grpSpPr>
        <p:sp>
          <p:nvSpPr>
            <p:cNvPr name="Freeform 14" id="14"/>
            <p:cNvSpPr/>
            <p:nvPr/>
          </p:nvSpPr>
          <p:spPr>
            <a:xfrm flipH="false" flipV="false" rot="0">
              <a:off x="0" y="0"/>
              <a:ext cx="3996000" cy="861229"/>
            </a:xfrm>
            <a:custGeom>
              <a:avLst/>
              <a:gdLst/>
              <a:ahLst/>
              <a:cxnLst/>
              <a:rect r="r" b="b" t="t" l="l"/>
              <a:pathLst>
                <a:path h="861229" w="3996000">
                  <a:moveTo>
                    <a:pt x="0" y="0"/>
                  </a:moveTo>
                  <a:lnTo>
                    <a:pt x="3996000" y="0"/>
                  </a:lnTo>
                  <a:lnTo>
                    <a:pt x="3996000" y="861229"/>
                  </a:lnTo>
                  <a:lnTo>
                    <a:pt x="0" y="861229"/>
                  </a:lnTo>
                  <a:close/>
                </a:path>
              </a:pathLst>
            </a:custGeom>
            <a:solidFill>
              <a:srgbClr val="000000">
                <a:alpha val="0"/>
              </a:srgbClr>
            </a:solidFill>
          </p:spPr>
        </p:sp>
        <p:sp>
          <p:nvSpPr>
            <p:cNvPr name="TextBox 15" id="15"/>
            <p:cNvSpPr txBox="true"/>
            <p:nvPr/>
          </p:nvSpPr>
          <p:spPr>
            <a:xfrm>
              <a:off x="0" y="-19050"/>
              <a:ext cx="3996000" cy="880279"/>
            </a:xfrm>
            <a:prstGeom prst="rect">
              <a:avLst/>
            </a:prstGeom>
          </p:spPr>
          <p:txBody>
            <a:bodyPr anchor="t" rtlCol="false" tIns="0" lIns="0" bIns="0" rIns="0"/>
            <a:lstStyle/>
            <a:p>
              <a:pPr algn="ctr">
                <a:lnSpc>
                  <a:spcPts val="2400"/>
                </a:lnSpc>
              </a:pPr>
              <a:r>
                <a:rPr lang="en-US" sz="2000">
                  <a:solidFill>
                    <a:srgbClr val="FFFFFF"/>
                  </a:solidFill>
                  <a:latin typeface="Glacial Indifference"/>
                  <a:ea typeface="Glacial Indifference"/>
                  <a:cs typeface="Glacial Indifference"/>
                  <a:sym typeface="Glacial Indifference"/>
                </a:rPr>
                <a:t>Social Media</a:t>
              </a:r>
            </a:p>
            <a:p>
              <a:pPr algn="ctr">
                <a:lnSpc>
                  <a:spcPts val="2400"/>
                </a:lnSpc>
              </a:pPr>
              <a:r>
                <a:rPr lang="en-US" sz="2000">
                  <a:solidFill>
                    <a:srgbClr val="FFFFFF"/>
                  </a:solidFill>
                  <a:latin typeface="Glacial Indifference"/>
                  <a:ea typeface="Glacial Indifference"/>
                  <a:cs typeface="Glacial Indifference"/>
                  <a:sym typeface="Glacial Indifference"/>
                </a:rPr>
                <a:t>Agency Of the Year</a:t>
              </a:r>
            </a:p>
          </p:txBody>
        </p:sp>
      </p:grpSp>
      <p:grpSp>
        <p:nvGrpSpPr>
          <p:cNvPr name="Group 16" id="16"/>
          <p:cNvGrpSpPr/>
          <p:nvPr/>
        </p:nvGrpSpPr>
        <p:grpSpPr>
          <a:xfrm rot="0">
            <a:off x="7763900" y="6647450"/>
            <a:ext cx="2997000" cy="645922"/>
            <a:chOff x="0" y="0"/>
            <a:chExt cx="3996000" cy="861229"/>
          </a:xfrm>
        </p:grpSpPr>
        <p:sp>
          <p:nvSpPr>
            <p:cNvPr name="Freeform 17" id="17"/>
            <p:cNvSpPr/>
            <p:nvPr/>
          </p:nvSpPr>
          <p:spPr>
            <a:xfrm flipH="false" flipV="false" rot="0">
              <a:off x="0" y="0"/>
              <a:ext cx="3996000" cy="861229"/>
            </a:xfrm>
            <a:custGeom>
              <a:avLst/>
              <a:gdLst/>
              <a:ahLst/>
              <a:cxnLst/>
              <a:rect r="r" b="b" t="t" l="l"/>
              <a:pathLst>
                <a:path h="861229" w="3996000">
                  <a:moveTo>
                    <a:pt x="0" y="0"/>
                  </a:moveTo>
                  <a:lnTo>
                    <a:pt x="3996000" y="0"/>
                  </a:lnTo>
                  <a:lnTo>
                    <a:pt x="3996000" y="861229"/>
                  </a:lnTo>
                  <a:lnTo>
                    <a:pt x="0" y="861229"/>
                  </a:lnTo>
                  <a:close/>
                </a:path>
              </a:pathLst>
            </a:custGeom>
            <a:solidFill>
              <a:srgbClr val="000000">
                <a:alpha val="0"/>
              </a:srgbClr>
            </a:solidFill>
          </p:spPr>
        </p:sp>
        <p:sp>
          <p:nvSpPr>
            <p:cNvPr name="TextBox 18" id="18"/>
            <p:cNvSpPr txBox="true"/>
            <p:nvPr/>
          </p:nvSpPr>
          <p:spPr>
            <a:xfrm>
              <a:off x="0" y="-19050"/>
              <a:ext cx="3996000" cy="880279"/>
            </a:xfrm>
            <a:prstGeom prst="rect">
              <a:avLst/>
            </a:prstGeom>
          </p:spPr>
          <p:txBody>
            <a:bodyPr anchor="t" rtlCol="false" tIns="0" lIns="0" bIns="0" rIns="0"/>
            <a:lstStyle/>
            <a:p>
              <a:pPr algn="ctr">
                <a:lnSpc>
                  <a:spcPts val="2400"/>
                </a:lnSpc>
              </a:pPr>
              <a:r>
                <a:rPr lang="en-US" sz="2000">
                  <a:solidFill>
                    <a:srgbClr val="FFFFFF"/>
                  </a:solidFill>
                  <a:latin typeface="Glacial Indifference"/>
                  <a:ea typeface="Glacial Indifference"/>
                  <a:cs typeface="Glacial Indifference"/>
                  <a:sym typeface="Glacial Indifference"/>
                </a:rPr>
                <a:t>Entertainment</a:t>
              </a:r>
            </a:p>
            <a:p>
              <a:pPr algn="ctr">
                <a:lnSpc>
                  <a:spcPts val="2400"/>
                </a:lnSpc>
              </a:pPr>
              <a:r>
                <a:rPr lang="en-US" sz="2000">
                  <a:solidFill>
                    <a:srgbClr val="FFFFFF"/>
                  </a:solidFill>
                  <a:latin typeface="Glacial Indifference"/>
                  <a:ea typeface="Glacial Indifference"/>
                  <a:cs typeface="Glacial Indifference"/>
                  <a:sym typeface="Glacial Indifference"/>
                </a:rPr>
                <a:t>Agency Of the Year</a:t>
              </a:r>
            </a:p>
          </p:txBody>
        </p:sp>
      </p:grpSp>
      <p:grpSp>
        <p:nvGrpSpPr>
          <p:cNvPr name="Group 19" id="19"/>
          <p:cNvGrpSpPr/>
          <p:nvPr/>
        </p:nvGrpSpPr>
        <p:grpSpPr>
          <a:xfrm rot="0">
            <a:off x="10864900" y="6647450"/>
            <a:ext cx="3204600" cy="645922"/>
            <a:chOff x="0" y="0"/>
            <a:chExt cx="4272800" cy="861229"/>
          </a:xfrm>
        </p:grpSpPr>
        <p:sp>
          <p:nvSpPr>
            <p:cNvPr name="Freeform 20" id="20"/>
            <p:cNvSpPr/>
            <p:nvPr/>
          </p:nvSpPr>
          <p:spPr>
            <a:xfrm flipH="false" flipV="false" rot="0">
              <a:off x="0" y="0"/>
              <a:ext cx="4272800" cy="861229"/>
            </a:xfrm>
            <a:custGeom>
              <a:avLst/>
              <a:gdLst/>
              <a:ahLst/>
              <a:cxnLst/>
              <a:rect r="r" b="b" t="t" l="l"/>
              <a:pathLst>
                <a:path h="861229" w="4272800">
                  <a:moveTo>
                    <a:pt x="0" y="0"/>
                  </a:moveTo>
                  <a:lnTo>
                    <a:pt x="4272800" y="0"/>
                  </a:lnTo>
                  <a:lnTo>
                    <a:pt x="4272800" y="861229"/>
                  </a:lnTo>
                  <a:lnTo>
                    <a:pt x="0" y="861229"/>
                  </a:lnTo>
                  <a:close/>
                </a:path>
              </a:pathLst>
            </a:custGeom>
            <a:solidFill>
              <a:srgbClr val="000000">
                <a:alpha val="0"/>
              </a:srgbClr>
            </a:solidFill>
          </p:spPr>
        </p:sp>
        <p:sp>
          <p:nvSpPr>
            <p:cNvPr name="TextBox 21" id="21"/>
            <p:cNvSpPr txBox="true"/>
            <p:nvPr/>
          </p:nvSpPr>
          <p:spPr>
            <a:xfrm>
              <a:off x="0" y="-19050"/>
              <a:ext cx="4272800" cy="880279"/>
            </a:xfrm>
            <a:prstGeom prst="rect">
              <a:avLst/>
            </a:prstGeom>
          </p:spPr>
          <p:txBody>
            <a:bodyPr anchor="t" rtlCol="false" tIns="0" lIns="0" bIns="0" rIns="0"/>
            <a:lstStyle/>
            <a:p>
              <a:pPr algn="ctr">
                <a:lnSpc>
                  <a:spcPts val="2400"/>
                </a:lnSpc>
              </a:pPr>
              <a:r>
                <a:rPr lang="en-US" sz="2000">
                  <a:solidFill>
                    <a:srgbClr val="FFFFFF"/>
                  </a:solidFill>
                  <a:latin typeface="Glacial Indifference"/>
                  <a:ea typeface="Glacial Indifference"/>
                  <a:cs typeface="Glacial Indifference"/>
                  <a:sym typeface="Glacial Indifference"/>
                </a:rPr>
                <a:t>Influencer Marketing</a:t>
              </a:r>
            </a:p>
            <a:p>
              <a:pPr algn="ctr">
                <a:lnSpc>
                  <a:spcPts val="2400"/>
                </a:lnSpc>
              </a:pPr>
              <a:r>
                <a:rPr lang="en-US" sz="2000">
                  <a:solidFill>
                    <a:srgbClr val="FFFFFF"/>
                  </a:solidFill>
                  <a:latin typeface="Glacial Indifference"/>
                  <a:ea typeface="Glacial Indifference"/>
                  <a:cs typeface="Glacial Indifference"/>
                  <a:sym typeface="Glacial Indifference"/>
                </a:rPr>
                <a:t>Agency Of the Year</a:t>
              </a:r>
            </a:p>
          </p:txBody>
        </p:sp>
      </p:grpSp>
      <p:grpSp>
        <p:nvGrpSpPr>
          <p:cNvPr name="Group 22" id="22"/>
          <p:cNvGrpSpPr/>
          <p:nvPr/>
        </p:nvGrpSpPr>
        <p:grpSpPr>
          <a:xfrm rot="0">
            <a:off x="14173500" y="6647450"/>
            <a:ext cx="3234000" cy="645922"/>
            <a:chOff x="0" y="0"/>
            <a:chExt cx="4312000" cy="861229"/>
          </a:xfrm>
        </p:grpSpPr>
        <p:sp>
          <p:nvSpPr>
            <p:cNvPr name="Freeform 23" id="23"/>
            <p:cNvSpPr/>
            <p:nvPr/>
          </p:nvSpPr>
          <p:spPr>
            <a:xfrm flipH="false" flipV="false" rot="0">
              <a:off x="0" y="0"/>
              <a:ext cx="4312000" cy="861229"/>
            </a:xfrm>
            <a:custGeom>
              <a:avLst/>
              <a:gdLst/>
              <a:ahLst/>
              <a:cxnLst/>
              <a:rect r="r" b="b" t="t" l="l"/>
              <a:pathLst>
                <a:path h="861229" w="4312000">
                  <a:moveTo>
                    <a:pt x="0" y="0"/>
                  </a:moveTo>
                  <a:lnTo>
                    <a:pt x="4312000" y="0"/>
                  </a:lnTo>
                  <a:lnTo>
                    <a:pt x="4312000" y="861229"/>
                  </a:lnTo>
                  <a:lnTo>
                    <a:pt x="0" y="861229"/>
                  </a:lnTo>
                  <a:close/>
                </a:path>
              </a:pathLst>
            </a:custGeom>
            <a:solidFill>
              <a:srgbClr val="000000">
                <a:alpha val="0"/>
              </a:srgbClr>
            </a:solidFill>
          </p:spPr>
        </p:sp>
        <p:sp>
          <p:nvSpPr>
            <p:cNvPr name="TextBox 24" id="24"/>
            <p:cNvSpPr txBox="true"/>
            <p:nvPr/>
          </p:nvSpPr>
          <p:spPr>
            <a:xfrm>
              <a:off x="0" y="-19050"/>
              <a:ext cx="4312000" cy="880279"/>
            </a:xfrm>
            <a:prstGeom prst="rect">
              <a:avLst/>
            </a:prstGeom>
          </p:spPr>
          <p:txBody>
            <a:bodyPr anchor="t" rtlCol="false" tIns="0" lIns="0" bIns="0" rIns="0"/>
            <a:lstStyle/>
            <a:p>
              <a:pPr algn="ctr">
                <a:lnSpc>
                  <a:spcPts val="2400"/>
                </a:lnSpc>
              </a:pPr>
              <a:r>
                <a:rPr lang="en-US" sz="2000">
                  <a:solidFill>
                    <a:srgbClr val="FFFFFF"/>
                  </a:solidFill>
                  <a:latin typeface="Glacial Indifference"/>
                  <a:ea typeface="Glacial Indifference"/>
                  <a:cs typeface="Glacial Indifference"/>
                  <a:sym typeface="Glacial Indifference"/>
                </a:rPr>
                <a:t>Production Company</a:t>
              </a:r>
            </a:p>
            <a:p>
              <a:pPr algn="ctr">
                <a:lnSpc>
                  <a:spcPts val="2400"/>
                </a:lnSpc>
              </a:pPr>
              <a:r>
                <a:rPr lang="en-US" sz="2000">
                  <a:solidFill>
                    <a:srgbClr val="FFFFFF"/>
                  </a:solidFill>
                  <a:latin typeface="Glacial Indifference"/>
                  <a:ea typeface="Glacial Indifference"/>
                  <a:cs typeface="Glacial Indifference"/>
                  <a:sym typeface="Glacial Indifference"/>
                </a:rPr>
                <a:t>Agency Of the Year</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2915900" y="9534526"/>
            <a:ext cx="4114800" cy="547800"/>
            <a:chOff x="0" y="0"/>
            <a:chExt cx="5486400" cy="730400"/>
          </a:xfrm>
        </p:grpSpPr>
        <p:sp>
          <p:nvSpPr>
            <p:cNvPr name="Freeform 3" id="3"/>
            <p:cNvSpPr/>
            <p:nvPr/>
          </p:nvSpPr>
          <p:spPr>
            <a:xfrm flipH="false" flipV="false" rot="0">
              <a:off x="0" y="0"/>
              <a:ext cx="5486400" cy="730400"/>
            </a:xfrm>
            <a:custGeom>
              <a:avLst/>
              <a:gdLst/>
              <a:ahLst/>
              <a:cxnLst/>
              <a:rect r="r" b="b" t="t" l="l"/>
              <a:pathLst>
                <a:path h="730400" w="5486400">
                  <a:moveTo>
                    <a:pt x="0" y="0"/>
                  </a:moveTo>
                  <a:lnTo>
                    <a:pt x="5486400" y="0"/>
                  </a:lnTo>
                  <a:lnTo>
                    <a:pt x="5486400" y="730400"/>
                  </a:lnTo>
                  <a:lnTo>
                    <a:pt x="0" y="730400"/>
                  </a:lnTo>
                  <a:close/>
                </a:path>
              </a:pathLst>
            </a:custGeom>
            <a:solidFill>
              <a:srgbClr val="000000">
                <a:alpha val="0"/>
              </a:srgbClr>
            </a:solidFill>
          </p:spPr>
        </p:sp>
        <p:sp>
          <p:nvSpPr>
            <p:cNvPr name="TextBox 4" id="4"/>
            <p:cNvSpPr txBox="true"/>
            <p:nvPr/>
          </p:nvSpPr>
          <p:spPr>
            <a:xfrm>
              <a:off x="0" y="-38100"/>
              <a:ext cx="5486400" cy="768500"/>
            </a:xfrm>
            <a:prstGeom prst="rect">
              <a:avLst/>
            </a:prstGeom>
          </p:spPr>
          <p:txBody>
            <a:bodyPr anchor="ctr" rtlCol="false" tIns="0" lIns="0" bIns="0" rIns="0"/>
            <a:lstStyle/>
            <a:p>
              <a:pPr algn="r">
                <a:lnSpc>
                  <a:spcPts val="2160"/>
                </a:lnSpc>
              </a:pPr>
              <a:r>
                <a:rPr lang="en-US" sz="1800">
                  <a:solidFill>
                    <a:srgbClr val="FFFFFF"/>
                  </a:solidFill>
                  <a:latin typeface="Times New Roman"/>
                  <a:ea typeface="Times New Roman"/>
                  <a:cs typeface="Times New Roman"/>
                  <a:sym typeface="Times New Roman"/>
                </a:rPr>
                <a:t>‹#›</a:t>
              </a:r>
            </a:p>
          </p:txBody>
        </p:sp>
      </p:grpSp>
      <p:sp>
        <p:nvSpPr>
          <p:cNvPr name="Freeform 5" id="5"/>
          <p:cNvSpPr/>
          <p:nvPr/>
        </p:nvSpPr>
        <p:spPr>
          <a:xfrm flipH="false" flipV="false" rot="0">
            <a:off x="19050" y="0"/>
            <a:ext cx="18288000" cy="10287010"/>
          </a:xfrm>
          <a:custGeom>
            <a:avLst/>
            <a:gdLst/>
            <a:ahLst/>
            <a:cxnLst/>
            <a:rect r="r" b="b" t="t" l="l"/>
            <a:pathLst>
              <a:path h="10287010" w="18288000">
                <a:moveTo>
                  <a:pt x="0" y="0"/>
                </a:moveTo>
                <a:lnTo>
                  <a:pt x="18288000" y="0"/>
                </a:lnTo>
                <a:lnTo>
                  <a:pt x="18288000" y="10287010"/>
                </a:lnTo>
                <a:lnTo>
                  <a:pt x="0" y="1028701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2" y="9286876"/>
            <a:ext cx="18288000" cy="1000200"/>
            <a:chOff x="0" y="0"/>
            <a:chExt cx="24384000" cy="1333600"/>
          </a:xfrm>
        </p:grpSpPr>
        <p:sp>
          <p:nvSpPr>
            <p:cNvPr name="Freeform 3" id="3"/>
            <p:cNvSpPr/>
            <p:nvPr/>
          </p:nvSpPr>
          <p:spPr>
            <a:xfrm flipH="false" flipV="false" rot="0">
              <a:off x="0" y="0"/>
              <a:ext cx="24384000" cy="1333627"/>
            </a:xfrm>
            <a:custGeom>
              <a:avLst/>
              <a:gdLst/>
              <a:ahLst/>
              <a:cxnLst/>
              <a:rect r="r" b="b" t="t" l="l"/>
              <a:pathLst>
                <a:path h="1333627" w="24384000">
                  <a:moveTo>
                    <a:pt x="0" y="0"/>
                  </a:moveTo>
                  <a:lnTo>
                    <a:pt x="24384000" y="0"/>
                  </a:lnTo>
                  <a:lnTo>
                    <a:pt x="24384000" y="1333627"/>
                  </a:lnTo>
                  <a:lnTo>
                    <a:pt x="0" y="1333627"/>
                  </a:lnTo>
                  <a:close/>
                </a:path>
              </a:pathLst>
            </a:custGeom>
            <a:solidFill>
              <a:srgbClr val="E1353C"/>
            </a:solidFill>
          </p:spPr>
        </p:sp>
      </p:grpSp>
      <p:sp>
        <p:nvSpPr>
          <p:cNvPr name="Freeform 4" id="4"/>
          <p:cNvSpPr/>
          <p:nvPr/>
        </p:nvSpPr>
        <p:spPr>
          <a:xfrm flipH="false" flipV="false" rot="0">
            <a:off x="1028700" y="624569"/>
            <a:ext cx="16067308" cy="9037862"/>
          </a:xfrm>
          <a:custGeom>
            <a:avLst/>
            <a:gdLst/>
            <a:ahLst/>
            <a:cxnLst/>
            <a:rect r="r" b="b" t="t" l="l"/>
            <a:pathLst>
              <a:path h="9037862" w="16067308">
                <a:moveTo>
                  <a:pt x="0" y="0"/>
                </a:moveTo>
                <a:lnTo>
                  <a:pt x="16067308" y="0"/>
                </a:lnTo>
                <a:lnTo>
                  <a:pt x="16067308" y="9037862"/>
                </a:lnTo>
                <a:lnTo>
                  <a:pt x="0" y="9037862"/>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021400" y="4611400"/>
            <a:ext cx="11648400" cy="2526600"/>
            <a:chOff x="0" y="0"/>
            <a:chExt cx="15531200" cy="3368800"/>
          </a:xfrm>
        </p:grpSpPr>
        <p:sp>
          <p:nvSpPr>
            <p:cNvPr name="Freeform 3" id="3"/>
            <p:cNvSpPr/>
            <p:nvPr/>
          </p:nvSpPr>
          <p:spPr>
            <a:xfrm flipH="false" flipV="false" rot="0">
              <a:off x="0" y="0"/>
              <a:ext cx="15531201" cy="3368800"/>
            </a:xfrm>
            <a:custGeom>
              <a:avLst/>
              <a:gdLst/>
              <a:ahLst/>
              <a:cxnLst/>
              <a:rect r="r" b="b" t="t" l="l"/>
              <a:pathLst>
                <a:path h="3368800" w="15531201">
                  <a:moveTo>
                    <a:pt x="0" y="0"/>
                  </a:moveTo>
                  <a:lnTo>
                    <a:pt x="15531201" y="0"/>
                  </a:lnTo>
                  <a:lnTo>
                    <a:pt x="15531201" y="3368800"/>
                  </a:lnTo>
                  <a:lnTo>
                    <a:pt x="0" y="3368800"/>
                  </a:lnTo>
                  <a:close/>
                </a:path>
              </a:pathLst>
            </a:custGeom>
            <a:solidFill>
              <a:srgbClr val="000000">
                <a:alpha val="0"/>
              </a:srgbClr>
            </a:solidFill>
          </p:spPr>
        </p:sp>
        <p:sp>
          <p:nvSpPr>
            <p:cNvPr name="TextBox 4" id="4"/>
            <p:cNvSpPr txBox="true"/>
            <p:nvPr/>
          </p:nvSpPr>
          <p:spPr>
            <a:xfrm>
              <a:off x="0" y="-95250"/>
              <a:ext cx="15531200" cy="3464050"/>
            </a:xfrm>
            <a:prstGeom prst="rect">
              <a:avLst/>
            </a:prstGeom>
          </p:spPr>
          <p:txBody>
            <a:bodyPr anchor="b" rtlCol="false" tIns="0" lIns="0" bIns="0" rIns="0"/>
            <a:lstStyle/>
            <a:p>
              <a:pPr algn="l">
                <a:lnSpc>
                  <a:spcPts val="13089"/>
                </a:lnSpc>
              </a:pPr>
              <a:r>
                <a:rPr lang="en-US" b="true" sz="12119">
                  <a:solidFill>
                    <a:srgbClr val="FFFFFF"/>
                  </a:solidFill>
                  <a:latin typeface="Times New Roman Bold"/>
                  <a:ea typeface="Times New Roman Bold"/>
                  <a:cs typeface="Times New Roman Bold"/>
                  <a:sym typeface="Times New Roman Bold"/>
                </a:rPr>
                <a:t>CASE STUDIES</a:t>
              </a:r>
            </a:p>
            <a:p>
              <a:pPr algn="l">
                <a:lnSpc>
                  <a:spcPts val="2440"/>
                </a:lnSpc>
              </a:pPr>
              <a:r>
                <a:rPr lang="en-US" sz="2260">
                  <a:solidFill>
                    <a:srgbClr val="FFFFFF"/>
                  </a:solidFill>
                  <a:latin typeface="Times New Roman"/>
                  <a:ea typeface="Times New Roman"/>
                  <a:cs typeface="Times New Roman"/>
                  <a:sym typeface="Times New Roman"/>
                </a:rPr>
                <a:t>Quick Read</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sp>
        <p:nvSpPr>
          <p:cNvPr name="Freeform 2" id="2"/>
          <p:cNvSpPr/>
          <p:nvPr/>
        </p:nvSpPr>
        <p:spPr>
          <a:xfrm flipH="false" flipV="false" rot="0">
            <a:off x="3986326" y="2858900"/>
            <a:ext cx="10710650" cy="6024650"/>
          </a:xfrm>
          <a:custGeom>
            <a:avLst/>
            <a:gdLst/>
            <a:ahLst/>
            <a:cxnLst/>
            <a:rect r="r" b="b" t="t" l="l"/>
            <a:pathLst>
              <a:path h="6024650" w="10710650">
                <a:moveTo>
                  <a:pt x="0" y="0"/>
                </a:moveTo>
                <a:lnTo>
                  <a:pt x="10710650" y="0"/>
                </a:lnTo>
                <a:lnTo>
                  <a:pt x="10710650" y="6024650"/>
                </a:lnTo>
                <a:lnTo>
                  <a:pt x="0" y="6024650"/>
                </a:lnTo>
                <a:lnTo>
                  <a:pt x="0" y="0"/>
                </a:lnTo>
                <a:close/>
              </a:path>
            </a:pathLst>
          </a:custGeom>
          <a:blipFill>
            <a:blip r:embed="rId3"/>
            <a:stretch>
              <a:fillRect l="0" t="0" r="0" b="0"/>
            </a:stretch>
          </a:blipFill>
        </p:spPr>
      </p:sp>
      <p:grpSp>
        <p:nvGrpSpPr>
          <p:cNvPr name="Group 3" id="3"/>
          <p:cNvGrpSpPr/>
          <p:nvPr/>
        </p:nvGrpSpPr>
        <p:grpSpPr>
          <a:xfrm rot="0">
            <a:off x="9686926" y="7150894"/>
            <a:ext cx="3086400" cy="411000"/>
            <a:chOff x="0" y="0"/>
            <a:chExt cx="4115200" cy="548000"/>
          </a:xfrm>
        </p:grpSpPr>
        <p:sp>
          <p:nvSpPr>
            <p:cNvPr name="Freeform 4" id="4"/>
            <p:cNvSpPr/>
            <p:nvPr/>
          </p:nvSpPr>
          <p:spPr>
            <a:xfrm flipH="false" flipV="false" rot="0">
              <a:off x="0" y="0"/>
              <a:ext cx="4115200" cy="548000"/>
            </a:xfrm>
            <a:custGeom>
              <a:avLst/>
              <a:gdLst/>
              <a:ahLst/>
              <a:cxnLst/>
              <a:rect r="r" b="b" t="t" l="l"/>
              <a:pathLst>
                <a:path h="548000" w="4115200">
                  <a:moveTo>
                    <a:pt x="0" y="0"/>
                  </a:moveTo>
                  <a:lnTo>
                    <a:pt x="4115200" y="0"/>
                  </a:lnTo>
                  <a:lnTo>
                    <a:pt x="4115200" y="548000"/>
                  </a:lnTo>
                  <a:lnTo>
                    <a:pt x="0" y="548000"/>
                  </a:lnTo>
                  <a:close/>
                </a:path>
              </a:pathLst>
            </a:custGeom>
            <a:solidFill>
              <a:srgbClr val="000000">
                <a:alpha val="0"/>
              </a:srgbClr>
            </a:solidFill>
          </p:spPr>
        </p:sp>
        <p:sp>
          <p:nvSpPr>
            <p:cNvPr name="TextBox 5" id="5"/>
            <p:cNvSpPr txBox="true"/>
            <p:nvPr/>
          </p:nvSpPr>
          <p:spPr>
            <a:xfrm>
              <a:off x="0" y="-38100"/>
              <a:ext cx="4115200" cy="586100"/>
            </a:xfrm>
            <a:prstGeom prst="rect">
              <a:avLst/>
            </a:prstGeom>
          </p:spPr>
          <p:txBody>
            <a:bodyPr anchor="ctr" rtlCol="false" tIns="0" lIns="0" bIns="0" rIns="0"/>
            <a:lstStyle/>
            <a:p>
              <a:pPr algn="r">
                <a:lnSpc>
                  <a:spcPts val="2160"/>
                </a:lnSpc>
              </a:pPr>
              <a:r>
                <a:rPr lang="en-US" sz="1800">
                  <a:solidFill>
                    <a:srgbClr val="888888"/>
                  </a:solidFill>
                  <a:latin typeface="Calibri (MS)"/>
                  <a:ea typeface="Calibri (MS)"/>
                  <a:cs typeface="Calibri (MS)"/>
                  <a:sym typeface="Calibri (MS)"/>
                </a:rPr>
                <a:t>‹#›</a:t>
              </a:r>
            </a:p>
          </p:txBody>
        </p:sp>
      </p:grpSp>
      <p:grpSp>
        <p:nvGrpSpPr>
          <p:cNvPr name="Group 6" id="6"/>
          <p:cNvGrpSpPr/>
          <p:nvPr/>
        </p:nvGrpSpPr>
        <p:grpSpPr>
          <a:xfrm rot="0">
            <a:off x="2024630" y="196250"/>
            <a:ext cx="14634000" cy="2722575"/>
            <a:chOff x="0" y="0"/>
            <a:chExt cx="19512000" cy="3630100"/>
          </a:xfrm>
        </p:grpSpPr>
        <p:sp>
          <p:nvSpPr>
            <p:cNvPr name="Freeform 7" id="7"/>
            <p:cNvSpPr/>
            <p:nvPr/>
          </p:nvSpPr>
          <p:spPr>
            <a:xfrm flipH="false" flipV="false" rot="0">
              <a:off x="0" y="0"/>
              <a:ext cx="19512000" cy="3630100"/>
            </a:xfrm>
            <a:custGeom>
              <a:avLst/>
              <a:gdLst/>
              <a:ahLst/>
              <a:cxnLst/>
              <a:rect r="r" b="b" t="t" l="l"/>
              <a:pathLst>
                <a:path h="3630100" w="19512000">
                  <a:moveTo>
                    <a:pt x="0" y="0"/>
                  </a:moveTo>
                  <a:lnTo>
                    <a:pt x="19512000" y="0"/>
                  </a:lnTo>
                  <a:lnTo>
                    <a:pt x="19512000" y="3630100"/>
                  </a:lnTo>
                  <a:lnTo>
                    <a:pt x="0" y="3630100"/>
                  </a:lnTo>
                  <a:close/>
                </a:path>
              </a:pathLst>
            </a:custGeom>
            <a:solidFill>
              <a:srgbClr val="000000">
                <a:alpha val="0"/>
              </a:srgbClr>
            </a:solidFill>
          </p:spPr>
        </p:sp>
        <p:sp>
          <p:nvSpPr>
            <p:cNvPr name="TextBox 8" id="8"/>
            <p:cNvSpPr txBox="true"/>
            <p:nvPr/>
          </p:nvSpPr>
          <p:spPr>
            <a:xfrm>
              <a:off x="0" y="-9525"/>
              <a:ext cx="19512000" cy="3639625"/>
            </a:xfrm>
            <a:prstGeom prst="rect">
              <a:avLst/>
            </a:prstGeom>
          </p:spPr>
          <p:txBody>
            <a:bodyPr anchor="t" rtlCol="false" tIns="0" lIns="0" bIns="0" rIns="0"/>
            <a:lstStyle/>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SMFG INDIA CREDIT</a:t>
              </a:r>
            </a:p>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#BadloApniPehchaan</a:t>
              </a:r>
            </a:p>
          </p:txBody>
        </p:sp>
      </p:grpSp>
      <p:grpSp>
        <p:nvGrpSpPr>
          <p:cNvPr name="Group 9" id="9"/>
          <p:cNvGrpSpPr/>
          <p:nvPr/>
        </p:nvGrpSpPr>
        <p:grpSpPr>
          <a:xfrm rot="5400000">
            <a:off x="13883575" y="4333115"/>
            <a:ext cx="6872400" cy="1620774"/>
            <a:chOff x="0" y="0"/>
            <a:chExt cx="9163200" cy="2161032"/>
          </a:xfrm>
        </p:grpSpPr>
        <p:sp>
          <p:nvSpPr>
            <p:cNvPr name="Freeform 10" id="10"/>
            <p:cNvSpPr/>
            <p:nvPr/>
          </p:nvSpPr>
          <p:spPr>
            <a:xfrm flipH="false" flipV="false" rot="0">
              <a:off x="0" y="0"/>
              <a:ext cx="9163200" cy="2161032"/>
            </a:xfrm>
            <a:custGeom>
              <a:avLst/>
              <a:gdLst/>
              <a:ahLst/>
              <a:cxnLst/>
              <a:rect r="r" b="b" t="t" l="l"/>
              <a:pathLst>
                <a:path h="2161032" w="9163200">
                  <a:moveTo>
                    <a:pt x="0" y="0"/>
                  </a:moveTo>
                  <a:lnTo>
                    <a:pt x="9163200" y="0"/>
                  </a:lnTo>
                  <a:lnTo>
                    <a:pt x="9163200" y="2161032"/>
                  </a:lnTo>
                  <a:lnTo>
                    <a:pt x="0" y="2161032"/>
                  </a:lnTo>
                  <a:close/>
                </a:path>
              </a:pathLst>
            </a:custGeom>
            <a:solidFill>
              <a:srgbClr val="000000">
                <a:alpha val="0"/>
              </a:srgbClr>
            </a:solidFill>
          </p:spPr>
        </p:sp>
        <p:sp>
          <p:nvSpPr>
            <p:cNvPr name="TextBox 11" id="11"/>
            <p:cNvSpPr txBox="true"/>
            <p:nvPr/>
          </p:nvSpPr>
          <p:spPr>
            <a:xfrm>
              <a:off x="0" y="-9525"/>
              <a:ext cx="9163200" cy="2170557"/>
            </a:xfrm>
            <a:prstGeom prst="rect">
              <a:avLst/>
            </a:prstGeom>
          </p:spPr>
          <p:txBody>
            <a:bodyPr anchor="ctr" rtlCol="false" tIns="0" lIns="0" bIns="0" rIns="0"/>
            <a:lstStyle/>
            <a:p>
              <a:pPr algn="l">
                <a:lnSpc>
                  <a:spcPts val="10800"/>
                </a:lnSpc>
              </a:pPr>
              <a:r>
                <a:rPr lang="en-US" b="true" sz="9000">
                  <a:solidFill>
                    <a:srgbClr val="FFFFFF"/>
                  </a:solidFill>
                  <a:latin typeface="Glacial Indifference Bold"/>
                  <a:ea typeface="Glacial Indifference Bold"/>
                  <a:cs typeface="Glacial Indifference Bold"/>
                  <a:sym typeface="Glacial Indifference Bold"/>
                </a:rPr>
                <a:t>CAMPAIGN</a:t>
              </a:r>
            </a:p>
          </p:txBody>
        </p:sp>
      </p:grpSp>
      <p:sp>
        <p:nvSpPr>
          <p:cNvPr name="Freeform 12" id="12">
            <a:hlinkClick r:id="rId5" tooltip="https://www.youtube.com/watch?v=I6nVovlC3jY&amp;t=1s"/>
          </p:cNvPr>
          <p:cNvSpPr/>
          <p:nvPr/>
        </p:nvSpPr>
        <p:spPr>
          <a:xfrm flipH="false" flipV="false" rot="0">
            <a:off x="8840842" y="4972172"/>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4"/>
            <a:stretch>
              <a:fillRect l="0" t="0" r="0" b="0"/>
            </a:stretch>
          </a:blipFill>
        </p:spPr>
      </p:sp>
      <p:sp>
        <p:nvSpPr>
          <p:cNvPr name="Freeform 13" id="13"/>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9686926" y="7150894"/>
            <a:ext cx="3086400" cy="411000"/>
            <a:chOff x="0" y="0"/>
            <a:chExt cx="4115200" cy="548000"/>
          </a:xfrm>
        </p:grpSpPr>
        <p:sp>
          <p:nvSpPr>
            <p:cNvPr name="Freeform 3" id="3"/>
            <p:cNvSpPr/>
            <p:nvPr/>
          </p:nvSpPr>
          <p:spPr>
            <a:xfrm flipH="false" flipV="false" rot="0">
              <a:off x="0" y="0"/>
              <a:ext cx="4115200" cy="548000"/>
            </a:xfrm>
            <a:custGeom>
              <a:avLst/>
              <a:gdLst/>
              <a:ahLst/>
              <a:cxnLst/>
              <a:rect r="r" b="b" t="t" l="l"/>
              <a:pathLst>
                <a:path h="548000" w="4115200">
                  <a:moveTo>
                    <a:pt x="0" y="0"/>
                  </a:moveTo>
                  <a:lnTo>
                    <a:pt x="4115200" y="0"/>
                  </a:lnTo>
                  <a:lnTo>
                    <a:pt x="4115200" y="548000"/>
                  </a:lnTo>
                  <a:lnTo>
                    <a:pt x="0" y="548000"/>
                  </a:lnTo>
                  <a:close/>
                </a:path>
              </a:pathLst>
            </a:custGeom>
            <a:solidFill>
              <a:srgbClr val="000000">
                <a:alpha val="0"/>
              </a:srgbClr>
            </a:solidFill>
          </p:spPr>
        </p:sp>
        <p:sp>
          <p:nvSpPr>
            <p:cNvPr name="TextBox 4" id="4"/>
            <p:cNvSpPr txBox="true"/>
            <p:nvPr/>
          </p:nvSpPr>
          <p:spPr>
            <a:xfrm>
              <a:off x="0" y="-38100"/>
              <a:ext cx="4115200" cy="586100"/>
            </a:xfrm>
            <a:prstGeom prst="rect">
              <a:avLst/>
            </a:prstGeom>
          </p:spPr>
          <p:txBody>
            <a:bodyPr anchor="ctr" rtlCol="false" tIns="0" lIns="0" bIns="0" rIns="0"/>
            <a:lstStyle/>
            <a:p>
              <a:pPr algn="r">
                <a:lnSpc>
                  <a:spcPts val="2160"/>
                </a:lnSpc>
              </a:pPr>
              <a:r>
                <a:rPr lang="en-US" sz="1800">
                  <a:solidFill>
                    <a:srgbClr val="888888"/>
                  </a:solidFill>
                  <a:latin typeface="Calibri (MS)"/>
                  <a:ea typeface="Calibri (MS)"/>
                  <a:cs typeface="Calibri (MS)"/>
                  <a:sym typeface="Calibri (MS)"/>
                </a:rPr>
                <a:t>‹#›</a:t>
              </a:r>
            </a:p>
          </p:txBody>
        </p:sp>
      </p:grpSp>
      <p:grpSp>
        <p:nvGrpSpPr>
          <p:cNvPr name="Group 5" id="5"/>
          <p:cNvGrpSpPr/>
          <p:nvPr/>
        </p:nvGrpSpPr>
        <p:grpSpPr>
          <a:xfrm rot="0">
            <a:off x="3128328" y="304526"/>
            <a:ext cx="11865600" cy="2722575"/>
            <a:chOff x="0" y="0"/>
            <a:chExt cx="15820800" cy="3630100"/>
          </a:xfrm>
        </p:grpSpPr>
        <p:sp>
          <p:nvSpPr>
            <p:cNvPr name="Freeform 6" id="6"/>
            <p:cNvSpPr/>
            <p:nvPr/>
          </p:nvSpPr>
          <p:spPr>
            <a:xfrm flipH="false" flipV="false" rot="0">
              <a:off x="0" y="0"/>
              <a:ext cx="15820800" cy="3630100"/>
            </a:xfrm>
            <a:custGeom>
              <a:avLst/>
              <a:gdLst/>
              <a:ahLst/>
              <a:cxnLst/>
              <a:rect r="r" b="b" t="t" l="l"/>
              <a:pathLst>
                <a:path h="3630100" w="15820800">
                  <a:moveTo>
                    <a:pt x="0" y="0"/>
                  </a:moveTo>
                  <a:lnTo>
                    <a:pt x="15820800" y="0"/>
                  </a:lnTo>
                  <a:lnTo>
                    <a:pt x="15820800" y="3630100"/>
                  </a:lnTo>
                  <a:lnTo>
                    <a:pt x="0" y="3630100"/>
                  </a:lnTo>
                  <a:close/>
                </a:path>
              </a:pathLst>
            </a:custGeom>
            <a:solidFill>
              <a:srgbClr val="000000">
                <a:alpha val="0"/>
              </a:srgbClr>
            </a:solidFill>
          </p:spPr>
        </p:sp>
        <p:sp>
          <p:nvSpPr>
            <p:cNvPr name="TextBox 7" id="7"/>
            <p:cNvSpPr txBox="true"/>
            <p:nvPr/>
          </p:nvSpPr>
          <p:spPr>
            <a:xfrm>
              <a:off x="0" y="-9525"/>
              <a:ext cx="15820800" cy="3639625"/>
            </a:xfrm>
            <a:prstGeom prst="rect">
              <a:avLst/>
            </a:prstGeom>
          </p:spPr>
          <p:txBody>
            <a:bodyPr anchor="t" rtlCol="false" tIns="0" lIns="0" bIns="0" rIns="0"/>
            <a:lstStyle/>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5 PAISA</a:t>
              </a:r>
            </a:p>
            <a:p>
              <a:pPr algn="l">
                <a:lnSpc>
                  <a:spcPts val="9840"/>
                </a:lnSpc>
              </a:pPr>
              <a:r>
                <a:rPr lang="en-US" b="true" sz="8200">
                  <a:solidFill>
                    <a:srgbClr val="FFFFFF"/>
                  </a:solidFill>
                  <a:latin typeface="Glacial Indifference Bold"/>
                  <a:ea typeface="Glacial Indifference Bold"/>
                  <a:cs typeface="Glacial Indifference Bold"/>
                  <a:sym typeface="Glacial Indifference Bold"/>
                </a:rPr>
                <a:t>  #AbTohSabkoPataHai</a:t>
              </a:r>
            </a:p>
          </p:txBody>
        </p:sp>
      </p:grpSp>
      <p:grpSp>
        <p:nvGrpSpPr>
          <p:cNvPr name="Group 8" id="8"/>
          <p:cNvGrpSpPr/>
          <p:nvPr/>
        </p:nvGrpSpPr>
        <p:grpSpPr>
          <a:xfrm rot="5400000">
            <a:off x="13883575" y="4333115"/>
            <a:ext cx="6872400" cy="1620774"/>
            <a:chOff x="0" y="0"/>
            <a:chExt cx="9163200" cy="2161032"/>
          </a:xfrm>
        </p:grpSpPr>
        <p:sp>
          <p:nvSpPr>
            <p:cNvPr name="Freeform 9" id="9"/>
            <p:cNvSpPr/>
            <p:nvPr/>
          </p:nvSpPr>
          <p:spPr>
            <a:xfrm flipH="false" flipV="false" rot="0">
              <a:off x="0" y="0"/>
              <a:ext cx="9163200" cy="2161032"/>
            </a:xfrm>
            <a:custGeom>
              <a:avLst/>
              <a:gdLst/>
              <a:ahLst/>
              <a:cxnLst/>
              <a:rect r="r" b="b" t="t" l="l"/>
              <a:pathLst>
                <a:path h="2161032" w="9163200">
                  <a:moveTo>
                    <a:pt x="0" y="0"/>
                  </a:moveTo>
                  <a:lnTo>
                    <a:pt x="9163200" y="0"/>
                  </a:lnTo>
                  <a:lnTo>
                    <a:pt x="9163200" y="2161032"/>
                  </a:lnTo>
                  <a:lnTo>
                    <a:pt x="0" y="2161032"/>
                  </a:lnTo>
                  <a:close/>
                </a:path>
              </a:pathLst>
            </a:custGeom>
            <a:solidFill>
              <a:srgbClr val="000000">
                <a:alpha val="0"/>
              </a:srgbClr>
            </a:solidFill>
          </p:spPr>
        </p:sp>
        <p:sp>
          <p:nvSpPr>
            <p:cNvPr name="TextBox 10" id="10"/>
            <p:cNvSpPr txBox="true"/>
            <p:nvPr/>
          </p:nvSpPr>
          <p:spPr>
            <a:xfrm>
              <a:off x="0" y="-9525"/>
              <a:ext cx="9163200" cy="2170557"/>
            </a:xfrm>
            <a:prstGeom prst="rect">
              <a:avLst/>
            </a:prstGeom>
          </p:spPr>
          <p:txBody>
            <a:bodyPr anchor="ctr" rtlCol="false" tIns="0" lIns="0" bIns="0" rIns="0"/>
            <a:lstStyle/>
            <a:p>
              <a:pPr algn="l">
                <a:lnSpc>
                  <a:spcPts val="10800"/>
                </a:lnSpc>
              </a:pPr>
              <a:r>
                <a:rPr lang="en-US" b="true" sz="9000">
                  <a:solidFill>
                    <a:srgbClr val="FFFFFF"/>
                  </a:solidFill>
                  <a:latin typeface="Glacial Indifference Bold"/>
                  <a:ea typeface="Glacial Indifference Bold"/>
                  <a:cs typeface="Glacial Indifference Bold"/>
                  <a:sym typeface="Glacial Indifference Bold"/>
                </a:rPr>
                <a:t>CAMPAIGN</a:t>
              </a:r>
            </a:p>
          </p:txBody>
        </p:sp>
      </p:grpSp>
      <p:sp>
        <p:nvSpPr>
          <p:cNvPr name="Freeform 11" id="11">
            <a:hlinkClick r:id="rId4" tooltip="https://drive.google.com/file/d/1e2tfnROjxRgHceTvkYsZi92Bjw5XSFTI/view?usp=sharing"/>
          </p:cNvPr>
          <p:cNvSpPr/>
          <p:nvPr/>
        </p:nvSpPr>
        <p:spPr>
          <a:xfrm flipH="false" flipV="false" rot="0">
            <a:off x="3218815" y="3074347"/>
            <a:ext cx="11621564" cy="6093602"/>
          </a:xfrm>
          <a:custGeom>
            <a:avLst/>
            <a:gdLst/>
            <a:ahLst/>
            <a:cxnLst/>
            <a:rect r="r" b="b" t="t" l="l"/>
            <a:pathLst>
              <a:path h="6093602" w="11621564">
                <a:moveTo>
                  <a:pt x="0" y="0"/>
                </a:moveTo>
                <a:lnTo>
                  <a:pt x="11621564" y="0"/>
                </a:lnTo>
                <a:lnTo>
                  <a:pt x="11621564" y="6093602"/>
                </a:lnTo>
                <a:lnTo>
                  <a:pt x="0" y="6093602"/>
                </a:lnTo>
                <a:lnTo>
                  <a:pt x="0" y="0"/>
                </a:lnTo>
                <a:close/>
              </a:path>
            </a:pathLst>
          </a:custGeom>
          <a:blipFill>
            <a:blip r:embed="rId3"/>
            <a:stretch>
              <a:fillRect l="-74" t="0" r="-74" b="0"/>
            </a:stretch>
          </a:blipFill>
        </p:spPr>
      </p:sp>
      <p:sp>
        <p:nvSpPr>
          <p:cNvPr name="Freeform 12" id="12">
            <a:hlinkClick r:id="rId6" tooltip="https://drive.google.com/file/d/1e2tfnROjxRgHceTvkYsZi92Bjw5XSFTI/view?usp=sharing"/>
          </p:cNvPr>
          <p:cNvSpPr/>
          <p:nvPr/>
        </p:nvSpPr>
        <p:spPr>
          <a:xfrm flipH="false" flipV="false" rot="0">
            <a:off x="8453618" y="5578572"/>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5"/>
            <a:stretch>
              <a:fillRect l="0" t="0" r="0" b="0"/>
            </a:stretch>
          </a:blipFill>
        </p:spPr>
      </p:sp>
      <p:sp>
        <p:nvSpPr>
          <p:cNvPr name="Freeform 13" id="13"/>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0" y="304500"/>
            <a:ext cx="18288000" cy="2662652"/>
            <a:chOff x="0" y="0"/>
            <a:chExt cx="24384000" cy="3550203"/>
          </a:xfrm>
        </p:grpSpPr>
        <p:sp>
          <p:nvSpPr>
            <p:cNvPr name="Freeform 3" id="3"/>
            <p:cNvSpPr/>
            <p:nvPr/>
          </p:nvSpPr>
          <p:spPr>
            <a:xfrm flipH="false" flipV="false" rot="0">
              <a:off x="0" y="0"/>
              <a:ext cx="24384000" cy="3550203"/>
            </a:xfrm>
            <a:custGeom>
              <a:avLst/>
              <a:gdLst/>
              <a:ahLst/>
              <a:cxnLst/>
              <a:rect r="r" b="b" t="t" l="l"/>
              <a:pathLst>
                <a:path h="3550203" w="24384000">
                  <a:moveTo>
                    <a:pt x="0" y="0"/>
                  </a:moveTo>
                  <a:lnTo>
                    <a:pt x="24384000" y="0"/>
                  </a:lnTo>
                  <a:lnTo>
                    <a:pt x="24384000" y="3550203"/>
                  </a:lnTo>
                  <a:lnTo>
                    <a:pt x="0" y="3550203"/>
                  </a:lnTo>
                  <a:close/>
                </a:path>
              </a:pathLst>
            </a:custGeom>
            <a:solidFill>
              <a:srgbClr val="000000">
                <a:alpha val="0"/>
              </a:srgbClr>
            </a:solidFill>
          </p:spPr>
        </p:sp>
        <p:sp>
          <p:nvSpPr>
            <p:cNvPr name="TextBox 4" id="4"/>
            <p:cNvSpPr txBox="true"/>
            <p:nvPr/>
          </p:nvSpPr>
          <p:spPr>
            <a:xfrm>
              <a:off x="0" y="-9525"/>
              <a:ext cx="24384000" cy="3559728"/>
            </a:xfrm>
            <a:prstGeom prst="rect">
              <a:avLst/>
            </a:prstGeom>
          </p:spPr>
          <p:txBody>
            <a:bodyPr anchor="t" rtlCol="false" tIns="0" lIns="0" bIns="0" rIns="0"/>
            <a:lstStyle/>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IDFC FIRST BANK</a:t>
              </a:r>
            </a:p>
            <a:p>
              <a:pPr algn="ctr">
                <a:lnSpc>
                  <a:spcPts val="8159"/>
                </a:lnSpc>
              </a:pPr>
              <a:r>
                <a:rPr lang="en-US" b="true" sz="6800">
                  <a:solidFill>
                    <a:srgbClr val="FFFFFF"/>
                  </a:solidFill>
                  <a:latin typeface="Glacial Indifference Bold"/>
                  <a:ea typeface="Glacial Indifference Bold"/>
                  <a:cs typeface="Glacial Indifference Bold"/>
                  <a:sym typeface="Glacial Indifference Bold"/>
                </a:rPr>
                <a:t>  #Credit Card &amp;SavingsAccountxT20</a:t>
              </a:r>
            </a:p>
          </p:txBody>
        </p:sp>
      </p:grpSp>
      <p:grpSp>
        <p:nvGrpSpPr>
          <p:cNvPr name="Group 5" id="5"/>
          <p:cNvGrpSpPr/>
          <p:nvPr/>
        </p:nvGrpSpPr>
        <p:grpSpPr>
          <a:xfrm rot="5400000">
            <a:off x="13883575" y="4333115"/>
            <a:ext cx="6872400" cy="1620774"/>
            <a:chOff x="0" y="0"/>
            <a:chExt cx="9163200" cy="2161032"/>
          </a:xfrm>
        </p:grpSpPr>
        <p:sp>
          <p:nvSpPr>
            <p:cNvPr name="Freeform 6" id="6"/>
            <p:cNvSpPr/>
            <p:nvPr/>
          </p:nvSpPr>
          <p:spPr>
            <a:xfrm flipH="false" flipV="false" rot="0">
              <a:off x="0" y="0"/>
              <a:ext cx="9163200" cy="2161032"/>
            </a:xfrm>
            <a:custGeom>
              <a:avLst/>
              <a:gdLst/>
              <a:ahLst/>
              <a:cxnLst/>
              <a:rect r="r" b="b" t="t" l="l"/>
              <a:pathLst>
                <a:path h="2161032" w="9163200">
                  <a:moveTo>
                    <a:pt x="0" y="0"/>
                  </a:moveTo>
                  <a:lnTo>
                    <a:pt x="9163200" y="0"/>
                  </a:lnTo>
                  <a:lnTo>
                    <a:pt x="9163200" y="2161032"/>
                  </a:lnTo>
                  <a:lnTo>
                    <a:pt x="0" y="2161032"/>
                  </a:lnTo>
                  <a:close/>
                </a:path>
              </a:pathLst>
            </a:custGeom>
            <a:solidFill>
              <a:srgbClr val="000000">
                <a:alpha val="0"/>
              </a:srgbClr>
            </a:solidFill>
          </p:spPr>
        </p:sp>
        <p:sp>
          <p:nvSpPr>
            <p:cNvPr name="TextBox 7" id="7"/>
            <p:cNvSpPr txBox="true"/>
            <p:nvPr/>
          </p:nvSpPr>
          <p:spPr>
            <a:xfrm>
              <a:off x="0" y="-9525"/>
              <a:ext cx="9163200" cy="2170557"/>
            </a:xfrm>
            <a:prstGeom prst="rect">
              <a:avLst/>
            </a:prstGeom>
          </p:spPr>
          <p:txBody>
            <a:bodyPr anchor="ctr" rtlCol="false" tIns="0" lIns="0" bIns="0" rIns="0"/>
            <a:lstStyle/>
            <a:p>
              <a:pPr algn="l">
                <a:lnSpc>
                  <a:spcPts val="10800"/>
                </a:lnSpc>
              </a:pPr>
              <a:r>
                <a:rPr lang="en-US" b="true" sz="9000">
                  <a:solidFill>
                    <a:srgbClr val="FFFFFF"/>
                  </a:solidFill>
                  <a:latin typeface="Glacial Indifference Bold"/>
                  <a:ea typeface="Glacial Indifference Bold"/>
                  <a:cs typeface="Glacial Indifference Bold"/>
                  <a:sym typeface="Glacial Indifference Bold"/>
                </a:rPr>
                <a:t>CAMPAIGN</a:t>
              </a:r>
            </a:p>
          </p:txBody>
        </p:sp>
      </p:grpSp>
      <p:sp>
        <p:nvSpPr>
          <p:cNvPr name="Freeform 8" id="8">
            <a:hlinkClick r:id="rId4" tooltip="https://www.instagram.com/reel/C68pbk_N1B7/?utm_source=ig_web_copy_link"/>
          </p:cNvPr>
          <p:cNvSpPr/>
          <p:nvPr/>
        </p:nvSpPr>
        <p:spPr>
          <a:xfrm flipH="false" flipV="false" rot="0">
            <a:off x="7521750" y="3225650"/>
            <a:ext cx="3995150" cy="6164550"/>
          </a:xfrm>
          <a:custGeom>
            <a:avLst/>
            <a:gdLst/>
            <a:ahLst/>
            <a:cxnLst/>
            <a:rect r="r" b="b" t="t" l="l"/>
            <a:pathLst>
              <a:path h="6164550" w="3995150">
                <a:moveTo>
                  <a:pt x="0" y="0"/>
                </a:moveTo>
                <a:lnTo>
                  <a:pt x="3995150" y="0"/>
                </a:lnTo>
                <a:lnTo>
                  <a:pt x="3995150" y="6164550"/>
                </a:lnTo>
                <a:lnTo>
                  <a:pt x="0" y="6164550"/>
                </a:lnTo>
                <a:lnTo>
                  <a:pt x="0" y="0"/>
                </a:lnTo>
                <a:close/>
              </a:path>
            </a:pathLst>
          </a:custGeom>
          <a:blipFill>
            <a:blip r:embed="rId3"/>
            <a:stretch>
              <a:fillRect l="0" t="0" r="0" b="0"/>
            </a:stretch>
          </a:blipFill>
        </p:spPr>
      </p:sp>
      <p:grpSp>
        <p:nvGrpSpPr>
          <p:cNvPr name="Group 9" id="9"/>
          <p:cNvGrpSpPr/>
          <p:nvPr/>
        </p:nvGrpSpPr>
        <p:grpSpPr>
          <a:xfrm rot="0">
            <a:off x="8249726" y="8732100"/>
            <a:ext cx="2539200" cy="692400"/>
            <a:chOff x="0" y="0"/>
            <a:chExt cx="3385600" cy="923200"/>
          </a:xfrm>
        </p:grpSpPr>
        <p:sp>
          <p:nvSpPr>
            <p:cNvPr name="Freeform 10" id="10"/>
            <p:cNvSpPr/>
            <p:nvPr/>
          </p:nvSpPr>
          <p:spPr>
            <a:xfrm flipH="false" flipV="false" rot="0">
              <a:off x="0" y="0"/>
              <a:ext cx="3385600" cy="923200"/>
            </a:xfrm>
            <a:custGeom>
              <a:avLst/>
              <a:gdLst/>
              <a:ahLst/>
              <a:cxnLst/>
              <a:rect r="r" b="b" t="t" l="l"/>
              <a:pathLst>
                <a:path h="923200" w="3385600">
                  <a:moveTo>
                    <a:pt x="0" y="0"/>
                  </a:moveTo>
                  <a:lnTo>
                    <a:pt x="3385600" y="0"/>
                  </a:lnTo>
                  <a:lnTo>
                    <a:pt x="3385600" y="923200"/>
                  </a:lnTo>
                  <a:lnTo>
                    <a:pt x="0" y="923200"/>
                  </a:lnTo>
                  <a:close/>
                </a:path>
              </a:pathLst>
            </a:custGeom>
            <a:solidFill>
              <a:srgbClr val="000000">
                <a:alpha val="0"/>
              </a:srgbClr>
            </a:solidFill>
          </p:spPr>
        </p:sp>
        <p:sp>
          <p:nvSpPr>
            <p:cNvPr name="TextBox 11" id="11"/>
            <p:cNvSpPr txBox="true"/>
            <p:nvPr/>
          </p:nvSpPr>
          <p:spPr>
            <a:xfrm>
              <a:off x="0" y="-9525"/>
              <a:ext cx="3385600" cy="932725"/>
            </a:xfrm>
            <a:prstGeom prst="rect">
              <a:avLst/>
            </a:prstGeom>
          </p:spPr>
          <p:txBody>
            <a:bodyPr anchor="t" rtlCol="false" tIns="0" lIns="0" bIns="0" rIns="0"/>
            <a:lstStyle/>
            <a:p>
              <a:pPr algn="ctr">
                <a:lnSpc>
                  <a:spcPts val="2520"/>
                </a:lnSpc>
              </a:pPr>
              <a:r>
                <a:rPr lang="en-US" b="true" sz="2100">
                  <a:solidFill>
                    <a:srgbClr val="737373"/>
                  </a:solidFill>
                  <a:latin typeface="Roboto Bold"/>
                  <a:ea typeface="Roboto Bold"/>
                  <a:cs typeface="Roboto Bold"/>
                  <a:sym typeface="Roboto Bold"/>
                </a:rPr>
                <a:t>Vikram Sathaye</a:t>
              </a:r>
            </a:p>
          </p:txBody>
        </p:sp>
      </p:grpSp>
      <p:sp>
        <p:nvSpPr>
          <p:cNvPr name="Freeform 12" id="12">
            <a:hlinkClick r:id="rId6" tooltip="https://www.instagram.com/reel/C68pbk_N1B7/?utm_source=ig_web_copy_link"/>
          </p:cNvPr>
          <p:cNvSpPr/>
          <p:nvPr/>
        </p:nvSpPr>
        <p:spPr>
          <a:xfrm flipH="false" flipV="false" rot="0">
            <a:off x="9018518" y="5908998"/>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5"/>
            <a:stretch>
              <a:fillRect l="0" t="0" r="0" b="0"/>
            </a:stretch>
          </a:blipFill>
        </p:spPr>
      </p:sp>
      <p:sp>
        <p:nvSpPr>
          <p:cNvPr name="Freeform 13" id="13">
            <a:hlinkClick r:id="rId8" tooltip="https://www.instagram.com/reel/C61CyWpvM1h/?utm_source=ig_web_copy_link"/>
          </p:cNvPr>
          <p:cNvSpPr/>
          <p:nvPr/>
        </p:nvSpPr>
        <p:spPr>
          <a:xfrm flipH="false" flipV="false" rot="0">
            <a:off x="12040150" y="3125476"/>
            <a:ext cx="3995150" cy="6357822"/>
          </a:xfrm>
          <a:custGeom>
            <a:avLst/>
            <a:gdLst/>
            <a:ahLst/>
            <a:cxnLst/>
            <a:rect r="r" b="b" t="t" l="l"/>
            <a:pathLst>
              <a:path h="6357822" w="3995150">
                <a:moveTo>
                  <a:pt x="0" y="0"/>
                </a:moveTo>
                <a:lnTo>
                  <a:pt x="3995150" y="0"/>
                </a:lnTo>
                <a:lnTo>
                  <a:pt x="3995150" y="6357822"/>
                </a:lnTo>
                <a:lnTo>
                  <a:pt x="0" y="6357822"/>
                </a:lnTo>
                <a:lnTo>
                  <a:pt x="0" y="0"/>
                </a:lnTo>
                <a:close/>
              </a:path>
            </a:pathLst>
          </a:custGeom>
          <a:blipFill>
            <a:blip r:embed="rId7"/>
            <a:stretch>
              <a:fillRect l="0" t="0" r="0" b="0"/>
            </a:stretch>
          </a:blipFill>
        </p:spPr>
      </p:sp>
      <p:grpSp>
        <p:nvGrpSpPr>
          <p:cNvPr name="Group 14" id="14"/>
          <p:cNvGrpSpPr/>
          <p:nvPr/>
        </p:nvGrpSpPr>
        <p:grpSpPr>
          <a:xfrm rot="0">
            <a:off x="12846426" y="8732100"/>
            <a:ext cx="2382600" cy="692400"/>
            <a:chOff x="0" y="0"/>
            <a:chExt cx="3176800" cy="923200"/>
          </a:xfrm>
        </p:grpSpPr>
        <p:sp>
          <p:nvSpPr>
            <p:cNvPr name="Freeform 15" id="15"/>
            <p:cNvSpPr/>
            <p:nvPr/>
          </p:nvSpPr>
          <p:spPr>
            <a:xfrm flipH="false" flipV="false" rot="0">
              <a:off x="0" y="0"/>
              <a:ext cx="3176800" cy="923200"/>
            </a:xfrm>
            <a:custGeom>
              <a:avLst/>
              <a:gdLst/>
              <a:ahLst/>
              <a:cxnLst/>
              <a:rect r="r" b="b" t="t" l="l"/>
              <a:pathLst>
                <a:path h="923200" w="3176800">
                  <a:moveTo>
                    <a:pt x="0" y="0"/>
                  </a:moveTo>
                  <a:lnTo>
                    <a:pt x="3176800" y="0"/>
                  </a:lnTo>
                  <a:lnTo>
                    <a:pt x="3176800" y="923200"/>
                  </a:lnTo>
                  <a:lnTo>
                    <a:pt x="0" y="923200"/>
                  </a:lnTo>
                  <a:close/>
                </a:path>
              </a:pathLst>
            </a:custGeom>
            <a:solidFill>
              <a:srgbClr val="000000">
                <a:alpha val="0"/>
              </a:srgbClr>
            </a:solidFill>
          </p:spPr>
        </p:sp>
        <p:sp>
          <p:nvSpPr>
            <p:cNvPr name="TextBox 16" id="16"/>
            <p:cNvSpPr txBox="true"/>
            <p:nvPr/>
          </p:nvSpPr>
          <p:spPr>
            <a:xfrm>
              <a:off x="0" y="-9525"/>
              <a:ext cx="3176800" cy="932725"/>
            </a:xfrm>
            <a:prstGeom prst="rect">
              <a:avLst/>
            </a:prstGeom>
          </p:spPr>
          <p:txBody>
            <a:bodyPr anchor="t" rtlCol="false" tIns="0" lIns="0" bIns="0" rIns="0"/>
            <a:lstStyle/>
            <a:p>
              <a:pPr algn="ctr">
                <a:lnSpc>
                  <a:spcPts val="2520"/>
                </a:lnSpc>
              </a:pPr>
              <a:r>
                <a:rPr lang="en-US" b="true" sz="2100">
                  <a:solidFill>
                    <a:srgbClr val="737373"/>
                  </a:solidFill>
                  <a:latin typeface="Roboto Bold"/>
                  <a:ea typeface="Roboto Bold"/>
                  <a:cs typeface="Roboto Bold"/>
                  <a:sym typeface="Roboto Bold"/>
                </a:rPr>
                <a:t>Aakash Chopra</a:t>
              </a:r>
            </a:p>
          </p:txBody>
        </p:sp>
      </p:grpSp>
      <p:sp>
        <p:nvSpPr>
          <p:cNvPr name="Freeform 17" id="17">
            <a:hlinkClick r:id="rId9" tooltip="https://www.instagram.com/reel/C61CyWpvM1h/?utm_source=ig_web_copy_link"/>
          </p:cNvPr>
          <p:cNvSpPr/>
          <p:nvPr/>
        </p:nvSpPr>
        <p:spPr>
          <a:xfrm flipH="false" flipV="false" rot="0">
            <a:off x="13689118" y="5909022"/>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5"/>
            <a:stretch>
              <a:fillRect l="0" t="0" r="0" b="0"/>
            </a:stretch>
          </a:blipFill>
        </p:spPr>
      </p:sp>
      <p:sp>
        <p:nvSpPr>
          <p:cNvPr name="Freeform 18" id="18">
            <a:hlinkClick r:id="rId11" tooltip="https://www.instagram.com/reel/C6dv2aXOAxt/?utm_source=ig_web_copy_link"/>
          </p:cNvPr>
          <p:cNvSpPr/>
          <p:nvPr/>
        </p:nvSpPr>
        <p:spPr>
          <a:xfrm flipH="false" flipV="false" rot="0">
            <a:off x="3032648" y="3170100"/>
            <a:ext cx="3993150" cy="6167650"/>
          </a:xfrm>
          <a:custGeom>
            <a:avLst/>
            <a:gdLst/>
            <a:ahLst/>
            <a:cxnLst/>
            <a:rect r="r" b="b" t="t" l="l"/>
            <a:pathLst>
              <a:path h="6167650" w="3993150">
                <a:moveTo>
                  <a:pt x="0" y="0"/>
                </a:moveTo>
                <a:lnTo>
                  <a:pt x="3993150" y="0"/>
                </a:lnTo>
                <a:lnTo>
                  <a:pt x="3993150" y="6167650"/>
                </a:lnTo>
                <a:lnTo>
                  <a:pt x="0" y="6167650"/>
                </a:lnTo>
                <a:lnTo>
                  <a:pt x="0" y="0"/>
                </a:lnTo>
                <a:close/>
              </a:path>
            </a:pathLst>
          </a:custGeom>
          <a:blipFill>
            <a:blip r:embed="rId10"/>
            <a:stretch>
              <a:fillRect l="-1625" t="0" r="-1625" b="0"/>
            </a:stretch>
          </a:blipFill>
        </p:spPr>
      </p:sp>
      <p:sp>
        <p:nvSpPr>
          <p:cNvPr name="Freeform 19" id="19">
            <a:hlinkClick r:id="rId12" tooltip="https://www.instagram.com/reel/C6dv2aXOAxt/?utm_source=ig_web_copy_link"/>
          </p:cNvPr>
          <p:cNvSpPr/>
          <p:nvPr/>
        </p:nvSpPr>
        <p:spPr>
          <a:xfrm flipH="false" flipV="false" rot="0">
            <a:off x="4583388" y="5847608"/>
            <a:ext cx="891672" cy="920654"/>
          </a:xfrm>
          <a:custGeom>
            <a:avLst/>
            <a:gdLst/>
            <a:ahLst/>
            <a:cxnLst/>
            <a:rect r="r" b="b" t="t" l="l"/>
            <a:pathLst>
              <a:path h="920654" w="891672">
                <a:moveTo>
                  <a:pt x="0" y="0"/>
                </a:moveTo>
                <a:lnTo>
                  <a:pt x="891672" y="0"/>
                </a:lnTo>
                <a:lnTo>
                  <a:pt x="891672" y="920654"/>
                </a:lnTo>
                <a:lnTo>
                  <a:pt x="0" y="920654"/>
                </a:lnTo>
                <a:lnTo>
                  <a:pt x="0" y="0"/>
                </a:lnTo>
                <a:close/>
              </a:path>
            </a:pathLst>
          </a:custGeom>
          <a:blipFill>
            <a:blip r:embed="rId5"/>
            <a:stretch>
              <a:fillRect l="0" t="0" r="-3250" b="0"/>
            </a:stretch>
          </a:blipFill>
        </p:spPr>
      </p:sp>
      <p:grpSp>
        <p:nvGrpSpPr>
          <p:cNvPr name="Group 20" id="20"/>
          <p:cNvGrpSpPr/>
          <p:nvPr/>
        </p:nvGrpSpPr>
        <p:grpSpPr>
          <a:xfrm rot="0">
            <a:off x="4005150" y="8573500"/>
            <a:ext cx="2304600" cy="692400"/>
            <a:chOff x="0" y="0"/>
            <a:chExt cx="3072800" cy="923200"/>
          </a:xfrm>
        </p:grpSpPr>
        <p:sp>
          <p:nvSpPr>
            <p:cNvPr name="Freeform 21" id="21"/>
            <p:cNvSpPr/>
            <p:nvPr/>
          </p:nvSpPr>
          <p:spPr>
            <a:xfrm flipH="false" flipV="false" rot="0">
              <a:off x="0" y="0"/>
              <a:ext cx="3072800" cy="923200"/>
            </a:xfrm>
            <a:custGeom>
              <a:avLst/>
              <a:gdLst/>
              <a:ahLst/>
              <a:cxnLst/>
              <a:rect r="r" b="b" t="t" l="l"/>
              <a:pathLst>
                <a:path h="923200" w="3072800">
                  <a:moveTo>
                    <a:pt x="0" y="0"/>
                  </a:moveTo>
                  <a:lnTo>
                    <a:pt x="3072800" y="0"/>
                  </a:lnTo>
                  <a:lnTo>
                    <a:pt x="3072800" y="923200"/>
                  </a:lnTo>
                  <a:lnTo>
                    <a:pt x="0" y="923200"/>
                  </a:lnTo>
                  <a:close/>
                </a:path>
              </a:pathLst>
            </a:custGeom>
            <a:solidFill>
              <a:srgbClr val="000000">
                <a:alpha val="0"/>
              </a:srgbClr>
            </a:solidFill>
          </p:spPr>
        </p:sp>
        <p:sp>
          <p:nvSpPr>
            <p:cNvPr name="TextBox 22" id="22"/>
            <p:cNvSpPr txBox="true"/>
            <p:nvPr/>
          </p:nvSpPr>
          <p:spPr>
            <a:xfrm>
              <a:off x="0" y="-38100"/>
              <a:ext cx="3072800" cy="961300"/>
            </a:xfrm>
            <a:prstGeom prst="rect">
              <a:avLst/>
            </a:prstGeom>
          </p:spPr>
          <p:txBody>
            <a:bodyPr anchor="t" rtlCol="false" tIns="0" lIns="0" bIns="0" rIns="0"/>
            <a:lstStyle/>
            <a:p>
              <a:pPr algn="ctr">
                <a:lnSpc>
                  <a:spcPts val="2897"/>
                </a:lnSpc>
              </a:pPr>
              <a:r>
                <a:rPr lang="en-US" b="true" sz="2100">
                  <a:solidFill>
                    <a:srgbClr val="000000"/>
                  </a:solidFill>
                  <a:latin typeface="Roboto Bold"/>
                  <a:ea typeface="Roboto Bold"/>
                  <a:cs typeface="Roboto Bold"/>
                  <a:sym typeface="Roboto Bold"/>
                </a:rPr>
                <a:t>Harsha Bhogle</a:t>
              </a:r>
            </a:p>
          </p:txBody>
        </p:sp>
      </p:grpSp>
      <p:sp>
        <p:nvSpPr>
          <p:cNvPr name="Freeform 23" id="23"/>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2915900" y="9534526"/>
            <a:ext cx="4114800" cy="547800"/>
            <a:chOff x="0" y="0"/>
            <a:chExt cx="5486400" cy="730400"/>
          </a:xfrm>
        </p:grpSpPr>
        <p:sp>
          <p:nvSpPr>
            <p:cNvPr name="Freeform 3" id="3"/>
            <p:cNvSpPr/>
            <p:nvPr/>
          </p:nvSpPr>
          <p:spPr>
            <a:xfrm flipH="false" flipV="false" rot="0">
              <a:off x="0" y="0"/>
              <a:ext cx="5486400" cy="730400"/>
            </a:xfrm>
            <a:custGeom>
              <a:avLst/>
              <a:gdLst/>
              <a:ahLst/>
              <a:cxnLst/>
              <a:rect r="r" b="b" t="t" l="l"/>
              <a:pathLst>
                <a:path h="730400" w="5486400">
                  <a:moveTo>
                    <a:pt x="0" y="0"/>
                  </a:moveTo>
                  <a:lnTo>
                    <a:pt x="5486400" y="0"/>
                  </a:lnTo>
                  <a:lnTo>
                    <a:pt x="5486400" y="730400"/>
                  </a:lnTo>
                  <a:lnTo>
                    <a:pt x="0" y="730400"/>
                  </a:lnTo>
                  <a:close/>
                </a:path>
              </a:pathLst>
            </a:custGeom>
            <a:solidFill>
              <a:srgbClr val="000000">
                <a:alpha val="0"/>
              </a:srgbClr>
            </a:solidFill>
          </p:spPr>
        </p:sp>
        <p:sp>
          <p:nvSpPr>
            <p:cNvPr name="TextBox 4" id="4"/>
            <p:cNvSpPr txBox="true"/>
            <p:nvPr/>
          </p:nvSpPr>
          <p:spPr>
            <a:xfrm>
              <a:off x="0" y="-38100"/>
              <a:ext cx="5486400" cy="768500"/>
            </a:xfrm>
            <a:prstGeom prst="rect">
              <a:avLst/>
            </a:prstGeom>
          </p:spPr>
          <p:txBody>
            <a:bodyPr anchor="ctr" rtlCol="false" tIns="0" lIns="0" bIns="0" rIns="0"/>
            <a:lstStyle/>
            <a:p>
              <a:pPr algn="r">
                <a:lnSpc>
                  <a:spcPts val="2160"/>
                </a:lnSpc>
              </a:pPr>
              <a:r>
                <a:rPr lang="en-US" sz="1800">
                  <a:solidFill>
                    <a:srgbClr val="888888"/>
                  </a:solidFill>
                  <a:latin typeface="Calibri (MS)"/>
                  <a:ea typeface="Calibri (MS)"/>
                  <a:cs typeface="Calibri (MS)"/>
                  <a:sym typeface="Calibri (MS)"/>
                </a:rPr>
                <a:t>‹#›</a:t>
              </a:r>
            </a:p>
          </p:txBody>
        </p:sp>
      </p:grpSp>
      <p:sp>
        <p:nvSpPr>
          <p:cNvPr name="Freeform 5" id="5">
            <a:hlinkClick r:id="rId4" tooltip="https://www.youtube.com/watch?v=y5qDeN3P0zY&amp;"/>
          </p:cNvPr>
          <p:cNvSpPr/>
          <p:nvPr/>
        </p:nvSpPr>
        <p:spPr>
          <a:xfrm flipH="false" flipV="false" rot="0">
            <a:off x="8643174" y="4921340"/>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3"/>
            <a:stretch>
              <a:fillRect l="0" t="0" r="0" b="0"/>
            </a:stretch>
          </a:blipFill>
        </p:spPr>
      </p:sp>
      <p:grpSp>
        <p:nvGrpSpPr>
          <p:cNvPr name="Group 6" id="6"/>
          <p:cNvGrpSpPr/>
          <p:nvPr/>
        </p:nvGrpSpPr>
        <p:grpSpPr>
          <a:xfrm rot="0">
            <a:off x="5306056" y="1512142"/>
            <a:ext cx="7676100" cy="965225"/>
            <a:chOff x="0" y="0"/>
            <a:chExt cx="10234800" cy="1286967"/>
          </a:xfrm>
        </p:grpSpPr>
        <p:sp>
          <p:nvSpPr>
            <p:cNvPr name="Freeform 7" id="7"/>
            <p:cNvSpPr/>
            <p:nvPr/>
          </p:nvSpPr>
          <p:spPr>
            <a:xfrm flipH="false" flipV="false" rot="0">
              <a:off x="0" y="0"/>
              <a:ext cx="10234800" cy="1286967"/>
            </a:xfrm>
            <a:custGeom>
              <a:avLst/>
              <a:gdLst/>
              <a:ahLst/>
              <a:cxnLst/>
              <a:rect r="r" b="b" t="t" l="l"/>
              <a:pathLst>
                <a:path h="1286967" w="10234800">
                  <a:moveTo>
                    <a:pt x="0" y="0"/>
                  </a:moveTo>
                  <a:lnTo>
                    <a:pt x="10234800" y="0"/>
                  </a:lnTo>
                  <a:lnTo>
                    <a:pt x="10234800" y="1286967"/>
                  </a:lnTo>
                  <a:lnTo>
                    <a:pt x="0" y="1286967"/>
                  </a:lnTo>
                  <a:close/>
                </a:path>
              </a:pathLst>
            </a:custGeom>
            <a:solidFill>
              <a:srgbClr val="000000">
                <a:alpha val="0"/>
              </a:srgbClr>
            </a:solidFill>
          </p:spPr>
        </p:sp>
        <p:sp>
          <p:nvSpPr>
            <p:cNvPr name="TextBox 8" id="8"/>
            <p:cNvSpPr txBox="true"/>
            <p:nvPr/>
          </p:nvSpPr>
          <p:spPr>
            <a:xfrm>
              <a:off x="0" y="57150"/>
              <a:ext cx="10234800" cy="1229817"/>
            </a:xfrm>
            <a:prstGeom prst="rect">
              <a:avLst/>
            </a:prstGeom>
          </p:spPr>
          <p:txBody>
            <a:bodyPr anchor="b" rtlCol="false" tIns="0" lIns="0" bIns="0" rIns="0"/>
            <a:lstStyle/>
            <a:p>
              <a:pPr algn="ctr">
                <a:lnSpc>
                  <a:spcPts val="5832"/>
                </a:lnSpc>
              </a:pPr>
              <a:r>
                <a:rPr lang="en-US" b="true" sz="5400">
                  <a:solidFill>
                    <a:srgbClr val="091D35"/>
                  </a:solidFill>
                  <a:latin typeface="Glacial Indifference Bold"/>
                  <a:ea typeface="Glacial Indifference Bold"/>
                  <a:cs typeface="Glacial Indifference Bold"/>
                  <a:sym typeface="Glacial Indifference Bold"/>
                </a:rPr>
                <a:t>#AbTohSabkoPataHai    </a:t>
              </a:r>
            </a:p>
          </p:txBody>
        </p:sp>
      </p:grpSp>
      <p:grpSp>
        <p:nvGrpSpPr>
          <p:cNvPr name="Group 9" id="9"/>
          <p:cNvGrpSpPr/>
          <p:nvPr/>
        </p:nvGrpSpPr>
        <p:grpSpPr>
          <a:xfrm rot="0">
            <a:off x="4177789" y="261631"/>
            <a:ext cx="9932400" cy="1474800"/>
            <a:chOff x="0" y="0"/>
            <a:chExt cx="13243200" cy="1966400"/>
          </a:xfrm>
        </p:grpSpPr>
        <p:sp>
          <p:nvSpPr>
            <p:cNvPr name="Freeform 10" id="10"/>
            <p:cNvSpPr/>
            <p:nvPr/>
          </p:nvSpPr>
          <p:spPr>
            <a:xfrm flipH="false" flipV="false" rot="0">
              <a:off x="0" y="0"/>
              <a:ext cx="13243199" cy="1966400"/>
            </a:xfrm>
            <a:custGeom>
              <a:avLst/>
              <a:gdLst/>
              <a:ahLst/>
              <a:cxnLst/>
              <a:rect r="r" b="b" t="t" l="l"/>
              <a:pathLst>
                <a:path h="1966400" w="13243199">
                  <a:moveTo>
                    <a:pt x="0" y="0"/>
                  </a:moveTo>
                  <a:lnTo>
                    <a:pt x="13243199" y="0"/>
                  </a:lnTo>
                  <a:lnTo>
                    <a:pt x="13243199" y="1966400"/>
                  </a:lnTo>
                  <a:lnTo>
                    <a:pt x="0" y="1966400"/>
                  </a:lnTo>
                  <a:close/>
                </a:path>
              </a:pathLst>
            </a:custGeom>
            <a:solidFill>
              <a:srgbClr val="000000">
                <a:alpha val="0"/>
              </a:srgbClr>
            </a:solidFill>
          </p:spPr>
        </p:sp>
        <p:sp>
          <p:nvSpPr>
            <p:cNvPr name="TextBox 11" id="11"/>
            <p:cNvSpPr txBox="true"/>
            <p:nvPr/>
          </p:nvSpPr>
          <p:spPr>
            <a:xfrm>
              <a:off x="0" y="-9525"/>
              <a:ext cx="13243200" cy="1975925"/>
            </a:xfrm>
            <a:prstGeom prst="rect">
              <a:avLst/>
            </a:prstGeom>
          </p:spPr>
          <p:txBody>
            <a:bodyPr anchor="t" rtlCol="false" tIns="0" lIns="0" bIns="0" rIns="0"/>
            <a:lstStyle/>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5PAISA.COM </a:t>
              </a:r>
            </a:p>
          </p:txBody>
        </p:sp>
      </p:grpSp>
      <p:sp>
        <p:nvSpPr>
          <p:cNvPr name="Freeform 12" id="12">
            <a:hlinkClick r:id="rId6" tooltip="https://www.youtube.com/watch?v=SGQB-8OMSGU"/>
          </p:cNvPr>
          <p:cNvSpPr/>
          <p:nvPr/>
        </p:nvSpPr>
        <p:spPr>
          <a:xfrm flipH="false" flipV="false" rot="0">
            <a:off x="3743016" y="3193586"/>
            <a:ext cx="10801972" cy="4793678"/>
          </a:xfrm>
          <a:custGeom>
            <a:avLst/>
            <a:gdLst/>
            <a:ahLst/>
            <a:cxnLst/>
            <a:rect r="r" b="b" t="t" l="l"/>
            <a:pathLst>
              <a:path h="4793678" w="10801972">
                <a:moveTo>
                  <a:pt x="0" y="0"/>
                </a:moveTo>
                <a:lnTo>
                  <a:pt x="10801972" y="0"/>
                </a:lnTo>
                <a:lnTo>
                  <a:pt x="10801972" y="4793678"/>
                </a:lnTo>
                <a:lnTo>
                  <a:pt x="0" y="4793678"/>
                </a:lnTo>
                <a:lnTo>
                  <a:pt x="0" y="0"/>
                </a:lnTo>
                <a:close/>
              </a:path>
            </a:pathLst>
          </a:custGeom>
          <a:blipFill>
            <a:blip r:embed="rId5"/>
            <a:stretch>
              <a:fillRect l="0" t="0" r="0" b="0"/>
            </a:stretch>
          </a:blipFill>
        </p:spPr>
      </p:sp>
      <p:sp>
        <p:nvSpPr>
          <p:cNvPr name="Freeform 13" id="13">
            <a:hlinkClick r:id="rId7" tooltip="https://www.youtube.com/watch?v=SGQB-8OMSGU"/>
          </p:cNvPr>
          <p:cNvSpPr/>
          <p:nvPr/>
        </p:nvSpPr>
        <p:spPr>
          <a:xfrm flipH="false" flipV="false" rot="0">
            <a:off x="8871774" y="5149940"/>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3"/>
            <a:stretch>
              <a:fillRect l="0" t="0" r="0" b="0"/>
            </a:stretch>
          </a:blipFill>
        </p:spPr>
      </p:sp>
      <p:grpSp>
        <p:nvGrpSpPr>
          <p:cNvPr name="Group 14" id="14"/>
          <p:cNvGrpSpPr/>
          <p:nvPr/>
        </p:nvGrpSpPr>
        <p:grpSpPr>
          <a:xfrm rot="5400000">
            <a:off x="15486551" y="4333113"/>
            <a:ext cx="3515400" cy="1620774"/>
            <a:chOff x="0" y="0"/>
            <a:chExt cx="4687200" cy="2161032"/>
          </a:xfrm>
        </p:grpSpPr>
        <p:sp>
          <p:nvSpPr>
            <p:cNvPr name="Freeform 15" id="15"/>
            <p:cNvSpPr/>
            <p:nvPr/>
          </p:nvSpPr>
          <p:spPr>
            <a:xfrm flipH="false" flipV="false" rot="0">
              <a:off x="0" y="0"/>
              <a:ext cx="4687200" cy="2161032"/>
            </a:xfrm>
            <a:custGeom>
              <a:avLst/>
              <a:gdLst/>
              <a:ahLst/>
              <a:cxnLst/>
              <a:rect r="r" b="b" t="t" l="l"/>
              <a:pathLst>
                <a:path h="2161032" w="4687200">
                  <a:moveTo>
                    <a:pt x="0" y="0"/>
                  </a:moveTo>
                  <a:lnTo>
                    <a:pt x="4687200" y="0"/>
                  </a:lnTo>
                  <a:lnTo>
                    <a:pt x="4687200" y="2161032"/>
                  </a:lnTo>
                  <a:lnTo>
                    <a:pt x="0" y="2161032"/>
                  </a:lnTo>
                  <a:close/>
                </a:path>
              </a:pathLst>
            </a:custGeom>
            <a:solidFill>
              <a:srgbClr val="000000">
                <a:alpha val="0"/>
              </a:srgbClr>
            </a:solidFill>
          </p:spPr>
        </p:sp>
        <p:sp>
          <p:nvSpPr>
            <p:cNvPr name="TextBox 16" id="16"/>
            <p:cNvSpPr txBox="true"/>
            <p:nvPr/>
          </p:nvSpPr>
          <p:spPr>
            <a:xfrm>
              <a:off x="0" y="-9525"/>
              <a:ext cx="4687200" cy="2170557"/>
            </a:xfrm>
            <a:prstGeom prst="rect">
              <a:avLst/>
            </a:prstGeom>
          </p:spPr>
          <p:txBody>
            <a:bodyPr anchor="ctr" rtlCol="false" tIns="0" lIns="0" bIns="0" rIns="0"/>
            <a:lstStyle/>
            <a:p>
              <a:pPr algn="ctr">
                <a:lnSpc>
                  <a:spcPts val="10800"/>
                </a:lnSpc>
              </a:pPr>
              <a:r>
                <a:rPr lang="en-US" b="true" sz="9000">
                  <a:solidFill>
                    <a:srgbClr val="FFFFFF"/>
                  </a:solidFill>
                  <a:latin typeface="Glacial Indifference Bold"/>
                  <a:ea typeface="Glacial Indifference Bold"/>
                  <a:cs typeface="Glacial Indifference Bold"/>
                  <a:sym typeface="Glacial Indifference Bold"/>
                </a:rPr>
                <a:t>TVC</a:t>
              </a:r>
            </a:p>
          </p:txBody>
        </p:sp>
      </p:grpSp>
      <p:sp>
        <p:nvSpPr>
          <p:cNvPr name="Freeform 17" id="17"/>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9686926" y="7150894"/>
            <a:ext cx="3086400" cy="411000"/>
            <a:chOff x="0" y="0"/>
            <a:chExt cx="4115200" cy="548000"/>
          </a:xfrm>
        </p:grpSpPr>
        <p:sp>
          <p:nvSpPr>
            <p:cNvPr name="Freeform 3" id="3"/>
            <p:cNvSpPr/>
            <p:nvPr/>
          </p:nvSpPr>
          <p:spPr>
            <a:xfrm flipH="false" flipV="false" rot="0">
              <a:off x="0" y="0"/>
              <a:ext cx="4115200" cy="548000"/>
            </a:xfrm>
            <a:custGeom>
              <a:avLst/>
              <a:gdLst/>
              <a:ahLst/>
              <a:cxnLst/>
              <a:rect r="r" b="b" t="t" l="l"/>
              <a:pathLst>
                <a:path h="548000" w="4115200">
                  <a:moveTo>
                    <a:pt x="0" y="0"/>
                  </a:moveTo>
                  <a:lnTo>
                    <a:pt x="4115200" y="0"/>
                  </a:lnTo>
                  <a:lnTo>
                    <a:pt x="4115200" y="548000"/>
                  </a:lnTo>
                  <a:lnTo>
                    <a:pt x="0" y="548000"/>
                  </a:lnTo>
                  <a:close/>
                </a:path>
              </a:pathLst>
            </a:custGeom>
            <a:solidFill>
              <a:srgbClr val="000000">
                <a:alpha val="0"/>
              </a:srgbClr>
            </a:solidFill>
          </p:spPr>
        </p:sp>
        <p:sp>
          <p:nvSpPr>
            <p:cNvPr name="TextBox 4" id="4"/>
            <p:cNvSpPr txBox="true"/>
            <p:nvPr/>
          </p:nvSpPr>
          <p:spPr>
            <a:xfrm>
              <a:off x="0" y="-38100"/>
              <a:ext cx="4115200" cy="586100"/>
            </a:xfrm>
            <a:prstGeom prst="rect">
              <a:avLst/>
            </a:prstGeom>
          </p:spPr>
          <p:txBody>
            <a:bodyPr anchor="ctr" rtlCol="false" tIns="0" lIns="0" bIns="0" rIns="0"/>
            <a:lstStyle/>
            <a:p>
              <a:pPr algn="r">
                <a:lnSpc>
                  <a:spcPts val="2160"/>
                </a:lnSpc>
              </a:pPr>
              <a:r>
                <a:rPr lang="en-US" sz="1800">
                  <a:solidFill>
                    <a:srgbClr val="888888"/>
                  </a:solidFill>
                  <a:latin typeface="Calibri (MS)"/>
                  <a:ea typeface="Calibri (MS)"/>
                  <a:cs typeface="Calibri (MS)"/>
                  <a:sym typeface="Calibri (MS)"/>
                </a:rPr>
                <a:t>‹#›</a:t>
              </a:r>
            </a:p>
          </p:txBody>
        </p:sp>
      </p:grpSp>
      <p:sp>
        <p:nvSpPr>
          <p:cNvPr name="Freeform 5" id="5">
            <a:hlinkClick r:id="rId4" tooltip="https://vimeo.com/771543370?share=copy"/>
          </p:cNvPr>
          <p:cNvSpPr/>
          <p:nvPr/>
        </p:nvSpPr>
        <p:spPr>
          <a:xfrm flipH="false" flipV="false" rot="0">
            <a:off x="8643164" y="4928140"/>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3"/>
            <a:stretch>
              <a:fillRect l="0" t="0" r="0" b="0"/>
            </a:stretch>
          </a:blipFill>
        </p:spPr>
      </p:sp>
      <p:sp>
        <p:nvSpPr>
          <p:cNvPr name="Freeform 6" id="6">
            <a:hlinkClick r:id="rId6" tooltip="https://vimeo.com/771541023?share=copy"/>
          </p:cNvPr>
          <p:cNvSpPr/>
          <p:nvPr/>
        </p:nvSpPr>
        <p:spPr>
          <a:xfrm flipH="false" flipV="false" rot="0">
            <a:off x="4099100" y="2937698"/>
            <a:ext cx="10795950" cy="5791600"/>
          </a:xfrm>
          <a:custGeom>
            <a:avLst/>
            <a:gdLst/>
            <a:ahLst/>
            <a:cxnLst/>
            <a:rect r="r" b="b" t="t" l="l"/>
            <a:pathLst>
              <a:path h="5791600" w="10795950">
                <a:moveTo>
                  <a:pt x="0" y="0"/>
                </a:moveTo>
                <a:lnTo>
                  <a:pt x="10795950" y="0"/>
                </a:lnTo>
                <a:lnTo>
                  <a:pt x="10795950" y="5791600"/>
                </a:lnTo>
                <a:lnTo>
                  <a:pt x="0" y="5791600"/>
                </a:lnTo>
                <a:lnTo>
                  <a:pt x="0" y="0"/>
                </a:lnTo>
                <a:close/>
              </a:path>
            </a:pathLst>
          </a:custGeom>
          <a:blipFill>
            <a:blip r:embed="rId5"/>
            <a:stretch>
              <a:fillRect l="0" t="-1059" r="0" b="-1059"/>
            </a:stretch>
          </a:blipFill>
        </p:spPr>
      </p:sp>
      <p:sp>
        <p:nvSpPr>
          <p:cNvPr name="Freeform 7" id="7">
            <a:hlinkClick r:id="rId7" tooltip="https://vimeo.com/771541023?share=copy"/>
          </p:cNvPr>
          <p:cNvSpPr/>
          <p:nvPr/>
        </p:nvSpPr>
        <p:spPr>
          <a:xfrm flipH="false" flipV="false" rot="0">
            <a:off x="8675144" y="5143510"/>
            <a:ext cx="1221000" cy="1195698"/>
          </a:xfrm>
          <a:custGeom>
            <a:avLst/>
            <a:gdLst/>
            <a:ahLst/>
            <a:cxnLst/>
            <a:rect r="r" b="b" t="t" l="l"/>
            <a:pathLst>
              <a:path h="1195698" w="1221000">
                <a:moveTo>
                  <a:pt x="0" y="0"/>
                </a:moveTo>
                <a:lnTo>
                  <a:pt x="1221000" y="0"/>
                </a:lnTo>
                <a:lnTo>
                  <a:pt x="1221000" y="1195698"/>
                </a:lnTo>
                <a:lnTo>
                  <a:pt x="0" y="1195698"/>
                </a:lnTo>
                <a:lnTo>
                  <a:pt x="0" y="0"/>
                </a:lnTo>
                <a:close/>
              </a:path>
            </a:pathLst>
          </a:custGeom>
          <a:blipFill>
            <a:blip r:embed="rId3"/>
            <a:stretch>
              <a:fillRect l="0" t="0" r="0" b="-2116"/>
            </a:stretch>
          </a:blipFill>
        </p:spPr>
      </p:sp>
      <p:grpSp>
        <p:nvGrpSpPr>
          <p:cNvPr name="Group 8" id="8"/>
          <p:cNvGrpSpPr/>
          <p:nvPr/>
        </p:nvGrpSpPr>
        <p:grpSpPr>
          <a:xfrm rot="5400000">
            <a:off x="12300997" y="4299727"/>
            <a:ext cx="8917200" cy="1620774"/>
            <a:chOff x="0" y="0"/>
            <a:chExt cx="11889600" cy="2161032"/>
          </a:xfrm>
        </p:grpSpPr>
        <p:sp>
          <p:nvSpPr>
            <p:cNvPr name="Freeform 9" id="9"/>
            <p:cNvSpPr/>
            <p:nvPr/>
          </p:nvSpPr>
          <p:spPr>
            <a:xfrm flipH="false" flipV="false" rot="0">
              <a:off x="0" y="0"/>
              <a:ext cx="11889600" cy="2161032"/>
            </a:xfrm>
            <a:custGeom>
              <a:avLst/>
              <a:gdLst/>
              <a:ahLst/>
              <a:cxnLst/>
              <a:rect r="r" b="b" t="t" l="l"/>
              <a:pathLst>
                <a:path h="2161032" w="11889600">
                  <a:moveTo>
                    <a:pt x="0" y="0"/>
                  </a:moveTo>
                  <a:lnTo>
                    <a:pt x="11889600" y="0"/>
                  </a:lnTo>
                  <a:lnTo>
                    <a:pt x="11889600" y="2161032"/>
                  </a:lnTo>
                  <a:lnTo>
                    <a:pt x="0" y="2161032"/>
                  </a:lnTo>
                  <a:close/>
                </a:path>
              </a:pathLst>
            </a:custGeom>
            <a:solidFill>
              <a:srgbClr val="000000">
                <a:alpha val="0"/>
              </a:srgbClr>
            </a:solidFill>
          </p:spPr>
        </p:sp>
        <p:sp>
          <p:nvSpPr>
            <p:cNvPr name="TextBox 10" id="10"/>
            <p:cNvSpPr txBox="true"/>
            <p:nvPr/>
          </p:nvSpPr>
          <p:spPr>
            <a:xfrm>
              <a:off x="0" y="-9525"/>
              <a:ext cx="11889600" cy="2170557"/>
            </a:xfrm>
            <a:prstGeom prst="rect">
              <a:avLst/>
            </a:prstGeom>
          </p:spPr>
          <p:txBody>
            <a:bodyPr anchor="ctr" rtlCol="false" tIns="0" lIns="0" bIns="0" rIns="0"/>
            <a:lstStyle/>
            <a:p>
              <a:pPr algn="ctr">
                <a:lnSpc>
                  <a:spcPts val="10800"/>
                </a:lnSpc>
              </a:pPr>
              <a:r>
                <a:rPr lang="en-US" b="true" sz="9000">
                  <a:solidFill>
                    <a:srgbClr val="FFFFFF"/>
                  </a:solidFill>
                  <a:latin typeface="Glacial Indifference Bold"/>
                  <a:ea typeface="Glacial Indifference Bold"/>
                  <a:cs typeface="Glacial Indifference Bold"/>
                  <a:sym typeface="Glacial Indifference Bold"/>
                </a:rPr>
                <a:t>DVC</a:t>
              </a:r>
            </a:p>
          </p:txBody>
        </p:sp>
      </p:grpSp>
      <p:grpSp>
        <p:nvGrpSpPr>
          <p:cNvPr name="Group 11" id="11"/>
          <p:cNvGrpSpPr/>
          <p:nvPr/>
        </p:nvGrpSpPr>
        <p:grpSpPr>
          <a:xfrm rot="0">
            <a:off x="-18952" y="338550"/>
            <a:ext cx="18306600" cy="3541725"/>
            <a:chOff x="0" y="0"/>
            <a:chExt cx="24408800" cy="4722300"/>
          </a:xfrm>
        </p:grpSpPr>
        <p:sp>
          <p:nvSpPr>
            <p:cNvPr name="Freeform 12" id="12"/>
            <p:cNvSpPr/>
            <p:nvPr/>
          </p:nvSpPr>
          <p:spPr>
            <a:xfrm flipH="false" flipV="false" rot="0">
              <a:off x="0" y="0"/>
              <a:ext cx="24408800" cy="4722301"/>
            </a:xfrm>
            <a:custGeom>
              <a:avLst/>
              <a:gdLst/>
              <a:ahLst/>
              <a:cxnLst/>
              <a:rect r="r" b="b" t="t" l="l"/>
              <a:pathLst>
                <a:path h="4722301" w="24408800">
                  <a:moveTo>
                    <a:pt x="0" y="0"/>
                  </a:moveTo>
                  <a:lnTo>
                    <a:pt x="24408800" y="0"/>
                  </a:lnTo>
                  <a:lnTo>
                    <a:pt x="24408800" y="4722301"/>
                  </a:lnTo>
                  <a:lnTo>
                    <a:pt x="0" y="4722301"/>
                  </a:lnTo>
                  <a:close/>
                </a:path>
              </a:pathLst>
            </a:custGeom>
            <a:solidFill>
              <a:srgbClr val="000000">
                <a:alpha val="0"/>
              </a:srgbClr>
            </a:solidFill>
          </p:spPr>
        </p:sp>
        <p:sp>
          <p:nvSpPr>
            <p:cNvPr name="TextBox 13" id="13"/>
            <p:cNvSpPr txBox="true"/>
            <p:nvPr/>
          </p:nvSpPr>
          <p:spPr>
            <a:xfrm>
              <a:off x="0" y="-9525"/>
              <a:ext cx="24408800" cy="4731825"/>
            </a:xfrm>
            <a:prstGeom prst="rect">
              <a:avLst/>
            </a:prstGeom>
          </p:spPr>
          <p:txBody>
            <a:bodyPr anchor="t" rtlCol="false" tIns="0" lIns="0" bIns="0" rIns="0"/>
            <a:lstStyle/>
            <a:p>
              <a:pPr algn="ctr">
                <a:lnSpc>
                  <a:spcPts val="9840"/>
                </a:lnSpc>
              </a:pPr>
              <a:r>
                <a:rPr lang="en-US" b="true" sz="8200">
                  <a:solidFill>
                    <a:srgbClr val="FFFFFF"/>
                  </a:solidFill>
                  <a:latin typeface="Glacial Indifference Bold"/>
                  <a:ea typeface="Glacial Indifference Bold"/>
                  <a:cs typeface="Glacial Indifference Bold"/>
                  <a:sym typeface="Glacial Indifference Bold"/>
                </a:rPr>
                <a:t>ACTYV AI</a:t>
              </a:r>
            </a:p>
            <a:p>
              <a:pPr algn="ctr">
                <a:lnSpc>
                  <a:spcPts val="6480"/>
                </a:lnSpc>
              </a:pPr>
              <a:r>
                <a:rPr lang="en-US" b="true" sz="5400">
                  <a:solidFill>
                    <a:srgbClr val="000000"/>
                  </a:solidFill>
                  <a:latin typeface="Glacial Indifference Bold"/>
                  <a:ea typeface="Glacial Indifference Bold"/>
                  <a:cs typeface="Glacial Indifference Bold"/>
                  <a:sym typeface="Glacial Indifference Bold"/>
                </a:rPr>
                <a:t>#Actyv.ai_Pe_Score_Karo</a:t>
              </a:r>
            </a:p>
            <a:p>
              <a:pPr algn="ctr">
                <a:lnSpc>
                  <a:spcPts val="9840"/>
                </a:lnSpc>
              </a:pPr>
              <a:r>
                <a:rPr lang="en-US" b="true" sz="8200">
                  <a:solidFill>
                    <a:srgbClr val="000000"/>
                  </a:solidFill>
                  <a:latin typeface="Glacial Indifference Bold"/>
                  <a:ea typeface="Glacial Indifference Bold"/>
                  <a:cs typeface="Glacial Indifference Bold"/>
                  <a:sym typeface="Glacial Indifference Bold"/>
                </a:rPr>
                <a:t> </a:t>
              </a:r>
            </a:p>
          </p:txBody>
        </p:sp>
      </p:grpSp>
      <p:sp>
        <p:nvSpPr>
          <p:cNvPr name="Freeform 14" id="14"/>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445096" y="9389700"/>
            <a:ext cx="5635200" cy="897000"/>
            <a:chOff x="0" y="0"/>
            <a:chExt cx="7513600" cy="1196000"/>
          </a:xfrm>
        </p:grpSpPr>
        <p:sp>
          <p:nvSpPr>
            <p:cNvPr name="Freeform 3" id="3"/>
            <p:cNvSpPr/>
            <p:nvPr/>
          </p:nvSpPr>
          <p:spPr>
            <a:xfrm flipH="false" flipV="false" rot="0">
              <a:off x="0" y="0"/>
              <a:ext cx="7513600" cy="1196000"/>
            </a:xfrm>
            <a:custGeom>
              <a:avLst/>
              <a:gdLst/>
              <a:ahLst/>
              <a:cxnLst/>
              <a:rect r="r" b="b" t="t" l="l"/>
              <a:pathLst>
                <a:path h="1196000" w="7513600">
                  <a:moveTo>
                    <a:pt x="0" y="0"/>
                  </a:moveTo>
                  <a:lnTo>
                    <a:pt x="7513600" y="0"/>
                  </a:lnTo>
                  <a:lnTo>
                    <a:pt x="7513600" y="1196000"/>
                  </a:lnTo>
                  <a:lnTo>
                    <a:pt x="0" y="1196000"/>
                  </a:lnTo>
                  <a:close/>
                </a:path>
              </a:pathLst>
            </a:custGeom>
            <a:solidFill>
              <a:srgbClr val="000000">
                <a:alpha val="0"/>
              </a:srgbClr>
            </a:solidFill>
          </p:spPr>
        </p:sp>
        <p:sp>
          <p:nvSpPr>
            <p:cNvPr name="TextBox 4" id="4"/>
            <p:cNvSpPr txBox="true"/>
            <p:nvPr/>
          </p:nvSpPr>
          <p:spPr>
            <a:xfrm>
              <a:off x="0" y="-47625"/>
              <a:ext cx="7513600" cy="1243625"/>
            </a:xfrm>
            <a:prstGeom prst="rect">
              <a:avLst/>
            </a:prstGeom>
          </p:spPr>
          <p:txBody>
            <a:bodyPr anchor="t" rtlCol="false" tIns="0" lIns="0" bIns="0" rIns="0"/>
            <a:lstStyle/>
            <a:p>
              <a:pPr algn="l">
                <a:lnSpc>
                  <a:spcPts val="2640"/>
                </a:lnSpc>
              </a:pPr>
              <a:r>
                <a:rPr lang="en-US" b="true" sz="2200">
                  <a:solidFill>
                    <a:srgbClr val="FFFFFF"/>
                  </a:solidFill>
                  <a:latin typeface="Times New Roman Bold"/>
                  <a:ea typeface="Times New Roman Bold"/>
                  <a:cs typeface="Times New Roman Bold"/>
                  <a:sym typeface="Times New Roman Bold"/>
                </a:rPr>
                <a:t>Crocs x The Quick Style</a:t>
              </a:r>
            </a:p>
          </p:txBody>
        </p:sp>
      </p:grpSp>
      <p:grpSp>
        <p:nvGrpSpPr>
          <p:cNvPr name="Group 5" id="5"/>
          <p:cNvGrpSpPr/>
          <p:nvPr/>
        </p:nvGrpSpPr>
        <p:grpSpPr>
          <a:xfrm rot="0">
            <a:off x="7080300" y="9389700"/>
            <a:ext cx="6328800" cy="897000"/>
            <a:chOff x="0" y="0"/>
            <a:chExt cx="8438400" cy="1196000"/>
          </a:xfrm>
        </p:grpSpPr>
        <p:sp>
          <p:nvSpPr>
            <p:cNvPr name="Freeform 6" id="6"/>
            <p:cNvSpPr/>
            <p:nvPr/>
          </p:nvSpPr>
          <p:spPr>
            <a:xfrm flipH="false" flipV="false" rot="0">
              <a:off x="0" y="0"/>
              <a:ext cx="8438400" cy="1196000"/>
            </a:xfrm>
            <a:custGeom>
              <a:avLst/>
              <a:gdLst/>
              <a:ahLst/>
              <a:cxnLst/>
              <a:rect r="r" b="b" t="t" l="l"/>
              <a:pathLst>
                <a:path h="1196000" w="8438400">
                  <a:moveTo>
                    <a:pt x="0" y="0"/>
                  </a:moveTo>
                  <a:lnTo>
                    <a:pt x="8438400" y="0"/>
                  </a:lnTo>
                  <a:lnTo>
                    <a:pt x="8438400" y="1196000"/>
                  </a:lnTo>
                  <a:lnTo>
                    <a:pt x="0" y="1196000"/>
                  </a:lnTo>
                  <a:close/>
                </a:path>
              </a:pathLst>
            </a:custGeom>
            <a:solidFill>
              <a:srgbClr val="000000">
                <a:alpha val="0"/>
              </a:srgbClr>
            </a:solidFill>
          </p:spPr>
        </p:sp>
        <p:sp>
          <p:nvSpPr>
            <p:cNvPr name="TextBox 7" id="7"/>
            <p:cNvSpPr txBox="true"/>
            <p:nvPr/>
          </p:nvSpPr>
          <p:spPr>
            <a:xfrm>
              <a:off x="0" y="-47625"/>
              <a:ext cx="8438400" cy="1243625"/>
            </a:xfrm>
            <a:prstGeom prst="rect">
              <a:avLst/>
            </a:prstGeom>
          </p:spPr>
          <p:txBody>
            <a:bodyPr anchor="t" rtlCol="false" tIns="0" lIns="0" bIns="0" rIns="0"/>
            <a:lstStyle/>
            <a:p>
              <a:pPr algn="l">
                <a:lnSpc>
                  <a:spcPts val="2640"/>
                </a:lnSpc>
              </a:pPr>
              <a:r>
                <a:rPr lang="en-US" b="true" sz="2200">
                  <a:solidFill>
                    <a:srgbClr val="FFFFFF"/>
                  </a:solidFill>
                  <a:latin typeface="Times New Roman Bold"/>
                  <a:ea typeface="Times New Roman Bold"/>
                  <a:cs typeface="Times New Roman Bold"/>
                  <a:sym typeface="Times New Roman Bold"/>
                </a:rPr>
                <a:t>Coca Cola x The Quick Style</a:t>
              </a:r>
            </a:p>
          </p:txBody>
        </p:sp>
      </p:grpSp>
      <p:grpSp>
        <p:nvGrpSpPr>
          <p:cNvPr name="Group 8" id="8"/>
          <p:cNvGrpSpPr/>
          <p:nvPr/>
        </p:nvGrpSpPr>
        <p:grpSpPr>
          <a:xfrm rot="0">
            <a:off x="13107016" y="9389700"/>
            <a:ext cx="5543400" cy="897000"/>
            <a:chOff x="0" y="0"/>
            <a:chExt cx="7391200" cy="1196000"/>
          </a:xfrm>
        </p:grpSpPr>
        <p:sp>
          <p:nvSpPr>
            <p:cNvPr name="Freeform 9" id="9"/>
            <p:cNvSpPr/>
            <p:nvPr/>
          </p:nvSpPr>
          <p:spPr>
            <a:xfrm flipH="false" flipV="false" rot="0">
              <a:off x="0" y="0"/>
              <a:ext cx="7391200" cy="1196000"/>
            </a:xfrm>
            <a:custGeom>
              <a:avLst/>
              <a:gdLst/>
              <a:ahLst/>
              <a:cxnLst/>
              <a:rect r="r" b="b" t="t" l="l"/>
              <a:pathLst>
                <a:path h="1196000" w="7391200">
                  <a:moveTo>
                    <a:pt x="0" y="0"/>
                  </a:moveTo>
                  <a:lnTo>
                    <a:pt x="7391200" y="0"/>
                  </a:lnTo>
                  <a:lnTo>
                    <a:pt x="7391200" y="1196000"/>
                  </a:lnTo>
                  <a:lnTo>
                    <a:pt x="0" y="1196000"/>
                  </a:lnTo>
                  <a:close/>
                </a:path>
              </a:pathLst>
            </a:custGeom>
            <a:solidFill>
              <a:srgbClr val="000000">
                <a:alpha val="0"/>
              </a:srgbClr>
            </a:solidFill>
          </p:spPr>
        </p:sp>
        <p:sp>
          <p:nvSpPr>
            <p:cNvPr name="TextBox 10" id="10"/>
            <p:cNvSpPr txBox="true"/>
            <p:nvPr/>
          </p:nvSpPr>
          <p:spPr>
            <a:xfrm>
              <a:off x="0" y="-47625"/>
              <a:ext cx="7391200" cy="1243625"/>
            </a:xfrm>
            <a:prstGeom prst="rect">
              <a:avLst/>
            </a:prstGeom>
          </p:spPr>
          <p:txBody>
            <a:bodyPr anchor="t" rtlCol="false" tIns="0" lIns="0" bIns="0" rIns="0"/>
            <a:lstStyle/>
            <a:p>
              <a:pPr algn="l">
                <a:lnSpc>
                  <a:spcPts val="2640"/>
                </a:lnSpc>
              </a:pPr>
              <a:r>
                <a:rPr lang="en-US" b="true" sz="2200">
                  <a:solidFill>
                    <a:srgbClr val="FFFFFF"/>
                  </a:solidFill>
                  <a:latin typeface="Times New Roman Bold"/>
                  <a:ea typeface="Times New Roman Bold"/>
                  <a:cs typeface="Times New Roman Bold"/>
                  <a:sym typeface="Times New Roman Bold"/>
                </a:rPr>
                <a:t>BoAt x The Quick Style</a:t>
              </a:r>
            </a:p>
          </p:txBody>
        </p:sp>
      </p:grpSp>
      <p:sp>
        <p:nvSpPr>
          <p:cNvPr name="Freeform 11" id="11">
            <a:hlinkClick r:id="rId4" tooltip="http://drive.google.com/file/d/18CEC3CUaj3hKi9zQpxAuuOUSwhDWzBIo/view"/>
          </p:cNvPr>
          <p:cNvSpPr/>
          <p:nvPr/>
        </p:nvSpPr>
        <p:spPr>
          <a:xfrm flipH="false" flipV="false" rot="0">
            <a:off x="476062" y="530138"/>
            <a:ext cx="5419426" cy="8752352"/>
          </a:xfrm>
          <a:custGeom>
            <a:avLst/>
            <a:gdLst/>
            <a:ahLst/>
            <a:cxnLst/>
            <a:rect r="r" b="b" t="t" l="l"/>
            <a:pathLst>
              <a:path h="8752352" w="5419426">
                <a:moveTo>
                  <a:pt x="0" y="0"/>
                </a:moveTo>
                <a:lnTo>
                  <a:pt x="5419426" y="0"/>
                </a:lnTo>
                <a:lnTo>
                  <a:pt x="5419426" y="8752352"/>
                </a:lnTo>
                <a:lnTo>
                  <a:pt x="0" y="8752352"/>
                </a:lnTo>
                <a:lnTo>
                  <a:pt x="0" y="0"/>
                </a:lnTo>
                <a:close/>
              </a:path>
            </a:pathLst>
          </a:custGeom>
          <a:blipFill>
            <a:blip r:embed="rId3"/>
            <a:stretch>
              <a:fillRect l="0" t="0" r="0" b="-9988"/>
            </a:stretch>
          </a:blipFill>
        </p:spPr>
      </p:sp>
      <p:sp>
        <p:nvSpPr>
          <p:cNvPr name="Freeform 12" id="12">
            <a:hlinkClick r:id="rId6" tooltip="http://drive.google.com/file/d/1q0wcKspevBqxQ1Fbtoge-_gTt7MRPURr/view"/>
          </p:cNvPr>
          <p:cNvSpPr/>
          <p:nvPr/>
        </p:nvSpPr>
        <p:spPr>
          <a:xfrm flipH="false" flipV="false" rot="0">
            <a:off x="6491812" y="530138"/>
            <a:ext cx="5419426" cy="8752352"/>
          </a:xfrm>
          <a:custGeom>
            <a:avLst/>
            <a:gdLst/>
            <a:ahLst/>
            <a:cxnLst/>
            <a:rect r="r" b="b" t="t" l="l"/>
            <a:pathLst>
              <a:path h="8752352" w="5419426">
                <a:moveTo>
                  <a:pt x="0" y="0"/>
                </a:moveTo>
                <a:lnTo>
                  <a:pt x="5419426" y="0"/>
                </a:lnTo>
                <a:lnTo>
                  <a:pt x="5419426" y="8752352"/>
                </a:lnTo>
                <a:lnTo>
                  <a:pt x="0" y="8752352"/>
                </a:lnTo>
                <a:lnTo>
                  <a:pt x="0" y="0"/>
                </a:lnTo>
                <a:close/>
              </a:path>
            </a:pathLst>
          </a:custGeom>
          <a:blipFill>
            <a:blip r:embed="rId5"/>
            <a:stretch>
              <a:fillRect l="0" t="0" r="0" b="-9988"/>
            </a:stretch>
          </a:blipFill>
        </p:spPr>
      </p:sp>
      <p:sp>
        <p:nvSpPr>
          <p:cNvPr name="Freeform 13" id="13">
            <a:hlinkClick r:id="rId8" tooltip="http://drive.google.com/file/d/1M9u-hlo2P1TePD-IGV7UtGEuiEiz85_s/view"/>
          </p:cNvPr>
          <p:cNvSpPr/>
          <p:nvPr/>
        </p:nvSpPr>
        <p:spPr>
          <a:xfrm flipH="false" flipV="false" rot="0">
            <a:off x="12507562" y="530138"/>
            <a:ext cx="5419426" cy="8752348"/>
          </a:xfrm>
          <a:custGeom>
            <a:avLst/>
            <a:gdLst/>
            <a:ahLst/>
            <a:cxnLst/>
            <a:rect r="r" b="b" t="t" l="l"/>
            <a:pathLst>
              <a:path h="8752348" w="5419426">
                <a:moveTo>
                  <a:pt x="0" y="0"/>
                </a:moveTo>
                <a:lnTo>
                  <a:pt x="5419426" y="0"/>
                </a:lnTo>
                <a:lnTo>
                  <a:pt x="5419426" y="8752348"/>
                </a:lnTo>
                <a:lnTo>
                  <a:pt x="0" y="8752348"/>
                </a:lnTo>
                <a:lnTo>
                  <a:pt x="0" y="0"/>
                </a:lnTo>
                <a:close/>
              </a:path>
            </a:pathLst>
          </a:custGeom>
          <a:blipFill>
            <a:blip r:embed="rId7"/>
            <a:stretch>
              <a:fillRect l="0" t="0" r="0" b="-9808"/>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2915900" y="9534526"/>
            <a:ext cx="4114800" cy="547800"/>
            <a:chOff x="0" y="0"/>
            <a:chExt cx="5486400" cy="730400"/>
          </a:xfrm>
        </p:grpSpPr>
        <p:sp>
          <p:nvSpPr>
            <p:cNvPr name="Freeform 3" id="3"/>
            <p:cNvSpPr/>
            <p:nvPr/>
          </p:nvSpPr>
          <p:spPr>
            <a:xfrm flipH="false" flipV="false" rot="0">
              <a:off x="0" y="0"/>
              <a:ext cx="5486400" cy="730400"/>
            </a:xfrm>
            <a:custGeom>
              <a:avLst/>
              <a:gdLst/>
              <a:ahLst/>
              <a:cxnLst/>
              <a:rect r="r" b="b" t="t" l="l"/>
              <a:pathLst>
                <a:path h="730400" w="5486400">
                  <a:moveTo>
                    <a:pt x="0" y="0"/>
                  </a:moveTo>
                  <a:lnTo>
                    <a:pt x="5486400" y="0"/>
                  </a:lnTo>
                  <a:lnTo>
                    <a:pt x="5486400" y="730400"/>
                  </a:lnTo>
                  <a:lnTo>
                    <a:pt x="0" y="730400"/>
                  </a:lnTo>
                  <a:close/>
                </a:path>
              </a:pathLst>
            </a:custGeom>
            <a:solidFill>
              <a:srgbClr val="000000">
                <a:alpha val="0"/>
              </a:srgbClr>
            </a:solidFill>
          </p:spPr>
        </p:sp>
        <p:sp>
          <p:nvSpPr>
            <p:cNvPr name="TextBox 4" id="4"/>
            <p:cNvSpPr txBox="true"/>
            <p:nvPr/>
          </p:nvSpPr>
          <p:spPr>
            <a:xfrm>
              <a:off x="0" y="-38100"/>
              <a:ext cx="5486400" cy="768500"/>
            </a:xfrm>
            <a:prstGeom prst="rect">
              <a:avLst/>
            </a:prstGeom>
          </p:spPr>
          <p:txBody>
            <a:bodyPr anchor="ctr" rtlCol="false" tIns="0" lIns="0" bIns="0" rIns="0"/>
            <a:lstStyle/>
            <a:p>
              <a:pPr algn="r">
                <a:lnSpc>
                  <a:spcPts val="2160"/>
                </a:lnSpc>
              </a:pPr>
              <a:r>
                <a:rPr lang="en-US" sz="1800">
                  <a:solidFill>
                    <a:srgbClr val="888888"/>
                  </a:solidFill>
                  <a:latin typeface="Calibri (MS)"/>
                  <a:ea typeface="Calibri (MS)"/>
                  <a:cs typeface="Calibri (MS)"/>
                  <a:sym typeface="Calibri (MS)"/>
                </a:rPr>
                <a:t>‹#›</a:t>
              </a:r>
            </a:p>
          </p:txBody>
        </p:sp>
      </p:grpSp>
      <p:grpSp>
        <p:nvGrpSpPr>
          <p:cNvPr name="Group 5" id="5"/>
          <p:cNvGrpSpPr/>
          <p:nvPr/>
        </p:nvGrpSpPr>
        <p:grpSpPr>
          <a:xfrm rot="0">
            <a:off x="1950000" y="240405"/>
            <a:ext cx="13895099" cy="1474800"/>
            <a:chOff x="0" y="0"/>
            <a:chExt cx="18526798" cy="1966400"/>
          </a:xfrm>
        </p:grpSpPr>
        <p:sp>
          <p:nvSpPr>
            <p:cNvPr name="Freeform 6" id="6"/>
            <p:cNvSpPr/>
            <p:nvPr/>
          </p:nvSpPr>
          <p:spPr>
            <a:xfrm flipH="false" flipV="false" rot="0">
              <a:off x="0" y="0"/>
              <a:ext cx="18526798" cy="1966400"/>
            </a:xfrm>
            <a:custGeom>
              <a:avLst/>
              <a:gdLst/>
              <a:ahLst/>
              <a:cxnLst/>
              <a:rect r="r" b="b" t="t" l="l"/>
              <a:pathLst>
                <a:path h="1966400" w="18526798">
                  <a:moveTo>
                    <a:pt x="0" y="0"/>
                  </a:moveTo>
                  <a:lnTo>
                    <a:pt x="18526798" y="0"/>
                  </a:lnTo>
                  <a:lnTo>
                    <a:pt x="18526798" y="1966400"/>
                  </a:lnTo>
                  <a:lnTo>
                    <a:pt x="0" y="1966400"/>
                  </a:lnTo>
                  <a:close/>
                </a:path>
              </a:pathLst>
            </a:custGeom>
            <a:solidFill>
              <a:srgbClr val="000000">
                <a:alpha val="0"/>
              </a:srgbClr>
            </a:solidFill>
          </p:spPr>
        </p:sp>
        <p:sp>
          <p:nvSpPr>
            <p:cNvPr name="TextBox 7" id="7"/>
            <p:cNvSpPr txBox="true"/>
            <p:nvPr/>
          </p:nvSpPr>
          <p:spPr>
            <a:xfrm>
              <a:off x="0" y="-9525"/>
              <a:ext cx="18526798" cy="1975925"/>
            </a:xfrm>
            <a:prstGeom prst="rect">
              <a:avLst/>
            </a:prstGeom>
          </p:spPr>
          <p:txBody>
            <a:bodyPr anchor="t" rtlCol="false" tIns="0" lIns="0" bIns="0" rIns="0"/>
            <a:lstStyle/>
            <a:p>
              <a:pPr algn="l">
                <a:lnSpc>
                  <a:spcPts val="9840"/>
                </a:lnSpc>
              </a:pPr>
              <a:r>
                <a:rPr lang="en-US" b="true" sz="8200">
                  <a:solidFill>
                    <a:srgbClr val="FFFFFF"/>
                  </a:solidFill>
                  <a:latin typeface="Glacial Indifference Bold"/>
                  <a:ea typeface="Glacial Indifference Bold"/>
                  <a:cs typeface="Glacial Indifference Bold"/>
                  <a:sym typeface="Glacial Indifference Bold"/>
                </a:rPr>
                <a:t>DS GROUP: PULSE CANDY</a:t>
              </a:r>
            </a:p>
          </p:txBody>
        </p:sp>
      </p:grpSp>
      <p:grpSp>
        <p:nvGrpSpPr>
          <p:cNvPr name="Group 8" id="8"/>
          <p:cNvGrpSpPr/>
          <p:nvPr/>
        </p:nvGrpSpPr>
        <p:grpSpPr>
          <a:xfrm rot="5400000">
            <a:off x="12643897" y="4185427"/>
            <a:ext cx="8917200" cy="1620774"/>
            <a:chOff x="0" y="0"/>
            <a:chExt cx="11889600" cy="2161032"/>
          </a:xfrm>
        </p:grpSpPr>
        <p:sp>
          <p:nvSpPr>
            <p:cNvPr name="Freeform 9" id="9"/>
            <p:cNvSpPr/>
            <p:nvPr/>
          </p:nvSpPr>
          <p:spPr>
            <a:xfrm flipH="false" flipV="false" rot="0">
              <a:off x="0" y="0"/>
              <a:ext cx="11889600" cy="2161032"/>
            </a:xfrm>
            <a:custGeom>
              <a:avLst/>
              <a:gdLst/>
              <a:ahLst/>
              <a:cxnLst/>
              <a:rect r="r" b="b" t="t" l="l"/>
              <a:pathLst>
                <a:path h="2161032" w="11889600">
                  <a:moveTo>
                    <a:pt x="0" y="0"/>
                  </a:moveTo>
                  <a:lnTo>
                    <a:pt x="11889600" y="0"/>
                  </a:lnTo>
                  <a:lnTo>
                    <a:pt x="11889600" y="2161032"/>
                  </a:lnTo>
                  <a:lnTo>
                    <a:pt x="0" y="2161032"/>
                  </a:lnTo>
                  <a:close/>
                </a:path>
              </a:pathLst>
            </a:custGeom>
            <a:solidFill>
              <a:srgbClr val="000000">
                <a:alpha val="0"/>
              </a:srgbClr>
            </a:solidFill>
          </p:spPr>
        </p:sp>
        <p:sp>
          <p:nvSpPr>
            <p:cNvPr name="TextBox 10" id="10"/>
            <p:cNvSpPr txBox="true"/>
            <p:nvPr/>
          </p:nvSpPr>
          <p:spPr>
            <a:xfrm>
              <a:off x="0" y="-9525"/>
              <a:ext cx="11889600" cy="2170557"/>
            </a:xfrm>
            <a:prstGeom prst="rect">
              <a:avLst/>
            </a:prstGeom>
          </p:spPr>
          <p:txBody>
            <a:bodyPr anchor="ctr" rtlCol="false" tIns="0" lIns="0" bIns="0" rIns="0"/>
            <a:lstStyle/>
            <a:p>
              <a:pPr algn="ctr">
                <a:lnSpc>
                  <a:spcPts val="10800"/>
                </a:lnSpc>
              </a:pPr>
              <a:r>
                <a:rPr lang="en-US" b="true" sz="9000">
                  <a:solidFill>
                    <a:srgbClr val="FFFFFF"/>
                  </a:solidFill>
                  <a:latin typeface="Glacial Indifference Bold"/>
                  <a:ea typeface="Glacial Indifference Bold"/>
                  <a:cs typeface="Glacial Indifference Bold"/>
                  <a:sym typeface="Glacial Indifference Bold"/>
                </a:rPr>
                <a:t>INNOVATION</a:t>
              </a:r>
            </a:p>
          </p:txBody>
        </p:sp>
      </p:grpSp>
      <p:sp>
        <p:nvSpPr>
          <p:cNvPr name="Freeform 11" id="11" descr="Explore the vibrant tapestry of Ganesh Chaturthi's history, one of India's most cherished festivals. In this special video, we delve deep into the cultural roots and traditions that have made Ganesh Chaturthi a symbol of unity and devotion with th...">
            <a:hlinkClick r:id="rId4" tooltip="http://www.youtube.com/watch?v=eca9s9Vz1h4"/>
          </p:cNvPr>
          <p:cNvSpPr/>
          <p:nvPr/>
        </p:nvSpPr>
        <p:spPr>
          <a:xfrm flipH="false" flipV="false" rot="0">
            <a:off x="2169600" y="1773788"/>
            <a:ext cx="12964988" cy="7292812"/>
          </a:xfrm>
          <a:custGeom>
            <a:avLst/>
            <a:gdLst/>
            <a:ahLst/>
            <a:cxnLst/>
            <a:rect r="r" b="b" t="t" l="l"/>
            <a:pathLst>
              <a:path h="7292812" w="12964988">
                <a:moveTo>
                  <a:pt x="0" y="0"/>
                </a:moveTo>
                <a:lnTo>
                  <a:pt x="12964988" y="0"/>
                </a:lnTo>
                <a:lnTo>
                  <a:pt x="12964988" y="7292812"/>
                </a:lnTo>
                <a:lnTo>
                  <a:pt x="0" y="7292812"/>
                </a:lnTo>
                <a:lnTo>
                  <a:pt x="0" y="0"/>
                </a:lnTo>
                <a:close/>
              </a:path>
            </a:pathLst>
          </a:custGeom>
          <a:blipFill>
            <a:blip r:embed="rId3"/>
            <a:stretch>
              <a:fillRect l="0" t="0" r="0" b="0"/>
            </a:stretch>
          </a:blipFill>
        </p:spPr>
      </p:sp>
      <p:sp>
        <p:nvSpPr>
          <p:cNvPr name="Freeform 12" id="12"/>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sp>
        <p:nvSpPr>
          <p:cNvPr name="Freeform 2" id="2">
            <a:hlinkClick r:id="rId4" tooltip="https://www.instagram.com/reel/C6D4yZdJVWX/?utm_source=ig_web_copy_link"/>
          </p:cNvPr>
          <p:cNvSpPr/>
          <p:nvPr/>
        </p:nvSpPr>
        <p:spPr>
          <a:xfrm flipH="false" flipV="false" rot="0">
            <a:off x="13537300" y="1638676"/>
            <a:ext cx="4224150" cy="6560550"/>
          </a:xfrm>
          <a:custGeom>
            <a:avLst/>
            <a:gdLst/>
            <a:ahLst/>
            <a:cxnLst/>
            <a:rect r="r" b="b" t="t" l="l"/>
            <a:pathLst>
              <a:path h="6560550" w="4224150">
                <a:moveTo>
                  <a:pt x="0" y="0"/>
                </a:moveTo>
                <a:lnTo>
                  <a:pt x="4224150" y="0"/>
                </a:lnTo>
                <a:lnTo>
                  <a:pt x="4224150" y="6560550"/>
                </a:lnTo>
                <a:lnTo>
                  <a:pt x="0" y="6560550"/>
                </a:lnTo>
                <a:lnTo>
                  <a:pt x="0" y="0"/>
                </a:lnTo>
                <a:close/>
              </a:path>
            </a:pathLst>
          </a:custGeom>
          <a:blipFill>
            <a:blip r:embed="rId3"/>
            <a:stretch>
              <a:fillRect l="0" t="0" r="0" b="0"/>
            </a:stretch>
          </a:blipFill>
        </p:spPr>
      </p:sp>
      <p:grpSp>
        <p:nvGrpSpPr>
          <p:cNvPr name="Group 3" id="3"/>
          <p:cNvGrpSpPr/>
          <p:nvPr/>
        </p:nvGrpSpPr>
        <p:grpSpPr>
          <a:xfrm rot="0">
            <a:off x="95368" y="96392"/>
            <a:ext cx="9456200" cy="1507363"/>
            <a:chOff x="0" y="0"/>
            <a:chExt cx="12608267" cy="2009817"/>
          </a:xfrm>
        </p:grpSpPr>
        <p:sp>
          <p:nvSpPr>
            <p:cNvPr name="Freeform 4" id="4"/>
            <p:cNvSpPr/>
            <p:nvPr/>
          </p:nvSpPr>
          <p:spPr>
            <a:xfrm flipH="false" flipV="false" rot="0">
              <a:off x="16891" y="20428"/>
              <a:ext cx="12574397" cy="1968876"/>
            </a:xfrm>
            <a:custGeom>
              <a:avLst/>
              <a:gdLst/>
              <a:ahLst/>
              <a:cxnLst/>
              <a:rect r="r" b="b" t="t" l="l"/>
              <a:pathLst>
                <a:path h="1968876" w="12574397">
                  <a:moveTo>
                    <a:pt x="0" y="0"/>
                  </a:moveTo>
                  <a:lnTo>
                    <a:pt x="12574397" y="0"/>
                  </a:lnTo>
                  <a:lnTo>
                    <a:pt x="12574397" y="1968875"/>
                  </a:lnTo>
                  <a:lnTo>
                    <a:pt x="0" y="1968875"/>
                  </a:lnTo>
                  <a:close/>
                </a:path>
              </a:pathLst>
            </a:custGeom>
            <a:solidFill>
              <a:srgbClr val="E1353C"/>
            </a:solidFill>
          </p:spPr>
        </p:sp>
        <p:sp>
          <p:nvSpPr>
            <p:cNvPr name="Freeform 5" id="5"/>
            <p:cNvSpPr/>
            <p:nvPr/>
          </p:nvSpPr>
          <p:spPr>
            <a:xfrm flipH="false" flipV="false" rot="0">
              <a:off x="0" y="0"/>
              <a:ext cx="12608179" cy="2009731"/>
            </a:xfrm>
            <a:custGeom>
              <a:avLst/>
              <a:gdLst/>
              <a:ahLst/>
              <a:cxnLst/>
              <a:rect r="r" b="b" t="t" l="l"/>
              <a:pathLst>
                <a:path h="2009731" w="12608179">
                  <a:moveTo>
                    <a:pt x="16891" y="0"/>
                  </a:moveTo>
                  <a:lnTo>
                    <a:pt x="12591288" y="0"/>
                  </a:lnTo>
                  <a:cubicBezTo>
                    <a:pt x="12600686" y="0"/>
                    <a:pt x="12608179" y="9215"/>
                    <a:pt x="12608179" y="20428"/>
                  </a:cubicBezTo>
                  <a:lnTo>
                    <a:pt x="12608179" y="1989303"/>
                  </a:lnTo>
                  <a:cubicBezTo>
                    <a:pt x="12608179" y="2000669"/>
                    <a:pt x="12600559" y="2009731"/>
                    <a:pt x="12591288" y="2009731"/>
                  </a:cubicBezTo>
                  <a:lnTo>
                    <a:pt x="16891" y="2009731"/>
                  </a:lnTo>
                  <a:cubicBezTo>
                    <a:pt x="7493" y="2009731"/>
                    <a:pt x="0" y="2000515"/>
                    <a:pt x="0" y="1989303"/>
                  </a:cubicBezTo>
                  <a:lnTo>
                    <a:pt x="0" y="20428"/>
                  </a:lnTo>
                  <a:cubicBezTo>
                    <a:pt x="0" y="9215"/>
                    <a:pt x="7620" y="0"/>
                    <a:pt x="16891" y="0"/>
                  </a:cubicBezTo>
                  <a:moveTo>
                    <a:pt x="16891" y="41009"/>
                  </a:moveTo>
                  <a:lnTo>
                    <a:pt x="16891" y="20428"/>
                  </a:lnTo>
                  <a:lnTo>
                    <a:pt x="33909" y="20428"/>
                  </a:lnTo>
                  <a:lnTo>
                    <a:pt x="33909" y="1989303"/>
                  </a:lnTo>
                  <a:lnTo>
                    <a:pt x="16891" y="1989303"/>
                  </a:lnTo>
                  <a:lnTo>
                    <a:pt x="16891" y="1968876"/>
                  </a:lnTo>
                  <a:lnTo>
                    <a:pt x="12591288" y="1968876"/>
                  </a:lnTo>
                  <a:lnTo>
                    <a:pt x="12591288" y="1989303"/>
                  </a:lnTo>
                  <a:lnTo>
                    <a:pt x="12574397" y="1989303"/>
                  </a:lnTo>
                  <a:lnTo>
                    <a:pt x="12574397" y="20428"/>
                  </a:lnTo>
                  <a:lnTo>
                    <a:pt x="12591288" y="20428"/>
                  </a:lnTo>
                  <a:lnTo>
                    <a:pt x="12591288" y="41009"/>
                  </a:lnTo>
                  <a:lnTo>
                    <a:pt x="16891" y="41009"/>
                  </a:lnTo>
                  <a:close/>
                </a:path>
              </a:pathLst>
            </a:custGeom>
            <a:solidFill>
              <a:srgbClr val="E1353C"/>
            </a:solidFill>
          </p:spPr>
        </p:sp>
        <p:sp>
          <p:nvSpPr>
            <p:cNvPr name="TextBox 6" id="6"/>
            <p:cNvSpPr txBox="true"/>
            <p:nvPr/>
          </p:nvSpPr>
          <p:spPr>
            <a:xfrm>
              <a:off x="0" y="-19050"/>
              <a:ext cx="12608267" cy="2028867"/>
            </a:xfrm>
            <a:prstGeom prst="rect">
              <a:avLst/>
            </a:prstGeom>
          </p:spPr>
          <p:txBody>
            <a:bodyPr anchor="ctr" rtlCol="false" tIns="50800" lIns="50800" bIns="50800" rIns="50800"/>
            <a:lstStyle/>
            <a:p>
              <a:pPr algn="l">
                <a:lnSpc>
                  <a:spcPts val="9600"/>
                </a:lnSpc>
              </a:pPr>
              <a:r>
                <a:rPr lang="en-US" b="true" sz="8000">
                  <a:solidFill>
                    <a:srgbClr val="FFFFFF"/>
                  </a:solidFill>
                  <a:latin typeface="Glacial Indifference Bold"/>
                  <a:ea typeface="Glacial Indifference Bold"/>
                  <a:cs typeface="Glacial Indifference Bold"/>
                  <a:sym typeface="Glacial Indifference Bold"/>
                </a:rPr>
                <a:t>Innovation- CGI</a:t>
              </a:r>
            </a:p>
          </p:txBody>
        </p:sp>
      </p:grpSp>
      <p:sp>
        <p:nvSpPr>
          <p:cNvPr name="Freeform 7" id="7">
            <a:hlinkClick r:id="rId6" tooltip="https://www.instagram.com/reel/C03D1JHCBWD/?igshid=NzBmMjdhZWRiYQ%3D%3D"/>
          </p:cNvPr>
          <p:cNvSpPr/>
          <p:nvPr/>
        </p:nvSpPr>
        <p:spPr>
          <a:xfrm flipH="false" flipV="false" rot="0">
            <a:off x="519700" y="1672250"/>
            <a:ext cx="3982200" cy="6421500"/>
          </a:xfrm>
          <a:custGeom>
            <a:avLst/>
            <a:gdLst/>
            <a:ahLst/>
            <a:cxnLst/>
            <a:rect r="r" b="b" t="t" l="l"/>
            <a:pathLst>
              <a:path h="6421500" w="3982200">
                <a:moveTo>
                  <a:pt x="0" y="0"/>
                </a:moveTo>
                <a:lnTo>
                  <a:pt x="3982200" y="0"/>
                </a:lnTo>
                <a:lnTo>
                  <a:pt x="3982200" y="6421500"/>
                </a:lnTo>
                <a:lnTo>
                  <a:pt x="0" y="6421500"/>
                </a:lnTo>
                <a:lnTo>
                  <a:pt x="0" y="0"/>
                </a:lnTo>
                <a:close/>
              </a:path>
            </a:pathLst>
          </a:custGeom>
          <a:blipFill>
            <a:blip r:embed="rId5"/>
            <a:stretch>
              <a:fillRect l="-683" t="0" r="-683" b="0"/>
            </a:stretch>
          </a:blipFill>
        </p:spPr>
      </p:sp>
      <p:sp>
        <p:nvSpPr>
          <p:cNvPr name="Freeform 8" id="8">
            <a:hlinkClick r:id="rId8" tooltip="https://www.instagram.com/reel/C03D1JHCBWD/?igshid=NzBmMjdhZWRiYQ%3D%3D"/>
          </p:cNvPr>
          <p:cNvSpPr/>
          <p:nvPr/>
        </p:nvSpPr>
        <p:spPr>
          <a:xfrm flipH="false" flipV="false" rot="0">
            <a:off x="2327966" y="4638006"/>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7"/>
            <a:stretch>
              <a:fillRect l="0" t="0" r="0" b="0"/>
            </a:stretch>
          </a:blipFill>
        </p:spPr>
      </p:sp>
      <p:grpSp>
        <p:nvGrpSpPr>
          <p:cNvPr name="Group 9" id="9"/>
          <p:cNvGrpSpPr/>
          <p:nvPr/>
        </p:nvGrpSpPr>
        <p:grpSpPr>
          <a:xfrm rot="0">
            <a:off x="-277954" y="8268050"/>
            <a:ext cx="5340000" cy="1293000"/>
            <a:chOff x="0" y="0"/>
            <a:chExt cx="7120000" cy="1724000"/>
          </a:xfrm>
        </p:grpSpPr>
        <p:sp>
          <p:nvSpPr>
            <p:cNvPr name="Freeform 10" id="10"/>
            <p:cNvSpPr/>
            <p:nvPr/>
          </p:nvSpPr>
          <p:spPr>
            <a:xfrm flipH="false" flipV="false" rot="0">
              <a:off x="0" y="0"/>
              <a:ext cx="7120000" cy="1724000"/>
            </a:xfrm>
            <a:custGeom>
              <a:avLst/>
              <a:gdLst/>
              <a:ahLst/>
              <a:cxnLst/>
              <a:rect r="r" b="b" t="t" l="l"/>
              <a:pathLst>
                <a:path h="1724000" w="7120000">
                  <a:moveTo>
                    <a:pt x="0" y="0"/>
                  </a:moveTo>
                  <a:lnTo>
                    <a:pt x="7120000" y="0"/>
                  </a:lnTo>
                  <a:lnTo>
                    <a:pt x="7120000" y="1724000"/>
                  </a:lnTo>
                  <a:lnTo>
                    <a:pt x="0" y="1724000"/>
                  </a:lnTo>
                  <a:close/>
                </a:path>
              </a:pathLst>
            </a:custGeom>
            <a:solidFill>
              <a:srgbClr val="000000">
                <a:alpha val="0"/>
              </a:srgbClr>
            </a:solidFill>
          </p:spPr>
        </p:sp>
        <p:sp>
          <p:nvSpPr>
            <p:cNvPr name="TextBox 11" id="11"/>
            <p:cNvSpPr txBox="true"/>
            <p:nvPr/>
          </p:nvSpPr>
          <p:spPr>
            <a:xfrm>
              <a:off x="0" y="-9525"/>
              <a:ext cx="7120000" cy="1733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UNIVERSAL </a:t>
              </a:r>
            </a:p>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PICTURES INDIA  </a:t>
              </a:r>
            </a:p>
          </p:txBody>
        </p:sp>
      </p:grpSp>
      <p:sp>
        <p:nvSpPr>
          <p:cNvPr name="Freeform 12" id="12">
            <a:hlinkClick r:id="rId10" tooltip="https://www.instagram.com/reel/C0lB1wzvM9V/?igshid=MzRlODBiNWFlZA%3D%3D"/>
          </p:cNvPr>
          <p:cNvSpPr/>
          <p:nvPr/>
        </p:nvSpPr>
        <p:spPr>
          <a:xfrm flipH="false" flipV="false" rot="0">
            <a:off x="4765270" y="1708200"/>
            <a:ext cx="3844730" cy="6421500"/>
          </a:xfrm>
          <a:custGeom>
            <a:avLst/>
            <a:gdLst/>
            <a:ahLst/>
            <a:cxnLst/>
            <a:rect r="r" b="b" t="t" l="l"/>
            <a:pathLst>
              <a:path h="6421500" w="3844730">
                <a:moveTo>
                  <a:pt x="0" y="0"/>
                </a:moveTo>
                <a:lnTo>
                  <a:pt x="3844730" y="0"/>
                </a:lnTo>
                <a:lnTo>
                  <a:pt x="3844730" y="6421500"/>
                </a:lnTo>
                <a:lnTo>
                  <a:pt x="0" y="6421500"/>
                </a:lnTo>
                <a:lnTo>
                  <a:pt x="0" y="0"/>
                </a:lnTo>
                <a:close/>
              </a:path>
            </a:pathLst>
          </a:custGeom>
          <a:blipFill>
            <a:blip r:embed="rId9"/>
            <a:stretch>
              <a:fillRect l="0" t="0" r="0" b="0"/>
            </a:stretch>
          </a:blipFill>
        </p:spPr>
      </p:sp>
      <p:sp>
        <p:nvSpPr>
          <p:cNvPr name="Freeform 13" id="13">
            <a:hlinkClick r:id="rId11" tooltip="https://www.instagram.com/reel/C0lB1wzvM9V/?igshid=MzRlODBiNWFlZA%3D%3D"/>
          </p:cNvPr>
          <p:cNvSpPr/>
          <p:nvPr/>
        </p:nvSpPr>
        <p:spPr>
          <a:xfrm flipH="false" flipV="false" rot="0">
            <a:off x="6186802" y="4504794"/>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7"/>
            <a:stretch>
              <a:fillRect l="0" t="0" r="0" b="0"/>
            </a:stretch>
          </a:blipFill>
        </p:spPr>
      </p:sp>
      <p:sp>
        <p:nvSpPr>
          <p:cNvPr name="Freeform 14" id="14">
            <a:hlinkClick r:id="rId13" tooltip="https://www.instagram.com/reel/C0N3OqbPqMp/?igshid=OTU1ODAwZWUxYg%3D%3D"/>
          </p:cNvPr>
          <p:cNvSpPr/>
          <p:nvPr/>
        </p:nvSpPr>
        <p:spPr>
          <a:xfrm flipH="false" flipV="false" rot="0">
            <a:off x="8873350" y="1646050"/>
            <a:ext cx="4400600" cy="6560550"/>
          </a:xfrm>
          <a:custGeom>
            <a:avLst/>
            <a:gdLst/>
            <a:ahLst/>
            <a:cxnLst/>
            <a:rect r="r" b="b" t="t" l="l"/>
            <a:pathLst>
              <a:path h="6560550" w="4400600">
                <a:moveTo>
                  <a:pt x="0" y="0"/>
                </a:moveTo>
                <a:lnTo>
                  <a:pt x="4400600" y="0"/>
                </a:lnTo>
                <a:lnTo>
                  <a:pt x="4400600" y="6560550"/>
                </a:lnTo>
                <a:lnTo>
                  <a:pt x="0" y="6560550"/>
                </a:lnTo>
                <a:lnTo>
                  <a:pt x="0" y="0"/>
                </a:lnTo>
                <a:close/>
              </a:path>
            </a:pathLst>
          </a:custGeom>
          <a:blipFill>
            <a:blip r:embed="rId12"/>
            <a:stretch>
              <a:fillRect l="-107269" t="0" r="-38660" b="0"/>
            </a:stretch>
          </a:blipFill>
        </p:spPr>
      </p:sp>
      <p:grpSp>
        <p:nvGrpSpPr>
          <p:cNvPr name="Group 15" id="15"/>
          <p:cNvGrpSpPr/>
          <p:nvPr/>
        </p:nvGrpSpPr>
        <p:grpSpPr>
          <a:xfrm rot="0">
            <a:off x="5411426" y="8268050"/>
            <a:ext cx="2552400" cy="831000"/>
            <a:chOff x="0" y="0"/>
            <a:chExt cx="3403200" cy="1108000"/>
          </a:xfrm>
        </p:grpSpPr>
        <p:sp>
          <p:nvSpPr>
            <p:cNvPr name="Freeform 16" id="16"/>
            <p:cNvSpPr/>
            <p:nvPr/>
          </p:nvSpPr>
          <p:spPr>
            <a:xfrm flipH="false" flipV="false" rot="0">
              <a:off x="0" y="0"/>
              <a:ext cx="3403200" cy="1108000"/>
            </a:xfrm>
            <a:custGeom>
              <a:avLst/>
              <a:gdLst/>
              <a:ahLst/>
              <a:cxnLst/>
              <a:rect r="r" b="b" t="t" l="l"/>
              <a:pathLst>
                <a:path h="1108000" w="3403200">
                  <a:moveTo>
                    <a:pt x="0" y="0"/>
                  </a:moveTo>
                  <a:lnTo>
                    <a:pt x="3403200" y="0"/>
                  </a:lnTo>
                  <a:lnTo>
                    <a:pt x="3403200" y="1108000"/>
                  </a:lnTo>
                  <a:lnTo>
                    <a:pt x="0" y="1108000"/>
                  </a:lnTo>
                  <a:close/>
                </a:path>
              </a:pathLst>
            </a:custGeom>
            <a:solidFill>
              <a:srgbClr val="000000">
                <a:alpha val="0"/>
              </a:srgbClr>
            </a:solidFill>
          </p:spPr>
        </p:sp>
        <p:sp>
          <p:nvSpPr>
            <p:cNvPr name="TextBox 17" id="17"/>
            <p:cNvSpPr txBox="true"/>
            <p:nvPr/>
          </p:nvSpPr>
          <p:spPr>
            <a:xfrm>
              <a:off x="0" y="-9525"/>
              <a:ext cx="34032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ZEE5 INDIA</a:t>
              </a:r>
            </a:p>
          </p:txBody>
        </p:sp>
      </p:grpSp>
      <p:grpSp>
        <p:nvGrpSpPr>
          <p:cNvPr name="Group 18" id="18"/>
          <p:cNvGrpSpPr/>
          <p:nvPr/>
        </p:nvGrpSpPr>
        <p:grpSpPr>
          <a:xfrm rot="0">
            <a:off x="9501056" y="8356300"/>
            <a:ext cx="3145200" cy="831000"/>
            <a:chOff x="0" y="0"/>
            <a:chExt cx="4193600" cy="1108000"/>
          </a:xfrm>
        </p:grpSpPr>
        <p:sp>
          <p:nvSpPr>
            <p:cNvPr name="Freeform 19" id="19"/>
            <p:cNvSpPr/>
            <p:nvPr/>
          </p:nvSpPr>
          <p:spPr>
            <a:xfrm flipH="false" flipV="false" rot="0">
              <a:off x="0" y="0"/>
              <a:ext cx="4193600" cy="1108000"/>
            </a:xfrm>
            <a:custGeom>
              <a:avLst/>
              <a:gdLst/>
              <a:ahLst/>
              <a:cxnLst/>
              <a:rect r="r" b="b" t="t" l="l"/>
              <a:pathLst>
                <a:path h="1108000" w="4193600">
                  <a:moveTo>
                    <a:pt x="0" y="0"/>
                  </a:moveTo>
                  <a:lnTo>
                    <a:pt x="4193600" y="0"/>
                  </a:lnTo>
                  <a:lnTo>
                    <a:pt x="4193600" y="1108000"/>
                  </a:lnTo>
                  <a:lnTo>
                    <a:pt x="0" y="1108000"/>
                  </a:lnTo>
                  <a:close/>
                </a:path>
              </a:pathLst>
            </a:custGeom>
            <a:solidFill>
              <a:srgbClr val="000000">
                <a:alpha val="0"/>
              </a:srgbClr>
            </a:solidFill>
          </p:spPr>
        </p:sp>
        <p:sp>
          <p:nvSpPr>
            <p:cNvPr name="TextBox 20" id="20"/>
            <p:cNvSpPr txBox="true"/>
            <p:nvPr/>
          </p:nvSpPr>
          <p:spPr>
            <a:xfrm>
              <a:off x="0" y="-9525"/>
              <a:ext cx="41936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ZEE5 GLOBAL</a:t>
              </a:r>
            </a:p>
          </p:txBody>
        </p:sp>
      </p:grpSp>
      <p:sp>
        <p:nvSpPr>
          <p:cNvPr name="Freeform 21" id="21">
            <a:hlinkClick r:id="rId14" tooltip="https://www.instagram.com/reel/C0N3OqbPqMp/?igshid=OTU1ODAwZWUxYg%3D%3D"/>
          </p:cNvPr>
          <p:cNvSpPr/>
          <p:nvPr/>
        </p:nvSpPr>
        <p:spPr>
          <a:xfrm flipH="false" flipV="false" rot="0">
            <a:off x="10466502" y="4495586"/>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7"/>
            <a:stretch>
              <a:fillRect l="0" t="0" r="0" b="0"/>
            </a:stretch>
          </a:blipFill>
        </p:spPr>
      </p:sp>
      <p:sp>
        <p:nvSpPr>
          <p:cNvPr name="Freeform 22" id="22">
            <a:hlinkClick r:id="rId15" tooltip="https://www.instagram.com/reel/C6D4yZdJVWX/?utm_source=ig_web_copy_link"/>
          </p:cNvPr>
          <p:cNvSpPr/>
          <p:nvPr/>
        </p:nvSpPr>
        <p:spPr>
          <a:xfrm flipH="false" flipV="false" rot="0">
            <a:off x="14958852" y="4504786"/>
            <a:ext cx="1001650" cy="1001650"/>
          </a:xfrm>
          <a:custGeom>
            <a:avLst/>
            <a:gdLst/>
            <a:ahLst/>
            <a:cxnLst/>
            <a:rect r="r" b="b" t="t" l="l"/>
            <a:pathLst>
              <a:path h="1001650" w="1001650">
                <a:moveTo>
                  <a:pt x="0" y="0"/>
                </a:moveTo>
                <a:lnTo>
                  <a:pt x="1001650" y="0"/>
                </a:lnTo>
                <a:lnTo>
                  <a:pt x="1001650" y="1001650"/>
                </a:lnTo>
                <a:lnTo>
                  <a:pt x="0" y="1001650"/>
                </a:lnTo>
                <a:lnTo>
                  <a:pt x="0" y="0"/>
                </a:lnTo>
                <a:close/>
              </a:path>
            </a:pathLst>
          </a:custGeom>
          <a:blipFill>
            <a:blip r:embed="rId7"/>
            <a:stretch>
              <a:fillRect l="0" t="0" r="0" b="0"/>
            </a:stretch>
          </a:blipFill>
        </p:spPr>
      </p:sp>
      <p:grpSp>
        <p:nvGrpSpPr>
          <p:cNvPr name="Group 23" id="23"/>
          <p:cNvGrpSpPr/>
          <p:nvPr/>
        </p:nvGrpSpPr>
        <p:grpSpPr>
          <a:xfrm rot="0">
            <a:off x="12352568" y="8356300"/>
            <a:ext cx="6214200" cy="831000"/>
            <a:chOff x="0" y="0"/>
            <a:chExt cx="8285600" cy="1108000"/>
          </a:xfrm>
        </p:grpSpPr>
        <p:sp>
          <p:nvSpPr>
            <p:cNvPr name="Freeform 24" id="24"/>
            <p:cNvSpPr/>
            <p:nvPr/>
          </p:nvSpPr>
          <p:spPr>
            <a:xfrm flipH="false" flipV="false" rot="0">
              <a:off x="0" y="0"/>
              <a:ext cx="8285600" cy="1108000"/>
            </a:xfrm>
            <a:custGeom>
              <a:avLst/>
              <a:gdLst/>
              <a:ahLst/>
              <a:cxnLst/>
              <a:rect r="r" b="b" t="t" l="l"/>
              <a:pathLst>
                <a:path h="1108000" w="8285600">
                  <a:moveTo>
                    <a:pt x="0" y="0"/>
                  </a:moveTo>
                  <a:lnTo>
                    <a:pt x="8285600" y="0"/>
                  </a:lnTo>
                  <a:lnTo>
                    <a:pt x="8285600" y="1108000"/>
                  </a:lnTo>
                  <a:lnTo>
                    <a:pt x="0" y="1108000"/>
                  </a:lnTo>
                  <a:close/>
                </a:path>
              </a:pathLst>
            </a:custGeom>
            <a:solidFill>
              <a:srgbClr val="000000">
                <a:alpha val="0"/>
              </a:srgbClr>
            </a:solidFill>
          </p:spPr>
        </p:sp>
        <p:sp>
          <p:nvSpPr>
            <p:cNvPr name="TextBox 25" id="25"/>
            <p:cNvSpPr txBox="true"/>
            <p:nvPr/>
          </p:nvSpPr>
          <p:spPr>
            <a:xfrm>
              <a:off x="0" y="-9525"/>
              <a:ext cx="82856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GODREJ PROPERTIES</a:t>
              </a:r>
            </a:p>
          </p:txBody>
        </p:sp>
      </p:grpSp>
      <p:sp>
        <p:nvSpPr>
          <p:cNvPr name="Freeform 26" id="26"/>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95368" y="96392"/>
            <a:ext cx="9456200" cy="1507363"/>
            <a:chOff x="0" y="0"/>
            <a:chExt cx="12608267" cy="2009817"/>
          </a:xfrm>
        </p:grpSpPr>
        <p:sp>
          <p:nvSpPr>
            <p:cNvPr name="Freeform 3" id="3"/>
            <p:cNvSpPr/>
            <p:nvPr/>
          </p:nvSpPr>
          <p:spPr>
            <a:xfrm flipH="false" flipV="false" rot="0">
              <a:off x="16891" y="20428"/>
              <a:ext cx="12574397" cy="1968876"/>
            </a:xfrm>
            <a:custGeom>
              <a:avLst/>
              <a:gdLst/>
              <a:ahLst/>
              <a:cxnLst/>
              <a:rect r="r" b="b" t="t" l="l"/>
              <a:pathLst>
                <a:path h="1968876" w="12574397">
                  <a:moveTo>
                    <a:pt x="0" y="0"/>
                  </a:moveTo>
                  <a:lnTo>
                    <a:pt x="12574397" y="0"/>
                  </a:lnTo>
                  <a:lnTo>
                    <a:pt x="12574397" y="1968875"/>
                  </a:lnTo>
                  <a:lnTo>
                    <a:pt x="0" y="1968875"/>
                  </a:lnTo>
                  <a:close/>
                </a:path>
              </a:pathLst>
            </a:custGeom>
            <a:solidFill>
              <a:srgbClr val="E1353C"/>
            </a:solidFill>
          </p:spPr>
        </p:sp>
        <p:sp>
          <p:nvSpPr>
            <p:cNvPr name="Freeform 4" id="4"/>
            <p:cNvSpPr/>
            <p:nvPr/>
          </p:nvSpPr>
          <p:spPr>
            <a:xfrm flipH="false" flipV="false" rot="0">
              <a:off x="0" y="0"/>
              <a:ext cx="12608179" cy="2009731"/>
            </a:xfrm>
            <a:custGeom>
              <a:avLst/>
              <a:gdLst/>
              <a:ahLst/>
              <a:cxnLst/>
              <a:rect r="r" b="b" t="t" l="l"/>
              <a:pathLst>
                <a:path h="2009731" w="12608179">
                  <a:moveTo>
                    <a:pt x="16891" y="0"/>
                  </a:moveTo>
                  <a:lnTo>
                    <a:pt x="12591288" y="0"/>
                  </a:lnTo>
                  <a:cubicBezTo>
                    <a:pt x="12600686" y="0"/>
                    <a:pt x="12608179" y="9215"/>
                    <a:pt x="12608179" y="20428"/>
                  </a:cubicBezTo>
                  <a:lnTo>
                    <a:pt x="12608179" y="1989303"/>
                  </a:lnTo>
                  <a:cubicBezTo>
                    <a:pt x="12608179" y="2000669"/>
                    <a:pt x="12600559" y="2009731"/>
                    <a:pt x="12591288" y="2009731"/>
                  </a:cubicBezTo>
                  <a:lnTo>
                    <a:pt x="16891" y="2009731"/>
                  </a:lnTo>
                  <a:cubicBezTo>
                    <a:pt x="7493" y="2009731"/>
                    <a:pt x="0" y="2000515"/>
                    <a:pt x="0" y="1989303"/>
                  </a:cubicBezTo>
                  <a:lnTo>
                    <a:pt x="0" y="20428"/>
                  </a:lnTo>
                  <a:cubicBezTo>
                    <a:pt x="0" y="9215"/>
                    <a:pt x="7620" y="0"/>
                    <a:pt x="16891" y="0"/>
                  </a:cubicBezTo>
                  <a:moveTo>
                    <a:pt x="16891" y="41009"/>
                  </a:moveTo>
                  <a:lnTo>
                    <a:pt x="16891" y="20428"/>
                  </a:lnTo>
                  <a:lnTo>
                    <a:pt x="33909" y="20428"/>
                  </a:lnTo>
                  <a:lnTo>
                    <a:pt x="33909" y="1989303"/>
                  </a:lnTo>
                  <a:lnTo>
                    <a:pt x="16891" y="1989303"/>
                  </a:lnTo>
                  <a:lnTo>
                    <a:pt x="16891" y="1968876"/>
                  </a:lnTo>
                  <a:lnTo>
                    <a:pt x="12591288" y="1968876"/>
                  </a:lnTo>
                  <a:lnTo>
                    <a:pt x="12591288" y="1989303"/>
                  </a:lnTo>
                  <a:lnTo>
                    <a:pt x="12574397" y="1989303"/>
                  </a:lnTo>
                  <a:lnTo>
                    <a:pt x="12574397" y="20428"/>
                  </a:lnTo>
                  <a:lnTo>
                    <a:pt x="12591288" y="20428"/>
                  </a:lnTo>
                  <a:lnTo>
                    <a:pt x="12591288" y="41009"/>
                  </a:lnTo>
                  <a:lnTo>
                    <a:pt x="16891" y="41009"/>
                  </a:lnTo>
                  <a:close/>
                </a:path>
              </a:pathLst>
            </a:custGeom>
            <a:solidFill>
              <a:srgbClr val="E1353C"/>
            </a:solidFill>
          </p:spPr>
        </p:sp>
        <p:sp>
          <p:nvSpPr>
            <p:cNvPr name="TextBox 5" id="5"/>
            <p:cNvSpPr txBox="true"/>
            <p:nvPr/>
          </p:nvSpPr>
          <p:spPr>
            <a:xfrm>
              <a:off x="0" y="-19050"/>
              <a:ext cx="12608267" cy="2028867"/>
            </a:xfrm>
            <a:prstGeom prst="rect">
              <a:avLst/>
            </a:prstGeom>
          </p:spPr>
          <p:txBody>
            <a:bodyPr anchor="ctr" rtlCol="false" tIns="50800" lIns="50800" bIns="50800" rIns="50800"/>
            <a:lstStyle/>
            <a:p>
              <a:pPr algn="l">
                <a:lnSpc>
                  <a:spcPts val="9600"/>
                </a:lnSpc>
              </a:pPr>
              <a:r>
                <a:rPr lang="en-US" b="true" sz="8000">
                  <a:solidFill>
                    <a:srgbClr val="FFFFFF"/>
                  </a:solidFill>
                  <a:latin typeface="Glacial Indifference Bold"/>
                  <a:ea typeface="Glacial Indifference Bold"/>
                  <a:cs typeface="Glacial Indifference Bold"/>
                  <a:sym typeface="Glacial Indifference Bold"/>
                </a:rPr>
                <a:t>Innovation- AI</a:t>
              </a:r>
            </a:p>
          </p:txBody>
        </p:sp>
      </p:grpSp>
      <p:sp>
        <p:nvSpPr>
          <p:cNvPr name="Freeform 6" id="6">
            <a:hlinkClick r:id="rId4" tooltip="https://www.instagram.com/p/CvL_W98qtay/?utm_source=ig_web_copy_link&amp;igshid=MzRlODBiNWFlZA=="/>
          </p:cNvPr>
          <p:cNvSpPr/>
          <p:nvPr/>
        </p:nvSpPr>
        <p:spPr>
          <a:xfrm flipH="false" flipV="false" rot="0">
            <a:off x="1803925" y="1457325"/>
            <a:ext cx="3241340" cy="3891572"/>
          </a:xfrm>
          <a:custGeom>
            <a:avLst/>
            <a:gdLst/>
            <a:ahLst/>
            <a:cxnLst/>
            <a:rect r="r" b="b" t="t" l="l"/>
            <a:pathLst>
              <a:path h="3891572" w="3241340">
                <a:moveTo>
                  <a:pt x="0" y="0"/>
                </a:moveTo>
                <a:lnTo>
                  <a:pt x="3241340" y="0"/>
                </a:lnTo>
                <a:lnTo>
                  <a:pt x="3241340" y="3891572"/>
                </a:lnTo>
                <a:lnTo>
                  <a:pt x="0" y="3891572"/>
                </a:lnTo>
                <a:lnTo>
                  <a:pt x="0" y="0"/>
                </a:lnTo>
                <a:close/>
              </a:path>
            </a:pathLst>
          </a:custGeom>
          <a:blipFill>
            <a:blip r:embed="rId3"/>
            <a:stretch>
              <a:fillRect l="-9213" t="0" r="-9213" b="0"/>
            </a:stretch>
          </a:blipFill>
        </p:spPr>
      </p:sp>
      <p:sp>
        <p:nvSpPr>
          <p:cNvPr name="Freeform 7" id="7">
            <a:hlinkClick r:id="rId6" tooltip="https://www.instagram.com/p/CvL_W98qtay/?utm_source=ig_web_copy_link&amp;igshid=MzRlODBiNWFlZA=="/>
          </p:cNvPr>
          <p:cNvSpPr/>
          <p:nvPr/>
        </p:nvSpPr>
        <p:spPr>
          <a:xfrm flipH="false" flipV="false" rot="0">
            <a:off x="5047719" y="1457325"/>
            <a:ext cx="3161906" cy="3891574"/>
          </a:xfrm>
          <a:custGeom>
            <a:avLst/>
            <a:gdLst/>
            <a:ahLst/>
            <a:cxnLst/>
            <a:rect r="r" b="b" t="t" l="l"/>
            <a:pathLst>
              <a:path h="3891574" w="3161906">
                <a:moveTo>
                  <a:pt x="0" y="0"/>
                </a:moveTo>
                <a:lnTo>
                  <a:pt x="3161906" y="0"/>
                </a:lnTo>
                <a:lnTo>
                  <a:pt x="3161906" y="3891574"/>
                </a:lnTo>
                <a:lnTo>
                  <a:pt x="0" y="3891574"/>
                </a:lnTo>
                <a:lnTo>
                  <a:pt x="0" y="0"/>
                </a:lnTo>
                <a:close/>
              </a:path>
            </a:pathLst>
          </a:custGeom>
          <a:blipFill>
            <a:blip r:embed="rId5"/>
            <a:stretch>
              <a:fillRect l="-6815" t="0" r="-6815" b="0"/>
            </a:stretch>
          </a:blipFill>
        </p:spPr>
      </p:sp>
      <p:sp>
        <p:nvSpPr>
          <p:cNvPr name="Freeform 8" id="8">
            <a:hlinkClick r:id="rId8" tooltip="https://www.instagram.com/p/CuGyfZLsgS3/?utm_source=ig_web_copy_link&amp;igshid=MzRlODBiNWFlZA=="/>
          </p:cNvPr>
          <p:cNvSpPr/>
          <p:nvPr/>
        </p:nvSpPr>
        <p:spPr>
          <a:xfrm flipH="false" flipV="false" rot="0">
            <a:off x="8212075" y="1457325"/>
            <a:ext cx="2737106" cy="3891120"/>
          </a:xfrm>
          <a:custGeom>
            <a:avLst/>
            <a:gdLst/>
            <a:ahLst/>
            <a:cxnLst/>
            <a:rect r="r" b="b" t="t" l="l"/>
            <a:pathLst>
              <a:path h="3891120" w="2737106">
                <a:moveTo>
                  <a:pt x="0" y="0"/>
                </a:moveTo>
                <a:lnTo>
                  <a:pt x="2737106" y="0"/>
                </a:lnTo>
                <a:lnTo>
                  <a:pt x="2737106" y="3891120"/>
                </a:lnTo>
                <a:lnTo>
                  <a:pt x="0" y="3891120"/>
                </a:lnTo>
                <a:lnTo>
                  <a:pt x="0" y="0"/>
                </a:lnTo>
                <a:close/>
              </a:path>
            </a:pathLst>
          </a:custGeom>
          <a:blipFill>
            <a:blip r:embed="rId7"/>
            <a:stretch>
              <a:fillRect l="0" t="-2756" r="0" b="-2756"/>
            </a:stretch>
          </a:blipFill>
        </p:spPr>
      </p:sp>
      <p:sp>
        <p:nvSpPr>
          <p:cNvPr name="Freeform 9" id="9">
            <a:hlinkClick r:id="rId10" tooltip="https://www.instagram.com/p/CuGyfZLsgS3/?utm_source=ig_web_copy_link&amp;igshid=MzRlODBiNWFlZA==https://www.instagram.com/p/CuGyfZLsgS3/?utm_source=ig_web_copy_link&amp;igshid=MzRlODBiNWFlZA=="/>
          </p:cNvPr>
          <p:cNvSpPr/>
          <p:nvPr/>
        </p:nvSpPr>
        <p:spPr>
          <a:xfrm flipH="false" flipV="false" rot="0">
            <a:off x="10965561" y="1457777"/>
            <a:ext cx="2616594" cy="3891120"/>
          </a:xfrm>
          <a:custGeom>
            <a:avLst/>
            <a:gdLst/>
            <a:ahLst/>
            <a:cxnLst/>
            <a:rect r="r" b="b" t="t" l="l"/>
            <a:pathLst>
              <a:path h="3891120" w="2616594">
                <a:moveTo>
                  <a:pt x="0" y="0"/>
                </a:moveTo>
                <a:lnTo>
                  <a:pt x="2616594" y="0"/>
                </a:lnTo>
                <a:lnTo>
                  <a:pt x="2616594" y="3891120"/>
                </a:lnTo>
                <a:lnTo>
                  <a:pt x="0" y="3891120"/>
                </a:lnTo>
                <a:lnTo>
                  <a:pt x="0" y="0"/>
                </a:lnTo>
                <a:close/>
              </a:path>
            </a:pathLst>
          </a:custGeom>
          <a:blipFill>
            <a:blip r:embed="rId9"/>
            <a:stretch>
              <a:fillRect l="0" t="-433" r="0" b="-433"/>
            </a:stretch>
          </a:blipFill>
        </p:spPr>
      </p:sp>
      <p:sp>
        <p:nvSpPr>
          <p:cNvPr name="Freeform 10" id="10">
            <a:hlinkClick r:id="rId12" tooltip="https://www.instagram.com/p/CuGyfZLsgS3/?utm_source=ig_web_copy_link&amp;igshid=MzRlODBiNWFlZA=="/>
          </p:cNvPr>
          <p:cNvSpPr/>
          <p:nvPr/>
        </p:nvSpPr>
        <p:spPr>
          <a:xfrm flipH="false" flipV="false" rot="0">
            <a:off x="13545505" y="1459427"/>
            <a:ext cx="2633770" cy="3848926"/>
          </a:xfrm>
          <a:custGeom>
            <a:avLst/>
            <a:gdLst/>
            <a:ahLst/>
            <a:cxnLst/>
            <a:rect r="r" b="b" t="t" l="l"/>
            <a:pathLst>
              <a:path h="3848926" w="2633770">
                <a:moveTo>
                  <a:pt x="0" y="0"/>
                </a:moveTo>
                <a:lnTo>
                  <a:pt x="2633770" y="0"/>
                </a:lnTo>
                <a:lnTo>
                  <a:pt x="2633770" y="3848926"/>
                </a:lnTo>
                <a:lnTo>
                  <a:pt x="0" y="3848926"/>
                </a:lnTo>
                <a:lnTo>
                  <a:pt x="0" y="0"/>
                </a:lnTo>
                <a:close/>
              </a:path>
            </a:pathLst>
          </a:custGeom>
          <a:blipFill>
            <a:blip r:embed="rId11"/>
            <a:stretch>
              <a:fillRect l="0" t="-1321" r="0" b="-1321"/>
            </a:stretch>
          </a:blipFill>
        </p:spPr>
      </p:sp>
      <p:grpSp>
        <p:nvGrpSpPr>
          <p:cNvPr name="Group 11" id="11"/>
          <p:cNvGrpSpPr/>
          <p:nvPr/>
        </p:nvGrpSpPr>
        <p:grpSpPr>
          <a:xfrm rot="0">
            <a:off x="9563096" y="5280352"/>
            <a:ext cx="5340000" cy="831000"/>
            <a:chOff x="0" y="0"/>
            <a:chExt cx="7120000" cy="1108000"/>
          </a:xfrm>
        </p:grpSpPr>
        <p:sp>
          <p:nvSpPr>
            <p:cNvPr name="Freeform 12" id="12"/>
            <p:cNvSpPr/>
            <p:nvPr/>
          </p:nvSpPr>
          <p:spPr>
            <a:xfrm flipH="false" flipV="false" rot="0">
              <a:off x="0" y="0"/>
              <a:ext cx="7120000" cy="1108000"/>
            </a:xfrm>
            <a:custGeom>
              <a:avLst/>
              <a:gdLst/>
              <a:ahLst/>
              <a:cxnLst/>
              <a:rect r="r" b="b" t="t" l="l"/>
              <a:pathLst>
                <a:path h="1108000" w="7120000">
                  <a:moveTo>
                    <a:pt x="0" y="0"/>
                  </a:moveTo>
                  <a:lnTo>
                    <a:pt x="7120000" y="0"/>
                  </a:lnTo>
                  <a:lnTo>
                    <a:pt x="7120000" y="1108000"/>
                  </a:lnTo>
                  <a:lnTo>
                    <a:pt x="0" y="1108000"/>
                  </a:lnTo>
                  <a:close/>
                </a:path>
              </a:pathLst>
            </a:custGeom>
            <a:solidFill>
              <a:srgbClr val="000000">
                <a:alpha val="0"/>
              </a:srgbClr>
            </a:solidFill>
          </p:spPr>
        </p:sp>
        <p:sp>
          <p:nvSpPr>
            <p:cNvPr name="TextBox 13" id="13"/>
            <p:cNvSpPr txBox="true"/>
            <p:nvPr/>
          </p:nvSpPr>
          <p:spPr>
            <a:xfrm>
              <a:off x="0" y="-9525"/>
              <a:ext cx="71200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JUNGLEE PICTURES  </a:t>
              </a:r>
            </a:p>
          </p:txBody>
        </p:sp>
      </p:grpSp>
      <p:grpSp>
        <p:nvGrpSpPr>
          <p:cNvPr name="Group 14" id="14"/>
          <p:cNvGrpSpPr/>
          <p:nvPr/>
        </p:nvGrpSpPr>
        <p:grpSpPr>
          <a:xfrm rot="0">
            <a:off x="2396296" y="5336928"/>
            <a:ext cx="5340000" cy="831000"/>
            <a:chOff x="0" y="0"/>
            <a:chExt cx="7120000" cy="1108000"/>
          </a:xfrm>
        </p:grpSpPr>
        <p:sp>
          <p:nvSpPr>
            <p:cNvPr name="Freeform 15" id="15"/>
            <p:cNvSpPr/>
            <p:nvPr/>
          </p:nvSpPr>
          <p:spPr>
            <a:xfrm flipH="false" flipV="false" rot="0">
              <a:off x="0" y="0"/>
              <a:ext cx="7120000" cy="1108000"/>
            </a:xfrm>
            <a:custGeom>
              <a:avLst/>
              <a:gdLst/>
              <a:ahLst/>
              <a:cxnLst/>
              <a:rect r="r" b="b" t="t" l="l"/>
              <a:pathLst>
                <a:path h="1108000" w="7120000">
                  <a:moveTo>
                    <a:pt x="0" y="0"/>
                  </a:moveTo>
                  <a:lnTo>
                    <a:pt x="7120000" y="0"/>
                  </a:lnTo>
                  <a:lnTo>
                    <a:pt x="7120000" y="1108000"/>
                  </a:lnTo>
                  <a:lnTo>
                    <a:pt x="0" y="1108000"/>
                  </a:lnTo>
                  <a:close/>
                </a:path>
              </a:pathLst>
            </a:custGeom>
            <a:solidFill>
              <a:srgbClr val="000000">
                <a:alpha val="0"/>
              </a:srgbClr>
            </a:solidFill>
          </p:spPr>
        </p:sp>
        <p:sp>
          <p:nvSpPr>
            <p:cNvPr name="TextBox 16" id="16"/>
            <p:cNvSpPr txBox="true"/>
            <p:nvPr/>
          </p:nvSpPr>
          <p:spPr>
            <a:xfrm>
              <a:off x="0" y="-9525"/>
              <a:ext cx="71200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ZEE5 GLOBAL </a:t>
              </a:r>
            </a:p>
          </p:txBody>
        </p:sp>
      </p:grpSp>
      <p:sp>
        <p:nvSpPr>
          <p:cNvPr name="Freeform 17" id="17">
            <a:hlinkClick r:id="rId14" tooltip="http://drive.google.com/file/d/1RtH6WfuplNB6kM0XHyo-OKVRV1etVZfF/view"/>
          </p:cNvPr>
          <p:cNvSpPr/>
          <p:nvPr/>
        </p:nvSpPr>
        <p:spPr>
          <a:xfrm flipH="false" flipV="false" rot="0">
            <a:off x="1087748" y="6111350"/>
            <a:ext cx="5434148" cy="3056702"/>
          </a:xfrm>
          <a:custGeom>
            <a:avLst/>
            <a:gdLst/>
            <a:ahLst/>
            <a:cxnLst/>
            <a:rect r="r" b="b" t="t" l="l"/>
            <a:pathLst>
              <a:path h="3056702" w="5434148">
                <a:moveTo>
                  <a:pt x="0" y="0"/>
                </a:moveTo>
                <a:lnTo>
                  <a:pt x="5434148" y="0"/>
                </a:lnTo>
                <a:lnTo>
                  <a:pt x="5434148" y="3056702"/>
                </a:lnTo>
                <a:lnTo>
                  <a:pt x="0" y="3056702"/>
                </a:lnTo>
                <a:lnTo>
                  <a:pt x="0" y="0"/>
                </a:lnTo>
                <a:close/>
              </a:path>
            </a:pathLst>
          </a:custGeom>
          <a:blipFill>
            <a:blip r:embed="rId13"/>
            <a:stretch>
              <a:fillRect l="0" t="0" r="0" b="0"/>
            </a:stretch>
          </a:blipFill>
        </p:spPr>
      </p:sp>
      <p:sp>
        <p:nvSpPr>
          <p:cNvPr name="Freeform 18" id="18">
            <a:hlinkClick r:id="rId16" tooltip="http://drive.google.com/file/d/1Obfw9tSnIFYL55dZpZCINxAA1TXPYI2y/view"/>
          </p:cNvPr>
          <p:cNvSpPr/>
          <p:nvPr/>
        </p:nvSpPr>
        <p:spPr>
          <a:xfrm flipH="false" flipV="false" rot="0">
            <a:off x="6558750" y="6111352"/>
            <a:ext cx="5434148" cy="3056702"/>
          </a:xfrm>
          <a:custGeom>
            <a:avLst/>
            <a:gdLst/>
            <a:ahLst/>
            <a:cxnLst/>
            <a:rect r="r" b="b" t="t" l="l"/>
            <a:pathLst>
              <a:path h="3056702" w="5434148">
                <a:moveTo>
                  <a:pt x="0" y="0"/>
                </a:moveTo>
                <a:lnTo>
                  <a:pt x="5434148" y="0"/>
                </a:lnTo>
                <a:lnTo>
                  <a:pt x="5434148" y="3056702"/>
                </a:lnTo>
                <a:lnTo>
                  <a:pt x="0" y="3056702"/>
                </a:lnTo>
                <a:lnTo>
                  <a:pt x="0" y="0"/>
                </a:lnTo>
                <a:close/>
              </a:path>
            </a:pathLst>
          </a:custGeom>
          <a:blipFill>
            <a:blip r:embed="rId15"/>
            <a:stretch>
              <a:fillRect l="0" t="0" r="0" b="0"/>
            </a:stretch>
          </a:blipFill>
        </p:spPr>
      </p:sp>
      <p:sp>
        <p:nvSpPr>
          <p:cNvPr name="Freeform 19" id="19">
            <a:hlinkClick r:id="rId18" tooltip="http://drive.google.com/file/d/1q21xq_kzpKrxNzXfRVNoR9dpSM8MyGXt/view"/>
          </p:cNvPr>
          <p:cNvSpPr/>
          <p:nvPr/>
        </p:nvSpPr>
        <p:spPr>
          <a:xfrm flipH="false" flipV="false" rot="0">
            <a:off x="12029752" y="6111352"/>
            <a:ext cx="5340000" cy="3003810"/>
          </a:xfrm>
          <a:custGeom>
            <a:avLst/>
            <a:gdLst/>
            <a:ahLst/>
            <a:cxnLst/>
            <a:rect r="r" b="b" t="t" l="l"/>
            <a:pathLst>
              <a:path h="3003810" w="5340000">
                <a:moveTo>
                  <a:pt x="0" y="0"/>
                </a:moveTo>
                <a:lnTo>
                  <a:pt x="5340000" y="0"/>
                </a:lnTo>
                <a:lnTo>
                  <a:pt x="5340000" y="3003810"/>
                </a:lnTo>
                <a:lnTo>
                  <a:pt x="0" y="3003810"/>
                </a:lnTo>
                <a:lnTo>
                  <a:pt x="0" y="0"/>
                </a:lnTo>
                <a:close/>
              </a:path>
            </a:pathLst>
          </a:custGeom>
          <a:blipFill>
            <a:blip r:embed="rId17"/>
            <a:stretch>
              <a:fillRect l="0" t="0" r="0" b="0"/>
            </a:stretch>
          </a:blipFill>
        </p:spPr>
      </p:sp>
      <p:grpSp>
        <p:nvGrpSpPr>
          <p:cNvPr name="Group 20" id="20"/>
          <p:cNvGrpSpPr/>
          <p:nvPr/>
        </p:nvGrpSpPr>
        <p:grpSpPr>
          <a:xfrm rot="0">
            <a:off x="6275826" y="9203556"/>
            <a:ext cx="6000000" cy="831000"/>
            <a:chOff x="0" y="0"/>
            <a:chExt cx="8000000" cy="1108000"/>
          </a:xfrm>
        </p:grpSpPr>
        <p:sp>
          <p:nvSpPr>
            <p:cNvPr name="Freeform 21" id="21"/>
            <p:cNvSpPr/>
            <p:nvPr/>
          </p:nvSpPr>
          <p:spPr>
            <a:xfrm flipH="false" flipV="false" rot="0">
              <a:off x="0" y="0"/>
              <a:ext cx="8000000" cy="1108000"/>
            </a:xfrm>
            <a:custGeom>
              <a:avLst/>
              <a:gdLst/>
              <a:ahLst/>
              <a:cxnLst/>
              <a:rect r="r" b="b" t="t" l="l"/>
              <a:pathLst>
                <a:path h="1108000" w="8000000">
                  <a:moveTo>
                    <a:pt x="0" y="0"/>
                  </a:moveTo>
                  <a:lnTo>
                    <a:pt x="8000000" y="0"/>
                  </a:lnTo>
                  <a:lnTo>
                    <a:pt x="8000000" y="1108000"/>
                  </a:lnTo>
                  <a:lnTo>
                    <a:pt x="0" y="1108000"/>
                  </a:lnTo>
                  <a:close/>
                </a:path>
              </a:pathLst>
            </a:custGeom>
            <a:solidFill>
              <a:srgbClr val="000000">
                <a:alpha val="0"/>
              </a:srgbClr>
            </a:solidFill>
          </p:spPr>
        </p:sp>
        <p:sp>
          <p:nvSpPr>
            <p:cNvPr name="TextBox 22" id="22"/>
            <p:cNvSpPr txBox="true"/>
            <p:nvPr/>
          </p:nvSpPr>
          <p:spPr>
            <a:xfrm>
              <a:off x="0" y="-9525"/>
              <a:ext cx="8000000" cy="1117525"/>
            </a:xfrm>
            <a:prstGeom prst="rect">
              <a:avLst/>
            </a:prstGeom>
          </p:spPr>
          <p:txBody>
            <a:bodyPr anchor="t" rtlCol="false" tIns="0" lIns="0" bIns="0" rIns="0"/>
            <a:lstStyle/>
            <a:p>
              <a:pPr algn="ctr">
                <a:lnSpc>
                  <a:spcPts val="3600"/>
                </a:lnSpc>
              </a:pPr>
              <a:r>
                <a:rPr lang="en-US" b="true" sz="3000">
                  <a:solidFill>
                    <a:srgbClr val="FFFFFF"/>
                  </a:solidFill>
                  <a:latin typeface="Glacial Indifference Bold"/>
                  <a:ea typeface="Glacial Indifference Bold"/>
                  <a:cs typeface="Glacial Indifference Bold"/>
                  <a:sym typeface="Glacial Indifference Bold"/>
                </a:rPr>
                <a:t>HERO VIDA</a:t>
              </a:r>
            </a:p>
          </p:txBody>
        </p:sp>
      </p:grpSp>
      <p:sp>
        <p:nvSpPr>
          <p:cNvPr name="Freeform 23" id="23"/>
          <p:cNvSpPr/>
          <p:nvPr/>
        </p:nvSpPr>
        <p:spPr>
          <a:xfrm flipH="false" flipV="false" rot="0">
            <a:off x="8741650" y="9938672"/>
            <a:ext cx="937654" cy="229868"/>
          </a:xfrm>
          <a:custGeom>
            <a:avLst/>
            <a:gdLst/>
            <a:ahLst/>
            <a:cxnLst/>
            <a:rect r="r" b="b" t="t" l="l"/>
            <a:pathLst>
              <a:path h="229868" w="937654">
                <a:moveTo>
                  <a:pt x="0" y="0"/>
                </a:moveTo>
                <a:lnTo>
                  <a:pt x="937654" y="0"/>
                </a:lnTo>
                <a:lnTo>
                  <a:pt x="937654" y="229868"/>
                </a:lnTo>
                <a:lnTo>
                  <a:pt x="0" y="229868"/>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73763"/>
        </a:solidFill>
      </p:bgPr>
    </p:bg>
    <p:spTree>
      <p:nvGrpSpPr>
        <p:cNvPr id="1" name=""/>
        <p:cNvGrpSpPr/>
        <p:nvPr/>
      </p:nvGrpSpPr>
      <p:grpSpPr>
        <a:xfrm>
          <a:off x="0" y="0"/>
          <a:ext cx="0" cy="0"/>
          <a:chOff x="0" y="0"/>
          <a:chExt cx="0" cy="0"/>
        </a:xfrm>
      </p:grpSpPr>
      <p:sp>
        <p:nvSpPr>
          <p:cNvPr name="Freeform 2" id="2"/>
          <p:cNvSpPr/>
          <p:nvPr/>
        </p:nvSpPr>
        <p:spPr>
          <a:xfrm flipH="false" flipV="false" rot="0">
            <a:off x="0" y="1156"/>
            <a:ext cx="18288000" cy="10284690"/>
          </a:xfrm>
          <a:custGeom>
            <a:avLst/>
            <a:gdLst/>
            <a:ahLst/>
            <a:cxnLst/>
            <a:rect r="r" b="b" t="t" l="l"/>
            <a:pathLst>
              <a:path h="10284690" w="18288000">
                <a:moveTo>
                  <a:pt x="0" y="0"/>
                </a:moveTo>
                <a:lnTo>
                  <a:pt x="18288000" y="0"/>
                </a:lnTo>
                <a:lnTo>
                  <a:pt x="18288000" y="10284690"/>
                </a:lnTo>
                <a:lnTo>
                  <a:pt x="0" y="10284690"/>
                </a:lnTo>
                <a:lnTo>
                  <a:pt x="0" y="0"/>
                </a:lnTo>
                <a:close/>
              </a:path>
            </a:pathLst>
          </a:custGeom>
          <a:blipFill>
            <a:blip r:embed="rId3"/>
            <a:stretch>
              <a:fillRect l="0" t="0" r="0" b="-4"/>
            </a:stretch>
          </a:blipFill>
        </p:spPr>
      </p:sp>
      <p:grpSp>
        <p:nvGrpSpPr>
          <p:cNvPr name="Group 3" id="3"/>
          <p:cNvGrpSpPr/>
          <p:nvPr/>
        </p:nvGrpSpPr>
        <p:grpSpPr>
          <a:xfrm rot="0">
            <a:off x="623400" y="432850"/>
            <a:ext cx="17041200" cy="1145400"/>
            <a:chOff x="0" y="0"/>
            <a:chExt cx="22721600" cy="1527200"/>
          </a:xfrm>
        </p:grpSpPr>
        <p:sp>
          <p:nvSpPr>
            <p:cNvPr name="Freeform 4" id="4"/>
            <p:cNvSpPr/>
            <p:nvPr/>
          </p:nvSpPr>
          <p:spPr>
            <a:xfrm flipH="false" flipV="false" rot="0">
              <a:off x="0" y="0"/>
              <a:ext cx="22721601" cy="1527200"/>
            </a:xfrm>
            <a:custGeom>
              <a:avLst/>
              <a:gdLst/>
              <a:ahLst/>
              <a:cxnLst/>
              <a:rect r="r" b="b" t="t" l="l"/>
              <a:pathLst>
                <a:path h="1527200" w="22721601">
                  <a:moveTo>
                    <a:pt x="0" y="0"/>
                  </a:moveTo>
                  <a:lnTo>
                    <a:pt x="22721601" y="0"/>
                  </a:lnTo>
                  <a:lnTo>
                    <a:pt x="22721601" y="1527200"/>
                  </a:lnTo>
                  <a:lnTo>
                    <a:pt x="0" y="1527200"/>
                  </a:lnTo>
                  <a:close/>
                </a:path>
              </a:pathLst>
            </a:custGeom>
            <a:solidFill>
              <a:srgbClr val="000000">
                <a:alpha val="0"/>
              </a:srgbClr>
            </a:solidFill>
          </p:spPr>
        </p:sp>
        <p:sp>
          <p:nvSpPr>
            <p:cNvPr name="TextBox 5" id="5"/>
            <p:cNvSpPr txBox="true"/>
            <p:nvPr/>
          </p:nvSpPr>
          <p:spPr>
            <a:xfrm>
              <a:off x="0" y="57150"/>
              <a:ext cx="22721600" cy="1470050"/>
            </a:xfrm>
            <a:prstGeom prst="rect">
              <a:avLst/>
            </a:prstGeom>
          </p:spPr>
          <p:txBody>
            <a:bodyPr anchor="ctr" rtlCol="false" tIns="0" lIns="0" bIns="0" rIns="0"/>
            <a:lstStyle/>
            <a:p>
              <a:pPr algn="ctr">
                <a:lnSpc>
                  <a:spcPts val="6415"/>
                </a:lnSpc>
              </a:pPr>
              <a:r>
                <a:rPr lang="en-US" b="true" sz="5939">
                  <a:solidFill>
                    <a:srgbClr val="FF0000"/>
                  </a:solidFill>
                  <a:latin typeface="Glacial Indifference Bold"/>
                  <a:ea typeface="Glacial Indifference Bold"/>
                  <a:cs typeface="Glacial Indifference Bold"/>
                  <a:sym typeface="Glacial Indifference Bold"/>
                </a:rPr>
                <a:t>And the best part? It doesn’t stop there!</a:t>
              </a:r>
            </a:p>
          </p:txBody>
        </p:sp>
      </p:grpSp>
      <p:sp>
        <p:nvSpPr>
          <p:cNvPr name="Freeform 6" id="6">
            <a:hlinkClick r:id="rId5" tooltip="https://drive.google.com/file/d/1YN9ZU80vWrcat8gOQOJcOREgfJhnhPH3/view?usp=sharing"/>
          </p:cNvPr>
          <p:cNvSpPr/>
          <p:nvPr/>
        </p:nvSpPr>
        <p:spPr>
          <a:xfrm flipH="false" flipV="false" rot="0">
            <a:off x="6589825" y="1893175"/>
            <a:ext cx="5072100" cy="6335348"/>
          </a:xfrm>
          <a:custGeom>
            <a:avLst/>
            <a:gdLst/>
            <a:ahLst/>
            <a:cxnLst/>
            <a:rect r="r" b="b" t="t" l="l"/>
            <a:pathLst>
              <a:path h="6335348" w="5072100">
                <a:moveTo>
                  <a:pt x="0" y="0"/>
                </a:moveTo>
                <a:lnTo>
                  <a:pt x="5072100" y="0"/>
                </a:lnTo>
                <a:lnTo>
                  <a:pt x="5072100" y="6335348"/>
                </a:lnTo>
                <a:lnTo>
                  <a:pt x="0" y="6335348"/>
                </a:lnTo>
                <a:lnTo>
                  <a:pt x="0" y="0"/>
                </a:lnTo>
                <a:close/>
              </a:path>
            </a:pathLst>
          </a:custGeom>
          <a:blipFill>
            <a:blip r:embed="rId4"/>
            <a:stretch>
              <a:fillRect l="0" t="-37" r="0" b="-37"/>
            </a:stretch>
          </a:blipFill>
        </p:spPr>
      </p:sp>
      <p:sp>
        <p:nvSpPr>
          <p:cNvPr name="Freeform 7" id="7">
            <a:hlinkClick r:id="rId7" tooltip="https://drive.google.com/file/d/1DRZI40ilhjhoLc6eJAgjJVZttNDw5yM9/view?usp=sharing"/>
          </p:cNvPr>
          <p:cNvSpPr/>
          <p:nvPr/>
        </p:nvSpPr>
        <p:spPr>
          <a:xfrm flipH="false" flipV="false" rot="0">
            <a:off x="980929" y="1975825"/>
            <a:ext cx="5072100" cy="6335372"/>
          </a:xfrm>
          <a:custGeom>
            <a:avLst/>
            <a:gdLst/>
            <a:ahLst/>
            <a:cxnLst/>
            <a:rect r="r" b="b" t="t" l="l"/>
            <a:pathLst>
              <a:path h="6335372" w="5072100">
                <a:moveTo>
                  <a:pt x="0" y="0"/>
                </a:moveTo>
                <a:lnTo>
                  <a:pt x="5072100" y="0"/>
                </a:lnTo>
                <a:lnTo>
                  <a:pt x="5072100" y="6335372"/>
                </a:lnTo>
                <a:lnTo>
                  <a:pt x="0" y="6335372"/>
                </a:lnTo>
                <a:lnTo>
                  <a:pt x="0" y="0"/>
                </a:lnTo>
                <a:close/>
              </a:path>
            </a:pathLst>
          </a:custGeom>
          <a:blipFill>
            <a:blip r:embed="rId6"/>
            <a:stretch>
              <a:fillRect l="0" t="-37" r="0" b="-37"/>
            </a:stretch>
          </a:blipFill>
        </p:spPr>
      </p:sp>
      <p:sp>
        <p:nvSpPr>
          <p:cNvPr name="Freeform 8" id="8">
            <a:hlinkClick r:id="rId9" tooltip="https://drive.google.com/file/d/1rdDxl6EBZQHOeMii_YZtC0KN9AF9Ecqg/view?usp=sharing"/>
          </p:cNvPr>
          <p:cNvSpPr/>
          <p:nvPr/>
        </p:nvSpPr>
        <p:spPr>
          <a:xfrm flipH="false" flipV="false" rot="0">
            <a:off x="12198721" y="1893175"/>
            <a:ext cx="5072100" cy="6335318"/>
          </a:xfrm>
          <a:custGeom>
            <a:avLst/>
            <a:gdLst/>
            <a:ahLst/>
            <a:cxnLst/>
            <a:rect r="r" b="b" t="t" l="l"/>
            <a:pathLst>
              <a:path h="6335318" w="5072100">
                <a:moveTo>
                  <a:pt x="0" y="0"/>
                </a:moveTo>
                <a:lnTo>
                  <a:pt x="5072100" y="0"/>
                </a:lnTo>
                <a:lnTo>
                  <a:pt x="5072100" y="6335318"/>
                </a:lnTo>
                <a:lnTo>
                  <a:pt x="0" y="6335318"/>
                </a:lnTo>
                <a:lnTo>
                  <a:pt x="0" y="0"/>
                </a:lnTo>
                <a:close/>
              </a:path>
            </a:pathLst>
          </a:custGeom>
          <a:blipFill>
            <a:blip r:embed="rId8"/>
            <a:stretch>
              <a:fillRect l="0" t="-37" r="0" b="-37"/>
            </a:stretch>
          </a:blipFill>
        </p:spPr>
      </p:sp>
      <p:sp>
        <p:nvSpPr>
          <p:cNvPr name="Freeform 9" id="9">
            <a:hlinkClick r:id="rId11" tooltip="https://drive.google.com/file/d/1DRZI40ilhjhoLc6eJAgjJVZttNDw5yM9/view?usp=sharing"/>
          </p:cNvPr>
          <p:cNvSpPr/>
          <p:nvPr/>
        </p:nvSpPr>
        <p:spPr>
          <a:xfrm flipH="false" flipV="false" rot="0">
            <a:off x="980925" y="1968549"/>
            <a:ext cx="5072098" cy="6349900"/>
          </a:xfrm>
          <a:custGeom>
            <a:avLst/>
            <a:gdLst/>
            <a:ahLst/>
            <a:cxnLst/>
            <a:rect r="r" b="b" t="t" l="l"/>
            <a:pathLst>
              <a:path h="6349900" w="5072098">
                <a:moveTo>
                  <a:pt x="0" y="0"/>
                </a:moveTo>
                <a:lnTo>
                  <a:pt x="5072098" y="0"/>
                </a:lnTo>
                <a:lnTo>
                  <a:pt x="5072098" y="6349900"/>
                </a:lnTo>
                <a:lnTo>
                  <a:pt x="0" y="6349900"/>
                </a:lnTo>
                <a:lnTo>
                  <a:pt x="0" y="0"/>
                </a:lnTo>
                <a:close/>
              </a:path>
            </a:pathLst>
          </a:custGeom>
          <a:blipFill>
            <a:blip r:embed="rId10"/>
            <a:stretch>
              <a:fillRect l="0" t="-37" r="0" b="-37"/>
            </a:stretch>
          </a:blipFill>
        </p:spPr>
      </p:sp>
      <p:grpSp>
        <p:nvGrpSpPr>
          <p:cNvPr name="Group 10" id="10"/>
          <p:cNvGrpSpPr/>
          <p:nvPr/>
        </p:nvGrpSpPr>
        <p:grpSpPr>
          <a:xfrm rot="0">
            <a:off x="6727550" y="8543450"/>
            <a:ext cx="4784400" cy="826200"/>
            <a:chOff x="0" y="0"/>
            <a:chExt cx="6379200" cy="1101600"/>
          </a:xfrm>
        </p:grpSpPr>
        <p:sp>
          <p:nvSpPr>
            <p:cNvPr name="Freeform 11" id="11"/>
            <p:cNvSpPr/>
            <p:nvPr/>
          </p:nvSpPr>
          <p:spPr>
            <a:xfrm flipH="false" flipV="false" rot="0">
              <a:off x="0" y="0"/>
              <a:ext cx="6379200" cy="1101600"/>
            </a:xfrm>
            <a:custGeom>
              <a:avLst/>
              <a:gdLst/>
              <a:ahLst/>
              <a:cxnLst/>
              <a:rect r="r" b="b" t="t" l="l"/>
              <a:pathLst>
                <a:path h="1101600" w="6379200">
                  <a:moveTo>
                    <a:pt x="0" y="0"/>
                  </a:moveTo>
                  <a:lnTo>
                    <a:pt x="6379200" y="0"/>
                  </a:lnTo>
                  <a:lnTo>
                    <a:pt x="6379200" y="1101600"/>
                  </a:lnTo>
                  <a:lnTo>
                    <a:pt x="0" y="1101600"/>
                  </a:lnTo>
                  <a:close/>
                </a:path>
              </a:pathLst>
            </a:custGeom>
            <a:solidFill>
              <a:srgbClr val="000000">
                <a:alpha val="0"/>
              </a:srgbClr>
            </a:solidFill>
          </p:spPr>
        </p:sp>
        <p:sp>
          <p:nvSpPr>
            <p:cNvPr name="TextBox 12" id="12"/>
            <p:cNvSpPr txBox="true"/>
            <p:nvPr/>
          </p:nvSpPr>
          <p:spPr>
            <a:xfrm>
              <a:off x="0" y="-9525"/>
              <a:ext cx="6379200" cy="1111125"/>
            </a:xfrm>
            <a:prstGeom prst="rect">
              <a:avLst/>
            </a:prstGeom>
          </p:spPr>
          <p:txBody>
            <a:bodyPr anchor="t" rtlCol="false" tIns="0" lIns="0" bIns="0" rIns="0"/>
            <a:lstStyle/>
            <a:p>
              <a:pPr algn="l">
                <a:lnSpc>
                  <a:spcPts val="5040"/>
                </a:lnSpc>
              </a:pPr>
              <a:r>
                <a:rPr lang="en-US" b="true" sz="4200">
                  <a:solidFill>
                    <a:srgbClr val="000000"/>
                  </a:solidFill>
                  <a:latin typeface="Glacial Indifference Bold"/>
                  <a:ea typeface="Glacial Indifference Bold"/>
                  <a:cs typeface="Glacial Indifference Bold"/>
                  <a:sym typeface="Glacial Indifference Bold"/>
                </a:rPr>
                <a:t>Play the videos  </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grpSp>
        <p:nvGrpSpPr>
          <p:cNvPr name="Group 2" id="2"/>
          <p:cNvGrpSpPr/>
          <p:nvPr/>
        </p:nvGrpSpPr>
        <p:grpSpPr>
          <a:xfrm rot="0">
            <a:off x="1608300" y="838282"/>
            <a:ext cx="15071400" cy="2091000"/>
            <a:chOff x="0" y="0"/>
            <a:chExt cx="20095200" cy="2788000"/>
          </a:xfrm>
        </p:grpSpPr>
        <p:sp>
          <p:nvSpPr>
            <p:cNvPr name="Freeform 3" id="3"/>
            <p:cNvSpPr/>
            <p:nvPr/>
          </p:nvSpPr>
          <p:spPr>
            <a:xfrm flipH="false" flipV="false" rot="0">
              <a:off x="0" y="0"/>
              <a:ext cx="20095200" cy="2788000"/>
            </a:xfrm>
            <a:custGeom>
              <a:avLst/>
              <a:gdLst/>
              <a:ahLst/>
              <a:cxnLst/>
              <a:rect r="r" b="b" t="t" l="l"/>
              <a:pathLst>
                <a:path h="2788000" w="20095200">
                  <a:moveTo>
                    <a:pt x="0" y="0"/>
                  </a:moveTo>
                  <a:lnTo>
                    <a:pt x="20095200" y="0"/>
                  </a:lnTo>
                  <a:lnTo>
                    <a:pt x="20095200" y="2788000"/>
                  </a:lnTo>
                  <a:lnTo>
                    <a:pt x="0" y="2788000"/>
                  </a:lnTo>
                  <a:close/>
                </a:path>
              </a:pathLst>
            </a:custGeom>
            <a:solidFill>
              <a:srgbClr val="000000">
                <a:alpha val="0"/>
              </a:srgbClr>
            </a:solidFill>
          </p:spPr>
        </p:sp>
        <p:sp>
          <p:nvSpPr>
            <p:cNvPr name="TextBox 4" id="4"/>
            <p:cNvSpPr txBox="true"/>
            <p:nvPr/>
          </p:nvSpPr>
          <p:spPr>
            <a:xfrm>
              <a:off x="0" y="66675"/>
              <a:ext cx="20095200" cy="2721325"/>
            </a:xfrm>
            <a:prstGeom prst="rect">
              <a:avLst/>
            </a:prstGeom>
          </p:spPr>
          <p:txBody>
            <a:bodyPr anchor="b" rtlCol="false" tIns="0" lIns="0" bIns="0" rIns="0"/>
            <a:lstStyle/>
            <a:p>
              <a:pPr algn="ctr">
                <a:lnSpc>
                  <a:spcPts val="6695"/>
                </a:lnSpc>
              </a:pPr>
              <a:r>
                <a:rPr lang="en-US" sz="6199">
                  <a:solidFill>
                    <a:srgbClr val="FFFFFF"/>
                  </a:solidFill>
                  <a:latin typeface="Glacial Indifference"/>
                  <a:ea typeface="Glacial Indifference"/>
                  <a:cs typeface="Glacial Indifference"/>
                  <a:sym typeface="Glacial Indifference"/>
                </a:rPr>
                <a:t>The Exclusive Agency to Bring</a:t>
              </a:r>
            </a:p>
            <a:p>
              <a:pPr algn="ctr">
                <a:lnSpc>
                  <a:spcPts val="6695"/>
                </a:lnSpc>
              </a:pPr>
              <a:r>
                <a:rPr lang="en-US" sz="6199">
                  <a:solidFill>
                    <a:srgbClr val="FFFFFF"/>
                  </a:solidFill>
                  <a:latin typeface="Glacial Indifference"/>
                  <a:ea typeface="Glacial Indifference"/>
                  <a:cs typeface="Glacial Indifference"/>
                  <a:sym typeface="Glacial Indifference"/>
                </a:rPr>
                <a:t>Global Internet Sensations to India</a:t>
              </a:r>
            </a:p>
          </p:txBody>
        </p:sp>
      </p:grpSp>
      <p:sp>
        <p:nvSpPr>
          <p:cNvPr name="Freeform 5" id="5"/>
          <p:cNvSpPr/>
          <p:nvPr/>
        </p:nvSpPr>
        <p:spPr>
          <a:xfrm flipH="false" flipV="false" rot="0">
            <a:off x="9321900" y="3599450"/>
            <a:ext cx="4158600" cy="4578000"/>
          </a:xfrm>
          <a:custGeom>
            <a:avLst/>
            <a:gdLst/>
            <a:ahLst/>
            <a:cxnLst/>
            <a:rect r="r" b="b" t="t" l="l"/>
            <a:pathLst>
              <a:path h="4578000" w="4158600">
                <a:moveTo>
                  <a:pt x="0" y="0"/>
                </a:moveTo>
                <a:lnTo>
                  <a:pt x="4158600" y="0"/>
                </a:lnTo>
                <a:lnTo>
                  <a:pt x="4158600" y="4578000"/>
                </a:lnTo>
                <a:lnTo>
                  <a:pt x="0" y="4578000"/>
                </a:lnTo>
                <a:lnTo>
                  <a:pt x="0" y="0"/>
                </a:lnTo>
                <a:close/>
              </a:path>
            </a:pathLst>
          </a:custGeom>
          <a:blipFill>
            <a:blip r:embed="rId3"/>
            <a:stretch>
              <a:fillRect l="-62537" t="0" r="-125083" b="-46965"/>
            </a:stretch>
          </a:blipFill>
        </p:spPr>
      </p:sp>
      <p:sp>
        <p:nvSpPr>
          <p:cNvPr name="Freeform 6" id="6"/>
          <p:cNvSpPr/>
          <p:nvPr/>
        </p:nvSpPr>
        <p:spPr>
          <a:xfrm flipH="false" flipV="false" rot="0">
            <a:off x="336850" y="3628900"/>
            <a:ext cx="4555200" cy="4519200"/>
          </a:xfrm>
          <a:custGeom>
            <a:avLst/>
            <a:gdLst/>
            <a:ahLst/>
            <a:cxnLst/>
            <a:rect r="r" b="b" t="t" l="l"/>
            <a:pathLst>
              <a:path h="4519200" w="4555200">
                <a:moveTo>
                  <a:pt x="0" y="0"/>
                </a:moveTo>
                <a:lnTo>
                  <a:pt x="4555200" y="0"/>
                </a:lnTo>
                <a:lnTo>
                  <a:pt x="4555200" y="4519200"/>
                </a:lnTo>
                <a:lnTo>
                  <a:pt x="0" y="4519200"/>
                </a:lnTo>
                <a:lnTo>
                  <a:pt x="0" y="0"/>
                </a:lnTo>
                <a:close/>
              </a:path>
            </a:pathLst>
          </a:custGeom>
          <a:blipFill>
            <a:blip r:embed="rId4"/>
            <a:stretch>
              <a:fillRect l="1789" t="0" r="-11169" b="-4"/>
            </a:stretch>
          </a:blipFill>
        </p:spPr>
      </p:sp>
      <p:sp>
        <p:nvSpPr>
          <p:cNvPr name="Freeform 7" id="7"/>
          <p:cNvSpPr/>
          <p:nvPr/>
        </p:nvSpPr>
        <p:spPr>
          <a:xfrm flipH="false" flipV="false" rot="0">
            <a:off x="4555200" y="3599480"/>
            <a:ext cx="4767000" cy="4578000"/>
          </a:xfrm>
          <a:custGeom>
            <a:avLst/>
            <a:gdLst/>
            <a:ahLst/>
            <a:cxnLst/>
            <a:rect r="r" b="b" t="t" l="l"/>
            <a:pathLst>
              <a:path h="4578000" w="4767000">
                <a:moveTo>
                  <a:pt x="0" y="0"/>
                </a:moveTo>
                <a:lnTo>
                  <a:pt x="4767000" y="0"/>
                </a:lnTo>
                <a:lnTo>
                  <a:pt x="4767000" y="4578000"/>
                </a:lnTo>
                <a:lnTo>
                  <a:pt x="0" y="4578000"/>
                </a:lnTo>
                <a:lnTo>
                  <a:pt x="0" y="0"/>
                </a:lnTo>
                <a:close/>
              </a:path>
            </a:pathLst>
          </a:custGeom>
          <a:blipFill>
            <a:blip r:embed="rId5"/>
            <a:stretch>
              <a:fillRect l="-12818" t="0" r="-29528" b="-1"/>
            </a:stretch>
          </a:blipFill>
        </p:spPr>
      </p:sp>
      <p:grpSp>
        <p:nvGrpSpPr>
          <p:cNvPr name="Group 8" id="8"/>
          <p:cNvGrpSpPr/>
          <p:nvPr/>
        </p:nvGrpSpPr>
        <p:grpSpPr>
          <a:xfrm rot="0">
            <a:off x="284300" y="8177150"/>
            <a:ext cx="2800200" cy="1985010"/>
            <a:chOff x="0" y="0"/>
            <a:chExt cx="3733600" cy="2646680"/>
          </a:xfrm>
        </p:grpSpPr>
        <p:sp>
          <p:nvSpPr>
            <p:cNvPr name="Freeform 9" id="9"/>
            <p:cNvSpPr/>
            <p:nvPr/>
          </p:nvSpPr>
          <p:spPr>
            <a:xfrm flipH="false" flipV="false" rot="0">
              <a:off x="0" y="0"/>
              <a:ext cx="3733600" cy="2646680"/>
            </a:xfrm>
            <a:custGeom>
              <a:avLst/>
              <a:gdLst/>
              <a:ahLst/>
              <a:cxnLst/>
              <a:rect r="r" b="b" t="t" l="l"/>
              <a:pathLst>
                <a:path h="2646680" w="3733600">
                  <a:moveTo>
                    <a:pt x="0" y="0"/>
                  </a:moveTo>
                  <a:lnTo>
                    <a:pt x="3733600" y="0"/>
                  </a:lnTo>
                  <a:lnTo>
                    <a:pt x="3733600" y="2646680"/>
                  </a:lnTo>
                  <a:lnTo>
                    <a:pt x="0" y="2646680"/>
                  </a:lnTo>
                  <a:close/>
                </a:path>
              </a:pathLst>
            </a:custGeom>
            <a:solidFill>
              <a:srgbClr val="000000">
                <a:alpha val="0"/>
              </a:srgbClr>
            </a:solidFill>
          </p:spPr>
        </p:sp>
        <p:sp>
          <p:nvSpPr>
            <p:cNvPr name="TextBox 10" id="10"/>
            <p:cNvSpPr txBox="true"/>
            <p:nvPr/>
          </p:nvSpPr>
          <p:spPr>
            <a:xfrm>
              <a:off x="0" y="-76200"/>
              <a:ext cx="3733600" cy="2722880"/>
            </a:xfrm>
            <a:prstGeom prst="rect">
              <a:avLst/>
            </a:prstGeom>
          </p:spPr>
          <p:txBody>
            <a:bodyPr anchor="b" rtlCol="false" tIns="0" lIns="0" bIns="0" rIns="0"/>
            <a:lstStyle/>
            <a:p>
              <a:pPr algn="ctr">
                <a:lnSpc>
                  <a:spcPts val="9720"/>
                </a:lnSpc>
              </a:pPr>
            </a:p>
            <a:p>
              <a:pPr algn="ctr">
                <a:lnSpc>
                  <a:spcPts val="3240"/>
                </a:lnSpc>
              </a:pPr>
              <a:r>
                <a:rPr lang="en-US" sz="3000">
                  <a:solidFill>
                    <a:srgbClr val="FFFFFF"/>
                  </a:solidFill>
                  <a:latin typeface="Times New Roman"/>
                  <a:ea typeface="Times New Roman"/>
                  <a:cs typeface="Times New Roman"/>
                  <a:sym typeface="Times New Roman"/>
                </a:rPr>
                <a:t>Khaby Lame</a:t>
              </a:r>
            </a:p>
          </p:txBody>
        </p:sp>
      </p:grpSp>
      <p:grpSp>
        <p:nvGrpSpPr>
          <p:cNvPr name="Group 11" id="11"/>
          <p:cNvGrpSpPr/>
          <p:nvPr/>
        </p:nvGrpSpPr>
        <p:grpSpPr>
          <a:xfrm rot="0">
            <a:off x="4892050" y="8177150"/>
            <a:ext cx="3276600" cy="582930"/>
            <a:chOff x="0" y="0"/>
            <a:chExt cx="4368800" cy="777240"/>
          </a:xfrm>
        </p:grpSpPr>
        <p:sp>
          <p:nvSpPr>
            <p:cNvPr name="Freeform 12" id="12"/>
            <p:cNvSpPr/>
            <p:nvPr/>
          </p:nvSpPr>
          <p:spPr>
            <a:xfrm flipH="false" flipV="false" rot="0">
              <a:off x="0" y="0"/>
              <a:ext cx="4368800" cy="777240"/>
            </a:xfrm>
            <a:custGeom>
              <a:avLst/>
              <a:gdLst/>
              <a:ahLst/>
              <a:cxnLst/>
              <a:rect r="r" b="b" t="t" l="l"/>
              <a:pathLst>
                <a:path h="777240" w="4368800">
                  <a:moveTo>
                    <a:pt x="0" y="0"/>
                  </a:moveTo>
                  <a:lnTo>
                    <a:pt x="4368800" y="0"/>
                  </a:lnTo>
                  <a:lnTo>
                    <a:pt x="4368800" y="777240"/>
                  </a:lnTo>
                  <a:lnTo>
                    <a:pt x="0" y="777240"/>
                  </a:lnTo>
                  <a:close/>
                </a:path>
              </a:pathLst>
            </a:custGeom>
            <a:solidFill>
              <a:srgbClr val="000000">
                <a:alpha val="0"/>
              </a:srgbClr>
            </a:solidFill>
          </p:spPr>
        </p:sp>
        <p:sp>
          <p:nvSpPr>
            <p:cNvPr name="TextBox 13" id="13"/>
            <p:cNvSpPr txBox="true"/>
            <p:nvPr/>
          </p:nvSpPr>
          <p:spPr>
            <a:xfrm>
              <a:off x="0" y="-28575"/>
              <a:ext cx="4368800" cy="805815"/>
            </a:xfrm>
            <a:prstGeom prst="rect">
              <a:avLst/>
            </a:prstGeom>
          </p:spPr>
          <p:txBody>
            <a:bodyPr anchor="b" rtlCol="false" tIns="0" lIns="0" bIns="0" rIns="0"/>
            <a:lstStyle/>
            <a:p>
              <a:pPr algn="l">
                <a:lnSpc>
                  <a:spcPts val="3240"/>
                </a:lnSpc>
              </a:pPr>
              <a:r>
                <a:rPr lang="en-US" sz="3000">
                  <a:solidFill>
                    <a:srgbClr val="FFFFFF"/>
                  </a:solidFill>
                  <a:latin typeface="Times New Roman"/>
                  <a:ea typeface="Times New Roman"/>
                  <a:cs typeface="Times New Roman"/>
                  <a:sym typeface="Times New Roman"/>
                </a:rPr>
                <a:t>The Quick Style</a:t>
              </a:r>
            </a:p>
          </p:txBody>
        </p:sp>
      </p:grpSp>
      <p:grpSp>
        <p:nvGrpSpPr>
          <p:cNvPr name="Group 14" id="14"/>
          <p:cNvGrpSpPr/>
          <p:nvPr/>
        </p:nvGrpSpPr>
        <p:grpSpPr>
          <a:xfrm rot="0">
            <a:off x="9810237" y="8281769"/>
            <a:ext cx="2800200" cy="1985010"/>
            <a:chOff x="0" y="0"/>
            <a:chExt cx="3733600" cy="2646680"/>
          </a:xfrm>
        </p:grpSpPr>
        <p:sp>
          <p:nvSpPr>
            <p:cNvPr name="Freeform 15" id="15"/>
            <p:cNvSpPr/>
            <p:nvPr/>
          </p:nvSpPr>
          <p:spPr>
            <a:xfrm flipH="false" flipV="false" rot="0">
              <a:off x="0" y="0"/>
              <a:ext cx="3733600" cy="2646680"/>
            </a:xfrm>
            <a:custGeom>
              <a:avLst/>
              <a:gdLst/>
              <a:ahLst/>
              <a:cxnLst/>
              <a:rect r="r" b="b" t="t" l="l"/>
              <a:pathLst>
                <a:path h="2646680" w="3733600">
                  <a:moveTo>
                    <a:pt x="0" y="0"/>
                  </a:moveTo>
                  <a:lnTo>
                    <a:pt x="3733600" y="0"/>
                  </a:lnTo>
                  <a:lnTo>
                    <a:pt x="3733600" y="2646680"/>
                  </a:lnTo>
                  <a:lnTo>
                    <a:pt x="0" y="2646680"/>
                  </a:lnTo>
                  <a:close/>
                </a:path>
              </a:pathLst>
            </a:custGeom>
            <a:solidFill>
              <a:srgbClr val="000000">
                <a:alpha val="0"/>
              </a:srgbClr>
            </a:solidFill>
          </p:spPr>
        </p:sp>
        <p:sp>
          <p:nvSpPr>
            <p:cNvPr name="TextBox 16" id="16"/>
            <p:cNvSpPr txBox="true"/>
            <p:nvPr/>
          </p:nvSpPr>
          <p:spPr>
            <a:xfrm>
              <a:off x="0" y="-76200"/>
              <a:ext cx="3733600" cy="2722880"/>
            </a:xfrm>
            <a:prstGeom prst="rect">
              <a:avLst/>
            </a:prstGeom>
          </p:spPr>
          <p:txBody>
            <a:bodyPr anchor="b" rtlCol="false" tIns="0" lIns="0" bIns="0" rIns="0"/>
            <a:lstStyle/>
            <a:p>
              <a:pPr algn="ctr">
                <a:lnSpc>
                  <a:spcPts val="9720"/>
                </a:lnSpc>
              </a:pPr>
            </a:p>
            <a:p>
              <a:pPr algn="ctr">
                <a:lnSpc>
                  <a:spcPts val="3240"/>
                </a:lnSpc>
              </a:pPr>
              <a:r>
                <a:rPr lang="en-US" sz="3000">
                  <a:solidFill>
                    <a:srgbClr val="FFFFFF"/>
                  </a:solidFill>
                  <a:latin typeface="Times New Roman"/>
                  <a:ea typeface="Times New Roman"/>
                  <a:cs typeface="Times New Roman"/>
                  <a:sym typeface="Times New Roman"/>
                </a:rPr>
                <a:t>iShowSpeed</a:t>
              </a:r>
            </a:p>
          </p:txBody>
        </p:sp>
      </p:grpSp>
      <p:sp>
        <p:nvSpPr>
          <p:cNvPr name="Freeform 17" id="17"/>
          <p:cNvSpPr/>
          <p:nvPr/>
        </p:nvSpPr>
        <p:spPr>
          <a:xfrm flipH="false" flipV="false" rot="0">
            <a:off x="13480200" y="3523394"/>
            <a:ext cx="4767000" cy="4729800"/>
          </a:xfrm>
          <a:custGeom>
            <a:avLst/>
            <a:gdLst/>
            <a:ahLst/>
            <a:cxnLst/>
            <a:rect r="r" b="b" t="t" l="l"/>
            <a:pathLst>
              <a:path h="4729800" w="4767000">
                <a:moveTo>
                  <a:pt x="0" y="0"/>
                </a:moveTo>
                <a:lnTo>
                  <a:pt x="4767000" y="0"/>
                </a:lnTo>
                <a:lnTo>
                  <a:pt x="4767000" y="4729800"/>
                </a:lnTo>
                <a:lnTo>
                  <a:pt x="0" y="4729800"/>
                </a:lnTo>
                <a:lnTo>
                  <a:pt x="0" y="0"/>
                </a:lnTo>
                <a:close/>
              </a:path>
            </a:pathLst>
          </a:custGeom>
          <a:blipFill>
            <a:blip r:embed="rId6"/>
            <a:stretch>
              <a:fillRect l="0" t="0" r="-11399" b="-40344"/>
            </a:stretch>
          </a:blipFill>
        </p:spPr>
      </p:sp>
      <p:grpSp>
        <p:nvGrpSpPr>
          <p:cNvPr name="Group 18" id="18"/>
          <p:cNvGrpSpPr/>
          <p:nvPr/>
        </p:nvGrpSpPr>
        <p:grpSpPr>
          <a:xfrm rot="0">
            <a:off x="14252025" y="8135900"/>
            <a:ext cx="3000000" cy="600600"/>
            <a:chOff x="0" y="0"/>
            <a:chExt cx="4000000" cy="800800"/>
          </a:xfrm>
        </p:grpSpPr>
        <p:sp>
          <p:nvSpPr>
            <p:cNvPr name="Freeform 19" id="19"/>
            <p:cNvSpPr/>
            <p:nvPr/>
          </p:nvSpPr>
          <p:spPr>
            <a:xfrm flipH="false" flipV="false" rot="0">
              <a:off x="0" y="0"/>
              <a:ext cx="4000000" cy="800800"/>
            </a:xfrm>
            <a:custGeom>
              <a:avLst/>
              <a:gdLst/>
              <a:ahLst/>
              <a:cxnLst/>
              <a:rect r="r" b="b" t="t" l="l"/>
              <a:pathLst>
                <a:path h="800800" w="4000000">
                  <a:moveTo>
                    <a:pt x="0" y="0"/>
                  </a:moveTo>
                  <a:lnTo>
                    <a:pt x="4000000" y="0"/>
                  </a:lnTo>
                  <a:lnTo>
                    <a:pt x="4000000" y="800800"/>
                  </a:lnTo>
                  <a:lnTo>
                    <a:pt x="0" y="800800"/>
                  </a:lnTo>
                  <a:close/>
                </a:path>
              </a:pathLst>
            </a:custGeom>
            <a:solidFill>
              <a:srgbClr val="000000">
                <a:alpha val="0"/>
              </a:srgbClr>
            </a:solidFill>
          </p:spPr>
        </p:sp>
        <p:sp>
          <p:nvSpPr>
            <p:cNvPr name="TextBox 20" id="20"/>
            <p:cNvSpPr txBox="true"/>
            <p:nvPr/>
          </p:nvSpPr>
          <p:spPr>
            <a:xfrm>
              <a:off x="0" y="-28575"/>
              <a:ext cx="4000000" cy="829375"/>
            </a:xfrm>
            <a:prstGeom prst="rect">
              <a:avLst/>
            </a:prstGeom>
          </p:spPr>
          <p:txBody>
            <a:bodyPr anchor="t" rtlCol="false" tIns="0" lIns="0" bIns="0" rIns="0"/>
            <a:lstStyle/>
            <a:p>
              <a:pPr algn="l">
                <a:lnSpc>
                  <a:spcPts val="3240"/>
                </a:lnSpc>
              </a:pPr>
              <a:r>
                <a:rPr lang="en-US" sz="3000">
                  <a:solidFill>
                    <a:srgbClr val="FFFFFF"/>
                  </a:solidFill>
                  <a:latin typeface="Times New Roman"/>
                  <a:ea typeface="Times New Roman"/>
                  <a:cs typeface="Times New Roman"/>
                  <a:sym typeface="Times New Roman"/>
                </a:rPr>
                <a:t>Noel Robinson</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1353C"/>
        </a:solidFill>
      </p:bgPr>
    </p:bg>
    <p:spTree>
      <p:nvGrpSpPr>
        <p:cNvPr id="1" name=""/>
        <p:cNvGrpSpPr/>
        <p:nvPr/>
      </p:nvGrpSpPr>
      <p:grpSpPr>
        <a:xfrm>
          <a:off x="0" y="0"/>
          <a:ext cx="0" cy="0"/>
          <a:chOff x="0" y="0"/>
          <a:chExt cx="0" cy="0"/>
        </a:xfrm>
      </p:grpSpPr>
      <p:sp>
        <p:nvSpPr>
          <p:cNvPr name="Freeform 2" id="2"/>
          <p:cNvSpPr/>
          <p:nvPr/>
        </p:nvSpPr>
        <p:spPr>
          <a:xfrm flipH="false" flipV="false" rot="0">
            <a:off x="-3388635" y="-3750256"/>
            <a:ext cx="9182503" cy="9182503"/>
          </a:xfrm>
          <a:custGeom>
            <a:avLst/>
            <a:gdLst/>
            <a:ahLst/>
            <a:cxnLst/>
            <a:rect r="r" b="b" t="t" l="l"/>
            <a:pathLst>
              <a:path h="9182503" w="9182503">
                <a:moveTo>
                  <a:pt x="0" y="0"/>
                </a:moveTo>
                <a:lnTo>
                  <a:pt x="9182503" y="0"/>
                </a:lnTo>
                <a:lnTo>
                  <a:pt x="9182503" y="9182504"/>
                </a:lnTo>
                <a:lnTo>
                  <a:pt x="0" y="91825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29035" y="0"/>
            <a:ext cx="15440150" cy="10287000"/>
          </a:xfrm>
          <a:custGeom>
            <a:avLst/>
            <a:gdLst/>
            <a:ahLst/>
            <a:cxnLst/>
            <a:rect r="r" b="b" t="t" l="l"/>
            <a:pathLst>
              <a:path h="10287000" w="15440150">
                <a:moveTo>
                  <a:pt x="0" y="0"/>
                </a:moveTo>
                <a:lnTo>
                  <a:pt x="15440150" y="0"/>
                </a:lnTo>
                <a:lnTo>
                  <a:pt x="15440150" y="10287000"/>
                </a:lnTo>
                <a:lnTo>
                  <a:pt x="0" y="10287000"/>
                </a:lnTo>
                <a:lnTo>
                  <a:pt x="0" y="0"/>
                </a:lnTo>
                <a:close/>
              </a:path>
            </a:pathLst>
          </a:custGeom>
          <a:blipFill>
            <a:blip r:embed="rId4"/>
            <a:stretch>
              <a:fillRect l="0" t="0" r="0" b="0"/>
            </a:stretch>
          </a:blipFill>
        </p:spPr>
      </p:sp>
      <p:grpSp>
        <p:nvGrpSpPr>
          <p:cNvPr name="Group 4" id="4"/>
          <p:cNvGrpSpPr/>
          <p:nvPr/>
        </p:nvGrpSpPr>
        <p:grpSpPr>
          <a:xfrm rot="0">
            <a:off x="6818743" y="4612239"/>
            <a:ext cx="10850132" cy="1640017"/>
            <a:chOff x="0" y="0"/>
            <a:chExt cx="14466843" cy="2186690"/>
          </a:xfrm>
        </p:grpSpPr>
        <p:sp>
          <p:nvSpPr>
            <p:cNvPr name="Freeform 5" id="5"/>
            <p:cNvSpPr/>
            <p:nvPr/>
          </p:nvSpPr>
          <p:spPr>
            <a:xfrm flipH="false" flipV="false" rot="0">
              <a:off x="0" y="0"/>
              <a:ext cx="14466843" cy="2186690"/>
            </a:xfrm>
            <a:custGeom>
              <a:avLst/>
              <a:gdLst/>
              <a:ahLst/>
              <a:cxnLst/>
              <a:rect r="r" b="b" t="t" l="l"/>
              <a:pathLst>
                <a:path h="2186690" w="14466843">
                  <a:moveTo>
                    <a:pt x="0" y="0"/>
                  </a:moveTo>
                  <a:lnTo>
                    <a:pt x="14466843" y="0"/>
                  </a:lnTo>
                  <a:lnTo>
                    <a:pt x="14466843" y="2186690"/>
                  </a:lnTo>
                  <a:lnTo>
                    <a:pt x="0" y="2186690"/>
                  </a:lnTo>
                  <a:close/>
                </a:path>
              </a:pathLst>
            </a:custGeom>
            <a:solidFill>
              <a:srgbClr val="000000">
                <a:alpha val="0"/>
              </a:srgbClr>
            </a:solidFill>
          </p:spPr>
        </p:sp>
        <p:sp>
          <p:nvSpPr>
            <p:cNvPr name="TextBox 6" id="6"/>
            <p:cNvSpPr txBox="true"/>
            <p:nvPr/>
          </p:nvSpPr>
          <p:spPr>
            <a:xfrm>
              <a:off x="0" y="171450"/>
              <a:ext cx="14466843" cy="2015240"/>
            </a:xfrm>
            <a:prstGeom prst="rect">
              <a:avLst/>
            </a:prstGeom>
          </p:spPr>
          <p:txBody>
            <a:bodyPr anchor="t" rtlCol="false" tIns="0" lIns="0" bIns="0" rIns="0"/>
            <a:lstStyle/>
            <a:p>
              <a:pPr algn="ctr">
                <a:lnSpc>
                  <a:spcPts val="9044"/>
                </a:lnSpc>
              </a:pPr>
              <a:r>
                <a:rPr lang="en-US" b="true" sz="9138">
                  <a:solidFill>
                    <a:srgbClr val="F7F5FA"/>
                  </a:solidFill>
                  <a:latin typeface="Glacial Indifference Bold"/>
                  <a:ea typeface="Glacial Indifference Bold"/>
                  <a:cs typeface="Glacial Indifference Bold"/>
                  <a:sym typeface="Glacial Indifference Bold"/>
                </a:rPr>
                <a:t>Research Approach</a:t>
              </a:r>
            </a:p>
          </p:txBody>
        </p:sp>
      </p:grpSp>
      <p:sp>
        <p:nvSpPr>
          <p:cNvPr name="Freeform 7" id="7"/>
          <p:cNvSpPr/>
          <p:nvPr/>
        </p:nvSpPr>
        <p:spPr>
          <a:xfrm flipH="false" flipV="false" rot="0">
            <a:off x="15525112" y="7943212"/>
            <a:ext cx="4820926" cy="4820927"/>
          </a:xfrm>
          <a:custGeom>
            <a:avLst/>
            <a:gdLst/>
            <a:ahLst/>
            <a:cxnLst/>
            <a:rect r="r" b="b" t="t" l="l"/>
            <a:pathLst>
              <a:path h="4820927" w="4820926">
                <a:moveTo>
                  <a:pt x="0" y="0"/>
                </a:moveTo>
                <a:lnTo>
                  <a:pt x="4820926" y="0"/>
                </a:lnTo>
                <a:lnTo>
                  <a:pt x="4820926" y="4820926"/>
                </a:lnTo>
                <a:lnTo>
                  <a:pt x="0" y="482092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20024" y="0"/>
            <a:ext cx="3643109" cy="9258300"/>
            <a:chOff x="0" y="0"/>
            <a:chExt cx="959502" cy="2438400"/>
          </a:xfrm>
        </p:grpSpPr>
        <p:sp>
          <p:nvSpPr>
            <p:cNvPr name="Freeform 4" id="4"/>
            <p:cNvSpPr/>
            <p:nvPr/>
          </p:nvSpPr>
          <p:spPr>
            <a:xfrm flipH="false" flipV="false" rot="0">
              <a:off x="0" y="0"/>
              <a:ext cx="959502" cy="2438400"/>
            </a:xfrm>
            <a:custGeom>
              <a:avLst/>
              <a:gdLst/>
              <a:ahLst/>
              <a:cxnLst/>
              <a:rect r="r" b="b" t="t" l="l"/>
              <a:pathLst>
                <a:path h="2438400" w="959502">
                  <a:moveTo>
                    <a:pt x="0" y="0"/>
                  </a:moveTo>
                  <a:lnTo>
                    <a:pt x="959502" y="0"/>
                  </a:lnTo>
                  <a:lnTo>
                    <a:pt x="959502" y="2438400"/>
                  </a:lnTo>
                  <a:lnTo>
                    <a:pt x="0" y="2438400"/>
                  </a:lnTo>
                  <a:close/>
                </a:path>
              </a:pathLst>
            </a:custGeom>
            <a:solidFill>
              <a:srgbClr val="F00303"/>
            </a:solidFill>
          </p:spPr>
        </p:sp>
        <p:sp>
          <p:nvSpPr>
            <p:cNvPr name="TextBox 5" id="5"/>
            <p:cNvSpPr txBox="true"/>
            <p:nvPr/>
          </p:nvSpPr>
          <p:spPr>
            <a:xfrm>
              <a:off x="0" y="-9525"/>
              <a:ext cx="959502" cy="2447925"/>
            </a:xfrm>
            <a:prstGeom prst="rect">
              <a:avLst/>
            </a:prstGeom>
          </p:spPr>
          <p:txBody>
            <a:bodyPr anchor="ctr" rtlCol="false" tIns="50800" lIns="50800" bIns="50800" rIns="50800"/>
            <a:lstStyle/>
            <a:p>
              <a:pPr algn="ctr">
                <a:lnSpc>
                  <a:spcPts val="1620"/>
                </a:lnSpc>
              </a:pPr>
            </a:p>
          </p:txBody>
        </p:sp>
      </p:grpSp>
      <p:grpSp>
        <p:nvGrpSpPr>
          <p:cNvPr name="Group 6" id="6"/>
          <p:cNvGrpSpPr/>
          <p:nvPr/>
        </p:nvGrpSpPr>
        <p:grpSpPr>
          <a:xfrm rot="0">
            <a:off x="6265758" y="4052367"/>
            <a:ext cx="2457190" cy="1378238"/>
            <a:chOff x="0" y="0"/>
            <a:chExt cx="647161" cy="362993"/>
          </a:xfrm>
        </p:grpSpPr>
        <p:sp>
          <p:nvSpPr>
            <p:cNvPr name="Freeform 7" id="7"/>
            <p:cNvSpPr/>
            <p:nvPr/>
          </p:nvSpPr>
          <p:spPr>
            <a:xfrm flipH="false" flipV="false" rot="0">
              <a:off x="0" y="0"/>
              <a:ext cx="647161" cy="362993"/>
            </a:xfrm>
            <a:custGeom>
              <a:avLst/>
              <a:gdLst/>
              <a:ahLst/>
              <a:cxnLst/>
              <a:rect r="r" b="b" t="t" l="l"/>
              <a:pathLst>
                <a:path h="362993" w="647161">
                  <a:moveTo>
                    <a:pt x="0" y="0"/>
                  </a:moveTo>
                  <a:lnTo>
                    <a:pt x="647161" y="0"/>
                  </a:lnTo>
                  <a:lnTo>
                    <a:pt x="647161" y="362993"/>
                  </a:lnTo>
                  <a:lnTo>
                    <a:pt x="0" y="362993"/>
                  </a:lnTo>
                  <a:close/>
                </a:path>
              </a:pathLst>
            </a:custGeom>
            <a:solidFill>
              <a:srgbClr val="F00303"/>
            </a:solidFill>
          </p:spPr>
        </p:sp>
        <p:sp>
          <p:nvSpPr>
            <p:cNvPr name="TextBox 8" id="8"/>
            <p:cNvSpPr txBox="true"/>
            <p:nvPr/>
          </p:nvSpPr>
          <p:spPr>
            <a:xfrm>
              <a:off x="0" y="-9525"/>
              <a:ext cx="647161" cy="372518"/>
            </a:xfrm>
            <a:prstGeom prst="rect">
              <a:avLst/>
            </a:prstGeom>
          </p:spPr>
          <p:txBody>
            <a:bodyPr anchor="ctr" rtlCol="false" tIns="50800" lIns="50800" bIns="50800" rIns="50800"/>
            <a:lstStyle/>
            <a:p>
              <a:pPr algn="ctr">
                <a:lnSpc>
                  <a:spcPts val="1620"/>
                </a:lnSpc>
              </a:pPr>
            </a:p>
          </p:txBody>
        </p:sp>
      </p:grpSp>
      <p:grpSp>
        <p:nvGrpSpPr>
          <p:cNvPr name="Group 9" id="9"/>
          <p:cNvGrpSpPr/>
          <p:nvPr/>
        </p:nvGrpSpPr>
        <p:grpSpPr>
          <a:xfrm rot="0">
            <a:off x="6265758" y="5585302"/>
            <a:ext cx="4472284" cy="1378238"/>
            <a:chOff x="0" y="0"/>
            <a:chExt cx="1177885" cy="362993"/>
          </a:xfrm>
        </p:grpSpPr>
        <p:sp>
          <p:nvSpPr>
            <p:cNvPr name="Freeform 10" id="10"/>
            <p:cNvSpPr/>
            <p:nvPr/>
          </p:nvSpPr>
          <p:spPr>
            <a:xfrm flipH="false" flipV="false" rot="0">
              <a:off x="0" y="0"/>
              <a:ext cx="1177885" cy="362993"/>
            </a:xfrm>
            <a:custGeom>
              <a:avLst/>
              <a:gdLst/>
              <a:ahLst/>
              <a:cxnLst/>
              <a:rect r="r" b="b" t="t" l="l"/>
              <a:pathLst>
                <a:path h="362993" w="1177885">
                  <a:moveTo>
                    <a:pt x="0" y="0"/>
                  </a:moveTo>
                  <a:lnTo>
                    <a:pt x="1177885" y="0"/>
                  </a:lnTo>
                  <a:lnTo>
                    <a:pt x="1177885" y="362993"/>
                  </a:lnTo>
                  <a:lnTo>
                    <a:pt x="0" y="362993"/>
                  </a:lnTo>
                  <a:close/>
                </a:path>
              </a:pathLst>
            </a:custGeom>
            <a:solidFill>
              <a:srgbClr val="F00303"/>
            </a:solidFill>
          </p:spPr>
        </p:sp>
        <p:sp>
          <p:nvSpPr>
            <p:cNvPr name="TextBox 11" id="11"/>
            <p:cNvSpPr txBox="true"/>
            <p:nvPr/>
          </p:nvSpPr>
          <p:spPr>
            <a:xfrm>
              <a:off x="0" y="-9525"/>
              <a:ext cx="1177885" cy="372518"/>
            </a:xfrm>
            <a:prstGeom prst="rect">
              <a:avLst/>
            </a:prstGeom>
          </p:spPr>
          <p:txBody>
            <a:bodyPr anchor="ctr" rtlCol="false" tIns="50800" lIns="50800" bIns="50800" rIns="50800"/>
            <a:lstStyle/>
            <a:p>
              <a:pPr algn="ctr">
                <a:lnSpc>
                  <a:spcPts val="1620"/>
                </a:lnSpc>
              </a:pPr>
            </a:p>
          </p:txBody>
        </p:sp>
      </p:grpSp>
      <p:grpSp>
        <p:nvGrpSpPr>
          <p:cNvPr name="Group 12" id="12"/>
          <p:cNvGrpSpPr/>
          <p:nvPr/>
        </p:nvGrpSpPr>
        <p:grpSpPr>
          <a:xfrm rot="0">
            <a:off x="6265758" y="7118238"/>
            <a:ext cx="6598360" cy="1378238"/>
            <a:chOff x="0" y="0"/>
            <a:chExt cx="1737840" cy="362993"/>
          </a:xfrm>
        </p:grpSpPr>
        <p:sp>
          <p:nvSpPr>
            <p:cNvPr name="Freeform 13" id="13"/>
            <p:cNvSpPr/>
            <p:nvPr/>
          </p:nvSpPr>
          <p:spPr>
            <a:xfrm flipH="false" flipV="false" rot="0">
              <a:off x="0" y="0"/>
              <a:ext cx="1737840" cy="362993"/>
            </a:xfrm>
            <a:custGeom>
              <a:avLst/>
              <a:gdLst/>
              <a:ahLst/>
              <a:cxnLst/>
              <a:rect r="r" b="b" t="t" l="l"/>
              <a:pathLst>
                <a:path h="362993" w="1737840">
                  <a:moveTo>
                    <a:pt x="0" y="0"/>
                  </a:moveTo>
                  <a:lnTo>
                    <a:pt x="1737840" y="0"/>
                  </a:lnTo>
                  <a:lnTo>
                    <a:pt x="1737840" y="362993"/>
                  </a:lnTo>
                  <a:lnTo>
                    <a:pt x="0" y="362993"/>
                  </a:lnTo>
                  <a:close/>
                </a:path>
              </a:pathLst>
            </a:custGeom>
            <a:solidFill>
              <a:srgbClr val="F00303"/>
            </a:solidFill>
          </p:spPr>
        </p:sp>
        <p:sp>
          <p:nvSpPr>
            <p:cNvPr name="TextBox 14" id="14"/>
            <p:cNvSpPr txBox="true"/>
            <p:nvPr/>
          </p:nvSpPr>
          <p:spPr>
            <a:xfrm>
              <a:off x="0" y="-9525"/>
              <a:ext cx="1737840" cy="372518"/>
            </a:xfrm>
            <a:prstGeom prst="rect">
              <a:avLst/>
            </a:prstGeom>
          </p:spPr>
          <p:txBody>
            <a:bodyPr anchor="ctr" rtlCol="false" tIns="50800" lIns="50800" bIns="50800" rIns="50800"/>
            <a:lstStyle/>
            <a:p>
              <a:pPr algn="ctr">
                <a:lnSpc>
                  <a:spcPts val="1620"/>
                </a:lnSpc>
              </a:pPr>
            </a:p>
          </p:txBody>
        </p:sp>
      </p:grpSp>
      <p:grpSp>
        <p:nvGrpSpPr>
          <p:cNvPr name="Group 15" id="15"/>
          <p:cNvGrpSpPr/>
          <p:nvPr/>
        </p:nvGrpSpPr>
        <p:grpSpPr>
          <a:xfrm rot="0">
            <a:off x="727875" y="682206"/>
            <a:ext cx="4756498" cy="9861630"/>
            <a:chOff x="0" y="0"/>
            <a:chExt cx="6341998" cy="13148840"/>
          </a:xfrm>
        </p:grpSpPr>
        <p:sp>
          <p:nvSpPr>
            <p:cNvPr name="Freeform 16" id="16"/>
            <p:cNvSpPr/>
            <p:nvPr/>
          </p:nvSpPr>
          <p:spPr>
            <a:xfrm flipH="false" flipV="false" rot="0">
              <a:off x="0" y="0"/>
              <a:ext cx="6341999" cy="13148818"/>
            </a:xfrm>
            <a:custGeom>
              <a:avLst/>
              <a:gdLst/>
              <a:ahLst/>
              <a:cxnLst/>
              <a:rect r="r" b="b" t="t" l="l"/>
              <a:pathLst>
                <a:path h="13148818" w="6341999">
                  <a:moveTo>
                    <a:pt x="988060" y="0"/>
                  </a:moveTo>
                  <a:lnTo>
                    <a:pt x="5353939" y="0"/>
                  </a:lnTo>
                  <a:cubicBezTo>
                    <a:pt x="5615940" y="0"/>
                    <a:pt x="5867273" y="104140"/>
                    <a:pt x="6052566" y="289433"/>
                  </a:cubicBezTo>
                  <a:cubicBezTo>
                    <a:pt x="6237859" y="474726"/>
                    <a:pt x="6341999" y="726059"/>
                    <a:pt x="6341999" y="988060"/>
                  </a:cubicBezTo>
                  <a:lnTo>
                    <a:pt x="6341999" y="12160758"/>
                  </a:lnTo>
                  <a:cubicBezTo>
                    <a:pt x="6341999" y="12422759"/>
                    <a:pt x="6237859" y="12674092"/>
                    <a:pt x="6052566" y="12859385"/>
                  </a:cubicBezTo>
                  <a:cubicBezTo>
                    <a:pt x="5867273" y="13044678"/>
                    <a:pt x="5615940" y="13148818"/>
                    <a:pt x="5353939" y="13148818"/>
                  </a:cubicBezTo>
                  <a:lnTo>
                    <a:pt x="988060" y="13148818"/>
                  </a:lnTo>
                  <a:cubicBezTo>
                    <a:pt x="726059" y="13148818"/>
                    <a:pt x="474726" y="13044678"/>
                    <a:pt x="289433" y="12859385"/>
                  </a:cubicBezTo>
                  <a:cubicBezTo>
                    <a:pt x="104140" y="12674092"/>
                    <a:pt x="0" y="12422886"/>
                    <a:pt x="0" y="12160758"/>
                  </a:cubicBezTo>
                  <a:lnTo>
                    <a:pt x="0" y="988060"/>
                  </a:lnTo>
                  <a:cubicBezTo>
                    <a:pt x="0" y="725932"/>
                    <a:pt x="104140" y="474726"/>
                    <a:pt x="289433" y="289433"/>
                  </a:cubicBezTo>
                  <a:cubicBezTo>
                    <a:pt x="474726" y="104140"/>
                    <a:pt x="725932" y="0"/>
                    <a:pt x="988060" y="0"/>
                  </a:cubicBezTo>
                  <a:close/>
                </a:path>
              </a:pathLst>
            </a:custGeom>
            <a:blipFill>
              <a:blip r:embed="rId3"/>
              <a:stretch>
                <a:fillRect l="-105524" t="0" r="-105524" b="0"/>
              </a:stretch>
            </a:blipFill>
          </p:spPr>
        </p:sp>
      </p:grpSp>
      <p:grpSp>
        <p:nvGrpSpPr>
          <p:cNvPr name="Group 17" id="17"/>
          <p:cNvGrpSpPr/>
          <p:nvPr/>
        </p:nvGrpSpPr>
        <p:grpSpPr>
          <a:xfrm rot="0">
            <a:off x="8907121" y="4372394"/>
            <a:ext cx="4187228" cy="799681"/>
            <a:chOff x="0" y="0"/>
            <a:chExt cx="5582970" cy="1066241"/>
          </a:xfrm>
        </p:grpSpPr>
        <p:sp>
          <p:nvSpPr>
            <p:cNvPr name="Freeform 18" id="18"/>
            <p:cNvSpPr/>
            <p:nvPr/>
          </p:nvSpPr>
          <p:spPr>
            <a:xfrm flipH="false" flipV="false" rot="0">
              <a:off x="0" y="0"/>
              <a:ext cx="5582970" cy="1066241"/>
            </a:xfrm>
            <a:custGeom>
              <a:avLst/>
              <a:gdLst/>
              <a:ahLst/>
              <a:cxnLst/>
              <a:rect r="r" b="b" t="t" l="l"/>
              <a:pathLst>
                <a:path h="1066241" w="5582970">
                  <a:moveTo>
                    <a:pt x="0" y="0"/>
                  </a:moveTo>
                  <a:lnTo>
                    <a:pt x="5582970" y="0"/>
                  </a:lnTo>
                  <a:lnTo>
                    <a:pt x="5582970" y="1066241"/>
                  </a:lnTo>
                  <a:lnTo>
                    <a:pt x="0" y="1066241"/>
                  </a:lnTo>
                  <a:close/>
                </a:path>
              </a:pathLst>
            </a:custGeom>
            <a:solidFill>
              <a:srgbClr val="000000">
                <a:alpha val="0"/>
              </a:srgbClr>
            </a:solidFill>
          </p:spPr>
        </p:sp>
        <p:sp>
          <p:nvSpPr>
            <p:cNvPr name="TextBox 19" id="19"/>
            <p:cNvSpPr txBox="true"/>
            <p:nvPr/>
          </p:nvSpPr>
          <p:spPr>
            <a:xfrm>
              <a:off x="0" y="-19050"/>
              <a:ext cx="5582970" cy="1085291"/>
            </a:xfrm>
            <a:prstGeom prst="rect">
              <a:avLst/>
            </a:prstGeom>
          </p:spPr>
          <p:txBody>
            <a:bodyPr anchor="t" rtlCol="false" tIns="0" lIns="0" bIns="0" rIns="0"/>
            <a:lstStyle/>
            <a:p>
              <a:pPr algn="l">
                <a:lnSpc>
                  <a:spcPts val="2956"/>
                </a:lnSpc>
              </a:pPr>
              <a:r>
                <a:rPr lang="en-US" b="true" sz="2400" spc="-33">
                  <a:solidFill>
                    <a:srgbClr val="2B2E3C"/>
                  </a:solidFill>
                  <a:latin typeface="Glacial Indifference Bold"/>
                  <a:ea typeface="Glacial Indifference Bold"/>
                  <a:cs typeface="Glacial Indifference Bold"/>
                  <a:sym typeface="Glacial Indifference Bold"/>
                </a:rPr>
                <a:t>Exploring The Category &amp; Consumer Behaviour</a:t>
              </a:r>
            </a:p>
          </p:txBody>
        </p:sp>
      </p:grpSp>
      <p:grpSp>
        <p:nvGrpSpPr>
          <p:cNvPr name="Group 20" id="20"/>
          <p:cNvGrpSpPr/>
          <p:nvPr/>
        </p:nvGrpSpPr>
        <p:grpSpPr>
          <a:xfrm rot="0">
            <a:off x="10930467" y="5912681"/>
            <a:ext cx="3924452" cy="799681"/>
            <a:chOff x="0" y="0"/>
            <a:chExt cx="5232602" cy="1066241"/>
          </a:xfrm>
        </p:grpSpPr>
        <p:sp>
          <p:nvSpPr>
            <p:cNvPr name="Freeform 21" id="21"/>
            <p:cNvSpPr/>
            <p:nvPr/>
          </p:nvSpPr>
          <p:spPr>
            <a:xfrm flipH="false" flipV="false" rot="0">
              <a:off x="0" y="0"/>
              <a:ext cx="5232602" cy="1066241"/>
            </a:xfrm>
            <a:custGeom>
              <a:avLst/>
              <a:gdLst/>
              <a:ahLst/>
              <a:cxnLst/>
              <a:rect r="r" b="b" t="t" l="l"/>
              <a:pathLst>
                <a:path h="1066241" w="5232602">
                  <a:moveTo>
                    <a:pt x="0" y="0"/>
                  </a:moveTo>
                  <a:lnTo>
                    <a:pt x="5232602" y="0"/>
                  </a:lnTo>
                  <a:lnTo>
                    <a:pt x="5232602" y="1066241"/>
                  </a:lnTo>
                  <a:lnTo>
                    <a:pt x="0" y="1066241"/>
                  </a:lnTo>
                  <a:close/>
                </a:path>
              </a:pathLst>
            </a:custGeom>
            <a:solidFill>
              <a:srgbClr val="000000">
                <a:alpha val="0"/>
              </a:srgbClr>
            </a:solidFill>
          </p:spPr>
        </p:sp>
        <p:sp>
          <p:nvSpPr>
            <p:cNvPr name="TextBox 22" id="22"/>
            <p:cNvSpPr txBox="true"/>
            <p:nvPr/>
          </p:nvSpPr>
          <p:spPr>
            <a:xfrm>
              <a:off x="0" y="-19050"/>
              <a:ext cx="5232602" cy="1085291"/>
            </a:xfrm>
            <a:prstGeom prst="rect">
              <a:avLst/>
            </a:prstGeom>
          </p:spPr>
          <p:txBody>
            <a:bodyPr anchor="t" rtlCol="false" tIns="0" lIns="0" bIns="0" rIns="0"/>
            <a:lstStyle/>
            <a:p>
              <a:pPr algn="l">
                <a:lnSpc>
                  <a:spcPts val="2956"/>
                </a:lnSpc>
              </a:pPr>
              <a:r>
                <a:rPr lang="en-US" b="true" sz="2400" spc="-33">
                  <a:solidFill>
                    <a:srgbClr val="2B2E3C"/>
                  </a:solidFill>
                  <a:latin typeface="Glacial Indifference Bold"/>
                  <a:ea typeface="Glacial Indifference Bold"/>
                  <a:cs typeface="Glacial Indifference Bold"/>
                  <a:sym typeface="Glacial Indifference Bold"/>
                </a:rPr>
                <a:t>Deep Dive into Competitor Brands</a:t>
              </a:r>
            </a:p>
          </p:txBody>
        </p:sp>
      </p:grpSp>
      <p:grpSp>
        <p:nvGrpSpPr>
          <p:cNvPr name="Group 23" id="23"/>
          <p:cNvGrpSpPr/>
          <p:nvPr/>
        </p:nvGrpSpPr>
        <p:grpSpPr>
          <a:xfrm rot="0">
            <a:off x="6728369" y="4381919"/>
            <a:ext cx="405155" cy="428206"/>
            <a:chOff x="0" y="0"/>
            <a:chExt cx="540206" cy="570941"/>
          </a:xfrm>
        </p:grpSpPr>
        <p:sp>
          <p:nvSpPr>
            <p:cNvPr name="Freeform 24" id="24"/>
            <p:cNvSpPr/>
            <p:nvPr/>
          </p:nvSpPr>
          <p:spPr>
            <a:xfrm flipH="false" flipV="false" rot="0">
              <a:off x="0" y="0"/>
              <a:ext cx="540206" cy="570941"/>
            </a:xfrm>
            <a:custGeom>
              <a:avLst/>
              <a:gdLst/>
              <a:ahLst/>
              <a:cxnLst/>
              <a:rect r="r" b="b" t="t" l="l"/>
              <a:pathLst>
                <a:path h="570941" w="540206">
                  <a:moveTo>
                    <a:pt x="0" y="0"/>
                  </a:moveTo>
                  <a:lnTo>
                    <a:pt x="540206" y="0"/>
                  </a:lnTo>
                  <a:lnTo>
                    <a:pt x="540206" y="570941"/>
                  </a:lnTo>
                  <a:lnTo>
                    <a:pt x="0" y="570941"/>
                  </a:lnTo>
                  <a:close/>
                </a:path>
              </a:pathLst>
            </a:custGeom>
            <a:solidFill>
              <a:srgbClr val="000000">
                <a:alpha val="0"/>
              </a:srgbClr>
            </a:solidFill>
          </p:spPr>
        </p:sp>
        <p:sp>
          <p:nvSpPr>
            <p:cNvPr name="TextBox 25" id="25"/>
            <p:cNvSpPr txBox="true"/>
            <p:nvPr/>
          </p:nvSpPr>
          <p:spPr>
            <a:xfrm>
              <a:off x="0" y="-19050"/>
              <a:ext cx="540206" cy="589991"/>
            </a:xfrm>
            <a:prstGeom prst="rect">
              <a:avLst/>
            </a:prstGeom>
          </p:spPr>
          <p:txBody>
            <a:bodyPr anchor="t" rtlCol="false" tIns="0" lIns="0" bIns="0" rIns="0"/>
            <a:lstStyle/>
            <a:p>
              <a:pPr algn="l">
                <a:lnSpc>
                  <a:spcPts val="2956"/>
                </a:lnSpc>
              </a:pPr>
              <a:r>
                <a:rPr lang="en-US" b="true" sz="2400" spc="-33">
                  <a:solidFill>
                    <a:srgbClr val="FFF8F0"/>
                  </a:solidFill>
                  <a:latin typeface="Glacial Indifference Bold"/>
                  <a:ea typeface="Glacial Indifference Bold"/>
                  <a:cs typeface="Glacial Indifference Bold"/>
                  <a:sym typeface="Glacial Indifference Bold"/>
                </a:rPr>
                <a:t>1</a:t>
              </a:r>
            </a:p>
          </p:txBody>
        </p:sp>
      </p:grpSp>
      <p:grpSp>
        <p:nvGrpSpPr>
          <p:cNvPr name="Group 26" id="26"/>
          <p:cNvGrpSpPr/>
          <p:nvPr/>
        </p:nvGrpSpPr>
        <p:grpSpPr>
          <a:xfrm rot="0">
            <a:off x="6728369" y="5865266"/>
            <a:ext cx="405155" cy="428206"/>
            <a:chOff x="0" y="0"/>
            <a:chExt cx="540206" cy="570941"/>
          </a:xfrm>
        </p:grpSpPr>
        <p:sp>
          <p:nvSpPr>
            <p:cNvPr name="Freeform 27" id="27"/>
            <p:cNvSpPr/>
            <p:nvPr/>
          </p:nvSpPr>
          <p:spPr>
            <a:xfrm flipH="false" flipV="false" rot="0">
              <a:off x="0" y="0"/>
              <a:ext cx="540206" cy="570941"/>
            </a:xfrm>
            <a:custGeom>
              <a:avLst/>
              <a:gdLst/>
              <a:ahLst/>
              <a:cxnLst/>
              <a:rect r="r" b="b" t="t" l="l"/>
              <a:pathLst>
                <a:path h="570941" w="540206">
                  <a:moveTo>
                    <a:pt x="0" y="0"/>
                  </a:moveTo>
                  <a:lnTo>
                    <a:pt x="540206" y="0"/>
                  </a:lnTo>
                  <a:lnTo>
                    <a:pt x="540206" y="570941"/>
                  </a:lnTo>
                  <a:lnTo>
                    <a:pt x="0" y="570941"/>
                  </a:lnTo>
                  <a:close/>
                </a:path>
              </a:pathLst>
            </a:custGeom>
            <a:solidFill>
              <a:srgbClr val="000000">
                <a:alpha val="0"/>
              </a:srgbClr>
            </a:solidFill>
          </p:spPr>
        </p:sp>
        <p:sp>
          <p:nvSpPr>
            <p:cNvPr name="TextBox 28" id="28"/>
            <p:cNvSpPr txBox="true"/>
            <p:nvPr/>
          </p:nvSpPr>
          <p:spPr>
            <a:xfrm>
              <a:off x="0" y="-19050"/>
              <a:ext cx="540206" cy="589991"/>
            </a:xfrm>
            <a:prstGeom prst="rect">
              <a:avLst/>
            </a:prstGeom>
          </p:spPr>
          <p:txBody>
            <a:bodyPr anchor="t" rtlCol="false" tIns="0" lIns="0" bIns="0" rIns="0"/>
            <a:lstStyle/>
            <a:p>
              <a:pPr algn="l">
                <a:lnSpc>
                  <a:spcPts val="2956"/>
                </a:lnSpc>
              </a:pPr>
              <a:r>
                <a:rPr lang="en-US" b="true" sz="2400" spc="-33">
                  <a:solidFill>
                    <a:srgbClr val="FFF8F0"/>
                  </a:solidFill>
                  <a:latin typeface="Glacial Indifference Bold"/>
                  <a:ea typeface="Glacial Indifference Bold"/>
                  <a:cs typeface="Glacial Indifference Bold"/>
                  <a:sym typeface="Glacial Indifference Bold"/>
                </a:rPr>
                <a:t>2</a:t>
              </a:r>
            </a:p>
          </p:txBody>
        </p:sp>
      </p:grpSp>
      <p:grpSp>
        <p:nvGrpSpPr>
          <p:cNvPr name="Group 29" id="29"/>
          <p:cNvGrpSpPr/>
          <p:nvPr/>
        </p:nvGrpSpPr>
        <p:grpSpPr>
          <a:xfrm rot="0">
            <a:off x="6265758" y="1334661"/>
            <a:ext cx="10707908" cy="2028863"/>
            <a:chOff x="0" y="0"/>
            <a:chExt cx="14277210" cy="2705151"/>
          </a:xfrm>
        </p:grpSpPr>
        <p:sp>
          <p:nvSpPr>
            <p:cNvPr name="Freeform 30" id="30"/>
            <p:cNvSpPr/>
            <p:nvPr/>
          </p:nvSpPr>
          <p:spPr>
            <a:xfrm flipH="false" flipV="false" rot="0">
              <a:off x="0" y="0"/>
              <a:ext cx="14277211" cy="2705151"/>
            </a:xfrm>
            <a:custGeom>
              <a:avLst/>
              <a:gdLst/>
              <a:ahLst/>
              <a:cxnLst/>
              <a:rect r="r" b="b" t="t" l="l"/>
              <a:pathLst>
                <a:path h="2705151" w="14277211">
                  <a:moveTo>
                    <a:pt x="0" y="0"/>
                  </a:moveTo>
                  <a:lnTo>
                    <a:pt x="14277211" y="0"/>
                  </a:lnTo>
                  <a:lnTo>
                    <a:pt x="14277211" y="2705151"/>
                  </a:lnTo>
                  <a:lnTo>
                    <a:pt x="0" y="2705151"/>
                  </a:lnTo>
                  <a:close/>
                </a:path>
              </a:pathLst>
            </a:custGeom>
            <a:solidFill>
              <a:srgbClr val="000000">
                <a:alpha val="0"/>
              </a:srgbClr>
            </a:solidFill>
          </p:spPr>
        </p:sp>
        <p:sp>
          <p:nvSpPr>
            <p:cNvPr name="TextBox 31" id="31"/>
            <p:cNvSpPr txBox="true"/>
            <p:nvPr/>
          </p:nvSpPr>
          <p:spPr>
            <a:xfrm>
              <a:off x="0" y="104775"/>
              <a:ext cx="14277210" cy="2600376"/>
            </a:xfrm>
            <a:prstGeom prst="rect">
              <a:avLst/>
            </a:prstGeom>
          </p:spPr>
          <p:txBody>
            <a:bodyPr anchor="t" rtlCol="false" tIns="0" lIns="0" bIns="0" rIns="0"/>
            <a:lstStyle/>
            <a:p>
              <a:pPr algn="l">
                <a:lnSpc>
                  <a:spcPts val="6733"/>
                </a:lnSpc>
              </a:pPr>
              <a:r>
                <a:rPr lang="en-US" b="true" sz="6600" spc="-129">
                  <a:solidFill>
                    <a:srgbClr val="ED1C24"/>
                  </a:solidFill>
                  <a:latin typeface="Glacial Indifference Bold"/>
                  <a:ea typeface="Glacial Indifference Bold"/>
                  <a:cs typeface="Glacial Indifference Bold"/>
                  <a:sym typeface="Glacial Indifference Bold"/>
                </a:rPr>
                <a:t>OUR</a:t>
              </a:r>
            </a:p>
            <a:p>
              <a:pPr algn="l">
                <a:lnSpc>
                  <a:spcPts val="6733"/>
                </a:lnSpc>
              </a:pPr>
              <a:r>
                <a:rPr lang="en-US" b="true" sz="6600" spc="-129">
                  <a:solidFill>
                    <a:srgbClr val="ED1C24"/>
                  </a:solidFill>
                  <a:latin typeface="Glacial Indifference Bold"/>
                  <a:ea typeface="Glacial Indifference Bold"/>
                  <a:cs typeface="Glacial Indifference Bold"/>
                  <a:sym typeface="Glacial Indifference Bold"/>
                </a:rPr>
                <a:t>AGENDA</a:t>
              </a:r>
            </a:p>
          </p:txBody>
        </p:sp>
      </p:grpSp>
      <p:grpSp>
        <p:nvGrpSpPr>
          <p:cNvPr name="Group 32" id="32"/>
          <p:cNvGrpSpPr/>
          <p:nvPr/>
        </p:nvGrpSpPr>
        <p:grpSpPr>
          <a:xfrm rot="0">
            <a:off x="13113398" y="7407516"/>
            <a:ext cx="4740349" cy="799681"/>
            <a:chOff x="0" y="0"/>
            <a:chExt cx="6320466" cy="1066241"/>
          </a:xfrm>
        </p:grpSpPr>
        <p:sp>
          <p:nvSpPr>
            <p:cNvPr name="Freeform 33" id="33"/>
            <p:cNvSpPr/>
            <p:nvPr/>
          </p:nvSpPr>
          <p:spPr>
            <a:xfrm flipH="false" flipV="false" rot="0">
              <a:off x="0" y="0"/>
              <a:ext cx="6320466" cy="1066241"/>
            </a:xfrm>
            <a:custGeom>
              <a:avLst/>
              <a:gdLst/>
              <a:ahLst/>
              <a:cxnLst/>
              <a:rect r="r" b="b" t="t" l="l"/>
              <a:pathLst>
                <a:path h="1066241" w="6320466">
                  <a:moveTo>
                    <a:pt x="0" y="0"/>
                  </a:moveTo>
                  <a:lnTo>
                    <a:pt x="6320466" y="0"/>
                  </a:lnTo>
                  <a:lnTo>
                    <a:pt x="6320466" y="1066241"/>
                  </a:lnTo>
                  <a:lnTo>
                    <a:pt x="0" y="1066241"/>
                  </a:lnTo>
                  <a:close/>
                </a:path>
              </a:pathLst>
            </a:custGeom>
            <a:solidFill>
              <a:srgbClr val="000000">
                <a:alpha val="0"/>
              </a:srgbClr>
            </a:solidFill>
          </p:spPr>
        </p:sp>
        <p:sp>
          <p:nvSpPr>
            <p:cNvPr name="TextBox 34" id="34"/>
            <p:cNvSpPr txBox="true"/>
            <p:nvPr/>
          </p:nvSpPr>
          <p:spPr>
            <a:xfrm>
              <a:off x="0" y="-19050"/>
              <a:ext cx="6320466" cy="1085291"/>
            </a:xfrm>
            <a:prstGeom prst="rect">
              <a:avLst/>
            </a:prstGeom>
          </p:spPr>
          <p:txBody>
            <a:bodyPr anchor="t" rtlCol="false" tIns="0" lIns="0" bIns="0" rIns="0"/>
            <a:lstStyle/>
            <a:p>
              <a:pPr algn="l">
                <a:lnSpc>
                  <a:spcPts val="2956"/>
                </a:lnSpc>
              </a:pPr>
              <a:r>
                <a:rPr lang="en-US" b="true" sz="2400" spc="-33">
                  <a:solidFill>
                    <a:srgbClr val="2B2E3C"/>
                  </a:solidFill>
                  <a:latin typeface="Glacial Indifference Bold"/>
                  <a:ea typeface="Glacial Indifference Bold"/>
                  <a:cs typeface="Glacial Indifference Bold"/>
                  <a:sym typeface="Glacial Indifference Bold"/>
                </a:rPr>
                <a:t>A Look At Our Brand &amp; The Way Forward</a:t>
              </a:r>
            </a:p>
          </p:txBody>
        </p:sp>
      </p:grpSp>
      <p:grpSp>
        <p:nvGrpSpPr>
          <p:cNvPr name="Group 35" id="35"/>
          <p:cNvGrpSpPr/>
          <p:nvPr/>
        </p:nvGrpSpPr>
        <p:grpSpPr>
          <a:xfrm rot="0">
            <a:off x="6728369" y="7471668"/>
            <a:ext cx="405155" cy="428206"/>
            <a:chOff x="0" y="0"/>
            <a:chExt cx="540206" cy="570941"/>
          </a:xfrm>
        </p:grpSpPr>
        <p:sp>
          <p:nvSpPr>
            <p:cNvPr name="Freeform 36" id="36"/>
            <p:cNvSpPr/>
            <p:nvPr/>
          </p:nvSpPr>
          <p:spPr>
            <a:xfrm flipH="false" flipV="false" rot="0">
              <a:off x="0" y="0"/>
              <a:ext cx="540206" cy="570941"/>
            </a:xfrm>
            <a:custGeom>
              <a:avLst/>
              <a:gdLst/>
              <a:ahLst/>
              <a:cxnLst/>
              <a:rect r="r" b="b" t="t" l="l"/>
              <a:pathLst>
                <a:path h="570941" w="540206">
                  <a:moveTo>
                    <a:pt x="0" y="0"/>
                  </a:moveTo>
                  <a:lnTo>
                    <a:pt x="540206" y="0"/>
                  </a:lnTo>
                  <a:lnTo>
                    <a:pt x="540206" y="570941"/>
                  </a:lnTo>
                  <a:lnTo>
                    <a:pt x="0" y="570941"/>
                  </a:lnTo>
                  <a:close/>
                </a:path>
              </a:pathLst>
            </a:custGeom>
            <a:solidFill>
              <a:srgbClr val="000000">
                <a:alpha val="0"/>
              </a:srgbClr>
            </a:solidFill>
          </p:spPr>
        </p:sp>
        <p:sp>
          <p:nvSpPr>
            <p:cNvPr name="TextBox 37" id="37"/>
            <p:cNvSpPr txBox="true"/>
            <p:nvPr/>
          </p:nvSpPr>
          <p:spPr>
            <a:xfrm>
              <a:off x="0" y="-19050"/>
              <a:ext cx="540206" cy="589991"/>
            </a:xfrm>
            <a:prstGeom prst="rect">
              <a:avLst/>
            </a:prstGeom>
          </p:spPr>
          <p:txBody>
            <a:bodyPr anchor="t" rtlCol="false" tIns="0" lIns="0" bIns="0" rIns="0"/>
            <a:lstStyle/>
            <a:p>
              <a:pPr algn="l">
                <a:lnSpc>
                  <a:spcPts val="2956"/>
                </a:lnSpc>
              </a:pPr>
              <a:r>
                <a:rPr lang="en-US" b="true" sz="2400" spc="-33">
                  <a:solidFill>
                    <a:srgbClr val="FFF8F0"/>
                  </a:solidFill>
                  <a:latin typeface="Glacial Indifference Bold"/>
                  <a:ea typeface="Glacial Indifference Bold"/>
                  <a:cs typeface="Glacial Indifference Bold"/>
                  <a:sym typeface="Glacial Indifference Bold"/>
                </a:rPr>
                <a:t>3</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5400000">
            <a:off x="-2997861" y="603182"/>
            <a:ext cx="10842626" cy="8525013"/>
          </a:xfrm>
          <a:custGeom>
            <a:avLst/>
            <a:gdLst/>
            <a:ahLst/>
            <a:cxnLst/>
            <a:rect r="r" b="b" t="t" l="l"/>
            <a:pathLst>
              <a:path h="8525013" w="10842626">
                <a:moveTo>
                  <a:pt x="0" y="0"/>
                </a:moveTo>
                <a:lnTo>
                  <a:pt x="10842626" y="0"/>
                </a:lnTo>
                <a:lnTo>
                  <a:pt x="10842626" y="8525013"/>
                </a:lnTo>
                <a:lnTo>
                  <a:pt x="0" y="8525013"/>
                </a:lnTo>
                <a:lnTo>
                  <a:pt x="0" y="0"/>
                </a:lnTo>
                <a:close/>
              </a:path>
            </a:pathLst>
          </a:custGeom>
          <a:blipFill>
            <a:blip r:embed="rId4">
              <a:extLst>
                <a:ext uri="{96DAC541-7B7A-43D3-8B79-37D633B846F1}">
                  <asvg:svgBlip xmlns:asvg="http://schemas.microsoft.com/office/drawing/2016/SVG/main" r:embed="rId5"/>
                </a:ext>
              </a:extLst>
            </a:blip>
            <a:stretch>
              <a:fillRect l="0" t="-25" r="0" b="-25"/>
            </a:stretch>
          </a:blipFill>
        </p:spPr>
      </p:sp>
      <p:grpSp>
        <p:nvGrpSpPr>
          <p:cNvPr name="Group 4" id="4"/>
          <p:cNvGrpSpPr/>
          <p:nvPr/>
        </p:nvGrpSpPr>
        <p:grpSpPr>
          <a:xfrm rot="0">
            <a:off x="6172056" y="2063511"/>
            <a:ext cx="6478796" cy="492346"/>
            <a:chOff x="0" y="0"/>
            <a:chExt cx="8638394" cy="656462"/>
          </a:xfrm>
        </p:grpSpPr>
        <p:sp>
          <p:nvSpPr>
            <p:cNvPr name="Freeform 5" id="5"/>
            <p:cNvSpPr/>
            <p:nvPr/>
          </p:nvSpPr>
          <p:spPr>
            <a:xfrm flipH="false" flipV="false" rot="0">
              <a:off x="0" y="0"/>
              <a:ext cx="8638394" cy="656462"/>
            </a:xfrm>
            <a:custGeom>
              <a:avLst/>
              <a:gdLst/>
              <a:ahLst/>
              <a:cxnLst/>
              <a:rect r="r" b="b" t="t" l="l"/>
              <a:pathLst>
                <a:path h="656462" w="8638394">
                  <a:moveTo>
                    <a:pt x="0" y="0"/>
                  </a:moveTo>
                  <a:lnTo>
                    <a:pt x="8638394" y="0"/>
                  </a:lnTo>
                  <a:lnTo>
                    <a:pt x="8638394" y="656462"/>
                  </a:lnTo>
                  <a:lnTo>
                    <a:pt x="0" y="656462"/>
                  </a:lnTo>
                  <a:close/>
                </a:path>
              </a:pathLst>
            </a:custGeom>
            <a:solidFill>
              <a:srgbClr val="000000">
                <a:alpha val="0"/>
              </a:srgbClr>
            </a:solidFill>
          </p:spPr>
        </p:sp>
        <p:sp>
          <p:nvSpPr>
            <p:cNvPr name="TextBox 6" id="6"/>
            <p:cNvSpPr txBox="true"/>
            <p:nvPr/>
          </p:nvSpPr>
          <p:spPr>
            <a:xfrm>
              <a:off x="0" y="-9525"/>
              <a:ext cx="8638394" cy="665987"/>
            </a:xfrm>
            <a:prstGeom prst="rect">
              <a:avLst/>
            </a:prstGeom>
          </p:spPr>
          <p:txBody>
            <a:bodyPr anchor="t" rtlCol="false" tIns="0" lIns="0" bIns="0" rIns="0"/>
            <a:lstStyle/>
            <a:p>
              <a:pPr algn="ctr">
                <a:lnSpc>
                  <a:spcPts val="2759"/>
                </a:lnSpc>
              </a:pPr>
              <a:r>
                <a:rPr lang="en-US" b="true" sz="2299" spc="21">
                  <a:solidFill>
                    <a:srgbClr val="000000"/>
                  </a:solidFill>
                  <a:latin typeface="Glacial Indifference Bold"/>
                  <a:ea typeface="Glacial Indifference Bold"/>
                  <a:cs typeface="Glacial Indifference Bold"/>
                  <a:sym typeface="Glacial Indifference Bold"/>
                </a:rPr>
                <a:t>But, what is changing? </a:t>
              </a:r>
            </a:p>
          </p:txBody>
        </p:sp>
      </p:grpSp>
      <p:grpSp>
        <p:nvGrpSpPr>
          <p:cNvPr name="Group 7" id="7"/>
          <p:cNvGrpSpPr/>
          <p:nvPr/>
        </p:nvGrpSpPr>
        <p:grpSpPr>
          <a:xfrm rot="0">
            <a:off x="2542477" y="470165"/>
            <a:ext cx="15765988" cy="1329958"/>
            <a:chOff x="0" y="0"/>
            <a:chExt cx="21021318" cy="1773277"/>
          </a:xfrm>
        </p:grpSpPr>
        <p:sp>
          <p:nvSpPr>
            <p:cNvPr name="Freeform 8" id="8"/>
            <p:cNvSpPr/>
            <p:nvPr/>
          </p:nvSpPr>
          <p:spPr>
            <a:xfrm flipH="false" flipV="false" rot="0">
              <a:off x="0" y="0"/>
              <a:ext cx="21021318" cy="1773277"/>
            </a:xfrm>
            <a:custGeom>
              <a:avLst/>
              <a:gdLst/>
              <a:ahLst/>
              <a:cxnLst/>
              <a:rect r="r" b="b" t="t" l="l"/>
              <a:pathLst>
                <a:path h="1773277" w="21021318">
                  <a:moveTo>
                    <a:pt x="0" y="0"/>
                  </a:moveTo>
                  <a:lnTo>
                    <a:pt x="21021318" y="0"/>
                  </a:lnTo>
                  <a:lnTo>
                    <a:pt x="21021318" y="1773277"/>
                  </a:lnTo>
                  <a:lnTo>
                    <a:pt x="0" y="1773277"/>
                  </a:lnTo>
                  <a:close/>
                </a:path>
              </a:pathLst>
            </a:custGeom>
            <a:solidFill>
              <a:srgbClr val="000000">
                <a:alpha val="0"/>
              </a:srgbClr>
            </a:solidFill>
          </p:spPr>
        </p:sp>
        <p:sp>
          <p:nvSpPr>
            <p:cNvPr name="TextBox 9" id="9"/>
            <p:cNvSpPr txBox="true"/>
            <p:nvPr/>
          </p:nvSpPr>
          <p:spPr>
            <a:xfrm>
              <a:off x="0" y="-19050"/>
              <a:ext cx="21021318" cy="1792327"/>
            </a:xfrm>
            <a:prstGeom prst="rect">
              <a:avLst/>
            </a:prstGeom>
          </p:spPr>
          <p:txBody>
            <a:bodyPr anchor="t" rtlCol="false" tIns="0" lIns="0" bIns="0" rIns="0"/>
            <a:lstStyle/>
            <a:p>
              <a:pPr algn="l">
                <a:lnSpc>
                  <a:spcPts val="4800"/>
                </a:lnSpc>
              </a:pPr>
              <a:r>
                <a:rPr lang="en-US" b="true" sz="4000">
                  <a:solidFill>
                    <a:srgbClr val="ED1C24"/>
                  </a:solidFill>
                  <a:latin typeface="Glacial Indifference Bold"/>
                  <a:ea typeface="Glacial Indifference Bold"/>
                  <a:cs typeface="Glacial Indifference Bold"/>
                  <a:sym typeface="Glacial Indifference Bold"/>
                </a:rPr>
                <a:t>Shifting customer expectations </a:t>
              </a:r>
              <a:r>
                <a:rPr lang="en-US" b="true" sz="4000">
                  <a:solidFill>
                    <a:srgbClr val="000000"/>
                  </a:solidFill>
                  <a:latin typeface="Glacial Indifference Bold"/>
                  <a:ea typeface="Glacial Indifference Bold"/>
                  <a:cs typeface="Glacial Indifference Bold"/>
                  <a:sym typeface="Glacial Indifference Bold"/>
                </a:rPr>
                <a:t>are set to </a:t>
              </a:r>
              <a:r>
                <a:rPr lang="en-US" b="true" sz="4000">
                  <a:solidFill>
                    <a:srgbClr val="ED1C24"/>
                  </a:solidFill>
                  <a:latin typeface="Glacial Indifference Bold"/>
                  <a:ea typeface="Glacial Indifference Bold"/>
                  <a:cs typeface="Glacial Indifference Bold"/>
                  <a:sym typeface="Glacial Indifference Bold"/>
                </a:rPr>
                <a:t>disrupt</a:t>
              </a:r>
              <a:r>
                <a:rPr lang="en-US" b="true" sz="4000">
                  <a:solidFill>
                    <a:srgbClr val="000000"/>
                  </a:solidFill>
                  <a:latin typeface="Glacial Indifference Bold"/>
                  <a:ea typeface="Glacial Indifference Bold"/>
                  <a:cs typeface="Glacial Indifference Bold"/>
                  <a:sym typeface="Glacial Indifference Bold"/>
                </a:rPr>
                <a:t> the </a:t>
              </a:r>
              <a:r>
                <a:rPr lang="en-US" b="true" sz="4000">
                  <a:solidFill>
                    <a:srgbClr val="ED1C24"/>
                  </a:solidFill>
                  <a:latin typeface="Glacial Indifference Bold"/>
                  <a:ea typeface="Glacial Indifference Bold"/>
                  <a:cs typeface="Glacial Indifference Bold"/>
                  <a:sym typeface="Glacial Indifference Bold"/>
                </a:rPr>
                <a:t>Indian banking sector by 2030</a:t>
              </a:r>
            </a:p>
          </p:txBody>
        </p:sp>
      </p:grpSp>
      <p:grpSp>
        <p:nvGrpSpPr>
          <p:cNvPr name="Group 10" id="10"/>
          <p:cNvGrpSpPr/>
          <p:nvPr/>
        </p:nvGrpSpPr>
        <p:grpSpPr>
          <a:xfrm rot="0">
            <a:off x="7891594" y="3465514"/>
            <a:ext cx="4759257" cy="1984581"/>
            <a:chOff x="0" y="0"/>
            <a:chExt cx="6345676" cy="2646108"/>
          </a:xfrm>
        </p:grpSpPr>
        <p:sp>
          <p:nvSpPr>
            <p:cNvPr name="Freeform 11" id="11"/>
            <p:cNvSpPr/>
            <p:nvPr/>
          </p:nvSpPr>
          <p:spPr>
            <a:xfrm flipH="false" flipV="false" rot="0">
              <a:off x="0" y="0"/>
              <a:ext cx="6345676" cy="2646108"/>
            </a:xfrm>
            <a:custGeom>
              <a:avLst/>
              <a:gdLst/>
              <a:ahLst/>
              <a:cxnLst/>
              <a:rect r="r" b="b" t="t" l="l"/>
              <a:pathLst>
                <a:path h="2646108" w="6345676">
                  <a:moveTo>
                    <a:pt x="0" y="0"/>
                  </a:moveTo>
                  <a:lnTo>
                    <a:pt x="6345676" y="0"/>
                  </a:lnTo>
                  <a:lnTo>
                    <a:pt x="6345676" y="2646108"/>
                  </a:lnTo>
                  <a:lnTo>
                    <a:pt x="0" y="2646108"/>
                  </a:lnTo>
                  <a:close/>
                </a:path>
              </a:pathLst>
            </a:custGeom>
            <a:solidFill>
              <a:srgbClr val="000000">
                <a:alpha val="0"/>
              </a:srgbClr>
            </a:solidFill>
          </p:spPr>
        </p:sp>
        <p:sp>
          <p:nvSpPr>
            <p:cNvPr name="TextBox 12" id="12"/>
            <p:cNvSpPr txBox="true"/>
            <p:nvPr/>
          </p:nvSpPr>
          <p:spPr>
            <a:xfrm>
              <a:off x="0" y="-9525"/>
              <a:ext cx="6345676" cy="2655633"/>
            </a:xfrm>
            <a:prstGeom prst="rect">
              <a:avLst/>
            </a:prstGeom>
          </p:spPr>
          <p:txBody>
            <a:bodyPr anchor="t" rtlCol="false" tIns="0" lIns="0" bIns="0" rIns="0"/>
            <a:lstStyle/>
            <a:p>
              <a:pPr algn="ctr">
                <a:lnSpc>
                  <a:spcPts val="2399"/>
                </a:lnSpc>
              </a:pPr>
              <a:r>
                <a:rPr lang="en-US" b="true" sz="1999" spc="18">
                  <a:solidFill>
                    <a:srgbClr val="ED1C24"/>
                  </a:solidFill>
                  <a:latin typeface="Glacial Indifference Bold"/>
                  <a:ea typeface="Glacial Indifference Bold"/>
                  <a:cs typeface="Glacial Indifference Bold"/>
                  <a:sym typeface="Glacial Indifference Bold"/>
                </a:rPr>
                <a:t>A Tech native banking experience </a:t>
              </a:r>
            </a:p>
            <a:p>
              <a:pPr algn="ctr">
                <a:lnSpc>
                  <a:spcPts val="2399"/>
                </a:lnSpc>
              </a:pPr>
              <a:r>
                <a:rPr lang="en-US" b="true" sz="1999" spc="18">
                  <a:solidFill>
                    <a:srgbClr val="000000"/>
                  </a:solidFill>
                  <a:latin typeface="Glacial Indifference Bold"/>
                  <a:ea typeface="Glacial Indifference Bold"/>
                  <a:cs typeface="Glacial Indifference Bold"/>
                  <a:sym typeface="Glacial Indifference Bold"/>
                </a:rPr>
                <a:t>75% of India’s workforce will consist of Millennials and Gen Z</a:t>
              </a:r>
            </a:p>
            <a:p>
              <a:pPr algn="ctr">
                <a:lnSpc>
                  <a:spcPts val="2399"/>
                </a:lnSpc>
              </a:pPr>
              <a:r>
                <a:rPr lang="en-US" b="true" sz="1999" spc="18">
                  <a:solidFill>
                    <a:srgbClr val="000000"/>
                  </a:solidFill>
                  <a:latin typeface="Glacial Indifference Bold"/>
                  <a:ea typeface="Glacial Indifference Bold"/>
                  <a:cs typeface="Glacial Indifference Bold"/>
                  <a:sym typeface="Glacial Indifference Bold"/>
                </a:rPr>
                <a:t>With 55% of Gen Z in India</a:t>
              </a:r>
              <a:r>
                <a:rPr lang="en-US" sz="1999" spc="18">
                  <a:solidFill>
                    <a:srgbClr val="000000"/>
                  </a:solidFill>
                  <a:latin typeface="Glacial Indifference"/>
                  <a:ea typeface="Glacial Indifference"/>
                  <a:cs typeface="Glacial Indifference"/>
                  <a:sym typeface="Glacial Indifference"/>
                </a:rPr>
                <a:t> prefer AI-driven recommendations for managing their finances</a:t>
              </a:r>
            </a:p>
          </p:txBody>
        </p:sp>
      </p:grpSp>
      <p:grpSp>
        <p:nvGrpSpPr>
          <p:cNvPr name="Group 13" id="13"/>
          <p:cNvGrpSpPr/>
          <p:nvPr/>
        </p:nvGrpSpPr>
        <p:grpSpPr>
          <a:xfrm rot="0">
            <a:off x="13566574" y="3464448"/>
            <a:ext cx="4453433" cy="1369221"/>
            <a:chOff x="0" y="0"/>
            <a:chExt cx="5937910" cy="1825628"/>
          </a:xfrm>
        </p:grpSpPr>
        <p:sp>
          <p:nvSpPr>
            <p:cNvPr name="Freeform 14" id="14"/>
            <p:cNvSpPr/>
            <p:nvPr/>
          </p:nvSpPr>
          <p:spPr>
            <a:xfrm flipH="false" flipV="false" rot="0">
              <a:off x="0" y="0"/>
              <a:ext cx="5937910" cy="1825628"/>
            </a:xfrm>
            <a:custGeom>
              <a:avLst/>
              <a:gdLst/>
              <a:ahLst/>
              <a:cxnLst/>
              <a:rect r="r" b="b" t="t" l="l"/>
              <a:pathLst>
                <a:path h="1825628" w="5937910">
                  <a:moveTo>
                    <a:pt x="0" y="0"/>
                  </a:moveTo>
                  <a:lnTo>
                    <a:pt x="5937910" y="0"/>
                  </a:lnTo>
                  <a:lnTo>
                    <a:pt x="5937910" y="1825628"/>
                  </a:lnTo>
                  <a:lnTo>
                    <a:pt x="0" y="1825628"/>
                  </a:lnTo>
                  <a:close/>
                </a:path>
              </a:pathLst>
            </a:custGeom>
            <a:solidFill>
              <a:srgbClr val="000000">
                <a:alpha val="0"/>
              </a:srgbClr>
            </a:solidFill>
          </p:spPr>
        </p:sp>
        <p:sp>
          <p:nvSpPr>
            <p:cNvPr name="TextBox 15" id="15"/>
            <p:cNvSpPr txBox="true"/>
            <p:nvPr/>
          </p:nvSpPr>
          <p:spPr>
            <a:xfrm>
              <a:off x="0" y="-9525"/>
              <a:ext cx="5937910" cy="1835153"/>
            </a:xfrm>
            <a:prstGeom prst="rect">
              <a:avLst/>
            </a:prstGeom>
          </p:spPr>
          <p:txBody>
            <a:bodyPr anchor="t" rtlCol="false" tIns="0" lIns="0" bIns="0" rIns="0"/>
            <a:lstStyle/>
            <a:p>
              <a:pPr algn="ctr">
                <a:lnSpc>
                  <a:spcPts val="2399"/>
                </a:lnSpc>
              </a:pPr>
              <a:r>
                <a:rPr lang="en-US" b="true" sz="1999" spc="18">
                  <a:solidFill>
                    <a:srgbClr val="ED1C24"/>
                  </a:solidFill>
                  <a:latin typeface="Glacial Indifference Bold"/>
                  <a:ea typeface="Glacial Indifference Bold"/>
                  <a:cs typeface="Glacial Indifference Bold"/>
                  <a:sym typeface="Glacial Indifference Bold"/>
                </a:rPr>
                <a:t>A hyper personalized context </a:t>
              </a:r>
            </a:p>
            <a:p>
              <a:pPr algn="ctr">
                <a:lnSpc>
                  <a:spcPts val="2399"/>
                </a:lnSpc>
              </a:pPr>
              <a:r>
                <a:rPr lang="en-US" b="true" sz="1999" spc="18">
                  <a:solidFill>
                    <a:srgbClr val="000000"/>
                  </a:solidFill>
                  <a:latin typeface="Glacial Indifference Bold"/>
                  <a:ea typeface="Glacial Indifference Bold"/>
                  <a:cs typeface="Glacial Indifference Bold"/>
                  <a:sym typeface="Glacial Indifference Bold"/>
                </a:rPr>
                <a:t>36% of customers </a:t>
              </a:r>
              <a:r>
                <a:rPr lang="en-US" sz="1999" spc="18">
                  <a:solidFill>
                    <a:srgbClr val="000000"/>
                  </a:solidFill>
                  <a:latin typeface="Glacial Indifference"/>
                  <a:ea typeface="Glacial Indifference"/>
                  <a:cs typeface="Glacial Indifference"/>
                  <a:sym typeface="Glacial Indifference"/>
                </a:rPr>
                <a:t>are willing to switch banks if their needs aren’t met through personalized services.</a:t>
              </a:r>
            </a:p>
          </p:txBody>
        </p:sp>
      </p:grpSp>
      <p:grpSp>
        <p:nvGrpSpPr>
          <p:cNvPr name="Group 16" id="16"/>
          <p:cNvGrpSpPr/>
          <p:nvPr/>
        </p:nvGrpSpPr>
        <p:grpSpPr>
          <a:xfrm rot="0">
            <a:off x="-1524592" y="9799736"/>
            <a:ext cx="6478796" cy="415499"/>
            <a:chOff x="0" y="0"/>
            <a:chExt cx="8638394" cy="553998"/>
          </a:xfrm>
        </p:grpSpPr>
        <p:sp>
          <p:nvSpPr>
            <p:cNvPr name="Freeform 17" id="17"/>
            <p:cNvSpPr/>
            <p:nvPr/>
          </p:nvSpPr>
          <p:spPr>
            <a:xfrm flipH="false" flipV="false" rot="0">
              <a:off x="0" y="0"/>
              <a:ext cx="8638394" cy="553998"/>
            </a:xfrm>
            <a:custGeom>
              <a:avLst/>
              <a:gdLst/>
              <a:ahLst/>
              <a:cxnLst/>
              <a:rect r="r" b="b" t="t" l="l"/>
              <a:pathLst>
                <a:path h="553998" w="8638394">
                  <a:moveTo>
                    <a:pt x="0" y="0"/>
                  </a:moveTo>
                  <a:lnTo>
                    <a:pt x="8638394" y="0"/>
                  </a:lnTo>
                  <a:lnTo>
                    <a:pt x="8638394" y="553998"/>
                  </a:lnTo>
                  <a:lnTo>
                    <a:pt x="0" y="553998"/>
                  </a:lnTo>
                  <a:close/>
                </a:path>
              </a:pathLst>
            </a:custGeom>
            <a:solidFill>
              <a:srgbClr val="000000">
                <a:alpha val="0"/>
              </a:srgbClr>
            </a:solidFill>
          </p:spPr>
        </p:sp>
        <p:sp>
          <p:nvSpPr>
            <p:cNvPr name="TextBox 18" id="18"/>
            <p:cNvSpPr txBox="true"/>
            <p:nvPr/>
          </p:nvSpPr>
          <p:spPr>
            <a:xfrm>
              <a:off x="0" y="0"/>
              <a:ext cx="8638394" cy="553998"/>
            </a:xfrm>
            <a:prstGeom prst="rect">
              <a:avLst/>
            </a:prstGeom>
          </p:spPr>
          <p:txBody>
            <a:bodyPr anchor="t" rtlCol="false" tIns="0" lIns="0" bIns="0" rIns="0"/>
            <a:lstStyle/>
            <a:p>
              <a:pPr algn="ctr">
                <a:lnSpc>
                  <a:spcPts val="2160"/>
                </a:lnSpc>
              </a:pPr>
              <a:r>
                <a:rPr lang="en-US" sz="1800">
                  <a:solidFill>
                    <a:srgbClr val="FFFFFF"/>
                  </a:solidFill>
                  <a:latin typeface="Glacial Indifference"/>
                  <a:ea typeface="Glacial Indifference"/>
                  <a:cs typeface="Glacial Indifference"/>
                  <a:sym typeface="Glacial Indifference"/>
                </a:rPr>
                <a:t>Source : BCG, Deloitte, McKinsey  </a:t>
              </a:r>
            </a:p>
          </p:txBody>
        </p:sp>
      </p:grpSp>
      <p:sp>
        <p:nvSpPr>
          <p:cNvPr name="Freeform 19" id="19"/>
          <p:cNvSpPr/>
          <p:nvPr/>
        </p:nvSpPr>
        <p:spPr>
          <a:xfrm flipH="false" flipV="false" rot="0">
            <a:off x="8907580" y="5576848"/>
            <a:ext cx="3514160" cy="2479080"/>
          </a:xfrm>
          <a:custGeom>
            <a:avLst/>
            <a:gdLst/>
            <a:ahLst/>
            <a:cxnLst/>
            <a:rect r="r" b="b" t="t" l="l"/>
            <a:pathLst>
              <a:path h="2479080" w="3514160">
                <a:moveTo>
                  <a:pt x="0" y="0"/>
                </a:moveTo>
                <a:lnTo>
                  <a:pt x="3514160" y="0"/>
                </a:lnTo>
                <a:lnTo>
                  <a:pt x="3514160" y="2479080"/>
                </a:lnTo>
                <a:lnTo>
                  <a:pt x="0" y="2479080"/>
                </a:lnTo>
                <a:lnTo>
                  <a:pt x="0" y="0"/>
                </a:lnTo>
                <a:close/>
              </a:path>
            </a:pathLst>
          </a:custGeom>
          <a:blipFill>
            <a:blip r:embed="rId6">
              <a:extLst>
                <a:ext uri="{96DAC541-7B7A-43D3-8B79-37D633B846F1}">
                  <asvg:svgBlip xmlns:asvg="http://schemas.microsoft.com/office/drawing/2016/SVG/main" r:embed="rId7"/>
                </a:ext>
              </a:extLst>
            </a:blip>
            <a:stretch>
              <a:fillRect l="-3" t="0" r="-3" b="0"/>
            </a:stretch>
          </a:blipFill>
        </p:spPr>
      </p:sp>
      <p:grpSp>
        <p:nvGrpSpPr>
          <p:cNvPr name="Group 20" id="20"/>
          <p:cNvGrpSpPr/>
          <p:nvPr/>
        </p:nvGrpSpPr>
        <p:grpSpPr>
          <a:xfrm rot="0">
            <a:off x="3695844" y="5335480"/>
            <a:ext cx="3280028" cy="2961816"/>
            <a:chOff x="0" y="0"/>
            <a:chExt cx="4373370" cy="3949088"/>
          </a:xfrm>
        </p:grpSpPr>
        <p:sp>
          <p:nvSpPr>
            <p:cNvPr name="Freeform 21" id="21"/>
            <p:cNvSpPr/>
            <p:nvPr/>
          </p:nvSpPr>
          <p:spPr>
            <a:xfrm flipH="false" flipV="false" rot="0">
              <a:off x="0" y="0"/>
              <a:ext cx="4373372" cy="3949065"/>
            </a:xfrm>
            <a:custGeom>
              <a:avLst/>
              <a:gdLst/>
              <a:ahLst/>
              <a:cxnLst/>
              <a:rect r="r" b="b" t="t" l="l"/>
              <a:pathLst>
                <a:path h="3949065" w="4373372">
                  <a:moveTo>
                    <a:pt x="0" y="0"/>
                  </a:moveTo>
                  <a:lnTo>
                    <a:pt x="4373372" y="0"/>
                  </a:lnTo>
                  <a:lnTo>
                    <a:pt x="4373372" y="3949065"/>
                  </a:lnTo>
                  <a:lnTo>
                    <a:pt x="0" y="3949065"/>
                  </a:lnTo>
                  <a:lnTo>
                    <a:pt x="0" y="0"/>
                  </a:lnTo>
                  <a:close/>
                </a:path>
              </a:pathLst>
            </a:custGeom>
            <a:blipFill>
              <a:blip r:embed="rId8"/>
              <a:stretch>
                <a:fillRect l="-1" t="0" r="-1" b="0"/>
              </a:stretch>
            </a:blipFill>
          </p:spPr>
        </p:sp>
      </p:grpSp>
      <p:sp>
        <p:nvSpPr>
          <p:cNvPr name="Freeform 22" id="22"/>
          <p:cNvSpPr/>
          <p:nvPr/>
        </p:nvSpPr>
        <p:spPr>
          <a:xfrm flipH="false" flipV="false" rot="0">
            <a:off x="13461414" y="4918368"/>
            <a:ext cx="4484136" cy="2961817"/>
          </a:xfrm>
          <a:custGeom>
            <a:avLst/>
            <a:gdLst/>
            <a:ahLst/>
            <a:cxnLst/>
            <a:rect r="r" b="b" t="t" l="l"/>
            <a:pathLst>
              <a:path h="2961817" w="4484136">
                <a:moveTo>
                  <a:pt x="0" y="0"/>
                </a:moveTo>
                <a:lnTo>
                  <a:pt x="4484136" y="0"/>
                </a:lnTo>
                <a:lnTo>
                  <a:pt x="4484136" y="2961817"/>
                </a:lnTo>
                <a:lnTo>
                  <a:pt x="0" y="2961817"/>
                </a:lnTo>
                <a:lnTo>
                  <a:pt x="0" y="0"/>
                </a:lnTo>
                <a:close/>
              </a:path>
            </a:pathLst>
          </a:custGeom>
          <a:blipFill>
            <a:blip r:embed="rId9"/>
            <a:stretch>
              <a:fillRect l="0" t="-11648" r="182" b="-15"/>
            </a:stretch>
          </a:blipFill>
        </p:spPr>
      </p:sp>
      <p:grpSp>
        <p:nvGrpSpPr>
          <p:cNvPr name="Group 23" id="23"/>
          <p:cNvGrpSpPr/>
          <p:nvPr/>
        </p:nvGrpSpPr>
        <p:grpSpPr>
          <a:xfrm rot="0">
            <a:off x="2542478" y="3476452"/>
            <a:ext cx="5011356" cy="1676902"/>
            <a:chOff x="0" y="0"/>
            <a:chExt cx="6681808" cy="2235870"/>
          </a:xfrm>
        </p:grpSpPr>
        <p:sp>
          <p:nvSpPr>
            <p:cNvPr name="Freeform 24" id="24"/>
            <p:cNvSpPr/>
            <p:nvPr/>
          </p:nvSpPr>
          <p:spPr>
            <a:xfrm flipH="false" flipV="false" rot="0">
              <a:off x="0" y="0"/>
              <a:ext cx="6681808" cy="2235870"/>
            </a:xfrm>
            <a:custGeom>
              <a:avLst/>
              <a:gdLst/>
              <a:ahLst/>
              <a:cxnLst/>
              <a:rect r="r" b="b" t="t" l="l"/>
              <a:pathLst>
                <a:path h="2235870" w="6681808">
                  <a:moveTo>
                    <a:pt x="0" y="0"/>
                  </a:moveTo>
                  <a:lnTo>
                    <a:pt x="6681808" y="0"/>
                  </a:lnTo>
                  <a:lnTo>
                    <a:pt x="6681808" y="2235870"/>
                  </a:lnTo>
                  <a:lnTo>
                    <a:pt x="0" y="2235870"/>
                  </a:lnTo>
                  <a:close/>
                </a:path>
              </a:pathLst>
            </a:custGeom>
            <a:solidFill>
              <a:srgbClr val="000000">
                <a:alpha val="0"/>
              </a:srgbClr>
            </a:solidFill>
          </p:spPr>
        </p:sp>
        <p:sp>
          <p:nvSpPr>
            <p:cNvPr name="TextBox 25" id="25"/>
            <p:cNvSpPr txBox="true"/>
            <p:nvPr/>
          </p:nvSpPr>
          <p:spPr>
            <a:xfrm>
              <a:off x="0" y="-9525"/>
              <a:ext cx="6681808" cy="2245395"/>
            </a:xfrm>
            <a:prstGeom prst="rect">
              <a:avLst/>
            </a:prstGeom>
          </p:spPr>
          <p:txBody>
            <a:bodyPr anchor="t" rtlCol="false" tIns="0" lIns="0" bIns="0" rIns="0"/>
            <a:lstStyle/>
            <a:p>
              <a:pPr algn="ctr">
                <a:lnSpc>
                  <a:spcPts val="2399"/>
                </a:lnSpc>
              </a:pPr>
              <a:r>
                <a:rPr lang="en-US" b="true" sz="1999" spc="18">
                  <a:solidFill>
                    <a:srgbClr val="ED1C24"/>
                  </a:solidFill>
                  <a:latin typeface="Glacial Indifference Bold"/>
                  <a:ea typeface="Glacial Indifference Bold"/>
                  <a:cs typeface="Glacial Indifference Bold"/>
                  <a:sym typeface="Glacial Indifference Bold"/>
                </a:rPr>
                <a:t>A demanding youth consumer base </a:t>
              </a:r>
            </a:p>
            <a:p>
              <a:pPr algn="ctr">
                <a:lnSpc>
                  <a:spcPts val="2399"/>
                </a:lnSpc>
              </a:pPr>
              <a:r>
                <a:rPr lang="en-US" b="true" sz="1999" spc="18">
                  <a:solidFill>
                    <a:srgbClr val="000000"/>
                  </a:solidFill>
                  <a:latin typeface="Glacial Indifference Bold"/>
                  <a:ea typeface="Glacial Indifference Bold"/>
                  <a:cs typeface="Glacial Indifference Bold"/>
                  <a:sym typeface="Glacial Indifference Bold"/>
                </a:rPr>
                <a:t>Over 50% of banking transactions in India occur on digital channels</a:t>
              </a:r>
              <a:r>
                <a:rPr lang="en-US" sz="1999" spc="18">
                  <a:solidFill>
                    <a:srgbClr val="000000"/>
                  </a:solidFill>
                  <a:latin typeface="Glacial Indifference"/>
                  <a:ea typeface="Glacial Indifference"/>
                  <a:cs typeface="Glacial Indifference"/>
                  <a:sym typeface="Glacial Indifference"/>
                </a:rPr>
                <a:t>, driven by the demand for real-time processing and approvals.</a:t>
              </a:r>
            </a:p>
          </p:txBody>
        </p:sp>
      </p:grpSp>
      <p:sp>
        <p:nvSpPr>
          <p:cNvPr name="Freeform 26" id="26"/>
          <p:cNvSpPr/>
          <p:nvPr/>
        </p:nvSpPr>
        <p:spPr>
          <a:xfrm flipH="false" flipV="false" rot="0">
            <a:off x="3012218" y="2696966"/>
            <a:ext cx="15275782" cy="68578"/>
          </a:xfrm>
          <a:custGeom>
            <a:avLst/>
            <a:gdLst/>
            <a:ahLst/>
            <a:cxnLst/>
            <a:rect r="r" b="b" t="t" l="l"/>
            <a:pathLst>
              <a:path h="68578" w="15275782">
                <a:moveTo>
                  <a:pt x="0" y="0"/>
                </a:moveTo>
                <a:lnTo>
                  <a:pt x="15275782" y="0"/>
                </a:lnTo>
                <a:lnTo>
                  <a:pt x="15275782" y="68578"/>
                </a:lnTo>
                <a:lnTo>
                  <a:pt x="0" y="685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8627" y="2407245"/>
            <a:ext cx="4796805" cy="3559152"/>
            <a:chOff x="0" y="0"/>
            <a:chExt cx="6395740" cy="4745536"/>
          </a:xfrm>
        </p:grpSpPr>
        <p:sp>
          <p:nvSpPr>
            <p:cNvPr name="Freeform 3" id="3"/>
            <p:cNvSpPr/>
            <p:nvPr/>
          </p:nvSpPr>
          <p:spPr>
            <a:xfrm flipH="false" flipV="false" rot="0">
              <a:off x="-506349" y="0"/>
              <a:ext cx="6902069" cy="5462143"/>
            </a:xfrm>
            <a:custGeom>
              <a:avLst/>
              <a:gdLst/>
              <a:ahLst/>
              <a:cxnLst/>
              <a:rect r="r" b="b" t="t" l="l"/>
              <a:pathLst>
                <a:path h="5462143" w="6902069">
                  <a:moveTo>
                    <a:pt x="531749" y="0"/>
                  </a:moveTo>
                  <a:lnTo>
                    <a:pt x="1589278" y="0"/>
                  </a:lnTo>
                  <a:lnTo>
                    <a:pt x="1589278" y="25400"/>
                  </a:lnTo>
                  <a:lnTo>
                    <a:pt x="1589278" y="0"/>
                  </a:lnTo>
                  <a:lnTo>
                    <a:pt x="1589278" y="25400"/>
                  </a:lnTo>
                  <a:lnTo>
                    <a:pt x="1589278" y="0"/>
                  </a:lnTo>
                  <a:lnTo>
                    <a:pt x="3175508" y="0"/>
                  </a:lnTo>
                  <a:lnTo>
                    <a:pt x="3175508" y="25400"/>
                  </a:lnTo>
                  <a:lnTo>
                    <a:pt x="3175508" y="0"/>
                  </a:lnTo>
                  <a:lnTo>
                    <a:pt x="6876669" y="0"/>
                  </a:lnTo>
                  <a:cubicBezTo>
                    <a:pt x="6890639" y="0"/>
                    <a:pt x="6902069" y="11430"/>
                    <a:pt x="6902069" y="25400"/>
                  </a:cubicBezTo>
                  <a:lnTo>
                    <a:pt x="6902069" y="2764028"/>
                  </a:lnTo>
                  <a:lnTo>
                    <a:pt x="6876669" y="2764028"/>
                  </a:lnTo>
                  <a:lnTo>
                    <a:pt x="6876669" y="2738628"/>
                  </a:lnTo>
                  <a:cubicBezTo>
                    <a:pt x="6890639" y="2738628"/>
                    <a:pt x="6902069" y="2750058"/>
                    <a:pt x="6902069" y="2764028"/>
                  </a:cubicBezTo>
                  <a:lnTo>
                    <a:pt x="6902069" y="3937762"/>
                  </a:lnTo>
                  <a:lnTo>
                    <a:pt x="6876669" y="3937762"/>
                  </a:lnTo>
                  <a:lnTo>
                    <a:pt x="6902069" y="3937762"/>
                  </a:lnTo>
                  <a:lnTo>
                    <a:pt x="6902069" y="4720209"/>
                  </a:lnTo>
                  <a:cubicBezTo>
                    <a:pt x="6902069" y="4734179"/>
                    <a:pt x="6890639" y="4745609"/>
                    <a:pt x="6876669" y="4745609"/>
                  </a:cubicBezTo>
                  <a:lnTo>
                    <a:pt x="3175508" y="4745609"/>
                  </a:lnTo>
                  <a:lnTo>
                    <a:pt x="3175508" y="4720209"/>
                  </a:lnTo>
                  <a:lnTo>
                    <a:pt x="3181096" y="4744974"/>
                  </a:lnTo>
                  <a:lnTo>
                    <a:pt x="33909" y="5459222"/>
                  </a:lnTo>
                  <a:cubicBezTo>
                    <a:pt x="21209" y="5462143"/>
                    <a:pt x="8382" y="5454904"/>
                    <a:pt x="4191" y="5442585"/>
                  </a:cubicBezTo>
                  <a:cubicBezTo>
                    <a:pt x="0" y="5430266"/>
                    <a:pt x="5842" y="5416804"/>
                    <a:pt x="17653" y="5411343"/>
                  </a:cubicBezTo>
                  <a:lnTo>
                    <a:pt x="1578610" y="4697095"/>
                  </a:lnTo>
                  <a:lnTo>
                    <a:pt x="1589151" y="4720209"/>
                  </a:lnTo>
                  <a:lnTo>
                    <a:pt x="1589151" y="4745609"/>
                  </a:lnTo>
                  <a:lnTo>
                    <a:pt x="531749" y="4745609"/>
                  </a:lnTo>
                  <a:cubicBezTo>
                    <a:pt x="517779" y="4745609"/>
                    <a:pt x="506349" y="4734179"/>
                    <a:pt x="506349" y="4720209"/>
                  </a:cubicBezTo>
                  <a:lnTo>
                    <a:pt x="506349" y="3937635"/>
                  </a:lnTo>
                  <a:lnTo>
                    <a:pt x="531749" y="3937635"/>
                  </a:lnTo>
                  <a:lnTo>
                    <a:pt x="506349" y="3937635"/>
                  </a:lnTo>
                  <a:lnTo>
                    <a:pt x="506349" y="2764028"/>
                  </a:lnTo>
                  <a:cubicBezTo>
                    <a:pt x="506349" y="2750058"/>
                    <a:pt x="517779" y="2738628"/>
                    <a:pt x="531749" y="2738628"/>
                  </a:cubicBezTo>
                  <a:lnTo>
                    <a:pt x="531749" y="2764028"/>
                  </a:lnTo>
                  <a:lnTo>
                    <a:pt x="506349" y="2764028"/>
                  </a:lnTo>
                  <a:lnTo>
                    <a:pt x="506349" y="25400"/>
                  </a:lnTo>
                  <a:cubicBezTo>
                    <a:pt x="506349" y="11430"/>
                    <a:pt x="517779" y="0"/>
                    <a:pt x="531749" y="0"/>
                  </a:cubicBezTo>
                  <a:moveTo>
                    <a:pt x="531749" y="50800"/>
                  </a:moveTo>
                  <a:lnTo>
                    <a:pt x="531749" y="25400"/>
                  </a:lnTo>
                  <a:lnTo>
                    <a:pt x="557149" y="25400"/>
                  </a:lnTo>
                  <a:lnTo>
                    <a:pt x="557149" y="2764028"/>
                  </a:lnTo>
                  <a:cubicBezTo>
                    <a:pt x="557149" y="2777998"/>
                    <a:pt x="545719" y="2789428"/>
                    <a:pt x="531749" y="2789428"/>
                  </a:cubicBezTo>
                  <a:lnTo>
                    <a:pt x="531749" y="2764028"/>
                  </a:lnTo>
                  <a:lnTo>
                    <a:pt x="557149" y="2764028"/>
                  </a:lnTo>
                  <a:lnTo>
                    <a:pt x="557149" y="3937762"/>
                  </a:lnTo>
                  <a:lnTo>
                    <a:pt x="557149" y="4720209"/>
                  </a:lnTo>
                  <a:lnTo>
                    <a:pt x="531749" y="4720209"/>
                  </a:lnTo>
                  <a:lnTo>
                    <a:pt x="531749" y="4694809"/>
                  </a:lnTo>
                  <a:lnTo>
                    <a:pt x="1589278" y="4694809"/>
                  </a:lnTo>
                  <a:cubicBezTo>
                    <a:pt x="1601216" y="4694809"/>
                    <a:pt x="1611503" y="4703191"/>
                    <a:pt x="1614043" y="4714748"/>
                  </a:cubicBezTo>
                  <a:cubicBezTo>
                    <a:pt x="1616583" y="4726305"/>
                    <a:pt x="1610614" y="4738243"/>
                    <a:pt x="1599819" y="4743196"/>
                  </a:cubicBezTo>
                  <a:lnTo>
                    <a:pt x="38862" y="5457571"/>
                  </a:lnTo>
                  <a:lnTo>
                    <a:pt x="28321" y="5434457"/>
                  </a:lnTo>
                  <a:lnTo>
                    <a:pt x="22733" y="5409692"/>
                  </a:lnTo>
                  <a:lnTo>
                    <a:pt x="3169920" y="4695444"/>
                  </a:lnTo>
                  <a:cubicBezTo>
                    <a:pt x="3171825" y="4695063"/>
                    <a:pt x="3173603" y="4694809"/>
                    <a:pt x="3175508" y="4694809"/>
                  </a:cubicBezTo>
                  <a:lnTo>
                    <a:pt x="6876669" y="4694809"/>
                  </a:lnTo>
                  <a:lnTo>
                    <a:pt x="6876669" y="4720209"/>
                  </a:lnTo>
                  <a:lnTo>
                    <a:pt x="6851269" y="4720209"/>
                  </a:lnTo>
                  <a:lnTo>
                    <a:pt x="6851269" y="3937635"/>
                  </a:lnTo>
                  <a:lnTo>
                    <a:pt x="6851269" y="2764028"/>
                  </a:lnTo>
                  <a:lnTo>
                    <a:pt x="6876669" y="2764028"/>
                  </a:lnTo>
                  <a:lnTo>
                    <a:pt x="6876669" y="2789428"/>
                  </a:lnTo>
                  <a:cubicBezTo>
                    <a:pt x="6862699" y="2789428"/>
                    <a:pt x="6851269" y="2777998"/>
                    <a:pt x="6851269" y="2764028"/>
                  </a:cubicBezTo>
                  <a:lnTo>
                    <a:pt x="6851269" y="25400"/>
                  </a:lnTo>
                  <a:lnTo>
                    <a:pt x="6876669" y="25400"/>
                  </a:lnTo>
                  <a:lnTo>
                    <a:pt x="6876669" y="50800"/>
                  </a:lnTo>
                  <a:lnTo>
                    <a:pt x="3175508" y="50800"/>
                  </a:lnTo>
                  <a:lnTo>
                    <a:pt x="1589278" y="50800"/>
                  </a:lnTo>
                  <a:lnTo>
                    <a:pt x="531749" y="50800"/>
                  </a:lnTo>
                  <a:close/>
                </a:path>
              </a:pathLst>
            </a:custGeom>
            <a:solidFill>
              <a:srgbClr val="ED1C24"/>
            </a:solidFill>
          </p:spPr>
        </p:sp>
      </p:grpSp>
      <p:grpSp>
        <p:nvGrpSpPr>
          <p:cNvPr name="Group 4" id="4"/>
          <p:cNvGrpSpPr/>
          <p:nvPr/>
        </p:nvGrpSpPr>
        <p:grpSpPr>
          <a:xfrm rot="0">
            <a:off x="5903481" y="2431510"/>
            <a:ext cx="8067255" cy="4085980"/>
            <a:chOff x="0" y="0"/>
            <a:chExt cx="10756340" cy="5447974"/>
          </a:xfrm>
        </p:grpSpPr>
        <p:sp>
          <p:nvSpPr>
            <p:cNvPr name="Freeform 5" id="5"/>
            <p:cNvSpPr/>
            <p:nvPr/>
          </p:nvSpPr>
          <p:spPr>
            <a:xfrm flipH="false" flipV="false" rot="0">
              <a:off x="0" y="-962279"/>
              <a:ext cx="10756392" cy="6410198"/>
            </a:xfrm>
            <a:custGeom>
              <a:avLst/>
              <a:gdLst/>
              <a:ahLst/>
              <a:cxnLst/>
              <a:rect r="r" b="b" t="t" l="l"/>
              <a:pathLst>
                <a:path h="6410198" w="10756392">
                  <a:moveTo>
                    <a:pt x="25400" y="962279"/>
                  </a:moveTo>
                  <a:lnTo>
                    <a:pt x="6270244" y="962279"/>
                  </a:lnTo>
                  <a:lnTo>
                    <a:pt x="6270244" y="987679"/>
                  </a:lnTo>
                  <a:lnTo>
                    <a:pt x="6263513" y="963168"/>
                  </a:lnTo>
                  <a:lnTo>
                    <a:pt x="9762490" y="2921"/>
                  </a:lnTo>
                  <a:cubicBezTo>
                    <a:pt x="9773285" y="0"/>
                    <a:pt x="9784715" y="4445"/>
                    <a:pt x="9790684" y="13843"/>
                  </a:cubicBezTo>
                  <a:cubicBezTo>
                    <a:pt x="9796653" y="23241"/>
                    <a:pt x="9795764" y="35433"/>
                    <a:pt x="9788525" y="43942"/>
                  </a:cubicBezTo>
                  <a:lnTo>
                    <a:pt x="8965946" y="1004189"/>
                  </a:lnTo>
                  <a:lnTo>
                    <a:pt x="8946642" y="987679"/>
                  </a:lnTo>
                  <a:lnTo>
                    <a:pt x="8946642" y="962279"/>
                  </a:lnTo>
                  <a:lnTo>
                    <a:pt x="10730992" y="962279"/>
                  </a:lnTo>
                  <a:cubicBezTo>
                    <a:pt x="10744962" y="962279"/>
                    <a:pt x="10756392" y="973709"/>
                    <a:pt x="10756392" y="987679"/>
                  </a:cubicBezTo>
                  <a:lnTo>
                    <a:pt x="10756392" y="1887220"/>
                  </a:lnTo>
                  <a:lnTo>
                    <a:pt x="10730992" y="1887220"/>
                  </a:lnTo>
                  <a:lnTo>
                    <a:pt x="10730992" y="1861820"/>
                  </a:lnTo>
                  <a:cubicBezTo>
                    <a:pt x="10744962" y="1861820"/>
                    <a:pt x="10756392" y="1873250"/>
                    <a:pt x="10756392" y="1887220"/>
                  </a:cubicBezTo>
                  <a:lnTo>
                    <a:pt x="10756392" y="3236468"/>
                  </a:lnTo>
                  <a:lnTo>
                    <a:pt x="10730992" y="3236468"/>
                  </a:lnTo>
                  <a:lnTo>
                    <a:pt x="10756392" y="3236468"/>
                  </a:lnTo>
                  <a:lnTo>
                    <a:pt x="10756392" y="6384798"/>
                  </a:lnTo>
                  <a:cubicBezTo>
                    <a:pt x="10756392" y="6398768"/>
                    <a:pt x="10744962" y="6410198"/>
                    <a:pt x="10730992" y="6410198"/>
                  </a:cubicBezTo>
                  <a:lnTo>
                    <a:pt x="8946642" y="6410198"/>
                  </a:lnTo>
                  <a:lnTo>
                    <a:pt x="8946642" y="6384798"/>
                  </a:lnTo>
                  <a:lnTo>
                    <a:pt x="8946642" y="6410198"/>
                  </a:lnTo>
                  <a:lnTo>
                    <a:pt x="6270244" y="6410198"/>
                  </a:lnTo>
                  <a:lnTo>
                    <a:pt x="6270244" y="6384798"/>
                  </a:lnTo>
                  <a:lnTo>
                    <a:pt x="6270244" y="6359398"/>
                  </a:lnTo>
                  <a:lnTo>
                    <a:pt x="6270244" y="6384798"/>
                  </a:lnTo>
                  <a:lnTo>
                    <a:pt x="6270244" y="6410198"/>
                  </a:lnTo>
                  <a:lnTo>
                    <a:pt x="25400" y="6410198"/>
                  </a:lnTo>
                  <a:cubicBezTo>
                    <a:pt x="11430" y="6410198"/>
                    <a:pt x="0" y="6398768"/>
                    <a:pt x="0" y="6384798"/>
                  </a:cubicBezTo>
                  <a:lnTo>
                    <a:pt x="0" y="3236468"/>
                  </a:lnTo>
                  <a:lnTo>
                    <a:pt x="25400" y="3236468"/>
                  </a:lnTo>
                  <a:lnTo>
                    <a:pt x="0" y="3236468"/>
                  </a:lnTo>
                  <a:lnTo>
                    <a:pt x="0" y="1887220"/>
                  </a:lnTo>
                  <a:cubicBezTo>
                    <a:pt x="0" y="1873250"/>
                    <a:pt x="11430" y="1861820"/>
                    <a:pt x="25400" y="1861820"/>
                  </a:cubicBezTo>
                  <a:lnTo>
                    <a:pt x="25400" y="1887220"/>
                  </a:lnTo>
                  <a:lnTo>
                    <a:pt x="0" y="1887220"/>
                  </a:lnTo>
                  <a:lnTo>
                    <a:pt x="0" y="987679"/>
                  </a:lnTo>
                  <a:cubicBezTo>
                    <a:pt x="0" y="973709"/>
                    <a:pt x="11430" y="962279"/>
                    <a:pt x="25400" y="962279"/>
                  </a:cubicBezTo>
                  <a:moveTo>
                    <a:pt x="25400" y="1013079"/>
                  </a:moveTo>
                  <a:lnTo>
                    <a:pt x="25400" y="987679"/>
                  </a:lnTo>
                  <a:lnTo>
                    <a:pt x="50800" y="987679"/>
                  </a:lnTo>
                  <a:lnTo>
                    <a:pt x="50800" y="1887220"/>
                  </a:lnTo>
                  <a:cubicBezTo>
                    <a:pt x="50800" y="1901190"/>
                    <a:pt x="39370" y="1912620"/>
                    <a:pt x="25400" y="1912620"/>
                  </a:cubicBezTo>
                  <a:lnTo>
                    <a:pt x="25400" y="1887220"/>
                  </a:lnTo>
                  <a:lnTo>
                    <a:pt x="50800" y="1887220"/>
                  </a:lnTo>
                  <a:lnTo>
                    <a:pt x="50800" y="3236468"/>
                  </a:lnTo>
                  <a:lnTo>
                    <a:pt x="50800" y="6384798"/>
                  </a:lnTo>
                  <a:lnTo>
                    <a:pt x="25400" y="6384798"/>
                  </a:lnTo>
                  <a:lnTo>
                    <a:pt x="25400" y="6359398"/>
                  </a:lnTo>
                  <a:lnTo>
                    <a:pt x="6270244" y="6359398"/>
                  </a:lnTo>
                  <a:cubicBezTo>
                    <a:pt x="6284214" y="6359398"/>
                    <a:pt x="6295644" y="6370828"/>
                    <a:pt x="6295644" y="6384798"/>
                  </a:cubicBezTo>
                  <a:cubicBezTo>
                    <a:pt x="6295644" y="6398768"/>
                    <a:pt x="6284214" y="6410198"/>
                    <a:pt x="6270244" y="6410198"/>
                  </a:cubicBezTo>
                  <a:cubicBezTo>
                    <a:pt x="6256274" y="6410198"/>
                    <a:pt x="6244844" y="6398768"/>
                    <a:pt x="6244844" y="6384798"/>
                  </a:cubicBezTo>
                  <a:cubicBezTo>
                    <a:pt x="6244844" y="6370828"/>
                    <a:pt x="6256274" y="6359398"/>
                    <a:pt x="6270244" y="6359398"/>
                  </a:cubicBezTo>
                  <a:lnTo>
                    <a:pt x="8946642" y="6359398"/>
                  </a:lnTo>
                  <a:lnTo>
                    <a:pt x="10730992" y="6359398"/>
                  </a:lnTo>
                  <a:lnTo>
                    <a:pt x="10730992" y="6384798"/>
                  </a:lnTo>
                  <a:lnTo>
                    <a:pt x="10705592" y="6384798"/>
                  </a:lnTo>
                  <a:lnTo>
                    <a:pt x="10705592" y="3236468"/>
                  </a:lnTo>
                  <a:lnTo>
                    <a:pt x="10705592" y="1887220"/>
                  </a:lnTo>
                  <a:lnTo>
                    <a:pt x="10730992" y="1887220"/>
                  </a:lnTo>
                  <a:lnTo>
                    <a:pt x="10730992" y="1912620"/>
                  </a:lnTo>
                  <a:cubicBezTo>
                    <a:pt x="10717023" y="1912620"/>
                    <a:pt x="10705592" y="1901190"/>
                    <a:pt x="10705592" y="1887220"/>
                  </a:cubicBezTo>
                  <a:lnTo>
                    <a:pt x="10705592" y="987679"/>
                  </a:lnTo>
                  <a:lnTo>
                    <a:pt x="10730992" y="987679"/>
                  </a:lnTo>
                  <a:lnTo>
                    <a:pt x="10730992" y="1013079"/>
                  </a:lnTo>
                  <a:lnTo>
                    <a:pt x="8946642" y="1013079"/>
                  </a:lnTo>
                  <a:cubicBezTo>
                    <a:pt x="8936736" y="1013079"/>
                    <a:pt x="8927719" y="1007364"/>
                    <a:pt x="8923528" y="998347"/>
                  </a:cubicBezTo>
                  <a:cubicBezTo>
                    <a:pt x="8919337" y="989330"/>
                    <a:pt x="8920861" y="978789"/>
                    <a:pt x="8927338" y="971169"/>
                  </a:cubicBezTo>
                  <a:lnTo>
                    <a:pt x="9749917" y="10922"/>
                  </a:lnTo>
                  <a:lnTo>
                    <a:pt x="9769222" y="27432"/>
                  </a:lnTo>
                  <a:lnTo>
                    <a:pt x="9775952" y="51943"/>
                  </a:lnTo>
                  <a:lnTo>
                    <a:pt x="6276975" y="1012190"/>
                  </a:lnTo>
                  <a:cubicBezTo>
                    <a:pt x="6274816" y="1012825"/>
                    <a:pt x="6272530" y="1013079"/>
                    <a:pt x="6270244" y="1013079"/>
                  </a:cubicBezTo>
                  <a:lnTo>
                    <a:pt x="25400" y="1013079"/>
                  </a:lnTo>
                  <a:close/>
                </a:path>
              </a:pathLst>
            </a:custGeom>
            <a:solidFill>
              <a:srgbClr val="ED1C24"/>
            </a:solidFill>
          </p:spPr>
        </p:sp>
      </p:grpSp>
      <p:grpSp>
        <p:nvGrpSpPr>
          <p:cNvPr name="Group 6" id="6"/>
          <p:cNvGrpSpPr/>
          <p:nvPr/>
        </p:nvGrpSpPr>
        <p:grpSpPr>
          <a:xfrm rot="0">
            <a:off x="9429471" y="7057010"/>
            <a:ext cx="6896379" cy="3200436"/>
            <a:chOff x="0" y="0"/>
            <a:chExt cx="9195172" cy="4267248"/>
          </a:xfrm>
        </p:grpSpPr>
        <p:sp>
          <p:nvSpPr>
            <p:cNvPr name="Freeform 7" id="7"/>
            <p:cNvSpPr/>
            <p:nvPr/>
          </p:nvSpPr>
          <p:spPr>
            <a:xfrm flipH="false" flipV="false" rot="0">
              <a:off x="0" y="0"/>
              <a:ext cx="11071479" cy="4267200"/>
            </a:xfrm>
            <a:custGeom>
              <a:avLst/>
              <a:gdLst/>
              <a:ahLst/>
              <a:cxnLst/>
              <a:rect r="r" b="b" t="t" l="l"/>
              <a:pathLst>
                <a:path h="4267200" w="11071479">
                  <a:moveTo>
                    <a:pt x="25400" y="0"/>
                  </a:moveTo>
                  <a:lnTo>
                    <a:pt x="5359654" y="0"/>
                  </a:lnTo>
                  <a:lnTo>
                    <a:pt x="5359654" y="25400"/>
                  </a:lnTo>
                  <a:lnTo>
                    <a:pt x="5359654" y="0"/>
                  </a:lnTo>
                  <a:lnTo>
                    <a:pt x="5359654" y="25400"/>
                  </a:lnTo>
                  <a:lnTo>
                    <a:pt x="5359654" y="0"/>
                  </a:lnTo>
                  <a:lnTo>
                    <a:pt x="7645654" y="0"/>
                  </a:lnTo>
                  <a:lnTo>
                    <a:pt x="7645654" y="25400"/>
                  </a:lnTo>
                  <a:lnTo>
                    <a:pt x="7645654" y="0"/>
                  </a:lnTo>
                  <a:lnTo>
                    <a:pt x="9169654" y="0"/>
                  </a:lnTo>
                  <a:cubicBezTo>
                    <a:pt x="9183624" y="0"/>
                    <a:pt x="9195054" y="11430"/>
                    <a:pt x="9195054" y="25400"/>
                  </a:cubicBezTo>
                  <a:lnTo>
                    <a:pt x="9195054" y="728091"/>
                  </a:lnTo>
                  <a:lnTo>
                    <a:pt x="9169654" y="728091"/>
                  </a:lnTo>
                  <a:lnTo>
                    <a:pt x="9163304" y="703453"/>
                  </a:lnTo>
                  <a:lnTo>
                    <a:pt x="11037189" y="221234"/>
                  </a:lnTo>
                  <a:cubicBezTo>
                    <a:pt x="11048746" y="218313"/>
                    <a:pt x="11060811" y="223774"/>
                    <a:pt x="11066145" y="234315"/>
                  </a:cubicBezTo>
                  <a:cubicBezTo>
                    <a:pt x="11071479" y="244856"/>
                    <a:pt x="11068812" y="257937"/>
                    <a:pt x="11059541" y="265430"/>
                  </a:cubicBezTo>
                  <a:lnTo>
                    <a:pt x="9185910" y="1801876"/>
                  </a:lnTo>
                  <a:lnTo>
                    <a:pt x="9169781" y="1782191"/>
                  </a:lnTo>
                  <a:lnTo>
                    <a:pt x="9195181" y="1782191"/>
                  </a:lnTo>
                  <a:lnTo>
                    <a:pt x="9195181" y="4241800"/>
                  </a:lnTo>
                  <a:cubicBezTo>
                    <a:pt x="9195181" y="4255770"/>
                    <a:pt x="9183751" y="4267200"/>
                    <a:pt x="9169781" y="4267200"/>
                  </a:cubicBezTo>
                  <a:lnTo>
                    <a:pt x="7645781" y="4267200"/>
                  </a:lnTo>
                  <a:lnTo>
                    <a:pt x="7645781" y="4241800"/>
                  </a:lnTo>
                  <a:lnTo>
                    <a:pt x="7645781" y="4267200"/>
                  </a:lnTo>
                  <a:lnTo>
                    <a:pt x="5359654" y="4267200"/>
                  </a:lnTo>
                  <a:lnTo>
                    <a:pt x="5359654" y="4241800"/>
                  </a:lnTo>
                  <a:lnTo>
                    <a:pt x="5359654" y="4216400"/>
                  </a:lnTo>
                  <a:lnTo>
                    <a:pt x="5359654" y="4241800"/>
                  </a:lnTo>
                  <a:lnTo>
                    <a:pt x="5359654" y="4267200"/>
                  </a:lnTo>
                  <a:lnTo>
                    <a:pt x="25400" y="4267200"/>
                  </a:lnTo>
                  <a:cubicBezTo>
                    <a:pt x="11430" y="4267200"/>
                    <a:pt x="0" y="4255770"/>
                    <a:pt x="0" y="4241800"/>
                  </a:cubicBezTo>
                  <a:lnTo>
                    <a:pt x="0" y="1782191"/>
                  </a:lnTo>
                  <a:lnTo>
                    <a:pt x="25400" y="1782191"/>
                  </a:lnTo>
                  <a:lnTo>
                    <a:pt x="0" y="1782191"/>
                  </a:lnTo>
                  <a:lnTo>
                    <a:pt x="0" y="728091"/>
                  </a:lnTo>
                  <a:cubicBezTo>
                    <a:pt x="0" y="714121"/>
                    <a:pt x="11430" y="702691"/>
                    <a:pt x="25400" y="702691"/>
                  </a:cubicBezTo>
                  <a:lnTo>
                    <a:pt x="25400" y="728091"/>
                  </a:lnTo>
                  <a:lnTo>
                    <a:pt x="0" y="728091"/>
                  </a:lnTo>
                  <a:lnTo>
                    <a:pt x="0" y="25400"/>
                  </a:lnTo>
                  <a:cubicBezTo>
                    <a:pt x="0" y="11430"/>
                    <a:pt x="11430" y="0"/>
                    <a:pt x="25400" y="0"/>
                  </a:cubicBezTo>
                  <a:moveTo>
                    <a:pt x="25400" y="50800"/>
                  </a:moveTo>
                  <a:lnTo>
                    <a:pt x="25400" y="25400"/>
                  </a:lnTo>
                  <a:lnTo>
                    <a:pt x="50800" y="25400"/>
                  </a:lnTo>
                  <a:lnTo>
                    <a:pt x="50800" y="728091"/>
                  </a:lnTo>
                  <a:cubicBezTo>
                    <a:pt x="50800" y="742061"/>
                    <a:pt x="39370" y="753491"/>
                    <a:pt x="25400" y="753491"/>
                  </a:cubicBezTo>
                  <a:lnTo>
                    <a:pt x="25400" y="728091"/>
                  </a:lnTo>
                  <a:lnTo>
                    <a:pt x="50800" y="728091"/>
                  </a:lnTo>
                  <a:lnTo>
                    <a:pt x="50800" y="1782191"/>
                  </a:lnTo>
                  <a:lnTo>
                    <a:pt x="50800" y="4241800"/>
                  </a:lnTo>
                  <a:lnTo>
                    <a:pt x="25400" y="4241800"/>
                  </a:lnTo>
                  <a:lnTo>
                    <a:pt x="25400" y="4216400"/>
                  </a:lnTo>
                  <a:lnTo>
                    <a:pt x="5359654" y="4216400"/>
                  </a:lnTo>
                  <a:cubicBezTo>
                    <a:pt x="5373624" y="4216400"/>
                    <a:pt x="5385054" y="4227830"/>
                    <a:pt x="5385054" y="4241800"/>
                  </a:cubicBezTo>
                  <a:cubicBezTo>
                    <a:pt x="5385054" y="4255770"/>
                    <a:pt x="5373624" y="4267200"/>
                    <a:pt x="5359654" y="4267200"/>
                  </a:cubicBezTo>
                  <a:cubicBezTo>
                    <a:pt x="5345684" y="4267200"/>
                    <a:pt x="5334254" y="4255770"/>
                    <a:pt x="5334254" y="4241800"/>
                  </a:cubicBezTo>
                  <a:cubicBezTo>
                    <a:pt x="5334254" y="4227830"/>
                    <a:pt x="5345684" y="4216400"/>
                    <a:pt x="5359654" y="4216400"/>
                  </a:cubicBezTo>
                  <a:lnTo>
                    <a:pt x="7645654" y="4216400"/>
                  </a:lnTo>
                  <a:lnTo>
                    <a:pt x="9169654" y="4216400"/>
                  </a:lnTo>
                  <a:lnTo>
                    <a:pt x="9169654" y="4241800"/>
                  </a:lnTo>
                  <a:lnTo>
                    <a:pt x="9144254" y="4241800"/>
                  </a:lnTo>
                  <a:lnTo>
                    <a:pt x="9144254" y="1782191"/>
                  </a:lnTo>
                  <a:cubicBezTo>
                    <a:pt x="9144254" y="1774571"/>
                    <a:pt x="9147683" y="1767332"/>
                    <a:pt x="9153525" y="1762506"/>
                  </a:cubicBezTo>
                  <a:lnTo>
                    <a:pt x="11027410" y="226187"/>
                  </a:lnTo>
                  <a:lnTo>
                    <a:pt x="11043539" y="245872"/>
                  </a:lnTo>
                  <a:lnTo>
                    <a:pt x="11049889" y="270510"/>
                  </a:lnTo>
                  <a:lnTo>
                    <a:pt x="9176131" y="752729"/>
                  </a:lnTo>
                  <a:cubicBezTo>
                    <a:pt x="9168512" y="754634"/>
                    <a:pt x="9160383" y="752983"/>
                    <a:pt x="9154288" y="748157"/>
                  </a:cubicBezTo>
                  <a:cubicBezTo>
                    <a:pt x="9148191" y="743331"/>
                    <a:pt x="9144508" y="735965"/>
                    <a:pt x="9144508" y="728091"/>
                  </a:cubicBezTo>
                  <a:lnTo>
                    <a:pt x="9144508" y="25400"/>
                  </a:lnTo>
                  <a:lnTo>
                    <a:pt x="9169908" y="25400"/>
                  </a:lnTo>
                  <a:lnTo>
                    <a:pt x="9169908" y="50800"/>
                  </a:lnTo>
                  <a:lnTo>
                    <a:pt x="7645908" y="50800"/>
                  </a:lnTo>
                  <a:lnTo>
                    <a:pt x="5359654" y="50800"/>
                  </a:lnTo>
                  <a:lnTo>
                    <a:pt x="25400" y="50800"/>
                  </a:lnTo>
                  <a:close/>
                </a:path>
              </a:pathLst>
            </a:custGeom>
            <a:solidFill>
              <a:srgbClr val="ED1C24"/>
            </a:solidFill>
          </p:spPr>
        </p:sp>
      </p:grpSp>
      <p:grpSp>
        <p:nvGrpSpPr>
          <p:cNvPr name="Group 8" id="8"/>
          <p:cNvGrpSpPr/>
          <p:nvPr/>
        </p:nvGrpSpPr>
        <p:grpSpPr>
          <a:xfrm rot="0">
            <a:off x="577908" y="7024192"/>
            <a:ext cx="8067255" cy="2262844"/>
            <a:chOff x="0" y="0"/>
            <a:chExt cx="10756340" cy="3017126"/>
          </a:xfrm>
        </p:grpSpPr>
        <p:sp>
          <p:nvSpPr>
            <p:cNvPr name="Freeform 9" id="9"/>
            <p:cNvSpPr/>
            <p:nvPr/>
          </p:nvSpPr>
          <p:spPr>
            <a:xfrm flipH="false" flipV="false" rot="0">
              <a:off x="0" y="-45593"/>
              <a:ext cx="11301730" cy="3062732"/>
            </a:xfrm>
            <a:custGeom>
              <a:avLst/>
              <a:gdLst/>
              <a:ahLst/>
              <a:cxnLst/>
              <a:rect r="r" b="b" t="t" l="l"/>
              <a:pathLst>
                <a:path h="3062732" w="11301730">
                  <a:moveTo>
                    <a:pt x="25400" y="45593"/>
                  </a:moveTo>
                  <a:lnTo>
                    <a:pt x="6270244" y="45593"/>
                  </a:lnTo>
                  <a:lnTo>
                    <a:pt x="6270244" y="70993"/>
                  </a:lnTo>
                  <a:lnTo>
                    <a:pt x="6270244" y="45593"/>
                  </a:lnTo>
                  <a:lnTo>
                    <a:pt x="6270244" y="70993"/>
                  </a:lnTo>
                  <a:lnTo>
                    <a:pt x="6270244" y="45593"/>
                  </a:lnTo>
                  <a:lnTo>
                    <a:pt x="8946642" y="45593"/>
                  </a:lnTo>
                  <a:lnTo>
                    <a:pt x="8946642" y="70993"/>
                  </a:lnTo>
                  <a:lnTo>
                    <a:pt x="8946642" y="45593"/>
                  </a:lnTo>
                  <a:lnTo>
                    <a:pt x="10730992" y="45593"/>
                  </a:lnTo>
                  <a:cubicBezTo>
                    <a:pt x="10744962" y="45593"/>
                    <a:pt x="10756392" y="57023"/>
                    <a:pt x="10756392" y="70993"/>
                  </a:cubicBezTo>
                  <a:lnTo>
                    <a:pt x="10756392" y="565404"/>
                  </a:lnTo>
                  <a:lnTo>
                    <a:pt x="10730992" y="565404"/>
                  </a:lnTo>
                  <a:lnTo>
                    <a:pt x="10713086" y="547370"/>
                  </a:lnTo>
                  <a:lnTo>
                    <a:pt x="11255756" y="9779"/>
                  </a:lnTo>
                  <a:cubicBezTo>
                    <a:pt x="11264392" y="1270"/>
                    <a:pt x="11277854" y="0"/>
                    <a:pt x="11287888" y="6858"/>
                  </a:cubicBezTo>
                  <a:cubicBezTo>
                    <a:pt x="11297920" y="13716"/>
                    <a:pt x="11301730" y="26670"/>
                    <a:pt x="11297031" y="37846"/>
                  </a:cubicBezTo>
                  <a:lnTo>
                    <a:pt x="10754360" y="1316863"/>
                  </a:lnTo>
                  <a:lnTo>
                    <a:pt x="10730992" y="1306957"/>
                  </a:lnTo>
                  <a:lnTo>
                    <a:pt x="10756392" y="1306957"/>
                  </a:lnTo>
                  <a:lnTo>
                    <a:pt x="10756392" y="3037332"/>
                  </a:lnTo>
                  <a:cubicBezTo>
                    <a:pt x="10756392" y="3051302"/>
                    <a:pt x="10744962" y="3062732"/>
                    <a:pt x="10730992" y="3062732"/>
                  </a:cubicBezTo>
                  <a:lnTo>
                    <a:pt x="8946642" y="3062732"/>
                  </a:lnTo>
                  <a:lnTo>
                    <a:pt x="8946642" y="3037332"/>
                  </a:lnTo>
                  <a:lnTo>
                    <a:pt x="8946642" y="3062732"/>
                  </a:lnTo>
                  <a:lnTo>
                    <a:pt x="6270244" y="3062732"/>
                  </a:lnTo>
                  <a:lnTo>
                    <a:pt x="6270244" y="3037332"/>
                  </a:lnTo>
                  <a:lnTo>
                    <a:pt x="6270244" y="3011932"/>
                  </a:lnTo>
                  <a:lnTo>
                    <a:pt x="6270244" y="3037332"/>
                  </a:lnTo>
                  <a:lnTo>
                    <a:pt x="6270244" y="3062732"/>
                  </a:lnTo>
                  <a:lnTo>
                    <a:pt x="25400" y="3062732"/>
                  </a:lnTo>
                  <a:cubicBezTo>
                    <a:pt x="11430" y="3062732"/>
                    <a:pt x="0" y="3051302"/>
                    <a:pt x="0" y="3037332"/>
                  </a:cubicBezTo>
                  <a:lnTo>
                    <a:pt x="0" y="1306957"/>
                  </a:lnTo>
                  <a:lnTo>
                    <a:pt x="25400" y="1306957"/>
                  </a:lnTo>
                  <a:lnTo>
                    <a:pt x="0" y="1306957"/>
                  </a:lnTo>
                  <a:lnTo>
                    <a:pt x="0" y="565404"/>
                  </a:lnTo>
                  <a:cubicBezTo>
                    <a:pt x="0" y="551434"/>
                    <a:pt x="11430" y="540004"/>
                    <a:pt x="25400" y="540004"/>
                  </a:cubicBezTo>
                  <a:lnTo>
                    <a:pt x="25400" y="565404"/>
                  </a:lnTo>
                  <a:lnTo>
                    <a:pt x="0" y="565404"/>
                  </a:lnTo>
                  <a:lnTo>
                    <a:pt x="0" y="70993"/>
                  </a:lnTo>
                  <a:cubicBezTo>
                    <a:pt x="0" y="57023"/>
                    <a:pt x="11430" y="45593"/>
                    <a:pt x="25400" y="45593"/>
                  </a:cubicBezTo>
                  <a:moveTo>
                    <a:pt x="25400" y="96393"/>
                  </a:moveTo>
                  <a:lnTo>
                    <a:pt x="25400" y="70993"/>
                  </a:lnTo>
                  <a:lnTo>
                    <a:pt x="50800" y="70993"/>
                  </a:lnTo>
                  <a:lnTo>
                    <a:pt x="50800" y="565404"/>
                  </a:lnTo>
                  <a:cubicBezTo>
                    <a:pt x="50800" y="579374"/>
                    <a:pt x="39370" y="590804"/>
                    <a:pt x="25400" y="590804"/>
                  </a:cubicBezTo>
                  <a:lnTo>
                    <a:pt x="25400" y="565404"/>
                  </a:lnTo>
                  <a:lnTo>
                    <a:pt x="50800" y="565404"/>
                  </a:lnTo>
                  <a:lnTo>
                    <a:pt x="50800" y="1306957"/>
                  </a:lnTo>
                  <a:lnTo>
                    <a:pt x="50800" y="3037332"/>
                  </a:lnTo>
                  <a:lnTo>
                    <a:pt x="25400" y="3037332"/>
                  </a:lnTo>
                  <a:lnTo>
                    <a:pt x="25400" y="3011932"/>
                  </a:lnTo>
                  <a:lnTo>
                    <a:pt x="6270244" y="3011932"/>
                  </a:lnTo>
                  <a:cubicBezTo>
                    <a:pt x="6284214" y="3011932"/>
                    <a:pt x="6295644" y="3023362"/>
                    <a:pt x="6295644" y="3037332"/>
                  </a:cubicBezTo>
                  <a:cubicBezTo>
                    <a:pt x="6295644" y="3051302"/>
                    <a:pt x="6284214" y="3062732"/>
                    <a:pt x="6270244" y="3062732"/>
                  </a:cubicBezTo>
                  <a:cubicBezTo>
                    <a:pt x="6256274" y="3062732"/>
                    <a:pt x="6244844" y="3051302"/>
                    <a:pt x="6244844" y="3037332"/>
                  </a:cubicBezTo>
                  <a:cubicBezTo>
                    <a:pt x="6244844" y="3023362"/>
                    <a:pt x="6256274" y="3011932"/>
                    <a:pt x="6270244" y="3011932"/>
                  </a:cubicBezTo>
                  <a:lnTo>
                    <a:pt x="8946642" y="3011932"/>
                  </a:lnTo>
                  <a:lnTo>
                    <a:pt x="10730992" y="3011932"/>
                  </a:lnTo>
                  <a:lnTo>
                    <a:pt x="10730992" y="3037332"/>
                  </a:lnTo>
                  <a:lnTo>
                    <a:pt x="10705592" y="3037332"/>
                  </a:lnTo>
                  <a:lnTo>
                    <a:pt x="10705592" y="1306957"/>
                  </a:lnTo>
                  <a:cubicBezTo>
                    <a:pt x="10705592" y="1303528"/>
                    <a:pt x="10706227" y="1300226"/>
                    <a:pt x="10707624" y="1297051"/>
                  </a:cubicBezTo>
                  <a:lnTo>
                    <a:pt x="11250168" y="17907"/>
                  </a:lnTo>
                  <a:lnTo>
                    <a:pt x="11273537" y="27813"/>
                  </a:lnTo>
                  <a:lnTo>
                    <a:pt x="11291443" y="45847"/>
                  </a:lnTo>
                  <a:lnTo>
                    <a:pt x="10748772" y="583438"/>
                  </a:lnTo>
                  <a:cubicBezTo>
                    <a:pt x="10741533" y="590677"/>
                    <a:pt x="10730611" y="592836"/>
                    <a:pt x="10721086" y="588899"/>
                  </a:cubicBezTo>
                  <a:cubicBezTo>
                    <a:pt x="10711561" y="584962"/>
                    <a:pt x="10705465" y="575691"/>
                    <a:pt x="10705465" y="565404"/>
                  </a:cubicBezTo>
                  <a:lnTo>
                    <a:pt x="10705465" y="70993"/>
                  </a:lnTo>
                  <a:lnTo>
                    <a:pt x="10730865" y="70993"/>
                  </a:lnTo>
                  <a:lnTo>
                    <a:pt x="10730865" y="96393"/>
                  </a:lnTo>
                  <a:lnTo>
                    <a:pt x="8946642" y="96393"/>
                  </a:lnTo>
                  <a:lnTo>
                    <a:pt x="6270244" y="96393"/>
                  </a:lnTo>
                  <a:lnTo>
                    <a:pt x="25400" y="96393"/>
                  </a:lnTo>
                  <a:close/>
                </a:path>
              </a:pathLst>
            </a:custGeom>
            <a:solidFill>
              <a:srgbClr val="ED1C24"/>
            </a:solidFill>
          </p:spPr>
        </p:sp>
      </p:grpSp>
      <p:grpSp>
        <p:nvGrpSpPr>
          <p:cNvPr name="Group 10" id="10"/>
          <p:cNvGrpSpPr/>
          <p:nvPr/>
        </p:nvGrpSpPr>
        <p:grpSpPr>
          <a:xfrm rot="0">
            <a:off x="937678" y="1790701"/>
            <a:ext cx="4682504" cy="313601"/>
            <a:chOff x="0" y="0"/>
            <a:chExt cx="6243338" cy="418135"/>
          </a:xfrm>
        </p:grpSpPr>
        <p:sp>
          <p:nvSpPr>
            <p:cNvPr name="Freeform 11" id="11"/>
            <p:cNvSpPr/>
            <p:nvPr/>
          </p:nvSpPr>
          <p:spPr>
            <a:xfrm flipH="false" flipV="false" rot="0">
              <a:off x="0" y="0"/>
              <a:ext cx="6243320" cy="418126"/>
            </a:xfrm>
            <a:custGeom>
              <a:avLst/>
              <a:gdLst/>
              <a:ahLst/>
              <a:cxnLst/>
              <a:rect r="r" b="b" t="t" l="l"/>
              <a:pathLst>
                <a:path h="418126" w="6243320">
                  <a:moveTo>
                    <a:pt x="0" y="0"/>
                  </a:moveTo>
                  <a:lnTo>
                    <a:pt x="6243320" y="0"/>
                  </a:lnTo>
                  <a:lnTo>
                    <a:pt x="6243320" y="418126"/>
                  </a:lnTo>
                  <a:lnTo>
                    <a:pt x="0" y="418126"/>
                  </a:lnTo>
                  <a:close/>
                </a:path>
              </a:pathLst>
            </a:custGeom>
            <a:solidFill>
              <a:srgbClr val="ED1C24"/>
            </a:solidFill>
          </p:spPr>
        </p:sp>
        <p:sp>
          <p:nvSpPr>
            <p:cNvPr name="TextBox 12" id="12"/>
            <p:cNvSpPr txBox="true"/>
            <p:nvPr/>
          </p:nvSpPr>
          <p:spPr>
            <a:xfrm>
              <a:off x="0" y="-9525"/>
              <a:ext cx="6243338" cy="427660"/>
            </a:xfrm>
            <a:prstGeom prst="rect">
              <a:avLst/>
            </a:prstGeom>
          </p:spPr>
          <p:txBody>
            <a:bodyPr anchor="t" rtlCol="false" tIns="50800" lIns="50800" bIns="50800" rIns="50800"/>
            <a:lstStyle/>
            <a:p>
              <a:pPr algn="ctr">
                <a:lnSpc>
                  <a:spcPts val="1620"/>
                </a:lnSpc>
              </a:pPr>
              <a:r>
                <a:rPr lang="en-US" b="true" sz="1350" spc="12">
                  <a:solidFill>
                    <a:srgbClr val="FFFFFF"/>
                  </a:solidFill>
                  <a:latin typeface="Glacial Indifference Bold"/>
                  <a:ea typeface="Glacial Indifference Bold"/>
                  <a:cs typeface="Glacial Indifference Bold"/>
                  <a:sym typeface="Glacial Indifference Bold"/>
                </a:rPr>
                <a:t>DEMAND FOR EMBEDDED FINANCE</a:t>
              </a:r>
            </a:p>
          </p:txBody>
        </p:sp>
      </p:grpSp>
      <p:grpSp>
        <p:nvGrpSpPr>
          <p:cNvPr name="Group 13" id="13"/>
          <p:cNvGrpSpPr/>
          <p:nvPr/>
        </p:nvGrpSpPr>
        <p:grpSpPr>
          <a:xfrm rot="0">
            <a:off x="6076722" y="1790701"/>
            <a:ext cx="4402143" cy="313601"/>
            <a:chOff x="0" y="0"/>
            <a:chExt cx="5869524" cy="418135"/>
          </a:xfrm>
        </p:grpSpPr>
        <p:sp>
          <p:nvSpPr>
            <p:cNvPr name="Freeform 14" id="14"/>
            <p:cNvSpPr/>
            <p:nvPr/>
          </p:nvSpPr>
          <p:spPr>
            <a:xfrm flipH="false" flipV="false" rot="0">
              <a:off x="0" y="0"/>
              <a:ext cx="5869559" cy="418126"/>
            </a:xfrm>
            <a:custGeom>
              <a:avLst/>
              <a:gdLst/>
              <a:ahLst/>
              <a:cxnLst/>
              <a:rect r="r" b="b" t="t" l="l"/>
              <a:pathLst>
                <a:path h="418126" w="5869559">
                  <a:moveTo>
                    <a:pt x="0" y="0"/>
                  </a:moveTo>
                  <a:lnTo>
                    <a:pt x="5869559" y="0"/>
                  </a:lnTo>
                  <a:lnTo>
                    <a:pt x="5869559" y="418126"/>
                  </a:lnTo>
                  <a:lnTo>
                    <a:pt x="0" y="418126"/>
                  </a:lnTo>
                  <a:close/>
                </a:path>
              </a:pathLst>
            </a:custGeom>
            <a:solidFill>
              <a:srgbClr val="ED1C24"/>
            </a:solidFill>
          </p:spPr>
        </p:sp>
        <p:sp>
          <p:nvSpPr>
            <p:cNvPr name="TextBox 15" id="15"/>
            <p:cNvSpPr txBox="true"/>
            <p:nvPr/>
          </p:nvSpPr>
          <p:spPr>
            <a:xfrm>
              <a:off x="0" y="-9525"/>
              <a:ext cx="5869524"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PRIORITISING UI/UX AND TECH FEATURES</a:t>
              </a:r>
            </a:p>
          </p:txBody>
        </p:sp>
      </p:grpSp>
      <p:grpSp>
        <p:nvGrpSpPr>
          <p:cNvPr name="Group 16" id="16"/>
          <p:cNvGrpSpPr/>
          <p:nvPr/>
        </p:nvGrpSpPr>
        <p:grpSpPr>
          <a:xfrm rot="0">
            <a:off x="645424" y="6641481"/>
            <a:ext cx="5734696" cy="313601"/>
            <a:chOff x="0" y="0"/>
            <a:chExt cx="7646262" cy="418135"/>
          </a:xfrm>
        </p:grpSpPr>
        <p:sp>
          <p:nvSpPr>
            <p:cNvPr name="Freeform 17" id="17"/>
            <p:cNvSpPr/>
            <p:nvPr/>
          </p:nvSpPr>
          <p:spPr>
            <a:xfrm flipH="false" flipV="false" rot="0">
              <a:off x="0" y="0"/>
              <a:ext cx="7646289" cy="418126"/>
            </a:xfrm>
            <a:custGeom>
              <a:avLst/>
              <a:gdLst/>
              <a:ahLst/>
              <a:cxnLst/>
              <a:rect r="r" b="b" t="t" l="l"/>
              <a:pathLst>
                <a:path h="418126" w="7646289">
                  <a:moveTo>
                    <a:pt x="0" y="0"/>
                  </a:moveTo>
                  <a:lnTo>
                    <a:pt x="7646289" y="0"/>
                  </a:lnTo>
                  <a:lnTo>
                    <a:pt x="7646289" y="418126"/>
                  </a:lnTo>
                  <a:lnTo>
                    <a:pt x="0" y="418126"/>
                  </a:lnTo>
                  <a:close/>
                </a:path>
              </a:pathLst>
            </a:custGeom>
            <a:solidFill>
              <a:srgbClr val="ED1C24"/>
            </a:solidFill>
          </p:spPr>
        </p:sp>
        <p:sp>
          <p:nvSpPr>
            <p:cNvPr name="TextBox 18" id="18"/>
            <p:cNvSpPr txBox="true"/>
            <p:nvPr/>
          </p:nvSpPr>
          <p:spPr>
            <a:xfrm>
              <a:off x="0" y="-9525"/>
              <a:ext cx="7646262"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FIRST TIMERS SEEKING COST EFFICIENT OPTIONS</a:t>
              </a:r>
            </a:p>
          </p:txBody>
        </p:sp>
      </p:grpSp>
      <p:grpSp>
        <p:nvGrpSpPr>
          <p:cNvPr name="Group 19" id="19"/>
          <p:cNvGrpSpPr/>
          <p:nvPr/>
        </p:nvGrpSpPr>
        <p:grpSpPr>
          <a:xfrm rot="0">
            <a:off x="9448524" y="6611374"/>
            <a:ext cx="6619057" cy="313601"/>
            <a:chOff x="0" y="0"/>
            <a:chExt cx="8825410" cy="418135"/>
          </a:xfrm>
        </p:grpSpPr>
        <p:sp>
          <p:nvSpPr>
            <p:cNvPr name="Freeform 20" id="20"/>
            <p:cNvSpPr/>
            <p:nvPr/>
          </p:nvSpPr>
          <p:spPr>
            <a:xfrm flipH="false" flipV="false" rot="0">
              <a:off x="0" y="0"/>
              <a:ext cx="8825357" cy="418126"/>
            </a:xfrm>
            <a:custGeom>
              <a:avLst/>
              <a:gdLst/>
              <a:ahLst/>
              <a:cxnLst/>
              <a:rect r="r" b="b" t="t" l="l"/>
              <a:pathLst>
                <a:path h="418126" w="8825357">
                  <a:moveTo>
                    <a:pt x="0" y="0"/>
                  </a:moveTo>
                  <a:lnTo>
                    <a:pt x="8825357" y="0"/>
                  </a:lnTo>
                  <a:lnTo>
                    <a:pt x="8825357" y="418126"/>
                  </a:lnTo>
                  <a:lnTo>
                    <a:pt x="0" y="418126"/>
                  </a:lnTo>
                  <a:close/>
                </a:path>
              </a:pathLst>
            </a:custGeom>
            <a:solidFill>
              <a:srgbClr val="ED1C24"/>
            </a:solidFill>
          </p:spPr>
        </p:sp>
        <p:sp>
          <p:nvSpPr>
            <p:cNvPr name="TextBox 21" id="21"/>
            <p:cNvSpPr txBox="true"/>
            <p:nvPr/>
          </p:nvSpPr>
          <p:spPr>
            <a:xfrm>
              <a:off x="0" y="-9525"/>
              <a:ext cx="8825410"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GRAVITATING TO NEO BANKING FOR DIGITAL EASE</a:t>
              </a:r>
            </a:p>
          </p:txBody>
        </p:sp>
      </p:grpSp>
      <p:grpSp>
        <p:nvGrpSpPr>
          <p:cNvPr name="Group 22" id="22"/>
          <p:cNvGrpSpPr/>
          <p:nvPr/>
        </p:nvGrpSpPr>
        <p:grpSpPr>
          <a:xfrm rot="0">
            <a:off x="566538" y="9959564"/>
            <a:ext cx="6273801" cy="300043"/>
            <a:chOff x="0" y="0"/>
            <a:chExt cx="8365068" cy="400058"/>
          </a:xfrm>
        </p:grpSpPr>
        <p:sp>
          <p:nvSpPr>
            <p:cNvPr name="Freeform 23" id="23"/>
            <p:cNvSpPr/>
            <p:nvPr/>
          </p:nvSpPr>
          <p:spPr>
            <a:xfrm flipH="false" flipV="false" rot="0">
              <a:off x="0" y="0"/>
              <a:ext cx="8365068" cy="400058"/>
            </a:xfrm>
            <a:custGeom>
              <a:avLst/>
              <a:gdLst/>
              <a:ahLst/>
              <a:cxnLst/>
              <a:rect r="r" b="b" t="t" l="l"/>
              <a:pathLst>
                <a:path h="400058" w="8365068">
                  <a:moveTo>
                    <a:pt x="0" y="0"/>
                  </a:moveTo>
                  <a:lnTo>
                    <a:pt x="8365068" y="0"/>
                  </a:lnTo>
                  <a:lnTo>
                    <a:pt x="8365068" y="400058"/>
                  </a:lnTo>
                  <a:lnTo>
                    <a:pt x="0" y="400058"/>
                  </a:lnTo>
                  <a:close/>
                </a:path>
              </a:pathLst>
            </a:custGeom>
            <a:solidFill>
              <a:srgbClr val="000000">
                <a:alpha val="0"/>
              </a:srgbClr>
            </a:solidFill>
          </p:spPr>
        </p:sp>
        <p:sp>
          <p:nvSpPr>
            <p:cNvPr name="TextBox 24" id="24"/>
            <p:cNvSpPr txBox="true"/>
            <p:nvPr/>
          </p:nvSpPr>
          <p:spPr>
            <a:xfrm>
              <a:off x="0" y="-9525"/>
              <a:ext cx="8365068" cy="409583"/>
            </a:xfrm>
            <a:prstGeom prst="rect">
              <a:avLst/>
            </a:prstGeom>
          </p:spPr>
          <p:txBody>
            <a:bodyPr anchor="t" rtlCol="false" tIns="0" lIns="0" bIns="0" rIns="0"/>
            <a:lstStyle/>
            <a:p>
              <a:pPr algn="l">
                <a:lnSpc>
                  <a:spcPts val="1620"/>
                </a:lnSpc>
              </a:pPr>
              <a:r>
                <a:rPr lang="en-US" b="true" sz="1350" spc="12">
                  <a:solidFill>
                    <a:srgbClr val="000000"/>
                  </a:solidFill>
                  <a:latin typeface="Glacial Indifference Bold"/>
                  <a:ea typeface="Glacial Indifference Bold"/>
                  <a:cs typeface="Glacial Indifference Bold"/>
                  <a:sym typeface="Glacial Indifference Bold"/>
                </a:rPr>
                <a:t>SOURCE: REDDIT</a:t>
              </a:r>
            </a:p>
          </p:txBody>
        </p:sp>
      </p:grpSp>
      <p:sp>
        <p:nvSpPr>
          <p:cNvPr name="Freeform 25" id="25"/>
          <p:cNvSpPr/>
          <p:nvPr/>
        </p:nvSpPr>
        <p:spPr>
          <a:xfrm flipH="false" flipV="false" rot="0">
            <a:off x="986145" y="2426298"/>
            <a:ext cx="4710237" cy="3227745"/>
          </a:xfrm>
          <a:custGeom>
            <a:avLst/>
            <a:gdLst/>
            <a:ahLst/>
            <a:cxnLst/>
            <a:rect r="r" b="b" t="t" l="l"/>
            <a:pathLst>
              <a:path h="3227745" w="4710237">
                <a:moveTo>
                  <a:pt x="0" y="0"/>
                </a:moveTo>
                <a:lnTo>
                  <a:pt x="4710237" y="0"/>
                </a:lnTo>
                <a:lnTo>
                  <a:pt x="4710237" y="3227745"/>
                </a:lnTo>
                <a:lnTo>
                  <a:pt x="0" y="3227745"/>
                </a:lnTo>
                <a:lnTo>
                  <a:pt x="0" y="0"/>
                </a:lnTo>
                <a:close/>
              </a:path>
            </a:pathLst>
          </a:custGeom>
          <a:blipFill>
            <a:blip r:embed="rId3"/>
            <a:stretch>
              <a:fillRect l="0" t="0" r="0" b="-7034"/>
            </a:stretch>
          </a:blipFill>
        </p:spPr>
      </p:sp>
      <p:grpSp>
        <p:nvGrpSpPr>
          <p:cNvPr name="Group 26" id="26"/>
          <p:cNvGrpSpPr/>
          <p:nvPr/>
        </p:nvGrpSpPr>
        <p:grpSpPr>
          <a:xfrm rot="0">
            <a:off x="968715" y="3389598"/>
            <a:ext cx="4670517" cy="866174"/>
            <a:chOff x="0" y="0"/>
            <a:chExt cx="6227356" cy="1154898"/>
          </a:xfrm>
        </p:grpSpPr>
        <p:sp>
          <p:nvSpPr>
            <p:cNvPr name="Freeform 27" id="27"/>
            <p:cNvSpPr/>
            <p:nvPr/>
          </p:nvSpPr>
          <p:spPr>
            <a:xfrm flipH="false" flipV="false" rot="0">
              <a:off x="0" y="0"/>
              <a:ext cx="6227318" cy="1154938"/>
            </a:xfrm>
            <a:custGeom>
              <a:avLst/>
              <a:gdLst/>
              <a:ahLst/>
              <a:cxnLst/>
              <a:rect r="r" b="b" t="t" l="l"/>
              <a:pathLst>
                <a:path h="1154938" w="6227318">
                  <a:moveTo>
                    <a:pt x="25400" y="0"/>
                  </a:moveTo>
                  <a:lnTo>
                    <a:pt x="6201918" y="0"/>
                  </a:lnTo>
                  <a:cubicBezTo>
                    <a:pt x="6215888" y="0"/>
                    <a:pt x="6227318" y="11430"/>
                    <a:pt x="6227318" y="25400"/>
                  </a:cubicBezTo>
                  <a:lnTo>
                    <a:pt x="6227318" y="1129538"/>
                  </a:lnTo>
                  <a:cubicBezTo>
                    <a:pt x="6227318" y="1143508"/>
                    <a:pt x="6215888" y="1154938"/>
                    <a:pt x="6201918" y="1154938"/>
                  </a:cubicBezTo>
                  <a:lnTo>
                    <a:pt x="25400" y="1154938"/>
                  </a:lnTo>
                  <a:cubicBezTo>
                    <a:pt x="11430" y="1154938"/>
                    <a:pt x="0" y="1143508"/>
                    <a:pt x="0" y="1129538"/>
                  </a:cubicBezTo>
                  <a:lnTo>
                    <a:pt x="0" y="25400"/>
                  </a:lnTo>
                  <a:cubicBezTo>
                    <a:pt x="0" y="11430"/>
                    <a:pt x="11430" y="0"/>
                    <a:pt x="25400" y="0"/>
                  </a:cubicBezTo>
                  <a:moveTo>
                    <a:pt x="25400" y="50800"/>
                  </a:moveTo>
                  <a:lnTo>
                    <a:pt x="25400" y="25400"/>
                  </a:lnTo>
                  <a:lnTo>
                    <a:pt x="50800" y="25400"/>
                  </a:lnTo>
                  <a:lnTo>
                    <a:pt x="50800" y="1129538"/>
                  </a:lnTo>
                  <a:lnTo>
                    <a:pt x="25400" y="1129538"/>
                  </a:lnTo>
                  <a:lnTo>
                    <a:pt x="25400" y="1104138"/>
                  </a:lnTo>
                  <a:lnTo>
                    <a:pt x="6201918" y="1104138"/>
                  </a:lnTo>
                  <a:lnTo>
                    <a:pt x="6201918" y="1129538"/>
                  </a:lnTo>
                  <a:lnTo>
                    <a:pt x="6176518" y="1129538"/>
                  </a:lnTo>
                  <a:lnTo>
                    <a:pt x="6176518" y="25400"/>
                  </a:lnTo>
                  <a:lnTo>
                    <a:pt x="6201918" y="25400"/>
                  </a:lnTo>
                  <a:lnTo>
                    <a:pt x="6201918" y="50800"/>
                  </a:lnTo>
                  <a:lnTo>
                    <a:pt x="25400" y="50800"/>
                  </a:lnTo>
                  <a:close/>
                </a:path>
              </a:pathLst>
            </a:custGeom>
            <a:solidFill>
              <a:srgbClr val="124294"/>
            </a:solidFill>
          </p:spPr>
        </p:sp>
      </p:grpSp>
      <p:sp>
        <p:nvSpPr>
          <p:cNvPr name="Freeform 28" id="28"/>
          <p:cNvSpPr/>
          <p:nvPr/>
        </p:nvSpPr>
        <p:spPr>
          <a:xfrm flipH="false" flipV="false" rot="0">
            <a:off x="9461937" y="7096590"/>
            <a:ext cx="3542403" cy="1685619"/>
          </a:xfrm>
          <a:custGeom>
            <a:avLst/>
            <a:gdLst/>
            <a:ahLst/>
            <a:cxnLst/>
            <a:rect r="r" b="b" t="t" l="l"/>
            <a:pathLst>
              <a:path h="1685619" w="3542403">
                <a:moveTo>
                  <a:pt x="0" y="0"/>
                </a:moveTo>
                <a:lnTo>
                  <a:pt x="3542403" y="0"/>
                </a:lnTo>
                <a:lnTo>
                  <a:pt x="3542403" y="1685619"/>
                </a:lnTo>
                <a:lnTo>
                  <a:pt x="0" y="1685619"/>
                </a:lnTo>
                <a:lnTo>
                  <a:pt x="0" y="0"/>
                </a:lnTo>
                <a:close/>
              </a:path>
            </a:pathLst>
          </a:custGeom>
          <a:blipFill>
            <a:blip r:embed="rId4"/>
            <a:stretch>
              <a:fillRect l="0" t="0" r="0" b="0"/>
            </a:stretch>
          </a:blipFill>
        </p:spPr>
      </p:sp>
      <p:sp>
        <p:nvSpPr>
          <p:cNvPr name="Freeform 29" id="29"/>
          <p:cNvSpPr/>
          <p:nvPr/>
        </p:nvSpPr>
        <p:spPr>
          <a:xfrm flipH="false" flipV="false" rot="0">
            <a:off x="11815620" y="8582382"/>
            <a:ext cx="4158042" cy="1438972"/>
          </a:xfrm>
          <a:custGeom>
            <a:avLst/>
            <a:gdLst/>
            <a:ahLst/>
            <a:cxnLst/>
            <a:rect r="r" b="b" t="t" l="l"/>
            <a:pathLst>
              <a:path h="1438972" w="4158042">
                <a:moveTo>
                  <a:pt x="0" y="0"/>
                </a:moveTo>
                <a:lnTo>
                  <a:pt x="4158042" y="0"/>
                </a:lnTo>
                <a:lnTo>
                  <a:pt x="4158042" y="1438972"/>
                </a:lnTo>
                <a:lnTo>
                  <a:pt x="0" y="1438972"/>
                </a:lnTo>
                <a:lnTo>
                  <a:pt x="0" y="0"/>
                </a:lnTo>
                <a:close/>
              </a:path>
            </a:pathLst>
          </a:custGeom>
          <a:blipFill>
            <a:blip r:embed="rId5"/>
            <a:stretch>
              <a:fillRect l="0" t="0" r="0" b="0"/>
            </a:stretch>
          </a:blipFill>
        </p:spPr>
      </p:sp>
      <p:grpSp>
        <p:nvGrpSpPr>
          <p:cNvPr name="Group 30" id="30"/>
          <p:cNvGrpSpPr/>
          <p:nvPr/>
        </p:nvGrpSpPr>
        <p:grpSpPr>
          <a:xfrm rot="0">
            <a:off x="11948970" y="8676990"/>
            <a:ext cx="4376880" cy="657123"/>
            <a:chOff x="0" y="0"/>
            <a:chExt cx="5835840" cy="876164"/>
          </a:xfrm>
        </p:grpSpPr>
        <p:sp>
          <p:nvSpPr>
            <p:cNvPr name="Freeform 31" id="31"/>
            <p:cNvSpPr/>
            <p:nvPr/>
          </p:nvSpPr>
          <p:spPr>
            <a:xfrm flipH="false" flipV="false" rot="0">
              <a:off x="0" y="0"/>
              <a:ext cx="5835777" cy="876173"/>
            </a:xfrm>
            <a:custGeom>
              <a:avLst/>
              <a:gdLst/>
              <a:ahLst/>
              <a:cxnLst/>
              <a:rect r="r" b="b" t="t" l="l"/>
              <a:pathLst>
                <a:path h="876173" w="5835777">
                  <a:moveTo>
                    <a:pt x="25400" y="0"/>
                  </a:moveTo>
                  <a:lnTo>
                    <a:pt x="5810377" y="0"/>
                  </a:lnTo>
                  <a:cubicBezTo>
                    <a:pt x="5824347" y="0"/>
                    <a:pt x="5835777" y="11430"/>
                    <a:pt x="5835777" y="25400"/>
                  </a:cubicBezTo>
                  <a:lnTo>
                    <a:pt x="5835777" y="850773"/>
                  </a:lnTo>
                  <a:cubicBezTo>
                    <a:pt x="5835777" y="864743"/>
                    <a:pt x="5824347" y="876173"/>
                    <a:pt x="5810377" y="876173"/>
                  </a:cubicBezTo>
                  <a:lnTo>
                    <a:pt x="25400" y="876173"/>
                  </a:lnTo>
                  <a:cubicBezTo>
                    <a:pt x="11430" y="876173"/>
                    <a:pt x="0" y="864743"/>
                    <a:pt x="0" y="850773"/>
                  </a:cubicBezTo>
                  <a:lnTo>
                    <a:pt x="0" y="25400"/>
                  </a:lnTo>
                  <a:cubicBezTo>
                    <a:pt x="0" y="11430"/>
                    <a:pt x="11430" y="0"/>
                    <a:pt x="25400" y="0"/>
                  </a:cubicBezTo>
                  <a:moveTo>
                    <a:pt x="25400" y="50800"/>
                  </a:moveTo>
                  <a:lnTo>
                    <a:pt x="25400" y="25400"/>
                  </a:lnTo>
                  <a:lnTo>
                    <a:pt x="50800" y="25400"/>
                  </a:lnTo>
                  <a:lnTo>
                    <a:pt x="50800" y="850773"/>
                  </a:lnTo>
                  <a:lnTo>
                    <a:pt x="25400" y="850773"/>
                  </a:lnTo>
                  <a:lnTo>
                    <a:pt x="25400" y="825373"/>
                  </a:lnTo>
                  <a:lnTo>
                    <a:pt x="5810377" y="825373"/>
                  </a:lnTo>
                  <a:lnTo>
                    <a:pt x="5810377" y="850773"/>
                  </a:lnTo>
                  <a:lnTo>
                    <a:pt x="5784977" y="850773"/>
                  </a:lnTo>
                  <a:lnTo>
                    <a:pt x="5784977" y="25400"/>
                  </a:lnTo>
                  <a:lnTo>
                    <a:pt x="5810377" y="25400"/>
                  </a:lnTo>
                  <a:lnTo>
                    <a:pt x="5810377" y="50800"/>
                  </a:lnTo>
                  <a:lnTo>
                    <a:pt x="25400" y="50800"/>
                  </a:lnTo>
                  <a:close/>
                </a:path>
              </a:pathLst>
            </a:custGeom>
            <a:solidFill>
              <a:srgbClr val="124294"/>
            </a:solidFill>
          </p:spPr>
        </p:sp>
      </p:grpSp>
      <p:grpSp>
        <p:nvGrpSpPr>
          <p:cNvPr name="Group 32" id="32"/>
          <p:cNvGrpSpPr/>
          <p:nvPr/>
        </p:nvGrpSpPr>
        <p:grpSpPr>
          <a:xfrm rot="0">
            <a:off x="9460611" y="7134633"/>
            <a:ext cx="4376880" cy="657123"/>
            <a:chOff x="0" y="0"/>
            <a:chExt cx="5835840" cy="876164"/>
          </a:xfrm>
        </p:grpSpPr>
        <p:sp>
          <p:nvSpPr>
            <p:cNvPr name="Freeform 33" id="33"/>
            <p:cNvSpPr/>
            <p:nvPr/>
          </p:nvSpPr>
          <p:spPr>
            <a:xfrm flipH="false" flipV="false" rot="0">
              <a:off x="0" y="0"/>
              <a:ext cx="5835777" cy="876173"/>
            </a:xfrm>
            <a:custGeom>
              <a:avLst/>
              <a:gdLst/>
              <a:ahLst/>
              <a:cxnLst/>
              <a:rect r="r" b="b" t="t" l="l"/>
              <a:pathLst>
                <a:path h="876173" w="5835777">
                  <a:moveTo>
                    <a:pt x="25400" y="0"/>
                  </a:moveTo>
                  <a:lnTo>
                    <a:pt x="5810377" y="0"/>
                  </a:lnTo>
                  <a:cubicBezTo>
                    <a:pt x="5824347" y="0"/>
                    <a:pt x="5835777" y="11430"/>
                    <a:pt x="5835777" y="25400"/>
                  </a:cubicBezTo>
                  <a:lnTo>
                    <a:pt x="5835777" y="850773"/>
                  </a:lnTo>
                  <a:cubicBezTo>
                    <a:pt x="5835777" y="864743"/>
                    <a:pt x="5824347" y="876173"/>
                    <a:pt x="5810377" y="876173"/>
                  </a:cubicBezTo>
                  <a:lnTo>
                    <a:pt x="25400" y="876173"/>
                  </a:lnTo>
                  <a:cubicBezTo>
                    <a:pt x="11430" y="876173"/>
                    <a:pt x="0" y="864743"/>
                    <a:pt x="0" y="850773"/>
                  </a:cubicBezTo>
                  <a:lnTo>
                    <a:pt x="0" y="25400"/>
                  </a:lnTo>
                  <a:cubicBezTo>
                    <a:pt x="0" y="11430"/>
                    <a:pt x="11430" y="0"/>
                    <a:pt x="25400" y="0"/>
                  </a:cubicBezTo>
                  <a:moveTo>
                    <a:pt x="25400" y="50800"/>
                  </a:moveTo>
                  <a:lnTo>
                    <a:pt x="25400" y="25400"/>
                  </a:lnTo>
                  <a:lnTo>
                    <a:pt x="50800" y="25400"/>
                  </a:lnTo>
                  <a:lnTo>
                    <a:pt x="50800" y="850773"/>
                  </a:lnTo>
                  <a:lnTo>
                    <a:pt x="25400" y="850773"/>
                  </a:lnTo>
                  <a:lnTo>
                    <a:pt x="25400" y="825373"/>
                  </a:lnTo>
                  <a:lnTo>
                    <a:pt x="5810377" y="825373"/>
                  </a:lnTo>
                  <a:lnTo>
                    <a:pt x="5810377" y="850773"/>
                  </a:lnTo>
                  <a:lnTo>
                    <a:pt x="5784977" y="850773"/>
                  </a:lnTo>
                  <a:lnTo>
                    <a:pt x="5784977" y="25400"/>
                  </a:lnTo>
                  <a:lnTo>
                    <a:pt x="5810377" y="25400"/>
                  </a:lnTo>
                  <a:lnTo>
                    <a:pt x="5810377" y="50800"/>
                  </a:lnTo>
                  <a:lnTo>
                    <a:pt x="25400" y="50800"/>
                  </a:lnTo>
                  <a:close/>
                </a:path>
              </a:pathLst>
            </a:custGeom>
            <a:solidFill>
              <a:srgbClr val="124294"/>
            </a:solidFill>
          </p:spPr>
        </p:sp>
      </p:grpSp>
      <p:sp>
        <p:nvSpPr>
          <p:cNvPr name="Freeform 34" id="34"/>
          <p:cNvSpPr/>
          <p:nvPr/>
        </p:nvSpPr>
        <p:spPr>
          <a:xfrm flipH="false" flipV="false" rot="0">
            <a:off x="6152925" y="2418960"/>
            <a:ext cx="3558879" cy="1722407"/>
          </a:xfrm>
          <a:custGeom>
            <a:avLst/>
            <a:gdLst/>
            <a:ahLst/>
            <a:cxnLst/>
            <a:rect r="r" b="b" t="t" l="l"/>
            <a:pathLst>
              <a:path h="1722407" w="3558879">
                <a:moveTo>
                  <a:pt x="0" y="0"/>
                </a:moveTo>
                <a:lnTo>
                  <a:pt x="3558879" y="0"/>
                </a:lnTo>
                <a:lnTo>
                  <a:pt x="3558879" y="1722407"/>
                </a:lnTo>
                <a:lnTo>
                  <a:pt x="0" y="1722407"/>
                </a:lnTo>
                <a:lnTo>
                  <a:pt x="0" y="0"/>
                </a:lnTo>
                <a:close/>
              </a:path>
            </a:pathLst>
          </a:custGeom>
          <a:blipFill>
            <a:blip r:embed="rId6"/>
            <a:stretch>
              <a:fillRect l="0" t="0" r="0" b="0"/>
            </a:stretch>
          </a:blipFill>
        </p:spPr>
      </p:sp>
      <p:sp>
        <p:nvSpPr>
          <p:cNvPr name="Freeform 35" id="35"/>
          <p:cNvSpPr/>
          <p:nvPr/>
        </p:nvSpPr>
        <p:spPr>
          <a:xfrm flipH="false" flipV="false" rot="0">
            <a:off x="6152925" y="4285184"/>
            <a:ext cx="4610687" cy="1925984"/>
          </a:xfrm>
          <a:custGeom>
            <a:avLst/>
            <a:gdLst/>
            <a:ahLst/>
            <a:cxnLst/>
            <a:rect r="r" b="b" t="t" l="l"/>
            <a:pathLst>
              <a:path h="1925984" w="4610687">
                <a:moveTo>
                  <a:pt x="0" y="0"/>
                </a:moveTo>
                <a:lnTo>
                  <a:pt x="4610687" y="0"/>
                </a:lnTo>
                <a:lnTo>
                  <a:pt x="4610687" y="1925983"/>
                </a:lnTo>
                <a:lnTo>
                  <a:pt x="0" y="1925983"/>
                </a:lnTo>
                <a:lnTo>
                  <a:pt x="0" y="0"/>
                </a:lnTo>
                <a:close/>
              </a:path>
            </a:pathLst>
          </a:custGeom>
          <a:blipFill>
            <a:blip r:embed="rId7"/>
            <a:stretch>
              <a:fillRect l="0" t="0" r="0" b="0"/>
            </a:stretch>
          </a:blipFill>
        </p:spPr>
      </p:sp>
      <p:sp>
        <p:nvSpPr>
          <p:cNvPr name="Freeform 36" id="36"/>
          <p:cNvSpPr/>
          <p:nvPr/>
        </p:nvSpPr>
        <p:spPr>
          <a:xfrm flipH="false" flipV="false" rot="0">
            <a:off x="9937108" y="2656109"/>
            <a:ext cx="3698232" cy="1530712"/>
          </a:xfrm>
          <a:custGeom>
            <a:avLst/>
            <a:gdLst/>
            <a:ahLst/>
            <a:cxnLst/>
            <a:rect r="r" b="b" t="t" l="l"/>
            <a:pathLst>
              <a:path h="1530712" w="3698232">
                <a:moveTo>
                  <a:pt x="0" y="0"/>
                </a:moveTo>
                <a:lnTo>
                  <a:pt x="3698232" y="0"/>
                </a:lnTo>
                <a:lnTo>
                  <a:pt x="3698232" y="1530712"/>
                </a:lnTo>
                <a:lnTo>
                  <a:pt x="0" y="1530712"/>
                </a:lnTo>
                <a:lnTo>
                  <a:pt x="0" y="0"/>
                </a:lnTo>
                <a:close/>
              </a:path>
            </a:pathLst>
          </a:custGeom>
          <a:blipFill>
            <a:blip r:embed="rId8"/>
            <a:stretch>
              <a:fillRect l="0" t="0" r="0" b="0"/>
            </a:stretch>
          </a:blipFill>
        </p:spPr>
      </p:sp>
      <p:grpSp>
        <p:nvGrpSpPr>
          <p:cNvPr name="Group 37" id="37"/>
          <p:cNvGrpSpPr/>
          <p:nvPr/>
        </p:nvGrpSpPr>
        <p:grpSpPr>
          <a:xfrm rot="0">
            <a:off x="10169004" y="2850789"/>
            <a:ext cx="3510921" cy="392351"/>
            <a:chOff x="0" y="0"/>
            <a:chExt cx="4681228" cy="523134"/>
          </a:xfrm>
        </p:grpSpPr>
        <p:sp>
          <p:nvSpPr>
            <p:cNvPr name="Freeform 38" id="38"/>
            <p:cNvSpPr/>
            <p:nvPr/>
          </p:nvSpPr>
          <p:spPr>
            <a:xfrm flipH="false" flipV="false" rot="0">
              <a:off x="0" y="0"/>
              <a:ext cx="4681220" cy="523113"/>
            </a:xfrm>
            <a:custGeom>
              <a:avLst/>
              <a:gdLst/>
              <a:ahLst/>
              <a:cxnLst/>
              <a:rect r="r" b="b" t="t" l="l"/>
              <a:pathLst>
                <a:path h="523113" w="4681220">
                  <a:moveTo>
                    <a:pt x="25400" y="0"/>
                  </a:moveTo>
                  <a:lnTo>
                    <a:pt x="4655820" y="0"/>
                  </a:lnTo>
                  <a:cubicBezTo>
                    <a:pt x="4669790" y="0"/>
                    <a:pt x="4681220" y="11430"/>
                    <a:pt x="4681220" y="25400"/>
                  </a:cubicBezTo>
                  <a:lnTo>
                    <a:pt x="4681220" y="497713"/>
                  </a:lnTo>
                  <a:cubicBezTo>
                    <a:pt x="4681220" y="511683"/>
                    <a:pt x="4669790" y="523113"/>
                    <a:pt x="4655820" y="523113"/>
                  </a:cubicBezTo>
                  <a:lnTo>
                    <a:pt x="25400" y="523113"/>
                  </a:lnTo>
                  <a:cubicBezTo>
                    <a:pt x="11430" y="523113"/>
                    <a:pt x="0" y="511683"/>
                    <a:pt x="0" y="497713"/>
                  </a:cubicBezTo>
                  <a:lnTo>
                    <a:pt x="0" y="25400"/>
                  </a:lnTo>
                  <a:cubicBezTo>
                    <a:pt x="0" y="11430"/>
                    <a:pt x="11430" y="0"/>
                    <a:pt x="25400" y="0"/>
                  </a:cubicBezTo>
                  <a:moveTo>
                    <a:pt x="25400" y="50800"/>
                  </a:moveTo>
                  <a:lnTo>
                    <a:pt x="25400" y="25400"/>
                  </a:lnTo>
                  <a:lnTo>
                    <a:pt x="50800" y="25400"/>
                  </a:lnTo>
                  <a:lnTo>
                    <a:pt x="50800" y="497713"/>
                  </a:lnTo>
                  <a:lnTo>
                    <a:pt x="25400" y="497713"/>
                  </a:lnTo>
                  <a:lnTo>
                    <a:pt x="25400" y="472313"/>
                  </a:lnTo>
                  <a:lnTo>
                    <a:pt x="4655820" y="472313"/>
                  </a:lnTo>
                  <a:lnTo>
                    <a:pt x="4655820" y="497713"/>
                  </a:lnTo>
                  <a:lnTo>
                    <a:pt x="4630420" y="497713"/>
                  </a:lnTo>
                  <a:lnTo>
                    <a:pt x="4630420" y="25400"/>
                  </a:lnTo>
                  <a:lnTo>
                    <a:pt x="4655820" y="25400"/>
                  </a:lnTo>
                  <a:lnTo>
                    <a:pt x="4655820" y="50800"/>
                  </a:lnTo>
                  <a:lnTo>
                    <a:pt x="25400" y="50800"/>
                  </a:lnTo>
                  <a:close/>
                </a:path>
              </a:pathLst>
            </a:custGeom>
            <a:solidFill>
              <a:srgbClr val="124294"/>
            </a:solidFill>
          </p:spPr>
        </p:sp>
      </p:grpSp>
      <p:grpSp>
        <p:nvGrpSpPr>
          <p:cNvPr name="Group 39" id="39"/>
          <p:cNvGrpSpPr/>
          <p:nvPr/>
        </p:nvGrpSpPr>
        <p:grpSpPr>
          <a:xfrm rot="0">
            <a:off x="937677" y="272770"/>
            <a:ext cx="17350323" cy="1200290"/>
            <a:chOff x="0" y="0"/>
            <a:chExt cx="23133764" cy="1600386"/>
          </a:xfrm>
        </p:grpSpPr>
        <p:sp>
          <p:nvSpPr>
            <p:cNvPr name="Freeform 40" id="40"/>
            <p:cNvSpPr/>
            <p:nvPr/>
          </p:nvSpPr>
          <p:spPr>
            <a:xfrm flipH="false" flipV="false" rot="0">
              <a:off x="0" y="0"/>
              <a:ext cx="23133765" cy="1600386"/>
            </a:xfrm>
            <a:custGeom>
              <a:avLst/>
              <a:gdLst/>
              <a:ahLst/>
              <a:cxnLst/>
              <a:rect r="r" b="b" t="t" l="l"/>
              <a:pathLst>
                <a:path h="1600386" w="23133765">
                  <a:moveTo>
                    <a:pt x="0" y="0"/>
                  </a:moveTo>
                  <a:lnTo>
                    <a:pt x="23133765" y="0"/>
                  </a:lnTo>
                  <a:lnTo>
                    <a:pt x="23133765" y="1600386"/>
                  </a:lnTo>
                  <a:lnTo>
                    <a:pt x="0" y="1600386"/>
                  </a:lnTo>
                  <a:close/>
                </a:path>
              </a:pathLst>
            </a:custGeom>
            <a:solidFill>
              <a:srgbClr val="000000">
                <a:alpha val="0"/>
              </a:srgbClr>
            </a:solidFill>
          </p:spPr>
        </p:sp>
        <p:sp>
          <p:nvSpPr>
            <p:cNvPr name="TextBox 41" id="41"/>
            <p:cNvSpPr txBox="true"/>
            <p:nvPr/>
          </p:nvSpPr>
          <p:spPr>
            <a:xfrm>
              <a:off x="0" y="0"/>
              <a:ext cx="23133764" cy="1600386"/>
            </a:xfrm>
            <a:prstGeom prst="rect">
              <a:avLst/>
            </a:prstGeom>
          </p:spPr>
          <p:txBody>
            <a:bodyPr anchor="t" rtlCol="false" tIns="0" lIns="0" bIns="0" rIns="0"/>
            <a:lstStyle/>
            <a:p>
              <a:pPr algn="l">
                <a:lnSpc>
                  <a:spcPts val="4320"/>
                </a:lnSpc>
              </a:pPr>
              <a:r>
                <a:rPr lang="en-US" b="true" sz="3600">
                  <a:solidFill>
                    <a:srgbClr val="000000"/>
                  </a:solidFill>
                  <a:latin typeface="Glacial Indifference Bold"/>
                  <a:ea typeface="Glacial Indifference Bold"/>
                  <a:cs typeface="Glacial Indifference Bold"/>
                  <a:sym typeface="Glacial Indifference Bold"/>
                </a:rPr>
                <a:t>Indian Consumers are increasingly seeking </a:t>
              </a:r>
              <a:r>
                <a:rPr lang="en-US" b="true" sz="3600">
                  <a:solidFill>
                    <a:srgbClr val="ED1C24"/>
                  </a:solidFill>
                  <a:latin typeface="Glacial Indifference Bold"/>
                  <a:ea typeface="Glacial Indifference Bold"/>
                  <a:cs typeface="Glacial Indifference Bold"/>
                  <a:sym typeface="Glacial Indifference Bold"/>
                </a:rPr>
                <a:t>higher-value banking experiences </a:t>
              </a:r>
              <a:r>
                <a:rPr lang="en-US" b="true" sz="3600">
                  <a:solidFill>
                    <a:srgbClr val="000000"/>
                  </a:solidFill>
                  <a:latin typeface="Glacial Indifference Bold"/>
                  <a:ea typeface="Glacial Indifference Bold"/>
                  <a:cs typeface="Glacial Indifference Bold"/>
                  <a:sym typeface="Glacial Indifference Bold"/>
                </a:rPr>
                <a:t>while turning to </a:t>
              </a:r>
              <a:r>
                <a:rPr lang="en-US" b="true" sz="3600">
                  <a:solidFill>
                    <a:srgbClr val="ED1C24"/>
                  </a:solidFill>
                  <a:latin typeface="Glacial Indifference Bold"/>
                  <a:ea typeface="Glacial Indifference Bold"/>
                  <a:cs typeface="Glacial Indifference Bold"/>
                  <a:sym typeface="Glacial Indifference Bold"/>
                </a:rPr>
                <a:t>trusted communities and going beyond peer recommendations </a:t>
              </a:r>
            </a:p>
          </p:txBody>
        </p:sp>
      </p:grpSp>
      <p:sp>
        <p:nvSpPr>
          <p:cNvPr name="Freeform 42" id="42"/>
          <p:cNvSpPr/>
          <p:nvPr/>
        </p:nvSpPr>
        <p:spPr>
          <a:xfrm flipH="false" flipV="false" rot="0">
            <a:off x="645426" y="7185471"/>
            <a:ext cx="4276904" cy="1998552"/>
          </a:xfrm>
          <a:custGeom>
            <a:avLst/>
            <a:gdLst/>
            <a:ahLst/>
            <a:cxnLst/>
            <a:rect r="r" b="b" t="t" l="l"/>
            <a:pathLst>
              <a:path h="1998552" w="4276904">
                <a:moveTo>
                  <a:pt x="0" y="0"/>
                </a:moveTo>
                <a:lnTo>
                  <a:pt x="4276904" y="0"/>
                </a:lnTo>
                <a:lnTo>
                  <a:pt x="4276904" y="1998552"/>
                </a:lnTo>
                <a:lnTo>
                  <a:pt x="0" y="1998552"/>
                </a:lnTo>
                <a:lnTo>
                  <a:pt x="0" y="0"/>
                </a:lnTo>
                <a:close/>
              </a:path>
            </a:pathLst>
          </a:custGeom>
          <a:blipFill>
            <a:blip r:embed="rId9"/>
            <a:stretch>
              <a:fillRect l="0" t="0" r="0" b="0"/>
            </a:stretch>
          </a:blipFill>
        </p:spPr>
      </p:sp>
      <p:sp>
        <p:nvSpPr>
          <p:cNvPr name="Freeform 43" id="43"/>
          <p:cNvSpPr/>
          <p:nvPr/>
        </p:nvSpPr>
        <p:spPr>
          <a:xfrm flipH="false" flipV="false" rot="0">
            <a:off x="5196328" y="7287399"/>
            <a:ext cx="3042581" cy="657999"/>
          </a:xfrm>
          <a:custGeom>
            <a:avLst/>
            <a:gdLst/>
            <a:ahLst/>
            <a:cxnLst/>
            <a:rect r="r" b="b" t="t" l="l"/>
            <a:pathLst>
              <a:path h="657999" w="3042581">
                <a:moveTo>
                  <a:pt x="0" y="0"/>
                </a:moveTo>
                <a:lnTo>
                  <a:pt x="3042581" y="0"/>
                </a:lnTo>
                <a:lnTo>
                  <a:pt x="3042581" y="657999"/>
                </a:lnTo>
                <a:lnTo>
                  <a:pt x="0" y="657999"/>
                </a:lnTo>
                <a:lnTo>
                  <a:pt x="0" y="0"/>
                </a:lnTo>
                <a:close/>
              </a:path>
            </a:pathLst>
          </a:custGeom>
          <a:blipFill>
            <a:blip r:embed="rId10"/>
            <a:stretch>
              <a:fillRect l="0" t="0" r="-2096" b="-84195"/>
            </a:stretch>
          </a:blipFill>
        </p:spPr>
      </p:sp>
      <p:sp>
        <p:nvSpPr>
          <p:cNvPr name="Freeform 44" id="44"/>
          <p:cNvSpPr/>
          <p:nvPr/>
        </p:nvSpPr>
        <p:spPr>
          <a:xfrm flipH="false" flipV="false" rot="0">
            <a:off x="5074728" y="8265999"/>
            <a:ext cx="3298863" cy="718707"/>
          </a:xfrm>
          <a:custGeom>
            <a:avLst/>
            <a:gdLst/>
            <a:ahLst/>
            <a:cxnLst/>
            <a:rect r="r" b="b" t="t" l="l"/>
            <a:pathLst>
              <a:path h="718707" w="3298863">
                <a:moveTo>
                  <a:pt x="0" y="0"/>
                </a:moveTo>
                <a:lnTo>
                  <a:pt x="3298863" y="0"/>
                </a:lnTo>
                <a:lnTo>
                  <a:pt x="3298863" y="718707"/>
                </a:lnTo>
                <a:lnTo>
                  <a:pt x="0" y="718707"/>
                </a:lnTo>
                <a:lnTo>
                  <a:pt x="0" y="0"/>
                </a:lnTo>
                <a:close/>
              </a:path>
            </a:pathLst>
          </a:custGeom>
          <a:blipFill>
            <a:blip r:embed="rId11"/>
            <a:stretch>
              <a:fillRect l="0" t="0" r="0" b="0"/>
            </a:stretch>
          </a:blipFill>
        </p:spPr>
      </p:sp>
      <p:grpSp>
        <p:nvGrpSpPr>
          <p:cNvPr name="Group 45" id="45"/>
          <p:cNvGrpSpPr/>
          <p:nvPr/>
        </p:nvGrpSpPr>
        <p:grpSpPr>
          <a:xfrm rot="0">
            <a:off x="1330338" y="8629998"/>
            <a:ext cx="3510921" cy="265860"/>
            <a:chOff x="0" y="0"/>
            <a:chExt cx="4681228" cy="354480"/>
          </a:xfrm>
        </p:grpSpPr>
        <p:sp>
          <p:nvSpPr>
            <p:cNvPr name="Freeform 46" id="46"/>
            <p:cNvSpPr/>
            <p:nvPr/>
          </p:nvSpPr>
          <p:spPr>
            <a:xfrm flipH="false" flipV="false" rot="0">
              <a:off x="0" y="0"/>
              <a:ext cx="4681220" cy="354457"/>
            </a:xfrm>
            <a:custGeom>
              <a:avLst/>
              <a:gdLst/>
              <a:ahLst/>
              <a:cxnLst/>
              <a:rect r="r" b="b" t="t" l="l"/>
              <a:pathLst>
                <a:path h="354457" w="4681220">
                  <a:moveTo>
                    <a:pt x="25400" y="0"/>
                  </a:moveTo>
                  <a:lnTo>
                    <a:pt x="4655820" y="0"/>
                  </a:lnTo>
                  <a:cubicBezTo>
                    <a:pt x="4669790" y="0"/>
                    <a:pt x="4681220" y="11430"/>
                    <a:pt x="4681220" y="25400"/>
                  </a:cubicBezTo>
                  <a:lnTo>
                    <a:pt x="4681220" y="329057"/>
                  </a:lnTo>
                  <a:cubicBezTo>
                    <a:pt x="4681220" y="343027"/>
                    <a:pt x="4669790" y="354457"/>
                    <a:pt x="4655820" y="354457"/>
                  </a:cubicBezTo>
                  <a:lnTo>
                    <a:pt x="25400" y="354457"/>
                  </a:lnTo>
                  <a:cubicBezTo>
                    <a:pt x="11430" y="354457"/>
                    <a:pt x="0" y="343027"/>
                    <a:pt x="0" y="329057"/>
                  </a:cubicBezTo>
                  <a:lnTo>
                    <a:pt x="0" y="25400"/>
                  </a:lnTo>
                  <a:cubicBezTo>
                    <a:pt x="0" y="11430"/>
                    <a:pt x="11430" y="0"/>
                    <a:pt x="25400" y="0"/>
                  </a:cubicBezTo>
                  <a:moveTo>
                    <a:pt x="25400" y="50800"/>
                  </a:moveTo>
                  <a:lnTo>
                    <a:pt x="25400" y="25400"/>
                  </a:lnTo>
                  <a:lnTo>
                    <a:pt x="50800" y="25400"/>
                  </a:lnTo>
                  <a:lnTo>
                    <a:pt x="50800" y="329057"/>
                  </a:lnTo>
                  <a:lnTo>
                    <a:pt x="25400" y="329057"/>
                  </a:lnTo>
                  <a:lnTo>
                    <a:pt x="25400" y="303657"/>
                  </a:lnTo>
                  <a:lnTo>
                    <a:pt x="4655820" y="303657"/>
                  </a:lnTo>
                  <a:lnTo>
                    <a:pt x="4655820" y="329057"/>
                  </a:lnTo>
                  <a:lnTo>
                    <a:pt x="4630420" y="329057"/>
                  </a:lnTo>
                  <a:lnTo>
                    <a:pt x="4630420" y="25400"/>
                  </a:lnTo>
                  <a:lnTo>
                    <a:pt x="4655820" y="25400"/>
                  </a:lnTo>
                  <a:lnTo>
                    <a:pt x="4655820" y="50800"/>
                  </a:lnTo>
                  <a:lnTo>
                    <a:pt x="25400" y="50800"/>
                  </a:lnTo>
                  <a:close/>
                </a:path>
              </a:pathLst>
            </a:custGeom>
            <a:solidFill>
              <a:srgbClr val="124294"/>
            </a:solidFill>
          </p:spPr>
        </p:sp>
      </p:grpSp>
      <p:grpSp>
        <p:nvGrpSpPr>
          <p:cNvPr name="Group 47" id="47"/>
          <p:cNvGrpSpPr/>
          <p:nvPr/>
        </p:nvGrpSpPr>
        <p:grpSpPr>
          <a:xfrm rot="0">
            <a:off x="5156871" y="8689737"/>
            <a:ext cx="3336963" cy="302131"/>
            <a:chOff x="0" y="0"/>
            <a:chExt cx="4449284" cy="402842"/>
          </a:xfrm>
        </p:grpSpPr>
        <p:sp>
          <p:nvSpPr>
            <p:cNvPr name="Freeform 48" id="48"/>
            <p:cNvSpPr/>
            <p:nvPr/>
          </p:nvSpPr>
          <p:spPr>
            <a:xfrm flipH="false" flipV="false" rot="0">
              <a:off x="0" y="0"/>
              <a:ext cx="4449318" cy="402844"/>
            </a:xfrm>
            <a:custGeom>
              <a:avLst/>
              <a:gdLst/>
              <a:ahLst/>
              <a:cxnLst/>
              <a:rect r="r" b="b" t="t" l="l"/>
              <a:pathLst>
                <a:path h="402844" w="4449318">
                  <a:moveTo>
                    <a:pt x="25400" y="0"/>
                  </a:moveTo>
                  <a:lnTo>
                    <a:pt x="4423918" y="0"/>
                  </a:lnTo>
                  <a:cubicBezTo>
                    <a:pt x="4437888" y="0"/>
                    <a:pt x="4449318" y="11430"/>
                    <a:pt x="4449318" y="25400"/>
                  </a:cubicBezTo>
                  <a:lnTo>
                    <a:pt x="4449318" y="377444"/>
                  </a:lnTo>
                  <a:cubicBezTo>
                    <a:pt x="4449318" y="391414"/>
                    <a:pt x="4437888" y="402844"/>
                    <a:pt x="4423918" y="402844"/>
                  </a:cubicBezTo>
                  <a:lnTo>
                    <a:pt x="25400" y="402844"/>
                  </a:lnTo>
                  <a:cubicBezTo>
                    <a:pt x="11430" y="402844"/>
                    <a:pt x="0" y="391414"/>
                    <a:pt x="0" y="377444"/>
                  </a:cubicBezTo>
                  <a:lnTo>
                    <a:pt x="0" y="25400"/>
                  </a:lnTo>
                  <a:cubicBezTo>
                    <a:pt x="0" y="11430"/>
                    <a:pt x="11430" y="0"/>
                    <a:pt x="25400" y="0"/>
                  </a:cubicBezTo>
                  <a:moveTo>
                    <a:pt x="25400" y="50800"/>
                  </a:moveTo>
                  <a:lnTo>
                    <a:pt x="25400" y="25400"/>
                  </a:lnTo>
                  <a:lnTo>
                    <a:pt x="50800" y="25400"/>
                  </a:lnTo>
                  <a:lnTo>
                    <a:pt x="50800" y="377444"/>
                  </a:lnTo>
                  <a:lnTo>
                    <a:pt x="25400" y="377444"/>
                  </a:lnTo>
                  <a:lnTo>
                    <a:pt x="25400" y="352044"/>
                  </a:lnTo>
                  <a:lnTo>
                    <a:pt x="4423918" y="352044"/>
                  </a:lnTo>
                  <a:lnTo>
                    <a:pt x="4423918" y="377444"/>
                  </a:lnTo>
                  <a:lnTo>
                    <a:pt x="4398518" y="377444"/>
                  </a:lnTo>
                  <a:lnTo>
                    <a:pt x="4398518" y="25400"/>
                  </a:lnTo>
                  <a:lnTo>
                    <a:pt x="4423918" y="25400"/>
                  </a:lnTo>
                  <a:lnTo>
                    <a:pt x="4423918" y="50800"/>
                  </a:lnTo>
                  <a:lnTo>
                    <a:pt x="25400" y="50800"/>
                  </a:lnTo>
                  <a:close/>
                </a:path>
              </a:pathLst>
            </a:custGeom>
            <a:solidFill>
              <a:srgbClr val="124294"/>
            </a:solidFill>
          </p:spPr>
        </p:sp>
      </p:grpSp>
      <p:grpSp>
        <p:nvGrpSpPr>
          <p:cNvPr name="Group 49" id="49"/>
          <p:cNvGrpSpPr/>
          <p:nvPr/>
        </p:nvGrpSpPr>
        <p:grpSpPr>
          <a:xfrm rot="0">
            <a:off x="14467167" y="2853132"/>
            <a:ext cx="3604097" cy="3551028"/>
            <a:chOff x="0" y="0"/>
            <a:chExt cx="4805462" cy="4734704"/>
          </a:xfrm>
        </p:grpSpPr>
        <p:sp>
          <p:nvSpPr>
            <p:cNvPr name="Freeform 50" id="50"/>
            <p:cNvSpPr/>
            <p:nvPr/>
          </p:nvSpPr>
          <p:spPr>
            <a:xfrm flipH="false" flipV="false" rot="0">
              <a:off x="0" y="-70358"/>
              <a:ext cx="5047996" cy="4805045"/>
            </a:xfrm>
            <a:custGeom>
              <a:avLst/>
              <a:gdLst/>
              <a:ahLst/>
              <a:cxnLst/>
              <a:rect r="r" b="b" t="t" l="l"/>
              <a:pathLst>
                <a:path h="4805045" w="5047996">
                  <a:moveTo>
                    <a:pt x="25400" y="70358"/>
                  </a:moveTo>
                  <a:lnTo>
                    <a:pt x="2798953" y="70358"/>
                  </a:lnTo>
                  <a:lnTo>
                    <a:pt x="2798953" y="95758"/>
                  </a:lnTo>
                  <a:lnTo>
                    <a:pt x="2798953" y="70358"/>
                  </a:lnTo>
                  <a:lnTo>
                    <a:pt x="2798953" y="95758"/>
                  </a:lnTo>
                  <a:lnTo>
                    <a:pt x="2798953" y="70358"/>
                  </a:lnTo>
                  <a:lnTo>
                    <a:pt x="3987673" y="70358"/>
                  </a:lnTo>
                  <a:lnTo>
                    <a:pt x="3987673" y="95758"/>
                  </a:lnTo>
                  <a:lnTo>
                    <a:pt x="3987673" y="70358"/>
                  </a:lnTo>
                  <a:lnTo>
                    <a:pt x="4780153" y="70358"/>
                  </a:lnTo>
                  <a:cubicBezTo>
                    <a:pt x="4794123" y="70358"/>
                    <a:pt x="4805553" y="81788"/>
                    <a:pt x="4805553" y="95758"/>
                  </a:cubicBezTo>
                  <a:lnTo>
                    <a:pt x="4805553" y="876427"/>
                  </a:lnTo>
                  <a:lnTo>
                    <a:pt x="4780153" y="876427"/>
                  </a:lnTo>
                  <a:lnTo>
                    <a:pt x="4755769" y="869442"/>
                  </a:lnTo>
                  <a:lnTo>
                    <a:pt x="4996688" y="20574"/>
                  </a:lnTo>
                  <a:cubicBezTo>
                    <a:pt x="5000244" y="7874"/>
                    <a:pt x="5013071" y="0"/>
                    <a:pt x="5026152" y="2667"/>
                  </a:cubicBezTo>
                  <a:cubicBezTo>
                    <a:pt x="5039233" y="5334"/>
                    <a:pt x="5047996" y="17399"/>
                    <a:pt x="5046345" y="30607"/>
                  </a:cubicBezTo>
                  <a:lnTo>
                    <a:pt x="4805299" y="2050415"/>
                  </a:lnTo>
                  <a:lnTo>
                    <a:pt x="4780026" y="2047367"/>
                  </a:lnTo>
                  <a:lnTo>
                    <a:pt x="4805426" y="2047367"/>
                  </a:lnTo>
                  <a:lnTo>
                    <a:pt x="4805426" y="4779645"/>
                  </a:lnTo>
                  <a:cubicBezTo>
                    <a:pt x="4805426" y="4793615"/>
                    <a:pt x="4793996" y="4805045"/>
                    <a:pt x="4780026" y="4805045"/>
                  </a:cubicBezTo>
                  <a:lnTo>
                    <a:pt x="3987546" y="4805045"/>
                  </a:lnTo>
                  <a:lnTo>
                    <a:pt x="3987546" y="4779645"/>
                  </a:lnTo>
                  <a:lnTo>
                    <a:pt x="3987546" y="4805045"/>
                  </a:lnTo>
                  <a:lnTo>
                    <a:pt x="2798826" y="4805045"/>
                  </a:lnTo>
                  <a:lnTo>
                    <a:pt x="2798826" y="4779645"/>
                  </a:lnTo>
                  <a:lnTo>
                    <a:pt x="2798826" y="4754245"/>
                  </a:lnTo>
                  <a:lnTo>
                    <a:pt x="2798826" y="4779645"/>
                  </a:lnTo>
                  <a:lnTo>
                    <a:pt x="2798826" y="4805045"/>
                  </a:lnTo>
                  <a:lnTo>
                    <a:pt x="25400" y="4805045"/>
                  </a:lnTo>
                  <a:cubicBezTo>
                    <a:pt x="11430" y="4805045"/>
                    <a:pt x="0" y="4793615"/>
                    <a:pt x="0" y="4779645"/>
                  </a:cubicBezTo>
                  <a:lnTo>
                    <a:pt x="0" y="2047367"/>
                  </a:lnTo>
                  <a:lnTo>
                    <a:pt x="25400" y="2047367"/>
                  </a:lnTo>
                  <a:lnTo>
                    <a:pt x="0" y="2047367"/>
                  </a:lnTo>
                  <a:lnTo>
                    <a:pt x="0" y="876427"/>
                  </a:lnTo>
                  <a:cubicBezTo>
                    <a:pt x="0" y="862457"/>
                    <a:pt x="11430" y="851027"/>
                    <a:pt x="25400" y="851027"/>
                  </a:cubicBezTo>
                  <a:lnTo>
                    <a:pt x="25400" y="876427"/>
                  </a:lnTo>
                  <a:lnTo>
                    <a:pt x="0" y="876427"/>
                  </a:lnTo>
                  <a:lnTo>
                    <a:pt x="0" y="95758"/>
                  </a:lnTo>
                  <a:cubicBezTo>
                    <a:pt x="0" y="81788"/>
                    <a:pt x="11430" y="70358"/>
                    <a:pt x="25400" y="70358"/>
                  </a:cubicBezTo>
                  <a:moveTo>
                    <a:pt x="25400" y="121158"/>
                  </a:moveTo>
                  <a:lnTo>
                    <a:pt x="25400" y="95758"/>
                  </a:lnTo>
                  <a:lnTo>
                    <a:pt x="50800" y="95758"/>
                  </a:lnTo>
                  <a:lnTo>
                    <a:pt x="50800" y="876427"/>
                  </a:lnTo>
                  <a:cubicBezTo>
                    <a:pt x="50800" y="890397"/>
                    <a:pt x="39370" y="901827"/>
                    <a:pt x="25400" y="901827"/>
                  </a:cubicBezTo>
                  <a:lnTo>
                    <a:pt x="25400" y="876427"/>
                  </a:lnTo>
                  <a:lnTo>
                    <a:pt x="50800" y="876427"/>
                  </a:lnTo>
                  <a:lnTo>
                    <a:pt x="50800" y="2047367"/>
                  </a:lnTo>
                  <a:lnTo>
                    <a:pt x="50800" y="4779645"/>
                  </a:lnTo>
                  <a:lnTo>
                    <a:pt x="25400" y="4779645"/>
                  </a:lnTo>
                  <a:lnTo>
                    <a:pt x="25400" y="4754245"/>
                  </a:lnTo>
                  <a:lnTo>
                    <a:pt x="2798953" y="4754245"/>
                  </a:lnTo>
                  <a:cubicBezTo>
                    <a:pt x="2812923" y="4754245"/>
                    <a:pt x="2824353" y="4765675"/>
                    <a:pt x="2824353" y="4779645"/>
                  </a:cubicBezTo>
                  <a:cubicBezTo>
                    <a:pt x="2824353" y="4793615"/>
                    <a:pt x="2812923" y="4805045"/>
                    <a:pt x="2798953" y="4805045"/>
                  </a:cubicBezTo>
                  <a:cubicBezTo>
                    <a:pt x="2784983" y="4805045"/>
                    <a:pt x="2773553" y="4793615"/>
                    <a:pt x="2773553" y="4779645"/>
                  </a:cubicBezTo>
                  <a:cubicBezTo>
                    <a:pt x="2773553" y="4765675"/>
                    <a:pt x="2784983" y="4754245"/>
                    <a:pt x="2798953" y="4754245"/>
                  </a:cubicBezTo>
                  <a:lnTo>
                    <a:pt x="3987673" y="4754245"/>
                  </a:lnTo>
                  <a:lnTo>
                    <a:pt x="4780153" y="4754245"/>
                  </a:lnTo>
                  <a:lnTo>
                    <a:pt x="4780153" y="4779645"/>
                  </a:lnTo>
                  <a:lnTo>
                    <a:pt x="4754753" y="4779645"/>
                  </a:lnTo>
                  <a:lnTo>
                    <a:pt x="4754753" y="2047367"/>
                  </a:lnTo>
                  <a:cubicBezTo>
                    <a:pt x="4754753" y="2046351"/>
                    <a:pt x="4754753" y="2045335"/>
                    <a:pt x="4754880" y="2044319"/>
                  </a:cubicBezTo>
                  <a:lnTo>
                    <a:pt x="4995799" y="24511"/>
                  </a:lnTo>
                  <a:lnTo>
                    <a:pt x="5021072" y="27559"/>
                  </a:lnTo>
                  <a:lnTo>
                    <a:pt x="5045456" y="34544"/>
                  </a:lnTo>
                  <a:lnTo>
                    <a:pt x="4804410" y="883412"/>
                  </a:lnTo>
                  <a:cubicBezTo>
                    <a:pt x="4800981" y="895604"/>
                    <a:pt x="4789043" y="903351"/>
                    <a:pt x="4776470" y="901573"/>
                  </a:cubicBezTo>
                  <a:cubicBezTo>
                    <a:pt x="4763897" y="899795"/>
                    <a:pt x="4754626" y="889127"/>
                    <a:pt x="4754626" y="876427"/>
                  </a:cubicBezTo>
                  <a:lnTo>
                    <a:pt x="4754626" y="95758"/>
                  </a:lnTo>
                  <a:lnTo>
                    <a:pt x="4780026" y="95758"/>
                  </a:lnTo>
                  <a:lnTo>
                    <a:pt x="4780026" y="121158"/>
                  </a:lnTo>
                  <a:lnTo>
                    <a:pt x="3987546" y="121158"/>
                  </a:lnTo>
                  <a:lnTo>
                    <a:pt x="2798826" y="121158"/>
                  </a:lnTo>
                  <a:lnTo>
                    <a:pt x="25400" y="121158"/>
                  </a:lnTo>
                  <a:close/>
                </a:path>
              </a:pathLst>
            </a:custGeom>
            <a:solidFill>
              <a:srgbClr val="ED1C24"/>
            </a:solidFill>
          </p:spPr>
        </p:sp>
      </p:grpSp>
      <p:grpSp>
        <p:nvGrpSpPr>
          <p:cNvPr name="Group 51" id="51"/>
          <p:cNvGrpSpPr/>
          <p:nvPr/>
        </p:nvGrpSpPr>
        <p:grpSpPr>
          <a:xfrm rot="0">
            <a:off x="14401101" y="2337231"/>
            <a:ext cx="3736225" cy="313601"/>
            <a:chOff x="0" y="0"/>
            <a:chExt cx="4981634" cy="418135"/>
          </a:xfrm>
        </p:grpSpPr>
        <p:sp>
          <p:nvSpPr>
            <p:cNvPr name="Freeform 52" id="52"/>
            <p:cNvSpPr/>
            <p:nvPr/>
          </p:nvSpPr>
          <p:spPr>
            <a:xfrm flipH="false" flipV="false" rot="0">
              <a:off x="0" y="0"/>
              <a:ext cx="4981575" cy="418126"/>
            </a:xfrm>
            <a:custGeom>
              <a:avLst/>
              <a:gdLst/>
              <a:ahLst/>
              <a:cxnLst/>
              <a:rect r="r" b="b" t="t" l="l"/>
              <a:pathLst>
                <a:path h="418126" w="4981575">
                  <a:moveTo>
                    <a:pt x="0" y="0"/>
                  </a:moveTo>
                  <a:lnTo>
                    <a:pt x="4981575" y="0"/>
                  </a:lnTo>
                  <a:lnTo>
                    <a:pt x="4981575" y="418126"/>
                  </a:lnTo>
                  <a:lnTo>
                    <a:pt x="0" y="418126"/>
                  </a:lnTo>
                  <a:close/>
                </a:path>
              </a:pathLst>
            </a:custGeom>
            <a:solidFill>
              <a:srgbClr val="ED1C24"/>
            </a:solidFill>
          </p:spPr>
        </p:sp>
        <p:sp>
          <p:nvSpPr>
            <p:cNvPr name="TextBox 53" id="53"/>
            <p:cNvSpPr txBox="true"/>
            <p:nvPr/>
          </p:nvSpPr>
          <p:spPr>
            <a:xfrm>
              <a:off x="0" y="-9525"/>
              <a:ext cx="4981634"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SIMPLIFICATION OF PROCESSES</a:t>
              </a:r>
            </a:p>
          </p:txBody>
        </p:sp>
      </p:grpSp>
      <p:sp>
        <p:nvSpPr>
          <p:cNvPr name="Freeform 54" id="54"/>
          <p:cNvSpPr/>
          <p:nvPr/>
        </p:nvSpPr>
        <p:spPr>
          <a:xfrm flipH="false" flipV="false" rot="0">
            <a:off x="14641857" y="3243140"/>
            <a:ext cx="3407115" cy="1034830"/>
          </a:xfrm>
          <a:custGeom>
            <a:avLst/>
            <a:gdLst/>
            <a:ahLst/>
            <a:cxnLst/>
            <a:rect r="r" b="b" t="t" l="l"/>
            <a:pathLst>
              <a:path h="1034830" w="3407115">
                <a:moveTo>
                  <a:pt x="0" y="0"/>
                </a:moveTo>
                <a:lnTo>
                  <a:pt x="3407115" y="0"/>
                </a:lnTo>
                <a:lnTo>
                  <a:pt x="3407115" y="1034830"/>
                </a:lnTo>
                <a:lnTo>
                  <a:pt x="0" y="1034830"/>
                </a:lnTo>
                <a:lnTo>
                  <a:pt x="0" y="0"/>
                </a:lnTo>
                <a:close/>
              </a:path>
            </a:pathLst>
          </a:custGeom>
          <a:blipFill>
            <a:blip r:embed="rId12"/>
            <a:stretch>
              <a:fillRect l="-4663" t="-8238" r="0" b="-1"/>
            </a:stretch>
          </a:blipFill>
        </p:spPr>
      </p:sp>
      <p:sp>
        <p:nvSpPr>
          <p:cNvPr name="Freeform 55" id="55"/>
          <p:cNvSpPr/>
          <p:nvPr/>
        </p:nvSpPr>
        <p:spPr>
          <a:xfrm flipH="false" flipV="false" rot="0">
            <a:off x="14565657" y="4474500"/>
            <a:ext cx="3407115" cy="1683601"/>
          </a:xfrm>
          <a:custGeom>
            <a:avLst/>
            <a:gdLst/>
            <a:ahLst/>
            <a:cxnLst/>
            <a:rect r="r" b="b" t="t" l="l"/>
            <a:pathLst>
              <a:path h="1683601" w="3407115">
                <a:moveTo>
                  <a:pt x="0" y="0"/>
                </a:moveTo>
                <a:lnTo>
                  <a:pt x="3407115" y="0"/>
                </a:lnTo>
                <a:lnTo>
                  <a:pt x="3407115" y="1683601"/>
                </a:lnTo>
                <a:lnTo>
                  <a:pt x="0" y="1683601"/>
                </a:lnTo>
                <a:lnTo>
                  <a:pt x="0" y="0"/>
                </a:lnTo>
                <a:close/>
              </a:path>
            </a:pathLst>
          </a:custGeom>
          <a:blipFill>
            <a:blip r:embed="rId13"/>
            <a:stretch>
              <a:fillRect l="0" t="0" r="0" b="0"/>
            </a:stretch>
          </a:blipFill>
        </p:spPr>
      </p:sp>
      <p:grpSp>
        <p:nvGrpSpPr>
          <p:cNvPr name="Group 56" id="56"/>
          <p:cNvGrpSpPr/>
          <p:nvPr/>
        </p:nvGrpSpPr>
        <p:grpSpPr>
          <a:xfrm rot="0">
            <a:off x="14676933" y="5694747"/>
            <a:ext cx="3336963" cy="302131"/>
            <a:chOff x="0" y="0"/>
            <a:chExt cx="4449284" cy="402842"/>
          </a:xfrm>
        </p:grpSpPr>
        <p:sp>
          <p:nvSpPr>
            <p:cNvPr name="Freeform 57" id="57"/>
            <p:cNvSpPr/>
            <p:nvPr/>
          </p:nvSpPr>
          <p:spPr>
            <a:xfrm flipH="false" flipV="false" rot="0">
              <a:off x="0" y="0"/>
              <a:ext cx="4449318" cy="402844"/>
            </a:xfrm>
            <a:custGeom>
              <a:avLst/>
              <a:gdLst/>
              <a:ahLst/>
              <a:cxnLst/>
              <a:rect r="r" b="b" t="t" l="l"/>
              <a:pathLst>
                <a:path h="402844" w="4449318">
                  <a:moveTo>
                    <a:pt x="25400" y="0"/>
                  </a:moveTo>
                  <a:lnTo>
                    <a:pt x="4423918" y="0"/>
                  </a:lnTo>
                  <a:cubicBezTo>
                    <a:pt x="4437888" y="0"/>
                    <a:pt x="4449318" y="11430"/>
                    <a:pt x="4449318" y="25400"/>
                  </a:cubicBezTo>
                  <a:lnTo>
                    <a:pt x="4449318" y="377444"/>
                  </a:lnTo>
                  <a:cubicBezTo>
                    <a:pt x="4449318" y="391414"/>
                    <a:pt x="4437888" y="402844"/>
                    <a:pt x="4423918" y="402844"/>
                  </a:cubicBezTo>
                  <a:lnTo>
                    <a:pt x="25400" y="402844"/>
                  </a:lnTo>
                  <a:cubicBezTo>
                    <a:pt x="11430" y="402844"/>
                    <a:pt x="0" y="391414"/>
                    <a:pt x="0" y="377444"/>
                  </a:cubicBezTo>
                  <a:lnTo>
                    <a:pt x="0" y="25400"/>
                  </a:lnTo>
                  <a:cubicBezTo>
                    <a:pt x="0" y="11430"/>
                    <a:pt x="11430" y="0"/>
                    <a:pt x="25400" y="0"/>
                  </a:cubicBezTo>
                  <a:moveTo>
                    <a:pt x="25400" y="50800"/>
                  </a:moveTo>
                  <a:lnTo>
                    <a:pt x="25400" y="25400"/>
                  </a:lnTo>
                  <a:lnTo>
                    <a:pt x="50800" y="25400"/>
                  </a:lnTo>
                  <a:lnTo>
                    <a:pt x="50800" y="377444"/>
                  </a:lnTo>
                  <a:lnTo>
                    <a:pt x="25400" y="377444"/>
                  </a:lnTo>
                  <a:lnTo>
                    <a:pt x="25400" y="352044"/>
                  </a:lnTo>
                  <a:lnTo>
                    <a:pt x="4423918" y="352044"/>
                  </a:lnTo>
                  <a:lnTo>
                    <a:pt x="4423918" y="377444"/>
                  </a:lnTo>
                  <a:lnTo>
                    <a:pt x="4398518" y="377444"/>
                  </a:lnTo>
                  <a:lnTo>
                    <a:pt x="4398518" y="25400"/>
                  </a:lnTo>
                  <a:lnTo>
                    <a:pt x="4423918" y="25400"/>
                  </a:lnTo>
                  <a:lnTo>
                    <a:pt x="4423918" y="50800"/>
                  </a:lnTo>
                  <a:lnTo>
                    <a:pt x="25400" y="50800"/>
                  </a:lnTo>
                  <a:close/>
                </a:path>
              </a:pathLst>
            </a:custGeom>
            <a:solidFill>
              <a:srgbClr val="124294"/>
            </a:solidFill>
          </p:spPr>
        </p:sp>
      </p:grpSp>
      <p:grpSp>
        <p:nvGrpSpPr>
          <p:cNvPr name="Group 58" id="58"/>
          <p:cNvGrpSpPr/>
          <p:nvPr/>
        </p:nvGrpSpPr>
        <p:grpSpPr>
          <a:xfrm rot="0">
            <a:off x="14676933" y="3389598"/>
            <a:ext cx="3314889" cy="413003"/>
            <a:chOff x="0" y="0"/>
            <a:chExt cx="4419852" cy="550670"/>
          </a:xfrm>
        </p:grpSpPr>
        <p:sp>
          <p:nvSpPr>
            <p:cNvPr name="Freeform 59" id="59"/>
            <p:cNvSpPr/>
            <p:nvPr/>
          </p:nvSpPr>
          <p:spPr>
            <a:xfrm flipH="false" flipV="false" rot="0">
              <a:off x="0" y="0"/>
              <a:ext cx="4419854" cy="550672"/>
            </a:xfrm>
            <a:custGeom>
              <a:avLst/>
              <a:gdLst/>
              <a:ahLst/>
              <a:cxnLst/>
              <a:rect r="r" b="b" t="t" l="l"/>
              <a:pathLst>
                <a:path h="550672" w="4419854">
                  <a:moveTo>
                    <a:pt x="25400" y="0"/>
                  </a:moveTo>
                  <a:lnTo>
                    <a:pt x="4394454" y="0"/>
                  </a:lnTo>
                  <a:cubicBezTo>
                    <a:pt x="4408424" y="0"/>
                    <a:pt x="4419854" y="11430"/>
                    <a:pt x="4419854" y="25400"/>
                  </a:cubicBezTo>
                  <a:lnTo>
                    <a:pt x="4419854" y="525272"/>
                  </a:lnTo>
                  <a:cubicBezTo>
                    <a:pt x="4419854" y="539242"/>
                    <a:pt x="4408424" y="550672"/>
                    <a:pt x="4394454" y="550672"/>
                  </a:cubicBezTo>
                  <a:lnTo>
                    <a:pt x="25400" y="550672"/>
                  </a:lnTo>
                  <a:cubicBezTo>
                    <a:pt x="11430" y="550672"/>
                    <a:pt x="0" y="539242"/>
                    <a:pt x="0" y="525272"/>
                  </a:cubicBezTo>
                  <a:lnTo>
                    <a:pt x="0" y="25400"/>
                  </a:lnTo>
                  <a:cubicBezTo>
                    <a:pt x="0" y="11430"/>
                    <a:pt x="11430" y="0"/>
                    <a:pt x="25400" y="0"/>
                  </a:cubicBezTo>
                  <a:moveTo>
                    <a:pt x="25400" y="50800"/>
                  </a:moveTo>
                  <a:lnTo>
                    <a:pt x="25400" y="25400"/>
                  </a:lnTo>
                  <a:lnTo>
                    <a:pt x="50800" y="25400"/>
                  </a:lnTo>
                  <a:lnTo>
                    <a:pt x="50800" y="525272"/>
                  </a:lnTo>
                  <a:lnTo>
                    <a:pt x="25400" y="525272"/>
                  </a:lnTo>
                  <a:lnTo>
                    <a:pt x="25400" y="499872"/>
                  </a:lnTo>
                  <a:lnTo>
                    <a:pt x="4394454" y="499872"/>
                  </a:lnTo>
                  <a:lnTo>
                    <a:pt x="4394454" y="525272"/>
                  </a:lnTo>
                  <a:lnTo>
                    <a:pt x="4369054" y="525272"/>
                  </a:lnTo>
                  <a:lnTo>
                    <a:pt x="4369054" y="25400"/>
                  </a:lnTo>
                  <a:lnTo>
                    <a:pt x="4394454" y="25400"/>
                  </a:lnTo>
                  <a:lnTo>
                    <a:pt x="4394454" y="50800"/>
                  </a:lnTo>
                  <a:lnTo>
                    <a:pt x="25400" y="50800"/>
                  </a:lnTo>
                  <a:close/>
                </a:path>
              </a:pathLst>
            </a:custGeom>
            <a:solidFill>
              <a:srgbClr val="124294"/>
            </a:solidFill>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8627" y="2407245"/>
            <a:ext cx="4796805" cy="3559152"/>
            <a:chOff x="0" y="0"/>
            <a:chExt cx="6395740" cy="4745536"/>
          </a:xfrm>
        </p:grpSpPr>
        <p:sp>
          <p:nvSpPr>
            <p:cNvPr name="Freeform 3" id="3"/>
            <p:cNvSpPr/>
            <p:nvPr/>
          </p:nvSpPr>
          <p:spPr>
            <a:xfrm flipH="false" flipV="false" rot="0">
              <a:off x="-506349" y="0"/>
              <a:ext cx="6902069" cy="5462143"/>
            </a:xfrm>
            <a:custGeom>
              <a:avLst/>
              <a:gdLst/>
              <a:ahLst/>
              <a:cxnLst/>
              <a:rect r="r" b="b" t="t" l="l"/>
              <a:pathLst>
                <a:path h="5462143" w="6902069">
                  <a:moveTo>
                    <a:pt x="531749" y="0"/>
                  </a:moveTo>
                  <a:lnTo>
                    <a:pt x="1589278" y="0"/>
                  </a:lnTo>
                  <a:lnTo>
                    <a:pt x="1589278" y="25400"/>
                  </a:lnTo>
                  <a:lnTo>
                    <a:pt x="1589278" y="0"/>
                  </a:lnTo>
                  <a:lnTo>
                    <a:pt x="1589278" y="25400"/>
                  </a:lnTo>
                  <a:lnTo>
                    <a:pt x="1589278" y="0"/>
                  </a:lnTo>
                  <a:lnTo>
                    <a:pt x="3175508" y="0"/>
                  </a:lnTo>
                  <a:lnTo>
                    <a:pt x="3175508" y="25400"/>
                  </a:lnTo>
                  <a:lnTo>
                    <a:pt x="3175508" y="0"/>
                  </a:lnTo>
                  <a:lnTo>
                    <a:pt x="6876669" y="0"/>
                  </a:lnTo>
                  <a:cubicBezTo>
                    <a:pt x="6890639" y="0"/>
                    <a:pt x="6902069" y="11430"/>
                    <a:pt x="6902069" y="25400"/>
                  </a:cubicBezTo>
                  <a:lnTo>
                    <a:pt x="6902069" y="2764028"/>
                  </a:lnTo>
                  <a:lnTo>
                    <a:pt x="6876669" y="2764028"/>
                  </a:lnTo>
                  <a:lnTo>
                    <a:pt x="6876669" y="2738628"/>
                  </a:lnTo>
                  <a:cubicBezTo>
                    <a:pt x="6890639" y="2738628"/>
                    <a:pt x="6902069" y="2750058"/>
                    <a:pt x="6902069" y="2764028"/>
                  </a:cubicBezTo>
                  <a:lnTo>
                    <a:pt x="6902069" y="3937762"/>
                  </a:lnTo>
                  <a:lnTo>
                    <a:pt x="6876669" y="3937762"/>
                  </a:lnTo>
                  <a:lnTo>
                    <a:pt x="6902069" y="3937762"/>
                  </a:lnTo>
                  <a:lnTo>
                    <a:pt x="6902069" y="4720209"/>
                  </a:lnTo>
                  <a:cubicBezTo>
                    <a:pt x="6902069" y="4734179"/>
                    <a:pt x="6890639" y="4745609"/>
                    <a:pt x="6876669" y="4745609"/>
                  </a:cubicBezTo>
                  <a:lnTo>
                    <a:pt x="3175508" y="4745609"/>
                  </a:lnTo>
                  <a:lnTo>
                    <a:pt x="3175508" y="4720209"/>
                  </a:lnTo>
                  <a:lnTo>
                    <a:pt x="3181096" y="4744974"/>
                  </a:lnTo>
                  <a:lnTo>
                    <a:pt x="33909" y="5459222"/>
                  </a:lnTo>
                  <a:cubicBezTo>
                    <a:pt x="21209" y="5462143"/>
                    <a:pt x="8382" y="5454904"/>
                    <a:pt x="4191" y="5442585"/>
                  </a:cubicBezTo>
                  <a:cubicBezTo>
                    <a:pt x="0" y="5430266"/>
                    <a:pt x="5842" y="5416804"/>
                    <a:pt x="17653" y="5411343"/>
                  </a:cubicBezTo>
                  <a:lnTo>
                    <a:pt x="1578610" y="4697095"/>
                  </a:lnTo>
                  <a:lnTo>
                    <a:pt x="1589151" y="4720209"/>
                  </a:lnTo>
                  <a:lnTo>
                    <a:pt x="1589151" y="4745609"/>
                  </a:lnTo>
                  <a:lnTo>
                    <a:pt x="531749" y="4745609"/>
                  </a:lnTo>
                  <a:cubicBezTo>
                    <a:pt x="517779" y="4745609"/>
                    <a:pt x="506349" y="4734179"/>
                    <a:pt x="506349" y="4720209"/>
                  </a:cubicBezTo>
                  <a:lnTo>
                    <a:pt x="506349" y="3937635"/>
                  </a:lnTo>
                  <a:lnTo>
                    <a:pt x="531749" y="3937635"/>
                  </a:lnTo>
                  <a:lnTo>
                    <a:pt x="506349" y="3937635"/>
                  </a:lnTo>
                  <a:lnTo>
                    <a:pt x="506349" y="2764028"/>
                  </a:lnTo>
                  <a:cubicBezTo>
                    <a:pt x="506349" y="2750058"/>
                    <a:pt x="517779" y="2738628"/>
                    <a:pt x="531749" y="2738628"/>
                  </a:cubicBezTo>
                  <a:lnTo>
                    <a:pt x="531749" y="2764028"/>
                  </a:lnTo>
                  <a:lnTo>
                    <a:pt x="506349" y="2764028"/>
                  </a:lnTo>
                  <a:lnTo>
                    <a:pt x="506349" y="25400"/>
                  </a:lnTo>
                  <a:cubicBezTo>
                    <a:pt x="506349" y="11430"/>
                    <a:pt x="517779" y="0"/>
                    <a:pt x="531749" y="0"/>
                  </a:cubicBezTo>
                  <a:moveTo>
                    <a:pt x="531749" y="50800"/>
                  </a:moveTo>
                  <a:lnTo>
                    <a:pt x="531749" y="25400"/>
                  </a:lnTo>
                  <a:lnTo>
                    <a:pt x="557149" y="25400"/>
                  </a:lnTo>
                  <a:lnTo>
                    <a:pt x="557149" y="2764028"/>
                  </a:lnTo>
                  <a:cubicBezTo>
                    <a:pt x="557149" y="2777998"/>
                    <a:pt x="545719" y="2789428"/>
                    <a:pt x="531749" y="2789428"/>
                  </a:cubicBezTo>
                  <a:lnTo>
                    <a:pt x="531749" y="2764028"/>
                  </a:lnTo>
                  <a:lnTo>
                    <a:pt x="557149" y="2764028"/>
                  </a:lnTo>
                  <a:lnTo>
                    <a:pt x="557149" y="3937762"/>
                  </a:lnTo>
                  <a:lnTo>
                    <a:pt x="557149" y="4720209"/>
                  </a:lnTo>
                  <a:lnTo>
                    <a:pt x="531749" y="4720209"/>
                  </a:lnTo>
                  <a:lnTo>
                    <a:pt x="531749" y="4694809"/>
                  </a:lnTo>
                  <a:lnTo>
                    <a:pt x="1589278" y="4694809"/>
                  </a:lnTo>
                  <a:cubicBezTo>
                    <a:pt x="1601216" y="4694809"/>
                    <a:pt x="1611503" y="4703191"/>
                    <a:pt x="1614043" y="4714748"/>
                  </a:cubicBezTo>
                  <a:cubicBezTo>
                    <a:pt x="1616583" y="4726305"/>
                    <a:pt x="1610614" y="4738243"/>
                    <a:pt x="1599819" y="4743196"/>
                  </a:cubicBezTo>
                  <a:lnTo>
                    <a:pt x="38862" y="5457571"/>
                  </a:lnTo>
                  <a:lnTo>
                    <a:pt x="28321" y="5434457"/>
                  </a:lnTo>
                  <a:lnTo>
                    <a:pt x="22733" y="5409692"/>
                  </a:lnTo>
                  <a:lnTo>
                    <a:pt x="3169920" y="4695444"/>
                  </a:lnTo>
                  <a:cubicBezTo>
                    <a:pt x="3171825" y="4695063"/>
                    <a:pt x="3173603" y="4694809"/>
                    <a:pt x="3175508" y="4694809"/>
                  </a:cubicBezTo>
                  <a:lnTo>
                    <a:pt x="6876669" y="4694809"/>
                  </a:lnTo>
                  <a:lnTo>
                    <a:pt x="6876669" y="4720209"/>
                  </a:lnTo>
                  <a:lnTo>
                    <a:pt x="6851269" y="4720209"/>
                  </a:lnTo>
                  <a:lnTo>
                    <a:pt x="6851269" y="3937635"/>
                  </a:lnTo>
                  <a:lnTo>
                    <a:pt x="6851269" y="2764028"/>
                  </a:lnTo>
                  <a:lnTo>
                    <a:pt x="6876669" y="2764028"/>
                  </a:lnTo>
                  <a:lnTo>
                    <a:pt x="6876669" y="2789428"/>
                  </a:lnTo>
                  <a:cubicBezTo>
                    <a:pt x="6862699" y="2789428"/>
                    <a:pt x="6851269" y="2777998"/>
                    <a:pt x="6851269" y="2764028"/>
                  </a:cubicBezTo>
                  <a:lnTo>
                    <a:pt x="6851269" y="25400"/>
                  </a:lnTo>
                  <a:lnTo>
                    <a:pt x="6876669" y="25400"/>
                  </a:lnTo>
                  <a:lnTo>
                    <a:pt x="6876669" y="50800"/>
                  </a:lnTo>
                  <a:lnTo>
                    <a:pt x="3175508" y="50800"/>
                  </a:lnTo>
                  <a:lnTo>
                    <a:pt x="1589278" y="50800"/>
                  </a:lnTo>
                  <a:lnTo>
                    <a:pt x="531749" y="50800"/>
                  </a:lnTo>
                  <a:close/>
                </a:path>
              </a:pathLst>
            </a:custGeom>
            <a:solidFill>
              <a:srgbClr val="ED1C24"/>
            </a:solidFill>
          </p:spPr>
        </p:sp>
      </p:grpSp>
      <p:grpSp>
        <p:nvGrpSpPr>
          <p:cNvPr name="Group 4" id="4"/>
          <p:cNvGrpSpPr/>
          <p:nvPr/>
        </p:nvGrpSpPr>
        <p:grpSpPr>
          <a:xfrm rot="0">
            <a:off x="6057672" y="2318181"/>
            <a:ext cx="8067255" cy="4085980"/>
            <a:chOff x="0" y="0"/>
            <a:chExt cx="10756340" cy="5447974"/>
          </a:xfrm>
        </p:grpSpPr>
        <p:sp>
          <p:nvSpPr>
            <p:cNvPr name="Freeform 5" id="5"/>
            <p:cNvSpPr/>
            <p:nvPr/>
          </p:nvSpPr>
          <p:spPr>
            <a:xfrm flipH="false" flipV="false" rot="0">
              <a:off x="0" y="-962279"/>
              <a:ext cx="10756392" cy="6410198"/>
            </a:xfrm>
            <a:custGeom>
              <a:avLst/>
              <a:gdLst/>
              <a:ahLst/>
              <a:cxnLst/>
              <a:rect r="r" b="b" t="t" l="l"/>
              <a:pathLst>
                <a:path h="6410198" w="10756392">
                  <a:moveTo>
                    <a:pt x="25400" y="962279"/>
                  </a:moveTo>
                  <a:lnTo>
                    <a:pt x="6270244" y="962279"/>
                  </a:lnTo>
                  <a:lnTo>
                    <a:pt x="6270244" y="987679"/>
                  </a:lnTo>
                  <a:lnTo>
                    <a:pt x="6263513" y="963168"/>
                  </a:lnTo>
                  <a:lnTo>
                    <a:pt x="9762490" y="2921"/>
                  </a:lnTo>
                  <a:cubicBezTo>
                    <a:pt x="9773285" y="0"/>
                    <a:pt x="9784715" y="4445"/>
                    <a:pt x="9790684" y="13843"/>
                  </a:cubicBezTo>
                  <a:cubicBezTo>
                    <a:pt x="9796653" y="23241"/>
                    <a:pt x="9795764" y="35433"/>
                    <a:pt x="9788525" y="43942"/>
                  </a:cubicBezTo>
                  <a:lnTo>
                    <a:pt x="8965946" y="1004189"/>
                  </a:lnTo>
                  <a:lnTo>
                    <a:pt x="8946642" y="987679"/>
                  </a:lnTo>
                  <a:lnTo>
                    <a:pt x="8946642" y="962279"/>
                  </a:lnTo>
                  <a:lnTo>
                    <a:pt x="10730992" y="962279"/>
                  </a:lnTo>
                  <a:cubicBezTo>
                    <a:pt x="10744962" y="962279"/>
                    <a:pt x="10756392" y="973709"/>
                    <a:pt x="10756392" y="987679"/>
                  </a:cubicBezTo>
                  <a:lnTo>
                    <a:pt x="10756392" y="1887220"/>
                  </a:lnTo>
                  <a:lnTo>
                    <a:pt x="10730992" y="1887220"/>
                  </a:lnTo>
                  <a:lnTo>
                    <a:pt x="10730992" y="1861820"/>
                  </a:lnTo>
                  <a:cubicBezTo>
                    <a:pt x="10744962" y="1861820"/>
                    <a:pt x="10756392" y="1873250"/>
                    <a:pt x="10756392" y="1887220"/>
                  </a:cubicBezTo>
                  <a:lnTo>
                    <a:pt x="10756392" y="3236468"/>
                  </a:lnTo>
                  <a:lnTo>
                    <a:pt x="10730992" y="3236468"/>
                  </a:lnTo>
                  <a:lnTo>
                    <a:pt x="10756392" y="3236468"/>
                  </a:lnTo>
                  <a:lnTo>
                    <a:pt x="10756392" y="6384798"/>
                  </a:lnTo>
                  <a:cubicBezTo>
                    <a:pt x="10756392" y="6398768"/>
                    <a:pt x="10744962" y="6410198"/>
                    <a:pt x="10730992" y="6410198"/>
                  </a:cubicBezTo>
                  <a:lnTo>
                    <a:pt x="8946642" y="6410198"/>
                  </a:lnTo>
                  <a:lnTo>
                    <a:pt x="8946642" y="6384798"/>
                  </a:lnTo>
                  <a:lnTo>
                    <a:pt x="8946642" y="6410198"/>
                  </a:lnTo>
                  <a:lnTo>
                    <a:pt x="6270244" y="6410198"/>
                  </a:lnTo>
                  <a:lnTo>
                    <a:pt x="6270244" y="6384798"/>
                  </a:lnTo>
                  <a:lnTo>
                    <a:pt x="6270244" y="6359398"/>
                  </a:lnTo>
                  <a:lnTo>
                    <a:pt x="6270244" y="6384798"/>
                  </a:lnTo>
                  <a:lnTo>
                    <a:pt x="6270244" y="6410198"/>
                  </a:lnTo>
                  <a:lnTo>
                    <a:pt x="25400" y="6410198"/>
                  </a:lnTo>
                  <a:cubicBezTo>
                    <a:pt x="11430" y="6410198"/>
                    <a:pt x="0" y="6398768"/>
                    <a:pt x="0" y="6384798"/>
                  </a:cubicBezTo>
                  <a:lnTo>
                    <a:pt x="0" y="3236468"/>
                  </a:lnTo>
                  <a:lnTo>
                    <a:pt x="25400" y="3236468"/>
                  </a:lnTo>
                  <a:lnTo>
                    <a:pt x="0" y="3236468"/>
                  </a:lnTo>
                  <a:lnTo>
                    <a:pt x="0" y="1887220"/>
                  </a:lnTo>
                  <a:cubicBezTo>
                    <a:pt x="0" y="1873250"/>
                    <a:pt x="11430" y="1861820"/>
                    <a:pt x="25400" y="1861820"/>
                  </a:cubicBezTo>
                  <a:lnTo>
                    <a:pt x="25400" y="1887220"/>
                  </a:lnTo>
                  <a:lnTo>
                    <a:pt x="0" y="1887220"/>
                  </a:lnTo>
                  <a:lnTo>
                    <a:pt x="0" y="987679"/>
                  </a:lnTo>
                  <a:cubicBezTo>
                    <a:pt x="0" y="973709"/>
                    <a:pt x="11430" y="962279"/>
                    <a:pt x="25400" y="962279"/>
                  </a:cubicBezTo>
                  <a:moveTo>
                    <a:pt x="25400" y="1013079"/>
                  </a:moveTo>
                  <a:lnTo>
                    <a:pt x="25400" y="987679"/>
                  </a:lnTo>
                  <a:lnTo>
                    <a:pt x="50800" y="987679"/>
                  </a:lnTo>
                  <a:lnTo>
                    <a:pt x="50800" y="1887220"/>
                  </a:lnTo>
                  <a:cubicBezTo>
                    <a:pt x="50800" y="1901190"/>
                    <a:pt x="39370" y="1912620"/>
                    <a:pt x="25400" y="1912620"/>
                  </a:cubicBezTo>
                  <a:lnTo>
                    <a:pt x="25400" y="1887220"/>
                  </a:lnTo>
                  <a:lnTo>
                    <a:pt x="50800" y="1887220"/>
                  </a:lnTo>
                  <a:lnTo>
                    <a:pt x="50800" y="3236468"/>
                  </a:lnTo>
                  <a:lnTo>
                    <a:pt x="50800" y="6384798"/>
                  </a:lnTo>
                  <a:lnTo>
                    <a:pt x="25400" y="6384798"/>
                  </a:lnTo>
                  <a:lnTo>
                    <a:pt x="25400" y="6359398"/>
                  </a:lnTo>
                  <a:lnTo>
                    <a:pt x="6270244" y="6359398"/>
                  </a:lnTo>
                  <a:cubicBezTo>
                    <a:pt x="6284214" y="6359398"/>
                    <a:pt x="6295644" y="6370828"/>
                    <a:pt x="6295644" y="6384798"/>
                  </a:cubicBezTo>
                  <a:cubicBezTo>
                    <a:pt x="6295644" y="6398768"/>
                    <a:pt x="6284214" y="6410198"/>
                    <a:pt x="6270244" y="6410198"/>
                  </a:cubicBezTo>
                  <a:cubicBezTo>
                    <a:pt x="6256274" y="6410198"/>
                    <a:pt x="6244844" y="6398768"/>
                    <a:pt x="6244844" y="6384798"/>
                  </a:cubicBezTo>
                  <a:cubicBezTo>
                    <a:pt x="6244844" y="6370828"/>
                    <a:pt x="6256274" y="6359398"/>
                    <a:pt x="6270244" y="6359398"/>
                  </a:cubicBezTo>
                  <a:lnTo>
                    <a:pt x="8946642" y="6359398"/>
                  </a:lnTo>
                  <a:lnTo>
                    <a:pt x="10730992" y="6359398"/>
                  </a:lnTo>
                  <a:lnTo>
                    <a:pt x="10730992" y="6384798"/>
                  </a:lnTo>
                  <a:lnTo>
                    <a:pt x="10705592" y="6384798"/>
                  </a:lnTo>
                  <a:lnTo>
                    <a:pt x="10705592" y="3236468"/>
                  </a:lnTo>
                  <a:lnTo>
                    <a:pt x="10705592" y="1887220"/>
                  </a:lnTo>
                  <a:lnTo>
                    <a:pt x="10730992" y="1887220"/>
                  </a:lnTo>
                  <a:lnTo>
                    <a:pt x="10730992" y="1912620"/>
                  </a:lnTo>
                  <a:cubicBezTo>
                    <a:pt x="10717023" y="1912620"/>
                    <a:pt x="10705592" y="1901190"/>
                    <a:pt x="10705592" y="1887220"/>
                  </a:cubicBezTo>
                  <a:lnTo>
                    <a:pt x="10705592" y="987679"/>
                  </a:lnTo>
                  <a:lnTo>
                    <a:pt x="10730992" y="987679"/>
                  </a:lnTo>
                  <a:lnTo>
                    <a:pt x="10730992" y="1013079"/>
                  </a:lnTo>
                  <a:lnTo>
                    <a:pt x="8946642" y="1013079"/>
                  </a:lnTo>
                  <a:cubicBezTo>
                    <a:pt x="8936736" y="1013079"/>
                    <a:pt x="8927719" y="1007364"/>
                    <a:pt x="8923528" y="998347"/>
                  </a:cubicBezTo>
                  <a:cubicBezTo>
                    <a:pt x="8919337" y="989330"/>
                    <a:pt x="8920861" y="978789"/>
                    <a:pt x="8927338" y="971169"/>
                  </a:cubicBezTo>
                  <a:lnTo>
                    <a:pt x="9749917" y="10922"/>
                  </a:lnTo>
                  <a:lnTo>
                    <a:pt x="9769222" y="27432"/>
                  </a:lnTo>
                  <a:lnTo>
                    <a:pt x="9775952" y="51943"/>
                  </a:lnTo>
                  <a:lnTo>
                    <a:pt x="6276975" y="1012190"/>
                  </a:lnTo>
                  <a:cubicBezTo>
                    <a:pt x="6274816" y="1012825"/>
                    <a:pt x="6272530" y="1013079"/>
                    <a:pt x="6270244" y="1013079"/>
                  </a:cubicBezTo>
                  <a:lnTo>
                    <a:pt x="25400" y="1013079"/>
                  </a:lnTo>
                  <a:close/>
                </a:path>
              </a:pathLst>
            </a:custGeom>
            <a:solidFill>
              <a:srgbClr val="ED1C24"/>
            </a:solidFill>
          </p:spPr>
        </p:sp>
      </p:grpSp>
      <p:grpSp>
        <p:nvGrpSpPr>
          <p:cNvPr name="Group 6" id="6"/>
          <p:cNvGrpSpPr/>
          <p:nvPr/>
        </p:nvGrpSpPr>
        <p:grpSpPr>
          <a:xfrm rot="0">
            <a:off x="9429471" y="7057010"/>
            <a:ext cx="6896379" cy="3200436"/>
            <a:chOff x="0" y="0"/>
            <a:chExt cx="9195172" cy="4267248"/>
          </a:xfrm>
        </p:grpSpPr>
        <p:sp>
          <p:nvSpPr>
            <p:cNvPr name="Freeform 7" id="7"/>
            <p:cNvSpPr/>
            <p:nvPr/>
          </p:nvSpPr>
          <p:spPr>
            <a:xfrm flipH="false" flipV="false" rot="0">
              <a:off x="0" y="0"/>
              <a:ext cx="11071479" cy="4267200"/>
            </a:xfrm>
            <a:custGeom>
              <a:avLst/>
              <a:gdLst/>
              <a:ahLst/>
              <a:cxnLst/>
              <a:rect r="r" b="b" t="t" l="l"/>
              <a:pathLst>
                <a:path h="4267200" w="11071479">
                  <a:moveTo>
                    <a:pt x="25400" y="0"/>
                  </a:moveTo>
                  <a:lnTo>
                    <a:pt x="5359654" y="0"/>
                  </a:lnTo>
                  <a:lnTo>
                    <a:pt x="5359654" y="25400"/>
                  </a:lnTo>
                  <a:lnTo>
                    <a:pt x="5359654" y="0"/>
                  </a:lnTo>
                  <a:lnTo>
                    <a:pt x="5359654" y="25400"/>
                  </a:lnTo>
                  <a:lnTo>
                    <a:pt x="5359654" y="0"/>
                  </a:lnTo>
                  <a:lnTo>
                    <a:pt x="7645654" y="0"/>
                  </a:lnTo>
                  <a:lnTo>
                    <a:pt x="7645654" y="25400"/>
                  </a:lnTo>
                  <a:lnTo>
                    <a:pt x="7645654" y="0"/>
                  </a:lnTo>
                  <a:lnTo>
                    <a:pt x="9169654" y="0"/>
                  </a:lnTo>
                  <a:cubicBezTo>
                    <a:pt x="9183624" y="0"/>
                    <a:pt x="9195054" y="11430"/>
                    <a:pt x="9195054" y="25400"/>
                  </a:cubicBezTo>
                  <a:lnTo>
                    <a:pt x="9195054" y="728091"/>
                  </a:lnTo>
                  <a:lnTo>
                    <a:pt x="9169654" y="728091"/>
                  </a:lnTo>
                  <a:lnTo>
                    <a:pt x="9163304" y="703453"/>
                  </a:lnTo>
                  <a:lnTo>
                    <a:pt x="11037189" y="221234"/>
                  </a:lnTo>
                  <a:cubicBezTo>
                    <a:pt x="11048746" y="218313"/>
                    <a:pt x="11060811" y="223774"/>
                    <a:pt x="11066145" y="234315"/>
                  </a:cubicBezTo>
                  <a:cubicBezTo>
                    <a:pt x="11071479" y="244856"/>
                    <a:pt x="11068812" y="257937"/>
                    <a:pt x="11059541" y="265430"/>
                  </a:cubicBezTo>
                  <a:lnTo>
                    <a:pt x="9185910" y="1801876"/>
                  </a:lnTo>
                  <a:lnTo>
                    <a:pt x="9169781" y="1782191"/>
                  </a:lnTo>
                  <a:lnTo>
                    <a:pt x="9195181" y="1782191"/>
                  </a:lnTo>
                  <a:lnTo>
                    <a:pt x="9195181" y="4241800"/>
                  </a:lnTo>
                  <a:cubicBezTo>
                    <a:pt x="9195181" y="4255770"/>
                    <a:pt x="9183751" y="4267200"/>
                    <a:pt x="9169781" y="4267200"/>
                  </a:cubicBezTo>
                  <a:lnTo>
                    <a:pt x="7645781" y="4267200"/>
                  </a:lnTo>
                  <a:lnTo>
                    <a:pt x="7645781" y="4241800"/>
                  </a:lnTo>
                  <a:lnTo>
                    <a:pt x="7645781" y="4267200"/>
                  </a:lnTo>
                  <a:lnTo>
                    <a:pt x="5359654" y="4267200"/>
                  </a:lnTo>
                  <a:lnTo>
                    <a:pt x="5359654" y="4241800"/>
                  </a:lnTo>
                  <a:lnTo>
                    <a:pt x="5359654" y="4216400"/>
                  </a:lnTo>
                  <a:lnTo>
                    <a:pt x="5359654" y="4241800"/>
                  </a:lnTo>
                  <a:lnTo>
                    <a:pt x="5359654" y="4267200"/>
                  </a:lnTo>
                  <a:lnTo>
                    <a:pt x="25400" y="4267200"/>
                  </a:lnTo>
                  <a:cubicBezTo>
                    <a:pt x="11430" y="4267200"/>
                    <a:pt x="0" y="4255770"/>
                    <a:pt x="0" y="4241800"/>
                  </a:cubicBezTo>
                  <a:lnTo>
                    <a:pt x="0" y="1782191"/>
                  </a:lnTo>
                  <a:lnTo>
                    <a:pt x="25400" y="1782191"/>
                  </a:lnTo>
                  <a:lnTo>
                    <a:pt x="0" y="1782191"/>
                  </a:lnTo>
                  <a:lnTo>
                    <a:pt x="0" y="728091"/>
                  </a:lnTo>
                  <a:cubicBezTo>
                    <a:pt x="0" y="714121"/>
                    <a:pt x="11430" y="702691"/>
                    <a:pt x="25400" y="702691"/>
                  </a:cubicBezTo>
                  <a:lnTo>
                    <a:pt x="25400" y="728091"/>
                  </a:lnTo>
                  <a:lnTo>
                    <a:pt x="0" y="728091"/>
                  </a:lnTo>
                  <a:lnTo>
                    <a:pt x="0" y="25400"/>
                  </a:lnTo>
                  <a:cubicBezTo>
                    <a:pt x="0" y="11430"/>
                    <a:pt x="11430" y="0"/>
                    <a:pt x="25400" y="0"/>
                  </a:cubicBezTo>
                  <a:moveTo>
                    <a:pt x="25400" y="50800"/>
                  </a:moveTo>
                  <a:lnTo>
                    <a:pt x="25400" y="25400"/>
                  </a:lnTo>
                  <a:lnTo>
                    <a:pt x="50800" y="25400"/>
                  </a:lnTo>
                  <a:lnTo>
                    <a:pt x="50800" y="728091"/>
                  </a:lnTo>
                  <a:cubicBezTo>
                    <a:pt x="50800" y="742061"/>
                    <a:pt x="39370" y="753491"/>
                    <a:pt x="25400" y="753491"/>
                  </a:cubicBezTo>
                  <a:lnTo>
                    <a:pt x="25400" y="728091"/>
                  </a:lnTo>
                  <a:lnTo>
                    <a:pt x="50800" y="728091"/>
                  </a:lnTo>
                  <a:lnTo>
                    <a:pt x="50800" y="1782191"/>
                  </a:lnTo>
                  <a:lnTo>
                    <a:pt x="50800" y="4241800"/>
                  </a:lnTo>
                  <a:lnTo>
                    <a:pt x="25400" y="4241800"/>
                  </a:lnTo>
                  <a:lnTo>
                    <a:pt x="25400" y="4216400"/>
                  </a:lnTo>
                  <a:lnTo>
                    <a:pt x="5359654" y="4216400"/>
                  </a:lnTo>
                  <a:cubicBezTo>
                    <a:pt x="5373624" y="4216400"/>
                    <a:pt x="5385054" y="4227830"/>
                    <a:pt x="5385054" y="4241800"/>
                  </a:cubicBezTo>
                  <a:cubicBezTo>
                    <a:pt x="5385054" y="4255770"/>
                    <a:pt x="5373624" y="4267200"/>
                    <a:pt x="5359654" y="4267200"/>
                  </a:cubicBezTo>
                  <a:cubicBezTo>
                    <a:pt x="5345684" y="4267200"/>
                    <a:pt x="5334254" y="4255770"/>
                    <a:pt x="5334254" y="4241800"/>
                  </a:cubicBezTo>
                  <a:cubicBezTo>
                    <a:pt x="5334254" y="4227830"/>
                    <a:pt x="5345684" y="4216400"/>
                    <a:pt x="5359654" y="4216400"/>
                  </a:cubicBezTo>
                  <a:lnTo>
                    <a:pt x="7645654" y="4216400"/>
                  </a:lnTo>
                  <a:lnTo>
                    <a:pt x="9169654" y="4216400"/>
                  </a:lnTo>
                  <a:lnTo>
                    <a:pt x="9169654" y="4241800"/>
                  </a:lnTo>
                  <a:lnTo>
                    <a:pt x="9144254" y="4241800"/>
                  </a:lnTo>
                  <a:lnTo>
                    <a:pt x="9144254" y="1782191"/>
                  </a:lnTo>
                  <a:cubicBezTo>
                    <a:pt x="9144254" y="1774571"/>
                    <a:pt x="9147683" y="1767332"/>
                    <a:pt x="9153525" y="1762506"/>
                  </a:cubicBezTo>
                  <a:lnTo>
                    <a:pt x="11027410" y="226187"/>
                  </a:lnTo>
                  <a:lnTo>
                    <a:pt x="11043539" y="245872"/>
                  </a:lnTo>
                  <a:lnTo>
                    <a:pt x="11049889" y="270510"/>
                  </a:lnTo>
                  <a:lnTo>
                    <a:pt x="9176131" y="752729"/>
                  </a:lnTo>
                  <a:cubicBezTo>
                    <a:pt x="9168512" y="754634"/>
                    <a:pt x="9160383" y="752983"/>
                    <a:pt x="9154288" y="748157"/>
                  </a:cubicBezTo>
                  <a:cubicBezTo>
                    <a:pt x="9148191" y="743331"/>
                    <a:pt x="9144508" y="735965"/>
                    <a:pt x="9144508" y="728091"/>
                  </a:cubicBezTo>
                  <a:lnTo>
                    <a:pt x="9144508" y="25400"/>
                  </a:lnTo>
                  <a:lnTo>
                    <a:pt x="9169908" y="25400"/>
                  </a:lnTo>
                  <a:lnTo>
                    <a:pt x="9169908" y="50800"/>
                  </a:lnTo>
                  <a:lnTo>
                    <a:pt x="7645908" y="50800"/>
                  </a:lnTo>
                  <a:lnTo>
                    <a:pt x="5359654" y="50800"/>
                  </a:lnTo>
                  <a:lnTo>
                    <a:pt x="25400" y="50800"/>
                  </a:lnTo>
                  <a:close/>
                </a:path>
              </a:pathLst>
            </a:custGeom>
            <a:solidFill>
              <a:srgbClr val="ED1C24"/>
            </a:solidFill>
          </p:spPr>
        </p:sp>
      </p:grpSp>
      <p:grpSp>
        <p:nvGrpSpPr>
          <p:cNvPr name="Group 8" id="8"/>
          <p:cNvGrpSpPr/>
          <p:nvPr/>
        </p:nvGrpSpPr>
        <p:grpSpPr>
          <a:xfrm rot="0">
            <a:off x="577908" y="7024192"/>
            <a:ext cx="8067255" cy="2262844"/>
            <a:chOff x="0" y="0"/>
            <a:chExt cx="10756340" cy="3017126"/>
          </a:xfrm>
        </p:grpSpPr>
        <p:sp>
          <p:nvSpPr>
            <p:cNvPr name="Freeform 9" id="9"/>
            <p:cNvSpPr/>
            <p:nvPr/>
          </p:nvSpPr>
          <p:spPr>
            <a:xfrm flipH="false" flipV="false" rot="0">
              <a:off x="0" y="-45593"/>
              <a:ext cx="11301730" cy="3062732"/>
            </a:xfrm>
            <a:custGeom>
              <a:avLst/>
              <a:gdLst/>
              <a:ahLst/>
              <a:cxnLst/>
              <a:rect r="r" b="b" t="t" l="l"/>
              <a:pathLst>
                <a:path h="3062732" w="11301730">
                  <a:moveTo>
                    <a:pt x="25400" y="45593"/>
                  </a:moveTo>
                  <a:lnTo>
                    <a:pt x="6270244" y="45593"/>
                  </a:lnTo>
                  <a:lnTo>
                    <a:pt x="6270244" y="70993"/>
                  </a:lnTo>
                  <a:lnTo>
                    <a:pt x="6270244" y="45593"/>
                  </a:lnTo>
                  <a:lnTo>
                    <a:pt x="6270244" y="70993"/>
                  </a:lnTo>
                  <a:lnTo>
                    <a:pt x="6270244" y="45593"/>
                  </a:lnTo>
                  <a:lnTo>
                    <a:pt x="8946642" y="45593"/>
                  </a:lnTo>
                  <a:lnTo>
                    <a:pt x="8946642" y="70993"/>
                  </a:lnTo>
                  <a:lnTo>
                    <a:pt x="8946642" y="45593"/>
                  </a:lnTo>
                  <a:lnTo>
                    <a:pt x="10730992" y="45593"/>
                  </a:lnTo>
                  <a:cubicBezTo>
                    <a:pt x="10744962" y="45593"/>
                    <a:pt x="10756392" y="57023"/>
                    <a:pt x="10756392" y="70993"/>
                  </a:cubicBezTo>
                  <a:lnTo>
                    <a:pt x="10756392" y="565404"/>
                  </a:lnTo>
                  <a:lnTo>
                    <a:pt x="10730992" y="565404"/>
                  </a:lnTo>
                  <a:lnTo>
                    <a:pt x="10713086" y="547370"/>
                  </a:lnTo>
                  <a:lnTo>
                    <a:pt x="11255756" y="9779"/>
                  </a:lnTo>
                  <a:cubicBezTo>
                    <a:pt x="11264392" y="1270"/>
                    <a:pt x="11277854" y="0"/>
                    <a:pt x="11287888" y="6858"/>
                  </a:cubicBezTo>
                  <a:cubicBezTo>
                    <a:pt x="11297920" y="13716"/>
                    <a:pt x="11301730" y="26670"/>
                    <a:pt x="11297031" y="37846"/>
                  </a:cubicBezTo>
                  <a:lnTo>
                    <a:pt x="10754360" y="1316863"/>
                  </a:lnTo>
                  <a:lnTo>
                    <a:pt x="10730992" y="1306957"/>
                  </a:lnTo>
                  <a:lnTo>
                    <a:pt x="10756392" y="1306957"/>
                  </a:lnTo>
                  <a:lnTo>
                    <a:pt x="10756392" y="3037332"/>
                  </a:lnTo>
                  <a:cubicBezTo>
                    <a:pt x="10756392" y="3051302"/>
                    <a:pt x="10744962" y="3062732"/>
                    <a:pt x="10730992" y="3062732"/>
                  </a:cubicBezTo>
                  <a:lnTo>
                    <a:pt x="8946642" y="3062732"/>
                  </a:lnTo>
                  <a:lnTo>
                    <a:pt x="8946642" y="3037332"/>
                  </a:lnTo>
                  <a:lnTo>
                    <a:pt x="8946642" y="3062732"/>
                  </a:lnTo>
                  <a:lnTo>
                    <a:pt x="6270244" y="3062732"/>
                  </a:lnTo>
                  <a:lnTo>
                    <a:pt x="6270244" y="3037332"/>
                  </a:lnTo>
                  <a:lnTo>
                    <a:pt x="6270244" y="3011932"/>
                  </a:lnTo>
                  <a:lnTo>
                    <a:pt x="6270244" y="3037332"/>
                  </a:lnTo>
                  <a:lnTo>
                    <a:pt x="6270244" y="3062732"/>
                  </a:lnTo>
                  <a:lnTo>
                    <a:pt x="25400" y="3062732"/>
                  </a:lnTo>
                  <a:cubicBezTo>
                    <a:pt x="11430" y="3062732"/>
                    <a:pt x="0" y="3051302"/>
                    <a:pt x="0" y="3037332"/>
                  </a:cubicBezTo>
                  <a:lnTo>
                    <a:pt x="0" y="1306957"/>
                  </a:lnTo>
                  <a:lnTo>
                    <a:pt x="25400" y="1306957"/>
                  </a:lnTo>
                  <a:lnTo>
                    <a:pt x="0" y="1306957"/>
                  </a:lnTo>
                  <a:lnTo>
                    <a:pt x="0" y="565404"/>
                  </a:lnTo>
                  <a:cubicBezTo>
                    <a:pt x="0" y="551434"/>
                    <a:pt x="11430" y="540004"/>
                    <a:pt x="25400" y="540004"/>
                  </a:cubicBezTo>
                  <a:lnTo>
                    <a:pt x="25400" y="565404"/>
                  </a:lnTo>
                  <a:lnTo>
                    <a:pt x="0" y="565404"/>
                  </a:lnTo>
                  <a:lnTo>
                    <a:pt x="0" y="70993"/>
                  </a:lnTo>
                  <a:cubicBezTo>
                    <a:pt x="0" y="57023"/>
                    <a:pt x="11430" y="45593"/>
                    <a:pt x="25400" y="45593"/>
                  </a:cubicBezTo>
                  <a:moveTo>
                    <a:pt x="25400" y="96393"/>
                  </a:moveTo>
                  <a:lnTo>
                    <a:pt x="25400" y="70993"/>
                  </a:lnTo>
                  <a:lnTo>
                    <a:pt x="50800" y="70993"/>
                  </a:lnTo>
                  <a:lnTo>
                    <a:pt x="50800" y="565404"/>
                  </a:lnTo>
                  <a:cubicBezTo>
                    <a:pt x="50800" y="579374"/>
                    <a:pt x="39370" y="590804"/>
                    <a:pt x="25400" y="590804"/>
                  </a:cubicBezTo>
                  <a:lnTo>
                    <a:pt x="25400" y="565404"/>
                  </a:lnTo>
                  <a:lnTo>
                    <a:pt x="50800" y="565404"/>
                  </a:lnTo>
                  <a:lnTo>
                    <a:pt x="50800" y="1306957"/>
                  </a:lnTo>
                  <a:lnTo>
                    <a:pt x="50800" y="3037332"/>
                  </a:lnTo>
                  <a:lnTo>
                    <a:pt x="25400" y="3037332"/>
                  </a:lnTo>
                  <a:lnTo>
                    <a:pt x="25400" y="3011932"/>
                  </a:lnTo>
                  <a:lnTo>
                    <a:pt x="6270244" y="3011932"/>
                  </a:lnTo>
                  <a:cubicBezTo>
                    <a:pt x="6284214" y="3011932"/>
                    <a:pt x="6295644" y="3023362"/>
                    <a:pt x="6295644" y="3037332"/>
                  </a:cubicBezTo>
                  <a:cubicBezTo>
                    <a:pt x="6295644" y="3051302"/>
                    <a:pt x="6284214" y="3062732"/>
                    <a:pt x="6270244" y="3062732"/>
                  </a:cubicBezTo>
                  <a:cubicBezTo>
                    <a:pt x="6256274" y="3062732"/>
                    <a:pt x="6244844" y="3051302"/>
                    <a:pt x="6244844" y="3037332"/>
                  </a:cubicBezTo>
                  <a:cubicBezTo>
                    <a:pt x="6244844" y="3023362"/>
                    <a:pt x="6256274" y="3011932"/>
                    <a:pt x="6270244" y="3011932"/>
                  </a:cubicBezTo>
                  <a:lnTo>
                    <a:pt x="8946642" y="3011932"/>
                  </a:lnTo>
                  <a:lnTo>
                    <a:pt x="10730992" y="3011932"/>
                  </a:lnTo>
                  <a:lnTo>
                    <a:pt x="10730992" y="3037332"/>
                  </a:lnTo>
                  <a:lnTo>
                    <a:pt x="10705592" y="3037332"/>
                  </a:lnTo>
                  <a:lnTo>
                    <a:pt x="10705592" y="1306957"/>
                  </a:lnTo>
                  <a:cubicBezTo>
                    <a:pt x="10705592" y="1303528"/>
                    <a:pt x="10706227" y="1300226"/>
                    <a:pt x="10707624" y="1297051"/>
                  </a:cubicBezTo>
                  <a:lnTo>
                    <a:pt x="11250168" y="17907"/>
                  </a:lnTo>
                  <a:lnTo>
                    <a:pt x="11273537" y="27813"/>
                  </a:lnTo>
                  <a:lnTo>
                    <a:pt x="11291443" y="45847"/>
                  </a:lnTo>
                  <a:lnTo>
                    <a:pt x="10748772" y="583438"/>
                  </a:lnTo>
                  <a:cubicBezTo>
                    <a:pt x="10741533" y="590677"/>
                    <a:pt x="10730611" y="592836"/>
                    <a:pt x="10721086" y="588899"/>
                  </a:cubicBezTo>
                  <a:cubicBezTo>
                    <a:pt x="10711561" y="584962"/>
                    <a:pt x="10705465" y="575691"/>
                    <a:pt x="10705465" y="565404"/>
                  </a:cubicBezTo>
                  <a:lnTo>
                    <a:pt x="10705465" y="70993"/>
                  </a:lnTo>
                  <a:lnTo>
                    <a:pt x="10730865" y="70993"/>
                  </a:lnTo>
                  <a:lnTo>
                    <a:pt x="10730865" y="96393"/>
                  </a:lnTo>
                  <a:lnTo>
                    <a:pt x="8946642" y="96393"/>
                  </a:lnTo>
                  <a:lnTo>
                    <a:pt x="6270244" y="96393"/>
                  </a:lnTo>
                  <a:lnTo>
                    <a:pt x="25400" y="96393"/>
                  </a:lnTo>
                  <a:close/>
                </a:path>
              </a:pathLst>
            </a:custGeom>
            <a:solidFill>
              <a:srgbClr val="ED1C24"/>
            </a:solidFill>
          </p:spPr>
        </p:sp>
      </p:grpSp>
      <p:grpSp>
        <p:nvGrpSpPr>
          <p:cNvPr name="Group 10" id="10"/>
          <p:cNvGrpSpPr/>
          <p:nvPr/>
        </p:nvGrpSpPr>
        <p:grpSpPr>
          <a:xfrm rot="0">
            <a:off x="937678" y="1790701"/>
            <a:ext cx="4682504" cy="313601"/>
            <a:chOff x="0" y="0"/>
            <a:chExt cx="6243338" cy="418135"/>
          </a:xfrm>
        </p:grpSpPr>
        <p:sp>
          <p:nvSpPr>
            <p:cNvPr name="Freeform 11" id="11"/>
            <p:cNvSpPr/>
            <p:nvPr/>
          </p:nvSpPr>
          <p:spPr>
            <a:xfrm flipH="false" flipV="false" rot="0">
              <a:off x="0" y="0"/>
              <a:ext cx="6243320" cy="418126"/>
            </a:xfrm>
            <a:custGeom>
              <a:avLst/>
              <a:gdLst/>
              <a:ahLst/>
              <a:cxnLst/>
              <a:rect r="r" b="b" t="t" l="l"/>
              <a:pathLst>
                <a:path h="418126" w="6243320">
                  <a:moveTo>
                    <a:pt x="0" y="0"/>
                  </a:moveTo>
                  <a:lnTo>
                    <a:pt x="6243320" y="0"/>
                  </a:lnTo>
                  <a:lnTo>
                    <a:pt x="6243320" y="418126"/>
                  </a:lnTo>
                  <a:lnTo>
                    <a:pt x="0" y="418126"/>
                  </a:lnTo>
                  <a:close/>
                </a:path>
              </a:pathLst>
            </a:custGeom>
            <a:solidFill>
              <a:srgbClr val="ED1C24"/>
            </a:solidFill>
          </p:spPr>
        </p:sp>
        <p:sp>
          <p:nvSpPr>
            <p:cNvPr name="TextBox 12" id="12"/>
            <p:cNvSpPr txBox="true"/>
            <p:nvPr/>
          </p:nvSpPr>
          <p:spPr>
            <a:xfrm>
              <a:off x="0" y="-9525"/>
              <a:ext cx="6243338" cy="427660"/>
            </a:xfrm>
            <a:prstGeom prst="rect">
              <a:avLst/>
            </a:prstGeom>
          </p:spPr>
          <p:txBody>
            <a:bodyPr anchor="t" rtlCol="false" tIns="50800" lIns="50800" bIns="50800" rIns="50800"/>
            <a:lstStyle/>
            <a:p>
              <a:pPr algn="ctr">
                <a:lnSpc>
                  <a:spcPts val="1620"/>
                </a:lnSpc>
              </a:pPr>
              <a:r>
                <a:rPr lang="en-US" b="true" sz="1350" spc="12">
                  <a:solidFill>
                    <a:srgbClr val="FFFFFF"/>
                  </a:solidFill>
                  <a:latin typeface="Glacial Indifference Bold"/>
                  <a:ea typeface="Glacial Indifference Bold"/>
                  <a:cs typeface="Glacial Indifference Bold"/>
                  <a:sym typeface="Glacial Indifference Bold"/>
                </a:rPr>
                <a:t>DEMAND FOR EMBEDDED FINANCE</a:t>
              </a:r>
            </a:p>
          </p:txBody>
        </p:sp>
      </p:grpSp>
      <p:grpSp>
        <p:nvGrpSpPr>
          <p:cNvPr name="Group 13" id="13"/>
          <p:cNvGrpSpPr/>
          <p:nvPr/>
        </p:nvGrpSpPr>
        <p:grpSpPr>
          <a:xfrm rot="0">
            <a:off x="6076722" y="1790701"/>
            <a:ext cx="4402143" cy="313601"/>
            <a:chOff x="0" y="0"/>
            <a:chExt cx="5869524" cy="418135"/>
          </a:xfrm>
        </p:grpSpPr>
        <p:sp>
          <p:nvSpPr>
            <p:cNvPr name="Freeform 14" id="14"/>
            <p:cNvSpPr/>
            <p:nvPr/>
          </p:nvSpPr>
          <p:spPr>
            <a:xfrm flipH="false" flipV="false" rot="0">
              <a:off x="0" y="0"/>
              <a:ext cx="5869559" cy="418126"/>
            </a:xfrm>
            <a:custGeom>
              <a:avLst/>
              <a:gdLst/>
              <a:ahLst/>
              <a:cxnLst/>
              <a:rect r="r" b="b" t="t" l="l"/>
              <a:pathLst>
                <a:path h="418126" w="5869559">
                  <a:moveTo>
                    <a:pt x="0" y="0"/>
                  </a:moveTo>
                  <a:lnTo>
                    <a:pt x="5869559" y="0"/>
                  </a:lnTo>
                  <a:lnTo>
                    <a:pt x="5869559" y="418126"/>
                  </a:lnTo>
                  <a:lnTo>
                    <a:pt x="0" y="418126"/>
                  </a:lnTo>
                  <a:close/>
                </a:path>
              </a:pathLst>
            </a:custGeom>
            <a:solidFill>
              <a:srgbClr val="ED1C24"/>
            </a:solidFill>
          </p:spPr>
        </p:sp>
        <p:sp>
          <p:nvSpPr>
            <p:cNvPr name="TextBox 15" id="15"/>
            <p:cNvSpPr txBox="true"/>
            <p:nvPr/>
          </p:nvSpPr>
          <p:spPr>
            <a:xfrm>
              <a:off x="0" y="-9525"/>
              <a:ext cx="5869524"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PRIORITISING UI/UX AND TECH FEATURES</a:t>
              </a:r>
            </a:p>
          </p:txBody>
        </p:sp>
      </p:grpSp>
      <p:grpSp>
        <p:nvGrpSpPr>
          <p:cNvPr name="Group 16" id="16"/>
          <p:cNvGrpSpPr/>
          <p:nvPr/>
        </p:nvGrpSpPr>
        <p:grpSpPr>
          <a:xfrm rot="0">
            <a:off x="645424" y="6641481"/>
            <a:ext cx="5734696" cy="313601"/>
            <a:chOff x="0" y="0"/>
            <a:chExt cx="7646262" cy="418135"/>
          </a:xfrm>
        </p:grpSpPr>
        <p:sp>
          <p:nvSpPr>
            <p:cNvPr name="Freeform 17" id="17"/>
            <p:cNvSpPr/>
            <p:nvPr/>
          </p:nvSpPr>
          <p:spPr>
            <a:xfrm flipH="false" flipV="false" rot="0">
              <a:off x="0" y="0"/>
              <a:ext cx="7646289" cy="418126"/>
            </a:xfrm>
            <a:custGeom>
              <a:avLst/>
              <a:gdLst/>
              <a:ahLst/>
              <a:cxnLst/>
              <a:rect r="r" b="b" t="t" l="l"/>
              <a:pathLst>
                <a:path h="418126" w="7646289">
                  <a:moveTo>
                    <a:pt x="0" y="0"/>
                  </a:moveTo>
                  <a:lnTo>
                    <a:pt x="7646289" y="0"/>
                  </a:lnTo>
                  <a:lnTo>
                    <a:pt x="7646289" y="418126"/>
                  </a:lnTo>
                  <a:lnTo>
                    <a:pt x="0" y="418126"/>
                  </a:lnTo>
                  <a:close/>
                </a:path>
              </a:pathLst>
            </a:custGeom>
            <a:solidFill>
              <a:srgbClr val="ED1C24"/>
            </a:solidFill>
          </p:spPr>
        </p:sp>
        <p:sp>
          <p:nvSpPr>
            <p:cNvPr name="TextBox 18" id="18"/>
            <p:cNvSpPr txBox="true"/>
            <p:nvPr/>
          </p:nvSpPr>
          <p:spPr>
            <a:xfrm>
              <a:off x="0" y="-9525"/>
              <a:ext cx="7646262"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FIRST TIMERS SEEKING COST EFFICIENT OPTIONS</a:t>
              </a:r>
            </a:p>
          </p:txBody>
        </p:sp>
      </p:grpSp>
      <p:grpSp>
        <p:nvGrpSpPr>
          <p:cNvPr name="Group 19" id="19"/>
          <p:cNvGrpSpPr/>
          <p:nvPr/>
        </p:nvGrpSpPr>
        <p:grpSpPr>
          <a:xfrm rot="0">
            <a:off x="9448524" y="6611374"/>
            <a:ext cx="6619057" cy="313601"/>
            <a:chOff x="0" y="0"/>
            <a:chExt cx="8825410" cy="418135"/>
          </a:xfrm>
        </p:grpSpPr>
        <p:sp>
          <p:nvSpPr>
            <p:cNvPr name="Freeform 20" id="20"/>
            <p:cNvSpPr/>
            <p:nvPr/>
          </p:nvSpPr>
          <p:spPr>
            <a:xfrm flipH="false" flipV="false" rot="0">
              <a:off x="0" y="0"/>
              <a:ext cx="8825357" cy="418126"/>
            </a:xfrm>
            <a:custGeom>
              <a:avLst/>
              <a:gdLst/>
              <a:ahLst/>
              <a:cxnLst/>
              <a:rect r="r" b="b" t="t" l="l"/>
              <a:pathLst>
                <a:path h="418126" w="8825357">
                  <a:moveTo>
                    <a:pt x="0" y="0"/>
                  </a:moveTo>
                  <a:lnTo>
                    <a:pt x="8825357" y="0"/>
                  </a:lnTo>
                  <a:lnTo>
                    <a:pt x="8825357" y="418126"/>
                  </a:lnTo>
                  <a:lnTo>
                    <a:pt x="0" y="418126"/>
                  </a:lnTo>
                  <a:close/>
                </a:path>
              </a:pathLst>
            </a:custGeom>
            <a:solidFill>
              <a:srgbClr val="ED1C24"/>
            </a:solidFill>
          </p:spPr>
        </p:sp>
        <p:sp>
          <p:nvSpPr>
            <p:cNvPr name="TextBox 21" id="21"/>
            <p:cNvSpPr txBox="true"/>
            <p:nvPr/>
          </p:nvSpPr>
          <p:spPr>
            <a:xfrm>
              <a:off x="0" y="-9525"/>
              <a:ext cx="8825410"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GRAVITATING TO NEO BANKING FOR DIGITAL EASE</a:t>
              </a:r>
            </a:p>
          </p:txBody>
        </p:sp>
      </p:grpSp>
      <p:grpSp>
        <p:nvGrpSpPr>
          <p:cNvPr name="Group 22" id="22"/>
          <p:cNvGrpSpPr/>
          <p:nvPr/>
        </p:nvGrpSpPr>
        <p:grpSpPr>
          <a:xfrm rot="0">
            <a:off x="566538" y="9959564"/>
            <a:ext cx="6273801" cy="300043"/>
            <a:chOff x="0" y="0"/>
            <a:chExt cx="8365068" cy="400058"/>
          </a:xfrm>
        </p:grpSpPr>
        <p:sp>
          <p:nvSpPr>
            <p:cNvPr name="Freeform 23" id="23"/>
            <p:cNvSpPr/>
            <p:nvPr/>
          </p:nvSpPr>
          <p:spPr>
            <a:xfrm flipH="false" flipV="false" rot="0">
              <a:off x="0" y="0"/>
              <a:ext cx="8365068" cy="400058"/>
            </a:xfrm>
            <a:custGeom>
              <a:avLst/>
              <a:gdLst/>
              <a:ahLst/>
              <a:cxnLst/>
              <a:rect r="r" b="b" t="t" l="l"/>
              <a:pathLst>
                <a:path h="400058" w="8365068">
                  <a:moveTo>
                    <a:pt x="0" y="0"/>
                  </a:moveTo>
                  <a:lnTo>
                    <a:pt x="8365068" y="0"/>
                  </a:lnTo>
                  <a:lnTo>
                    <a:pt x="8365068" y="400058"/>
                  </a:lnTo>
                  <a:lnTo>
                    <a:pt x="0" y="400058"/>
                  </a:lnTo>
                  <a:close/>
                </a:path>
              </a:pathLst>
            </a:custGeom>
            <a:solidFill>
              <a:srgbClr val="000000">
                <a:alpha val="0"/>
              </a:srgbClr>
            </a:solidFill>
          </p:spPr>
        </p:sp>
        <p:sp>
          <p:nvSpPr>
            <p:cNvPr name="TextBox 24" id="24"/>
            <p:cNvSpPr txBox="true"/>
            <p:nvPr/>
          </p:nvSpPr>
          <p:spPr>
            <a:xfrm>
              <a:off x="0" y="-9525"/>
              <a:ext cx="8365068" cy="409583"/>
            </a:xfrm>
            <a:prstGeom prst="rect">
              <a:avLst/>
            </a:prstGeom>
          </p:spPr>
          <p:txBody>
            <a:bodyPr anchor="t" rtlCol="false" tIns="0" lIns="0" bIns="0" rIns="0"/>
            <a:lstStyle/>
            <a:p>
              <a:pPr algn="l">
                <a:lnSpc>
                  <a:spcPts val="1620"/>
                </a:lnSpc>
              </a:pPr>
              <a:r>
                <a:rPr lang="en-US" b="true" sz="1350" spc="12">
                  <a:solidFill>
                    <a:srgbClr val="000000"/>
                  </a:solidFill>
                  <a:latin typeface="Glacial Indifference Bold"/>
                  <a:ea typeface="Glacial Indifference Bold"/>
                  <a:cs typeface="Glacial Indifference Bold"/>
                  <a:sym typeface="Glacial Indifference Bold"/>
                </a:rPr>
                <a:t>SOURCE: REDDIT</a:t>
              </a:r>
            </a:p>
          </p:txBody>
        </p:sp>
      </p:grpSp>
      <p:sp>
        <p:nvSpPr>
          <p:cNvPr name="Freeform 25" id="25"/>
          <p:cNvSpPr/>
          <p:nvPr/>
        </p:nvSpPr>
        <p:spPr>
          <a:xfrm flipH="false" flipV="false" rot="0">
            <a:off x="986145" y="2426298"/>
            <a:ext cx="4710237" cy="3227745"/>
          </a:xfrm>
          <a:custGeom>
            <a:avLst/>
            <a:gdLst/>
            <a:ahLst/>
            <a:cxnLst/>
            <a:rect r="r" b="b" t="t" l="l"/>
            <a:pathLst>
              <a:path h="3227745" w="4710237">
                <a:moveTo>
                  <a:pt x="0" y="0"/>
                </a:moveTo>
                <a:lnTo>
                  <a:pt x="4710237" y="0"/>
                </a:lnTo>
                <a:lnTo>
                  <a:pt x="4710237" y="3227745"/>
                </a:lnTo>
                <a:lnTo>
                  <a:pt x="0" y="3227745"/>
                </a:lnTo>
                <a:lnTo>
                  <a:pt x="0" y="0"/>
                </a:lnTo>
                <a:close/>
              </a:path>
            </a:pathLst>
          </a:custGeom>
          <a:blipFill>
            <a:blip r:embed="rId3"/>
            <a:stretch>
              <a:fillRect l="0" t="0" r="0" b="-7034"/>
            </a:stretch>
          </a:blipFill>
        </p:spPr>
      </p:sp>
      <p:grpSp>
        <p:nvGrpSpPr>
          <p:cNvPr name="Group 26" id="26"/>
          <p:cNvGrpSpPr/>
          <p:nvPr/>
        </p:nvGrpSpPr>
        <p:grpSpPr>
          <a:xfrm rot="0">
            <a:off x="968715" y="3389598"/>
            <a:ext cx="4670517" cy="866174"/>
            <a:chOff x="0" y="0"/>
            <a:chExt cx="6227356" cy="1154898"/>
          </a:xfrm>
        </p:grpSpPr>
        <p:sp>
          <p:nvSpPr>
            <p:cNvPr name="Freeform 27" id="27"/>
            <p:cNvSpPr/>
            <p:nvPr/>
          </p:nvSpPr>
          <p:spPr>
            <a:xfrm flipH="false" flipV="false" rot="0">
              <a:off x="0" y="0"/>
              <a:ext cx="6227318" cy="1154938"/>
            </a:xfrm>
            <a:custGeom>
              <a:avLst/>
              <a:gdLst/>
              <a:ahLst/>
              <a:cxnLst/>
              <a:rect r="r" b="b" t="t" l="l"/>
              <a:pathLst>
                <a:path h="1154938" w="6227318">
                  <a:moveTo>
                    <a:pt x="25400" y="0"/>
                  </a:moveTo>
                  <a:lnTo>
                    <a:pt x="6201918" y="0"/>
                  </a:lnTo>
                  <a:cubicBezTo>
                    <a:pt x="6215888" y="0"/>
                    <a:pt x="6227318" y="11430"/>
                    <a:pt x="6227318" y="25400"/>
                  </a:cubicBezTo>
                  <a:lnTo>
                    <a:pt x="6227318" y="1129538"/>
                  </a:lnTo>
                  <a:cubicBezTo>
                    <a:pt x="6227318" y="1143508"/>
                    <a:pt x="6215888" y="1154938"/>
                    <a:pt x="6201918" y="1154938"/>
                  </a:cubicBezTo>
                  <a:lnTo>
                    <a:pt x="25400" y="1154938"/>
                  </a:lnTo>
                  <a:cubicBezTo>
                    <a:pt x="11430" y="1154938"/>
                    <a:pt x="0" y="1143508"/>
                    <a:pt x="0" y="1129538"/>
                  </a:cubicBezTo>
                  <a:lnTo>
                    <a:pt x="0" y="25400"/>
                  </a:lnTo>
                  <a:cubicBezTo>
                    <a:pt x="0" y="11430"/>
                    <a:pt x="11430" y="0"/>
                    <a:pt x="25400" y="0"/>
                  </a:cubicBezTo>
                  <a:moveTo>
                    <a:pt x="25400" y="50800"/>
                  </a:moveTo>
                  <a:lnTo>
                    <a:pt x="25400" y="25400"/>
                  </a:lnTo>
                  <a:lnTo>
                    <a:pt x="50800" y="25400"/>
                  </a:lnTo>
                  <a:lnTo>
                    <a:pt x="50800" y="1129538"/>
                  </a:lnTo>
                  <a:lnTo>
                    <a:pt x="25400" y="1129538"/>
                  </a:lnTo>
                  <a:lnTo>
                    <a:pt x="25400" y="1104138"/>
                  </a:lnTo>
                  <a:lnTo>
                    <a:pt x="6201918" y="1104138"/>
                  </a:lnTo>
                  <a:lnTo>
                    <a:pt x="6201918" y="1129538"/>
                  </a:lnTo>
                  <a:lnTo>
                    <a:pt x="6176518" y="1129538"/>
                  </a:lnTo>
                  <a:lnTo>
                    <a:pt x="6176518" y="25400"/>
                  </a:lnTo>
                  <a:lnTo>
                    <a:pt x="6201918" y="25400"/>
                  </a:lnTo>
                  <a:lnTo>
                    <a:pt x="6201918" y="50800"/>
                  </a:lnTo>
                  <a:lnTo>
                    <a:pt x="25400" y="50800"/>
                  </a:lnTo>
                  <a:close/>
                </a:path>
              </a:pathLst>
            </a:custGeom>
            <a:solidFill>
              <a:srgbClr val="124294"/>
            </a:solidFill>
          </p:spPr>
        </p:sp>
      </p:grpSp>
      <p:sp>
        <p:nvSpPr>
          <p:cNvPr name="Freeform 28" id="28"/>
          <p:cNvSpPr/>
          <p:nvPr/>
        </p:nvSpPr>
        <p:spPr>
          <a:xfrm flipH="false" flipV="false" rot="0">
            <a:off x="9461937" y="7096590"/>
            <a:ext cx="3542403" cy="1685619"/>
          </a:xfrm>
          <a:custGeom>
            <a:avLst/>
            <a:gdLst/>
            <a:ahLst/>
            <a:cxnLst/>
            <a:rect r="r" b="b" t="t" l="l"/>
            <a:pathLst>
              <a:path h="1685619" w="3542403">
                <a:moveTo>
                  <a:pt x="0" y="0"/>
                </a:moveTo>
                <a:lnTo>
                  <a:pt x="3542403" y="0"/>
                </a:lnTo>
                <a:lnTo>
                  <a:pt x="3542403" y="1685619"/>
                </a:lnTo>
                <a:lnTo>
                  <a:pt x="0" y="1685619"/>
                </a:lnTo>
                <a:lnTo>
                  <a:pt x="0" y="0"/>
                </a:lnTo>
                <a:close/>
              </a:path>
            </a:pathLst>
          </a:custGeom>
          <a:blipFill>
            <a:blip r:embed="rId4"/>
            <a:stretch>
              <a:fillRect l="0" t="0" r="0" b="0"/>
            </a:stretch>
          </a:blipFill>
        </p:spPr>
      </p:sp>
      <p:sp>
        <p:nvSpPr>
          <p:cNvPr name="Freeform 29" id="29"/>
          <p:cNvSpPr/>
          <p:nvPr/>
        </p:nvSpPr>
        <p:spPr>
          <a:xfrm flipH="false" flipV="false" rot="0">
            <a:off x="11815620" y="8582382"/>
            <a:ext cx="4158042" cy="1438972"/>
          </a:xfrm>
          <a:custGeom>
            <a:avLst/>
            <a:gdLst/>
            <a:ahLst/>
            <a:cxnLst/>
            <a:rect r="r" b="b" t="t" l="l"/>
            <a:pathLst>
              <a:path h="1438972" w="4158042">
                <a:moveTo>
                  <a:pt x="0" y="0"/>
                </a:moveTo>
                <a:lnTo>
                  <a:pt x="4158042" y="0"/>
                </a:lnTo>
                <a:lnTo>
                  <a:pt x="4158042" y="1438972"/>
                </a:lnTo>
                <a:lnTo>
                  <a:pt x="0" y="1438972"/>
                </a:lnTo>
                <a:lnTo>
                  <a:pt x="0" y="0"/>
                </a:lnTo>
                <a:close/>
              </a:path>
            </a:pathLst>
          </a:custGeom>
          <a:blipFill>
            <a:blip r:embed="rId5"/>
            <a:stretch>
              <a:fillRect l="0" t="0" r="0" b="0"/>
            </a:stretch>
          </a:blipFill>
        </p:spPr>
      </p:sp>
      <p:grpSp>
        <p:nvGrpSpPr>
          <p:cNvPr name="Group 30" id="30"/>
          <p:cNvGrpSpPr/>
          <p:nvPr/>
        </p:nvGrpSpPr>
        <p:grpSpPr>
          <a:xfrm rot="0">
            <a:off x="11948970" y="8676990"/>
            <a:ext cx="4376880" cy="657123"/>
            <a:chOff x="0" y="0"/>
            <a:chExt cx="5835840" cy="876164"/>
          </a:xfrm>
        </p:grpSpPr>
        <p:sp>
          <p:nvSpPr>
            <p:cNvPr name="Freeform 31" id="31"/>
            <p:cNvSpPr/>
            <p:nvPr/>
          </p:nvSpPr>
          <p:spPr>
            <a:xfrm flipH="false" flipV="false" rot="0">
              <a:off x="0" y="0"/>
              <a:ext cx="5835777" cy="876173"/>
            </a:xfrm>
            <a:custGeom>
              <a:avLst/>
              <a:gdLst/>
              <a:ahLst/>
              <a:cxnLst/>
              <a:rect r="r" b="b" t="t" l="l"/>
              <a:pathLst>
                <a:path h="876173" w="5835777">
                  <a:moveTo>
                    <a:pt x="25400" y="0"/>
                  </a:moveTo>
                  <a:lnTo>
                    <a:pt x="5810377" y="0"/>
                  </a:lnTo>
                  <a:cubicBezTo>
                    <a:pt x="5824347" y="0"/>
                    <a:pt x="5835777" y="11430"/>
                    <a:pt x="5835777" y="25400"/>
                  </a:cubicBezTo>
                  <a:lnTo>
                    <a:pt x="5835777" y="850773"/>
                  </a:lnTo>
                  <a:cubicBezTo>
                    <a:pt x="5835777" y="864743"/>
                    <a:pt x="5824347" y="876173"/>
                    <a:pt x="5810377" y="876173"/>
                  </a:cubicBezTo>
                  <a:lnTo>
                    <a:pt x="25400" y="876173"/>
                  </a:lnTo>
                  <a:cubicBezTo>
                    <a:pt x="11430" y="876173"/>
                    <a:pt x="0" y="864743"/>
                    <a:pt x="0" y="850773"/>
                  </a:cubicBezTo>
                  <a:lnTo>
                    <a:pt x="0" y="25400"/>
                  </a:lnTo>
                  <a:cubicBezTo>
                    <a:pt x="0" y="11430"/>
                    <a:pt x="11430" y="0"/>
                    <a:pt x="25400" y="0"/>
                  </a:cubicBezTo>
                  <a:moveTo>
                    <a:pt x="25400" y="50800"/>
                  </a:moveTo>
                  <a:lnTo>
                    <a:pt x="25400" y="25400"/>
                  </a:lnTo>
                  <a:lnTo>
                    <a:pt x="50800" y="25400"/>
                  </a:lnTo>
                  <a:lnTo>
                    <a:pt x="50800" y="850773"/>
                  </a:lnTo>
                  <a:lnTo>
                    <a:pt x="25400" y="850773"/>
                  </a:lnTo>
                  <a:lnTo>
                    <a:pt x="25400" y="825373"/>
                  </a:lnTo>
                  <a:lnTo>
                    <a:pt x="5810377" y="825373"/>
                  </a:lnTo>
                  <a:lnTo>
                    <a:pt x="5810377" y="850773"/>
                  </a:lnTo>
                  <a:lnTo>
                    <a:pt x="5784977" y="850773"/>
                  </a:lnTo>
                  <a:lnTo>
                    <a:pt x="5784977" y="25400"/>
                  </a:lnTo>
                  <a:lnTo>
                    <a:pt x="5810377" y="25400"/>
                  </a:lnTo>
                  <a:lnTo>
                    <a:pt x="5810377" y="50800"/>
                  </a:lnTo>
                  <a:lnTo>
                    <a:pt x="25400" y="50800"/>
                  </a:lnTo>
                  <a:close/>
                </a:path>
              </a:pathLst>
            </a:custGeom>
            <a:solidFill>
              <a:srgbClr val="124294"/>
            </a:solidFill>
          </p:spPr>
        </p:sp>
      </p:grpSp>
      <p:grpSp>
        <p:nvGrpSpPr>
          <p:cNvPr name="Group 32" id="32"/>
          <p:cNvGrpSpPr/>
          <p:nvPr/>
        </p:nvGrpSpPr>
        <p:grpSpPr>
          <a:xfrm rot="0">
            <a:off x="9460611" y="7134633"/>
            <a:ext cx="4376880" cy="657123"/>
            <a:chOff x="0" y="0"/>
            <a:chExt cx="5835840" cy="876164"/>
          </a:xfrm>
        </p:grpSpPr>
        <p:sp>
          <p:nvSpPr>
            <p:cNvPr name="Freeform 33" id="33"/>
            <p:cNvSpPr/>
            <p:nvPr/>
          </p:nvSpPr>
          <p:spPr>
            <a:xfrm flipH="false" flipV="false" rot="0">
              <a:off x="0" y="0"/>
              <a:ext cx="5835777" cy="876173"/>
            </a:xfrm>
            <a:custGeom>
              <a:avLst/>
              <a:gdLst/>
              <a:ahLst/>
              <a:cxnLst/>
              <a:rect r="r" b="b" t="t" l="l"/>
              <a:pathLst>
                <a:path h="876173" w="5835777">
                  <a:moveTo>
                    <a:pt x="25400" y="0"/>
                  </a:moveTo>
                  <a:lnTo>
                    <a:pt x="5810377" y="0"/>
                  </a:lnTo>
                  <a:cubicBezTo>
                    <a:pt x="5824347" y="0"/>
                    <a:pt x="5835777" y="11430"/>
                    <a:pt x="5835777" y="25400"/>
                  </a:cubicBezTo>
                  <a:lnTo>
                    <a:pt x="5835777" y="850773"/>
                  </a:lnTo>
                  <a:cubicBezTo>
                    <a:pt x="5835777" y="864743"/>
                    <a:pt x="5824347" y="876173"/>
                    <a:pt x="5810377" y="876173"/>
                  </a:cubicBezTo>
                  <a:lnTo>
                    <a:pt x="25400" y="876173"/>
                  </a:lnTo>
                  <a:cubicBezTo>
                    <a:pt x="11430" y="876173"/>
                    <a:pt x="0" y="864743"/>
                    <a:pt x="0" y="850773"/>
                  </a:cubicBezTo>
                  <a:lnTo>
                    <a:pt x="0" y="25400"/>
                  </a:lnTo>
                  <a:cubicBezTo>
                    <a:pt x="0" y="11430"/>
                    <a:pt x="11430" y="0"/>
                    <a:pt x="25400" y="0"/>
                  </a:cubicBezTo>
                  <a:moveTo>
                    <a:pt x="25400" y="50800"/>
                  </a:moveTo>
                  <a:lnTo>
                    <a:pt x="25400" y="25400"/>
                  </a:lnTo>
                  <a:lnTo>
                    <a:pt x="50800" y="25400"/>
                  </a:lnTo>
                  <a:lnTo>
                    <a:pt x="50800" y="850773"/>
                  </a:lnTo>
                  <a:lnTo>
                    <a:pt x="25400" y="850773"/>
                  </a:lnTo>
                  <a:lnTo>
                    <a:pt x="25400" y="825373"/>
                  </a:lnTo>
                  <a:lnTo>
                    <a:pt x="5810377" y="825373"/>
                  </a:lnTo>
                  <a:lnTo>
                    <a:pt x="5810377" y="850773"/>
                  </a:lnTo>
                  <a:lnTo>
                    <a:pt x="5784977" y="850773"/>
                  </a:lnTo>
                  <a:lnTo>
                    <a:pt x="5784977" y="25400"/>
                  </a:lnTo>
                  <a:lnTo>
                    <a:pt x="5810377" y="25400"/>
                  </a:lnTo>
                  <a:lnTo>
                    <a:pt x="5810377" y="50800"/>
                  </a:lnTo>
                  <a:lnTo>
                    <a:pt x="25400" y="50800"/>
                  </a:lnTo>
                  <a:close/>
                </a:path>
              </a:pathLst>
            </a:custGeom>
            <a:solidFill>
              <a:srgbClr val="124294"/>
            </a:solidFill>
          </p:spPr>
        </p:sp>
      </p:grpSp>
      <p:sp>
        <p:nvSpPr>
          <p:cNvPr name="Freeform 34" id="34"/>
          <p:cNvSpPr/>
          <p:nvPr/>
        </p:nvSpPr>
        <p:spPr>
          <a:xfrm flipH="false" flipV="false" rot="0">
            <a:off x="6152925" y="2418960"/>
            <a:ext cx="3558879" cy="1722407"/>
          </a:xfrm>
          <a:custGeom>
            <a:avLst/>
            <a:gdLst/>
            <a:ahLst/>
            <a:cxnLst/>
            <a:rect r="r" b="b" t="t" l="l"/>
            <a:pathLst>
              <a:path h="1722407" w="3558879">
                <a:moveTo>
                  <a:pt x="0" y="0"/>
                </a:moveTo>
                <a:lnTo>
                  <a:pt x="3558879" y="0"/>
                </a:lnTo>
                <a:lnTo>
                  <a:pt x="3558879" y="1722407"/>
                </a:lnTo>
                <a:lnTo>
                  <a:pt x="0" y="1722407"/>
                </a:lnTo>
                <a:lnTo>
                  <a:pt x="0" y="0"/>
                </a:lnTo>
                <a:close/>
              </a:path>
            </a:pathLst>
          </a:custGeom>
          <a:blipFill>
            <a:blip r:embed="rId6"/>
            <a:stretch>
              <a:fillRect l="0" t="0" r="0" b="0"/>
            </a:stretch>
          </a:blipFill>
        </p:spPr>
      </p:sp>
      <p:sp>
        <p:nvSpPr>
          <p:cNvPr name="Freeform 35" id="35"/>
          <p:cNvSpPr/>
          <p:nvPr/>
        </p:nvSpPr>
        <p:spPr>
          <a:xfrm flipH="false" flipV="false" rot="0">
            <a:off x="6152925" y="4285184"/>
            <a:ext cx="4610687" cy="1925984"/>
          </a:xfrm>
          <a:custGeom>
            <a:avLst/>
            <a:gdLst/>
            <a:ahLst/>
            <a:cxnLst/>
            <a:rect r="r" b="b" t="t" l="l"/>
            <a:pathLst>
              <a:path h="1925984" w="4610687">
                <a:moveTo>
                  <a:pt x="0" y="0"/>
                </a:moveTo>
                <a:lnTo>
                  <a:pt x="4610687" y="0"/>
                </a:lnTo>
                <a:lnTo>
                  <a:pt x="4610687" y="1925983"/>
                </a:lnTo>
                <a:lnTo>
                  <a:pt x="0" y="1925983"/>
                </a:lnTo>
                <a:lnTo>
                  <a:pt x="0" y="0"/>
                </a:lnTo>
                <a:close/>
              </a:path>
            </a:pathLst>
          </a:custGeom>
          <a:blipFill>
            <a:blip r:embed="rId7"/>
            <a:stretch>
              <a:fillRect l="0" t="0" r="0" b="0"/>
            </a:stretch>
          </a:blipFill>
        </p:spPr>
      </p:sp>
      <p:sp>
        <p:nvSpPr>
          <p:cNvPr name="Freeform 36" id="36"/>
          <p:cNvSpPr/>
          <p:nvPr/>
        </p:nvSpPr>
        <p:spPr>
          <a:xfrm flipH="false" flipV="false" rot="0">
            <a:off x="10253452" y="3158694"/>
            <a:ext cx="3698232" cy="1530712"/>
          </a:xfrm>
          <a:custGeom>
            <a:avLst/>
            <a:gdLst/>
            <a:ahLst/>
            <a:cxnLst/>
            <a:rect r="r" b="b" t="t" l="l"/>
            <a:pathLst>
              <a:path h="1530712" w="3698232">
                <a:moveTo>
                  <a:pt x="0" y="0"/>
                </a:moveTo>
                <a:lnTo>
                  <a:pt x="3698232" y="0"/>
                </a:lnTo>
                <a:lnTo>
                  <a:pt x="3698232" y="1530712"/>
                </a:lnTo>
                <a:lnTo>
                  <a:pt x="0" y="1530712"/>
                </a:lnTo>
                <a:lnTo>
                  <a:pt x="0" y="0"/>
                </a:lnTo>
                <a:close/>
              </a:path>
            </a:pathLst>
          </a:custGeom>
          <a:blipFill>
            <a:blip r:embed="rId8"/>
            <a:stretch>
              <a:fillRect l="0" t="0" r="0" b="0"/>
            </a:stretch>
          </a:blipFill>
        </p:spPr>
      </p:sp>
      <p:grpSp>
        <p:nvGrpSpPr>
          <p:cNvPr name="Group 37" id="37"/>
          <p:cNvGrpSpPr/>
          <p:nvPr/>
        </p:nvGrpSpPr>
        <p:grpSpPr>
          <a:xfrm rot="0">
            <a:off x="10459815" y="3379030"/>
            <a:ext cx="3510921" cy="392351"/>
            <a:chOff x="0" y="0"/>
            <a:chExt cx="4681228" cy="523134"/>
          </a:xfrm>
        </p:grpSpPr>
        <p:sp>
          <p:nvSpPr>
            <p:cNvPr name="Freeform 38" id="38"/>
            <p:cNvSpPr/>
            <p:nvPr/>
          </p:nvSpPr>
          <p:spPr>
            <a:xfrm flipH="false" flipV="false" rot="0">
              <a:off x="0" y="0"/>
              <a:ext cx="4681220" cy="523113"/>
            </a:xfrm>
            <a:custGeom>
              <a:avLst/>
              <a:gdLst/>
              <a:ahLst/>
              <a:cxnLst/>
              <a:rect r="r" b="b" t="t" l="l"/>
              <a:pathLst>
                <a:path h="523113" w="4681220">
                  <a:moveTo>
                    <a:pt x="25400" y="0"/>
                  </a:moveTo>
                  <a:lnTo>
                    <a:pt x="4655820" y="0"/>
                  </a:lnTo>
                  <a:cubicBezTo>
                    <a:pt x="4669790" y="0"/>
                    <a:pt x="4681220" y="11430"/>
                    <a:pt x="4681220" y="25400"/>
                  </a:cubicBezTo>
                  <a:lnTo>
                    <a:pt x="4681220" y="497713"/>
                  </a:lnTo>
                  <a:cubicBezTo>
                    <a:pt x="4681220" y="511683"/>
                    <a:pt x="4669790" y="523113"/>
                    <a:pt x="4655820" y="523113"/>
                  </a:cubicBezTo>
                  <a:lnTo>
                    <a:pt x="25400" y="523113"/>
                  </a:lnTo>
                  <a:cubicBezTo>
                    <a:pt x="11430" y="523113"/>
                    <a:pt x="0" y="511683"/>
                    <a:pt x="0" y="497713"/>
                  </a:cubicBezTo>
                  <a:lnTo>
                    <a:pt x="0" y="25400"/>
                  </a:lnTo>
                  <a:cubicBezTo>
                    <a:pt x="0" y="11430"/>
                    <a:pt x="11430" y="0"/>
                    <a:pt x="25400" y="0"/>
                  </a:cubicBezTo>
                  <a:moveTo>
                    <a:pt x="25400" y="50800"/>
                  </a:moveTo>
                  <a:lnTo>
                    <a:pt x="25400" y="25400"/>
                  </a:lnTo>
                  <a:lnTo>
                    <a:pt x="50800" y="25400"/>
                  </a:lnTo>
                  <a:lnTo>
                    <a:pt x="50800" y="497713"/>
                  </a:lnTo>
                  <a:lnTo>
                    <a:pt x="25400" y="497713"/>
                  </a:lnTo>
                  <a:lnTo>
                    <a:pt x="25400" y="472313"/>
                  </a:lnTo>
                  <a:lnTo>
                    <a:pt x="4655820" y="472313"/>
                  </a:lnTo>
                  <a:lnTo>
                    <a:pt x="4655820" y="497713"/>
                  </a:lnTo>
                  <a:lnTo>
                    <a:pt x="4630420" y="497713"/>
                  </a:lnTo>
                  <a:lnTo>
                    <a:pt x="4630420" y="25400"/>
                  </a:lnTo>
                  <a:lnTo>
                    <a:pt x="4655820" y="25400"/>
                  </a:lnTo>
                  <a:lnTo>
                    <a:pt x="4655820" y="50800"/>
                  </a:lnTo>
                  <a:lnTo>
                    <a:pt x="25400" y="50800"/>
                  </a:lnTo>
                  <a:close/>
                </a:path>
              </a:pathLst>
            </a:custGeom>
            <a:solidFill>
              <a:srgbClr val="124294"/>
            </a:solidFill>
          </p:spPr>
        </p:sp>
      </p:grpSp>
      <p:grpSp>
        <p:nvGrpSpPr>
          <p:cNvPr name="Group 39" id="39"/>
          <p:cNvGrpSpPr/>
          <p:nvPr/>
        </p:nvGrpSpPr>
        <p:grpSpPr>
          <a:xfrm rot="0">
            <a:off x="937677" y="272770"/>
            <a:ext cx="17350323" cy="1200290"/>
            <a:chOff x="0" y="0"/>
            <a:chExt cx="23133764" cy="1600386"/>
          </a:xfrm>
        </p:grpSpPr>
        <p:sp>
          <p:nvSpPr>
            <p:cNvPr name="Freeform 40" id="40"/>
            <p:cNvSpPr/>
            <p:nvPr/>
          </p:nvSpPr>
          <p:spPr>
            <a:xfrm flipH="false" flipV="false" rot="0">
              <a:off x="0" y="0"/>
              <a:ext cx="23133765" cy="1600386"/>
            </a:xfrm>
            <a:custGeom>
              <a:avLst/>
              <a:gdLst/>
              <a:ahLst/>
              <a:cxnLst/>
              <a:rect r="r" b="b" t="t" l="l"/>
              <a:pathLst>
                <a:path h="1600386" w="23133765">
                  <a:moveTo>
                    <a:pt x="0" y="0"/>
                  </a:moveTo>
                  <a:lnTo>
                    <a:pt x="23133765" y="0"/>
                  </a:lnTo>
                  <a:lnTo>
                    <a:pt x="23133765" y="1600386"/>
                  </a:lnTo>
                  <a:lnTo>
                    <a:pt x="0" y="1600386"/>
                  </a:lnTo>
                  <a:close/>
                </a:path>
              </a:pathLst>
            </a:custGeom>
            <a:solidFill>
              <a:srgbClr val="000000">
                <a:alpha val="0"/>
              </a:srgbClr>
            </a:solidFill>
          </p:spPr>
        </p:sp>
        <p:sp>
          <p:nvSpPr>
            <p:cNvPr name="TextBox 41" id="41"/>
            <p:cNvSpPr txBox="true"/>
            <p:nvPr/>
          </p:nvSpPr>
          <p:spPr>
            <a:xfrm>
              <a:off x="0" y="0"/>
              <a:ext cx="23133764" cy="1600386"/>
            </a:xfrm>
            <a:prstGeom prst="rect">
              <a:avLst/>
            </a:prstGeom>
          </p:spPr>
          <p:txBody>
            <a:bodyPr anchor="t" rtlCol="false" tIns="0" lIns="0" bIns="0" rIns="0"/>
            <a:lstStyle/>
            <a:p>
              <a:pPr algn="l">
                <a:lnSpc>
                  <a:spcPts val="4320"/>
                </a:lnSpc>
              </a:pPr>
              <a:r>
                <a:rPr lang="en-US" b="true" sz="3600">
                  <a:solidFill>
                    <a:srgbClr val="000000"/>
                  </a:solidFill>
                  <a:latin typeface="Glacial Indifference Bold"/>
                  <a:ea typeface="Glacial Indifference Bold"/>
                  <a:cs typeface="Glacial Indifference Bold"/>
                  <a:sym typeface="Glacial Indifference Bold"/>
                </a:rPr>
                <a:t>Indian Consumers are increasingly seeking </a:t>
              </a:r>
              <a:r>
                <a:rPr lang="en-US" b="true" sz="3600">
                  <a:solidFill>
                    <a:srgbClr val="ED1C24"/>
                  </a:solidFill>
                  <a:latin typeface="Glacial Indifference Bold"/>
                  <a:ea typeface="Glacial Indifference Bold"/>
                  <a:cs typeface="Glacial Indifference Bold"/>
                  <a:sym typeface="Glacial Indifference Bold"/>
                </a:rPr>
                <a:t>higher-value banking experiences </a:t>
              </a:r>
              <a:r>
                <a:rPr lang="en-US" b="true" sz="3600">
                  <a:solidFill>
                    <a:srgbClr val="000000"/>
                  </a:solidFill>
                  <a:latin typeface="Glacial Indifference Bold"/>
                  <a:ea typeface="Glacial Indifference Bold"/>
                  <a:cs typeface="Glacial Indifference Bold"/>
                  <a:sym typeface="Glacial Indifference Bold"/>
                </a:rPr>
                <a:t>while turning to </a:t>
              </a:r>
              <a:r>
                <a:rPr lang="en-US" b="true" sz="3600">
                  <a:solidFill>
                    <a:srgbClr val="ED1C24"/>
                  </a:solidFill>
                  <a:latin typeface="Glacial Indifference Bold"/>
                  <a:ea typeface="Glacial Indifference Bold"/>
                  <a:cs typeface="Glacial Indifference Bold"/>
                  <a:sym typeface="Glacial Indifference Bold"/>
                </a:rPr>
                <a:t>trusted communities and going beyond peer recommendations </a:t>
              </a:r>
            </a:p>
          </p:txBody>
        </p:sp>
      </p:grpSp>
      <p:sp>
        <p:nvSpPr>
          <p:cNvPr name="Freeform 42" id="42"/>
          <p:cNvSpPr/>
          <p:nvPr/>
        </p:nvSpPr>
        <p:spPr>
          <a:xfrm flipH="false" flipV="false" rot="0">
            <a:off x="645426" y="7185471"/>
            <a:ext cx="4276904" cy="1998552"/>
          </a:xfrm>
          <a:custGeom>
            <a:avLst/>
            <a:gdLst/>
            <a:ahLst/>
            <a:cxnLst/>
            <a:rect r="r" b="b" t="t" l="l"/>
            <a:pathLst>
              <a:path h="1998552" w="4276904">
                <a:moveTo>
                  <a:pt x="0" y="0"/>
                </a:moveTo>
                <a:lnTo>
                  <a:pt x="4276904" y="0"/>
                </a:lnTo>
                <a:lnTo>
                  <a:pt x="4276904" y="1998552"/>
                </a:lnTo>
                <a:lnTo>
                  <a:pt x="0" y="1998552"/>
                </a:lnTo>
                <a:lnTo>
                  <a:pt x="0" y="0"/>
                </a:lnTo>
                <a:close/>
              </a:path>
            </a:pathLst>
          </a:custGeom>
          <a:blipFill>
            <a:blip r:embed="rId9"/>
            <a:stretch>
              <a:fillRect l="0" t="0" r="0" b="0"/>
            </a:stretch>
          </a:blipFill>
        </p:spPr>
      </p:sp>
      <p:sp>
        <p:nvSpPr>
          <p:cNvPr name="Freeform 43" id="43"/>
          <p:cNvSpPr/>
          <p:nvPr/>
        </p:nvSpPr>
        <p:spPr>
          <a:xfrm flipH="false" flipV="false" rot="0">
            <a:off x="5196328" y="7287399"/>
            <a:ext cx="3042581" cy="657999"/>
          </a:xfrm>
          <a:custGeom>
            <a:avLst/>
            <a:gdLst/>
            <a:ahLst/>
            <a:cxnLst/>
            <a:rect r="r" b="b" t="t" l="l"/>
            <a:pathLst>
              <a:path h="657999" w="3042581">
                <a:moveTo>
                  <a:pt x="0" y="0"/>
                </a:moveTo>
                <a:lnTo>
                  <a:pt x="3042581" y="0"/>
                </a:lnTo>
                <a:lnTo>
                  <a:pt x="3042581" y="657999"/>
                </a:lnTo>
                <a:lnTo>
                  <a:pt x="0" y="657999"/>
                </a:lnTo>
                <a:lnTo>
                  <a:pt x="0" y="0"/>
                </a:lnTo>
                <a:close/>
              </a:path>
            </a:pathLst>
          </a:custGeom>
          <a:blipFill>
            <a:blip r:embed="rId10"/>
            <a:stretch>
              <a:fillRect l="0" t="0" r="-2096" b="-84195"/>
            </a:stretch>
          </a:blipFill>
        </p:spPr>
      </p:sp>
      <p:sp>
        <p:nvSpPr>
          <p:cNvPr name="Freeform 44" id="44"/>
          <p:cNvSpPr/>
          <p:nvPr/>
        </p:nvSpPr>
        <p:spPr>
          <a:xfrm flipH="false" flipV="false" rot="0">
            <a:off x="5074728" y="8265999"/>
            <a:ext cx="3298863" cy="718707"/>
          </a:xfrm>
          <a:custGeom>
            <a:avLst/>
            <a:gdLst/>
            <a:ahLst/>
            <a:cxnLst/>
            <a:rect r="r" b="b" t="t" l="l"/>
            <a:pathLst>
              <a:path h="718707" w="3298863">
                <a:moveTo>
                  <a:pt x="0" y="0"/>
                </a:moveTo>
                <a:lnTo>
                  <a:pt x="3298863" y="0"/>
                </a:lnTo>
                <a:lnTo>
                  <a:pt x="3298863" y="718707"/>
                </a:lnTo>
                <a:lnTo>
                  <a:pt x="0" y="718707"/>
                </a:lnTo>
                <a:lnTo>
                  <a:pt x="0" y="0"/>
                </a:lnTo>
                <a:close/>
              </a:path>
            </a:pathLst>
          </a:custGeom>
          <a:blipFill>
            <a:blip r:embed="rId11"/>
            <a:stretch>
              <a:fillRect l="0" t="0" r="0" b="0"/>
            </a:stretch>
          </a:blipFill>
        </p:spPr>
      </p:sp>
      <p:grpSp>
        <p:nvGrpSpPr>
          <p:cNvPr name="Group 45" id="45"/>
          <p:cNvGrpSpPr/>
          <p:nvPr/>
        </p:nvGrpSpPr>
        <p:grpSpPr>
          <a:xfrm rot="0">
            <a:off x="1330338" y="8629998"/>
            <a:ext cx="3510921" cy="265860"/>
            <a:chOff x="0" y="0"/>
            <a:chExt cx="4681228" cy="354480"/>
          </a:xfrm>
        </p:grpSpPr>
        <p:sp>
          <p:nvSpPr>
            <p:cNvPr name="Freeform 46" id="46"/>
            <p:cNvSpPr/>
            <p:nvPr/>
          </p:nvSpPr>
          <p:spPr>
            <a:xfrm flipH="false" flipV="false" rot="0">
              <a:off x="0" y="0"/>
              <a:ext cx="4681220" cy="354457"/>
            </a:xfrm>
            <a:custGeom>
              <a:avLst/>
              <a:gdLst/>
              <a:ahLst/>
              <a:cxnLst/>
              <a:rect r="r" b="b" t="t" l="l"/>
              <a:pathLst>
                <a:path h="354457" w="4681220">
                  <a:moveTo>
                    <a:pt x="25400" y="0"/>
                  </a:moveTo>
                  <a:lnTo>
                    <a:pt x="4655820" y="0"/>
                  </a:lnTo>
                  <a:cubicBezTo>
                    <a:pt x="4669790" y="0"/>
                    <a:pt x="4681220" y="11430"/>
                    <a:pt x="4681220" y="25400"/>
                  </a:cubicBezTo>
                  <a:lnTo>
                    <a:pt x="4681220" y="329057"/>
                  </a:lnTo>
                  <a:cubicBezTo>
                    <a:pt x="4681220" y="343027"/>
                    <a:pt x="4669790" y="354457"/>
                    <a:pt x="4655820" y="354457"/>
                  </a:cubicBezTo>
                  <a:lnTo>
                    <a:pt x="25400" y="354457"/>
                  </a:lnTo>
                  <a:cubicBezTo>
                    <a:pt x="11430" y="354457"/>
                    <a:pt x="0" y="343027"/>
                    <a:pt x="0" y="329057"/>
                  </a:cubicBezTo>
                  <a:lnTo>
                    <a:pt x="0" y="25400"/>
                  </a:lnTo>
                  <a:cubicBezTo>
                    <a:pt x="0" y="11430"/>
                    <a:pt x="11430" y="0"/>
                    <a:pt x="25400" y="0"/>
                  </a:cubicBezTo>
                  <a:moveTo>
                    <a:pt x="25400" y="50800"/>
                  </a:moveTo>
                  <a:lnTo>
                    <a:pt x="25400" y="25400"/>
                  </a:lnTo>
                  <a:lnTo>
                    <a:pt x="50800" y="25400"/>
                  </a:lnTo>
                  <a:lnTo>
                    <a:pt x="50800" y="329057"/>
                  </a:lnTo>
                  <a:lnTo>
                    <a:pt x="25400" y="329057"/>
                  </a:lnTo>
                  <a:lnTo>
                    <a:pt x="25400" y="303657"/>
                  </a:lnTo>
                  <a:lnTo>
                    <a:pt x="4655820" y="303657"/>
                  </a:lnTo>
                  <a:lnTo>
                    <a:pt x="4655820" y="329057"/>
                  </a:lnTo>
                  <a:lnTo>
                    <a:pt x="4630420" y="329057"/>
                  </a:lnTo>
                  <a:lnTo>
                    <a:pt x="4630420" y="25400"/>
                  </a:lnTo>
                  <a:lnTo>
                    <a:pt x="4655820" y="25400"/>
                  </a:lnTo>
                  <a:lnTo>
                    <a:pt x="4655820" y="50800"/>
                  </a:lnTo>
                  <a:lnTo>
                    <a:pt x="25400" y="50800"/>
                  </a:lnTo>
                  <a:close/>
                </a:path>
              </a:pathLst>
            </a:custGeom>
            <a:solidFill>
              <a:srgbClr val="124294"/>
            </a:solidFill>
          </p:spPr>
        </p:sp>
      </p:grpSp>
      <p:grpSp>
        <p:nvGrpSpPr>
          <p:cNvPr name="Group 47" id="47"/>
          <p:cNvGrpSpPr/>
          <p:nvPr/>
        </p:nvGrpSpPr>
        <p:grpSpPr>
          <a:xfrm rot="0">
            <a:off x="5156871" y="8689737"/>
            <a:ext cx="3336963" cy="302131"/>
            <a:chOff x="0" y="0"/>
            <a:chExt cx="4449284" cy="402842"/>
          </a:xfrm>
        </p:grpSpPr>
        <p:sp>
          <p:nvSpPr>
            <p:cNvPr name="Freeform 48" id="48"/>
            <p:cNvSpPr/>
            <p:nvPr/>
          </p:nvSpPr>
          <p:spPr>
            <a:xfrm flipH="false" flipV="false" rot="0">
              <a:off x="0" y="0"/>
              <a:ext cx="4449318" cy="402844"/>
            </a:xfrm>
            <a:custGeom>
              <a:avLst/>
              <a:gdLst/>
              <a:ahLst/>
              <a:cxnLst/>
              <a:rect r="r" b="b" t="t" l="l"/>
              <a:pathLst>
                <a:path h="402844" w="4449318">
                  <a:moveTo>
                    <a:pt x="25400" y="0"/>
                  </a:moveTo>
                  <a:lnTo>
                    <a:pt x="4423918" y="0"/>
                  </a:lnTo>
                  <a:cubicBezTo>
                    <a:pt x="4437888" y="0"/>
                    <a:pt x="4449318" y="11430"/>
                    <a:pt x="4449318" y="25400"/>
                  </a:cubicBezTo>
                  <a:lnTo>
                    <a:pt x="4449318" y="377444"/>
                  </a:lnTo>
                  <a:cubicBezTo>
                    <a:pt x="4449318" y="391414"/>
                    <a:pt x="4437888" y="402844"/>
                    <a:pt x="4423918" y="402844"/>
                  </a:cubicBezTo>
                  <a:lnTo>
                    <a:pt x="25400" y="402844"/>
                  </a:lnTo>
                  <a:cubicBezTo>
                    <a:pt x="11430" y="402844"/>
                    <a:pt x="0" y="391414"/>
                    <a:pt x="0" y="377444"/>
                  </a:cubicBezTo>
                  <a:lnTo>
                    <a:pt x="0" y="25400"/>
                  </a:lnTo>
                  <a:cubicBezTo>
                    <a:pt x="0" y="11430"/>
                    <a:pt x="11430" y="0"/>
                    <a:pt x="25400" y="0"/>
                  </a:cubicBezTo>
                  <a:moveTo>
                    <a:pt x="25400" y="50800"/>
                  </a:moveTo>
                  <a:lnTo>
                    <a:pt x="25400" y="25400"/>
                  </a:lnTo>
                  <a:lnTo>
                    <a:pt x="50800" y="25400"/>
                  </a:lnTo>
                  <a:lnTo>
                    <a:pt x="50800" y="377444"/>
                  </a:lnTo>
                  <a:lnTo>
                    <a:pt x="25400" y="377444"/>
                  </a:lnTo>
                  <a:lnTo>
                    <a:pt x="25400" y="352044"/>
                  </a:lnTo>
                  <a:lnTo>
                    <a:pt x="4423918" y="352044"/>
                  </a:lnTo>
                  <a:lnTo>
                    <a:pt x="4423918" y="377444"/>
                  </a:lnTo>
                  <a:lnTo>
                    <a:pt x="4398518" y="377444"/>
                  </a:lnTo>
                  <a:lnTo>
                    <a:pt x="4398518" y="25400"/>
                  </a:lnTo>
                  <a:lnTo>
                    <a:pt x="4423918" y="25400"/>
                  </a:lnTo>
                  <a:lnTo>
                    <a:pt x="4423918" y="50800"/>
                  </a:lnTo>
                  <a:lnTo>
                    <a:pt x="25400" y="50800"/>
                  </a:lnTo>
                  <a:close/>
                </a:path>
              </a:pathLst>
            </a:custGeom>
            <a:solidFill>
              <a:srgbClr val="124294"/>
            </a:solidFill>
          </p:spPr>
        </p:sp>
      </p:grpSp>
      <p:grpSp>
        <p:nvGrpSpPr>
          <p:cNvPr name="Group 49" id="49"/>
          <p:cNvGrpSpPr/>
          <p:nvPr/>
        </p:nvGrpSpPr>
        <p:grpSpPr>
          <a:xfrm rot="0">
            <a:off x="14467167" y="2853132"/>
            <a:ext cx="3604097" cy="3551028"/>
            <a:chOff x="0" y="0"/>
            <a:chExt cx="4805462" cy="4734704"/>
          </a:xfrm>
        </p:grpSpPr>
        <p:sp>
          <p:nvSpPr>
            <p:cNvPr name="Freeform 50" id="50"/>
            <p:cNvSpPr/>
            <p:nvPr/>
          </p:nvSpPr>
          <p:spPr>
            <a:xfrm flipH="false" flipV="false" rot="0">
              <a:off x="0" y="-70358"/>
              <a:ext cx="5047996" cy="4805045"/>
            </a:xfrm>
            <a:custGeom>
              <a:avLst/>
              <a:gdLst/>
              <a:ahLst/>
              <a:cxnLst/>
              <a:rect r="r" b="b" t="t" l="l"/>
              <a:pathLst>
                <a:path h="4805045" w="5047996">
                  <a:moveTo>
                    <a:pt x="25400" y="70358"/>
                  </a:moveTo>
                  <a:lnTo>
                    <a:pt x="2798953" y="70358"/>
                  </a:lnTo>
                  <a:lnTo>
                    <a:pt x="2798953" y="95758"/>
                  </a:lnTo>
                  <a:lnTo>
                    <a:pt x="2798953" y="70358"/>
                  </a:lnTo>
                  <a:lnTo>
                    <a:pt x="2798953" y="95758"/>
                  </a:lnTo>
                  <a:lnTo>
                    <a:pt x="2798953" y="70358"/>
                  </a:lnTo>
                  <a:lnTo>
                    <a:pt x="3987673" y="70358"/>
                  </a:lnTo>
                  <a:lnTo>
                    <a:pt x="3987673" y="95758"/>
                  </a:lnTo>
                  <a:lnTo>
                    <a:pt x="3987673" y="70358"/>
                  </a:lnTo>
                  <a:lnTo>
                    <a:pt x="4780153" y="70358"/>
                  </a:lnTo>
                  <a:cubicBezTo>
                    <a:pt x="4794123" y="70358"/>
                    <a:pt x="4805553" y="81788"/>
                    <a:pt x="4805553" y="95758"/>
                  </a:cubicBezTo>
                  <a:lnTo>
                    <a:pt x="4805553" y="876427"/>
                  </a:lnTo>
                  <a:lnTo>
                    <a:pt x="4780153" y="876427"/>
                  </a:lnTo>
                  <a:lnTo>
                    <a:pt x="4755769" y="869442"/>
                  </a:lnTo>
                  <a:lnTo>
                    <a:pt x="4996688" y="20574"/>
                  </a:lnTo>
                  <a:cubicBezTo>
                    <a:pt x="5000244" y="7874"/>
                    <a:pt x="5013071" y="0"/>
                    <a:pt x="5026152" y="2667"/>
                  </a:cubicBezTo>
                  <a:cubicBezTo>
                    <a:pt x="5039233" y="5334"/>
                    <a:pt x="5047996" y="17399"/>
                    <a:pt x="5046345" y="30607"/>
                  </a:cubicBezTo>
                  <a:lnTo>
                    <a:pt x="4805299" y="2050415"/>
                  </a:lnTo>
                  <a:lnTo>
                    <a:pt x="4780026" y="2047367"/>
                  </a:lnTo>
                  <a:lnTo>
                    <a:pt x="4805426" y="2047367"/>
                  </a:lnTo>
                  <a:lnTo>
                    <a:pt x="4805426" y="4779645"/>
                  </a:lnTo>
                  <a:cubicBezTo>
                    <a:pt x="4805426" y="4793615"/>
                    <a:pt x="4793996" y="4805045"/>
                    <a:pt x="4780026" y="4805045"/>
                  </a:cubicBezTo>
                  <a:lnTo>
                    <a:pt x="3987546" y="4805045"/>
                  </a:lnTo>
                  <a:lnTo>
                    <a:pt x="3987546" y="4779645"/>
                  </a:lnTo>
                  <a:lnTo>
                    <a:pt x="3987546" y="4805045"/>
                  </a:lnTo>
                  <a:lnTo>
                    <a:pt x="2798826" y="4805045"/>
                  </a:lnTo>
                  <a:lnTo>
                    <a:pt x="2798826" y="4779645"/>
                  </a:lnTo>
                  <a:lnTo>
                    <a:pt x="2798826" y="4754245"/>
                  </a:lnTo>
                  <a:lnTo>
                    <a:pt x="2798826" y="4779645"/>
                  </a:lnTo>
                  <a:lnTo>
                    <a:pt x="2798826" y="4805045"/>
                  </a:lnTo>
                  <a:lnTo>
                    <a:pt x="25400" y="4805045"/>
                  </a:lnTo>
                  <a:cubicBezTo>
                    <a:pt x="11430" y="4805045"/>
                    <a:pt x="0" y="4793615"/>
                    <a:pt x="0" y="4779645"/>
                  </a:cubicBezTo>
                  <a:lnTo>
                    <a:pt x="0" y="2047367"/>
                  </a:lnTo>
                  <a:lnTo>
                    <a:pt x="25400" y="2047367"/>
                  </a:lnTo>
                  <a:lnTo>
                    <a:pt x="0" y="2047367"/>
                  </a:lnTo>
                  <a:lnTo>
                    <a:pt x="0" y="876427"/>
                  </a:lnTo>
                  <a:cubicBezTo>
                    <a:pt x="0" y="862457"/>
                    <a:pt x="11430" y="851027"/>
                    <a:pt x="25400" y="851027"/>
                  </a:cubicBezTo>
                  <a:lnTo>
                    <a:pt x="25400" y="876427"/>
                  </a:lnTo>
                  <a:lnTo>
                    <a:pt x="0" y="876427"/>
                  </a:lnTo>
                  <a:lnTo>
                    <a:pt x="0" y="95758"/>
                  </a:lnTo>
                  <a:cubicBezTo>
                    <a:pt x="0" y="81788"/>
                    <a:pt x="11430" y="70358"/>
                    <a:pt x="25400" y="70358"/>
                  </a:cubicBezTo>
                  <a:moveTo>
                    <a:pt x="25400" y="121158"/>
                  </a:moveTo>
                  <a:lnTo>
                    <a:pt x="25400" y="95758"/>
                  </a:lnTo>
                  <a:lnTo>
                    <a:pt x="50800" y="95758"/>
                  </a:lnTo>
                  <a:lnTo>
                    <a:pt x="50800" y="876427"/>
                  </a:lnTo>
                  <a:cubicBezTo>
                    <a:pt x="50800" y="890397"/>
                    <a:pt x="39370" y="901827"/>
                    <a:pt x="25400" y="901827"/>
                  </a:cubicBezTo>
                  <a:lnTo>
                    <a:pt x="25400" y="876427"/>
                  </a:lnTo>
                  <a:lnTo>
                    <a:pt x="50800" y="876427"/>
                  </a:lnTo>
                  <a:lnTo>
                    <a:pt x="50800" y="2047367"/>
                  </a:lnTo>
                  <a:lnTo>
                    <a:pt x="50800" y="4779645"/>
                  </a:lnTo>
                  <a:lnTo>
                    <a:pt x="25400" y="4779645"/>
                  </a:lnTo>
                  <a:lnTo>
                    <a:pt x="25400" y="4754245"/>
                  </a:lnTo>
                  <a:lnTo>
                    <a:pt x="2798953" y="4754245"/>
                  </a:lnTo>
                  <a:cubicBezTo>
                    <a:pt x="2812923" y="4754245"/>
                    <a:pt x="2824353" y="4765675"/>
                    <a:pt x="2824353" y="4779645"/>
                  </a:cubicBezTo>
                  <a:cubicBezTo>
                    <a:pt x="2824353" y="4793615"/>
                    <a:pt x="2812923" y="4805045"/>
                    <a:pt x="2798953" y="4805045"/>
                  </a:cubicBezTo>
                  <a:cubicBezTo>
                    <a:pt x="2784983" y="4805045"/>
                    <a:pt x="2773553" y="4793615"/>
                    <a:pt x="2773553" y="4779645"/>
                  </a:cubicBezTo>
                  <a:cubicBezTo>
                    <a:pt x="2773553" y="4765675"/>
                    <a:pt x="2784983" y="4754245"/>
                    <a:pt x="2798953" y="4754245"/>
                  </a:cubicBezTo>
                  <a:lnTo>
                    <a:pt x="3987673" y="4754245"/>
                  </a:lnTo>
                  <a:lnTo>
                    <a:pt x="4780153" y="4754245"/>
                  </a:lnTo>
                  <a:lnTo>
                    <a:pt x="4780153" y="4779645"/>
                  </a:lnTo>
                  <a:lnTo>
                    <a:pt x="4754753" y="4779645"/>
                  </a:lnTo>
                  <a:lnTo>
                    <a:pt x="4754753" y="2047367"/>
                  </a:lnTo>
                  <a:cubicBezTo>
                    <a:pt x="4754753" y="2046351"/>
                    <a:pt x="4754753" y="2045335"/>
                    <a:pt x="4754880" y="2044319"/>
                  </a:cubicBezTo>
                  <a:lnTo>
                    <a:pt x="4995799" y="24511"/>
                  </a:lnTo>
                  <a:lnTo>
                    <a:pt x="5021072" y="27559"/>
                  </a:lnTo>
                  <a:lnTo>
                    <a:pt x="5045456" y="34544"/>
                  </a:lnTo>
                  <a:lnTo>
                    <a:pt x="4804410" y="883412"/>
                  </a:lnTo>
                  <a:cubicBezTo>
                    <a:pt x="4800981" y="895604"/>
                    <a:pt x="4789043" y="903351"/>
                    <a:pt x="4776470" y="901573"/>
                  </a:cubicBezTo>
                  <a:cubicBezTo>
                    <a:pt x="4763897" y="899795"/>
                    <a:pt x="4754626" y="889127"/>
                    <a:pt x="4754626" y="876427"/>
                  </a:cubicBezTo>
                  <a:lnTo>
                    <a:pt x="4754626" y="95758"/>
                  </a:lnTo>
                  <a:lnTo>
                    <a:pt x="4780026" y="95758"/>
                  </a:lnTo>
                  <a:lnTo>
                    <a:pt x="4780026" y="121158"/>
                  </a:lnTo>
                  <a:lnTo>
                    <a:pt x="3987546" y="121158"/>
                  </a:lnTo>
                  <a:lnTo>
                    <a:pt x="2798826" y="121158"/>
                  </a:lnTo>
                  <a:lnTo>
                    <a:pt x="25400" y="121158"/>
                  </a:lnTo>
                  <a:close/>
                </a:path>
              </a:pathLst>
            </a:custGeom>
            <a:solidFill>
              <a:srgbClr val="ED1C24"/>
            </a:solidFill>
          </p:spPr>
        </p:sp>
      </p:grpSp>
      <p:grpSp>
        <p:nvGrpSpPr>
          <p:cNvPr name="Group 51" id="51"/>
          <p:cNvGrpSpPr/>
          <p:nvPr/>
        </p:nvGrpSpPr>
        <p:grpSpPr>
          <a:xfrm rot="0">
            <a:off x="14401101" y="2337231"/>
            <a:ext cx="3736225" cy="313601"/>
            <a:chOff x="0" y="0"/>
            <a:chExt cx="4981634" cy="418135"/>
          </a:xfrm>
        </p:grpSpPr>
        <p:sp>
          <p:nvSpPr>
            <p:cNvPr name="Freeform 52" id="52"/>
            <p:cNvSpPr/>
            <p:nvPr/>
          </p:nvSpPr>
          <p:spPr>
            <a:xfrm flipH="false" flipV="false" rot="0">
              <a:off x="0" y="0"/>
              <a:ext cx="4981575" cy="418126"/>
            </a:xfrm>
            <a:custGeom>
              <a:avLst/>
              <a:gdLst/>
              <a:ahLst/>
              <a:cxnLst/>
              <a:rect r="r" b="b" t="t" l="l"/>
              <a:pathLst>
                <a:path h="418126" w="4981575">
                  <a:moveTo>
                    <a:pt x="0" y="0"/>
                  </a:moveTo>
                  <a:lnTo>
                    <a:pt x="4981575" y="0"/>
                  </a:lnTo>
                  <a:lnTo>
                    <a:pt x="4981575" y="418126"/>
                  </a:lnTo>
                  <a:lnTo>
                    <a:pt x="0" y="418126"/>
                  </a:lnTo>
                  <a:close/>
                </a:path>
              </a:pathLst>
            </a:custGeom>
            <a:solidFill>
              <a:srgbClr val="ED1C24"/>
            </a:solidFill>
          </p:spPr>
        </p:sp>
        <p:sp>
          <p:nvSpPr>
            <p:cNvPr name="TextBox 53" id="53"/>
            <p:cNvSpPr txBox="true"/>
            <p:nvPr/>
          </p:nvSpPr>
          <p:spPr>
            <a:xfrm>
              <a:off x="0" y="-9525"/>
              <a:ext cx="4981634" cy="427660"/>
            </a:xfrm>
            <a:prstGeom prst="rect">
              <a:avLst/>
            </a:prstGeom>
          </p:spPr>
          <p:txBody>
            <a:bodyPr anchor="t" rtlCol="false" tIns="50800" lIns="50800" bIns="50800" rIns="50800"/>
            <a:lstStyle/>
            <a:p>
              <a:pPr algn="l">
                <a:lnSpc>
                  <a:spcPts val="1620"/>
                </a:lnSpc>
              </a:pPr>
              <a:r>
                <a:rPr lang="en-US" b="true" sz="1350" spc="12">
                  <a:solidFill>
                    <a:srgbClr val="FFFFFF"/>
                  </a:solidFill>
                  <a:latin typeface="Glacial Indifference Bold"/>
                  <a:ea typeface="Glacial Indifference Bold"/>
                  <a:cs typeface="Glacial Indifference Bold"/>
                  <a:sym typeface="Glacial Indifference Bold"/>
                </a:rPr>
                <a:t>SIMPLIFICATION OF PROCESSES</a:t>
              </a:r>
            </a:p>
          </p:txBody>
        </p:sp>
      </p:grpSp>
      <p:sp>
        <p:nvSpPr>
          <p:cNvPr name="Freeform 54" id="54"/>
          <p:cNvSpPr/>
          <p:nvPr/>
        </p:nvSpPr>
        <p:spPr>
          <a:xfrm flipH="false" flipV="false" rot="0">
            <a:off x="14641857" y="3243140"/>
            <a:ext cx="3407115" cy="1034830"/>
          </a:xfrm>
          <a:custGeom>
            <a:avLst/>
            <a:gdLst/>
            <a:ahLst/>
            <a:cxnLst/>
            <a:rect r="r" b="b" t="t" l="l"/>
            <a:pathLst>
              <a:path h="1034830" w="3407115">
                <a:moveTo>
                  <a:pt x="0" y="0"/>
                </a:moveTo>
                <a:lnTo>
                  <a:pt x="3407115" y="0"/>
                </a:lnTo>
                <a:lnTo>
                  <a:pt x="3407115" y="1034830"/>
                </a:lnTo>
                <a:lnTo>
                  <a:pt x="0" y="1034830"/>
                </a:lnTo>
                <a:lnTo>
                  <a:pt x="0" y="0"/>
                </a:lnTo>
                <a:close/>
              </a:path>
            </a:pathLst>
          </a:custGeom>
          <a:blipFill>
            <a:blip r:embed="rId12"/>
            <a:stretch>
              <a:fillRect l="-4663" t="-8238" r="0" b="-1"/>
            </a:stretch>
          </a:blipFill>
        </p:spPr>
      </p:sp>
      <p:sp>
        <p:nvSpPr>
          <p:cNvPr name="Freeform 55" id="55"/>
          <p:cNvSpPr/>
          <p:nvPr/>
        </p:nvSpPr>
        <p:spPr>
          <a:xfrm flipH="false" flipV="false" rot="0">
            <a:off x="14565657" y="4474500"/>
            <a:ext cx="3407115" cy="1683601"/>
          </a:xfrm>
          <a:custGeom>
            <a:avLst/>
            <a:gdLst/>
            <a:ahLst/>
            <a:cxnLst/>
            <a:rect r="r" b="b" t="t" l="l"/>
            <a:pathLst>
              <a:path h="1683601" w="3407115">
                <a:moveTo>
                  <a:pt x="0" y="0"/>
                </a:moveTo>
                <a:lnTo>
                  <a:pt x="3407115" y="0"/>
                </a:lnTo>
                <a:lnTo>
                  <a:pt x="3407115" y="1683601"/>
                </a:lnTo>
                <a:lnTo>
                  <a:pt x="0" y="1683601"/>
                </a:lnTo>
                <a:lnTo>
                  <a:pt x="0" y="0"/>
                </a:lnTo>
                <a:close/>
              </a:path>
            </a:pathLst>
          </a:custGeom>
          <a:blipFill>
            <a:blip r:embed="rId13"/>
            <a:stretch>
              <a:fillRect l="0" t="0" r="0" b="0"/>
            </a:stretch>
          </a:blipFill>
        </p:spPr>
      </p:sp>
      <p:grpSp>
        <p:nvGrpSpPr>
          <p:cNvPr name="Group 56" id="56"/>
          <p:cNvGrpSpPr/>
          <p:nvPr/>
        </p:nvGrpSpPr>
        <p:grpSpPr>
          <a:xfrm rot="0">
            <a:off x="14676933" y="5694747"/>
            <a:ext cx="3336963" cy="302131"/>
            <a:chOff x="0" y="0"/>
            <a:chExt cx="4449284" cy="402842"/>
          </a:xfrm>
        </p:grpSpPr>
        <p:sp>
          <p:nvSpPr>
            <p:cNvPr name="Freeform 57" id="57"/>
            <p:cNvSpPr/>
            <p:nvPr/>
          </p:nvSpPr>
          <p:spPr>
            <a:xfrm flipH="false" flipV="false" rot="0">
              <a:off x="0" y="0"/>
              <a:ext cx="4449318" cy="402844"/>
            </a:xfrm>
            <a:custGeom>
              <a:avLst/>
              <a:gdLst/>
              <a:ahLst/>
              <a:cxnLst/>
              <a:rect r="r" b="b" t="t" l="l"/>
              <a:pathLst>
                <a:path h="402844" w="4449318">
                  <a:moveTo>
                    <a:pt x="25400" y="0"/>
                  </a:moveTo>
                  <a:lnTo>
                    <a:pt x="4423918" y="0"/>
                  </a:lnTo>
                  <a:cubicBezTo>
                    <a:pt x="4437888" y="0"/>
                    <a:pt x="4449318" y="11430"/>
                    <a:pt x="4449318" y="25400"/>
                  </a:cubicBezTo>
                  <a:lnTo>
                    <a:pt x="4449318" y="377444"/>
                  </a:lnTo>
                  <a:cubicBezTo>
                    <a:pt x="4449318" y="391414"/>
                    <a:pt x="4437888" y="402844"/>
                    <a:pt x="4423918" y="402844"/>
                  </a:cubicBezTo>
                  <a:lnTo>
                    <a:pt x="25400" y="402844"/>
                  </a:lnTo>
                  <a:cubicBezTo>
                    <a:pt x="11430" y="402844"/>
                    <a:pt x="0" y="391414"/>
                    <a:pt x="0" y="377444"/>
                  </a:cubicBezTo>
                  <a:lnTo>
                    <a:pt x="0" y="25400"/>
                  </a:lnTo>
                  <a:cubicBezTo>
                    <a:pt x="0" y="11430"/>
                    <a:pt x="11430" y="0"/>
                    <a:pt x="25400" y="0"/>
                  </a:cubicBezTo>
                  <a:moveTo>
                    <a:pt x="25400" y="50800"/>
                  </a:moveTo>
                  <a:lnTo>
                    <a:pt x="25400" y="25400"/>
                  </a:lnTo>
                  <a:lnTo>
                    <a:pt x="50800" y="25400"/>
                  </a:lnTo>
                  <a:lnTo>
                    <a:pt x="50800" y="377444"/>
                  </a:lnTo>
                  <a:lnTo>
                    <a:pt x="25400" y="377444"/>
                  </a:lnTo>
                  <a:lnTo>
                    <a:pt x="25400" y="352044"/>
                  </a:lnTo>
                  <a:lnTo>
                    <a:pt x="4423918" y="352044"/>
                  </a:lnTo>
                  <a:lnTo>
                    <a:pt x="4423918" y="377444"/>
                  </a:lnTo>
                  <a:lnTo>
                    <a:pt x="4398518" y="377444"/>
                  </a:lnTo>
                  <a:lnTo>
                    <a:pt x="4398518" y="25400"/>
                  </a:lnTo>
                  <a:lnTo>
                    <a:pt x="4423918" y="25400"/>
                  </a:lnTo>
                  <a:lnTo>
                    <a:pt x="4423918" y="50800"/>
                  </a:lnTo>
                  <a:lnTo>
                    <a:pt x="25400" y="50800"/>
                  </a:lnTo>
                  <a:close/>
                </a:path>
              </a:pathLst>
            </a:custGeom>
            <a:solidFill>
              <a:srgbClr val="124294"/>
            </a:solidFill>
          </p:spPr>
        </p:sp>
      </p:grpSp>
      <p:grpSp>
        <p:nvGrpSpPr>
          <p:cNvPr name="Group 58" id="58"/>
          <p:cNvGrpSpPr/>
          <p:nvPr/>
        </p:nvGrpSpPr>
        <p:grpSpPr>
          <a:xfrm rot="0">
            <a:off x="14676933" y="3389598"/>
            <a:ext cx="3314889" cy="413003"/>
            <a:chOff x="0" y="0"/>
            <a:chExt cx="4419852" cy="550670"/>
          </a:xfrm>
        </p:grpSpPr>
        <p:sp>
          <p:nvSpPr>
            <p:cNvPr name="Freeform 59" id="59"/>
            <p:cNvSpPr/>
            <p:nvPr/>
          </p:nvSpPr>
          <p:spPr>
            <a:xfrm flipH="false" flipV="false" rot="0">
              <a:off x="0" y="0"/>
              <a:ext cx="4419854" cy="550672"/>
            </a:xfrm>
            <a:custGeom>
              <a:avLst/>
              <a:gdLst/>
              <a:ahLst/>
              <a:cxnLst/>
              <a:rect r="r" b="b" t="t" l="l"/>
              <a:pathLst>
                <a:path h="550672" w="4419854">
                  <a:moveTo>
                    <a:pt x="25400" y="0"/>
                  </a:moveTo>
                  <a:lnTo>
                    <a:pt x="4394454" y="0"/>
                  </a:lnTo>
                  <a:cubicBezTo>
                    <a:pt x="4408424" y="0"/>
                    <a:pt x="4419854" y="11430"/>
                    <a:pt x="4419854" y="25400"/>
                  </a:cubicBezTo>
                  <a:lnTo>
                    <a:pt x="4419854" y="525272"/>
                  </a:lnTo>
                  <a:cubicBezTo>
                    <a:pt x="4419854" y="539242"/>
                    <a:pt x="4408424" y="550672"/>
                    <a:pt x="4394454" y="550672"/>
                  </a:cubicBezTo>
                  <a:lnTo>
                    <a:pt x="25400" y="550672"/>
                  </a:lnTo>
                  <a:cubicBezTo>
                    <a:pt x="11430" y="550672"/>
                    <a:pt x="0" y="539242"/>
                    <a:pt x="0" y="525272"/>
                  </a:cubicBezTo>
                  <a:lnTo>
                    <a:pt x="0" y="25400"/>
                  </a:lnTo>
                  <a:cubicBezTo>
                    <a:pt x="0" y="11430"/>
                    <a:pt x="11430" y="0"/>
                    <a:pt x="25400" y="0"/>
                  </a:cubicBezTo>
                  <a:moveTo>
                    <a:pt x="25400" y="50800"/>
                  </a:moveTo>
                  <a:lnTo>
                    <a:pt x="25400" y="25400"/>
                  </a:lnTo>
                  <a:lnTo>
                    <a:pt x="50800" y="25400"/>
                  </a:lnTo>
                  <a:lnTo>
                    <a:pt x="50800" y="525272"/>
                  </a:lnTo>
                  <a:lnTo>
                    <a:pt x="25400" y="525272"/>
                  </a:lnTo>
                  <a:lnTo>
                    <a:pt x="25400" y="499872"/>
                  </a:lnTo>
                  <a:lnTo>
                    <a:pt x="4394454" y="499872"/>
                  </a:lnTo>
                  <a:lnTo>
                    <a:pt x="4394454" y="525272"/>
                  </a:lnTo>
                  <a:lnTo>
                    <a:pt x="4369054" y="525272"/>
                  </a:lnTo>
                  <a:lnTo>
                    <a:pt x="4369054" y="25400"/>
                  </a:lnTo>
                  <a:lnTo>
                    <a:pt x="4394454" y="25400"/>
                  </a:lnTo>
                  <a:lnTo>
                    <a:pt x="4394454" y="50800"/>
                  </a:lnTo>
                  <a:lnTo>
                    <a:pt x="25400" y="50800"/>
                  </a:lnTo>
                  <a:close/>
                </a:path>
              </a:pathLst>
            </a:custGeom>
            <a:solidFill>
              <a:srgbClr val="124294"/>
            </a:solidFill>
          </p:spPr>
        </p:sp>
      </p:grpSp>
      <p:grpSp>
        <p:nvGrpSpPr>
          <p:cNvPr name="Group 60" id="60"/>
          <p:cNvGrpSpPr/>
          <p:nvPr/>
        </p:nvGrpSpPr>
        <p:grpSpPr>
          <a:xfrm rot="0">
            <a:off x="1" y="0"/>
            <a:ext cx="18273792" cy="10272874"/>
            <a:chOff x="0" y="0"/>
            <a:chExt cx="24365056" cy="13697166"/>
          </a:xfrm>
        </p:grpSpPr>
        <p:sp>
          <p:nvSpPr>
            <p:cNvPr name="Freeform 61" id="61"/>
            <p:cNvSpPr/>
            <p:nvPr/>
          </p:nvSpPr>
          <p:spPr>
            <a:xfrm flipH="false" flipV="false" rot="0">
              <a:off x="0" y="0"/>
              <a:ext cx="24365077" cy="13697204"/>
            </a:xfrm>
            <a:custGeom>
              <a:avLst/>
              <a:gdLst/>
              <a:ahLst/>
              <a:cxnLst/>
              <a:rect r="r" b="b" t="t" l="l"/>
              <a:pathLst>
                <a:path h="13697204" w="24365077">
                  <a:moveTo>
                    <a:pt x="0" y="0"/>
                  </a:moveTo>
                  <a:lnTo>
                    <a:pt x="24365077" y="0"/>
                  </a:lnTo>
                  <a:lnTo>
                    <a:pt x="24365077" y="13697204"/>
                  </a:lnTo>
                  <a:lnTo>
                    <a:pt x="0" y="13697204"/>
                  </a:lnTo>
                  <a:close/>
                </a:path>
              </a:pathLst>
            </a:custGeom>
            <a:solidFill>
              <a:srgbClr val="FFFFFF">
                <a:alpha val="79216"/>
              </a:srgbClr>
            </a:solidFill>
          </p:spPr>
        </p:sp>
      </p:grpSp>
      <p:grpSp>
        <p:nvGrpSpPr>
          <p:cNvPr name="Group 62" id="62"/>
          <p:cNvGrpSpPr/>
          <p:nvPr/>
        </p:nvGrpSpPr>
        <p:grpSpPr>
          <a:xfrm rot="0">
            <a:off x="14207" y="4543354"/>
            <a:ext cx="18273794" cy="1261720"/>
            <a:chOff x="0" y="0"/>
            <a:chExt cx="24365058" cy="1682293"/>
          </a:xfrm>
        </p:grpSpPr>
        <p:sp>
          <p:nvSpPr>
            <p:cNvPr name="Freeform 63" id="63"/>
            <p:cNvSpPr/>
            <p:nvPr/>
          </p:nvSpPr>
          <p:spPr>
            <a:xfrm flipH="false" flipV="false" rot="0">
              <a:off x="0" y="0"/>
              <a:ext cx="24365077" cy="1682231"/>
            </a:xfrm>
            <a:custGeom>
              <a:avLst/>
              <a:gdLst/>
              <a:ahLst/>
              <a:cxnLst/>
              <a:rect r="r" b="b" t="t" l="l"/>
              <a:pathLst>
                <a:path h="1682231" w="24365077">
                  <a:moveTo>
                    <a:pt x="0" y="0"/>
                  </a:moveTo>
                  <a:lnTo>
                    <a:pt x="24365077" y="0"/>
                  </a:lnTo>
                  <a:lnTo>
                    <a:pt x="24365077" y="1682231"/>
                  </a:lnTo>
                  <a:lnTo>
                    <a:pt x="0" y="1682231"/>
                  </a:lnTo>
                  <a:close/>
                </a:path>
              </a:pathLst>
            </a:custGeom>
            <a:solidFill>
              <a:srgbClr val="ED1C24"/>
            </a:solidFill>
          </p:spPr>
        </p:sp>
        <p:sp>
          <p:nvSpPr>
            <p:cNvPr name="TextBox 64" id="64"/>
            <p:cNvSpPr txBox="true"/>
            <p:nvPr/>
          </p:nvSpPr>
          <p:spPr>
            <a:xfrm>
              <a:off x="0" y="0"/>
              <a:ext cx="24365058" cy="1682293"/>
            </a:xfrm>
            <a:prstGeom prst="rect">
              <a:avLst/>
            </a:prstGeom>
          </p:spPr>
          <p:txBody>
            <a:bodyPr anchor="t" rtlCol="false" tIns="50800" lIns="50800" bIns="50800" rIns="50800"/>
            <a:lstStyle/>
            <a:p>
              <a:pPr algn="l">
                <a:lnSpc>
                  <a:spcPts val="4320"/>
                </a:lnSpc>
              </a:pPr>
              <a:r>
                <a:rPr lang="en-US" sz="3600">
                  <a:solidFill>
                    <a:srgbClr val="FFFFFF"/>
                  </a:solidFill>
                  <a:latin typeface="Glacial Indifference"/>
                  <a:ea typeface="Glacial Indifference"/>
                  <a:cs typeface="Glacial Indifference"/>
                  <a:sym typeface="Glacial Indifference"/>
                </a:rPr>
                <a:t>These consumers, while diverse, are </a:t>
              </a:r>
              <a:r>
                <a:rPr lang="en-US" b="true" sz="3600">
                  <a:solidFill>
                    <a:srgbClr val="FFFFFF"/>
                  </a:solidFill>
                  <a:latin typeface="Glacial Indifference Bold"/>
                  <a:ea typeface="Glacial Indifference Bold"/>
                  <a:cs typeface="Glacial Indifference Bold"/>
                  <a:sym typeface="Glacial Indifference Bold"/>
                </a:rPr>
                <a:t>united by the common search for seamless banking features and promises beyond interest rates </a:t>
              </a: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sp>
        <p:nvSpPr>
          <p:cNvPr name="AutoShape 3" id="3"/>
          <p:cNvSpPr/>
          <p:nvPr/>
        </p:nvSpPr>
        <p:spPr>
          <a:xfrm rot="10709">
            <a:off x="-28620" y="3264204"/>
            <a:ext cx="18345239" cy="0"/>
          </a:xfrm>
          <a:prstGeom prst="line">
            <a:avLst/>
          </a:prstGeom>
          <a:ln cap="rnd" w="28575">
            <a:solidFill>
              <a:srgbClr val="000000"/>
            </a:solidFill>
            <a:prstDash val="solid"/>
            <a:headEnd type="none" len="sm" w="sm"/>
            <a:tailEnd type="triangle" len="med" w="lg"/>
          </a:ln>
        </p:spPr>
      </p:sp>
      <p:grpSp>
        <p:nvGrpSpPr>
          <p:cNvPr name="Group 4" id="4"/>
          <p:cNvGrpSpPr/>
          <p:nvPr/>
        </p:nvGrpSpPr>
        <p:grpSpPr>
          <a:xfrm rot="0">
            <a:off x="5366331" y="3571192"/>
            <a:ext cx="3581400" cy="686791"/>
            <a:chOff x="0" y="0"/>
            <a:chExt cx="4775200" cy="915721"/>
          </a:xfrm>
        </p:grpSpPr>
        <p:sp>
          <p:nvSpPr>
            <p:cNvPr name="Freeform 5" id="5"/>
            <p:cNvSpPr/>
            <p:nvPr/>
          </p:nvSpPr>
          <p:spPr>
            <a:xfrm flipH="false" flipV="false" rot="0">
              <a:off x="0" y="0"/>
              <a:ext cx="4775200" cy="915721"/>
            </a:xfrm>
            <a:custGeom>
              <a:avLst/>
              <a:gdLst/>
              <a:ahLst/>
              <a:cxnLst/>
              <a:rect r="r" b="b" t="t" l="l"/>
              <a:pathLst>
                <a:path h="915721" w="4775200">
                  <a:moveTo>
                    <a:pt x="0" y="0"/>
                  </a:moveTo>
                  <a:lnTo>
                    <a:pt x="4775200" y="0"/>
                  </a:lnTo>
                  <a:lnTo>
                    <a:pt x="4775200" y="915721"/>
                  </a:lnTo>
                  <a:lnTo>
                    <a:pt x="0" y="915721"/>
                  </a:lnTo>
                  <a:close/>
                </a:path>
              </a:pathLst>
            </a:custGeom>
            <a:solidFill>
              <a:srgbClr val="000000">
                <a:alpha val="0"/>
              </a:srgbClr>
            </a:solidFill>
          </p:spPr>
        </p:sp>
        <p:sp>
          <p:nvSpPr>
            <p:cNvPr name="TextBox 6" id="6"/>
            <p:cNvSpPr txBox="true"/>
            <p:nvPr/>
          </p:nvSpPr>
          <p:spPr>
            <a:xfrm>
              <a:off x="0" y="-9525"/>
              <a:ext cx="4775200" cy="925246"/>
            </a:xfrm>
            <a:prstGeom prst="rect">
              <a:avLst/>
            </a:prstGeom>
          </p:spPr>
          <p:txBody>
            <a:bodyPr anchor="t" rtlCol="false" tIns="0" lIns="0" bIns="0" rIns="0"/>
            <a:lstStyle/>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THE ASPIRING</a:t>
              </a:r>
            </a:p>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PLANNER</a:t>
              </a:r>
            </a:p>
          </p:txBody>
        </p:sp>
      </p:grpSp>
      <p:grpSp>
        <p:nvGrpSpPr>
          <p:cNvPr name="Group 7" id="7"/>
          <p:cNvGrpSpPr/>
          <p:nvPr/>
        </p:nvGrpSpPr>
        <p:grpSpPr>
          <a:xfrm rot="0">
            <a:off x="8824911" y="3567975"/>
            <a:ext cx="2193230" cy="686791"/>
            <a:chOff x="0" y="0"/>
            <a:chExt cx="2924306" cy="915721"/>
          </a:xfrm>
        </p:grpSpPr>
        <p:sp>
          <p:nvSpPr>
            <p:cNvPr name="Freeform 8" id="8"/>
            <p:cNvSpPr/>
            <p:nvPr/>
          </p:nvSpPr>
          <p:spPr>
            <a:xfrm flipH="false" flipV="false" rot="0">
              <a:off x="0" y="0"/>
              <a:ext cx="2924306" cy="915721"/>
            </a:xfrm>
            <a:custGeom>
              <a:avLst/>
              <a:gdLst/>
              <a:ahLst/>
              <a:cxnLst/>
              <a:rect r="r" b="b" t="t" l="l"/>
              <a:pathLst>
                <a:path h="915721" w="2924306">
                  <a:moveTo>
                    <a:pt x="0" y="0"/>
                  </a:moveTo>
                  <a:lnTo>
                    <a:pt x="2924306" y="0"/>
                  </a:lnTo>
                  <a:lnTo>
                    <a:pt x="2924306" y="915721"/>
                  </a:lnTo>
                  <a:lnTo>
                    <a:pt x="0" y="915721"/>
                  </a:lnTo>
                  <a:close/>
                </a:path>
              </a:pathLst>
            </a:custGeom>
            <a:solidFill>
              <a:srgbClr val="000000">
                <a:alpha val="0"/>
              </a:srgbClr>
            </a:solidFill>
          </p:spPr>
        </p:sp>
        <p:sp>
          <p:nvSpPr>
            <p:cNvPr name="TextBox 9" id="9"/>
            <p:cNvSpPr txBox="true"/>
            <p:nvPr/>
          </p:nvSpPr>
          <p:spPr>
            <a:xfrm>
              <a:off x="0" y="-9525"/>
              <a:ext cx="2924306" cy="925246"/>
            </a:xfrm>
            <a:prstGeom prst="rect">
              <a:avLst/>
            </a:prstGeom>
          </p:spPr>
          <p:txBody>
            <a:bodyPr anchor="t" rtlCol="false" tIns="0" lIns="0" bIns="0" rIns="0"/>
            <a:lstStyle/>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THE WEALTH</a:t>
              </a:r>
            </a:p>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BUILDER</a:t>
              </a:r>
            </a:p>
          </p:txBody>
        </p:sp>
      </p:grpSp>
      <p:grpSp>
        <p:nvGrpSpPr>
          <p:cNvPr name="Group 10" id="10"/>
          <p:cNvGrpSpPr/>
          <p:nvPr/>
        </p:nvGrpSpPr>
        <p:grpSpPr>
          <a:xfrm rot="0">
            <a:off x="11581773" y="3585733"/>
            <a:ext cx="2582077" cy="686791"/>
            <a:chOff x="0" y="0"/>
            <a:chExt cx="3442770" cy="915721"/>
          </a:xfrm>
        </p:grpSpPr>
        <p:sp>
          <p:nvSpPr>
            <p:cNvPr name="Freeform 11" id="11"/>
            <p:cNvSpPr/>
            <p:nvPr/>
          </p:nvSpPr>
          <p:spPr>
            <a:xfrm flipH="false" flipV="false" rot="0">
              <a:off x="0" y="0"/>
              <a:ext cx="3442770" cy="915721"/>
            </a:xfrm>
            <a:custGeom>
              <a:avLst/>
              <a:gdLst/>
              <a:ahLst/>
              <a:cxnLst/>
              <a:rect r="r" b="b" t="t" l="l"/>
              <a:pathLst>
                <a:path h="915721" w="3442770">
                  <a:moveTo>
                    <a:pt x="0" y="0"/>
                  </a:moveTo>
                  <a:lnTo>
                    <a:pt x="3442770" y="0"/>
                  </a:lnTo>
                  <a:lnTo>
                    <a:pt x="3442770" y="915721"/>
                  </a:lnTo>
                  <a:lnTo>
                    <a:pt x="0" y="915721"/>
                  </a:lnTo>
                  <a:close/>
                </a:path>
              </a:pathLst>
            </a:custGeom>
            <a:solidFill>
              <a:srgbClr val="000000">
                <a:alpha val="0"/>
              </a:srgbClr>
            </a:solidFill>
          </p:spPr>
        </p:sp>
        <p:sp>
          <p:nvSpPr>
            <p:cNvPr name="TextBox 12" id="12"/>
            <p:cNvSpPr txBox="true"/>
            <p:nvPr/>
          </p:nvSpPr>
          <p:spPr>
            <a:xfrm>
              <a:off x="0" y="-9525"/>
              <a:ext cx="3442770" cy="925246"/>
            </a:xfrm>
            <a:prstGeom prst="rect">
              <a:avLst/>
            </a:prstGeom>
          </p:spPr>
          <p:txBody>
            <a:bodyPr anchor="t" rtlCol="false" tIns="0" lIns="0" bIns="0" rIns="0"/>
            <a:lstStyle/>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THE EXPERIENCE </a:t>
              </a:r>
            </a:p>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SEEKER</a:t>
              </a:r>
            </a:p>
          </p:txBody>
        </p:sp>
      </p:grpSp>
      <p:grpSp>
        <p:nvGrpSpPr>
          <p:cNvPr name="Group 13" id="13"/>
          <p:cNvGrpSpPr/>
          <p:nvPr/>
        </p:nvGrpSpPr>
        <p:grpSpPr>
          <a:xfrm rot="0">
            <a:off x="7008604" y="3150645"/>
            <a:ext cx="257601" cy="257601"/>
            <a:chOff x="0" y="0"/>
            <a:chExt cx="343468" cy="343468"/>
          </a:xfrm>
        </p:grpSpPr>
        <p:sp>
          <p:nvSpPr>
            <p:cNvPr name="Freeform 14" id="1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5" id="15"/>
          <p:cNvGrpSpPr/>
          <p:nvPr/>
        </p:nvGrpSpPr>
        <p:grpSpPr>
          <a:xfrm rot="0">
            <a:off x="9862676" y="3129502"/>
            <a:ext cx="257601" cy="257601"/>
            <a:chOff x="0" y="0"/>
            <a:chExt cx="343468" cy="343468"/>
          </a:xfrm>
        </p:grpSpPr>
        <p:sp>
          <p:nvSpPr>
            <p:cNvPr name="Freeform 16" id="16"/>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7" id="17"/>
          <p:cNvGrpSpPr/>
          <p:nvPr/>
        </p:nvGrpSpPr>
        <p:grpSpPr>
          <a:xfrm rot="0">
            <a:off x="12665288" y="3121970"/>
            <a:ext cx="257601" cy="257601"/>
            <a:chOff x="0" y="0"/>
            <a:chExt cx="343468" cy="343468"/>
          </a:xfrm>
        </p:grpSpPr>
        <p:sp>
          <p:nvSpPr>
            <p:cNvPr name="Freeform 18" id="18"/>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9" id="19"/>
          <p:cNvGrpSpPr/>
          <p:nvPr/>
        </p:nvGrpSpPr>
        <p:grpSpPr>
          <a:xfrm rot="0">
            <a:off x="609796" y="1126240"/>
            <a:ext cx="15963364" cy="1185520"/>
            <a:chOff x="0" y="0"/>
            <a:chExt cx="21284486" cy="1580693"/>
          </a:xfrm>
        </p:grpSpPr>
        <p:sp>
          <p:nvSpPr>
            <p:cNvPr name="Freeform 20" id="20"/>
            <p:cNvSpPr/>
            <p:nvPr/>
          </p:nvSpPr>
          <p:spPr>
            <a:xfrm flipH="false" flipV="false" rot="0">
              <a:off x="0" y="0"/>
              <a:ext cx="21284487" cy="1580693"/>
            </a:xfrm>
            <a:custGeom>
              <a:avLst/>
              <a:gdLst/>
              <a:ahLst/>
              <a:cxnLst/>
              <a:rect r="r" b="b" t="t" l="l"/>
              <a:pathLst>
                <a:path h="1580693" w="21284487">
                  <a:moveTo>
                    <a:pt x="0" y="0"/>
                  </a:moveTo>
                  <a:lnTo>
                    <a:pt x="21284487" y="0"/>
                  </a:lnTo>
                  <a:lnTo>
                    <a:pt x="21284487" y="1580693"/>
                  </a:lnTo>
                  <a:lnTo>
                    <a:pt x="0" y="1580693"/>
                  </a:lnTo>
                  <a:close/>
                </a:path>
              </a:pathLst>
            </a:custGeom>
            <a:solidFill>
              <a:srgbClr val="000000">
                <a:alpha val="0"/>
              </a:srgbClr>
            </a:solidFill>
          </p:spPr>
        </p:sp>
        <p:sp>
          <p:nvSpPr>
            <p:cNvPr name="TextBox 21" id="21"/>
            <p:cNvSpPr txBox="true"/>
            <p:nvPr/>
          </p:nvSpPr>
          <p:spPr>
            <a:xfrm>
              <a:off x="0" y="0"/>
              <a:ext cx="21284486" cy="1580693"/>
            </a:xfrm>
            <a:prstGeom prst="rect">
              <a:avLst/>
            </a:prstGeom>
          </p:spPr>
          <p:txBody>
            <a:bodyPr anchor="t" rtlCol="false" tIns="0" lIns="0" bIns="0" rIns="0"/>
            <a:lstStyle/>
            <a:p>
              <a:pPr algn="l">
                <a:lnSpc>
                  <a:spcPts val="4320"/>
                </a:lnSpc>
              </a:pPr>
              <a:r>
                <a:rPr lang="en-US" b="true" sz="3600">
                  <a:solidFill>
                    <a:srgbClr val="000000"/>
                  </a:solidFill>
                  <a:latin typeface="Glacial Indifference Bold"/>
                  <a:ea typeface="Glacial Indifference Bold"/>
                  <a:cs typeface="Glacial Indifference Bold"/>
                  <a:sym typeface="Glacial Indifference Bold"/>
                </a:rPr>
                <a:t>They are driven by their </a:t>
              </a:r>
              <a:r>
                <a:rPr lang="en-US" b="true" sz="3600">
                  <a:solidFill>
                    <a:srgbClr val="FF0000"/>
                  </a:solidFill>
                  <a:latin typeface="Glacial Indifference Bold"/>
                  <a:ea typeface="Glacial Indifference Bold"/>
                  <a:cs typeface="Glacial Indifference Bold"/>
                  <a:sym typeface="Glacial Indifference Bold"/>
                </a:rPr>
                <a:t>financial goals and distinguished mindsets </a:t>
              </a:r>
              <a:r>
                <a:rPr lang="en-US" b="true" sz="3600">
                  <a:solidFill>
                    <a:srgbClr val="000000"/>
                  </a:solidFill>
                  <a:latin typeface="Glacial Indifference Bold"/>
                  <a:ea typeface="Glacial Indifference Bold"/>
                  <a:cs typeface="Glacial Indifference Bold"/>
                  <a:sym typeface="Glacial Indifference Bold"/>
                </a:rPr>
                <a:t>towards banking &amp; finance </a:t>
              </a:r>
            </a:p>
          </p:txBody>
        </p:sp>
      </p:grpSp>
      <p:sp>
        <p:nvSpPr>
          <p:cNvPr name="AutoShape 22" id="22"/>
          <p:cNvSpPr/>
          <p:nvPr/>
        </p:nvSpPr>
        <p:spPr>
          <a:xfrm rot="5363639">
            <a:off x="6333185" y="6455474"/>
            <a:ext cx="1350839" cy="0"/>
          </a:xfrm>
          <a:prstGeom prst="line">
            <a:avLst/>
          </a:prstGeom>
          <a:ln cap="rnd" w="9525">
            <a:solidFill>
              <a:srgbClr val="ED1C24"/>
            </a:solidFill>
            <a:prstDash val="solid"/>
            <a:headEnd type="none" len="sm" w="sm"/>
            <a:tailEnd type="none" len="sm" w="sm"/>
          </a:ln>
        </p:spPr>
      </p:sp>
      <p:sp>
        <p:nvSpPr>
          <p:cNvPr name="AutoShape 23" id="23"/>
          <p:cNvSpPr/>
          <p:nvPr/>
        </p:nvSpPr>
        <p:spPr>
          <a:xfrm rot="5363639">
            <a:off x="12247923" y="6334582"/>
            <a:ext cx="1350839" cy="0"/>
          </a:xfrm>
          <a:prstGeom prst="line">
            <a:avLst/>
          </a:prstGeom>
          <a:ln cap="rnd" w="9525">
            <a:solidFill>
              <a:srgbClr val="ED1C24"/>
            </a:solidFill>
            <a:prstDash val="solid"/>
            <a:headEnd type="none" len="sm" w="sm"/>
            <a:tailEnd type="none" len="sm" w="sm"/>
          </a:ln>
        </p:spPr>
      </p:sp>
      <p:sp>
        <p:nvSpPr>
          <p:cNvPr name="Freeform 24" id="24"/>
          <p:cNvSpPr/>
          <p:nvPr/>
        </p:nvSpPr>
        <p:spPr>
          <a:xfrm flipH="false" flipV="false" rot="0">
            <a:off x="12237540" y="7392129"/>
            <a:ext cx="1399686" cy="1404080"/>
          </a:xfrm>
          <a:custGeom>
            <a:avLst/>
            <a:gdLst/>
            <a:ahLst/>
            <a:cxnLst/>
            <a:rect r="r" b="b" t="t" l="l"/>
            <a:pathLst>
              <a:path h="1404080" w="1399686">
                <a:moveTo>
                  <a:pt x="0" y="0"/>
                </a:moveTo>
                <a:lnTo>
                  <a:pt x="1399686" y="0"/>
                </a:lnTo>
                <a:lnTo>
                  <a:pt x="1399686" y="1404079"/>
                </a:lnTo>
                <a:lnTo>
                  <a:pt x="0" y="1404079"/>
                </a:lnTo>
                <a:lnTo>
                  <a:pt x="0" y="0"/>
                </a:lnTo>
                <a:close/>
              </a:path>
            </a:pathLst>
          </a:custGeom>
          <a:blipFill>
            <a:blip r:embed="rId4"/>
            <a:stretch>
              <a:fillRect l="-57851" t="0" r="-19390" b="-38666"/>
            </a:stretch>
          </a:blipFill>
        </p:spPr>
      </p:sp>
      <p:sp>
        <p:nvSpPr>
          <p:cNvPr name="Freeform 25" id="25" descr="Career Woman Indian Images – Browse 16,833 Stock Photos, Vectors, and Video  | Adobe Stock"/>
          <p:cNvSpPr/>
          <p:nvPr/>
        </p:nvSpPr>
        <p:spPr>
          <a:xfrm flipH="false" flipV="false" rot="0">
            <a:off x="9069207" y="7381766"/>
            <a:ext cx="1407566" cy="1378812"/>
          </a:xfrm>
          <a:custGeom>
            <a:avLst/>
            <a:gdLst/>
            <a:ahLst/>
            <a:cxnLst/>
            <a:rect r="r" b="b" t="t" l="l"/>
            <a:pathLst>
              <a:path h="1378812" w="1407566">
                <a:moveTo>
                  <a:pt x="0" y="0"/>
                </a:moveTo>
                <a:lnTo>
                  <a:pt x="1407566" y="0"/>
                </a:lnTo>
                <a:lnTo>
                  <a:pt x="1407566" y="1378812"/>
                </a:lnTo>
                <a:lnTo>
                  <a:pt x="0" y="1378812"/>
                </a:lnTo>
                <a:lnTo>
                  <a:pt x="0" y="0"/>
                </a:lnTo>
                <a:close/>
              </a:path>
            </a:pathLst>
          </a:custGeom>
          <a:blipFill>
            <a:blip r:embed="rId5"/>
            <a:stretch>
              <a:fillRect l="0" t="0" r="-46935" b="0"/>
            </a:stretch>
          </a:blipFill>
        </p:spPr>
      </p:sp>
      <p:sp>
        <p:nvSpPr>
          <p:cNvPr name="Freeform 26" id="26" descr="Young indian man outdoors Stock Photo by ©michaeljung 44309759"/>
          <p:cNvSpPr/>
          <p:nvPr/>
        </p:nvSpPr>
        <p:spPr>
          <a:xfrm flipH="false" flipV="false" rot="0">
            <a:off x="6255784" y="7306953"/>
            <a:ext cx="1505640" cy="1528437"/>
          </a:xfrm>
          <a:custGeom>
            <a:avLst/>
            <a:gdLst/>
            <a:ahLst/>
            <a:cxnLst/>
            <a:rect r="r" b="b" t="t" l="l"/>
            <a:pathLst>
              <a:path h="1528437" w="1505640">
                <a:moveTo>
                  <a:pt x="0" y="0"/>
                </a:moveTo>
                <a:lnTo>
                  <a:pt x="1505640" y="0"/>
                </a:lnTo>
                <a:lnTo>
                  <a:pt x="1505640" y="1528437"/>
                </a:lnTo>
                <a:lnTo>
                  <a:pt x="0" y="1528437"/>
                </a:lnTo>
                <a:lnTo>
                  <a:pt x="0" y="0"/>
                </a:lnTo>
                <a:close/>
              </a:path>
            </a:pathLst>
          </a:custGeom>
          <a:blipFill>
            <a:blip r:embed="rId6"/>
            <a:stretch>
              <a:fillRect l="1" t="-2005" r="-1" b="-45757"/>
            </a:stretch>
          </a:blipFill>
        </p:spPr>
      </p:sp>
      <p:sp>
        <p:nvSpPr>
          <p:cNvPr name="AutoShape 27" id="27"/>
          <p:cNvSpPr/>
          <p:nvPr/>
        </p:nvSpPr>
        <p:spPr>
          <a:xfrm rot="5363639">
            <a:off x="9097571" y="6455474"/>
            <a:ext cx="1350839" cy="0"/>
          </a:xfrm>
          <a:prstGeom prst="line">
            <a:avLst/>
          </a:prstGeom>
          <a:ln cap="rnd" w="9525">
            <a:solidFill>
              <a:srgbClr val="ED1C24"/>
            </a:solidFill>
            <a:prstDash val="solid"/>
            <a:headEnd type="none" len="sm" w="sm"/>
            <a:tailEnd type="none" len="sm" w="sm"/>
          </a:ln>
        </p:spPr>
      </p:sp>
      <p:grpSp>
        <p:nvGrpSpPr>
          <p:cNvPr name="Group 28" id="28"/>
          <p:cNvGrpSpPr/>
          <p:nvPr/>
        </p:nvGrpSpPr>
        <p:grpSpPr>
          <a:xfrm rot="0">
            <a:off x="6019968" y="4344482"/>
            <a:ext cx="2083274" cy="761746"/>
            <a:chOff x="0" y="0"/>
            <a:chExt cx="2777698" cy="1015662"/>
          </a:xfrm>
        </p:grpSpPr>
        <p:sp>
          <p:nvSpPr>
            <p:cNvPr name="Freeform 29" id="29"/>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30" id="30"/>
            <p:cNvSpPr txBox="true"/>
            <p:nvPr/>
          </p:nvSpPr>
          <p:spPr>
            <a:xfrm>
              <a:off x="0" y="-9525"/>
              <a:ext cx="2777698" cy="1025187"/>
            </a:xfrm>
            <a:prstGeom prst="rect">
              <a:avLst/>
            </a:prstGeom>
          </p:spPr>
          <p:txBody>
            <a:bodyPr anchor="t" rtlCol="false" tIns="0" lIns="0" bIns="0" rIns="0"/>
            <a:lstStyle/>
            <a:p>
              <a:pPr algn="ctr">
                <a:lnSpc>
                  <a:spcPts val="1620"/>
                </a:lnSpc>
              </a:pPr>
              <a:r>
                <a:rPr lang="en-US" b="true" sz="1350" i="true">
                  <a:solidFill>
                    <a:srgbClr val="000000"/>
                  </a:solidFill>
                  <a:latin typeface="Glacial Indifference Bold Italics"/>
                  <a:ea typeface="Glacial Indifference Bold Italics"/>
                  <a:cs typeface="Glacial Indifference Bold Italics"/>
                  <a:sym typeface="Glacial Indifference Bold Italics"/>
                </a:rPr>
                <a:t>Mid-Jobbers, Young Entrepreneurs, Early Savers</a:t>
              </a:r>
            </a:p>
          </p:txBody>
        </p:sp>
      </p:grpSp>
      <p:grpSp>
        <p:nvGrpSpPr>
          <p:cNvPr name="Group 31" id="31"/>
          <p:cNvGrpSpPr/>
          <p:nvPr/>
        </p:nvGrpSpPr>
        <p:grpSpPr>
          <a:xfrm rot="0">
            <a:off x="8777733" y="4302489"/>
            <a:ext cx="2240408" cy="761746"/>
            <a:chOff x="0" y="0"/>
            <a:chExt cx="2987210" cy="1015662"/>
          </a:xfrm>
        </p:grpSpPr>
        <p:sp>
          <p:nvSpPr>
            <p:cNvPr name="Freeform 32" id="32"/>
            <p:cNvSpPr/>
            <p:nvPr/>
          </p:nvSpPr>
          <p:spPr>
            <a:xfrm flipH="false" flipV="false" rot="0">
              <a:off x="0" y="0"/>
              <a:ext cx="2987210" cy="1015662"/>
            </a:xfrm>
            <a:custGeom>
              <a:avLst/>
              <a:gdLst/>
              <a:ahLst/>
              <a:cxnLst/>
              <a:rect r="r" b="b" t="t" l="l"/>
              <a:pathLst>
                <a:path h="1015662" w="2987210">
                  <a:moveTo>
                    <a:pt x="0" y="0"/>
                  </a:moveTo>
                  <a:lnTo>
                    <a:pt x="2987210" y="0"/>
                  </a:lnTo>
                  <a:lnTo>
                    <a:pt x="2987210" y="1015662"/>
                  </a:lnTo>
                  <a:lnTo>
                    <a:pt x="0" y="1015662"/>
                  </a:lnTo>
                  <a:close/>
                </a:path>
              </a:pathLst>
            </a:custGeom>
            <a:solidFill>
              <a:srgbClr val="000000">
                <a:alpha val="0"/>
              </a:srgbClr>
            </a:solidFill>
          </p:spPr>
        </p:sp>
        <p:sp>
          <p:nvSpPr>
            <p:cNvPr name="TextBox 33" id="33"/>
            <p:cNvSpPr txBox="true"/>
            <p:nvPr/>
          </p:nvSpPr>
          <p:spPr>
            <a:xfrm>
              <a:off x="0" y="-9525"/>
              <a:ext cx="2987210" cy="1025187"/>
            </a:xfrm>
            <a:prstGeom prst="rect">
              <a:avLst/>
            </a:prstGeom>
          </p:spPr>
          <p:txBody>
            <a:bodyPr anchor="t" rtlCol="false" tIns="0" lIns="0" bIns="0" rIns="0"/>
            <a:lstStyle/>
            <a:p>
              <a:pPr algn="ctr">
                <a:lnSpc>
                  <a:spcPts val="1620"/>
                </a:lnSpc>
              </a:pPr>
              <a:r>
                <a:rPr lang="en-US" b="true" sz="1350" i="true">
                  <a:solidFill>
                    <a:srgbClr val="000000"/>
                  </a:solidFill>
                  <a:latin typeface="Glacial Indifference Bold Italics"/>
                  <a:ea typeface="Glacial Indifference Bold Italics"/>
                  <a:cs typeface="Glacial Indifference Bold Italics"/>
                  <a:sym typeface="Glacial Indifference Bold Italics"/>
                </a:rPr>
                <a:t>Senior Professionals, Growing Entrepreneurs, strategic investors</a:t>
              </a:r>
            </a:p>
          </p:txBody>
        </p:sp>
      </p:grpSp>
      <p:grpSp>
        <p:nvGrpSpPr>
          <p:cNvPr name="Group 34" id="34"/>
          <p:cNvGrpSpPr/>
          <p:nvPr/>
        </p:nvGrpSpPr>
        <p:grpSpPr>
          <a:xfrm rot="0">
            <a:off x="11941179" y="4310464"/>
            <a:ext cx="2083274" cy="761746"/>
            <a:chOff x="0" y="0"/>
            <a:chExt cx="2777698" cy="1015662"/>
          </a:xfrm>
        </p:grpSpPr>
        <p:sp>
          <p:nvSpPr>
            <p:cNvPr name="Freeform 35" id="35"/>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36" id="36"/>
            <p:cNvSpPr txBox="true"/>
            <p:nvPr/>
          </p:nvSpPr>
          <p:spPr>
            <a:xfrm>
              <a:off x="0" y="-9525"/>
              <a:ext cx="2777698" cy="1025187"/>
            </a:xfrm>
            <a:prstGeom prst="rect">
              <a:avLst/>
            </a:prstGeom>
          </p:spPr>
          <p:txBody>
            <a:bodyPr anchor="t" rtlCol="false" tIns="0" lIns="0" bIns="0" rIns="0"/>
            <a:lstStyle/>
            <a:p>
              <a:pPr algn="ctr">
                <a:lnSpc>
                  <a:spcPts val="1620"/>
                </a:lnSpc>
              </a:pPr>
              <a:r>
                <a:rPr lang="en-US" b="true" sz="1350" i="true">
                  <a:solidFill>
                    <a:srgbClr val="000000"/>
                  </a:solidFill>
                  <a:latin typeface="Glacial Indifference Bold Italics"/>
                  <a:ea typeface="Glacial Indifference Bold Italics"/>
                  <a:cs typeface="Glacial Indifference Bold Italics"/>
                  <a:sym typeface="Glacial Indifference Bold Italics"/>
                </a:rPr>
                <a:t>High Earning, Lifestyle-Oriented Consumers</a:t>
              </a:r>
            </a:p>
          </p:txBody>
        </p:sp>
      </p:grpSp>
      <p:grpSp>
        <p:nvGrpSpPr>
          <p:cNvPr name="Group 37" id="37"/>
          <p:cNvGrpSpPr/>
          <p:nvPr/>
        </p:nvGrpSpPr>
        <p:grpSpPr>
          <a:xfrm rot="0">
            <a:off x="2544903" y="3571192"/>
            <a:ext cx="3581400" cy="686791"/>
            <a:chOff x="0" y="0"/>
            <a:chExt cx="4775200" cy="915721"/>
          </a:xfrm>
        </p:grpSpPr>
        <p:sp>
          <p:nvSpPr>
            <p:cNvPr name="Freeform 38" id="38"/>
            <p:cNvSpPr/>
            <p:nvPr/>
          </p:nvSpPr>
          <p:spPr>
            <a:xfrm flipH="false" flipV="false" rot="0">
              <a:off x="0" y="0"/>
              <a:ext cx="4775200" cy="915721"/>
            </a:xfrm>
            <a:custGeom>
              <a:avLst/>
              <a:gdLst/>
              <a:ahLst/>
              <a:cxnLst/>
              <a:rect r="r" b="b" t="t" l="l"/>
              <a:pathLst>
                <a:path h="915721" w="4775200">
                  <a:moveTo>
                    <a:pt x="0" y="0"/>
                  </a:moveTo>
                  <a:lnTo>
                    <a:pt x="4775200" y="0"/>
                  </a:lnTo>
                  <a:lnTo>
                    <a:pt x="4775200" y="915721"/>
                  </a:lnTo>
                  <a:lnTo>
                    <a:pt x="0" y="915721"/>
                  </a:lnTo>
                  <a:close/>
                </a:path>
              </a:pathLst>
            </a:custGeom>
            <a:solidFill>
              <a:srgbClr val="000000">
                <a:alpha val="0"/>
              </a:srgbClr>
            </a:solidFill>
          </p:spPr>
        </p:sp>
        <p:sp>
          <p:nvSpPr>
            <p:cNvPr name="TextBox 39" id="39"/>
            <p:cNvSpPr txBox="true"/>
            <p:nvPr/>
          </p:nvSpPr>
          <p:spPr>
            <a:xfrm>
              <a:off x="0" y="-9525"/>
              <a:ext cx="4775200" cy="925246"/>
            </a:xfrm>
            <a:prstGeom prst="rect">
              <a:avLst/>
            </a:prstGeom>
          </p:spPr>
          <p:txBody>
            <a:bodyPr anchor="t" rtlCol="false" tIns="0" lIns="0" bIns="0" rIns="0"/>
            <a:lstStyle/>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THE EARLY</a:t>
              </a:r>
            </a:p>
            <a:p>
              <a:pPr algn="ctr">
                <a:lnSpc>
                  <a:spcPts val="2520"/>
                </a:lnSpc>
              </a:pPr>
              <a:r>
                <a:rPr lang="en-US" b="true" sz="2100" spc="19">
                  <a:solidFill>
                    <a:srgbClr val="EB1C24"/>
                  </a:solidFill>
                  <a:latin typeface="Glacial Indifference Bold"/>
                  <a:ea typeface="Glacial Indifference Bold"/>
                  <a:cs typeface="Glacial Indifference Bold"/>
                  <a:sym typeface="Glacial Indifference Bold"/>
                </a:rPr>
                <a:t>EARNER</a:t>
              </a:r>
            </a:p>
          </p:txBody>
        </p:sp>
      </p:grpSp>
      <p:grpSp>
        <p:nvGrpSpPr>
          <p:cNvPr name="Group 40" id="40"/>
          <p:cNvGrpSpPr/>
          <p:nvPr/>
        </p:nvGrpSpPr>
        <p:grpSpPr>
          <a:xfrm rot="0">
            <a:off x="4187177" y="3150645"/>
            <a:ext cx="257601" cy="257601"/>
            <a:chOff x="0" y="0"/>
            <a:chExt cx="343468" cy="343468"/>
          </a:xfrm>
        </p:grpSpPr>
        <p:sp>
          <p:nvSpPr>
            <p:cNvPr name="Freeform 41" id="41"/>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sp>
        <p:nvSpPr>
          <p:cNvPr name="AutoShape 42" id="42"/>
          <p:cNvSpPr/>
          <p:nvPr/>
        </p:nvSpPr>
        <p:spPr>
          <a:xfrm rot="5363639">
            <a:off x="3511757" y="6455474"/>
            <a:ext cx="1350839" cy="0"/>
          </a:xfrm>
          <a:prstGeom prst="line">
            <a:avLst/>
          </a:prstGeom>
          <a:ln cap="rnd" w="9525">
            <a:solidFill>
              <a:srgbClr val="ED1C24"/>
            </a:solidFill>
            <a:prstDash val="solid"/>
            <a:headEnd type="none" len="sm" w="sm"/>
            <a:tailEnd type="none" len="sm" w="sm"/>
          </a:ln>
        </p:spPr>
      </p:sp>
      <p:sp>
        <p:nvSpPr>
          <p:cNvPr name="Freeform 43" id="43"/>
          <p:cNvSpPr/>
          <p:nvPr/>
        </p:nvSpPr>
        <p:spPr>
          <a:xfrm flipH="false" flipV="false" rot="0">
            <a:off x="3434356" y="7306953"/>
            <a:ext cx="1505640" cy="1528437"/>
          </a:xfrm>
          <a:custGeom>
            <a:avLst/>
            <a:gdLst/>
            <a:ahLst/>
            <a:cxnLst/>
            <a:rect r="r" b="b" t="t" l="l"/>
            <a:pathLst>
              <a:path h="1528437" w="1505640">
                <a:moveTo>
                  <a:pt x="0" y="0"/>
                </a:moveTo>
                <a:lnTo>
                  <a:pt x="1505640" y="0"/>
                </a:lnTo>
                <a:lnTo>
                  <a:pt x="1505640" y="1528437"/>
                </a:lnTo>
                <a:lnTo>
                  <a:pt x="0" y="1528437"/>
                </a:lnTo>
                <a:lnTo>
                  <a:pt x="0" y="0"/>
                </a:lnTo>
                <a:close/>
              </a:path>
            </a:pathLst>
          </a:custGeom>
          <a:blipFill>
            <a:blip r:embed="rId7"/>
            <a:stretch>
              <a:fillRect l="-26219" t="0" r="-26219" b="-30"/>
            </a:stretch>
          </a:blipFill>
        </p:spPr>
      </p:sp>
      <p:grpSp>
        <p:nvGrpSpPr>
          <p:cNvPr name="Group 44" id="44"/>
          <p:cNvGrpSpPr/>
          <p:nvPr/>
        </p:nvGrpSpPr>
        <p:grpSpPr>
          <a:xfrm rot="0">
            <a:off x="3198540" y="4344482"/>
            <a:ext cx="2083274" cy="761746"/>
            <a:chOff x="0" y="0"/>
            <a:chExt cx="2777698" cy="1015662"/>
          </a:xfrm>
        </p:grpSpPr>
        <p:sp>
          <p:nvSpPr>
            <p:cNvPr name="Freeform 45" id="45"/>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46" id="46"/>
            <p:cNvSpPr txBox="true"/>
            <p:nvPr/>
          </p:nvSpPr>
          <p:spPr>
            <a:xfrm>
              <a:off x="0" y="-9525"/>
              <a:ext cx="2777698" cy="1025187"/>
            </a:xfrm>
            <a:prstGeom prst="rect">
              <a:avLst/>
            </a:prstGeom>
          </p:spPr>
          <p:txBody>
            <a:bodyPr anchor="t" rtlCol="false" tIns="0" lIns="0" bIns="0" rIns="0"/>
            <a:lstStyle/>
            <a:p>
              <a:pPr algn="ctr">
                <a:lnSpc>
                  <a:spcPts val="1620"/>
                </a:lnSpc>
              </a:pPr>
              <a:r>
                <a:rPr lang="en-US" b="true" sz="1350" i="true">
                  <a:solidFill>
                    <a:srgbClr val="000000"/>
                  </a:solidFill>
                  <a:latin typeface="Glacial Indifference Bold Italics"/>
                  <a:ea typeface="Glacial Indifference Bold Italics"/>
                  <a:cs typeface="Glacial Indifference Bold Italics"/>
                  <a:sym typeface="Glacial Indifference Bold Italics"/>
                </a:rPr>
                <a:t>First Jobbers, Young Professionals, Paycheck Optimizers</a:t>
              </a:r>
            </a:p>
          </p:txBody>
        </p:sp>
      </p:grpSp>
      <p:grpSp>
        <p:nvGrpSpPr>
          <p:cNvPr name="Group 47" id="47"/>
          <p:cNvGrpSpPr/>
          <p:nvPr/>
        </p:nvGrpSpPr>
        <p:grpSpPr>
          <a:xfrm rot="0">
            <a:off x="3198540" y="5299593"/>
            <a:ext cx="2083274" cy="346248"/>
            <a:chOff x="0" y="0"/>
            <a:chExt cx="2777698" cy="461664"/>
          </a:xfrm>
        </p:grpSpPr>
        <p:sp>
          <p:nvSpPr>
            <p:cNvPr name="Freeform 48" id="48"/>
            <p:cNvSpPr/>
            <p:nvPr/>
          </p:nvSpPr>
          <p:spPr>
            <a:xfrm flipH="false" flipV="false" rot="0">
              <a:off x="0" y="0"/>
              <a:ext cx="2777698" cy="461664"/>
            </a:xfrm>
            <a:custGeom>
              <a:avLst/>
              <a:gdLst/>
              <a:ahLst/>
              <a:cxnLst/>
              <a:rect r="r" b="b" t="t" l="l"/>
              <a:pathLst>
                <a:path h="461664" w="2777698">
                  <a:moveTo>
                    <a:pt x="0" y="0"/>
                  </a:moveTo>
                  <a:lnTo>
                    <a:pt x="2777698" y="0"/>
                  </a:lnTo>
                  <a:lnTo>
                    <a:pt x="2777698" y="461664"/>
                  </a:lnTo>
                  <a:lnTo>
                    <a:pt x="0" y="461664"/>
                  </a:lnTo>
                  <a:close/>
                </a:path>
              </a:pathLst>
            </a:custGeom>
            <a:solidFill>
              <a:srgbClr val="000000">
                <a:alpha val="0"/>
              </a:srgbClr>
            </a:solidFill>
          </p:spPr>
        </p:sp>
        <p:sp>
          <p:nvSpPr>
            <p:cNvPr name="TextBox 49" id="49"/>
            <p:cNvSpPr txBox="true"/>
            <p:nvPr/>
          </p:nvSpPr>
          <p:spPr>
            <a:xfrm>
              <a:off x="0" y="-9525"/>
              <a:ext cx="2777698" cy="471189"/>
            </a:xfrm>
            <a:prstGeom prst="rect">
              <a:avLst/>
            </a:prstGeom>
          </p:spPr>
          <p:txBody>
            <a:bodyPr anchor="t" rtlCol="false" tIns="0" lIns="0" bIns="0" rIns="0"/>
            <a:lstStyle/>
            <a:p>
              <a:pPr algn="ctr">
                <a:lnSpc>
                  <a:spcPts val="1620"/>
                </a:lnSpc>
              </a:pPr>
              <a:r>
                <a:rPr lang="en-US" b="true" sz="1350">
                  <a:solidFill>
                    <a:srgbClr val="000000"/>
                  </a:solidFill>
                  <a:latin typeface="Glacial Indifference Bold"/>
                  <a:ea typeface="Glacial Indifference Bold"/>
                  <a:cs typeface="Glacial Indifference Bold"/>
                  <a:sym typeface="Glacial Indifference Bold"/>
                </a:rPr>
                <a:t>Income 3-7L</a:t>
              </a:r>
            </a:p>
          </p:txBody>
        </p:sp>
      </p:grpSp>
      <p:grpSp>
        <p:nvGrpSpPr>
          <p:cNvPr name="Group 50" id="50"/>
          <p:cNvGrpSpPr/>
          <p:nvPr/>
        </p:nvGrpSpPr>
        <p:grpSpPr>
          <a:xfrm rot="0">
            <a:off x="6148768" y="5168658"/>
            <a:ext cx="2083274" cy="346248"/>
            <a:chOff x="0" y="0"/>
            <a:chExt cx="2777698" cy="461664"/>
          </a:xfrm>
        </p:grpSpPr>
        <p:sp>
          <p:nvSpPr>
            <p:cNvPr name="Freeform 51" id="51"/>
            <p:cNvSpPr/>
            <p:nvPr/>
          </p:nvSpPr>
          <p:spPr>
            <a:xfrm flipH="false" flipV="false" rot="0">
              <a:off x="0" y="0"/>
              <a:ext cx="2777698" cy="461664"/>
            </a:xfrm>
            <a:custGeom>
              <a:avLst/>
              <a:gdLst/>
              <a:ahLst/>
              <a:cxnLst/>
              <a:rect r="r" b="b" t="t" l="l"/>
              <a:pathLst>
                <a:path h="461664" w="2777698">
                  <a:moveTo>
                    <a:pt x="0" y="0"/>
                  </a:moveTo>
                  <a:lnTo>
                    <a:pt x="2777698" y="0"/>
                  </a:lnTo>
                  <a:lnTo>
                    <a:pt x="2777698" y="461664"/>
                  </a:lnTo>
                  <a:lnTo>
                    <a:pt x="0" y="461664"/>
                  </a:lnTo>
                  <a:close/>
                </a:path>
              </a:pathLst>
            </a:custGeom>
            <a:solidFill>
              <a:srgbClr val="000000">
                <a:alpha val="0"/>
              </a:srgbClr>
            </a:solidFill>
          </p:spPr>
        </p:sp>
        <p:sp>
          <p:nvSpPr>
            <p:cNvPr name="TextBox 52" id="52"/>
            <p:cNvSpPr txBox="true"/>
            <p:nvPr/>
          </p:nvSpPr>
          <p:spPr>
            <a:xfrm>
              <a:off x="0" y="-9525"/>
              <a:ext cx="2777698" cy="471189"/>
            </a:xfrm>
            <a:prstGeom prst="rect">
              <a:avLst/>
            </a:prstGeom>
          </p:spPr>
          <p:txBody>
            <a:bodyPr anchor="t" rtlCol="false" tIns="0" lIns="0" bIns="0" rIns="0"/>
            <a:lstStyle/>
            <a:p>
              <a:pPr algn="ctr">
                <a:lnSpc>
                  <a:spcPts val="1620"/>
                </a:lnSpc>
              </a:pPr>
              <a:r>
                <a:rPr lang="en-US" b="true" sz="1350">
                  <a:solidFill>
                    <a:srgbClr val="000000"/>
                  </a:solidFill>
                  <a:latin typeface="Glacial Indifference Bold"/>
                  <a:ea typeface="Glacial Indifference Bold"/>
                  <a:cs typeface="Glacial Indifference Bold"/>
                  <a:sym typeface="Glacial Indifference Bold"/>
                </a:rPr>
                <a:t>Income 7-15 Lac</a:t>
              </a:r>
            </a:p>
          </p:txBody>
        </p:sp>
      </p:grpSp>
      <p:grpSp>
        <p:nvGrpSpPr>
          <p:cNvPr name="Group 53" id="53"/>
          <p:cNvGrpSpPr/>
          <p:nvPr/>
        </p:nvGrpSpPr>
        <p:grpSpPr>
          <a:xfrm rot="0">
            <a:off x="8863869" y="5161420"/>
            <a:ext cx="2083273" cy="346248"/>
            <a:chOff x="0" y="0"/>
            <a:chExt cx="2777698" cy="461664"/>
          </a:xfrm>
        </p:grpSpPr>
        <p:sp>
          <p:nvSpPr>
            <p:cNvPr name="Freeform 54" id="54"/>
            <p:cNvSpPr/>
            <p:nvPr/>
          </p:nvSpPr>
          <p:spPr>
            <a:xfrm flipH="false" flipV="false" rot="0">
              <a:off x="0" y="0"/>
              <a:ext cx="2777698" cy="461664"/>
            </a:xfrm>
            <a:custGeom>
              <a:avLst/>
              <a:gdLst/>
              <a:ahLst/>
              <a:cxnLst/>
              <a:rect r="r" b="b" t="t" l="l"/>
              <a:pathLst>
                <a:path h="461664" w="2777698">
                  <a:moveTo>
                    <a:pt x="0" y="0"/>
                  </a:moveTo>
                  <a:lnTo>
                    <a:pt x="2777698" y="0"/>
                  </a:lnTo>
                  <a:lnTo>
                    <a:pt x="2777698" y="461664"/>
                  </a:lnTo>
                  <a:lnTo>
                    <a:pt x="0" y="461664"/>
                  </a:lnTo>
                  <a:close/>
                </a:path>
              </a:pathLst>
            </a:custGeom>
            <a:solidFill>
              <a:srgbClr val="000000">
                <a:alpha val="0"/>
              </a:srgbClr>
            </a:solidFill>
          </p:spPr>
        </p:sp>
        <p:sp>
          <p:nvSpPr>
            <p:cNvPr name="TextBox 55" id="55"/>
            <p:cNvSpPr txBox="true"/>
            <p:nvPr/>
          </p:nvSpPr>
          <p:spPr>
            <a:xfrm>
              <a:off x="0" y="-9525"/>
              <a:ext cx="2777698" cy="471189"/>
            </a:xfrm>
            <a:prstGeom prst="rect">
              <a:avLst/>
            </a:prstGeom>
          </p:spPr>
          <p:txBody>
            <a:bodyPr anchor="t" rtlCol="false" tIns="0" lIns="0" bIns="0" rIns="0"/>
            <a:lstStyle/>
            <a:p>
              <a:pPr algn="ctr">
                <a:lnSpc>
                  <a:spcPts val="1620"/>
                </a:lnSpc>
              </a:pPr>
              <a:r>
                <a:rPr lang="en-US" b="true" sz="1350">
                  <a:solidFill>
                    <a:srgbClr val="000000"/>
                  </a:solidFill>
                  <a:latin typeface="Glacial Indifference Bold"/>
                  <a:ea typeface="Glacial Indifference Bold"/>
                  <a:cs typeface="Glacial Indifference Bold"/>
                  <a:sym typeface="Glacial Indifference Bold"/>
                </a:rPr>
                <a:t>Income 15-50L</a:t>
              </a:r>
            </a:p>
          </p:txBody>
        </p:sp>
      </p:grpSp>
      <p:grpSp>
        <p:nvGrpSpPr>
          <p:cNvPr name="Group 56" id="56"/>
          <p:cNvGrpSpPr/>
          <p:nvPr/>
        </p:nvGrpSpPr>
        <p:grpSpPr>
          <a:xfrm rot="0">
            <a:off x="11895746" y="5143500"/>
            <a:ext cx="2083274" cy="346248"/>
            <a:chOff x="0" y="0"/>
            <a:chExt cx="2777698" cy="461664"/>
          </a:xfrm>
        </p:grpSpPr>
        <p:sp>
          <p:nvSpPr>
            <p:cNvPr name="Freeform 57" id="57"/>
            <p:cNvSpPr/>
            <p:nvPr/>
          </p:nvSpPr>
          <p:spPr>
            <a:xfrm flipH="false" flipV="false" rot="0">
              <a:off x="0" y="0"/>
              <a:ext cx="2777698" cy="461664"/>
            </a:xfrm>
            <a:custGeom>
              <a:avLst/>
              <a:gdLst/>
              <a:ahLst/>
              <a:cxnLst/>
              <a:rect r="r" b="b" t="t" l="l"/>
              <a:pathLst>
                <a:path h="461664" w="2777698">
                  <a:moveTo>
                    <a:pt x="0" y="0"/>
                  </a:moveTo>
                  <a:lnTo>
                    <a:pt x="2777698" y="0"/>
                  </a:lnTo>
                  <a:lnTo>
                    <a:pt x="2777698" y="461664"/>
                  </a:lnTo>
                  <a:lnTo>
                    <a:pt x="0" y="461664"/>
                  </a:lnTo>
                  <a:close/>
                </a:path>
              </a:pathLst>
            </a:custGeom>
            <a:solidFill>
              <a:srgbClr val="000000">
                <a:alpha val="0"/>
              </a:srgbClr>
            </a:solidFill>
          </p:spPr>
        </p:sp>
        <p:sp>
          <p:nvSpPr>
            <p:cNvPr name="TextBox 58" id="58"/>
            <p:cNvSpPr txBox="true"/>
            <p:nvPr/>
          </p:nvSpPr>
          <p:spPr>
            <a:xfrm>
              <a:off x="0" y="-9525"/>
              <a:ext cx="2777698" cy="471189"/>
            </a:xfrm>
            <a:prstGeom prst="rect">
              <a:avLst/>
            </a:prstGeom>
          </p:spPr>
          <p:txBody>
            <a:bodyPr anchor="t" rtlCol="false" tIns="0" lIns="0" bIns="0" rIns="0"/>
            <a:lstStyle/>
            <a:p>
              <a:pPr algn="ctr">
                <a:lnSpc>
                  <a:spcPts val="1620"/>
                </a:lnSpc>
              </a:pPr>
              <a:r>
                <a:rPr lang="en-US" b="true" sz="1350">
                  <a:solidFill>
                    <a:srgbClr val="000000"/>
                  </a:solidFill>
                  <a:latin typeface="Glacial Indifference Bold"/>
                  <a:ea typeface="Glacial Indifference Bold"/>
                  <a:cs typeface="Glacial Indifference Bold"/>
                  <a:sym typeface="Glacial Indifference Bold"/>
                </a:rPr>
                <a:t>Income 50L+</a:t>
              </a:r>
            </a:p>
          </p:txBody>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45718" y="0"/>
            <a:ext cx="4998720" cy="10287000"/>
            <a:chOff x="0" y="0"/>
            <a:chExt cx="6664960" cy="13716000"/>
          </a:xfrm>
        </p:grpSpPr>
        <p:sp>
          <p:nvSpPr>
            <p:cNvPr name="Freeform 4" id="4"/>
            <p:cNvSpPr/>
            <p:nvPr/>
          </p:nvSpPr>
          <p:spPr>
            <a:xfrm flipH="false" flipV="false" rot="0">
              <a:off x="0" y="0"/>
              <a:ext cx="6664960" cy="13716000"/>
            </a:xfrm>
            <a:custGeom>
              <a:avLst/>
              <a:gdLst/>
              <a:ahLst/>
              <a:cxnLst/>
              <a:rect r="r" b="b" t="t" l="l"/>
              <a:pathLst>
                <a:path h="13716000" w="6664960">
                  <a:moveTo>
                    <a:pt x="0" y="0"/>
                  </a:moveTo>
                  <a:lnTo>
                    <a:pt x="6664960" y="0"/>
                  </a:lnTo>
                  <a:lnTo>
                    <a:pt x="6664960" y="13716000"/>
                  </a:lnTo>
                  <a:lnTo>
                    <a:pt x="0" y="13716000"/>
                  </a:lnTo>
                  <a:close/>
                </a:path>
              </a:pathLst>
            </a:custGeom>
            <a:solidFill>
              <a:srgbClr val="EFF2F7"/>
            </a:solidFill>
          </p:spPr>
        </p:sp>
      </p:grpSp>
      <p:grpSp>
        <p:nvGrpSpPr>
          <p:cNvPr name="Group 5" id="5"/>
          <p:cNvGrpSpPr/>
          <p:nvPr/>
        </p:nvGrpSpPr>
        <p:grpSpPr>
          <a:xfrm rot="0">
            <a:off x="636855" y="4796644"/>
            <a:ext cx="3581400" cy="893902"/>
            <a:chOff x="0" y="0"/>
            <a:chExt cx="4775200" cy="1191870"/>
          </a:xfrm>
        </p:grpSpPr>
        <p:sp>
          <p:nvSpPr>
            <p:cNvPr name="Freeform 6" id="6"/>
            <p:cNvSpPr/>
            <p:nvPr/>
          </p:nvSpPr>
          <p:spPr>
            <a:xfrm flipH="false" flipV="false" rot="0">
              <a:off x="0" y="0"/>
              <a:ext cx="4775200" cy="1191870"/>
            </a:xfrm>
            <a:custGeom>
              <a:avLst/>
              <a:gdLst/>
              <a:ahLst/>
              <a:cxnLst/>
              <a:rect r="r" b="b" t="t" l="l"/>
              <a:pathLst>
                <a:path h="1191870" w="4775200">
                  <a:moveTo>
                    <a:pt x="0" y="0"/>
                  </a:moveTo>
                  <a:lnTo>
                    <a:pt x="4775200" y="0"/>
                  </a:lnTo>
                  <a:lnTo>
                    <a:pt x="4775200" y="1191870"/>
                  </a:lnTo>
                  <a:lnTo>
                    <a:pt x="0" y="1191870"/>
                  </a:lnTo>
                  <a:close/>
                </a:path>
              </a:pathLst>
            </a:custGeom>
            <a:solidFill>
              <a:srgbClr val="000000">
                <a:alpha val="0"/>
              </a:srgbClr>
            </a:solidFill>
          </p:spPr>
        </p:sp>
        <p:sp>
          <p:nvSpPr>
            <p:cNvPr name="TextBox 7" id="7"/>
            <p:cNvSpPr txBox="true"/>
            <p:nvPr/>
          </p:nvSpPr>
          <p:spPr>
            <a:xfrm>
              <a:off x="0" y="-9525"/>
              <a:ext cx="4775200" cy="1201395"/>
            </a:xfrm>
            <a:prstGeom prst="rect">
              <a:avLst/>
            </a:prstGeom>
          </p:spPr>
          <p:txBody>
            <a:bodyPr anchor="t" rtlCol="false" tIns="0" lIns="0" bIns="0" rIns="0"/>
            <a:lstStyle/>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The </a:t>
              </a:r>
            </a:p>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Early Earner</a:t>
              </a:r>
            </a:p>
          </p:txBody>
        </p:sp>
      </p:grpSp>
      <p:sp>
        <p:nvSpPr>
          <p:cNvPr name="Freeform 8" id="8"/>
          <p:cNvSpPr/>
          <p:nvPr/>
        </p:nvSpPr>
        <p:spPr>
          <a:xfrm flipH="false" flipV="false" rot="0">
            <a:off x="1333538" y="2440685"/>
            <a:ext cx="2188035" cy="2143305"/>
          </a:xfrm>
          <a:custGeom>
            <a:avLst/>
            <a:gdLst/>
            <a:ahLst/>
            <a:cxnLst/>
            <a:rect r="r" b="b" t="t" l="l"/>
            <a:pathLst>
              <a:path h="2143305" w="2188035">
                <a:moveTo>
                  <a:pt x="0" y="0"/>
                </a:moveTo>
                <a:lnTo>
                  <a:pt x="2188035" y="0"/>
                </a:lnTo>
                <a:lnTo>
                  <a:pt x="2188035" y="2143305"/>
                </a:lnTo>
                <a:lnTo>
                  <a:pt x="0" y="2143305"/>
                </a:lnTo>
                <a:lnTo>
                  <a:pt x="0" y="0"/>
                </a:lnTo>
                <a:close/>
              </a:path>
            </a:pathLst>
          </a:custGeom>
          <a:blipFill>
            <a:blip r:embed="rId4"/>
            <a:stretch>
              <a:fillRect l="-23504" t="0" r="-23546" b="0"/>
            </a:stretch>
          </a:blipFill>
        </p:spPr>
      </p:sp>
      <p:sp>
        <p:nvSpPr>
          <p:cNvPr name="AutoShape 9" id="9"/>
          <p:cNvSpPr/>
          <p:nvPr/>
        </p:nvSpPr>
        <p:spPr>
          <a:xfrm rot="14597">
            <a:off x="745142" y="6259170"/>
            <a:ext cx="3364824" cy="0"/>
          </a:xfrm>
          <a:prstGeom prst="line">
            <a:avLst/>
          </a:prstGeom>
          <a:ln cap="rnd" w="9525">
            <a:solidFill>
              <a:srgbClr val="ED1C24"/>
            </a:solidFill>
            <a:prstDash val="solid"/>
            <a:headEnd type="none" len="sm" w="sm"/>
            <a:tailEnd type="none" len="sm" w="sm"/>
          </a:ln>
        </p:spPr>
      </p:sp>
      <p:sp>
        <p:nvSpPr>
          <p:cNvPr name="AutoShape 10" id="10"/>
          <p:cNvSpPr/>
          <p:nvPr/>
        </p:nvSpPr>
        <p:spPr>
          <a:xfrm rot="-5385735">
            <a:off x="-211974" y="5133975"/>
            <a:ext cx="10329951" cy="0"/>
          </a:xfrm>
          <a:prstGeom prst="line">
            <a:avLst/>
          </a:prstGeom>
          <a:ln cap="rnd" w="19050">
            <a:solidFill>
              <a:srgbClr val="000000"/>
            </a:solidFill>
            <a:prstDash val="sysDash"/>
            <a:headEnd type="none" len="sm" w="sm"/>
            <a:tailEnd type="none" len="sm" w="sm"/>
          </a:ln>
        </p:spPr>
      </p:sp>
      <p:grpSp>
        <p:nvGrpSpPr>
          <p:cNvPr name="Group 11" id="11"/>
          <p:cNvGrpSpPr/>
          <p:nvPr/>
        </p:nvGrpSpPr>
        <p:grpSpPr>
          <a:xfrm rot="0">
            <a:off x="5839671" y="5256016"/>
            <a:ext cx="11596660" cy="2400657"/>
            <a:chOff x="0" y="0"/>
            <a:chExt cx="15462214" cy="3200876"/>
          </a:xfrm>
        </p:grpSpPr>
        <p:sp>
          <p:nvSpPr>
            <p:cNvPr name="Freeform 12" id="12"/>
            <p:cNvSpPr/>
            <p:nvPr/>
          </p:nvSpPr>
          <p:spPr>
            <a:xfrm flipH="false" flipV="false" rot="0">
              <a:off x="0" y="0"/>
              <a:ext cx="15462214" cy="3200876"/>
            </a:xfrm>
            <a:custGeom>
              <a:avLst/>
              <a:gdLst/>
              <a:ahLst/>
              <a:cxnLst/>
              <a:rect r="r" b="b" t="t" l="l"/>
              <a:pathLst>
                <a:path h="3200876" w="15462214">
                  <a:moveTo>
                    <a:pt x="0" y="0"/>
                  </a:moveTo>
                  <a:lnTo>
                    <a:pt x="15462214" y="0"/>
                  </a:lnTo>
                  <a:lnTo>
                    <a:pt x="15462214" y="3200876"/>
                  </a:lnTo>
                  <a:lnTo>
                    <a:pt x="0" y="3200876"/>
                  </a:lnTo>
                  <a:close/>
                </a:path>
              </a:pathLst>
            </a:custGeom>
            <a:solidFill>
              <a:srgbClr val="000000">
                <a:alpha val="0"/>
              </a:srgbClr>
            </a:solidFill>
          </p:spPr>
        </p:sp>
        <p:sp>
          <p:nvSpPr>
            <p:cNvPr name="TextBox 13" id="13"/>
            <p:cNvSpPr txBox="true"/>
            <p:nvPr/>
          </p:nvSpPr>
          <p:spPr>
            <a:xfrm>
              <a:off x="0" y="-9525"/>
              <a:ext cx="15462214" cy="321040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DIGITAL BEHAVIOUR &amp; CONTENT CONSUMPTION:</a:t>
              </a:r>
            </a:p>
            <a:p>
              <a:pPr algn="l">
                <a:lnSpc>
                  <a:spcPts val="2520"/>
                </a:lnSpc>
              </a:pPr>
              <a:r>
                <a:rPr lang="en-US" sz="2100">
                  <a:solidFill>
                    <a:srgbClr val="000000"/>
                  </a:solidFill>
                  <a:latin typeface="Glacial Indifference"/>
                  <a:ea typeface="Glacial Indifference"/>
                  <a:cs typeface="Glacial Indifference"/>
                  <a:sym typeface="Glacial Indifference"/>
                </a:rPr>
                <a:t>- Relies on </a:t>
              </a:r>
              <a:r>
                <a:rPr lang="en-US" b="true" sz="2100">
                  <a:solidFill>
                    <a:srgbClr val="000000"/>
                  </a:solidFill>
                  <a:latin typeface="Glacial Indifference Bold"/>
                  <a:ea typeface="Glacial Indifference Bold"/>
                  <a:cs typeface="Glacial Indifference Bold"/>
                  <a:sym typeface="Glacial Indifference Bold"/>
                </a:rPr>
                <a:t>Google searches, Instagram Reels, and YouTube</a:t>
              </a:r>
              <a:r>
                <a:rPr lang="en-US" sz="2100">
                  <a:solidFill>
                    <a:srgbClr val="000000"/>
                  </a:solidFill>
                  <a:latin typeface="Glacial Indifference"/>
                  <a:ea typeface="Glacial Indifference"/>
                  <a:cs typeface="Glacial Indifference"/>
                  <a:sym typeface="Glacial Indifference"/>
                </a:rPr>
                <a:t> for finance learning.</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Follows </a:t>
              </a:r>
              <a:r>
                <a:rPr lang="en-US" b="true" sz="2100">
                  <a:solidFill>
                    <a:srgbClr val="000000"/>
                  </a:solidFill>
                  <a:latin typeface="Glacial Indifference Bold"/>
                  <a:ea typeface="Glacial Indifference Bold"/>
                  <a:cs typeface="Glacial Indifference Bold"/>
                  <a:sym typeface="Glacial Indifference Bold"/>
                </a:rPr>
                <a:t>finfluencers like Ankur Warikoo, CA Rachana Ranade</a:t>
              </a:r>
              <a:r>
                <a:rPr lang="en-US" sz="2100">
                  <a:solidFill>
                    <a:srgbClr val="000000"/>
                  </a:solidFill>
                  <a:latin typeface="Glacial Indifference"/>
                  <a:ea typeface="Glacial Indifference"/>
                  <a:cs typeface="Glacial Indifference"/>
                  <a:sym typeface="Glacial Indifference"/>
                </a:rPr>
                <a:t> for beginner tips.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Engages in finance meme culture, making banking seem more approachable.</a:t>
              </a:r>
            </a:p>
          </p:txBody>
        </p:sp>
      </p:grpSp>
      <p:grpSp>
        <p:nvGrpSpPr>
          <p:cNvPr name="Group 14" id="14"/>
          <p:cNvGrpSpPr/>
          <p:nvPr/>
        </p:nvGrpSpPr>
        <p:grpSpPr>
          <a:xfrm rot="0">
            <a:off x="5839671" y="1237601"/>
            <a:ext cx="5621512" cy="3462486"/>
            <a:chOff x="0" y="0"/>
            <a:chExt cx="7495350" cy="4616648"/>
          </a:xfrm>
        </p:grpSpPr>
        <p:sp>
          <p:nvSpPr>
            <p:cNvPr name="Freeform 15" id="15"/>
            <p:cNvSpPr/>
            <p:nvPr/>
          </p:nvSpPr>
          <p:spPr>
            <a:xfrm flipH="false" flipV="false" rot="0">
              <a:off x="0" y="0"/>
              <a:ext cx="7495350" cy="4616648"/>
            </a:xfrm>
            <a:custGeom>
              <a:avLst/>
              <a:gdLst/>
              <a:ahLst/>
              <a:cxnLst/>
              <a:rect r="r" b="b" t="t" l="l"/>
              <a:pathLst>
                <a:path h="4616648" w="7495350">
                  <a:moveTo>
                    <a:pt x="0" y="0"/>
                  </a:moveTo>
                  <a:lnTo>
                    <a:pt x="7495350" y="0"/>
                  </a:lnTo>
                  <a:lnTo>
                    <a:pt x="7495350" y="4616648"/>
                  </a:lnTo>
                  <a:lnTo>
                    <a:pt x="0" y="4616648"/>
                  </a:lnTo>
                  <a:close/>
                </a:path>
              </a:pathLst>
            </a:custGeom>
            <a:solidFill>
              <a:srgbClr val="000000">
                <a:alpha val="0"/>
              </a:srgbClr>
            </a:solidFill>
          </p:spPr>
        </p:sp>
        <p:sp>
          <p:nvSpPr>
            <p:cNvPr name="TextBox 16" id="16"/>
            <p:cNvSpPr txBox="true"/>
            <p:nvPr/>
          </p:nvSpPr>
          <p:spPr>
            <a:xfrm>
              <a:off x="0" y="-9525"/>
              <a:ext cx="7495350" cy="4626173"/>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NEEDS: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Basic salary account </a:t>
              </a:r>
              <a:r>
                <a:rPr lang="en-US" sz="2100">
                  <a:solidFill>
                    <a:srgbClr val="000000"/>
                  </a:solidFill>
                  <a:latin typeface="Glacial Indifference"/>
                  <a:ea typeface="Glacial Indifference"/>
                  <a:cs typeface="Glacial Indifference"/>
                  <a:sym typeface="Glacial Indifference"/>
                </a:rPr>
                <a:t>with minimal fees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Easy access to credit </a:t>
              </a:r>
              <a:r>
                <a:rPr lang="en-US" sz="2100">
                  <a:solidFill>
                    <a:srgbClr val="000000"/>
                  </a:solidFill>
                  <a:latin typeface="Glacial Indifference"/>
                  <a:ea typeface="Glacial Indifference"/>
                  <a:cs typeface="Glacial Indifference"/>
                  <a:sym typeface="Glacial Indifference"/>
                </a:rPr>
                <a:t>(first credit card, BNPL, small loans).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Simple investment options </a:t>
              </a:r>
              <a:r>
                <a:rPr lang="en-US" sz="2100">
                  <a:solidFill>
                    <a:srgbClr val="000000"/>
                  </a:solidFill>
                  <a:latin typeface="Glacial Indifference"/>
                  <a:ea typeface="Glacial Indifference"/>
                  <a:cs typeface="Glacial Indifference"/>
                  <a:sym typeface="Glacial Indifference"/>
                </a:rPr>
                <a:t>(SIPs, recurring deposits).</a:t>
              </a:r>
            </a:p>
            <a:p>
              <a:pPr algn="l">
                <a:lnSpc>
                  <a:spcPts val="2520"/>
                </a:lnSpc>
              </a:pPr>
              <a:r>
                <a:rPr lang="en-US" b="true" sz="2100">
                  <a:solidFill>
                    <a:srgbClr val="000000"/>
                  </a:solidFill>
                  <a:latin typeface="Glacial Indifference Bold"/>
                  <a:ea typeface="Glacial Indifference Bold"/>
                  <a:cs typeface="Glacial Indifference Bold"/>
                  <a:sym typeface="Glacial Indifference Bold"/>
                </a:rPr>
                <a:t>- Budgeting tools and financial literacy resources.</a:t>
              </a:r>
            </a:p>
            <a:p>
              <a:pPr algn="l">
                <a:lnSpc>
                  <a:spcPts val="2520"/>
                </a:lnSpc>
              </a:pPr>
            </a:p>
          </p:txBody>
        </p:sp>
      </p:grpSp>
      <p:sp>
        <p:nvSpPr>
          <p:cNvPr name="AutoShape 17" id="17"/>
          <p:cNvSpPr/>
          <p:nvPr/>
        </p:nvSpPr>
        <p:spPr>
          <a:xfrm>
            <a:off x="11431932" y="1235219"/>
            <a:ext cx="14288" cy="3754739"/>
          </a:xfrm>
          <a:prstGeom prst="line">
            <a:avLst/>
          </a:prstGeom>
          <a:ln cap="rnd" w="9525">
            <a:solidFill>
              <a:srgbClr val="000000"/>
            </a:solidFill>
            <a:prstDash val="solid"/>
            <a:headEnd type="none" len="sm" w="sm"/>
            <a:tailEnd type="none" len="sm" w="sm"/>
          </a:ln>
        </p:spPr>
      </p:sp>
      <p:sp>
        <p:nvSpPr>
          <p:cNvPr name="AutoShape 18" id="18"/>
          <p:cNvSpPr/>
          <p:nvPr/>
        </p:nvSpPr>
        <p:spPr>
          <a:xfrm rot="10796107">
            <a:off x="5678214" y="4978052"/>
            <a:ext cx="12616934" cy="0"/>
          </a:xfrm>
          <a:prstGeom prst="line">
            <a:avLst/>
          </a:prstGeom>
          <a:ln cap="rnd" w="9525">
            <a:solidFill>
              <a:srgbClr val="000000"/>
            </a:solidFill>
            <a:prstDash val="solid"/>
            <a:headEnd type="none" len="sm" w="sm"/>
            <a:tailEnd type="none" len="sm" w="sm"/>
          </a:ln>
        </p:spPr>
      </p:sp>
      <p:grpSp>
        <p:nvGrpSpPr>
          <p:cNvPr name="Group 19" id="19"/>
          <p:cNvGrpSpPr/>
          <p:nvPr/>
        </p:nvGrpSpPr>
        <p:grpSpPr>
          <a:xfrm rot="0">
            <a:off x="11628476" y="1173201"/>
            <a:ext cx="6353032" cy="2908488"/>
            <a:chOff x="0" y="0"/>
            <a:chExt cx="8470709" cy="3877984"/>
          </a:xfrm>
        </p:grpSpPr>
        <p:sp>
          <p:nvSpPr>
            <p:cNvPr name="Freeform 20" id="20"/>
            <p:cNvSpPr/>
            <p:nvPr/>
          </p:nvSpPr>
          <p:spPr>
            <a:xfrm flipH="false" flipV="false" rot="0">
              <a:off x="0" y="0"/>
              <a:ext cx="8470709" cy="3877984"/>
            </a:xfrm>
            <a:custGeom>
              <a:avLst/>
              <a:gdLst/>
              <a:ahLst/>
              <a:cxnLst/>
              <a:rect r="r" b="b" t="t" l="l"/>
              <a:pathLst>
                <a:path h="3877984" w="8470709">
                  <a:moveTo>
                    <a:pt x="0" y="0"/>
                  </a:moveTo>
                  <a:lnTo>
                    <a:pt x="8470709" y="0"/>
                  </a:lnTo>
                  <a:lnTo>
                    <a:pt x="8470709" y="3877984"/>
                  </a:lnTo>
                  <a:lnTo>
                    <a:pt x="0" y="3877984"/>
                  </a:lnTo>
                  <a:close/>
                </a:path>
              </a:pathLst>
            </a:custGeom>
            <a:solidFill>
              <a:srgbClr val="000000">
                <a:alpha val="0"/>
              </a:srgbClr>
            </a:solidFill>
          </p:spPr>
        </p:sp>
        <p:sp>
          <p:nvSpPr>
            <p:cNvPr name="TextBox 21" id="21"/>
            <p:cNvSpPr txBox="true"/>
            <p:nvPr/>
          </p:nvSpPr>
          <p:spPr>
            <a:xfrm>
              <a:off x="0" y="-9525"/>
              <a:ext cx="8470709" cy="3887509"/>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BEHAVIOUR:</a:t>
              </a:r>
            </a:p>
            <a:p>
              <a:pPr algn="l">
                <a:lnSpc>
                  <a:spcPts val="3240"/>
                </a:lnSpc>
              </a:pPr>
            </a:p>
            <a:p>
              <a:pPr algn="l">
                <a:lnSpc>
                  <a:spcPts val="2520"/>
                </a:lnSpc>
              </a:pPr>
              <a:r>
                <a:rPr lang="en-US" sz="2100">
                  <a:solidFill>
                    <a:srgbClr val="000000"/>
                  </a:solidFill>
                  <a:latin typeface="Glacial Indifference"/>
                  <a:ea typeface="Glacial Indifference"/>
                  <a:cs typeface="Glacial Indifference"/>
                  <a:sym typeface="Glacial Indifference"/>
                </a:rPr>
                <a:t>- Prefers </a:t>
              </a:r>
              <a:r>
                <a:rPr lang="en-US" b="true" sz="2100">
                  <a:solidFill>
                    <a:srgbClr val="000000"/>
                  </a:solidFill>
                  <a:latin typeface="Glacial Indifference Bold"/>
                  <a:ea typeface="Glacial Indifference Bold"/>
                  <a:cs typeface="Glacial Indifference Bold"/>
                  <a:sym typeface="Glacial Indifference Bold"/>
                </a:rPr>
                <a:t>mobile-first, app-based banking</a:t>
              </a:r>
              <a:r>
                <a:rPr lang="en-US" sz="2100">
                  <a:solidFill>
                    <a:srgbClr val="000000"/>
                  </a:solidFill>
                  <a:latin typeface="Glacial Indifference"/>
                  <a:ea typeface="Glacial Indifference"/>
                  <a:cs typeface="Glacial Indifference"/>
                  <a:sym typeface="Glacial Indifference"/>
                </a:rPr>
                <a:t> with instant access.</a:t>
              </a:r>
            </a:p>
            <a:p>
              <a:pPr algn="l">
                <a:lnSpc>
                  <a:spcPts val="2520"/>
                </a:lnSpc>
              </a:pPr>
              <a:r>
                <a:rPr lang="en-US" sz="2100">
                  <a:solidFill>
                    <a:srgbClr val="000000"/>
                  </a:solidFill>
                  <a:latin typeface="Glacial Indifference"/>
                  <a:ea typeface="Glacial Indifference"/>
                  <a:cs typeface="Glacial Indifference"/>
                  <a:sym typeface="Glacial Indifference"/>
                </a:rPr>
                <a:t>- Avoids complex banking jargon; prefers </a:t>
              </a:r>
              <a:r>
                <a:rPr lang="en-US" b="true" sz="2100">
                  <a:solidFill>
                    <a:srgbClr val="000000"/>
                  </a:solidFill>
                  <a:latin typeface="Glacial Indifference Bold"/>
                  <a:ea typeface="Glacial Indifference Bold"/>
                  <a:cs typeface="Glacial Indifference Bold"/>
                  <a:sym typeface="Glacial Indifference Bold"/>
                </a:rPr>
                <a:t>straightforward, guided experiences</a:t>
              </a:r>
              <a:r>
                <a:rPr lang="en-US" sz="2100">
                  <a:solidFill>
                    <a:srgbClr val="000000"/>
                  </a:solidFill>
                  <a:latin typeface="Glacial Indifference"/>
                  <a:ea typeface="Glacial Indifference"/>
                  <a:cs typeface="Glacial Indifference"/>
                  <a:sym typeface="Glacial Indifference"/>
                </a:rPr>
                <a:t>.</a:t>
              </a:r>
            </a:p>
            <a:p>
              <a:pPr algn="l">
                <a:lnSpc>
                  <a:spcPts val="2520"/>
                </a:lnSpc>
              </a:pPr>
              <a:r>
                <a:rPr lang="en-US" b="true" sz="2100">
                  <a:solidFill>
                    <a:srgbClr val="000000"/>
                  </a:solidFill>
                  <a:latin typeface="Glacial Indifference Bold"/>
                  <a:ea typeface="Glacial Indifference Bold"/>
                  <a:cs typeface="Glacial Indifference Bold"/>
                  <a:sym typeface="Glacial Indifference Bold"/>
                </a:rPr>
                <a:t>- Explores credit but is cautious</a:t>
              </a:r>
              <a:r>
                <a:rPr lang="en-US" sz="2100">
                  <a:solidFill>
                    <a:srgbClr val="000000"/>
                  </a:solidFill>
                  <a:latin typeface="Glacial Indifference"/>
                  <a:ea typeface="Glacial Indifference"/>
                  <a:cs typeface="Glacial Indifference"/>
                  <a:sym typeface="Glacial Indifference"/>
                </a:rPr>
                <a:t> due to a lack of financial history.</a:t>
              </a:r>
            </a:p>
          </p:txBody>
        </p:sp>
      </p:grpSp>
      <p:grpSp>
        <p:nvGrpSpPr>
          <p:cNvPr name="Group 22" id="22"/>
          <p:cNvGrpSpPr/>
          <p:nvPr/>
        </p:nvGrpSpPr>
        <p:grpSpPr>
          <a:xfrm rot="-5400000">
            <a:off x="3683224" y="2188863"/>
            <a:ext cx="2545856" cy="877163"/>
            <a:chOff x="0" y="0"/>
            <a:chExt cx="3394474" cy="1169550"/>
          </a:xfrm>
        </p:grpSpPr>
        <p:sp>
          <p:nvSpPr>
            <p:cNvPr name="Freeform 23" id="23"/>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24" id="24"/>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PROFILE OVERVIEW</a:t>
              </a:r>
            </a:p>
          </p:txBody>
        </p:sp>
      </p:grpSp>
      <p:grpSp>
        <p:nvGrpSpPr>
          <p:cNvPr name="Group 25" id="25"/>
          <p:cNvGrpSpPr/>
          <p:nvPr/>
        </p:nvGrpSpPr>
        <p:grpSpPr>
          <a:xfrm rot="0">
            <a:off x="494662" y="6328323"/>
            <a:ext cx="3865786" cy="1431160"/>
            <a:chOff x="0" y="0"/>
            <a:chExt cx="5154382" cy="1908214"/>
          </a:xfrm>
        </p:grpSpPr>
        <p:sp>
          <p:nvSpPr>
            <p:cNvPr name="Freeform 26" id="26"/>
            <p:cNvSpPr/>
            <p:nvPr/>
          </p:nvSpPr>
          <p:spPr>
            <a:xfrm flipH="false" flipV="false" rot="0">
              <a:off x="0" y="0"/>
              <a:ext cx="5154382" cy="1908214"/>
            </a:xfrm>
            <a:custGeom>
              <a:avLst/>
              <a:gdLst/>
              <a:ahLst/>
              <a:cxnLst/>
              <a:rect r="r" b="b" t="t" l="l"/>
              <a:pathLst>
                <a:path h="1908214" w="5154382">
                  <a:moveTo>
                    <a:pt x="0" y="0"/>
                  </a:moveTo>
                  <a:lnTo>
                    <a:pt x="5154382" y="0"/>
                  </a:lnTo>
                  <a:lnTo>
                    <a:pt x="5154382" y="1908214"/>
                  </a:lnTo>
                  <a:lnTo>
                    <a:pt x="0" y="1908214"/>
                  </a:lnTo>
                  <a:close/>
                </a:path>
              </a:pathLst>
            </a:custGeom>
            <a:solidFill>
              <a:srgbClr val="000000">
                <a:alpha val="0"/>
              </a:srgbClr>
            </a:solidFill>
          </p:spPr>
        </p:sp>
        <p:sp>
          <p:nvSpPr>
            <p:cNvPr name="TextBox 27" id="27"/>
            <p:cNvSpPr txBox="true"/>
            <p:nvPr/>
          </p:nvSpPr>
          <p:spPr>
            <a:xfrm>
              <a:off x="0" y="-9525"/>
              <a:ext cx="5154382" cy="1917739"/>
            </a:xfrm>
            <a:prstGeom prst="rect">
              <a:avLst/>
            </a:prstGeom>
          </p:spPr>
          <p:txBody>
            <a:bodyPr anchor="t" rtlCol="false" tIns="0" lIns="0" bIns="0" rIns="0"/>
            <a:lstStyle/>
            <a:p>
              <a:pPr algn="ctr">
                <a:lnSpc>
                  <a:spcPts val="2520"/>
                </a:lnSpc>
              </a:pPr>
              <a:r>
                <a:rPr lang="en-US" sz="2100">
                  <a:solidFill>
                    <a:srgbClr val="000000"/>
                  </a:solidFill>
                  <a:latin typeface="Glacial Indifference"/>
                  <a:ea typeface="Glacial Indifference"/>
                  <a:cs typeface="Glacial Indifference"/>
                  <a:sym typeface="Glacial Indifference"/>
                </a:rPr>
                <a:t>Starting their financial journey, eager to manage earnings but often uncertain about financial planning</a:t>
              </a:r>
            </a:p>
          </p:txBody>
        </p:sp>
      </p:grpSp>
      <p:sp>
        <p:nvSpPr>
          <p:cNvPr name="Freeform 28" id="28" descr="File:YouTube full-color icon (2017).svg - Wikimedia Commons"/>
          <p:cNvSpPr/>
          <p:nvPr/>
        </p:nvSpPr>
        <p:spPr>
          <a:xfrm flipH="false" flipV="false" rot="0">
            <a:off x="10818045" y="8381317"/>
            <a:ext cx="453223" cy="313539"/>
          </a:xfrm>
          <a:custGeom>
            <a:avLst/>
            <a:gdLst/>
            <a:ahLst/>
            <a:cxnLst/>
            <a:rect r="r" b="b" t="t" l="l"/>
            <a:pathLst>
              <a:path h="313539" w="453223">
                <a:moveTo>
                  <a:pt x="0" y="0"/>
                </a:moveTo>
                <a:lnTo>
                  <a:pt x="453223" y="0"/>
                </a:lnTo>
                <a:lnTo>
                  <a:pt x="453223" y="313539"/>
                </a:lnTo>
                <a:lnTo>
                  <a:pt x="0" y="313539"/>
                </a:lnTo>
                <a:lnTo>
                  <a:pt x="0" y="0"/>
                </a:lnTo>
                <a:close/>
              </a:path>
            </a:pathLst>
          </a:custGeom>
          <a:blipFill>
            <a:blip r:embed="rId5"/>
            <a:stretch>
              <a:fillRect l="0" t="0" r="0" b="-199"/>
            </a:stretch>
          </a:blipFill>
        </p:spPr>
      </p:sp>
      <p:sp>
        <p:nvSpPr>
          <p:cNvPr name="Freeform 29" id="29" descr="Instagram logo and symbol, meaning, history, PNG"/>
          <p:cNvSpPr/>
          <p:nvPr/>
        </p:nvSpPr>
        <p:spPr>
          <a:xfrm flipH="false" flipV="false" rot="0">
            <a:off x="11271268" y="8367217"/>
            <a:ext cx="619191" cy="348297"/>
          </a:xfrm>
          <a:custGeom>
            <a:avLst/>
            <a:gdLst/>
            <a:ahLst/>
            <a:cxnLst/>
            <a:rect r="r" b="b" t="t" l="l"/>
            <a:pathLst>
              <a:path h="348297" w="619191">
                <a:moveTo>
                  <a:pt x="0" y="0"/>
                </a:moveTo>
                <a:lnTo>
                  <a:pt x="619191" y="0"/>
                </a:lnTo>
                <a:lnTo>
                  <a:pt x="619191" y="348297"/>
                </a:lnTo>
                <a:lnTo>
                  <a:pt x="0" y="348297"/>
                </a:lnTo>
                <a:lnTo>
                  <a:pt x="0" y="0"/>
                </a:lnTo>
                <a:close/>
              </a:path>
            </a:pathLst>
          </a:custGeom>
          <a:blipFill>
            <a:blip r:embed="rId6"/>
            <a:stretch>
              <a:fillRect l="0" t="0" r="0" b="-107"/>
            </a:stretch>
          </a:blipFill>
        </p:spPr>
      </p:sp>
      <p:grpSp>
        <p:nvGrpSpPr>
          <p:cNvPr name="Group 30" id="30"/>
          <p:cNvGrpSpPr/>
          <p:nvPr/>
        </p:nvGrpSpPr>
        <p:grpSpPr>
          <a:xfrm rot="0">
            <a:off x="128707" y="9896212"/>
            <a:ext cx="4519492" cy="323166"/>
            <a:chOff x="0" y="0"/>
            <a:chExt cx="6025990" cy="430888"/>
          </a:xfrm>
        </p:grpSpPr>
        <p:sp>
          <p:nvSpPr>
            <p:cNvPr name="Freeform 31" id="31"/>
            <p:cNvSpPr/>
            <p:nvPr/>
          </p:nvSpPr>
          <p:spPr>
            <a:xfrm flipH="false" flipV="false" rot="0">
              <a:off x="0" y="0"/>
              <a:ext cx="6025990" cy="430888"/>
            </a:xfrm>
            <a:custGeom>
              <a:avLst/>
              <a:gdLst/>
              <a:ahLst/>
              <a:cxnLst/>
              <a:rect r="r" b="b" t="t" l="l"/>
              <a:pathLst>
                <a:path h="430888" w="6025990">
                  <a:moveTo>
                    <a:pt x="0" y="0"/>
                  </a:moveTo>
                  <a:lnTo>
                    <a:pt x="6025990" y="0"/>
                  </a:lnTo>
                  <a:lnTo>
                    <a:pt x="6025990" y="430888"/>
                  </a:lnTo>
                  <a:lnTo>
                    <a:pt x="0" y="430888"/>
                  </a:lnTo>
                  <a:close/>
                </a:path>
              </a:pathLst>
            </a:custGeom>
            <a:solidFill>
              <a:srgbClr val="000000">
                <a:alpha val="0"/>
              </a:srgbClr>
            </a:solidFill>
          </p:spPr>
        </p:sp>
        <p:sp>
          <p:nvSpPr>
            <p:cNvPr name="TextBox 32" id="32"/>
            <p:cNvSpPr txBox="true"/>
            <p:nvPr/>
          </p:nvSpPr>
          <p:spPr>
            <a:xfrm>
              <a:off x="0" y="0"/>
              <a:ext cx="6025990" cy="430888"/>
            </a:xfrm>
            <a:prstGeom prst="rect">
              <a:avLst/>
            </a:prstGeom>
          </p:spPr>
          <p:txBody>
            <a:bodyPr anchor="t" rtlCol="false" tIns="0" lIns="0" bIns="0" rIns="0"/>
            <a:lstStyle/>
            <a:p>
              <a:pPr algn="l">
                <a:lnSpc>
                  <a:spcPts val="1439"/>
                </a:lnSpc>
              </a:pPr>
              <a:r>
                <a:rPr lang="en-US" sz="1200" i="true">
                  <a:solidFill>
                    <a:srgbClr val="000000"/>
                  </a:solidFill>
                  <a:latin typeface="Glacial Indifference Italics"/>
                  <a:ea typeface="Glacial Indifference Italics"/>
                  <a:cs typeface="Glacial Indifference Italics"/>
                  <a:sym typeface="Glacial Indifference Italics"/>
                </a:rPr>
                <a:t>NOTE: Overlap may exist between profiles </a:t>
              </a:r>
            </a:p>
          </p:txBody>
        </p:sp>
      </p:grpSp>
      <p:sp>
        <p:nvSpPr>
          <p:cNvPr name="Freeform 33" id="33" descr="How is the new Quora logo different from the old one? - Quora"/>
          <p:cNvSpPr/>
          <p:nvPr/>
        </p:nvSpPr>
        <p:spPr>
          <a:xfrm flipH="false" flipV="false" rot="0">
            <a:off x="11928559" y="8376344"/>
            <a:ext cx="339170" cy="339170"/>
          </a:xfrm>
          <a:custGeom>
            <a:avLst/>
            <a:gdLst/>
            <a:ahLst/>
            <a:cxnLst/>
            <a:rect r="r" b="b" t="t" l="l"/>
            <a:pathLst>
              <a:path h="339170" w="339170">
                <a:moveTo>
                  <a:pt x="0" y="0"/>
                </a:moveTo>
                <a:lnTo>
                  <a:pt x="339169" y="0"/>
                </a:lnTo>
                <a:lnTo>
                  <a:pt x="339169" y="339170"/>
                </a:lnTo>
                <a:lnTo>
                  <a:pt x="0" y="339170"/>
                </a:lnTo>
                <a:lnTo>
                  <a:pt x="0" y="0"/>
                </a:lnTo>
                <a:close/>
              </a:path>
            </a:pathLst>
          </a:custGeom>
          <a:blipFill>
            <a:blip r:embed="rId7"/>
            <a:stretch>
              <a:fillRect l="0" t="0" r="0" b="0"/>
            </a:stretch>
          </a:blipFill>
        </p:spPr>
      </p:sp>
      <p:grpSp>
        <p:nvGrpSpPr>
          <p:cNvPr name="Group 34" id="34"/>
          <p:cNvGrpSpPr/>
          <p:nvPr/>
        </p:nvGrpSpPr>
        <p:grpSpPr>
          <a:xfrm rot="0">
            <a:off x="9460566" y="7722757"/>
            <a:ext cx="3657601" cy="553998"/>
            <a:chOff x="0" y="0"/>
            <a:chExt cx="4876802" cy="738664"/>
          </a:xfrm>
        </p:grpSpPr>
        <p:sp>
          <p:nvSpPr>
            <p:cNvPr name="Freeform 35" id="35"/>
            <p:cNvSpPr/>
            <p:nvPr/>
          </p:nvSpPr>
          <p:spPr>
            <a:xfrm flipH="false" flipV="false" rot="0">
              <a:off x="0" y="0"/>
              <a:ext cx="4876802" cy="738664"/>
            </a:xfrm>
            <a:custGeom>
              <a:avLst/>
              <a:gdLst/>
              <a:ahLst/>
              <a:cxnLst/>
              <a:rect r="r" b="b" t="t" l="l"/>
              <a:pathLst>
                <a:path h="738664" w="4876802">
                  <a:moveTo>
                    <a:pt x="0" y="0"/>
                  </a:moveTo>
                  <a:lnTo>
                    <a:pt x="4876802" y="0"/>
                  </a:lnTo>
                  <a:lnTo>
                    <a:pt x="4876802" y="738664"/>
                  </a:lnTo>
                  <a:lnTo>
                    <a:pt x="0" y="738664"/>
                  </a:lnTo>
                  <a:close/>
                </a:path>
              </a:pathLst>
            </a:custGeom>
            <a:solidFill>
              <a:srgbClr val="000000">
                <a:alpha val="0"/>
              </a:srgbClr>
            </a:solidFill>
          </p:spPr>
        </p:sp>
        <p:sp>
          <p:nvSpPr>
            <p:cNvPr name="TextBox 36" id="36"/>
            <p:cNvSpPr txBox="true"/>
            <p:nvPr/>
          </p:nvSpPr>
          <p:spPr>
            <a:xfrm>
              <a:off x="0" y="-9525"/>
              <a:ext cx="4876802" cy="748189"/>
            </a:xfrm>
            <a:prstGeom prst="rect">
              <a:avLst/>
            </a:prstGeom>
          </p:spPr>
          <p:txBody>
            <a:bodyPr anchor="t" rtlCol="false" tIns="0" lIns="0" bIns="0" rIns="0"/>
            <a:lstStyle/>
            <a:p>
              <a:pPr algn="ctr">
                <a:lnSpc>
                  <a:spcPts val="3240"/>
                </a:lnSpc>
              </a:pPr>
              <a:r>
                <a:rPr lang="en-US" b="true" sz="2700">
                  <a:solidFill>
                    <a:srgbClr val="FF0000"/>
                  </a:solidFill>
                  <a:latin typeface="Glacial Indifference Bold"/>
                  <a:ea typeface="Glacial Indifference Bold"/>
                  <a:cs typeface="Glacial Indifference Bold"/>
                  <a:sym typeface="Glacial Indifference Bold"/>
                </a:rPr>
                <a:t>KEY PLATFORMS</a:t>
              </a:r>
            </a:p>
          </p:txBody>
        </p:sp>
      </p:grpSp>
      <p:grpSp>
        <p:nvGrpSpPr>
          <p:cNvPr name="Group 37" id="37"/>
          <p:cNvGrpSpPr/>
          <p:nvPr/>
        </p:nvGrpSpPr>
        <p:grpSpPr>
          <a:xfrm rot="0">
            <a:off x="685583" y="5677060"/>
            <a:ext cx="3581400" cy="428396"/>
            <a:chOff x="0" y="0"/>
            <a:chExt cx="4775200" cy="571195"/>
          </a:xfrm>
        </p:grpSpPr>
        <p:sp>
          <p:nvSpPr>
            <p:cNvPr name="Freeform 38" id="38"/>
            <p:cNvSpPr/>
            <p:nvPr/>
          </p:nvSpPr>
          <p:spPr>
            <a:xfrm flipH="false" flipV="false" rot="0">
              <a:off x="0" y="0"/>
              <a:ext cx="4775200" cy="571195"/>
            </a:xfrm>
            <a:custGeom>
              <a:avLst/>
              <a:gdLst/>
              <a:ahLst/>
              <a:cxnLst/>
              <a:rect r="r" b="b" t="t" l="l"/>
              <a:pathLst>
                <a:path h="571195" w="4775200">
                  <a:moveTo>
                    <a:pt x="0" y="0"/>
                  </a:moveTo>
                  <a:lnTo>
                    <a:pt x="4775200" y="0"/>
                  </a:lnTo>
                  <a:lnTo>
                    <a:pt x="4775200" y="571195"/>
                  </a:lnTo>
                  <a:lnTo>
                    <a:pt x="0" y="571195"/>
                  </a:lnTo>
                  <a:close/>
                </a:path>
              </a:pathLst>
            </a:custGeom>
            <a:solidFill>
              <a:srgbClr val="000000">
                <a:alpha val="0"/>
              </a:srgbClr>
            </a:solidFill>
          </p:spPr>
        </p:sp>
        <p:sp>
          <p:nvSpPr>
            <p:cNvPr name="TextBox 39" id="39"/>
            <p:cNvSpPr txBox="true"/>
            <p:nvPr/>
          </p:nvSpPr>
          <p:spPr>
            <a:xfrm>
              <a:off x="0" y="-9525"/>
              <a:ext cx="4775200" cy="580720"/>
            </a:xfrm>
            <a:prstGeom prst="rect">
              <a:avLst/>
            </a:prstGeom>
          </p:spPr>
          <p:txBody>
            <a:bodyPr anchor="t" rtlCol="false" tIns="0" lIns="0" bIns="0" rIns="0"/>
            <a:lstStyle/>
            <a:p>
              <a:pPr algn="ctr">
                <a:lnSpc>
                  <a:spcPts val="2879"/>
                </a:lnSpc>
              </a:pPr>
              <a:r>
                <a:rPr lang="en-US" b="true" sz="2400">
                  <a:solidFill>
                    <a:srgbClr val="ED1C24"/>
                  </a:solidFill>
                  <a:latin typeface="Glacial Indifference Bold"/>
                  <a:ea typeface="Glacial Indifference Bold"/>
                  <a:cs typeface="Glacial Indifference Bold"/>
                  <a:sym typeface="Glacial Indifference Bold"/>
                </a:rPr>
                <a:t>₹3L - ₹7L annual income</a:t>
              </a:r>
            </a:p>
          </p:txBody>
        </p:sp>
      </p:grpSp>
      <p:grpSp>
        <p:nvGrpSpPr>
          <p:cNvPr name="Group 40" id="40"/>
          <p:cNvGrpSpPr/>
          <p:nvPr/>
        </p:nvGrpSpPr>
        <p:grpSpPr>
          <a:xfrm rot="-5400000">
            <a:off x="3683224" y="6506757"/>
            <a:ext cx="2545856" cy="877162"/>
            <a:chOff x="0" y="0"/>
            <a:chExt cx="3394474" cy="1169550"/>
          </a:xfrm>
        </p:grpSpPr>
        <p:sp>
          <p:nvSpPr>
            <p:cNvPr name="Freeform 41" id="41"/>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42" id="42"/>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DIGITAL OVERVIEW</a:t>
              </a:r>
            </a:p>
          </p:txBody>
        </p:sp>
      </p:grpSp>
      <p:sp>
        <p:nvSpPr>
          <p:cNvPr name="Freeform 43" id="43" descr="Twitter X Logo Images - Free Download on Freepik"/>
          <p:cNvSpPr/>
          <p:nvPr/>
        </p:nvSpPr>
        <p:spPr>
          <a:xfrm flipH="false" flipV="false" rot="0">
            <a:off x="10311005" y="8343430"/>
            <a:ext cx="389312" cy="389312"/>
          </a:xfrm>
          <a:custGeom>
            <a:avLst/>
            <a:gdLst/>
            <a:ahLst/>
            <a:cxnLst/>
            <a:rect r="r" b="b" t="t" l="l"/>
            <a:pathLst>
              <a:path h="389312" w="389312">
                <a:moveTo>
                  <a:pt x="0" y="0"/>
                </a:moveTo>
                <a:lnTo>
                  <a:pt x="389313" y="0"/>
                </a:lnTo>
                <a:lnTo>
                  <a:pt x="389313" y="389313"/>
                </a:lnTo>
                <a:lnTo>
                  <a:pt x="0" y="389313"/>
                </a:lnTo>
                <a:lnTo>
                  <a:pt x="0" y="0"/>
                </a:lnTo>
                <a:close/>
              </a:path>
            </a:pathLst>
          </a:custGeom>
          <a:blipFill>
            <a:blip r:embed="rId8"/>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45718" y="0"/>
            <a:ext cx="4998720" cy="10287000"/>
            <a:chOff x="0" y="0"/>
            <a:chExt cx="6664960" cy="13716000"/>
          </a:xfrm>
        </p:grpSpPr>
        <p:sp>
          <p:nvSpPr>
            <p:cNvPr name="Freeform 4" id="4"/>
            <p:cNvSpPr/>
            <p:nvPr/>
          </p:nvSpPr>
          <p:spPr>
            <a:xfrm flipH="false" flipV="false" rot="0">
              <a:off x="0" y="0"/>
              <a:ext cx="6664960" cy="13716000"/>
            </a:xfrm>
            <a:custGeom>
              <a:avLst/>
              <a:gdLst/>
              <a:ahLst/>
              <a:cxnLst/>
              <a:rect r="r" b="b" t="t" l="l"/>
              <a:pathLst>
                <a:path h="13716000" w="6664960">
                  <a:moveTo>
                    <a:pt x="0" y="0"/>
                  </a:moveTo>
                  <a:lnTo>
                    <a:pt x="6664960" y="0"/>
                  </a:lnTo>
                  <a:lnTo>
                    <a:pt x="6664960" y="13716000"/>
                  </a:lnTo>
                  <a:lnTo>
                    <a:pt x="0" y="13716000"/>
                  </a:lnTo>
                  <a:close/>
                </a:path>
              </a:pathLst>
            </a:custGeom>
            <a:solidFill>
              <a:srgbClr val="EFF2F7"/>
            </a:solidFill>
          </p:spPr>
        </p:sp>
      </p:grpSp>
      <p:grpSp>
        <p:nvGrpSpPr>
          <p:cNvPr name="Group 5" id="5"/>
          <p:cNvGrpSpPr/>
          <p:nvPr/>
        </p:nvGrpSpPr>
        <p:grpSpPr>
          <a:xfrm rot="0">
            <a:off x="636855" y="4796644"/>
            <a:ext cx="3581400" cy="893902"/>
            <a:chOff x="0" y="0"/>
            <a:chExt cx="4775200" cy="1191870"/>
          </a:xfrm>
        </p:grpSpPr>
        <p:sp>
          <p:nvSpPr>
            <p:cNvPr name="Freeform 6" id="6"/>
            <p:cNvSpPr/>
            <p:nvPr/>
          </p:nvSpPr>
          <p:spPr>
            <a:xfrm flipH="false" flipV="false" rot="0">
              <a:off x="0" y="0"/>
              <a:ext cx="4775200" cy="1191870"/>
            </a:xfrm>
            <a:custGeom>
              <a:avLst/>
              <a:gdLst/>
              <a:ahLst/>
              <a:cxnLst/>
              <a:rect r="r" b="b" t="t" l="l"/>
              <a:pathLst>
                <a:path h="1191870" w="4775200">
                  <a:moveTo>
                    <a:pt x="0" y="0"/>
                  </a:moveTo>
                  <a:lnTo>
                    <a:pt x="4775200" y="0"/>
                  </a:lnTo>
                  <a:lnTo>
                    <a:pt x="4775200" y="1191870"/>
                  </a:lnTo>
                  <a:lnTo>
                    <a:pt x="0" y="1191870"/>
                  </a:lnTo>
                  <a:close/>
                </a:path>
              </a:pathLst>
            </a:custGeom>
            <a:solidFill>
              <a:srgbClr val="000000">
                <a:alpha val="0"/>
              </a:srgbClr>
            </a:solidFill>
          </p:spPr>
        </p:sp>
        <p:sp>
          <p:nvSpPr>
            <p:cNvPr name="TextBox 7" id="7"/>
            <p:cNvSpPr txBox="true"/>
            <p:nvPr/>
          </p:nvSpPr>
          <p:spPr>
            <a:xfrm>
              <a:off x="0" y="-9525"/>
              <a:ext cx="4775200" cy="1201395"/>
            </a:xfrm>
            <a:prstGeom prst="rect">
              <a:avLst/>
            </a:prstGeom>
          </p:spPr>
          <p:txBody>
            <a:bodyPr anchor="t" rtlCol="false" tIns="0" lIns="0" bIns="0" rIns="0"/>
            <a:lstStyle/>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The </a:t>
              </a:r>
            </a:p>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Aspiring Planner</a:t>
              </a:r>
            </a:p>
          </p:txBody>
        </p:sp>
      </p:grpSp>
      <p:sp>
        <p:nvSpPr>
          <p:cNvPr name="Freeform 8" id="8"/>
          <p:cNvSpPr/>
          <p:nvPr/>
        </p:nvSpPr>
        <p:spPr>
          <a:xfrm flipH="false" flipV="false" rot="0">
            <a:off x="1333538" y="2440685"/>
            <a:ext cx="2188035" cy="2143305"/>
          </a:xfrm>
          <a:custGeom>
            <a:avLst/>
            <a:gdLst/>
            <a:ahLst/>
            <a:cxnLst/>
            <a:rect r="r" b="b" t="t" l="l"/>
            <a:pathLst>
              <a:path h="2143305" w="2188035">
                <a:moveTo>
                  <a:pt x="0" y="0"/>
                </a:moveTo>
                <a:lnTo>
                  <a:pt x="2188035" y="0"/>
                </a:lnTo>
                <a:lnTo>
                  <a:pt x="2188035" y="2143305"/>
                </a:lnTo>
                <a:lnTo>
                  <a:pt x="0" y="2143305"/>
                </a:lnTo>
                <a:lnTo>
                  <a:pt x="0" y="0"/>
                </a:lnTo>
                <a:close/>
              </a:path>
            </a:pathLst>
          </a:custGeom>
          <a:blipFill>
            <a:blip r:embed="rId4"/>
            <a:stretch>
              <a:fillRect l="0" t="-1820" r="-41" b="-1820"/>
            </a:stretch>
          </a:blipFill>
        </p:spPr>
      </p:sp>
      <p:sp>
        <p:nvSpPr>
          <p:cNvPr name="AutoShape 9" id="9"/>
          <p:cNvSpPr/>
          <p:nvPr/>
        </p:nvSpPr>
        <p:spPr>
          <a:xfrm rot="14597">
            <a:off x="745142" y="6259170"/>
            <a:ext cx="3364824" cy="0"/>
          </a:xfrm>
          <a:prstGeom prst="line">
            <a:avLst/>
          </a:prstGeom>
          <a:ln cap="rnd" w="9525">
            <a:solidFill>
              <a:srgbClr val="ED1C24"/>
            </a:solidFill>
            <a:prstDash val="solid"/>
            <a:headEnd type="none" len="sm" w="sm"/>
            <a:tailEnd type="none" len="sm" w="sm"/>
          </a:ln>
        </p:spPr>
      </p:sp>
      <p:sp>
        <p:nvSpPr>
          <p:cNvPr name="AutoShape 10" id="10"/>
          <p:cNvSpPr/>
          <p:nvPr/>
        </p:nvSpPr>
        <p:spPr>
          <a:xfrm rot="-5385735">
            <a:off x="-211974" y="5133975"/>
            <a:ext cx="10329951" cy="0"/>
          </a:xfrm>
          <a:prstGeom prst="line">
            <a:avLst/>
          </a:prstGeom>
          <a:ln cap="rnd" w="19050">
            <a:solidFill>
              <a:srgbClr val="ED1C24"/>
            </a:solidFill>
            <a:prstDash val="sysDash"/>
            <a:headEnd type="none" len="sm" w="sm"/>
            <a:tailEnd type="none" len="sm" w="sm"/>
          </a:ln>
        </p:spPr>
      </p:sp>
      <p:grpSp>
        <p:nvGrpSpPr>
          <p:cNvPr name="Group 11" id="11"/>
          <p:cNvGrpSpPr/>
          <p:nvPr/>
        </p:nvGrpSpPr>
        <p:grpSpPr>
          <a:xfrm rot="0">
            <a:off x="5839671" y="5256016"/>
            <a:ext cx="11596660" cy="2400657"/>
            <a:chOff x="0" y="0"/>
            <a:chExt cx="15462214" cy="3200876"/>
          </a:xfrm>
        </p:grpSpPr>
        <p:sp>
          <p:nvSpPr>
            <p:cNvPr name="Freeform 12" id="12"/>
            <p:cNvSpPr/>
            <p:nvPr/>
          </p:nvSpPr>
          <p:spPr>
            <a:xfrm flipH="false" flipV="false" rot="0">
              <a:off x="0" y="0"/>
              <a:ext cx="15462214" cy="3200876"/>
            </a:xfrm>
            <a:custGeom>
              <a:avLst/>
              <a:gdLst/>
              <a:ahLst/>
              <a:cxnLst/>
              <a:rect r="r" b="b" t="t" l="l"/>
              <a:pathLst>
                <a:path h="3200876" w="15462214">
                  <a:moveTo>
                    <a:pt x="0" y="0"/>
                  </a:moveTo>
                  <a:lnTo>
                    <a:pt x="15462214" y="0"/>
                  </a:lnTo>
                  <a:lnTo>
                    <a:pt x="15462214" y="3200876"/>
                  </a:lnTo>
                  <a:lnTo>
                    <a:pt x="0" y="3200876"/>
                  </a:lnTo>
                  <a:close/>
                </a:path>
              </a:pathLst>
            </a:custGeom>
            <a:solidFill>
              <a:srgbClr val="000000">
                <a:alpha val="0"/>
              </a:srgbClr>
            </a:solidFill>
          </p:spPr>
        </p:sp>
        <p:sp>
          <p:nvSpPr>
            <p:cNvPr name="TextBox 13" id="13"/>
            <p:cNvSpPr txBox="true"/>
            <p:nvPr/>
          </p:nvSpPr>
          <p:spPr>
            <a:xfrm>
              <a:off x="0" y="-9525"/>
              <a:ext cx="15462214" cy="321040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DIGITAL BEHAVIOUR &amp; CONTENT CONSUMPTION:</a:t>
              </a:r>
            </a:p>
            <a:p>
              <a:pPr algn="l">
                <a:lnSpc>
                  <a:spcPts val="2520"/>
                </a:lnSpc>
              </a:pPr>
              <a:r>
                <a:rPr lang="en-US" sz="2100">
                  <a:solidFill>
                    <a:srgbClr val="000000"/>
                  </a:solidFill>
                  <a:latin typeface="Glacial Indifference"/>
                  <a:ea typeface="Glacial Indifference"/>
                  <a:cs typeface="Glacial Indifference"/>
                  <a:sym typeface="Glacial Indifference"/>
                </a:rPr>
                <a:t>- Reads </a:t>
              </a:r>
              <a:r>
                <a:rPr lang="en-US" b="true" sz="2100">
                  <a:solidFill>
                    <a:srgbClr val="000000"/>
                  </a:solidFill>
                  <a:latin typeface="Glacial Indifference Bold"/>
                  <a:ea typeface="Glacial Indifference Bold"/>
                  <a:cs typeface="Glacial Indifference Bold"/>
                  <a:sym typeface="Glacial Indifference Bold"/>
                </a:rPr>
                <a:t>personal finance blogs, LinkedIn articles, and money management guides</a:t>
              </a:r>
              <a:r>
                <a:rPr lang="en-US" sz="2100">
                  <a:solidFill>
                    <a:srgbClr val="000000"/>
                  </a:solidFill>
                  <a:latin typeface="Glacial Indifference"/>
                  <a:ea typeface="Glacial Indifference"/>
                  <a:cs typeface="Glacial Indifference"/>
                  <a:sym typeface="Glacial Indifference"/>
                </a:rPr>
                <a:t>.</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Uses </a:t>
              </a:r>
              <a:r>
                <a:rPr lang="en-US" b="true" sz="2100">
                  <a:solidFill>
                    <a:srgbClr val="000000"/>
                  </a:solidFill>
                  <a:latin typeface="Glacial Indifference Bold"/>
                  <a:ea typeface="Glacial Indifference Bold"/>
                  <a:cs typeface="Glacial Indifference Bold"/>
                  <a:sym typeface="Glacial Indifference Bold"/>
                </a:rPr>
                <a:t>Reddit finance communities for peer advice</a:t>
              </a:r>
              <a:r>
                <a:rPr lang="en-US" sz="2100">
                  <a:solidFill>
                    <a:srgbClr val="000000"/>
                  </a:solidFill>
                  <a:latin typeface="Glacial Indifference"/>
                  <a:ea typeface="Glacial Indifference"/>
                  <a:cs typeface="Glacial Indifference"/>
                  <a:sym typeface="Glacial Indifference"/>
                </a:rPr>
                <a:t>.</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Engages with podcasts and YouTube deep dives into financial planning.</a:t>
              </a:r>
            </a:p>
          </p:txBody>
        </p:sp>
      </p:grpSp>
      <p:grpSp>
        <p:nvGrpSpPr>
          <p:cNvPr name="Group 14" id="14"/>
          <p:cNvGrpSpPr/>
          <p:nvPr/>
        </p:nvGrpSpPr>
        <p:grpSpPr>
          <a:xfrm rot="0">
            <a:off x="5983989" y="1237601"/>
            <a:ext cx="5096394" cy="3462486"/>
            <a:chOff x="0" y="0"/>
            <a:chExt cx="6795192" cy="4616648"/>
          </a:xfrm>
        </p:grpSpPr>
        <p:sp>
          <p:nvSpPr>
            <p:cNvPr name="Freeform 15" id="15"/>
            <p:cNvSpPr/>
            <p:nvPr/>
          </p:nvSpPr>
          <p:spPr>
            <a:xfrm flipH="false" flipV="false" rot="0">
              <a:off x="0" y="0"/>
              <a:ext cx="6795192" cy="4616648"/>
            </a:xfrm>
            <a:custGeom>
              <a:avLst/>
              <a:gdLst/>
              <a:ahLst/>
              <a:cxnLst/>
              <a:rect r="r" b="b" t="t" l="l"/>
              <a:pathLst>
                <a:path h="4616648" w="6795192">
                  <a:moveTo>
                    <a:pt x="0" y="0"/>
                  </a:moveTo>
                  <a:lnTo>
                    <a:pt x="6795192" y="0"/>
                  </a:lnTo>
                  <a:lnTo>
                    <a:pt x="6795192" y="4616648"/>
                  </a:lnTo>
                  <a:lnTo>
                    <a:pt x="0" y="4616648"/>
                  </a:lnTo>
                  <a:close/>
                </a:path>
              </a:pathLst>
            </a:custGeom>
            <a:solidFill>
              <a:srgbClr val="000000">
                <a:alpha val="0"/>
              </a:srgbClr>
            </a:solidFill>
          </p:spPr>
        </p:sp>
        <p:sp>
          <p:nvSpPr>
            <p:cNvPr name="TextBox 16" id="16"/>
            <p:cNvSpPr txBox="true"/>
            <p:nvPr/>
          </p:nvSpPr>
          <p:spPr>
            <a:xfrm>
              <a:off x="0" y="-9525"/>
              <a:ext cx="6795192" cy="4626173"/>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NEEDS: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Higher savings returns, structured investment options</a:t>
              </a:r>
              <a:r>
                <a:rPr lang="en-US" sz="2100">
                  <a:solidFill>
                    <a:srgbClr val="000000"/>
                  </a:solidFill>
                  <a:latin typeface="Glacial Indifference"/>
                  <a:ea typeface="Glacial Indifference"/>
                  <a:cs typeface="Glacial Indifference"/>
                  <a:sym typeface="Glacial Indifference"/>
                </a:rPr>
                <a:t> (mutual funds, ELSS, PPF).</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Personal finance insights </a:t>
              </a:r>
              <a:r>
                <a:rPr lang="en-US" sz="2100">
                  <a:solidFill>
                    <a:srgbClr val="000000"/>
                  </a:solidFill>
                  <a:latin typeface="Glacial Indifference"/>
                  <a:ea typeface="Glacial Indifference"/>
                  <a:cs typeface="Glacial Indifference"/>
                  <a:sym typeface="Glacial Indifference"/>
                </a:rPr>
                <a:t>to optimize expenses, taxes, and savings.</a:t>
              </a:r>
            </a:p>
            <a:p>
              <a:pPr algn="l">
                <a:lnSpc>
                  <a:spcPts val="2520"/>
                </a:lnSpc>
              </a:pPr>
              <a:r>
                <a:rPr lang="en-US" sz="2100">
                  <a:solidFill>
                    <a:srgbClr val="000000"/>
                  </a:solidFill>
                  <a:latin typeface="Glacial Indifference"/>
                  <a:ea typeface="Glacial Indifference"/>
                  <a:cs typeface="Glacial Indifference"/>
                  <a:sym typeface="Glacial Indifference"/>
                </a:rPr>
                <a:t>- Low-cost insurance and </a:t>
              </a:r>
              <a:r>
                <a:rPr lang="en-US" b="true" sz="2100">
                  <a:solidFill>
                    <a:srgbClr val="000000"/>
                  </a:solidFill>
                  <a:latin typeface="Glacial Indifference Bold"/>
                  <a:ea typeface="Glacial Indifference Bold"/>
                  <a:cs typeface="Glacial Indifference Bold"/>
                  <a:sym typeface="Glacial Indifference Bold"/>
                </a:rPr>
                <a:t>financial safety nets</a:t>
              </a:r>
              <a:r>
                <a:rPr lang="en-US" sz="2100">
                  <a:solidFill>
                    <a:srgbClr val="000000"/>
                  </a:solidFill>
                  <a:latin typeface="Glacial Indifference"/>
                  <a:ea typeface="Glacial Indifference"/>
                  <a:cs typeface="Glacial Indifference"/>
                  <a:sym typeface="Glacial Indifference"/>
                </a:rPr>
                <a:t>.</a:t>
              </a:r>
            </a:p>
            <a:p>
              <a:pPr algn="l">
                <a:lnSpc>
                  <a:spcPts val="2520"/>
                </a:lnSpc>
              </a:pPr>
            </a:p>
          </p:txBody>
        </p:sp>
      </p:grpSp>
      <p:sp>
        <p:nvSpPr>
          <p:cNvPr name="AutoShape 17" id="17"/>
          <p:cNvSpPr/>
          <p:nvPr/>
        </p:nvSpPr>
        <p:spPr>
          <a:xfrm>
            <a:off x="11238759" y="1235219"/>
            <a:ext cx="14288" cy="3754739"/>
          </a:xfrm>
          <a:prstGeom prst="line">
            <a:avLst/>
          </a:prstGeom>
          <a:ln cap="rnd" w="9525">
            <a:solidFill>
              <a:srgbClr val="000000"/>
            </a:solidFill>
            <a:prstDash val="solid"/>
            <a:headEnd type="none" len="sm" w="sm"/>
            <a:tailEnd type="none" len="sm" w="sm"/>
          </a:ln>
        </p:spPr>
      </p:sp>
      <p:sp>
        <p:nvSpPr>
          <p:cNvPr name="AutoShape 18" id="18"/>
          <p:cNvSpPr/>
          <p:nvPr/>
        </p:nvSpPr>
        <p:spPr>
          <a:xfrm rot="10796107">
            <a:off x="5678214" y="4978052"/>
            <a:ext cx="12616934" cy="0"/>
          </a:xfrm>
          <a:prstGeom prst="line">
            <a:avLst/>
          </a:prstGeom>
          <a:ln cap="rnd" w="9525">
            <a:solidFill>
              <a:srgbClr val="000000"/>
            </a:solidFill>
            <a:prstDash val="solid"/>
            <a:headEnd type="none" len="sm" w="sm"/>
            <a:tailEnd type="none" len="sm" w="sm"/>
          </a:ln>
        </p:spPr>
      </p:sp>
      <p:grpSp>
        <p:nvGrpSpPr>
          <p:cNvPr name="Group 19" id="19"/>
          <p:cNvGrpSpPr/>
          <p:nvPr/>
        </p:nvGrpSpPr>
        <p:grpSpPr>
          <a:xfrm rot="0">
            <a:off x="11605500" y="1173201"/>
            <a:ext cx="5768095" cy="2908488"/>
            <a:chOff x="0" y="0"/>
            <a:chExt cx="7690794" cy="3877984"/>
          </a:xfrm>
        </p:grpSpPr>
        <p:sp>
          <p:nvSpPr>
            <p:cNvPr name="Freeform 20" id="20"/>
            <p:cNvSpPr/>
            <p:nvPr/>
          </p:nvSpPr>
          <p:spPr>
            <a:xfrm flipH="false" flipV="false" rot="0">
              <a:off x="0" y="0"/>
              <a:ext cx="7690794" cy="3877984"/>
            </a:xfrm>
            <a:custGeom>
              <a:avLst/>
              <a:gdLst/>
              <a:ahLst/>
              <a:cxnLst/>
              <a:rect r="r" b="b" t="t" l="l"/>
              <a:pathLst>
                <a:path h="3877984" w="7690794">
                  <a:moveTo>
                    <a:pt x="0" y="0"/>
                  </a:moveTo>
                  <a:lnTo>
                    <a:pt x="7690794" y="0"/>
                  </a:lnTo>
                  <a:lnTo>
                    <a:pt x="7690794" y="3877984"/>
                  </a:lnTo>
                  <a:lnTo>
                    <a:pt x="0" y="3877984"/>
                  </a:lnTo>
                  <a:close/>
                </a:path>
              </a:pathLst>
            </a:custGeom>
            <a:solidFill>
              <a:srgbClr val="000000">
                <a:alpha val="0"/>
              </a:srgbClr>
            </a:solidFill>
          </p:spPr>
        </p:sp>
        <p:sp>
          <p:nvSpPr>
            <p:cNvPr name="TextBox 21" id="21"/>
            <p:cNvSpPr txBox="true"/>
            <p:nvPr/>
          </p:nvSpPr>
          <p:spPr>
            <a:xfrm>
              <a:off x="0" y="-9525"/>
              <a:ext cx="7690794" cy="3887509"/>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BEHAVIOUR:</a:t>
              </a:r>
            </a:p>
            <a:p>
              <a:pPr algn="l">
                <a:lnSpc>
                  <a:spcPts val="3240"/>
                </a:lnSpc>
              </a:pP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Regularly tracks expenses and investments </a:t>
              </a:r>
              <a:r>
                <a:rPr lang="en-US" sz="2100">
                  <a:solidFill>
                    <a:srgbClr val="000000"/>
                  </a:solidFill>
                  <a:latin typeface="Glacial Indifference"/>
                  <a:ea typeface="Glacial Indifference"/>
                  <a:cs typeface="Glacial Indifference"/>
                  <a:sym typeface="Glacial Indifference"/>
                </a:rPr>
                <a:t>via apps.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Prefers digital banking but values some human guidance </a:t>
              </a:r>
              <a:r>
                <a:rPr lang="en-US" sz="2100">
                  <a:solidFill>
                    <a:srgbClr val="000000"/>
                  </a:solidFill>
                  <a:latin typeface="Glacial Indifference"/>
                  <a:ea typeface="Glacial Indifference"/>
                  <a:cs typeface="Glacial Indifference"/>
                  <a:sym typeface="Glacial Indifference"/>
                </a:rPr>
                <a:t>for financial planning.</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Actively compares financial products </a:t>
              </a:r>
              <a:r>
                <a:rPr lang="en-US" sz="2100">
                  <a:solidFill>
                    <a:srgbClr val="000000"/>
                  </a:solidFill>
                  <a:latin typeface="Glacial Indifference"/>
                  <a:ea typeface="Glacial Indifference"/>
                  <a:cs typeface="Glacial Indifference"/>
                  <a:sym typeface="Glacial Indifference"/>
                </a:rPr>
                <a:t>for best interest rates and benefits.</a:t>
              </a:r>
            </a:p>
          </p:txBody>
        </p:sp>
      </p:grpSp>
      <p:grpSp>
        <p:nvGrpSpPr>
          <p:cNvPr name="Group 22" id="22"/>
          <p:cNvGrpSpPr/>
          <p:nvPr/>
        </p:nvGrpSpPr>
        <p:grpSpPr>
          <a:xfrm rot="-5400000">
            <a:off x="3683224" y="2188863"/>
            <a:ext cx="2545856" cy="877163"/>
            <a:chOff x="0" y="0"/>
            <a:chExt cx="3394474" cy="1169550"/>
          </a:xfrm>
        </p:grpSpPr>
        <p:sp>
          <p:nvSpPr>
            <p:cNvPr name="Freeform 23" id="23"/>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24" id="24"/>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PROFILE OVERVIEW</a:t>
              </a:r>
            </a:p>
          </p:txBody>
        </p:sp>
      </p:grpSp>
      <p:grpSp>
        <p:nvGrpSpPr>
          <p:cNvPr name="Group 25" id="25"/>
          <p:cNvGrpSpPr/>
          <p:nvPr/>
        </p:nvGrpSpPr>
        <p:grpSpPr>
          <a:xfrm rot="0">
            <a:off x="494662" y="6328323"/>
            <a:ext cx="3865786" cy="1107996"/>
            <a:chOff x="0" y="0"/>
            <a:chExt cx="5154382" cy="1477328"/>
          </a:xfrm>
        </p:grpSpPr>
        <p:sp>
          <p:nvSpPr>
            <p:cNvPr name="Freeform 26" id="26"/>
            <p:cNvSpPr/>
            <p:nvPr/>
          </p:nvSpPr>
          <p:spPr>
            <a:xfrm flipH="false" flipV="false" rot="0">
              <a:off x="0" y="0"/>
              <a:ext cx="5154382" cy="1477328"/>
            </a:xfrm>
            <a:custGeom>
              <a:avLst/>
              <a:gdLst/>
              <a:ahLst/>
              <a:cxnLst/>
              <a:rect r="r" b="b" t="t" l="l"/>
              <a:pathLst>
                <a:path h="1477328" w="5154382">
                  <a:moveTo>
                    <a:pt x="0" y="0"/>
                  </a:moveTo>
                  <a:lnTo>
                    <a:pt x="5154382" y="0"/>
                  </a:lnTo>
                  <a:lnTo>
                    <a:pt x="5154382" y="1477328"/>
                  </a:lnTo>
                  <a:lnTo>
                    <a:pt x="0" y="1477328"/>
                  </a:lnTo>
                  <a:close/>
                </a:path>
              </a:pathLst>
            </a:custGeom>
            <a:solidFill>
              <a:srgbClr val="000000">
                <a:alpha val="0"/>
              </a:srgbClr>
            </a:solidFill>
          </p:spPr>
        </p:sp>
        <p:sp>
          <p:nvSpPr>
            <p:cNvPr name="TextBox 27" id="27"/>
            <p:cNvSpPr txBox="true"/>
            <p:nvPr/>
          </p:nvSpPr>
          <p:spPr>
            <a:xfrm>
              <a:off x="0" y="-9525"/>
              <a:ext cx="5154382" cy="1486853"/>
            </a:xfrm>
            <a:prstGeom prst="rect">
              <a:avLst/>
            </a:prstGeom>
          </p:spPr>
          <p:txBody>
            <a:bodyPr anchor="t" rtlCol="false" tIns="0" lIns="0" bIns="0" rIns="0"/>
            <a:lstStyle/>
            <a:p>
              <a:pPr algn="ctr">
                <a:lnSpc>
                  <a:spcPts val="2520"/>
                </a:lnSpc>
              </a:pPr>
              <a:r>
                <a:rPr lang="en-US" sz="2100">
                  <a:solidFill>
                    <a:srgbClr val="000000"/>
                  </a:solidFill>
                  <a:latin typeface="Glacial Indifference"/>
                  <a:ea typeface="Glacial Indifference"/>
                  <a:cs typeface="Glacial Indifference"/>
                  <a:sym typeface="Glacial Indifference"/>
                </a:rPr>
                <a:t>Actively saving and investing, but still seeking guidance on financial growth</a:t>
              </a:r>
            </a:p>
          </p:txBody>
        </p:sp>
      </p:grpSp>
      <p:sp>
        <p:nvSpPr>
          <p:cNvPr name="Freeform 28" id="28" descr="File:YouTube full-color icon (2017).svg - Wikimedia Commons"/>
          <p:cNvSpPr/>
          <p:nvPr/>
        </p:nvSpPr>
        <p:spPr>
          <a:xfrm flipH="false" flipV="false" rot="0">
            <a:off x="10445274" y="8521106"/>
            <a:ext cx="468388" cy="324030"/>
          </a:xfrm>
          <a:custGeom>
            <a:avLst/>
            <a:gdLst/>
            <a:ahLst/>
            <a:cxnLst/>
            <a:rect r="r" b="b" t="t" l="l"/>
            <a:pathLst>
              <a:path h="324030" w="468388">
                <a:moveTo>
                  <a:pt x="0" y="0"/>
                </a:moveTo>
                <a:lnTo>
                  <a:pt x="468388" y="0"/>
                </a:lnTo>
                <a:lnTo>
                  <a:pt x="468388" y="324031"/>
                </a:lnTo>
                <a:lnTo>
                  <a:pt x="0" y="324031"/>
                </a:lnTo>
                <a:lnTo>
                  <a:pt x="0" y="0"/>
                </a:lnTo>
                <a:close/>
              </a:path>
            </a:pathLst>
          </a:custGeom>
          <a:blipFill>
            <a:blip r:embed="rId5"/>
            <a:stretch>
              <a:fillRect l="0" t="0" r="0" b="-199"/>
            </a:stretch>
          </a:blipFill>
        </p:spPr>
      </p:sp>
      <p:sp>
        <p:nvSpPr>
          <p:cNvPr name="Freeform 29" id="29" descr="Instagram logo and symbol, meaning, history, PNG"/>
          <p:cNvSpPr/>
          <p:nvPr/>
        </p:nvSpPr>
        <p:spPr>
          <a:xfrm flipH="false" flipV="false" rot="0">
            <a:off x="10913662" y="8521106"/>
            <a:ext cx="639909" cy="359951"/>
          </a:xfrm>
          <a:custGeom>
            <a:avLst/>
            <a:gdLst/>
            <a:ahLst/>
            <a:cxnLst/>
            <a:rect r="r" b="b" t="t" l="l"/>
            <a:pathLst>
              <a:path h="359951" w="639909">
                <a:moveTo>
                  <a:pt x="0" y="0"/>
                </a:moveTo>
                <a:lnTo>
                  <a:pt x="639909" y="0"/>
                </a:lnTo>
                <a:lnTo>
                  <a:pt x="639909" y="359951"/>
                </a:lnTo>
                <a:lnTo>
                  <a:pt x="0" y="359951"/>
                </a:lnTo>
                <a:lnTo>
                  <a:pt x="0" y="0"/>
                </a:lnTo>
                <a:close/>
              </a:path>
            </a:pathLst>
          </a:custGeom>
          <a:blipFill>
            <a:blip r:embed="rId6"/>
            <a:stretch>
              <a:fillRect l="0" t="0" r="0" b="-107"/>
            </a:stretch>
          </a:blipFill>
        </p:spPr>
      </p:sp>
      <p:grpSp>
        <p:nvGrpSpPr>
          <p:cNvPr name="Group 30" id="30"/>
          <p:cNvGrpSpPr/>
          <p:nvPr/>
        </p:nvGrpSpPr>
        <p:grpSpPr>
          <a:xfrm rot="0">
            <a:off x="128707" y="9896212"/>
            <a:ext cx="4519492" cy="323166"/>
            <a:chOff x="0" y="0"/>
            <a:chExt cx="6025990" cy="430888"/>
          </a:xfrm>
        </p:grpSpPr>
        <p:sp>
          <p:nvSpPr>
            <p:cNvPr name="Freeform 31" id="31"/>
            <p:cNvSpPr/>
            <p:nvPr/>
          </p:nvSpPr>
          <p:spPr>
            <a:xfrm flipH="false" flipV="false" rot="0">
              <a:off x="0" y="0"/>
              <a:ext cx="6025990" cy="430888"/>
            </a:xfrm>
            <a:custGeom>
              <a:avLst/>
              <a:gdLst/>
              <a:ahLst/>
              <a:cxnLst/>
              <a:rect r="r" b="b" t="t" l="l"/>
              <a:pathLst>
                <a:path h="430888" w="6025990">
                  <a:moveTo>
                    <a:pt x="0" y="0"/>
                  </a:moveTo>
                  <a:lnTo>
                    <a:pt x="6025990" y="0"/>
                  </a:lnTo>
                  <a:lnTo>
                    <a:pt x="6025990" y="430888"/>
                  </a:lnTo>
                  <a:lnTo>
                    <a:pt x="0" y="430888"/>
                  </a:lnTo>
                  <a:close/>
                </a:path>
              </a:pathLst>
            </a:custGeom>
            <a:solidFill>
              <a:srgbClr val="000000">
                <a:alpha val="0"/>
              </a:srgbClr>
            </a:solidFill>
          </p:spPr>
        </p:sp>
        <p:sp>
          <p:nvSpPr>
            <p:cNvPr name="TextBox 32" id="32"/>
            <p:cNvSpPr txBox="true"/>
            <p:nvPr/>
          </p:nvSpPr>
          <p:spPr>
            <a:xfrm>
              <a:off x="0" y="0"/>
              <a:ext cx="6025990" cy="430888"/>
            </a:xfrm>
            <a:prstGeom prst="rect">
              <a:avLst/>
            </a:prstGeom>
          </p:spPr>
          <p:txBody>
            <a:bodyPr anchor="t" rtlCol="false" tIns="0" lIns="0" bIns="0" rIns="0"/>
            <a:lstStyle/>
            <a:p>
              <a:pPr algn="l">
                <a:lnSpc>
                  <a:spcPts val="1439"/>
                </a:lnSpc>
              </a:pPr>
              <a:r>
                <a:rPr lang="en-US" sz="1200" i="true">
                  <a:solidFill>
                    <a:srgbClr val="000000"/>
                  </a:solidFill>
                  <a:latin typeface="Glacial Indifference Italics"/>
                  <a:ea typeface="Glacial Indifference Italics"/>
                  <a:cs typeface="Glacial Indifference Italics"/>
                  <a:sym typeface="Glacial Indifference Italics"/>
                </a:rPr>
                <a:t>NOTE: Overlap may exist between profiles </a:t>
              </a:r>
            </a:p>
          </p:txBody>
        </p:sp>
      </p:grpSp>
      <p:sp>
        <p:nvSpPr>
          <p:cNvPr name="Freeform 33" id="33" descr="Free Reddit Logo SVG, PNG Icon, Symbol. Download Image."/>
          <p:cNvSpPr/>
          <p:nvPr/>
        </p:nvSpPr>
        <p:spPr>
          <a:xfrm flipH="false" flipV="false" rot="0">
            <a:off x="12043877" y="8427953"/>
            <a:ext cx="510337" cy="510337"/>
          </a:xfrm>
          <a:custGeom>
            <a:avLst/>
            <a:gdLst/>
            <a:ahLst/>
            <a:cxnLst/>
            <a:rect r="r" b="b" t="t" l="l"/>
            <a:pathLst>
              <a:path h="510337" w="510337">
                <a:moveTo>
                  <a:pt x="0" y="0"/>
                </a:moveTo>
                <a:lnTo>
                  <a:pt x="510337" y="0"/>
                </a:lnTo>
                <a:lnTo>
                  <a:pt x="510337" y="510337"/>
                </a:lnTo>
                <a:lnTo>
                  <a:pt x="0" y="510337"/>
                </a:lnTo>
                <a:lnTo>
                  <a:pt x="0" y="0"/>
                </a:lnTo>
                <a:close/>
              </a:path>
            </a:pathLst>
          </a:custGeom>
          <a:blipFill>
            <a:blip r:embed="rId7"/>
            <a:stretch>
              <a:fillRect l="0" t="0" r="0" b="0"/>
            </a:stretch>
          </a:blipFill>
        </p:spPr>
      </p:sp>
      <p:sp>
        <p:nvSpPr>
          <p:cNvPr name="Freeform 34" id="34"/>
          <p:cNvSpPr/>
          <p:nvPr/>
        </p:nvSpPr>
        <p:spPr>
          <a:xfrm flipH="false" flipV="false" rot="0">
            <a:off x="11553571" y="8521106"/>
            <a:ext cx="350518" cy="350518"/>
          </a:xfrm>
          <a:custGeom>
            <a:avLst/>
            <a:gdLst/>
            <a:ahLst/>
            <a:cxnLst/>
            <a:rect r="r" b="b" t="t" l="l"/>
            <a:pathLst>
              <a:path h="350518" w="350518">
                <a:moveTo>
                  <a:pt x="0" y="0"/>
                </a:moveTo>
                <a:lnTo>
                  <a:pt x="350519" y="0"/>
                </a:lnTo>
                <a:lnTo>
                  <a:pt x="350519" y="350519"/>
                </a:lnTo>
                <a:lnTo>
                  <a:pt x="0" y="350519"/>
                </a:lnTo>
                <a:lnTo>
                  <a:pt x="0" y="0"/>
                </a:lnTo>
                <a:close/>
              </a:path>
            </a:pathLst>
          </a:custGeom>
          <a:blipFill>
            <a:blip r:embed="rId8"/>
            <a:stretch>
              <a:fillRect l="0" t="0" r="0" b="0"/>
            </a:stretch>
          </a:blipFill>
        </p:spPr>
      </p:sp>
      <p:grpSp>
        <p:nvGrpSpPr>
          <p:cNvPr name="Group 35" id="35"/>
          <p:cNvGrpSpPr/>
          <p:nvPr/>
        </p:nvGrpSpPr>
        <p:grpSpPr>
          <a:xfrm rot="0">
            <a:off x="9460566" y="7722757"/>
            <a:ext cx="3657601" cy="553998"/>
            <a:chOff x="0" y="0"/>
            <a:chExt cx="4876802" cy="738664"/>
          </a:xfrm>
        </p:grpSpPr>
        <p:sp>
          <p:nvSpPr>
            <p:cNvPr name="Freeform 36" id="36"/>
            <p:cNvSpPr/>
            <p:nvPr/>
          </p:nvSpPr>
          <p:spPr>
            <a:xfrm flipH="false" flipV="false" rot="0">
              <a:off x="0" y="0"/>
              <a:ext cx="4876802" cy="738664"/>
            </a:xfrm>
            <a:custGeom>
              <a:avLst/>
              <a:gdLst/>
              <a:ahLst/>
              <a:cxnLst/>
              <a:rect r="r" b="b" t="t" l="l"/>
              <a:pathLst>
                <a:path h="738664" w="4876802">
                  <a:moveTo>
                    <a:pt x="0" y="0"/>
                  </a:moveTo>
                  <a:lnTo>
                    <a:pt x="4876802" y="0"/>
                  </a:lnTo>
                  <a:lnTo>
                    <a:pt x="4876802" y="738664"/>
                  </a:lnTo>
                  <a:lnTo>
                    <a:pt x="0" y="738664"/>
                  </a:lnTo>
                  <a:close/>
                </a:path>
              </a:pathLst>
            </a:custGeom>
            <a:solidFill>
              <a:srgbClr val="000000">
                <a:alpha val="0"/>
              </a:srgbClr>
            </a:solidFill>
          </p:spPr>
        </p:sp>
        <p:sp>
          <p:nvSpPr>
            <p:cNvPr name="TextBox 37" id="37"/>
            <p:cNvSpPr txBox="true"/>
            <p:nvPr/>
          </p:nvSpPr>
          <p:spPr>
            <a:xfrm>
              <a:off x="0" y="-9525"/>
              <a:ext cx="4876802" cy="748189"/>
            </a:xfrm>
            <a:prstGeom prst="rect">
              <a:avLst/>
            </a:prstGeom>
          </p:spPr>
          <p:txBody>
            <a:bodyPr anchor="t" rtlCol="false" tIns="0" lIns="0" bIns="0" rIns="0"/>
            <a:lstStyle/>
            <a:p>
              <a:pPr algn="ctr">
                <a:lnSpc>
                  <a:spcPts val="3240"/>
                </a:lnSpc>
              </a:pPr>
              <a:r>
                <a:rPr lang="en-US" b="true" sz="2700">
                  <a:solidFill>
                    <a:srgbClr val="FF0000"/>
                  </a:solidFill>
                  <a:latin typeface="Glacial Indifference Bold"/>
                  <a:ea typeface="Glacial Indifference Bold"/>
                  <a:cs typeface="Glacial Indifference Bold"/>
                  <a:sym typeface="Glacial Indifference Bold"/>
                </a:rPr>
                <a:t>KEY PLATFORMS</a:t>
              </a:r>
            </a:p>
          </p:txBody>
        </p:sp>
      </p:grpSp>
      <p:sp>
        <p:nvSpPr>
          <p:cNvPr name="Freeform 38" id="38"/>
          <p:cNvSpPr/>
          <p:nvPr/>
        </p:nvSpPr>
        <p:spPr>
          <a:xfrm flipH="false" flipV="false" rot="0">
            <a:off x="9951879" y="8507861"/>
            <a:ext cx="350521" cy="350521"/>
          </a:xfrm>
          <a:custGeom>
            <a:avLst/>
            <a:gdLst/>
            <a:ahLst/>
            <a:cxnLst/>
            <a:rect r="r" b="b" t="t" l="l"/>
            <a:pathLst>
              <a:path h="350521" w="350521">
                <a:moveTo>
                  <a:pt x="0" y="0"/>
                </a:moveTo>
                <a:lnTo>
                  <a:pt x="350520" y="0"/>
                </a:lnTo>
                <a:lnTo>
                  <a:pt x="350520" y="350521"/>
                </a:lnTo>
                <a:lnTo>
                  <a:pt x="0" y="350521"/>
                </a:lnTo>
                <a:lnTo>
                  <a:pt x="0" y="0"/>
                </a:lnTo>
                <a:close/>
              </a:path>
            </a:pathLst>
          </a:custGeom>
          <a:blipFill>
            <a:blip r:embed="rId9"/>
            <a:stretch>
              <a:fillRect l="0" t="0" r="0" b="0"/>
            </a:stretch>
          </a:blipFill>
        </p:spPr>
      </p:sp>
      <p:grpSp>
        <p:nvGrpSpPr>
          <p:cNvPr name="Group 39" id="39"/>
          <p:cNvGrpSpPr/>
          <p:nvPr/>
        </p:nvGrpSpPr>
        <p:grpSpPr>
          <a:xfrm rot="0">
            <a:off x="685583" y="5677060"/>
            <a:ext cx="3581400" cy="428396"/>
            <a:chOff x="0" y="0"/>
            <a:chExt cx="4775200" cy="571195"/>
          </a:xfrm>
        </p:grpSpPr>
        <p:sp>
          <p:nvSpPr>
            <p:cNvPr name="Freeform 40" id="40"/>
            <p:cNvSpPr/>
            <p:nvPr/>
          </p:nvSpPr>
          <p:spPr>
            <a:xfrm flipH="false" flipV="false" rot="0">
              <a:off x="0" y="0"/>
              <a:ext cx="4775200" cy="571195"/>
            </a:xfrm>
            <a:custGeom>
              <a:avLst/>
              <a:gdLst/>
              <a:ahLst/>
              <a:cxnLst/>
              <a:rect r="r" b="b" t="t" l="l"/>
              <a:pathLst>
                <a:path h="571195" w="4775200">
                  <a:moveTo>
                    <a:pt x="0" y="0"/>
                  </a:moveTo>
                  <a:lnTo>
                    <a:pt x="4775200" y="0"/>
                  </a:lnTo>
                  <a:lnTo>
                    <a:pt x="4775200" y="571195"/>
                  </a:lnTo>
                  <a:lnTo>
                    <a:pt x="0" y="571195"/>
                  </a:lnTo>
                  <a:close/>
                </a:path>
              </a:pathLst>
            </a:custGeom>
            <a:solidFill>
              <a:srgbClr val="000000">
                <a:alpha val="0"/>
              </a:srgbClr>
            </a:solidFill>
          </p:spPr>
        </p:sp>
        <p:sp>
          <p:nvSpPr>
            <p:cNvPr name="TextBox 41" id="41"/>
            <p:cNvSpPr txBox="true"/>
            <p:nvPr/>
          </p:nvSpPr>
          <p:spPr>
            <a:xfrm>
              <a:off x="0" y="-9525"/>
              <a:ext cx="4775200" cy="580720"/>
            </a:xfrm>
            <a:prstGeom prst="rect">
              <a:avLst/>
            </a:prstGeom>
          </p:spPr>
          <p:txBody>
            <a:bodyPr anchor="t" rtlCol="false" tIns="0" lIns="0" bIns="0" rIns="0"/>
            <a:lstStyle/>
            <a:p>
              <a:pPr algn="ctr">
                <a:lnSpc>
                  <a:spcPts val="2879"/>
                </a:lnSpc>
              </a:pPr>
              <a:r>
                <a:rPr lang="en-US" b="true" sz="2400">
                  <a:solidFill>
                    <a:srgbClr val="ED1C24"/>
                  </a:solidFill>
                  <a:latin typeface="Glacial Indifference Bold"/>
                  <a:ea typeface="Glacial Indifference Bold"/>
                  <a:cs typeface="Glacial Indifference Bold"/>
                  <a:sym typeface="Glacial Indifference Bold"/>
                </a:rPr>
                <a:t>₹7L - ₹15L annual income</a:t>
              </a:r>
            </a:p>
          </p:txBody>
        </p:sp>
      </p:grpSp>
      <p:grpSp>
        <p:nvGrpSpPr>
          <p:cNvPr name="Group 42" id="42"/>
          <p:cNvGrpSpPr/>
          <p:nvPr/>
        </p:nvGrpSpPr>
        <p:grpSpPr>
          <a:xfrm rot="-5400000">
            <a:off x="3683224" y="6506757"/>
            <a:ext cx="2545856" cy="877162"/>
            <a:chOff x="0" y="0"/>
            <a:chExt cx="3394474" cy="1169550"/>
          </a:xfrm>
        </p:grpSpPr>
        <p:sp>
          <p:nvSpPr>
            <p:cNvPr name="Freeform 43" id="43"/>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44" id="44"/>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DIGITAL OVERVIEW</a:t>
              </a:r>
            </a:p>
          </p:txBody>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45718" y="0"/>
            <a:ext cx="4998720" cy="10287000"/>
            <a:chOff x="0" y="0"/>
            <a:chExt cx="6664960" cy="13716000"/>
          </a:xfrm>
        </p:grpSpPr>
        <p:sp>
          <p:nvSpPr>
            <p:cNvPr name="Freeform 4" id="4"/>
            <p:cNvSpPr/>
            <p:nvPr/>
          </p:nvSpPr>
          <p:spPr>
            <a:xfrm flipH="false" flipV="false" rot="0">
              <a:off x="0" y="0"/>
              <a:ext cx="6664960" cy="13716000"/>
            </a:xfrm>
            <a:custGeom>
              <a:avLst/>
              <a:gdLst/>
              <a:ahLst/>
              <a:cxnLst/>
              <a:rect r="r" b="b" t="t" l="l"/>
              <a:pathLst>
                <a:path h="13716000" w="6664960">
                  <a:moveTo>
                    <a:pt x="0" y="0"/>
                  </a:moveTo>
                  <a:lnTo>
                    <a:pt x="6664960" y="0"/>
                  </a:lnTo>
                  <a:lnTo>
                    <a:pt x="6664960" y="13716000"/>
                  </a:lnTo>
                  <a:lnTo>
                    <a:pt x="0" y="13716000"/>
                  </a:lnTo>
                  <a:close/>
                </a:path>
              </a:pathLst>
            </a:custGeom>
            <a:solidFill>
              <a:srgbClr val="EFF2F7"/>
            </a:solidFill>
          </p:spPr>
        </p:sp>
      </p:grpSp>
      <p:grpSp>
        <p:nvGrpSpPr>
          <p:cNvPr name="Group 5" id="5"/>
          <p:cNvGrpSpPr/>
          <p:nvPr/>
        </p:nvGrpSpPr>
        <p:grpSpPr>
          <a:xfrm rot="0">
            <a:off x="636855" y="4796644"/>
            <a:ext cx="3581400" cy="893902"/>
            <a:chOff x="0" y="0"/>
            <a:chExt cx="4775200" cy="1191870"/>
          </a:xfrm>
        </p:grpSpPr>
        <p:sp>
          <p:nvSpPr>
            <p:cNvPr name="Freeform 6" id="6"/>
            <p:cNvSpPr/>
            <p:nvPr/>
          </p:nvSpPr>
          <p:spPr>
            <a:xfrm flipH="false" flipV="false" rot="0">
              <a:off x="0" y="0"/>
              <a:ext cx="4775200" cy="1191870"/>
            </a:xfrm>
            <a:custGeom>
              <a:avLst/>
              <a:gdLst/>
              <a:ahLst/>
              <a:cxnLst/>
              <a:rect r="r" b="b" t="t" l="l"/>
              <a:pathLst>
                <a:path h="1191870" w="4775200">
                  <a:moveTo>
                    <a:pt x="0" y="0"/>
                  </a:moveTo>
                  <a:lnTo>
                    <a:pt x="4775200" y="0"/>
                  </a:lnTo>
                  <a:lnTo>
                    <a:pt x="4775200" y="1191870"/>
                  </a:lnTo>
                  <a:lnTo>
                    <a:pt x="0" y="1191870"/>
                  </a:lnTo>
                  <a:close/>
                </a:path>
              </a:pathLst>
            </a:custGeom>
            <a:solidFill>
              <a:srgbClr val="000000">
                <a:alpha val="0"/>
              </a:srgbClr>
            </a:solidFill>
          </p:spPr>
        </p:sp>
        <p:sp>
          <p:nvSpPr>
            <p:cNvPr name="TextBox 7" id="7"/>
            <p:cNvSpPr txBox="true"/>
            <p:nvPr/>
          </p:nvSpPr>
          <p:spPr>
            <a:xfrm>
              <a:off x="0" y="-9525"/>
              <a:ext cx="4775200" cy="1201395"/>
            </a:xfrm>
            <a:prstGeom prst="rect">
              <a:avLst/>
            </a:prstGeom>
          </p:spPr>
          <p:txBody>
            <a:bodyPr anchor="t" rtlCol="false" tIns="0" lIns="0" bIns="0" rIns="0"/>
            <a:lstStyle/>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The </a:t>
              </a:r>
            </a:p>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Wealth Builder</a:t>
              </a:r>
            </a:p>
          </p:txBody>
        </p:sp>
      </p:grpSp>
      <p:sp>
        <p:nvSpPr>
          <p:cNvPr name="Freeform 8" id="8"/>
          <p:cNvSpPr/>
          <p:nvPr/>
        </p:nvSpPr>
        <p:spPr>
          <a:xfrm flipH="false" flipV="false" rot="0">
            <a:off x="1333538" y="2440685"/>
            <a:ext cx="2188035" cy="2143305"/>
          </a:xfrm>
          <a:custGeom>
            <a:avLst/>
            <a:gdLst/>
            <a:ahLst/>
            <a:cxnLst/>
            <a:rect r="r" b="b" t="t" l="l"/>
            <a:pathLst>
              <a:path h="2143305" w="2188035">
                <a:moveTo>
                  <a:pt x="0" y="0"/>
                </a:moveTo>
                <a:lnTo>
                  <a:pt x="2188035" y="0"/>
                </a:lnTo>
                <a:lnTo>
                  <a:pt x="2188035" y="2143305"/>
                </a:lnTo>
                <a:lnTo>
                  <a:pt x="0" y="2143305"/>
                </a:lnTo>
                <a:lnTo>
                  <a:pt x="0" y="0"/>
                </a:lnTo>
                <a:close/>
              </a:path>
            </a:pathLst>
          </a:custGeom>
          <a:blipFill>
            <a:blip r:embed="rId4"/>
            <a:stretch>
              <a:fillRect l="0" t="-254" r="-41" b="-254"/>
            </a:stretch>
          </a:blipFill>
        </p:spPr>
      </p:sp>
      <p:sp>
        <p:nvSpPr>
          <p:cNvPr name="AutoShape 9" id="9"/>
          <p:cNvSpPr/>
          <p:nvPr/>
        </p:nvSpPr>
        <p:spPr>
          <a:xfrm rot="14597">
            <a:off x="745142" y="6259170"/>
            <a:ext cx="3364824" cy="0"/>
          </a:xfrm>
          <a:prstGeom prst="line">
            <a:avLst/>
          </a:prstGeom>
          <a:ln cap="rnd" w="9525">
            <a:solidFill>
              <a:srgbClr val="ED1C24"/>
            </a:solidFill>
            <a:prstDash val="solid"/>
            <a:headEnd type="none" len="sm" w="sm"/>
            <a:tailEnd type="none" len="sm" w="sm"/>
          </a:ln>
        </p:spPr>
      </p:sp>
      <p:sp>
        <p:nvSpPr>
          <p:cNvPr name="AutoShape 10" id="10"/>
          <p:cNvSpPr/>
          <p:nvPr/>
        </p:nvSpPr>
        <p:spPr>
          <a:xfrm rot="-5385735">
            <a:off x="-211974" y="5133975"/>
            <a:ext cx="10329951" cy="0"/>
          </a:xfrm>
          <a:prstGeom prst="line">
            <a:avLst/>
          </a:prstGeom>
          <a:ln cap="rnd" w="19050">
            <a:solidFill>
              <a:srgbClr val="ED1C24"/>
            </a:solidFill>
            <a:prstDash val="sysDash"/>
            <a:headEnd type="none" len="sm" w="sm"/>
            <a:tailEnd type="none" len="sm" w="sm"/>
          </a:ln>
        </p:spPr>
      </p:sp>
      <p:grpSp>
        <p:nvGrpSpPr>
          <p:cNvPr name="Group 11" id="11"/>
          <p:cNvGrpSpPr/>
          <p:nvPr/>
        </p:nvGrpSpPr>
        <p:grpSpPr>
          <a:xfrm rot="0">
            <a:off x="5839671" y="5256016"/>
            <a:ext cx="11596660" cy="2400657"/>
            <a:chOff x="0" y="0"/>
            <a:chExt cx="15462214" cy="3200876"/>
          </a:xfrm>
        </p:grpSpPr>
        <p:sp>
          <p:nvSpPr>
            <p:cNvPr name="Freeform 12" id="12"/>
            <p:cNvSpPr/>
            <p:nvPr/>
          </p:nvSpPr>
          <p:spPr>
            <a:xfrm flipH="false" flipV="false" rot="0">
              <a:off x="0" y="0"/>
              <a:ext cx="15462214" cy="3200876"/>
            </a:xfrm>
            <a:custGeom>
              <a:avLst/>
              <a:gdLst/>
              <a:ahLst/>
              <a:cxnLst/>
              <a:rect r="r" b="b" t="t" l="l"/>
              <a:pathLst>
                <a:path h="3200876" w="15462214">
                  <a:moveTo>
                    <a:pt x="0" y="0"/>
                  </a:moveTo>
                  <a:lnTo>
                    <a:pt x="15462214" y="0"/>
                  </a:lnTo>
                  <a:lnTo>
                    <a:pt x="15462214" y="3200876"/>
                  </a:lnTo>
                  <a:lnTo>
                    <a:pt x="0" y="3200876"/>
                  </a:lnTo>
                  <a:close/>
                </a:path>
              </a:pathLst>
            </a:custGeom>
            <a:solidFill>
              <a:srgbClr val="000000">
                <a:alpha val="0"/>
              </a:srgbClr>
            </a:solidFill>
          </p:spPr>
        </p:sp>
        <p:sp>
          <p:nvSpPr>
            <p:cNvPr name="TextBox 13" id="13"/>
            <p:cNvSpPr txBox="true"/>
            <p:nvPr/>
          </p:nvSpPr>
          <p:spPr>
            <a:xfrm>
              <a:off x="0" y="-9525"/>
              <a:ext cx="15462214" cy="321040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DIGITAL BEHAVIOUR &amp; CONTENT CONSUMPTION:</a:t>
              </a:r>
            </a:p>
            <a:p>
              <a:pPr algn="l">
                <a:lnSpc>
                  <a:spcPts val="2520"/>
                </a:lnSpc>
              </a:pPr>
              <a:r>
                <a:rPr lang="en-US" sz="2100">
                  <a:solidFill>
                    <a:srgbClr val="000000"/>
                  </a:solidFill>
                  <a:latin typeface="Glacial Indifference"/>
                  <a:ea typeface="Glacial Indifference"/>
                  <a:cs typeface="Glacial Indifference"/>
                  <a:sym typeface="Glacial Indifference"/>
                </a:rPr>
                <a:t>- Subscribes to </a:t>
              </a:r>
              <a:r>
                <a:rPr lang="en-US" b="true" sz="2100">
                  <a:solidFill>
                    <a:srgbClr val="000000"/>
                  </a:solidFill>
                  <a:latin typeface="Glacial Indifference Bold"/>
                  <a:ea typeface="Glacial Indifference Bold"/>
                  <a:cs typeface="Glacial Indifference Bold"/>
                  <a:sym typeface="Glacial Indifference Bold"/>
                </a:rPr>
                <a:t>financial newsletters, wealth reports, and market trend analysis</a:t>
              </a:r>
              <a:r>
                <a:rPr lang="en-US" sz="2100">
                  <a:solidFill>
                    <a:srgbClr val="000000"/>
                  </a:solidFill>
                  <a:latin typeface="Glacial Indifference"/>
                  <a:ea typeface="Glacial Indifference"/>
                  <a:cs typeface="Glacial Indifference"/>
                  <a:sym typeface="Glacial Indifference"/>
                </a:rPr>
                <a:t>.</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Attends </a:t>
              </a:r>
              <a:r>
                <a:rPr lang="en-US" b="true" sz="2100">
                  <a:solidFill>
                    <a:srgbClr val="000000"/>
                  </a:solidFill>
                  <a:latin typeface="Glacial Indifference Bold"/>
                  <a:ea typeface="Glacial Indifference Bold"/>
                  <a:cs typeface="Glacial Indifference Bold"/>
                  <a:sym typeface="Glacial Indifference Bold"/>
                </a:rPr>
                <a:t>webinars and online workshops</a:t>
              </a:r>
              <a:r>
                <a:rPr lang="en-US" sz="2100">
                  <a:solidFill>
                    <a:srgbClr val="000000"/>
                  </a:solidFill>
                  <a:latin typeface="Glacial Indifference"/>
                  <a:ea typeface="Glacial Indifference"/>
                  <a:cs typeface="Glacial Indifference"/>
                  <a:sym typeface="Glacial Indifference"/>
                </a:rPr>
                <a:t> on investment strategies.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Reads </a:t>
              </a:r>
              <a:r>
                <a:rPr lang="en-US" b="true" sz="2100">
                  <a:solidFill>
                    <a:srgbClr val="000000"/>
                  </a:solidFill>
                  <a:latin typeface="Glacial Indifference Bold"/>
                  <a:ea typeface="Glacial Indifference Bold"/>
                  <a:cs typeface="Glacial Indifference Bold"/>
                  <a:sym typeface="Glacial Indifference Bold"/>
                </a:rPr>
                <a:t>LinkedIn articles from banking and finance experts</a:t>
              </a:r>
              <a:r>
                <a:rPr lang="en-US" sz="2100">
                  <a:solidFill>
                    <a:srgbClr val="000000"/>
                  </a:solidFill>
                  <a:latin typeface="Glacial Indifference"/>
                  <a:ea typeface="Glacial Indifference"/>
                  <a:cs typeface="Glacial Indifference"/>
                  <a:sym typeface="Glacial Indifference"/>
                </a:rPr>
                <a:t>.</a:t>
              </a:r>
            </a:p>
          </p:txBody>
        </p:sp>
      </p:grpSp>
      <p:grpSp>
        <p:nvGrpSpPr>
          <p:cNvPr name="Group 14" id="14"/>
          <p:cNvGrpSpPr/>
          <p:nvPr/>
        </p:nvGrpSpPr>
        <p:grpSpPr>
          <a:xfrm rot="0">
            <a:off x="5983989" y="1237601"/>
            <a:ext cx="5096394" cy="2816156"/>
            <a:chOff x="0" y="0"/>
            <a:chExt cx="6795192" cy="3754874"/>
          </a:xfrm>
        </p:grpSpPr>
        <p:sp>
          <p:nvSpPr>
            <p:cNvPr name="Freeform 15" id="15"/>
            <p:cNvSpPr/>
            <p:nvPr/>
          </p:nvSpPr>
          <p:spPr>
            <a:xfrm flipH="false" flipV="false" rot="0">
              <a:off x="0" y="0"/>
              <a:ext cx="6795192" cy="3754874"/>
            </a:xfrm>
            <a:custGeom>
              <a:avLst/>
              <a:gdLst/>
              <a:ahLst/>
              <a:cxnLst/>
              <a:rect r="r" b="b" t="t" l="l"/>
              <a:pathLst>
                <a:path h="3754874" w="6795192">
                  <a:moveTo>
                    <a:pt x="0" y="0"/>
                  </a:moveTo>
                  <a:lnTo>
                    <a:pt x="6795192" y="0"/>
                  </a:lnTo>
                  <a:lnTo>
                    <a:pt x="6795192" y="3754874"/>
                  </a:lnTo>
                  <a:lnTo>
                    <a:pt x="0" y="3754874"/>
                  </a:lnTo>
                  <a:close/>
                </a:path>
              </a:pathLst>
            </a:custGeom>
            <a:solidFill>
              <a:srgbClr val="000000">
                <a:alpha val="0"/>
              </a:srgbClr>
            </a:solidFill>
          </p:spPr>
        </p:sp>
        <p:sp>
          <p:nvSpPr>
            <p:cNvPr name="TextBox 16" id="16"/>
            <p:cNvSpPr txBox="true"/>
            <p:nvPr/>
          </p:nvSpPr>
          <p:spPr>
            <a:xfrm>
              <a:off x="0" y="-9525"/>
              <a:ext cx="6795192" cy="3764399"/>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NEEDS: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Holistic wealth management </a:t>
              </a:r>
              <a:r>
                <a:rPr lang="en-US" sz="2100">
                  <a:solidFill>
                    <a:srgbClr val="000000"/>
                  </a:solidFill>
                  <a:latin typeface="Glacial Indifference"/>
                  <a:ea typeface="Glacial Indifference"/>
                  <a:cs typeface="Glacial Indifference"/>
                  <a:sym typeface="Glacial Indifference"/>
                </a:rPr>
                <a:t>and tax optimization strategies.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Diversified investments</a:t>
              </a:r>
              <a:r>
                <a:rPr lang="en-US" sz="2100">
                  <a:solidFill>
                    <a:srgbClr val="000000"/>
                  </a:solidFill>
                  <a:latin typeface="Glacial Indifference"/>
                  <a:ea typeface="Glacial Indifference"/>
                  <a:cs typeface="Glacial Indifference"/>
                  <a:sym typeface="Glacial Indifference"/>
                </a:rPr>
                <a:t> (stocks, real estate, global markets).</a:t>
              </a:r>
            </a:p>
            <a:p>
              <a:pPr algn="l">
                <a:lnSpc>
                  <a:spcPts val="2520"/>
                </a:lnSpc>
              </a:pPr>
              <a:r>
                <a:rPr lang="en-US" sz="2100">
                  <a:solidFill>
                    <a:srgbClr val="000000"/>
                  </a:solidFill>
                  <a:latin typeface="Glacial Indifference"/>
                  <a:ea typeface="Glacial Indifference"/>
                  <a:cs typeface="Glacial Indifference"/>
                  <a:sym typeface="Glacial Indifference"/>
                </a:rPr>
                <a:t>- Premium banking services with </a:t>
              </a:r>
              <a:r>
                <a:rPr lang="en-US" b="true" sz="2100">
                  <a:solidFill>
                    <a:srgbClr val="000000"/>
                  </a:solidFill>
                  <a:latin typeface="Glacial Indifference Bold"/>
                  <a:ea typeface="Glacial Indifference Bold"/>
                  <a:cs typeface="Glacial Indifference Bold"/>
                  <a:sym typeface="Glacial Indifference Bold"/>
                </a:rPr>
                <a:t>priority support and personalized advisory.</a:t>
              </a:r>
            </a:p>
          </p:txBody>
        </p:sp>
      </p:grpSp>
      <p:sp>
        <p:nvSpPr>
          <p:cNvPr name="AutoShape 17" id="17"/>
          <p:cNvSpPr/>
          <p:nvPr/>
        </p:nvSpPr>
        <p:spPr>
          <a:xfrm rot="5386918">
            <a:off x="9493628" y="3107826"/>
            <a:ext cx="3754766" cy="0"/>
          </a:xfrm>
          <a:prstGeom prst="line">
            <a:avLst/>
          </a:prstGeom>
          <a:ln cap="rnd" w="9525">
            <a:solidFill>
              <a:srgbClr val="000000"/>
            </a:solidFill>
            <a:prstDash val="solid"/>
            <a:headEnd type="none" len="sm" w="sm"/>
            <a:tailEnd type="none" len="sm" w="sm"/>
          </a:ln>
        </p:spPr>
      </p:sp>
      <p:sp>
        <p:nvSpPr>
          <p:cNvPr name="AutoShape 18" id="18"/>
          <p:cNvSpPr/>
          <p:nvPr/>
        </p:nvSpPr>
        <p:spPr>
          <a:xfrm rot="10796107">
            <a:off x="5678214" y="4978052"/>
            <a:ext cx="12616934" cy="0"/>
          </a:xfrm>
          <a:prstGeom prst="line">
            <a:avLst/>
          </a:prstGeom>
          <a:ln cap="rnd" w="9525">
            <a:solidFill>
              <a:srgbClr val="000000"/>
            </a:solidFill>
            <a:prstDash val="solid"/>
            <a:headEnd type="none" len="sm" w="sm"/>
            <a:tailEnd type="none" len="sm" w="sm"/>
          </a:ln>
        </p:spPr>
      </p:sp>
      <p:grpSp>
        <p:nvGrpSpPr>
          <p:cNvPr name="Group 19" id="19"/>
          <p:cNvGrpSpPr/>
          <p:nvPr/>
        </p:nvGrpSpPr>
        <p:grpSpPr>
          <a:xfrm rot="0">
            <a:off x="11605500" y="1173201"/>
            <a:ext cx="5768095" cy="3000822"/>
            <a:chOff x="0" y="0"/>
            <a:chExt cx="7690794" cy="4001096"/>
          </a:xfrm>
        </p:grpSpPr>
        <p:sp>
          <p:nvSpPr>
            <p:cNvPr name="Freeform 20" id="20"/>
            <p:cNvSpPr/>
            <p:nvPr/>
          </p:nvSpPr>
          <p:spPr>
            <a:xfrm flipH="false" flipV="false" rot="0">
              <a:off x="0" y="0"/>
              <a:ext cx="7690794" cy="4001096"/>
            </a:xfrm>
            <a:custGeom>
              <a:avLst/>
              <a:gdLst/>
              <a:ahLst/>
              <a:cxnLst/>
              <a:rect r="r" b="b" t="t" l="l"/>
              <a:pathLst>
                <a:path h="4001096" w="7690794">
                  <a:moveTo>
                    <a:pt x="0" y="0"/>
                  </a:moveTo>
                  <a:lnTo>
                    <a:pt x="7690794" y="0"/>
                  </a:lnTo>
                  <a:lnTo>
                    <a:pt x="7690794" y="4001096"/>
                  </a:lnTo>
                  <a:lnTo>
                    <a:pt x="0" y="4001096"/>
                  </a:lnTo>
                  <a:close/>
                </a:path>
              </a:pathLst>
            </a:custGeom>
            <a:solidFill>
              <a:srgbClr val="000000">
                <a:alpha val="0"/>
              </a:srgbClr>
            </a:solidFill>
          </p:spPr>
        </p:sp>
        <p:sp>
          <p:nvSpPr>
            <p:cNvPr name="TextBox 21" id="21"/>
            <p:cNvSpPr txBox="true"/>
            <p:nvPr/>
          </p:nvSpPr>
          <p:spPr>
            <a:xfrm>
              <a:off x="0" y="-9525"/>
              <a:ext cx="7690794" cy="401062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BEHAVIOUR:</a:t>
              </a:r>
            </a:p>
            <a:p>
              <a:pPr algn="l">
                <a:lnSpc>
                  <a:spcPts val="3240"/>
                </a:lnSpc>
              </a:pPr>
            </a:p>
            <a:p>
              <a:pPr algn="l">
                <a:lnSpc>
                  <a:spcPts val="2520"/>
                </a:lnSpc>
              </a:pPr>
              <a:r>
                <a:rPr lang="en-US" sz="2100">
                  <a:solidFill>
                    <a:srgbClr val="000000"/>
                  </a:solidFill>
                  <a:latin typeface="Glacial Indifference"/>
                  <a:ea typeface="Glacial Indifference"/>
                  <a:cs typeface="Glacial Indifference"/>
                  <a:sym typeface="Glacial Indifference"/>
                </a:rPr>
                <a:t>- Prefers a blend of digital and personal banking, </a:t>
              </a:r>
              <a:r>
                <a:rPr lang="en-US" b="true" sz="2100">
                  <a:solidFill>
                    <a:srgbClr val="000000"/>
                  </a:solidFill>
                  <a:latin typeface="Glacial Indifference Bold"/>
                  <a:ea typeface="Glacial Indifference Bold"/>
                  <a:cs typeface="Glacial Indifference Bold"/>
                  <a:sym typeface="Glacial Indifference Bold"/>
                </a:rPr>
                <a:t>valuing expert guidance.</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Actively engages with market trends</a:t>
              </a:r>
              <a:r>
                <a:rPr lang="en-US" sz="2100">
                  <a:solidFill>
                    <a:srgbClr val="000000"/>
                  </a:solidFill>
                  <a:latin typeface="Glacial Indifference"/>
                  <a:ea typeface="Glacial Indifference"/>
                  <a:cs typeface="Glacial Indifference"/>
                  <a:sym typeface="Glacial Indifference"/>
                </a:rPr>
                <a:t>, investment opportunities, and financial reports.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Seeks seamless banking </a:t>
              </a:r>
              <a:r>
                <a:rPr lang="en-US" sz="2100">
                  <a:solidFill>
                    <a:srgbClr val="000000"/>
                  </a:solidFill>
                  <a:latin typeface="Glacial Indifference"/>
                  <a:ea typeface="Glacial Indifference"/>
                  <a:cs typeface="Glacial Indifference"/>
                  <a:sym typeface="Glacial Indifference"/>
                </a:rPr>
                <a:t>experiences across personal and business accounts</a:t>
              </a:r>
            </a:p>
          </p:txBody>
        </p:sp>
      </p:grpSp>
      <p:grpSp>
        <p:nvGrpSpPr>
          <p:cNvPr name="Group 22" id="22"/>
          <p:cNvGrpSpPr/>
          <p:nvPr/>
        </p:nvGrpSpPr>
        <p:grpSpPr>
          <a:xfrm rot="-5400000">
            <a:off x="3683224" y="2188863"/>
            <a:ext cx="2545856" cy="877163"/>
            <a:chOff x="0" y="0"/>
            <a:chExt cx="3394474" cy="1169550"/>
          </a:xfrm>
        </p:grpSpPr>
        <p:sp>
          <p:nvSpPr>
            <p:cNvPr name="Freeform 23" id="23"/>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24" id="24"/>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PROFILE OVERVIEW</a:t>
              </a:r>
            </a:p>
          </p:txBody>
        </p:sp>
      </p:grpSp>
      <p:grpSp>
        <p:nvGrpSpPr>
          <p:cNvPr name="Group 25" id="25"/>
          <p:cNvGrpSpPr/>
          <p:nvPr/>
        </p:nvGrpSpPr>
        <p:grpSpPr>
          <a:xfrm rot="0">
            <a:off x="494662" y="6328323"/>
            <a:ext cx="3865786" cy="1107996"/>
            <a:chOff x="0" y="0"/>
            <a:chExt cx="5154382" cy="1477328"/>
          </a:xfrm>
        </p:grpSpPr>
        <p:sp>
          <p:nvSpPr>
            <p:cNvPr name="Freeform 26" id="26"/>
            <p:cNvSpPr/>
            <p:nvPr/>
          </p:nvSpPr>
          <p:spPr>
            <a:xfrm flipH="false" flipV="false" rot="0">
              <a:off x="0" y="0"/>
              <a:ext cx="5154382" cy="1477328"/>
            </a:xfrm>
            <a:custGeom>
              <a:avLst/>
              <a:gdLst/>
              <a:ahLst/>
              <a:cxnLst/>
              <a:rect r="r" b="b" t="t" l="l"/>
              <a:pathLst>
                <a:path h="1477328" w="5154382">
                  <a:moveTo>
                    <a:pt x="0" y="0"/>
                  </a:moveTo>
                  <a:lnTo>
                    <a:pt x="5154382" y="0"/>
                  </a:lnTo>
                  <a:lnTo>
                    <a:pt x="5154382" y="1477328"/>
                  </a:lnTo>
                  <a:lnTo>
                    <a:pt x="0" y="1477328"/>
                  </a:lnTo>
                  <a:close/>
                </a:path>
              </a:pathLst>
            </a:custGeom>
            <a:solidFill>
              <a:srgbClr val="000000">
                <a:alpha val="0"/>
              </a:srgbClr>
            </a:solidFill>
          </p:spPr>
        </p:sp>
        <p:sp>
          <p:nvSpPr>
            <p:cNvPr name="TextBox 27" id="27"/>
            <p:cNvSpPr txBox="true"/>
            <p:nvPr/>
          </p:nvSpPr>
          <p:spPr>
            <a:xfrm>
              <a:off x="0" y="-9525"/>
              <a:ext cx="5154382" cy="1486853"/>
            </a:xfrm>
            <a:prstGeom prst="rect">
              <a:avLst/>
            </a:prstGeom>
          </p:spPr>
          <p:txBody>
            <a:bodyPr anchor="t" rtlCol="false" tIns="0" lIns="0" bIns="0" rIns="0"/>
            <a:lstStyle/>
            <a:p>
              <a:pPr algn="ctr">
                <a:lnSpc>
                  <a:spcPts val="2520"/>
                </a:lnSpc>
              </a:pPr>
              <a:r>
                <a:rPr lang="en-US" sz="2100">
                  <a:solidFill>
                    <a:srgbClr val="000000"/>
                  </a:solidFill>
                  <a:latin typeface="Glacial Indifference"/>
                  <a:ea typeface="Glacial Indifference"/>
                  <a:cs typeface="Glacial Indifference"/>
                  <a:sym typeface="Glacial Indifference"/>
                </a:rPr>
                <a:t>Wants a mix of wealth preservation and growth, looks for efficiency in banking.</a:t>
              </a:r>
            </a:p>
          </p:txBody>
        </p:sp>
      </p:grpSp>
      <p:sp>
        <p:nvSpPr>
          <p:cNvPr name="Freeform 28" id="28" descr="File:YouTube full-color icon (2017).svg - Wikimedia Commons"/>
          <p:cNvSpPr/>
          <p:nvPr/>
        </p:nvSpPr>
        <p:spPr>
          <a:xfrm flipH="false" flipV="false" rot="0">
            <a:off x="10690412" y="8518468"/>
            <a:ext cx="522754" cy="361641"/>
          </a:xfrm>
          <a:custGeom>
            <a:avLst/>
            <a:gdLst/>
            <a:ahLst/>
            <a:cxnLst/>
            <a:rect r="r" b="b" t="t" l="l"/>
            <a:pathLst>
              <a:path h="361641" w="522754">
                <a:moveTo>
                  <a:pt x="0" y="0"/>
                </a:moveTo>
                <a:lnTo>
                  <a:pt x="522755" y="0"/>
                </a:lnTo>
                <a:lnTo>
                  <a:pt x="522755" y="361640"/>
                </a:lnTo>
                <a:lnTo>
                  <a:pt x="0" y="361640"/>
                </a:lnTo>
                <a:lnTo>
                  <a:pt x="0" y="0"/>
                </a:lnTo>
                <a:close/>
              </a:path>
            </a:pathLst>
          </a:custGeom>
          <a:blipFill>
            <a:blip r:embed="rId5"/>
            <a:stretch>
              <a:fillRect l="0" t="0" r="0" b="-199"/>
            </a:stretch>
          </a:blipFill>
        </p:spPr>
      </p:sp>
      <p:sp>
        <p:nvSpPr>
          <p:cNvPr name="Freeform 29" id="29" descr="Instagram logo and symbol, meaning, history, PNG"/>
          <p:cNvSpPr/>
          <p:nvPr/>
        </p:nvSpPr>
        <p:spPr>
          <a:xfrm flipH="false" flipV="false" rot="0">
            <a:off x="11143634" y="8498423"/>
            <a:ext cx="714182" cy="401731"/>
          </a:xfrm>
          <a:custGeom>
            <a:avLst/>
            <a:gdLst/>
            <a:ahLst/>
            <a:cxnLst/>
            <a:rect r="r" b="b" t="t" l="l"/>
            <a:pathLst>
              <a:path h="401731" w="714182">
                <a:moveTo>
                  <a:pt x="0" y="0"/>
                </a:moveTo>
                <a:lnTo>
                  <a:pt x="714182" y="0"/>
                </a:lnTo>
                <a:lnTo>
                  <a:pt x="714182" y="401730"/>
                </a:lnTo>
                <a:lnTo>
                  <a:pt x="0" y="401730"/>
                </a:lnTo>
                <a:lnTo>
                  <a:pt x="0" y="0"/>
                </a:lnTo>
                <a:close/>
              </a:path>
            </a:pathLst>
          </a:custGeom>
          <a:blipFill>
            <a:blip r:embed="rId6"/>
            <a:stretch>
              <a:fillRect l="0" t="0" r="0" b="-107"/>
            </a:stretch>
          </a:blipFill>
        </p:spPr>
      </p:sp>
      <p:grpSp>
        <p:nvGrpSpPr>
          <p:cNvPr name="Group 30" id="30"/>
          <p:cNvGrpSpPr/>
          <p:nvPr/>
        </p:nvGrpSpPr>
        <p:grpSpPr>
          <a:xfrm rot="0">
            <a:off x="128707" y="9896212"/>
            <a:ext cx="4519492" cy="323166"/>
            <a:chOff x="0" y="0"/>
            <a:chExt cx="6025990" cy="430888"/>
          </a:xfrm>
        </p:grpSpPr>
        <p:sp>
          <p:nvSpPr>
            <p:cNvPr name="Freeform 31" id="31"/>
            <p:cNvSpPr/>
            <p:nvPr/>
          </p:nvSpPr>
          <p:spPr>
            <a:xfrm flipH="false" flipV="false" rot="0">
              <a:off x="0" y="0"/>
              <a:ext cx="6025990" cy="430888"/>
            </a:xfrm>
            <a:custGeom>
              <a:avLst/>
              <a:gdLst/>
              <a:ahLst/>
              <a:cxnLst/>
              <a:rect r="r" b="b" t="t" l="l"/>
              <a:pathLst>
                <a:path h="430888" w="6025990">
                  <a:moveTo>
                    <a:pt x="0" y="0"/>
                  </a:moveTo>
                  <a:lnTo>
                    <a:pt x="6025990" y="0"/>
                  </a:lnTo>
                  <a:lnTo>
                    <a:pt x="6025990" y="430888"/>
                  </a:lnTo>
                  <a:lnTo>
                    <a:pt x="0" y="430888"/>
                  </a:lnTo>
                  <a:close/>
                </a:path>
              </a:pathLst>
            </a:custGeom>
            <a:solidFill>
              <a:srgbClr val="000000">
                <a:alpha val="0"/>
              </a:srgbClr>
            </a:solidFill>
          </p:spPr>
        </p:sp>
        <p:sp>
          <p:nvSpPr>
            <p:cNvPr name="TextBox 32" id="32"/>
            <p:cNvSpPr txBox="true"/>
            <p:nvPr/>
          </p:nvSpPr>
          <p:spPr>
            <a:xfrm>
              <a:off x="0" y="0"/>
              <a:ext cx="6025990" cy="430888"/>
            </a:xfrm>
            <a:prstGeom prst="rect">
              <a:avLst/>
            </a:prstGeom>
          </p:spPr>
          <p:txBody>
            <a:bodyPr anchor="t" rtlCol="false" tIns="0" lIns="0" bIns="0" rIns="0"/>
            <a:lstStyle/>
            <a:p>
              <a:pPr algn="l">
                <a:lnSpc>
                  <a:spcPts val="1439"/>
                </a:lnSpc>
              </a:pPr>
              <a:r>
                <a:rPr lang="en-US" sz="1200" i="true">
                  <a:solidFill>
                    <a:srgbClr val="000000"/>
                  </a:solidFill>
                  <a:latin typeface="Glacial Indifference Italics"/>
                  <a:ea typeface="Glacial Indifference Italics"/>
                  <a:cs typeface="Glacial Indifference Italics"/>
                  <a:sym typeface="Glacial Indifference Italics"/>
                </a:rPr>
                <a:t>NOTE: Overlap may exist between profiles </a:t>
              </a:r>
            </a:p>
          </p:txBody>
        </p:sp>
      </p:grpSp>
      <p:sp>
        <p:nvSpPr>
          <p:cNvPr name="Freeform 33" id="33"/>
          <p:cNvSpPr/>
          <p:nvPr/>
        </p:nvSpPr>
        <p:spPr>
          <a:xfrm flipH="false" flipV="false" rot="0">
            <a:off x="11810191" y="8508950"/>
            <a:ext cx="391203" cy="391203"/>
          </a:xfrm>
          <a:custGeom>
            <a:avLst/>
            <a:gdLst/>
            <a:ahLst/>
            <a:cxnLst/>
            <a:rect r="r" b="b" t="t" l="l"/>
            <a:pathLst>
              <a:path h="391203" w="391203">
                <a:moveTo>
                  <a:pt x="0" y="0"/>
                </a:moveTo>
                <a:lnTo>
                  <a:pt x="391203" y="0"/>
                </a:lnTo>
                <a:lnTo>
                  <a:pt x="391203" y="391203"/>
                </a:lnTo>
                <a:lnTo>
                  <a:pt x="0" y="391203"/>
                </a:lnTo>
                <a:lnTo>
                  <a:pt x="0" y="0"/>
                </a:lnTo>
                <a:close/>
              </a:path>
            </a:pathLst>
          </a:custGeom>
          <a:blipFill>
            <a:blip r:embed="rId7"/>
            <a:stretch>
              <a:fillRect l="0" t="0" r="0" b="0"/>
            </a:stretch>
          </a:blipFill>
        </p:spPr>
      </p:sp>
      <p:grpSp>
        <p:nvGrpSpPr>
          <p:cNvPr name="Group 34" id="34"/>
          <p:cNvGrpSpPr/>
          <p:nvPr/>
        </p:nvGrpSpPr>
        <p:grpSpPr>
          <a:xfrm rot="0">
            <a:off x="9460566" y="7722757"/>
            <a:ext cx="3657601" cy="553998"/>
            <a:chOff x="0" y="0"/>
            <a:chExt cx="4876802" cy="738664"/>
          </a:xfrm>
        </p:grpSpPr>
        <p:sp>
          <p:nvSpPr>
            <p:cNvPr name="Freeform 35" id="35"/>
            <p:cNvSpPr/>
            <p:nvPr/>
          </p:nvSpPr>
          <p:spPr>
            <a:xfrm flipH="false" flipV="false" rot="0">
              <a:off x="0" y="0"/>
              <a:ext cx="4876802" cy="738664"/>
            </a:xfrm>
            <a:custGeom>
              <a:avLst/>
              <a:gdLst/>
              <a:ahLst/>
              <a:cxnLst/>
              <a:rect r="r" b="b" t="t" l="l"/>
              <a:pathLst>
                <a:path h="738664" w="4876802">
                  <a:moveTo>
                    <a:pt x="0" y="0"/>
                  </a:moveTo>
                  <a:lnTo>
                    <a:pt x="4876802" y="0"/>
                  </a:lnTo>
                  <a:lnTo>
                    <a:pt x="4876802" y="738664"/>
                  </a:lnTo>
                  <a:lnTo>
                    <a:pt x="0" y="738664"/>
                  </a:lnTo>
                  <a:close/>
                </a:path>
              </a:pathLst>
            </a:custGeom>
            <a:solidFill>
              <a:srgbClr val="000000">
                <a:alpha val="0"/>
              </a:srgbClr>
            </a:solidFill>
          </p:spPr>
        </p:sp>
        <p:sp>
          <p:nvSpPr>
            <p:cNvPr name="TextBox 36" id="36"/>
            <p:cNvSpPr txBox="true"/>
            <p:nvPr/>
          </p:nvSpPr>
          <p:spPr>
            <a:xfrm>
              <a:off x="0" y="-9525"/>
              <a:ext cx="4876802" cy="748189"/>
            </a:xfrm>
            <a:prstGeom prst="rect">
              <a:avLst/>
            </a:prstGeom>
          </p:spPr>
          <p:txBody>
            <a:bodyPr anchor="t" rtlCol="false" tIns="0" lIns="0" bIns="0" rIns="0"/>
            <a:lstStyle/>
            <a:p>
              <a:pPr algn="ctr">
                <a:lnSpc>
                  <a:spcPts val="3240"/>
                </a:lnSpc>
              </a:pPr>
              <a:r>
                <a:rPr lang="en-US" b="true" sz="2700">
                  <a:solidFill>
                    <a:srgbClr val="FF0000"/>
                  </a:solidFill>
                  <a:latin typeface="Glacial Indifference Bold"/>
                  <a:ea typeface="Glacial Indifference Bold"/>
                  <a:cs typeface="Glacial Indifference Bold"/>
                  <a:sym typeface="Glacial Indifference Bold"/>
                </a:rPr>
                <a:t>KEY PLATFORMS</a:t>
              </a:r>
            </a:p>
          </p:txBody>
        </p:sp>
      </p:grpSp>
      <p:sp>
        <p:nvSpPr>
          <p:cNvPr name="Freeform 37" id="37"/>
          <p:cNvSpPr/>
          <p:nvPr/>
        </p:nvSpPr>
        <p:spPr>
          <a:xfrm flipH="false" flipV="false" rot="0">
            <a:off x="10173486" y="8465516"/>
            <a:ext cx="391205" cy="391205"/>
          </a:xfrm>
          <a:custGeom>
            <a:avLst/>
            <a:gdLst/>
            <a:ahLst/>
            <a:cxnLst/>
            <a:rect r="r" b="b" t="t" l="l"/>
            <a:pathLst>
              <a:path h="391205" w="391205">
                <a:moveTo>
                  <a:pt x="0" y="0"/>
                </a:moveTo>
                <a:lnTo>
                  <a:pt x="391205" y="0"/>
                </a:lnTo>
                <a:lnTo>
                  <a:pt x="391205" y="391205"/>
                </a:lnTo>
                <a:lnTo>
                  <a:pt x="0" y="391205"/>
                </a:lnTo>
                <a:lnTo>
                  <a:pt x="0" y="0"/>
                </a:lnTo>
                <a:close/>
              </a:path>
            </a:pathLst>
          </a:custGeom>
          <a:blipFill>
            <a:blip r:embed="rId8"/>
            <a:stretch>
              <a:fillRect l="0" t="0" r="0" b="0"/>
            </a:stretch>
          </a:blipFill>
        </p:spPr>
      </p:sp>
      <p:grpSp>
        <p:nvGrpSpPr>
          <p:cNvPr name="Group 38" id="38"/>
          <p:cNvGrpSpPr/>
          <p:nvPr/>
        </p:nvGrpSpPr>
        <p:grpSpPr>
          <a:xfrm rot="0">
            <a:off x="685583" y="5677060"/>
            <a:ext cx="3581400" cy="406578"/>
            <a:chOff x="0" y="0"/>
            <a:chExt cx="4775200" cy="542104"/>
          </a:xfrm>
        </p:grpSpPr>
        <p:sp>
          <p:nvSpPr>
            <p:cNvPr name="Freeform 39" id="39"/>
            <p:cNvSpPr/>
            <p:nvPr/>
          </p:nvSpPr>
          <p:spPr>
            <a:xfrm flipH="false" flipV="false" rot="0">
              <a:off x="0" y="0"/>
              <a:ext cx="4775200" cy="542104"/>
            </a:xfrm>
            <a:custGeom>
              <a:avLst/>
              <a:gdLst/>
              <a:ahLst/>
              <a:cxnLst/>
              <a:rect r="r" b="b" t="t" l="l"/>
              <a:pathLst>
                <a:path h="542104" w="4775200">
                  <a:moveTo>
                    <a:pt x="0" y="0"/>
                  </a:moveTo>
                  <a:lnTo>
                    <a:pt x="4775200" y="0"/>
                  </a:lnTo>
                  <a:lnTo>
                    <a:pt x="4775200" y="542104"/>
                  </a:lnTo>
                  <a:lnTo>
                    <a:pt x="0" y="542104"/>
                  </a:lnTo>
                  <a:close/>
                </a:path>
              </a:pathLst>
            </a:custGeom>
            <a:solidFill>
              <a:srgbClr val="000000">
                <a:alpha val="0"/>
              </a:srgbClr>
            </a:solidFill>
          </p:spPr>
        </p:sp>
        <p:sp>
          <p:nvSpPr>
            <p:cNvPr name="TextBox 40" id="40"/>
            <p:cNvSpPr txBox="true"/>
            <p:nvPr/>
          </p:nvSpPr>
          <p:spPr>
            <a:xfrm>
              <a:off x="0" y="-9525"/>
              <a:ext cx="4775200" cy="551629"/>
            </a:xfrm>
            <a:prstGeom prst="rect">
              <a:avLst/>
            </a:prstGeom>
          </p:spPr>
          <p:txBody>
            <a:bodyPr anchor="t" rtlCol="false" tIns="0" lIns="0" bIns="0" rIns="0"/>
            <a:lstStyle/>
            <a:p>
              <a:pPr algn="ctr">
                <a:lnSpc>
                  <a:spcPts val="2760"/>
                </a:lnSpc>
              </a:pPr>
              <a:r>
                <a:rPr lang="en-US" b="true" sz="2300">
                  <a:solidFill>
                    <a:srgbClr val="ED1C24"/>
                  </a:solidFill>
                  <a:latin typeface="Glacial Indifference Bold"/>
                  <a:ea typeface="Glacial Indifference Bold"/>
                  <a:cs typeface="Glacial Indifference Bold"/>
                  <a:sym typeface="Glacial Indifference Bold"/>
                </a:rPr>
                <a:t>₹15L - ₹50L annual income</a:t>
              </a:r>
            </a:p>
          </p:txBody>
        </p:sp>
      </p:grpSp>
      <p:grpSp>
        <p:nvGrpSpPr>
          <p:cNvPr name="Group 41" id="41"/>
          <p:cNvGrpSpPr/>
          <p:nvPr/>
        </p:nvGrpSpPr>
        <p:grpSpPr>
          <a:xfrm rot="-5400000">
            <a:off x="3683224" y="6506757"/>
            <a:ext cx="2545856" cy="877162"/>
            <a:chOff x="0" y="0"/>
            <a:chExt cx="3394474" cy="1169550"/>
          </a:xfrm>
        </p:grpSpPr>
        <p:sp>
          <p:nvSpPr>
            <p:cNvPr name="Freeform 42" id="42"/>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43" id="43"/>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DIGITAL OVERVIEW</a:t>
              </a:r>
            </a:p>
          </p:txBody>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45718" y="0"/>
            <a:ext cx="4998720" cy="10287000"/>
            <a:chOff x="0" y="0"/>
            <a:chExt cx="6664960" cy="13716000"/>
          </a:xfrm>
        </p:grpSpPr>
        <p:sp>
          <p:nvSpPr>
            <p:cNvPr name="Freeform 4" id="4"/>
            <p:cNvSpPr/>
            <p:nvPr/>
          </p:nvSpPr>
          <p:spPr>
            <a:xfrm flipH="false" flipV="false" rot="0">
              <a:off x="0" y="0"/>
              <a:ext cx="6664960" cy="13716000"/>
            </a:xfrm>
            <a:custGeom>
              <a:avLst/>
              <a:gdLst/>
              <a:ahLst/>
              <a:cxnLst/>
              <a:rect r="r" b="b" t="t" l="l"/>
              <a:pathLst>
                <a:path h="13716000" w="6664960">
                  <a:moveTo>
                    <a:pt x="0" y="0"/>
                  </a:moveTo>
                  <a:lnTo>
                    <a:pt x="6664960" y="0"/>
                  </a:lnTo>
                  <a:lnTo>
                    <a:pt x="6664960" y="13716000"/>
                  </a:lnTo>
                  <a:lnTo>
                    <a:pt x="0" y="13716000"/>
                  </a:lnTo>
                  <a:close/>
                </a:path>
              </a:pathLst>
            </a:custGeom>
            <a:solidFill>
              <a:srgbClr val="EFF2F7"/>
            </a:solidFill>
          </p:spPr>
        </p:sp>
      </p:grpSp>
      <p:grpSp>
        <p:nvGrpSpPr>
          <p:cNvPr name="Group 5" id="5"/>
          <p:cNvGrpSpPr/>
          <p:nvPr/>
        </p:nvGrpSpPr>
        <p:grpSpPr>
          <a:xfrm rot="0">
            <a:off x="636855" y="4796644"/>
            <a:ext cx="3581400" cy="893902"/>
            <a:chOff x="0" y="0"/>
            <a:chExt cx="4775200" cy="1191870"/>
          </a:xfrm>
        </p:grpSpPr>
        <p:sp>
          <p:nvSpPr>
            <p:cNvPr name="Freeform 6" id="6"/>
            <p:cNvSpPr/>
            <p:nvPr/>
          </p:nvSpPr>
          <p:spPr>
            <a:xfrm flipH="false" flipV="false" rot="0">
              <a:off x="0" y="0"/>
              <a:ext cx="4775200" cy="1191870"/>
            </a:xfrm>
            <a:custGeom>
              <a:avLst/>
              <a:gdLst/>
              <a:ahLst/>
              <a:cxnLst/>
              <a:rect r="r" b="b" t="t" l="l"/>
              <a:pathLst>
                <a:path h="1191870" w="4775200">
                  <a:moveTo>
                    <a:pt x="0" y="0"/>
                  </a:moveTo>
                  <a:lnTo>
                    <a:pt x="4775200" y="0"/>
                  </a:lnTo>
                  <a:lnTo>
                    <a:pt x="4775200" y="1191870"/>
                  </a:lnTo>
                  <a:lnTo>
                    <a:pt x="0" y="1191870"/>
                  </a:lnTo>
                  <a:close/>
                </a:path>
              </a:pathLst>
            </a:custGeom>
            <a:solidFill>
              <a:srgbClr val="000000">
                <a:alpha val="0"/>
              </a:srgbClr>
            </a:solidFill>
          </p:spPr>
        </p:sp>
        <p:sp>
          <p:nvSpPr>
            <p:cNvPr name="TextBox 7" id="7"/>
            <p:cNvSpPr txBox="true"/>
            <p:nvPr/>
          </p:nvSpPr>
          <p:spPr>
            <a:xfrm>
              <a:off x="0" y="-9525"/>
              <a:ext cx="4775200" cy="1201395"/>
            </a:xfrm>
            <a:prstGeom prst="rect">
              <a:avLst/>
            </a:prstGeom>
          </p:spPr>
          <p:txBody>
            <a:bodyPr anchor="t" rtlCol="false" tIns="0" lIns="0" bIns="0" rIns="0"/>
            <a:lstStyle/>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The </a:t>
              </a:r>
            </a:p>
            <a:p>
              <a:pPr algn="ctr">
                <a:lnSpc>
                  <a:spcPts val="3240"/>
                </a:lnSpc>
              </a:pPr>
              <a:r>
                <a:rPr lang="en-US" b="true" sz="2700">
                  <a:solidFill>
                    <a:srgbClr val="ED1C24"/>
                  </a:solidFill>
                  <a:latin typeface="Glacial Indifference Bold"/>
                  <a:ea typeface="Glacial Indifference Bold"/>
                  <a:cs typeface="Glacial Indifference Bold"/>
                  <a:sym typeface="Glacial Indifference Bold"/>
                </a:rPr>
                <a:t>Experience Seeker</a:t>
              </a:r>
            </a:p>
          </p:txBody>
        </p:sp>
      </p:grpSp>
      <p:sp>
        <p:nvSpPr>
          <p:cNvPr name="Freeform 8" id="8"/>
          <p:cNvSpPr/>
          <p:nvPr/>
        </p:nvSpPr>
        <p:spPr>
          <a:xfrm flipH="false" flipV="false" rot="0">
            <a:off x="1333538" y="2440685"/>
            <a:ext cx="2188035" cy="2143305"/>
          </a:xfrm>
          <a:custGeom>
            <a:avLst/>
            <a:gdLst/>
            <a:ahLst/>
            <a:cxnLst/>
            <a:rect r="r" b="b" t="t" l="l"/>
            <a:pathLst>
              <a:path h="2143305" w="2188035">
                <a:moveTo>
                  <a:pt x="0" y="0"/>
                </a:moveTo>
                <a:lnTo>
                  <a:pt x="2188035" y="0"/>
                </a:lnTo>
                <a:lnTo>
                  <a:pt x="2188035" y="2143305"/>
                </a:lnTo>
                <a:lnTo>
                  <a:pt x="0" y="2143305"/>
                </a:lnTo>
                <a:lnTo>
                  <a:pt x="0" y="0"/>
                </a:lnTo>
                <a:close/>
              </a:path>
            </a:pathLst>
          </a:custGeom>
          <a:blipFill>
            <a:blip r:embed="rId4"/>
            <a:stretch>
              <a:fillRect l="0" t="-1065" r="-42" b="-1065"/>
            </a:stretch>
          </a:blipFill>
        </p:spPr>
      </p:sp>
      <p:sp>
        <p:nvSpPr>
          <p:cNvPr name="AutoShape 9" id="9"/>
          <p:cNvSpPr/>
          <p:nvPr/>
        </p:nvSpPr>
        <p:spPr>
          <a:xfrm rot="14597">
            <a:off x="745142" y="6259170"/>
            <a:ext cx="3364824" cy="0"/>
          </a:xfrm>
          <a:prstGeom prst="line">
            <a:avLst/>
          </a:prstGeom>
          <a:ln cap="rnd" w="9525">
            <a:solidFill>
              <a:srgbClr val="ED1C24"/>
            </a:solidFill>
            <a:prstDash val="solid"/>
            <a:headEnd type="none" len="sm" w="sm"/>
            <a:tailEnd type="none" len="sm" w="sm"/>
          </a:ln>
        </p:spPr>
      </p:sp>
      <p:sp>
        <p:nvSpPr>
          <p:cNvPr name="AutoShape 10" id="10"/>
          <p:cNvSpPr/>
          <p:nvPr/>
        </p:nvSpPr>
        <p:spPr>
          <a:xfrm rot="-5385735">
            <a:off x="-211974" y="5133975"/>
            <a:ext cx="10329951" cy="0"/>
          </a:xfrm>
          <a:prstGeom prst="line">
            <a:avLst/>
          </a:prstGeom>
          <a:ln cap="rnd" w="19050">
            <a:solidFill>
              <a:srgbClr val="ED1C24"/>
            </a:solidFill>
            <a:prstDash val="sysDash"/>
            <a:headEnd type="none" len="sm" w="sm"/>
            <a:tailEnd type="none" len="sm" w="sm"/>
          </a:ln>
        </p:spPr>
      </p:sp>
      <p:grpSp>
        <p:nvGrpSpPr>
          <p:cNvPr name="Group 11" id="11"/>
          <p:cNvGrpSpPr/>
          <p:nvPr/>
        </p:nvGrpSpPr>
        <p:grpSpPr>
          <a:xfrm rot="0">
            <a:off x="5839671" y="5256017"/>
            <a:ext cx="11596660" cy="2215992"/>
            <a:chOff x="0" y="0"/>
            <a:chExt cx="15462214" cy="2954656"/>
          </a:xfrm>
        </p:grpSpPr>
        <p:sp>
          <p:nvSpPr>
            <p:cNvPr name="Freeform 12" id="12"/>
            <p:cNvSpPr/>
            <p:nvPr/>
          </p:nvSpPr>
          <p:spPr>
            <a:xfrm flipH="false" flipV="false" rot="0">
              <a:off x="0" y="0"/>
              <a:ext cx="15462214" cy="2954656"/>
            </a:xfrm>
            <a:custGeom>
              <a:avLst/>
              <a:gdLst/>
              <a:ahLst/>
              <a:cxnLst/>
              <a:rect r="r" b="b" t="t" l="l"/>
              <a:pathLst>
                <a:path h="2954656" w="15462214">
                  <a:moveTo>
                    <a:pt x="0" y="0"/>
                  </a:moveTo>
                  <a:lnTo>
                    <a:pt x="15462214" y="0"/>
                  </a:lnTo>
                  <a:lnTo>
                    <a:pt x="15462214" y="2954656"/>
                  </a:lnTo>
                  <a:lnTo>
                    <a:pt x="0" y="2954656"/>
                  </a:lnTo>
                  <a:close/>
                </a:path>
              </a:pathLst>
            </a:custGeom>
            <a:solidFill>
              <a:srgbClr val="000000">
                <a:alpha val="0"/>
              </a:srgbClr>
            </a:solidFill>
          </p:spPr>
        </p:sp>
        <p:sp>
          <p:nvSpPr>
            <p:cNvPr name="TextBox 13" id="13"/>
            <p:cNvSpPr txBox="true"/>
            <p:nvPr/>
          </p:nvSpPr>
          <p:spPr>
            <a:xfrm>
              <a:off x="0" y="-9525"/>
              <a:ext cx="15462214" cy="296418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DIGITAL BEHAVIOUR &amp; CONTENT CONSUMPTION:</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Follows high-end finance publications </a:t>
              </a:r>
              <a:r>
                <a:rPr lang="en-US" sz="2100">
                  <a:solidFill>
                    <a:srgbClr val="000000"/>
                  </a:solidFill>
                  <a:latin typeface="Glacial Indifference"/>
                  <a:ea typeface="Glacial Indifference"/>
                  <a:cs typeface="Glacial Indifference"/>
                  <a:sym typeface="Glacial Indifference"/>
                </a:rPr>
                <a:t>and private banking thought leadership.</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Attends exclusive networking events </a:t>
              </a:r>
              <a:r>
                <a:rPr lang="en-US" sz="2100">
                  <a:solidFill>
                    <a:srgbClr val="000000"/>
                  </a:solidFill>
                  <a:latin typeface="Glacial Indifference"/>
                  <a:ea typeface="Glacial Indifference"/>
                  <a:cs typeface="Glacial Indifference"/>
                  <a:sym typeface="Glacial Indifference"/>
                </a:rPr>
                <a:t>and financial summits.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Engages with luxury lifestyle content</a:t>
              </a:r>
              <a:r>
                <a:rPr lang="en-US" sz="2100">
                  <a:solidFill>
                    <a:srgbClr val="000000"/>
                  </a:solidFill>
                  <a:latin typeface="Glacial Indifference"/>
                  <a:ea typeface="Glacial Indifference"/>
                  <a:cs typeface="Glacial Indifference"/>
                  <a:sym typeface="Glacial Indifference"/>
                </a:rPr>
                <a:t> on Instagram and financial forecasts on Bloomberg.</a:t>
              </a:r>
            </a:p>
          </p:txBody>
        </p:sp>
      </p:grpSp>
      <p:grpSp>
        <p:nvGrpSpPr>
          <p:cNvPr name="Group 14" id="14"/>
          <p:cNvGrpSpPr/>
          <p:nvPr/>
        </p:nvGrpSpPr>
        <p:grpSpPr>
          <a:xfrm rot="0">
            <a:off x="5983989" y="1237600"/>
            <a:ext cx="5096394" cy="3139322"/>
            <a:chOff x="0" y="0"/>
            <a:chExt cx="6795192" cy="4185762"/>
          </a:xfrm>
        </p:grpSpPr>
        <p:sp>
          <p:nvSpPr>
            <p:cNvPr name="Freeform 15" id="15"/>
            <p:cNvSpPr/>
            <p:nvPr/>
          </p:nvSpPr>
          <p:spPr>
            <a:xfrm flipH="false" flipV="false" rot="0">
              <a:off x="0" y="0"/>
              <a:ext cx="6795192" cy="4185762"/>
            </a:xfrm>
            <a:custGeom>
              <a:avLst/>
              <a:gdLst/>
              <a:ahLst/>
              <a:cxnLst/>
              <a:rect r="r" b="b" t="t" l="l"/>
              <a:pathLst>
                <a:path h="4185762" w="6795192">
                  <a:moveTo>
                    <a:pt x="0" y="0"/>
                  </a:moveTo>
                  <a:lnTo>
                    <a:pt x="6795192" y="0"/>
                  </a:lnTo>
                  <a:lnTo>
                    <a:pt x="6795192" y="4185762"/>
                  </a:lnTo>
                  <a:lnTo>
                    <a:pt x="0" y="4185762"/>
                  </a:lnTo>
                  <a:close/>
                </a:path>
              </a:pathLst>
            </a:custGeom>
            <a:solidFill>
              <a:srgbClr val="000000">
                <a:alpha val="0"/>
              </a:srgbClr>
            </a:solidFill>
          </p:spPr>
        </p:sp>
        <p:sp>
          <p:nvSpPr>
            <p:cNvPr name="TextBox 16" id="16"/>
            <p:cNvSpPr txBox="true"/>
            <p:nvPr/>
          </p:nvSpPr>
          <p:spPr>
            <a:xfrm>
              <a:off x="0" y="-9525"/>
              <a:ext cx="6795192" cy="4195287"/>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NEEDS:</a:t>
              </a:r>
            </a:p>
            <a:p>
              <a:pPr algn="l">
                <a:lnSpc>
                  <a:spcPts val="2520"/>
                </a:lnSpc>
              </a:pP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Exclusive banking benefits </a:t>
              </a:r>
              <a:r>
                <a:rPr lang="en-US" sz="2100">
                  <a:solidFill>
                    <a:srgbClr val="000000"/>
                  </a:solidFill>
                  <a:latin typeface="Glacial Indifference"/>
                  <a:ea typeface="Glacial Indifference"/>
                  <a:cs typeface="Glacial Indifference"/>
                  <a:sym typeface="Glacial Indifference"/>
                </a:rPr>
                <a:t>(concierge services, travel perks, luxury spending rewards).</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Global investment opportunities </a:t>
              </a:r>
              <a:r>
                <a:rPr lang="en-US" sz="2100">
                  <a:solidFill>
                    <a:srgbClr val="000000"/>
                  </a:solidFill>
                  <a:latin typeface="Glacial Indifference"/>
                  <a:ea typeface="Glacial Indifference"/>
                  <a:cs typeface="Glacial Indifference"/>
                  <a:sym typeface="Glacial Indifference"/>
                </a:rPr>
                <a:t>and cross-border wealth management.</a:t>
              </a:r>
            </a:p>
            <a:p>
              <a:pPr algn="l">
                <a:lnSpc>
                  <a:spcPts val="2520"/>
                </a:lnSpc>
              </a:pPr>
              <a:r>
                <a:rPr lang="en-US" sz="2100">
                  <a:solidFill>
                    <a:srgbClr val="000000"/>
                  </a:solidFill>
                  <a:latin typeface="Glacial Indifference"/>
                  <a:ea typeface="Glacial Indifference"/>
                  <a:cs typeface="Glacial Indifference"/>
                  <a:sym typeface="Glacial Indifference"/>
                </a:rPr>
                <a:t>- </a:t>
              </a:r>
              <a:r>
                <a:rPr lang="en-US" b="true" sz="2100">
                  <a:solidFill>
                    <a:srgbClr val="000000"/>
                  </a:solidFill>
                  <a:latin typeface="Glacial Indifference Bold"/>
                  <a:ea typeface="Glacial Indifference Bold"/>
                  <a:cs typeface="Glacial Indifference Bold"/>
                  <a:sym typeface="Glacial Indifference Bold"/>
                </a:rPr>
                <a:t>Alternative assets </a:t>
              </a:r>
              <a:r>
                <a:rPr lang="en-US" sz="2100">
                  <a:solidFill>
                    <a:srgbClr val="000000"/>
                  </a:solidFill>
                  <a:latin typeface="Glacial Indifference"/>
                  <a:ea typeface="Glacial Indifference"/>
                  <a:cs typeface="Glacial Indifference"/>
                  <a:sym typeface="Glacial Indifference"/>
                </a:rPr>
                <a:t>(VC funding, crypto, art investments).</a:t>
              </a:r>
            </a:p>
          </p:txBody>
        </p:sp>
      </p:grpSp>
      <p:sp>
        <p:nvSpPr>
          <p:cNvPr name="AutoShape 17" id="17"/>
          <p:cNvSpPr/>
          <p:nvPr/>
        </p:nvSpPr>
        <p:spPr>
          <a:xfrm rot="5386918">
            <a:off x="9493628" y="3107826"/>
            <a:ext cx="3754766" cy="0"/>
          </a:xfrm>
          <a:prstGeom prst="line">
            <a:avLst/>
          </a:prstGeom>
          <a:ln cap="rnd" w="9525">
            <a:solidFill>
              <a:srgbClr val="000000"/>
            </a:solidFill>
            <a:prstDash val="solid"/>
            <a:headEnd type="none" len="sm" w="sm"/>
            <a:tailEnd type="none" len="sm" w="sm"/>
          </a:ln>
        </p:spPr>
      </p:sp>
      <p:sp>
        <p:nvSpPr>
          <p:cNvPr name="AutoShape 18" id="18"/>
          <p:cNvSpPr/>
          <p:nvPr/>
        </p:nvSpPr>
        <p:spPr>
          <a:xfrm rot="10796107">
            <a:off x="5678214" y="4978052"/>
            <a:ext cx="12616934" cy="0"/>
          </a:xfrm>
          <a:prstGeom prst="line">
            <a:avLst/>
          </a:prstGeom>
          <a:ln cap="rnd" w="9525">
            <a:solidFill>
              <a:srgbClr val="000000"/>
            </a:solidFill>
            <a:prstDash val="solid"/>
            <a:headEnd type="none" len="sm" w="sm"/>
            <a:tailEnd type="none" len="sm" w="sm"/>
          </a:ln>
        </p:spPr>
      </p:sp>
      <p:grpSp>
        <p:nvGrpSpPr>
          <p:cNvPr name="Group 19" id="19"/>
          <p:cNvGrpSpPr/>
          <p:nvPr/>
        </p:nvGrpSpPr>
        <p:grpSpPr>
          <a:xfrm rot="0">
            <a:off x="11605500" y="1173201"/>
            <a:ext cx="5768095" cy="3000822"/>
            <a:chOff x="0" y="0"/>
            <a:chExt cx="7690794" cy="4001096"/>
          </a:xfrm>
        </p:grpSpPr>
        <p:sp>
          <p:nvSpPr>
            <p:cNvPr name="Freeform 20" id="20"/>
            <p:cNvSpPr/>
            <p:nvPr/>
          </p:nvSpPr>
          <p:spPr>
            <a:xfrm flipH="false" flipV="false" rot="0">
              <a:off x="0" y="0"/>
              <a:ext cx="7690794" cy="4001096"/>
            </a:xfrm>
            <a:custGeom>
              <a:avLst/>
              <a:gdLst/>
              <a:ahLst/>
              <a:cxnLst/>
              <a:rect r="r" b="b" t="t" l="l"/>
              <a:pathLst>
                <a:path h="4001096" w="7690794">
                  <a:moveTo>
                    <a:pt x="0" y="0"/>
                  </a:moveTo>
                  <a:lnTo>
                    <a:pt x="7690794" y="0"/>
                  </a:lnTo>
                  <a:lnTo>
                    <a:pt x="7690794" y="4001096"/>
                  </a:lnTo>
                  <a:lnTo>
                    <a:pt x="0" y="4001096"/>
                  </a:lnTo>
                  <a:close/>
                </a:path>
              </a:pathLst>
            </a:custGeom>
            <a:solidFill>
              <a:srgbClr val="000000">
                <a:alpha val="0"/>
              </a:srgbClr>
            </a:solidFill>
          </p:spPr>
        </p:sp>
        <p:sp>
          <p:nvSpPr>
            <p:cNvPr name="TextBox 21" id="21"/>
            <p:cNvSpPr txBox="true"/>
            <p:nvPr/>
          </p:nvSpPr>
          <p:spPr>
            <a:xfrm>
              <a:off x="0" y="-9525"/>
              <a:ext cx="7690794" cy="4010621"/>
            </a:xfrm>
            <a:prstGeom prst="rect">
              <a:avLst/>
            </a:prstGeom>
          </p:spPr>
          <p:txBody>
            <a:bodyPr anchor="t" rtlCol="false" tIns="0" lIns="0" bIns="0" rIns="0"/>
            <a:lstStyle/>
            <a:p>
              <a:pPr algn="l">
                <a:lnSpc>
                  <a:spcPts val="3240"/>
                </a:lnSpc>
              </a:pPr>
              <a:r>
                <a:rPr lang="en-US" b="true" sz="2700">
                  <a:solidFill>
                    <a:srgbClr val="FF0000"/>
                  </a:solidFill>
                  <a:latin typeface="Glacial Indifference Bold"/>
                  <a:ea typeface="Glacial Indifference Bold"/>
                  <a:cs typeface="Glacial Indifference Bold"/>
                  <a:sym typeface="Glacial Indifference Bold"/>
                </a:rPr>
                <a:t>BEHAVIOUR:</a:t>
              </a:r>
            </a:p>
            <a:p>
              <a:pPr algn="l">
                <a:lnSpc>
                  <a:spcPts val="3240"/>
                </a:lnSpc>
              </a:pPr>
            </a:p>
            <a:p>
              <a:pPr algn="l">
                <a:lnSpc>
                  <a:spcPts val="2520"/>
                </a:lnSpc>
              </a:pPr>
              <a:r>
                <a:rPr lang="en-US" sz="2100">
                  <a:solidFill>
                    <a:srgbClr val="000000"/>
                  </a:solidFill>
                  <a:latin typeface="Glacial Indifference"/>
                  <a:ea typeface="Glacial Indifference"/>
                  <a:cs typeface="Glacial Indifference"/>
                  <a:sym typeface="Glacial Indifference"/>
                </a:rPr>
                <a:t>- Values </a:t>
              </a:r>
              <a:r>
                <a:rPr lang="en-US" b="true" sz="2100">
                  <a:solidFill>
                    <a:srgbClr val="000000"/>
                  </a:solidFill>
                  <a:latin typeface="Glacial Indifference Bold"/>
                  <a:ea typeface="Glacial Indifference Bold"/>
                  <a:cs typeface="Glacial Indifference Bold"/>
                  <a:sym typeface="Glacial Indifference Bold"/>
                </a:rPr>
                <a:t>high-touch, relationship-driven banking</a:t>
              </a:r>
              <a:r>
                <a:rPr lang="en-US" sz="2100">
                  <a:solidFill>
                    <a:srgbClr val="000000"/>
                  </a:solidFill>
                  <a:latin typeface="Glacial Indifference"/>
                  <a:ea typeface="Glacial Indifference"/>
                  <a:cs typeface="Glacial Indifference"/>
                  <a:sym typeface="Glacial Indifference"/>
                </a:rPr>
                <a:t> over self-service.</a:t>
              </a:r>
            </a:p>
            <a:p>
              <a:pPr algn="l">
                <a:lnSpc>
                  <a:spcPts val="2520"/>
                </a:lnSpc>
              </a:pPr>
              <a:r>
                <a:rPr lang="en-US" sz="2100">
                  <a:solidFill>
                    <a:srgbClr val="000000"/>
                  </a:solidFill>
                  <a:latin typeface="Glacial Indifference"/>
                  <a:ea typeface="Glacial Indifference"/>
                  <a:cs typeface="Glacial Indifference"/>
                  <a:sym typeface="Glacial Indifference"/>
                </a:rPr>
                <a:t>- Prefers </a:t>
              </a:r>
              <a:r>
                <a:rPr lang="en-US" b="true" sz="2100">
                  <a:solidFill>
                    <a:srgbClr val="000000"/>
                  </a:solidFill>
                  <a:latin typeface="Glacial Indifference Bold"/>
                  <a:ea typeface="Glacial Indifference Bold"/>
                  <a:cs typeface="Glacial Indifference Bold"/>
                  <a:sym typeface="Glacial Indifference Bold"/>
                </a:rPr>
                <a:t>exclusive, invite-only banking experiences</a:t>
              </a:r>
              <a:r>
                <a:rPr lang="en-US" sz="2100">
                  <a:solidFill>
                    <a:srgbClr val="000000"/>
                  </a:solidFill>
                  <a:latin typeface="Glacial Indifference"/>
                  <a:ea typeface="Glacial Indifference"/>
                  <a:cs typeface="Glacial Indifference"/>
                  <a:sym typeface="Glacial Indifference"/>
                </a:rPr>
                <a:t>.</a:t>
              </a:r>
            </a:p>
            <a:p>
              <a:pPr algn="l">
                <a:lnSpc>
                  <a:spcPts val="2520"/>
                </a:lnSpc>
              </a:pPr>
              <a:r>
                <a:rPr lang="en-US" sz="2100">
                  <a:solidFill>
                    <a:srgbClr val="000000"/>
                  </a:solidFill>
                  <a:latin typeface="Glacial Indifference"/>
                  <a:ea typeface="Glacial Indifference"/>
                  <a:cs typeface="Glacial Indifference"/>
                  <a:sym typeface="Glacial Indifference"/>
                </a:rPr>
                <a:t>- Expects </a:t>
              </a:r>
              <a:r>
                <a:rPr lang="en-US" b="true" sz="2100">
                  <a:solidFill>
                    <a:srgbClr val="000000"/>
                  </a:solidFill>
                  <a:latin typeface="Glacial Indifference Bold"/>
                  <a:ea typeface="Glacial Indifference Bold"/>
                  <a:cs typeface="Glacial Indifference Bold"/>
                  <a:sym typeface="Glacial Indifference Bold"/>
                </a:rPr>
                <a:t>priority service, dedicated wealth advisors, and bespoke financial planning</a:t>
              </a:r>
              <a:r>
                <a:rPr lang="en-US" sz="2100">
                  <a:solidFill>
                    <a:srgbClr val="000000"/>
                  </a:solidFill>
                  <a:latin typeface="Glacial Indifference"/>
                  <a:ea typeface="Glacial Indifference"/>
                  <a:cs typeface="Glacial Indifference"/>
                  <a:sym typeface="Glacial Indifference"/>
                </a:rPr>
                <a:t>.</a:t>
              </a:r>
            </a:p>
          </p:txBody>
        </p:sp>
      </p:grpSp>
      <p:grpSp>
        <p:nvGrpSpPr>
          <p:cNvPr name="Group 22" id="22"/>
          <p:cNvGrpSpPr/>
          <p:nvPr/>
        </p:nvGrpSpPr>
        <p:grpSpPr>
          <a:xfrm rot="-5400000">
            <a:off x="3683224" y="2188863"/>
            <a:ext cx="2545856" cy="877163"/>
            <a:chOff x="0" y="0"/>
            <a:chExt cx="3394474" cy="1169550"/>
          </a:xfrm>
        </p:grpSpPr>
        <p:sp>
          <p:nvSpPr>
            <p:cNvPr name="Freeform 23" id="23"/>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24" id="24"/>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PROFILE OVERVIEW</a:t>
              </a:r>
            </a:p>
          </p:txBody>
        </p:sp>
      </p:grpSp>
      <p:grpSp>
        <p:nvGrpSpPr>
          <p:cNvPr name="Group 25" id="25"/>
          <p:cNvGrpSpPr/>
          <p:nvPr/>
        </p:nvGrpSpPr>
        <p:grpSpPr>
          <a:xfrm rot="0">
            <a:off x="494662" y="6328323"/>
            <a:ext cx="3865786" cy="1107996"/>
            <a:chOff x="0" y="0"/>
            <a:chExt cx="5154382" cy="1477328"/>
          </a:xfrm>
        </p:grpSpPr>
        <p:sp>
          <p:nvSpPr>
            <p:cNvPr name="Freeform 26" id="26"/>
            <p:cNvSpPr/>
            <p:nvPr/>
          </p:nvSpPr>
          <p:spPr>
            <a:xfrm flipH="false" flipV="false" rot="0">
              <a:off x="0" y="0"/>
              <a:ext cx="5154382" cy="1477328"/>
            </a:xfrm>
            <a:custGeom>
              <a:avLst/>
              <a:gdLst/>
              <a:ahLst/>
              <a:cxnLst/>
              <a:rect r="r" b="b" t="t" l="l"/>
              <a:pathLst>
                <a:path h="1477328" w="5154382">
                  <a:moveTo>
                    <a:pt x="0" y="0"/>
                  </a:moveTo>
                  <a:lnTo>
                    <a:pt x="5154382" y="0"/>
                  </a:lnTo>
                  <a:lnTo>
                    <a:pt x="5154382" y="1477328"/>
                  </a:lnTo>
                  <a:lnTo>
                    <a:pt x="0" y="1477328"/>
                  </a:lnTo>
                  <a:close/>
                </a:path>
              </a:pathLst>
            </a:custGeom>
            <a:solidFill>
              <a:srgbClr val="000000">
                <a:alpha val="0"/>
              </a:srgbClr>
            </a:solidFill>
          </p:spPr>
        </p:sp>
        <p:sp>
          <p:nvSpPr>
            <p:cNvPr name="TextBox 27" id="27"/>
            <p:cNvSpPr txBox="true"/>
            <p:nvPr/>
          </p:nvSpPr>
          <p:spPr>
            <a:xfrm>
              <a:off x="0" y="-9525"/>
              <a:ext cx="5154382" cy="1486853"/>
            </a:xfrm>
            <a:prstGeom prst="rect">
              <a:avLst/>
            </a:prstGeom>
          </p:spPr>
          <p:txBody>
            <a:bodyPr anchor="t" rtlCol="false" tIns="0" lIns="0" bIns="0" rIns="0"/>
            <a:lstStyle/>
            <a:p>
              <a:pPr algn="ctr">
                <a:lnSpc>
                  <a:spcPts val="2520"/>
                </a:lnSpc>
              </a:pPr>
              <a:r>
                <a:rPr lang="en-US" sz="2100">
                  <a:solidFill>
                    <a:srgbClr val="000000"/>
                  </a:solidFill>
                  <a:latin typeface="Glacial Indifference"/>
                  <a:ea typeface="Glacial Indifference"/>
                  <a:cs typeface="Glacial Indifference"/>
                  <a:sym typeface="Glacial Indifference"/>
                </a:rPr>
                <a:t>Wants a mix of wealth preservation and growth, looks for efficiency in banking.</a:t>
              </a:r>
            </a:p>
          </p:txBody>
        </p:sp>
      </p:grpSp>
      <p:sp>
        <p:nvSpPr>
          <p:cNvPr name="Freeform 28" id="28" descr="Instagram logo and symbol, meaning, history, PNG"/>
          <p:cNvSpPr/>
          <p:nvPr/>
        </p:nvSpPr>
        <p:spPr>
          <a:xfrm flipH="false" flipV="false" rot="0">
            <a:off x="10870751" y="8486456"/>
            <a:ext cx="632202" cy="355616"/>
          </a:xfrm>
          <a:custGeom>
            <a:avLst/>
            <a:gdLst/>
            <a:ahLst/>
            <a:cxnLst/>
            <a:rect r="r" b="b" t="t" l="l"/>
            <a:pathLst>
              <a:path h="355616" w="632202">
                <a:moveTo>
                  <a:pt x="0" y="0"/>
                </a:moveTo>
                <a:lnTo>
                  <a:pt x="632202" y="0"/>
                </a:lnTo>
                <a:lnTo>
                  <a:pt x="632202" y="355616"/>
                </a:lnTo>
                <a:lnTo>
                  <a:pt x="0" y="355616"/>
                </a:lnTo>
                <a:lnTo>
                  <a:pt x="0" y="0"/>
                </a:lnTo>
                <a:close/>
              </a:path>
            </a:pathLst>
          </a:custGeom>
          <a:blipFill>
            <a:blip r:embed="rId5"/>
            <a:stretch>
              <a:fillRect l="0" t="0" r="0" b="-107"/>
            </a:stretch>
          </a:blipFill>
        </p:spPr>
      </p:sp>
      <p:grpSp>
        <p:nvGrpSpPr>
          <p:cNvPr name="Group 29" id="29"/>
          <p:cNvGrpSpPr/>
          <p:nvPr/>
        </p:nvGrpSpPr>
        <p:grpSpPr>
          <a:xfrm rot="0">
            <a:off x="128707" y="9896212"/>
            <a:ext cx="4519492" cy="323166"/>
            <a:chOff x="0" y="0"/>
            <a:chExt cx="6025990" cy="430888"/>
          </a:xfrm>
        </p:grpSpPr>
        <p:sp>
          <p:nvSpPr>
            <p:cNvPr name="Freeform 30" id="30"/>
            <p:cNvSpPr/>
            <p:nvPr/>
          </p:nvSpPr>
          <p:spPr>
            <a:xfrm flipH="false" flipV="false" rot="0">
              <a:off x="0" y="0"/>
              <a:ext cx="6025990" cy="430888"/>
            </a:xfrm>
            <a:custGeom>
              <a:avLst/>
              <a:gdLst/>
              <a:ahLst/>
              <a:cxnLst/>
              <a:rect r="r" b="b" t="t" l="l"/>
              <a:pathLst>
                <a:path h="430888" w="6025990">
                  <a:moveTo>
                    <a:pt x="0" y="0"/>
                  </a:moveTo>
                  <a:lnTo>
                    <a:pt x="6025990" y="0"/>
                  </a:lnTo>
                  <a:lnTo>
                    <a:pt x="6025990" y="430888"/>
                  </a:lnTo>
                  <a:lnTo>
                    <a:pt x="0" y="430888"/>
                  </a:lnTo>
                  <a:close/>
                </a:path>
              </a:pathLst>
            </a:custGeom>
            <a:solidFill>
              <a:srgbClr val="000000">
                <a:alpha val="0"/>
              </a:srgbClr>
            </a:solidFill>
          </p:spPr>
        </p:sp>
        <p:sp>
          <p:nvSpPr>
            <p:cNvPr name="TextBox 31" id="31"/>
            <p:cNvSpPr txBox="true"/>
            <p:nvPr/>
          </p:nvSpPr>
          <p:spPr>
            <a:xfrm>
              <a:off x="0" y="0"/>
              <a:ext cx="6025990" cy="430888"/>
            </a:xfrm>
            <a:prstGeom prst="rect">
              <a:avLst/>
            </a:prstGeom>
          </p:spPr>
          <p:txBody>
            <a:bodyPr anchor="t" rtlCol="false" tIns="0" lIns="0" bIns="0" rIns="0"/>
            <a:lstStyle/>
            <a:p>
              <a:pPr algn="l">
                <a:lnSpc>
                  <a:spcPts val="1439"/>
                </a:lnSpc>
              </a:pPr>
              <a:r>
                <a:rPr lang="en-US" sz="1200" i="true">
                  <a:solidFill>
                    <a:srgbClr val="000000"/>
                  </a:solidFill>
                  <a:latin typeface="Glacial Indifference Italics"/>
                  <a:ea typeface="Glacial Indifference Italics"/>
                  <a:cs typeface="Glacial Indifference Italics"/>
                  <a:sym typeface="Glacial Indifference Italics"/>
                </a:rPr>
                <a:t>NOTE: Overlap may exist between profiles </a:t>
              </a:r>
            </a:p>
          </p:txBody>
        </p:sp>
      </p:grpSp>
      <p:sp>
        <p:nvSpPr>
          <p:cNvPr name="Freeform 32" id="32"/>
          <p:cNvSpPr/>
          <p:nvPr/>
        </p:nvSpPr>
        <p:spPr>
          <a:xfrm flipH="false" flipV="false" rot="0">
            <a:off x="11464853" y="8495775"/>
            <a:ext cx="346297" cy="346297"/>
          </a:xfrm>
          <a:custGeom>
            <a:avLst/>
            <a:gdLst/>
            <a:ahLst/>
            <a:cxnLst/>
            <a:rect r="r" b="b" t="t" l="l"/>
            <a:pathLst>
              <a:path h="346297" w="346297">
                <a:moveTo>
                  <a:pt x="0" y="0"/>
                </a:moveTo>
                <a:lnTo>
                  <a:pt x="346297" y="0"/>
                </a:lnTo>
                <a:lnTo>
                  <a:pt x="346297" y="346297"/>
                </a:lnTo>
                <a:lnTo>
                  <a:pt x="0" y="346297"/>
                </a:lnTo>
                <a:lnTo>
                  <a:pt x="0" y="0"/>
                </a:lnTo>
                <a:close/>
              </a:path>
            </a:pathLst>
          </a:custGeom>
          <a:blipFill>
            <a:blip r:embed="rId6"/>
            <a:stretch>
              <a:fillRect l="0" t="0" r="0" b="0"/>
            </a:stretch>
          </a:blipFill>
        </p:spPr>
      </p:sp>
      <p:grpSp>
        <p:nvGrpSpPr>
          <p:cNvPr name="Group 33" id="33"/>
          <p:cNvGrpSpPr/>
          <p:nvPr/>
        </p:nvGrpSpPr>
        <p:grpSpPr>
          <a:xfrm rot="0">
            <a:off x="9460566" y="7722757"/>
            <a:ext cx="3657601" cy="553998"/>
            <a:chOff x="0" y="0"/>
            <a:chExt cx="4876802" cy="738664"/>
          </a:xfrm>
        </p:grpSpPr>
        <p:sp>
          <p:nvSpPr>
            <p:cNvPr name="Freeform 34" id="34"/>
            <p:cNvSpPr/>
            <p:nvPr/>
          </p:nvSpPr>
          <p:spPr>
            <a:xfrm flipH="false" flipV="false" rot="0">
              <a:off x="0" y="0"/>
              <a:ext cx="4876802" cy="738664"/>
            </a:xfrm>
            <a:custGeom>
              <a:avLst/>
              <a:gdLst/>
              <a:ahLst/>
              <a:cxnLst/>
              <a:rect r="r" b="b" t="t" l="l"/>
              <a:pathLst>
                <a:path h="738664" w="4876802">
                  <a:moveTo>
                    <a:pt x="0" y="0"/>
                  </a:moveTo>
                  <a:lnTo>
                    <a:pt x="4876802" y="0"/>
                  </a:lnTo>
                  <a:lnTo>
                    <a:pt x="4876802" y="738664"/>
                  </a:lnTo>
                  <a:lnTo>
                    <a:pt x="0" y="738664"/>
                  </a:lnTo>
                  <a:close/>
                </a:path>
              </a:pathLst>
            </a:custGeom>
            <a:solidFill>
              <a:srgbClr val="000000">
                <a:alpha val="0"/>
              </a:srgbClr>
            </a:solidFill>
          </p:spPr>
        </p:sp>
        <p:sp>
          <p:nvSpPr>
            <p:cNvPr name="TextBox 35" id="35"/>
            <p:cNvSpPr txBox="true"/>
            <p:nvPr/>
          </p:nvSpPr>
          <p:spPr>
            <a:xfrm>
              <a:off x="0" y="-9525"/>
              <a:ext cx="4876802" cy="748189"/>
            </a:xfrm>
            <a:prstGeom prst="rect">
              <a:avLst/>
            </a:prstGeom>
          </p:spPr>
          <p:txBody>
            <a:bodyPr anchor="t" rtlCol="false" tIns="0" lIns="0" bIns="0" rIns="0"/>
            <a:lstStyle/>
            <a:p>
              <a:pPr algn="ctr">
                <a:lnSpc>
                  <a:spcPts val="3240"/>
                </a:lnSpc>
              </a:pPr>
              <a:r>
                <a:rPr lang="en-US" b="true" sz="2700">
                  <a:solidFill>
                    <a:srgbClr val="FF0000"/>
                  </a:solidFill>
                  <a:latin typeface="Glacial Indifference Bold"/>
                  <a:ea typeface="Glacial Indifference Bold"/>
                  <a:cs typeface="Glacial Indifference Bold"/>
                  <a:sym typeface="Glacial Indifference Bold"/>
                </a:rPr>
                <a:t>KEY PLATFORMS</a:t>
              </a:r>
            </a:p>
          </p:txBody>
        </p:sp>
      </p:grpSp>
      <p:sp>
        <p:nvSpPr>
          <p:cNvPr name="Freeform 36" id="36"/>
          <p:cNvSpPr/>
          <p:nvPr/>
        </p:nvSpPr>
        <p:spPr>
          <a:xfrm flipH="false" flipV="false" rot="0">
            <a:off x="10568696" y="8495772"/>
            <a:ext cx="346299" cy="346299"/>
          </a:xfrm>
          <a:custGeom>
            <a:avLst/>
            <a:gdLst/>
            <a:ahLst/>
            <a:cxnLst/>
            <a:rect r="r" b="b" t="t" l="l"/>
            <a:pathLst>
              <a:path h="346299" w="346299">
                <a:moveTo>
                  <a:pt x="0" y="0"/>
                </a:moveTo>
                <a:lnTo>
                  <a:pt x="346299" y="0"/>
                </a:lnTo>
                <a:lnTo>
                  <a:pt x="346299" y="346300"/>
                </a:lnTo>
                <a:lnTo>
                  <a:pt x="0" y="346300"/>
                </a:lnTo>
                <a:lnTo>
                  <a:pt x="0" y="0"/>
                </a:lnTo>
                <a:close/>
              </a:path>
            </a:pathLst>
          </a:custGeom>
          <a:blipFill>
            <a:blip r:embed="rId7"/>
            <a:stretch>
              <a:fillRect l="0" t="0" r="0" b="0"/>
            </a:stretch>
          </a:blipFill>
        </p:spPr>
      </p:sp>
      <p:grpSp>
        <p:nvGrpSpPr>
          <p:cNvPr name="Group 37" id="37"/>
          <p:cNvGrpSpPr/>
          <p:nvPr/>
        </p:nvGrpSpPr>
        <p:grpSpPr>
          <a:xfrm rot="0">
            <a:off x="685583" y="5677060"/>
            <a:ext cx="3581400" cy="428396"/>
            <a:chOff x="0" y="0"/>
            <a:chExt cx="4775200" cy="571195"/>
          </a:xfrm>
        </p:grpSpPr>
        <p:sp>
          <p:nvSpPr>
            <p:cNvPr name="Freeform 38" id="38"/>
            <p:cNvSpPr/>
            <p:nvPr/>
          </p:nvSpPr>
          <p:spPr>
            <a:xfrm flipH="false" flipV="false" rot="0">
              <a:off x="0" y="0"/>
              <a:ext cx="4775200" cy="571195"/>
            </a:xfrm>
            <a:custGeom>
              <a:avLst/>
              <a:gdLst/>
              <a:ahLst/>
              <a:cxnLst/>
              <a:rect r="r" b="b" t="t" l="l"/>
              <a:pathLst>
                <a:path h="571195" w="4775200">
                  <a:moveTo>
                    <a:pt x="0" y="0"/>
                  </a:moveTo>
                  <a:lnTo>
                    <a:pt x="4775200" y="0"/>
                  </a:lnTo>
                  <a:lnTo>
                    <a:pt x="4775200" y="571195"/>
                  </a:lnTo>
                  <a:lnTo>
                    <a:pt x="0" y="571195"/>
                  </a:lnTo>
                  <a:close/>
                </a:path>
              </a:pathLst>
            </a:custGeom>
            <a:solidFill>
              <a:srgbClr val="000000">
                <a:alpha val="0"/>
              </a:srgbClr>
            </a:solidFill>
          </p:spPr>
        </p:sp>
        <p:sp>
          <p:nvSpPr>
            <p:cNvPr name="TextBox 39" id="39"/>
            <p:cNvSpPr txBox="true"/>
            <p:nvPr/>
          </p:nvSpPr>
          <p:spPr>
            <a:xfrm>
              <a:off x="0" y="-9525"/>
              <a:ext cx="4775200" cy="580720"/>
            </a:xfrm>
            <a:prstGeom prst="rect">
              <a:avLst/>
            </a:prstGeom>
          </p:spPr>
          <p:txBody>
            <a:bodyPr anchor="t" rtlCol="false" tIns="0" lIns="0" bIns="0" rIns="0"/>
            <a:lstStyle/>
            <a:p>
              <a:pPr algn="ctr">
                <a:lnSpc>
                  <a:spcPts val="2879"/>
                </a:lnSpc>
              </a:pPr>
              <a:r>
                <a:rPr lang="en-US" b="true" sz="2400">
                  <a:solidFill>
                    <a:srgbClr val="ED1C24"/>
                  </a:solidFill>
                  <a:latin typeface="Glacial Indifference Bold"/>
                  <a:ea typeface="Glacial Indifference Bold"/>
                  <a:cs typeface="Glacial Indifference Bold"/>
                  <a:sym typeface="Glacial Indifference Bold"/>
                </a:rPr>
                <a:t>₹50L&gt; annual income</a:t>
              </a:r>
            </a:p>
          </p:txBody>
        </p:sp>
      </p:grpSp>
      <p:grpSp>
        <p:nvGrpSpPr>
          <p:cNvPr name="Group 40" id="40"/>
          <p:cNvGrpSpPr/>
          <p:nvPr/>
        </p:nvGrpSpPr>
        <p:grpSpPr>
          <a:xfrm rot="-5400000">
            <a:off x="3683224" y="6506757"/>
            <a:ext cx="2545856" cy="877162"/>
            <a:chOff x="0" y="0"/>
            <a:chExt cx="3394474" cy="1169550"/>
          </a:xfrm>
        </p:grpSpPr>
        <p:sp>
          <p:nvSpPr>
            <p:cNvPr name="Freeform 41" id="41"/>
            <p:cNvSpPr/>
            <p:nvPr/>
          </p:nvSpPr>
          <p:spPr>
            <a:xfrm flipH="false" flipV="false" rot="0">
              <a:off x="0" y="0"/>
              <a:ext cx="3394456" cy="1169543"/>
            </a:xfrm>
            <a:custGeom>
              <a:avLst/>
              <a:gdLst/>
              <a:ahLst/>
              <a:cxnLst/>
              <a:rect r="r" b="b" t="t" l="l"/>
              <a:pathLst>
                <a:path h="1169543" w="3394456">
                  <a:moveTo>
                    <a:pt x="0" y="0"/>
                  </a:moveTo>
                  <a:lnTo>
                    <a:pt x="3394456" y="0"/>
                  </a:lnTo>
                  <a:lnTo>
                    <a:pt x="3394456" y="1169543"/>
                  </a:lnTo>
                  <a:lnTo>
                    <a:pt x="0" y="1169543"/>
                  </a:lnTo>
                  <a:close/>
                </a:path>
              </a:pathLst>
            </a:custGeom>
            <a:solidFill>
              <a:srgbClr val="ED1C24"/>
            </a:solidFill>
          </p:spPr>
        </p:sp>
        <p:sp>
          <p:nvSpPr>
            <p:cNvPr name="TextBox 42" id="42"/>
            <p:cNvSpPr txBox="true"/>
            <p:nvPr/>
          </p:nvSpPr>
          <p:spPr>
            <a:xfrm>
              <a:off x="0" y="-9525"/>
              <a:ext cx="3394474" cy="1179075"/>
            </a:xfrm>
            <a:prstGeom prst="rect">
              <a:avLst/>
            </a:prstGeom>
          </p:spPr>
          <p:txBody>
            <a:bodyPr anchor="t" rtlCol="false" tIns="50800" lIns="50800" bIns="50800" rIns="50800"/>
            <a:lstStyle/>
            <a:p>
              <a:pPr algn="ctr">
                <a:lnSpc>
                  <a:spcPts val="2879"/>
                </a:lnSpc>
              </a:pPr>
              <a:r>
                <a:rPr lang="en-US" sz="2400">
                  <a:solidFill>
                    <a:srgbClr val="FFFFFF"/>
                  </a:solidFill>
                  <a:latin typeface="Glacial Indifference"/>
                  <a:ea typeface="Glacial Indifference"/>
                  <a:cs typeface="Glacial Indifference"/>
                  <a:sym typeface="Glacial Indifference"/>
                </a:rPr>
                <a:t>DIGITAL OVERVIEW</a:t>
              </a:r>
            </a:p>
          </p:txBody>
        </p:sp>
      </p:gr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3420765" y="-922020"/>
            <a:ext cx="8986584" cy="8869678"/>
          </a:xfrm>
          <a:custGeom>
            <a:avLst/>
            <a:gdLst/>
            <a:ahLst/>
            <a:cxnLst/>
            <a:rect r="r" b="b" t="t" l="l"/>
            <a:pathLst>
              <a:path h="8869678" w="8986584">
                <a:moveTo>
                  <a:pt x="0" y="0"/>
                </a:moveTo>
                <a:lnTo>
                  <a:pt x="8986584" y="0"/>
                </a:lnTo>
                <a:lnTo>
                  <a:pt x="8986584" y="8869678"/>
                </a:lnTo>
                <a:lnTo>
                  <a:pt x="0" y="88696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930683" y="509610"/>
            <a:ext cx="6006417" cy="6006417"/>
            <a:chOff x="0" y="0"/>
            <a:chExt cx="8008556" cy="8008556"/>
          </a:xfrm>
        </p:grpSpPr>
        <p:sp>
          <p:nvSpPr>
            <p:cNvPr name="Freeform 5" id="5"/>
            <p:cNvSpPr/>
            <p:nvPr/>
          </p:nvSpPr>
          <p:spPr>
            <a:xfrm flipH="true" flipV="false" rot="0">
              <a:off x="0" y="0"/>
              <a:ext cx="8008620" cy="8008620"/>
            </a:xfrm>
            <a:custGeom>
              <a:avLst/>
              <a:gdLst/>
              <a:ahLst/>
              <a:cxnLst/>
              <a:rect r="r" b="b" t="t" l="l"/>
              <a:pathLst>
                <a:path h="8008620" w="8008620">
                  <a:moveTo>
                    <a:pt x="4004310" y="0"/>
                  </a:moveTo>
                  <a:cubicBezTo>
                    <a:pt x="6215888" y="0"/>
                    <a:pt x="8008620" y="1792732"/>
                    <a:pt x="8008620" y="4004310"/>
                  </a:cubicBezTo>
                  <a:cubicBezTo>
                    <a:pt x="8008620" y="6215888"/>
                    <a:pt x="6215888" y="8008620"/>
                    <a:pt x="4004310" y="8008620"/>
                  </a:cubicBezTo>
                  <a:cubicBezTo>
                    <a:pt x="1792732" y="8008620"/>
                    <a:pt x="0" y="6215888"/>
                    <a:pt x="0" y="4004310"/>
                  </a:cubicBezTo>
                  <a:cubicBezTo>
                    <a:pt x="0" y="1792732"/>
                    <a:pt x="1792859" y="0"/>
                    <a:pt x="4004310" y="0"/>
                  </a:cubicBezTo>
                  <a:close/>
                </a:path>
              </a:pathLst>
            </a:custGeom>
            <a:blipFill>
              <a:blip r:embed="rId6"/>
              <a:stretch>
                <a:fillRect l="0" t="-43352" r="0" b="-43352"/>
              </a:stretch>
            </a:blipFill>
          </p:spPr>
        </p:sp>
      </p:grpSp>
      <p:grpSp>
        <p:nvGrpSpPr>
          <p:cNvPr name="Group 6" id="6"/>
          <p:cNvGrpSpPr/>
          <p:nvPr/>
        </p:nvGrpSpPr>
        <p:grpSpPr>
          <a:xfrm rot="0">
            <a:off x="6419680" y="3066659"/>
            <a:ext cx="10909219" cy="2215992"/>
            <a:chOff x="0" y="0"/>
            <a:chExt cx="14545626" cy="2954656"/>
          </a:xfrm>
        </p:grpSpPr>
        <p:sp>
          <p:nvSpPr>
            <p:cNvPr name="Freeform 7" id="7"/>
            <p:cNvSpPr/>
            <p:nvPr/>
          </p:nvSpPr>
          <p:spPr>
            <a:xfrm flipH="false" flipV="false" rot="0">
              <a:off x="0" y="0"/>
              <a:ext cx="14545625" cy="2954656"/>
            </a:xfrm>
            <a:custGeom>
              <a:avLst/>
              <a:gdLst/>
              <a:ahLst/>
              <a:cxnLst/>
              <a:rect r="r" b="b" t="t" l="l"/>
              <a:pathLst>
                <a:path h="2954656" w="14545625">
                  <a:moveTo>
                    <a:pt x="0" y="0"/>
                  </a:moveTo>
                  <a:lnTo>
                    <a:pt x="14545625" y="0"/>
                  </a:lnTo>
                  <a:lnTo>
                    <a:pt x="14545625" y="2954656"/>
                  </a:lnTo>
                  <a:lnTo>
                    <a:pt x="0" y="2954656"/>
                  </a:lnTo>
                  <a:close/>
                </a:path>
              </a:pathLst>
            </a:custGeom>
            <a:solidFill>
              <a:srgbClr val="000000">
                <a:alpha val="0"/>
              </a:srgbClr>
            </a:solidFill>
          </p:spPr>
        </p:sp>
        <p:sp>
          <p:nvSpPr>
            <p:cNvPr name="TextBox 8" id="8"/>
            <p:cNvSpPr txBox="true"/>
            <p:nvPr/>
          </p:nvSpPr>
          <p:spPr>
            <a:xfrm>
              <a:off x="0" y="-9525"/>
              <a:ext cx="14545626" cy="2964181"/>
            </a:xfrm>
            <a:prstGeom prst="rect">
              <a:avLst/>
            </a:prstGeom>
          </p:spPr>
          <p:txBody>
            <a:bodyPr anchor="t" rtlCol="false" tIns="0" lIns="0" bIns="0" rIns="0"/>
            <a:lstStyle/>
            <a:p>
              <a:pPr algn="l">
                <a:lnSpc>
                  <a:spcPts val="5400"/>
                </a:lnSpc>
              </a:pPr>
              <a:r>
                <a:rPr lang="en-US" sz="4500">
                  <a:solidFill>
                    <a:srgbClr val="000000"/>
                  </a:solidFill>
                  <a:latin typeface="Glacial Indifference"/>
                  <a:ea typeface="Glacial Indifference"/>
                  <a:cs typeface="Glacial Indifference"/>
                  <a:sym typeface="Glacial Indifference"/>
                </a:rPr>
                <a:t>Our consumers keep multiple </a:t>
              </a:r>
              <a:r>
                <a:rPr lang="en-US" b="true" sz="4500">
                  <a:solidFill>
                    <a:srgbClr val="ED1C24"/>
                  </a:solidFill>
                  <a:latin typeface="Glacial Indifference Bold"/>
                  <a:ea typeface="Glacial Indifference Bold"/>
                  <a:cs typeface="Glacial Indifference Bold"/>
                  <a:sym typeface="Glacial Indifference Bold"/>
                </a:rPr>
                <a:t>Digital Touchpoints &amp; Educational Content </a:t>
              </a:r>
              <a:r>
                <a:rPr lang="en-US" sz="4500">
                  <a:solidFill>
                    <a:srgbClr val="000000"/>
                  </a:solidFill>
                  <a:latin typeface="Glacial Indifference"/>
                  <a:ea typeface="Glacial Indifference"/>
                  <a:cs typeface="Glacial Indifference"/>
                  <a:sym typeface="Glacial Indifference"/>
                </a:rPr>
                <a:t>at the </a:t>
              </a:r>
              <a:r>
                <a:rPr lang="en-US" b="true" sz="4500">
                  <a:solidFill>
                    <a:srgbClr val="ED1C24"/>
                  </a:solidFill>
                  <a:latin typeface="Glacial Indifference Bold"/>
                  <a:ea typeface="Glacial Indifference Bold"/>
                  <a:cs typeface="Glacial Indifference Bold"/>
                  <a:sym typeface="Glacial Indifference Bold"/>
                </a:rPr>
                <a:t>center of their decision-making journeys</a:t>
              </a:r>
            </a:p>
          </p:txBody>
        </p:sp>
      </p:grpSp>
      <p:grpSp>
        <p:nvGrpSpPr>
          <p:cNvPr name="Group 9" id="9"/>
          <p:cNvGrpSpPr/>
          <p:nvPr/>
        </p:nvGrpSpPr>
        <p:grpSpPr>
          <a:xfrm rot="0">
            <a:off x="6456742" y="5743660"/>
            <a:ext cx="10215818" cy="1209827"/>
            <a:chOff x="0" y="0"/>
            <a:chExt cx="13621090" cy="1613103"/>
          </a:xfrm>
        </p:grpSpPr>
        <p:sp>
          <p:nvSpPr>
            <p:cNvPr name="Freeform 10" id="10"/>
            <p:cNvSpPr/>
            <p:nvPr/>
          </p:nvSpPr>
          <p:spPr>
            <a:xfrm flipH="false" flipV="false" rot="0">
              <a:off x="0" y="0"/>
              <a:ext cx="13621090" cy="1613103"/>
            </a:xfrm>
            <a:custGeom>
              <a:avLst/>
              <a:gdLst/>
              <a:ahLst/>
              <a:cxnLst/>
              <a:rect r="r" b="b" t="t" l="l"/>
              <a:pathLst>
                <a:path h="1613103" w="13621090">
                  <a:moveTo>
                    <a:pt x="0" y="0"/>
                  </a:moveTo>
                  <a:lnTo>
                    <a:pt x="13621090" y="0"/>
                  </a:lnTo>
                  <a:lnTo>
                    <a:pt x="13621090" y="1613103"/>
                  </a:lnTo>
                  <a:lnTo>
                    <a:pt x="0" y="1613103"/>
                  </a:lnTo>
                  <a:close/>
                </a:path>
              </a:pathLst>
            </a:custGeom>
            <a:solidFill>
              <a:srgbClr val="000000">
                <a:alpha val="0"/>
              </a:srgbClr>
            </a:solidFill>
          </p:spPr>
        </p:sp>
        <p:sp>
          <p:nvSpPr>
            <p:cNvPr name="TextBox 11" id="11"/>
            <p:cNvSpPr txBox="true"/>
            <p:nvPr/>
          </p:nvSpPr>
          <p:spPr>
            <a:xfrm>
              <a:off x="0" y="-38100"/>
              <a:ext cx="13621090" cy="1651203"/>
            </a:xfrm>
            <a:prstGeom prst="rect">
              <a:avLst/>
            </a:prstGeom>
          </p:spPr>
          <p:txBody>
            <a:bodyPr anchor="t" rtlCol="false" tIns="0" lIns="0" bIns="0" rIns="0"/>
            <a:lstStyle/>
            <a:p>
              <a:pPr algn="just">
                <a:lnSpc>
                  <a:spcPts val="3102"/>
                </a:lnSpc>
              </a:pPr>
              <a:r>
                <a:rPr lang="en-US" sz="2400" spc="22">
                  <a:solidFill>
                    <a:srgbClr val="000000"/>
                  </a:solidFill>
                  <a:latin typeface="Glacial Indifference"/>
                  <a:ea typeface="Glacial Indifference"/>
                  <a:cs typeface="Glacial Indifference"/>
                  <a:sym typeface="Glacial Indifference"/>
                </a:rPr>
                <a:t>In fact, in India, </a:t>
              </a:r>
              <a:r>
                <a:rPr lang="en-US" sz="2400" spc="22">
                  <a:solidFill>
                    <a:srgbClr val="ED1C24"/>
                  </a:solidFill>
                  <a:latin typeface="Glacial Indifference"/>
                  <a:ea typeface="Glacial Indifference"/>
                  <a:cs typeface="Glacial Indifference"/>
                  <a:sym typeface="Glacial Indifference"/>
                </a:rPr>
                <a:t>87% of consumers have adopted mobile banking apps</a:t>
              </a:r>
              <a:r>
                <a:rPr lang="en-US" sz="2400" spc="22">
                  <a:solidFill>
                    <a:srgbClr val="000000"/>
                  </a:solidFill>
                  <a:latin typeface="Glacial Indifference"/>
                  <a:ea typeface="Glacial Indifference"/>
                  <a:cs typeface="Glacial Indifference"/>
                  <a:sym typeface="Glacial Indifference"/>
                </a:rPr>
                <a:t>, more than </a:t>
              </a:r>
              <a:r>
                <a:rPr lang="en-US" sz="2400" spc="22">
                  <a:solidFill>
                    <a:srgbClr val="ED1C24"/>
                  </a:solidFill>
                  <a:latin typeface="Glacial Indifference"/>
                  <a:ea typeface="Glacial Indifference"/>
                  <a:cs typeface="Glacial Indifference"/>
                  <a:sym typeface="Glacial Indifference"/>
                </a:rPr>
                <a:t>91% consumers are active on various digital platforms, </a:t>
              </a:r>
              <a:r>
                <a:rPr lang="en-US" sz="2400" spc="22">
                  <a:solidFill>
                    <a:srgbClr val="000000"/>
                  </a:solidFill>
                  <a:latin typeface="Glacial Indifference"/>
                  <a:ea typeface="Glacial Indifference"/>
                  <a:cs typeface="Glacial Indifference"/>
                  <a:sym typeface="Glacial Indifference"/>
                </a:rPr>
                <a:t>while</a:t>
              </a:r>
              <a:r>
                <a:rPr lang="en-US" sz="2400" spc="22">
                  <a:solidFill>
                    <a:srgbClr val="ED1C24"/>
                  </a:solidFill>
                  <a:latin typeface="Glacial Indifference"/>
                  <a:ea typeface="Glacial Indifference"/>
                  <a:cs typeface="Glacial Indifference"/>
                  <a:sym typeface="Glacial Indifference"/>
                </a:rPr>
                <a:t> 73% consumers have used social media for research before making decisions.</a:t>
              </a:r>
            </a:p>
          </p:txBody>
        </p:sp>
      </p:grpSp>
      <p:grpSp>
        <p:nvGrpSpPr>
          <p:cNvPr name="Group 12" id="12"/>
          <p:cNvGrpSpPr/>
          <p:nvPr/>
        </p:nvGrpSpPr>
        <p:grpSpPr>
          <a:xfrm rot="0">
            <a:off x="-2240008" y="9854265"/>
            <a:ext cx="7680688" cy="392415"/>
            <a:chOff x="0" y="0"/>
            <a:chExt cx="10240918" cy="523220"/>
          </a:xfrm>
        </p:grpSpPr>
        <p:sp>
          <p:nvSpPr>
            <p:cNvPr name="Freeform 13" id="13"/>
            <p:cNvSpPr/>
            <p:nvPr/>
          </p:nvSpPr>
          <p:spPr>
            <a:xfrm flipH="false" flipV="false" rot="0">
              <a:off x="0" y="0"/>
              <a:ext cx="10240918" cy="523220"/>
            </a:xfrm>
            <a:custGeom>
              <a:avLst/>
              <a:gdLst/>
              <a:ahLst/>
              <a:cxnLst/>
              <a:rect r="r" b="b" t="t" l="l"/>
              <a:pathLst>
                <a:path h="523220" w="10240918">
                  <a:moveTo>
                    <a:pt x="0" y="0"/>
                  </a:moveTo>
                  <a:lnTo>
                    <a:pt x="10240918" y="0"/>
                  </a:lnTo>
                  <a:lnTo>
                    <a:pt x="10240918" y="523220"/>
                  </a:lnTo>
                  <a:lnTo>
                    <a:pt x="0" y="523220"/>
                  </a:lnTo>
                  <a:close/>
                </a:path>
              </a:pathLst>
            </a:custGeom>
            <a:solidFill>
              <a:srgbClr val="000000">
                <a:alpha val="0"/>
              </a:srgbClr>
            </a:solidFill>
          </p:spPr>
        </p:sp>
        <p:sp>
          <p:nvSpPr>
            <p:cNvPr name="TextBox 14" id="14"/>
            <p:cNvSpPr txBox="true"/>
            <p:nvPr/>
          </p:nvSpPr>
          <p:spPr>
            <a:xfrm>
              <a:off x="0" y="0"/>
              <a:ext cx="10240918" cy="523220"/>
            </a:xfrm>
            <a:prstGeom prst="rect">
              <a:avLst/>
            </a:prstGeom>
          </p:spPr>
          <p:txBody>
            <a:bodyPr anchor="t" rtlCol="false" tIns="0" lIns="0" bIns="0" rIns="0"/>
            <a:lstStyle/>
            <a:p>
              <a:pPr algn="ctr">
                <a:lnSpc>
                  <a:spcPts val="1980"/>
                </a:lnSpc>
              </a:pPr>
              <a:r>
                <a:rPr lang="en-US" sz="1650">
                  <a:solidFill>
                    <a:srgbClr val="FFFFFF"/>
                  </a:solidFill>
                  <a:latin typeface="Glacial Indifference"/>
                  <a:ea typeface="Glacial Indifference"/>
                  <a:cs typeface="Glacial Indifference"/>
                  <a:sym typeface="Glacial Indifference"/>
                </a:rPr>
                <a:t>Source : BCG, Forrester Report  </a:t>
              </a:r>
            </a:p>
          </p:txBody>
        </p:sp>
      </p:grpSp>
      <p:grpSp>
        <p:nvGrpSpPr>
          <p:cNvPr name="Group 15" id="15"/>
          <p:cNvGrpSpPr/>
          <p:nvPr/>
        </p:nvGrpSpPr>
        <p:grpSpPr>
          <a:xfrm rot="0">
            <a:off x="6285174" y="7215895"/>
            <a:ext cx="10608621" cy="926600"/>
            <a:chOff x="0" y="0"/>
            <a:chExt cx="14144828" cy="1235466"/>
          </a:xfrm>
        </p:grpSpPr>
        <p:sp>
          <p:nvSpPr>
            <p:cNvPr name="Freeform 16" id="16"/>
            <p:cNvSpPr/>
            <p:nvPr/>
          </p:nvSpPr>
          <p:spPr>
            <a:xfrm flipH="false" flipV="false" rot="0">
              <a:off x="0" y="0"/>
              <a:ext cx="14144828" cy="1235466"/>
            </a:xfrm>
            <a:custGeom>
              <a:avLst/>
              <a:gdLst/>
              <a:ahLst/>
              <a:cxnLst/>
              <a:rect r="r" b="b" t="t" l="l"/>
              <a:pathLst>
                <a:path h="1235466" w="14144828">
                  <a:moveTo>
                    <a:pt x="0" y="0"/>
                  </a:moveTo>
                  <a:lnTo>
                    <a:pt x="14144828" y="0"/>
                  </a:lnTo>
                  <a:lnTo>
                    <a:pt x="14144828" y="1235466"/>
                  </a:lnTo>
                  <a:lnTo>
                    <a:pt x="0" y="1235466"/>
                  </a:lnTo>
                  <a:close/>
                </a:path>
              </a:pathLst>
            </a:custGeom>
            <a:solidFill>
              <a:srgbClr val="000000">
                <a:alpha val="0"/>
              </a:srgbClr>
            </a:solidFill>
          </p:spPr>
        </p:sp>
        <p:sp>
          <p:nvSpPr>
            <p:cNvPr name="TextBox 17" id="17"/>
            <p:cNvSpPr txBox="true"/>
            <p:nvPr/>
          </p:nvSpPr>
          <p:spPr>
            <a:xfrm>
              <a:off x="0" y="-38100"/>
              <a:ext cx="14144828" cy="1273566"/>
            </a:xfrm>
            <a:prstGeom prst="rect">
              <a:avLst/>
            </a:prstGeom>
          </p:spPr>
          <p:txBody>
            <a:bodyPr anchor="t" rtlCol="false" tIns="0" lIns="0" bIns="0" rIns="0"/>
            <a:lstStyle/>
            <a:p>
              <a:pPr algn="just">
                <a:lnSpc>
                  <a:spcPts val="3102"/>
                </a:lnSpc>
              </a:pPr>
              <a:r>
                <a:rPr lang="en-US" b="true" sz="2400" spc="22">
                  <a:solidFill>
                    <a:srgbClr val="ED1C24"/>
                  </a:solidFill>
                  <a:latin typeface="Glacial Indifference Bold"/>
                  <a:ea typeface="Glacial Indifference Bold"/>
                  <a:cs typeface="Glacial Indifference Bold"/>
                  <a:sym typeface="Glacial Indifference Bold"/>
                </a:rPr>
                <a:t>Therefore, underscoring the importance of a robust digital presence synergized across platforms for influencing consumer choices</a:t>
              </a:r>
            </a:p>
          </p:txBody>
        </p:sp>
      </p:grpSp>
      <p:sp>
        <p:nvSpPr>
          <p:cNvPr name="Freeform 18" id="18"/>
          <p:cNvSpPr/>
          <p:nvPr/>
        </p:nvSpPr>
        <p:spPr>
          <a:xfrm flipH="false" flipV="false" rot="0">
            <a:off x="15603093" y="8859377"/>
            <a:ext cx="1725807" cy="1154134"/>
          </a:xfrm>
          <a:custGeom>
            <a:avLst/>
            <a:gdLst/>
            <a:ahLst/>
            <a:cxnLst/>
            <a:rect r="r" b="b" t="t" l="l"/>
            <a:pathLst>
              <a:path h="1154134" w="1725807">
                <a:moveTo>
                  <a:pt x="0" y="0"/>
                </a:moveTo>
                <a:lnTo>
                  <a:pt x="1725807" y="0"/>
                </a:lnTo>
                <a:lnTo>
                  <a:pt x="1725807" y="1154134"/>
                </a:lnTo>
                <a:lnTo>
                  <a:pt x="0" y="1154134"/>
                </a:lnTo>
                <a:lnTo>
                  <a:pt x="0" y="0"/>
                </a:lnTo>
                <a:close/>
              </a:path>
            </a:pathLst>
          </a:custGeom>
          <a:blipFill>
            <a:blip r:embed="rId7">
              <a:extLst>
                <a:ext uri="{96DAC541-7B7A-43D3-8B79-37D633B846F1}">
                  <asvg:svgBlip xmlns:asvg="http://schemas.microsoft.com/office/drawing/2016/SVG/main" r:embed="rId8"/>
                </a:ext>
              </a:extLst>
            </a:blip>
            <a:stretch>
              <a:fillRect l="0" t="-118" r="0" b="-118"/>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001456"/>
            <a:ext cx="8717703" cy="577082"/>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PEER </a:t>
              </a:r>
              <a:r>
                <a:rPr lang="en-US" b="true" sz="4539">
                  <a:solidFill>
                    <a:srgbClr val="ED1C24"/>
                  </a:solidFill>
                  <a:latin typeface="Times New Roman Bold"/>
                  <a:ea typeface="Times New Roman Bold"/>
                  <a:cs typeface="Times New Roman Bold"/>
                  <a:sym typeface="Times New Roman Bold"/>
                </a:rPr>
                <a:t>ANALYSIS</a:t>
              </a:r>
            </a:p>
          </p:txBody>
        </p:sp>
      </p:grpSp>
      <p:grpSp>
        <p:nvGrpSpPr>
          <p:cNvPr name="Group 6" id="6"/>
          <p:cNvGrpSpPr/>
          <p:nvPr/>
        </p:nvGrpSpPr>
        <p:grpSpPr>
          <a:xfrm rot="0">
            <a:off x="1832670" y="4791452"/>
            <a:ext cx="15628498" cy="605098"/>
            <a:chOff x="0" y="0"/>
            <a:chExt cx="20837998" cy="806797"/>
          </a:xfrm>
        </p:grpSpPr>
        <p:sp>
          <p:nvSpPr>
            <p:cNvPr name="Freeform 7" id="7"/>
            <p:cNvSpPr/>
            <p:nvPr/>
          </p:nvSpPr>
          <p:spPr>
            <a:xfrm flipH="false" flipV="false" rot="0">
              <a:off x="0" y="0"/>
              <a:ext cx="20837998" cy="806797"/>
            </a:xfrm>
            <a:custGeom>
              <a:avLst/>
              <a:gdLst/>
              <a:ahLst/>
              <a:cxnLst/>
              <a:rect r="r" b="b" t="t" l="l"/>
              <a:pathLst>
                <a:path h="806797" w="20837998">
                  <a:moveTo>
                    <a:pt x="0" y="0"/>
                  </a:moveTo>
                  <a:lnTo>
                    <a:pt x="20837998" y="0"/>
                  </a:lnTo>
                  <a:lnTo>
                    <a:pt x="20837998" y="806797"/>
                  </a:lnTo>
                  <a:lnTo>
                    <a:pt x="0" y="806797"/>
                  </a:lnTo>
                  <a:close/>
                </a:path>
              </a:pathLst>
            </a:custGeom>
            <a:solidFill>
              <a:srgbClr val="000000">
                <a:alpha val="0"/>
              </a:srgbClr>
            </a:solidFill>
          </p:spPr>
        </p:sp>
        <p:sp>
          <p:nvSpPr>
            <p:cNvPr name="TextBox 8" id="8"/>
            <p:cNvSpPr txBox="true"/>
            <p:nvPr/>
          </p:nvSpPr>
          <p:spPr>
            <a:xfrm>
              <a:off x="0" y="-66675"/>
              <a:ext cx="20837998" cy="873472"/>
            </a:xfrm>
            <a:prstGeom prst="rect">
              <a:avLst/>
            </a:prstGeom>
          </p:spPr>
          <p:txBody>
            <a:bodyPr anchor="t" rtlCol="false" tIns="0" lIns="0" bIns="0" rIns="0"/>
            <a:lstStyle/>
            <a:p>
              <a:pPr algn="ctr">
                <a:lnSpc>
                  <a:spcPts val="3600"/>
                </a:lnSpc>
              </a:pPr>
              <a:r>
                <a:rPr lang="en-US" sz="3000" i="true">
                  <a:solidFill>
                    <a:srgbClr val="000000"/>
                  </a:solidFill>
                  <a:latin typeface="Calibri (MS) Italics"/>
                  <a:ea typeface="Calibri (MS) Italics"/>
                  <a:cs typeface="Calibri (MS) Italics"/>
                  <a:sym typeface="Calibri (MS) Italics"/>
                </a:rPr>
                <a:t>Let’s see how our peers are communicating with consumers through their digital ecosystem</a:t>
              </a:r>
            </a:p>
          </p:txBody>
        </p:sp>
      </p:grpSp>
      <p:grpSp>
        <p:nvGrpSpPr>
          <p:cNvPr name="Group 9" id="9"/>
          <p:cNvGrpSpPr/>
          <p:nvPr/>
        </p:nvGrpSpPr>
        <p:grpSpPr>
          <a:xfrm rot="0">
            <a:off x="16804559" y="8652429"/>
            <a:ext cx="2564247" cy="2564247"/>
            <a:chOff x="0" y="0"/>
            <a:chExt cx="3418996" cy="3418996"/>
          </a:xfrm>
        </p:grpSpPr>
        <p:sp>
          <p:nvSpPr>
            <p:cNvPr name="Freeform 10" id="10"/>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11" id="11"/>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p:cNvSpPr/>
          <p:nvPr/>
        </p:nvSpPr>
        <p:spPr>
          <a:xfrm flipH="false" flipV="false" rot="0">
            <a:off x="5748053" y="5940018"/>
            <a:ext cx="1719549" cy="462801"/>
          </a:xfrm>
          <a:custGeom>
            <a:avLst/>
            <a:gdLst/>
            <a:ahLst/>
            <a:cxnLst/>
            <a:rect r="r" b="b" t="t" l="l"/>
            <a:pathLst>
              <a:path h="462801" w="1719549">
                <a:moveTo>
                  <a:pt x="0" y="0"/>
                </a:moveTo>
                <a:lnTo>
                  <a:pt x="1719549" y="0"/>
                </a:lnTo>
                <a:lnTo>
                  <a:pt x="1719549" y="462801"/>
                </a:lnTo>
                <a:lnTo>
                  <a:pt x="0" y="462801"/>
                </a:lnTo>
                <a:lnTo>
                  <a:pt x="0" y="0"/>
                </a:lnTo>
                <a:close/>
              </a:path>
            </a:pathLst>
          </a:custGeom>
          <a:blipFill>
            <a:blip r:embed="rId9"/>
            <a:stretch>
              <a:fillRect l="0" t="0" r="0" b="0"/>
            </a:stretch>
          </a:blipFill>
        </p:spPr>
      </p:sp>
      <p:sp>
        <p:nvSpPr>
          <p:cNvPr name="Freeform 15" id="15" descr="Standard Chartered brand resources: accessing high-guality ..."/>
          <p:cNvSpPr/>
          <p:nvPr/>
        </p:nvSpPr>
        <p:spPr>
          <a:xfrm flipH="false" flipV="false" rot="0">
            <a:off x="7929562" y="5558076"/>
            <a:ext cx="1717357" cy="1226683"/>
          </a:xfrm>
          <a:custGeom>
            <a:avLst/>
            <a:gdLst/>
            <a:ahLst/>
            <a:cxnLst/>
            <a:rect r="r" b="b" t="t" l="l"/>
            <a:pathLst>
              <a:path h="1226683" w="1717357">
                <a:moveTo>
                  <a:pt x="0" y="0"/>
                </a:moveTo>
                <a:lnTo>
                  <a:pt x="1717358" y="0"/>
                </a:lnTo>
                <a:lnTo>
                  <a:pt x="1717358" y="1226683"/>
                </a:lnTo>
                <a:lnTo>
                  <a:pt x="0" y="1226683"/>
                </a:lnTo>
                <a:lnTo>
                  <a:pt x="0" y="0"/>
                </a:lnTo>
                <a:close/>
              </a:path>
            </a:pathLst>
          </a:custGeom>
          <a:blipFill>
            <a:blip r:embed="rId10"/>
            <a:stretch>
              <a:fillRect l="0" t="0" r="0" b="0"/>
            </a:stretch>
          </a:blipFill>
        </p:spPr>
      </p:sp>
      <p:sp>
        <p:nvSpPr>
          <p:cNvPr name="Freeform 16" id="16"/>
          <p:cNvSpPr/>
          <p:nvPr/>
        </p:nvSpPr>
        <p:spPr>
          <a:xfrm flipH="false" flipV="false" rot="0">
            <a:off x="9953148" y="5694442"/>
            <a:ext cx="1717358" cy="953951"/>
          </a:xfrm>
          <a:custGeom>
            <a:avLst/>
            <a:gdLst/>
            <a:ahLst/>
            <a:cxnLst/>
            <a:rect r="r" b="b" t="t" l="l"/>
            <a:pathLst>
              <a:path h="953951" w="1717358">
                <a:moveTo>
                  <a:pt x="0" y="0"/>
                </a:moveTo>
                <a:lnTo>
                  <a:pt x="1717358" y="0"/>
                </a:lnTo>
                <a:lnTo>
                  <a:pt x="1717358" y="953951"/>
                </a:lnTo>
                <a:lnTo>
                  <a:pt x="0" y="953951"/>
                </a:lnTo>
                <a:lnTo>
                  <a:pt x="0" y="0"/>
                </a:lnTo>
                <a:close/>
              </a:path>
            </a:pathLst>
          </a:custGeom>
          <a:blipFill>
            <a:blip r:embed="rId11"/>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44791" y="421282"/>
            <a:ext cx="8948373" cy="9542360"/>
            <a:chOff x="0" y="0"/>
            <a:chExt cx="11931164" cy="12723146"/>
          </a:xfrm>
        </p:grpSpPr>
        <p:sp>
          <p:nvSpPr>
            <p:cNvPr name="Freeform 3" id="3"/>
            <p:cNvSpPr/>
            <p:nvPr/>
          </p:nvSpPr>
          <p:spPr>
            <a:xfrm flipH="false" flipV="false" rot="0">
              <a:off x="-3064002" y="0"/>
              <a:ext cx="14995144" cy="12773914"/>
            </a:xfrm>
            <a:custGeom>
              <a:avLst/>
              <a:gdLst/>
              <a:ahLst/>
              <a:cxnLst/>
              <a:rect r="r" b="b" t="t" l="l"/>
              <a:pathLst>
                <a:path h="12773914" w="14995144">
                  <a:moveTo>
                    <a:pt x="3292602" y="0"/>
                  </a:moveTo>
                  <a:lnTo>
                    <a:pt x="3394202" y="0"/>
                  </a:lnTo>
                  <a:lnTo>
                    <a:pt x="3394202" y="50800"/>
                  </a:lnTo>
                  <a:lnTo>
                    <a:pt x="3292602" y="50800"/>
                  </a:lnTo>
                  <a:close/>
                  <a:moveTo>
                    <a:pt x="3495802" y="0"/>
                  </a:moveTo>
                  <a:lnTo>
                    <a:pt x="3597402" y="0"/>
                  </a:lnTo>
                  <a:lnTo>
                    <a:pt x="3597402" y="50800"/>
                  </a:lnTo>
                  <a:lnTo>
                    <a:pt x="3495802" y="50800"/>
                  </a:lnTo>
                  <a:close/>
                  <a:moveTo>
                    <a:pt x="3699002" y="0"/>
                  </a:moveTo>
                  <a:lnTo>
                    <a:pt x="3800602" y="0"/>
                  </a:lnTo>
                  <a:lnTo>
                    <a:pt x="3800602" y="50800"/>
                  </a:lnTo>
                  <a:lnTo>
                    <a:pt x="3699002" y="50800"/>
                  </a:lnTo>
                  <a:close/>
                  <a:moveTo>
                    <a:pt x="3902202" y="0"/>
                  </a:moveTo>
                  <a:lnTo>
                    <a:pt x="4003802" y="0"/>
                  </a:lnTo>
                  <a:lnTo>
                    <a:pt x="4003802" y="50800"/>
                  </a:lnTo>
                  <a:lnTo>
                    <a:pt x="3902202" y="50800"/>
                  </a:lnTo>
                  <a:close/>
                  <a:moveTo>
                    <a:pt x="4105402" y="0"/>
                  </a:moveTo>
                  <a:lnTo>
                    <a:pt x="4207002" y="0"/>
                  </a:lnTo>
                  <a:lnTo>
                    <a:pt x="4207002" y="50800"/>
                  </a:lnTo>
                  <a:lnTo>
                    <a:pt x="4105402" y="50800"/>
                  </a:lnTo>
                  <a:close/>
                  <a:moveTo>
                    <a:pt x="4308602" y="0"/>
                  </a:moveTo>
                  <a:lnTo>
                    <a:pt x="4410202" y="0"/>
                  </a:lnTo>
                  <a:lnTo>
                    <a:pt x="4410202" y="50800"/>
                  </a:lnTo>
                  <a:lnTo>
                    <a:pt x="4308602" y="50800"/>
                  </a:lnTo>
                  <a:close/>
                  <a:moveTo>
                    <a:pt x="4511802" y="50800"/>
                  </a:moveTo>
                  <a:lnTo>
                    <a:pt x="4613402" y="50800"/>
                  </a:lnTo>
                  <a:lnTo>
                    <a:pt x="4511802" y="50800"/>
                  </a:lnTo>
                  <a:close/>
                  <a:moveTo>
                    <a:pt x="4715002" y="50800"/>
                  </a:moveTo>
                  <a:lnTo>
                    <a:pt x="4816602" y="50800"/>
                  </a:lnTo>
                  <a:lnTo>
                    <a:pt x="4715002" y="50800"/>
                  </a:lnTo>
                  <a:close/>
                  <a:moveTo>
                    <a:pt x="4918202" y="50800"/>
                  </a:moveTo>
                  <a:lnTo>
                    <a:pt x="5019802" y="50800"/>
                  </a:lnTo>
                  <a:lnTo>
                    <a:pt x="4918202" y="50800"/>
                  </a:lnTo>
                  <a:close/>
                  <a:moveTo>
                    <a:pt x="5121402" y="50800"/>
                  </a:moveTo>
                  <a:lnTo>
                    <a:pt x="5223002" y="50800"/>
                  </a:lnTo>
                  <a:lnTo>
                    <a:pt x="5121402" y="50800"/>
                  </a:lnTo>
                  <a:close/>
                  <a:moveTo>
                    <a:pt x="5324602" y="50800"/>
                  </a:moveTo>
                  <a:lnTo>
                    <a:pt x="5426202" y="50800"/>
                  </a:lnTo>
                  <a:lnTo>
                    <a:pt x="5324602" y="50800"/>
                  </a:lnTo>
                  <a:close/>
                  <a:moveTo>
                    <a:pt x="5527802" y="50800"/>
                  </a:moveTo>
                  <a:lnTo>
                    <a:pt x="5629402" y="50800"/>
                  </a:lnTo>
                  <a:lnTo>
                    <a:pt x="5527802" y="50800"/>
                  </a:lnTo>
                  <a:close/>
                  <a:moveTo>
                    <a:pt x="5731002" y="50800"/>
                  </a:moveTo>
                  <a:lnTo>
                    <a:pt x="5832602" y="50800"/>
                  </a:lnTo>
                  <a:lnTo>
                    <a:pt x="5731002" y="50800"/>
                  </a:lnTo>
                  <a:close/>
                  <a:moveTo>
                    <a:pt x="5934202" y="50800"/>
                  </a:moveTo>
                  <a:lnTo>
                    <a:pt x="6035802" y="50800"/>
                  </a:lnTo>
                  <a:lnTo>
                    <a:pt x="5934202" y="50800"/>
                  </a:lnTo>
                  <a:close/>
                  <a:moveTo>
                    <a:pt x="6137402" y="50800"/>
                  </a:moveTo>
                  <a:lnTo>
                    <a:pt x="6239002" y="50800"/>
                  </a:lnTo>
                  <a:lnTo>
                    <a:pt x="6137402" y="50800"/>
                  </a:lnTo>
                  <a:close/>
                  <a:moveTo>
                    <a:pt x="6340602" y="50800"/>
                  </a:moveTo>
                  <a:lnTo>
                    <a:pt x="6442202" y="50800"/>
                  </a:lnTo>
                  <a:lnTo>
                    <a:pt x="6340602" y="50800"/>
                  </a:lnTo>
                  <a:close/>
                  <a:moveTo>
                    <a:pt x="6543802" y="50800"/>
                  </a:moveTo>
                  <a:lnTo>
                    <a:pt x="6645402" y="50800"/>
                  </a:lnTo>
                  <a:lnTo>
                    <a:pt x="6543802" y="50800"/>
                  </a:lnTo>
                  <a:close/>
                  <a:moveTo>
                    <a:pt x="6747002" y="50800"/>
                  </a:moveTo>
                  <a:lnTo>
                    <a:pt x="6848602" y="50800"/>
                  </a:lnTo>
                  <a:lnTo>
                    <a:pt x="6747002" y="50800"/>
                  </a:lnTo>
                  <a:close/>
                  <a:moveTo>
                    <a:pt x="6950202" y="50800"/>
                  </a:moveTo>
                  <a:lnTo>
                    <a:pt x="7051802" y="50800"/>
                  </a:lnTo>
                  <a:lnTo>
                    <a:pt x="6950202" y="50800"/>
                  </a:lnTo>
                  <a:close/>
                  <a:moveTo>
                    <a:pt x="7153402" y="50800"/>
                  </a:moveTo>
                  <a:lnTo>
                    <a:pt x="7255002" y="50800"/>
                  </a:lnTo>
                  <a:lnTo>
                    <a:pt x="7153402" y="50800"/>
                  </a:lnTo>
                  <a:close/>
                  <a:moveTo>
                    <a:pt x="7356602" y="50800"/>
                  </a:moveTo>
                  <a:lnTo>
                    <a:pt x="7458202" y="50800"/>
                  </a:lnTo>
                  <a:lnTo>
                    <a:pt x="7356602" y="50800"/>
                  </a:lnTo>
                  <a:close/>
                  <a:moveTo>
                    <a:pt x="7559802" y="50800"/>
                  </a:moveTo>
                  <a:lnTo>
                    <a:pt x="7661402" y="50800"/>
                  </a:lnTo>
                  <a:lnTo>
                    <a:pt x="7559802" y="50800"/>
                  </a:lnTo>
                  <a:close/>
                  <a:moveTo>
                    <a:pt x="7763002" y="50800"/>
                  </a:moveTo>
                  <a:lnTo>
                    <a:pt x="7864602" y="50800"/>
                  </a:lnTo>
                  <a:lnTo>
                    <a:pt x="7763002" y="50800"/>
                  </a:lnTo>
                  <a:close/>
                  <a:moveTo>
                    <a:pt x="7966202" y="50800"/>
                  </a:moveTo>
                  <a:lnTo>
                    <a:pt x="8067802" y="50800"/>
                  </a:lnTo>
                  <a:lnTo>
                    <a:pt x="7966202" y="50800"/>
                  </a:lnTo>
                  <a:close/>
                  <a:moveTo>
                    <a:pt x="8169402" y="50800"/>
                  </a:moveTo>
                  <a:lnTo>
                    <a:pt x="8271002" y="50800"/>
                  </a:lnTo>
                  <a:lnTo>
                    <a:pt x="8169402" y="50800"/>
                  </a:lnTo>
                  <a:close/>
                  <a:moveTo>
                    <a:pt x="8372602" y="50800"/>
                  </a:moveTo>
                  <a:lnTo>
                    <a:pt x="8474202" y="50800"/>
                  </a:lnTo>
                  <a:lnTo>
                    <a:pt x="8372602" y="50800"/>
                  </a:lnTo>
                  <a:close/>
                  <a:moveTo>
                    <a:pt x="8575802" y="50800"/>
                  </a:moveTo>
                  <a:lnTo>
                    <a:pt x="8677402" y="50800"/>
                  </a:lnTo>
                  <a:lnTo>
                    <a:pt x="8575802" y="50800"/>
                  </a:lnTo>
                  <a:close/>
                  <a:moveTo>
                    <a:pt x="8779002" y="50800"/>
                  </a:moveTo>
                  <a:lnTo>
                    <a:pt x="8880602" y="50800"/>
                  </a:lnTo>
                  <a:lnTo>
                    <a:pt x="8779002" y="50800"/>
                  </a:lnTo>
                  <a:close/>
                  <a:moveTo>
                    <a:pt x="8982202" y="50800"/>
                  </a:moveTo>
                  <a:lnTo>
                    <a:pt x="9083802" y="50800"/>
                  </a:lnTo>
                  <a:lnTo>
                    <a:pt x="8982202" y="50800"/>
                  </a:lnTo>
                  <a:close/>
                  <a:moveTo>
                    <a:pt x="9185402" y="50800"/>
                  </a:moveTo>
                  <a:lnTo>
                    <a:pt x="9287002" y="50800"/>
                  </a:lnTo>
                  <a:lnTo>
                    <a:pt x="9185402" y="50800"/>
                  </a:lnTo>
                  <a:close/>
                  <a:moveTo>
                    <a:pt x="9388602" y="50800"/>
                  </a:moveTo>
                  <a:lnTo>
                    <a:pt x="9490202" y="50800"/>
                  </a:lnTo>
                  <a:lnTo>
                    <a:pt x="9388602" y="50800"/>
                  </a:lnTo>
                  <a:close/>
                  <a:moveTo>
                    <a:pt x="9591802" y="50800"/>
                  </a:moveTo>
                  <a:lnTo>
                    <a:pt x="9693402" y="50800"/>
                  </a:lnTo>
                  <a:lnTo>
                    <a:pt x="9591802" y="50800"/>
                  </a:lnTo>
                  <a:close/>
                  <a:moveTo>
                    <a:pt x="9795002" y="50800"/>
                  </a:moveTo>
                  <a:lnTo>
                    <a:pt x="9896602" y="50800"/>
                  </a:lnTo>
                  <a:lnTo>
                    <a:pt x="9795002" y="50800"/>
                  </a:lnTo>
                  <a:close/>
                  <a:moveTo>
                    <a:pt x="9998202" y="50800"/>
                  </a:moveTo>
                  <a:lnTo>
                    <a:pt x="10099802" y="50800"/>
                  </a:lnTo>
                  <a:lnTo>
                    <a:pt x="9998202" y="50800"/>
                  </a:lnTo>
                  <a:close/>
                  <a:moveTo>
                    <a:pt x="10201402" y="50800"/>
                  </a:moveTo>
                  <a:lnTo>
                    <a:pt x="10303002" y="50800"/>
                  </a:lnTo>
                  <a:lnTo>
                    <a:pt x="10201402" y="50800"/>
                  </a:lnTo>
                  <a:close/>
                  <a:moveTo>
                    <a:pt x="10404602" y="50800"/>
                  </a:moveTo>
                  <a:lnTo>
                    <a:pt x="10506202" y="50800"/>
                  </a:lnTo>
                  <a:lnTo>
                    <a:pt x="10404602" y="50800"/>
                  </a:lnTo>
                  <a:close/>
                  <a:moveTo>
                    <a:pt x="10607802" y="50800"/>
                  </a:moveTo>
                  <a:lnTo>
                    <a:pt x="10709402" y="50800"/>
                  </a:lnTo>
                  <a:lnTo>
                    <a:pt x="10607802" y="50800"/>
                  </a:lnTo>
                  <a:close/>
                  <a:moveTo>
                    <a:pt x="10811002" y="50800"/>
                  </a:moveTo>
                  <a:lnTo>
                    <a:pt x="10912602" y="50800"/>
                  </a:lnTo>
                  <a:lnTo>
                    <a:pt x="10811002" y="50800"/>
                  </a:lnTo>
                  <a:close/>
                  <a:moveTo>
                    <a:pt x="11014202" y="50800"/>
                  </a:moveTo>
                  <a:lnTo>
                    <a:pt x="11115802" y="50800"/>
                  </a:lnTo>
                  <a:lnTo>
                    <a:pt x="11014202" y="50800"/>
                  </a:lnTo>
                  <a:close/>
                  <a:moveTo>
                    <a:pt x="11217402" y="50800"/>
                  </a:moveTo>
                  <a:lnTo>
                    <a:pt x="11319002" y="50800"/>
                  </a:lnTo>
                  <a:lnTo>
                    <a:pt x="11217402" y="50800"/>
                  </a:lnTo>
                  <a:close/>
                  <a:moveTo>
                    <a:pt x="11420602" y="50800"/>
                  </a:moveTo>
                  <a:lnTo>
                    <a:pt x="11522202" y="50800"/>
                  </a:lnTo>
                  <a:lnTo>
                    <a:pt x="11420602" y="50800"/>
                  </a:lnTo>
                  <a:close/>
                  <a:moveTo>
                    <a:pt x="11623802" y="50800"/>
                  </a:moveTo>
                  <a:lnTo>
                    <a:pt x="11725402" y="50800"/>
                  </a:lnTo>
                  <a:lnTo>
                    <a:pt x="11623802" y="50800"/>
                  </a:lnTo>
                  <a:close/>
                  <a:moveTo>
                    <a:pt x="11827002" y="50800"/>
                  </a:moveTo>
                  <a:lnTo>
                    <a:pt x="11928602" y="50800"/>
                  </a:lnTo>
                  <a:lnTo>
                    <a:pt x="11827002" y="50800"/>
                  </a:lnTo>
                  <a:close/>
                  <a:moveTo>
                    <a:pt x="12030202" y="50800"/>
                  </a:moveTo>
                  <a:lnTo>
                    <a:pt x="12131802" y="50800"/>
                  </a:lnTo>
                  <a:lnTo>
                    <a:pt x="12030202" y="50800"/>
                  </a:lnTo>
                  <a:close/>
                  <a:moveTo>
                    <a:pt x="12233402" y="50800"/>
                  </a:moveTo>
                  <a:lnTo>
                    <a:pt x="12335002" y="50800"/>
                  </a:lnTo>
                  <a:lnTo>
                    <a:pt x="12233402" y="50800"/>
                  </a:lnTo>
                  <a:close/>
                  <a:moveTo>
                    <a:pt x="12436602" y="50800"/>
                  </a:moveTo>
                  <a:lnTo>
                    <a:pt x="12538202" y="50800"/>
                  </a:lnTo>
                  <a:lnTo>
                    <a:pt x="12436602" y="50800"/>
                  </a:lnTo>
                  <a:close/>
                  <a:moveTo>
                    <a:pt x="12639802" y="50800"/>
                  </a:moveTo>
                  <a:lnTo>
                    <a:pt x="12741402" y="50800"/>
                  </a:lnTo>
                  <a:lnTo>
                    <a:pt x="12639802" y="50800"/>
                  </a:lnTo>
                  <a:close/>
                  <a:moveTo>
                    <a:pt x="12843002" y="50800"/>
                  </a:moveTo>
                  <a:lnTo>
                    <a:pt x="12944602" y="50800"/>
                  </a:lnTo>
                  <a:lnTo>
                    <a:pt x="12843002" y="50800"/>
                  </a:lnTo>
                  <a:close/>
                  <a:moveTo>
                    <a:pt x="13046202" y="50800"/>
                  </a:moveTo>
                  <a:lnTo>
                    <a:pt x="13147802" y="50800"/>
                  </a:lnTo>
                  <a:lnTo>
                    <a:pt x="13046202" y="50800"/>
                  </a:lnTo>
                  <a:close/>
                  <a:moveTo>
                    <a:pt x="13249402" y="50800"/>
                  </a:moveTo>
                  <a:lnTo>
                    <a:pt x="13351002" y="50800"/>
                  </a:lnTo>
                  <a:lnTo>
                    <a:pt x="13249402" y="50800"/>
                  </a:lnTo>
                  <a:close/>
                  <a:moveTo>
                    <a:pt x="13452602" y="50800"/>
                  </a:moveTo>
                  <a:lnTo>
                    <a:pt x="13554202" y="50800"/>
                  </a:lnTo>
                  <a:lnTo>
                    <a:pt x="13452602" y="50800"/>
                  </a:lnTo>
                  <a:close/>
                  <a:moveTo>
                    <a:pt x="13655802" y="50800"/>
                  </a:moveTo>
                  <a:lnTo>
                    <a:pt x="13757402" y="50800"/>
                  </a:lnTo>
                  <a:lnTo>
                    <a:pt x="13655802" y="50800"/>
                  </a:lnTo>
                  <a:close/>
                  <a:moveTo>
                    <a:pt x="13859002" y="50800"/>
                  </a:moveTo>
                  <a:lnTo>
                    <a:pt x="13960602" y="50800"/>
                  </a:lnTo>
                  <a:lnTo>
                    <a:pt x="13859002" y="50800"/>
                  </a:lnTo>
                  <a:close/>
                  <a:moveTo>
                    <a:pt x="14062202" y="50800"/>
                  </a:moveTo>
                  <a:lnTo>
                    <a:pt x="14163802" y="50800"/>
                  </a:lnTo>
                  <a:lnTo>
                    <a:pt x="14062202" y="50800"/>
                  </a:lnTo>
                  <a:close/>
                  <a:moveTo>
                    <a:pt x="14265402" y="50800"/>
                  </a:moveTo>
                  <a:lnTo>
                    <a:pt x="14367002" y="50800"/>
                  </a:lnTo>
                  <a:lnTo>
                    <a:pt x="14265402" y="50800"/>
                  </a:lnTo>
                  <a:close/>
                  <a:moveTo>
                    <a:pt x="14468602" y="50800"/>
                  </a:moveTo>
                  <a:lnTo>
                    <a:pt x="14570202" y="50800"/>
                  </a:lnTo>
                  <a:lnTo>
                    <a:pt x="14468602" y="50800"/>
                  </a:lnTo>
                  <a:close/>
                  <a:moveTo>
                    <a:pt x="14671802" y="50800"/>
                  </a:moveTo>
                  <a:lnTo>
                    <a:pt x="14773402" y="50800"/>
                  </a:lnTo>
                  <a:lnTo>
                    <a:pt x="14671802" y="50800"/>
                  </a:lnTo>
                  <a:close/>
                  <a:moveTo>
                    <a:pt x="14875002" y="50800"/>
                  </a:moveTo>
                  <a:lnTo>
                    <a:pt x="14969744" y="50800"/>
                  </a:lnTo>
                  <a:cubicBezTo>
                    <a:pt x="14983714" y="50800"/>
                    <a:pt x="14995144" y="62230"/>
                    <a:pt x="14995144" y="76200"/>
                  </a:cubicBezTo>
                  <a:lnTo>
                    <a:pt x="14995144" y="83058"/>
                  </a:lnTo>
                  <a:lnTo>
                    <a:pt x="14944344" y="83058"/>
                  </a:lnTo>
                  <a:lnTo>
                    <a:pt x="14944344" y="25400"/>
                  </a:lnTo>
                  <a:lnTo>
                    <a:pt x="14969744" y="25400"/>
                  </a:lnTo>
                  <a:lnTo>
                    <a:pt x="14969744" y="50800"/>
                  </a:lnTo>
                  <a:lnTo>
                    <a:pt x="14875002" y="50800"/>
                  </a:lnTo>
                  <a:close/>
                  <a:moveTo>
                    <a:pt x="14995144" y="184658"/>
                  </a:moveTo>
                  <a:lnTo>
                    <a:pt x="14995144" y="286258"/>
                  </a:lnTo>
                  <a:lnTo>
                    <a:pt x="14944344" y="286258"/>
                  </a:lnTo>
                  <a:lnTo>
                    <a:pt x="14944344" y="184658"/>
                  </a:lnTo>
                  <a:close/>
                  <a:moveTo>
                    <a:pt x="14944344" y="387858"/>
                  </a:moveTo>
                  <a:lnTo>
                    <a:pt x="14944344" y="489458"/>
                  </a:lnTo>
                  <a:lnTo>
                    <a:pt x="14893544" y="489458"/>
                  </a:lnTo>
                  <a:lnTo>
                    <a:pt x="14893544" y="387858"/>
                  </a:lnTo>
                  <a:close/>
                  <a:moveTo>
                    <a:pt x="14893544" y="591058"/>
                  </a:moveTo>
                  <a:lnTo>
                    <a:pt x="14893544" y="692658"/>
                  </a:lnTo>
                  <a:lnTo>
                    <a:pt x="14842744" y="692658"/>
                  </a:lnTo>
                  <a:lnTo>
                    <a:pt x="14842744" y="591058"/>
                  </a:lnTo>
                  <a:close/>
                  <a:moveTo>
                    <a:pt x="14842744" y="794258"/>
                  </a:moveTo>
                  <a:lnTo>
                    <a:pt x="14842744" y="895858"/>
                  </a:lnTo>
                  <a:lnTo>
                    <a:pt x="14791944" y="895858"/>
                  </a:lnTo>
                  <a:lnTo>
                    <a:pt x="14791944" y="794258"/>
                  </a:lnTo>
                  <a:close/>
                  <a:moveTo>
                    <a:pt x="14791944" y="997458"/>
                  </a:moveTo>
                  <a:lnTo>
                    <a:pt x="14791944" y="1099058"/>
                  </a:lnTo>
                  <a:lnTo>
                    <a:pt x="14741144" y="1099058"/>
                  </a:lnTo>
                  <a:lnTo>
                    <a:pt x="14741144" y="997458"/>
                  </a:lnTo>
                  <a:close/>
                  <a:moveTo>
                    <a:pt x="14741144" y="1200658"/>
                  </a:moveTo>
                  <a:lnTo>
                    <a:pt x="14741144" y="1302258"/>
                  </a:lnTo>
                  <a:lnTo>
                    <a:pt x="14690344" y="1302258"/>
                  </a:lnTo>
                  <a:lnTo>
                    <a:pt x="14690344" y="1200658"/>
                  </a:lnTo>
                  <a:close/>
                  <a:moveTo>
                    <a:pt x="14690344" y="1403858"/>
                  </a:moveTo>
                  <a:lnTo>
                    <a:pt x="14690344" y="1505458"/>
                  </a:lnTo>
                  <a:lnTo>
                    <a:pt x="14639544" y="1505458"/>
                  </a:lnTo>
                  <a:lnTo>
                    <a:pt x="14639544" y="1403858"/>
                  </a:lnTo>
                  <a:close/>
                  <a:moveTo>
                    <a:pt x="14639544" y="1607058"/>
                  </a:moveTo>
                  <a:lnTo>
                    <a:pt x="14639544" y="1708658"/>
                  </a:lnTo>
                  <a:lnTo>
                    <a:pt x="14588744" y="1708658"/>
                  </a:lnTo>
                  <a:lnTo>
                    <a:pt x="14588744" y="1607058"/>
                  </a:lnTo>
                  <a:close/>
                  <a:moveTo>
                    <a:pt x="14588744" y="1810258"/>
                  </a:moveTo>
                  <a:lnTo>
                    <a:pt x="14588744" y="1911858"/>
                  </a:lnTo>
                  <a:lnTo>
                    <a:pt x="14537944" y="1911858"/>
                  </a:lnTo>
                  <a:lnTo>
                    <a:pt x="14537944" y="1810258"/>
                  </a:lnTo>
                  <a:close/>
                  <a:moveTo>
                    <a:pt x="14537944" y="2013458"/>
                  </a:moveTo>
                  <a:lnTo>
                    <a:pt x="14537944" y="2115058"/>
                  </a:lnTo>
                  <a:lnTo>
                    <a:pt x="14487144" y="2115058"/>
                  </a:lnTo>
                  <a:lnTo>
                    <a:pt x="14487144" y="2013458"/>
                  </a:lnTo>
                  <a:close/>
                  <a:moveTo>
                    <a:pt x="14487144" y="2216658"/>
                  </a:moveTo>
                  <a:lnTo>
                    <a:pt x="14487144" y="2318258"/>
                  </a:lnTo>
                  <a:lnTo>
                    <a:pt x="14436344" y="2318258"/>
                  </a:lnTo>
                  <a:lnTo>
                    <a:pt x="14436344" y="2216658"/>
                  </a:lnTo>
                  <a:close/>
                  <a:moveTo>
                    <a:pt x="14436344" y="2419858"/>
                  </a:moveTo>
                  <a:lnTo>
                    <a:pt x="14436344" y="2521458"/>
                  </a:lnTo>
                  <a:lnTo>
                    <a:pt x="14385544" y="2521458"/>
                  </a:lnTo>
                  <a:lnTo>
                    <a:pt x="14385544" y="2419858"/>
                  </a:lnTo>
                  <a:close/>
                  <a:moveTo>
                    <a:pt x="14385544" y="2623058"/>
                  </a:moveTo>
                  <a:lnTo>
                    <a:pt x="14385544" y="2724658"/>
                  </a:lnTo>
                  <a:lnTo>
                    <a:pt x="14334744" y="2724658"/>
                  </a:lnTo>
                  <a:lnTo>
                    <a:pt x="14334744" y="2623058"/>
                  </a:lnTo>
                  <a:close/>
                  <a:moveTo>
                    <a:pt x="14334744" y="2826258"/>
                  </a:moveTo>
                  <a:lnTo>
                    <a:pt x="14334744" y="2927858"/>
                  </a:lnTo>
                  <a:lnTo>
                    <a:pt x="14283944" y="2927858"/>
                  </a:lnTo>
                  <a:lnTo>
                    <a:pt x="14283944" y="2826258"/>
                  </a:lnTo>
                  <a:close/>
                  <a:moveTo>
                    <a:pt x="14283944" y="3029458"/>
                  </a:moveTo>
                  <a:lnTo>
                    <a:pt x="14283944" y="3131058"/>
                  </a:lnTo>
                  <a:lnTo>
                    <a:pt x="14233144" y="3131058"/>
                  </a:lnTo>
                  <a:lnTo>
                    <a:pt x="14233144" y="3029458"/>
                  </a:lnTo>
                  <a:close/>
                  <a:moveTo>
                    <a:pt x="14233144" y="3232658"/>
                  </a:moveTo>
                  <a:lnTo>
                    <a:pt x="14233144" y="3334258"/>
                  </a:lnTo>
                  <a:lnTo>
                    <a:pt x="14182344" y="3334258"/>
                  </a:lnTo>
                  <a:lnTo>
                    <a:pt x="14182344" y="3232658"/>
                  </a:lnTo>
                  <a:close/>
                  <a:moveTo>
                    <a:pt x="14182344" y="3435858"/>
                  </a:moveTo>
                  <a:lnTo>
                    <a:pt x="14182344" y="3537458"/>
                  </a:lnTo>
                  <a:lnTo>
                    <a:pt x="14131544" y="3537458"/>
                  </a:lnTo>
                  <a:lnTo>
                    <a:pt x="14131544" y="3435858"/>
                  </a:lnTo>
                  <a:close/>
                  <a:moveTo>
                    <a:pt x="14131544" y="3639058"/>
                  </a:moveTo>
                  <a:lnTo>
                    <a:pt x="14131544" y="3740658"/>
                  </a:lnTo>
                  <a:lnTo>
                    <a:pt x="14080744" y="3740658"/>
                  </a:lnTo>
                  <a:lnTo>
                    <a:pt x="14080744" y="3639058"/>
                  </a:lnTo>
                  <a:close/>
                  <a:moveTo>
                    <a:pt x="14080744" y="3842258"/>
                  </a:moveTo>
                  <a:lnTo>
                    <a:pt x="14080744" y="3943858"/>
                  </a:lnTo>
                  <a:lnTo>
                    <a:pt x="14029944" y="3943858"/>
                  </a:lnTo>
                  <a:lnTo>
                    <a:pt x="14029944" y="3842258"/>
                  </a:lnTo>
                  <a:close/>
                  <a:moveTo>
                    <a:pt x="14029944" y="4045458"/>
                  </a:moveTo>
                  <a:lnTo>
                    <a:pt x="14029944" y="4147058"/>
                  </a:lnTo>
                  <a:lnTo>
                    <a:pt x="13979144" y="4147058"/>
                  </a:lnTo>
                  <a:lnTo>
                    <a:pt x="13979144" y="4045458"/>
                  </a:lnTo>
                  <a:close/>
                  <a:moveTo>
                    <a:pt x="13979144" y="4248658"/>
                  </a:moveTo>
                  <a:lnTo>
                    <a:pt x="13979144" y="4350258"/>
                  </a:lnTo>
                  <a:lnTo>
                    <a:pt x="13928344" y="4350258"/>
                  </a:lnTo>
                  <a:lnTo>
                    <a:pt x="13928344" y="4248658"/>
                  </a:lnTo>
                  <a:close/>
                  <a:moveTo>
                    <a:pt x="13928344" y="4451858"/>
                  </a:moveTo>
                  <a:lnTo>
                    <a:pt x="13928344" y="4553458"/>
                  </a:lnTo>
                  <a:lnTo>
                    <a:pt x="13877544" y="4553458"/>
                  </a:lnTo>
                  <a:lnTo>
                    <a:pt x="13877544" y="4451858"/>
                  </a:lnTo>
                  <a:close/>
                  <a:moveTo>
                    <a:pt x="13877544" y="4655058"/>
                  </a:moveTo>
                  <a:lnTo>
                    <a:pt x="13877544" y="4756658"/>
                  </a:lnTo>
                  <a:lnTo>
                    <a:pt x="13826744" y="4756658"/>
                  </a:lnTo>
                  <a:lnTo>
                    <a:pt x="13826744" y="4655058"/>
                  </a:lnTo>
                  <a:close/>
                  <a:moveTo>
                    <a:pt x="13826744" y="4858258"/>
                  </a:moveTo>
                  <a:lnTo>
                    <a:pt x="13826744" y="4959858"/>
                  </a:lnTo>
                  <a:lnTo>
                    <a:pt x="13775944" y="4959858"/>
                  </a:lnTo>
                  <a:lnTo>
                    <a:pt x="13775944" y="4858258"/>
                  </a:lnTo>
                  <a:close/>
                  <a:moveTo>
                    <a:pt x="13775944" y="5061458"/>
                  </a:moveTo>
                  <a:lnTo>
                    <a:pt x="13775944" y="5163058"/>
                  </a:lnTo>
                  <a:lnTo>
                    <a:pt x="13725144" y="5163058"/>
                  </a:lnTo>
                  <a:lnTo>
                    <a:pt x="13725144" y="5061458"/>
                  </a:lnTo>
                  <a:close/>
                  <a:moveTo>
                    <a:pt x="13725144" y="5264658"/>
                  </a:moveTo>
                  <a:lnTo>
                    <a:pt x="13725144" y="5366258"/>
                  </a:lnTo>
                  <a:lnTo>
                    <a:pt x="13674344" y="5366258"/>
                  </a:lnTo>
                  <a:lnTo>
                    <a:pt x="13674344" y="5264658"/>
                  </a:lnTo>
                  <a:close/>
                  <a:moveTo>
                    <a:pt x="13674344" y="5467858"/>
                  </a:moveTo>
                  <a:lnTo>
                    <a:pt x="13674344" y="5569458"/>
                  </a:lnTo>
                  <a:lnTo>
                    <a:pt x="13623544" y="5569458"/>
                  </a:lnTo>
                  <a:lnTo>
                    <a:pt x="13623544" y="5467858"/>
                  </a:lnTo>
                  <a:close/>
                  <a:moveTo>
                    <a:pt x="13623544" y="5671058"/>
                  </a:moveTo>
                  <a:lnTo>
                    <a:pt x="13623544" y="5772658"/>
                  </a:lnTo>
                  <a:lnTo>
                    <a:pt x="13572744" y="5772658"/>
                  </a:lnTo>
                  <a:lnTo>
                    <a:pt x="13572744" y="5671058"/>
                  </a:lnTo>
                  <a:close/>
                  <a:moveTo>
                    <a:pt x="13572744" y="5874258"/>
                  </a:moveTo>
                  <a:lnTo>
                    <a:pt x="13572744" y="5975858"/>
                  </a:lnTo>
                  <a:lnTo>
                    <a:pt x="13521944" y="5975858"/>
                  </a:lnTo>
                  <a:lnTo>
                    <a:pt x="13521944" y="5874258"/>
                  </a:lnTo>
                  <a:close/>
                  <a:moveTo>
                    <a:pt x="13521944" y="6077458"/>
                  </a:moveTo>
                  <a:lnTo>
                    <a:pt x="13521944" y="6179058"/>
                  </a:lnTo>
                  <a:lnTo>
                    <a:pt x="13471144" y="6179058"/>
                  </a:lnTo>
                  <a:lnTo>
                    <a:pt x="13471144" y="6077458"/>
                  </a:lnTo>
                  <a:close/>
                  <a:moveTo>
                    <a:pt x="13471144" y="6280658"/>
                  </a:moveTo>
                  <a:lnTo>
                    <a:pt x="13471144" y="6382258"/>
                  </a:lnTo>
                  <a:lnTo>
                    <a:pt x="13420344" y="6382258"/>
                  </a:lnTo>
                  <a:lnTo>
                    <a:pt x="13420344" y="6280658"/>
                  </a:lnTo>
                  <a:close/>
                  <a:moveTo>
                    <a:pt x="13420344" y="6483858"/>
                  </a:moveTo>
                  <a:lnTo>
                    <a:pt x="13420344" y="6585458"/>
                  </a:lnTo>
                  <a:lnTo>
                    <a:pt x="13369544" y="6585458"/>
                  </a:lnTo>
                  <a:lnTo>
                    <a:pt x="13369544" y="6483858"/>
                  </a:lnTo>
                  <a:close/>
                  <a:moveTo>
                    <a:pt x="13369544" y="6687058"/>
                  </a:moveTo>
                  <a:lnTo>
                    <a:pt x="13369544" y="6788658"/>
                  </a:lnTo>
                  <a:lnTo>
                    <a:pt x="13318744" y="6788658"/>
                  </a:lnTo>
                  <a:lnTo>
                    <a:pt x="13318744" y="6687058"/>
                  </a:lnTo>
                  <a:close/>
                  <a:moveTo>
                    <a:pt x="13318744" y="6890258"/>
                  </a:moveTo>
                  <a:lnTo>
                    <a:pt x="13318744" y="6991858"/>
                  </a:lnTo>
                  <a:lnTo>
                    <a:pt x="13267944" y="6991858"/>
                  </a:lnTo>
                  <a:lnTo>
                    <a:pt x="13267944" y="6890258"/>
                  </a:lnTo>
                  <a:close/>
                  <a:moveTo>
                    <a:pt x="13267944" y="7093458"/>
                  </a:moveTo>
                  <a:lnTo>
                    <a:pt x="13267944" y="7195058"/>
                  </a:lnTo>
                  <a:lnTo>
                    <a:pt x="13217144" y="7195058"/>
                  </a:lnTo>
                  <a:lnTo>
                    <a:pt x="13217144" y="7093458"/>
                  </a:lnTo>
                  <a:close/>
                  <a:moveTo>
                    <a:pt x="13217144" y="7296658"/>
                  </a:moveTo>
                  <a:lnTo>
                    <a:pt x="13217144" y="7398258"/>
                  </a:lnTo>
                  <a:lnTo>
                    <a:pt x="13166344" y="7398258"/>
                  </a:lnTo>
                  <a:lnTo>
                    <a:pt x="13166344" y="7296658"/>
                  </a:lnTo>
                  <a:close/>
                  <a:moveTo>
                    <a:pt x="13166344" y="7499858"/>
                  </a:moveTo>
                  <a:lnTo>
                    <a:pt x="13166344" y="7601458"/>
                  </a:lnTo>
                  <a:lnTo>
                    <a:pt x="13115544" y="7601458"/>
                  </a:lnTo>
                  <a:lnTo>
                    <a:pt x="13115544" y="7499858"/>
                  </a:lnTo>
                  <a:close/>
                  <a:moveTo>
                    <a:pt x="13115544" y="7703058"/>
                  </a:moveTo>
                  <a:lnTo>
                    <a:pt x="13115544" y="7804658"/>
                  </a:lnTo>
                  <a:lnTo>
                    <a:pt x="13064744" y="7804658"/>
                  </a:lnTo>
                  <a:lnTo>
                    <a:pt x="13064744" y="7703058"/>
                  </a:lnTo>
                  <a:close/>
                  <a:moveTo>
                    <a:pt x="13064744" y="7906258"/>
                  </a:moveTo>
                  <a:lnTo>
                    <a:pt x="13064744" y="8007858"/>
                  </a:lnTo>
                  <a:lnTo>
                    <a:pt x="13013944" y="8007858"/>
                  </a:lnTo>
                  <a:lnTo>
                    <a:pt x="13013944" y="7906258"/>
                  </a:lnTo>
                  <a:close/>
                  <a:moveTo>
                    <a:pt x="13013944" y="8109458"/>
                  </a:moveTo>
                  <a:lnTo>
                    <a:pt x="13013944" y="8211058"/>
                  </a:lnTo>
                  <a:lnTo>
                    <a:pt x="12963144" y="8211058"/>
                  </a:lnTo>
                  <a:lnTo>
                    <a:pt x="12963144" y="8109458"/>
                  </a:lnTo>
                  <a:close/>
                  <a:moveTo>
                    <a:pt x="12963144" y="8312658"/>
                  </a:moveTo>
                  <a:lnTo>
                    <a:pt x="12963144" y="8414258"/>
                  </a:lnTo>
                  <a:lnTo>
                    <a:pt x="12912344" y="8414258"/>
                  </a:lnTo>
                  <a:lnTo>
                    <a:pt x="12912344" y="8312658"/>
                  </a:lnTo>
                  <a:close/>
                  <a:moveTo>
                    <a:pt x="12912344" y="8515858"/>
                  </a:moveTo>
                  <a:lnTo>
                    <a:pt x="12912344" y="8617458"/>
                  </a:lnTo>
                  <a:lnTo>
                    <a:pt x="12861544" y="8617458"/>
                  </a:lnTo>
                  <a:lnTo>
                    <a:pt x="12861544" y="8515858"/>
                  </a:lnTo>
                  <a:close/>
                  <a:moveTo>
                    <a:pt x="12861544" y="8719058"/>
                  </a:moveTo>
                  <a:lnTo>
                    <a:pt x="12861544" y="8820658"/>
                  </a:lnTo>
                  <a:lnTo>
                    <a:pt x="12810744" y="8820658"/>
                  </a:lnTo>
                  <a:lnTo>
                    <a:pt x="12810744" y="8719058"/>
                  </a:lnTo>
                  <a:close/>
                  <a:moveTo>
                    <a:pt x="12810744" y="8922258"/>
                  </a:moveTo>
                  <a:lnTo>
                    <a:pt x="12810744" y="9023858"/>
                  </a:lnTo>
                  <a:lnTo>
                    <a:pt x="12759944" y="9023858"/>
                  </a:lnTo>
                  <a:lnTo>
                    <a:pt x="12759944" y="8922258"/>
                  </a:lnTo>
                  <a:close/>
                  <a:moveTo>
                    <a:pt x="12759944" y="9125458"/>
                  </a:moveTo>
                  <a:lnTo>
                    <a:pt x="12759944" y="9227058"/>
                  </a:lnTo>
                  <a:lnTo>
                    <a:pt x="12709144" y="9227058"/>
                  </a:lnTo>
                  <a:lnTo>
                    <a:pt x="12709144" y="9125458"/>
                  </a:lnTo>
                  <a:close/>
                  <a:moveTo>
                    <a:pt x="12709144" y="9328658"/>
                  </a:moveTo>
                  <a:lnTo>
                    <a:pt x="12709144" y="9430258"/>
                  </a:lnTo>
                  <a:lnTo>
                    <a:pt x="12658344" y="9430258"/>
                  </a:lnTo>
                  <a:lnTo>
                    <a:pt x="12658344" y="9328658"/>
                  </a:lnTo>
                  <a:close/>
                  <a:moveTo>
                    <a:pt x="12658344" y="9531858"/>
                  </a:moveTo>
                  <a:lnTo>
                    <a:pt x="12658344" y="9633458"/>
                  </a:lnTo>
                  <a:lnTo>
                    <a:pt x="12607544" y="9633458"/>
                  </a:lnTo>
                  <a:lnTo>
                    <a:pt x="12607544" y="9531858"/>
                  </a:lnTo>
                  <a:close/>
                  <a:moveTo>
                    <a:pt x="12607544" y="9735058"/>
                  </a:moveTo>
                  <a:lnTo>
                    <a:pt x="12607544" y="9836658"/>
                  </a:lnTo>
                  <a:lnTo>
                    <a:pt x="12556744" y="9836658"/>
                  </a:lnTo>
                  <a:lnTo>
                    <a:pt x="12556744" y="9735058"/>
                  </a:lnTo>
                  <a:close/>
                  <a:moveTo>
                    <a:pt x="12556744" y="9938258"/>
                  </a:moveTo>
                  <a:lnTo>
                    <a:pt x="12556744" y="10039858"/>
                  </a:lnTo>
                  <a:lnTo>
                    <a:pt x="12505944" y="10039858"/>
                  </a:lnTo>
                  <a:lnTo>
                    <a:pt x="12505944" y="9938258"/>
                  </a:lnTo>
                  <a:close/>
                  <a:moveTo>
                    <a:pt x="12505944" y="10141458"/>
                  </a:moveTo>
                  <a:lnTo>
                    <a:pt x="12505944" y="10243058"/>
                  </a:lnTo>
                  <a:lnTo>
                    <a:pt x="12455144" y="10243058"/>
                  </a:lnTo>
                  <a:lnTo>
                    <a:pt x="12455144" y="10141458"/>
                  </a:lnTo>
                  <a:close/>
                  <a:moveTo>
                    <a:pt x="12455144" y="10344658"/>
                  </a:moveTo>
                  <a:lnTo>
                    <a:pt x="12455144" y="10446258"/>
                  </a:lnTo>
                  <a:lnTo>
                    <a:pt x="12404344" y="10446258"/>
                  </a:lnTo>
                  <a:lnTo>
                    <a:pt x="12404344" y="10344658"/>
                  </a:lnTo>
                  <a:close/>
                  <a:moveTo>
                    <a:pt x="12404344" y="10547858"/>
                  </a:moveTo>
                  <a:lnTo>
                    <a:pt x="12404344" y="10649458"/>
                  </a:lnTo>
                  <a:lnTo>
                    <a:pt x="12353544" y="10649458"/>
                  </a:lnTo>
                  <a:lnTo>
                    <a:pt x="12353544" y="10547858"/>
                  </a:lnTo>
                  <a:close/>
                  <a:moveTo>
                    <a:pt x="12353544" y="10751058"/>
                  </a:moveTo>
                  <a:lnTo>
                    <a:pt x="12353544" y="10852658"/>
                  </a:lnTo>
                  <a:lnTo>
                    <a:pt x="12302744" y="10852658"/>
                  </a:lnTo>
                  <a:lnTo>
                    <a:pt x="12302744" y="10751058"/>
                  </a:lnTo>
                  <a:close/>
                  <a:moveTo>
                    <a:pt x="12302744" y="10954258"/>
                  </a:moveTo>
                  <a:lnTo>
                    <a:pt x="12302744" y="11055858"/>
                  </a:lnTo>
                  <a:lnTo>
                    <a:pt x="12251944" y="11055858"/>
                  </a:lnTo>
                  <a:lnTo>
                    <a:pt x="12251944" y="10954258"/>
                  </a:lnTo>
                  <a:close/>
                  <a:moveTo>
                    <a:pt x="12251944" y="11157458"/>
                  </a:moveTo>
                  <a:lnTo>
                    <a:pt x="12251944" y="11259058"/>
                  </a:lnTo>
                  <a:lnTo>
                    <a:pt x="12201144" y="11259058"/>
                  </a:lnTo>
                  <a:lnTo>
                    <a:pt x="12201144" y="11157458"/>
                  </a:lnTo>
                  <a:close/>
                  <a:moveTo>
                    <a:pt x="12201144" y="11360658"/>
                  </a:moveTo>
                  <a:lnTo>
                    <a:pt x="12201144" y="11462258"/>
                  </a:lnTo>
                  <a:lnTo>
                    <a:pt x="12150344" y="11462258"/>
                  </a:lnTo>
                  <a:lnTo>
                    <a:pt x="12150344" y="11360658"/>
                  </a:lnTo>
                  <a:close/>
                  <a:moveTo>
                    <a:pt x="12150344" y="11563858"/>
                  </a:moveTo>
                  <a:lnTo>
                    <a:pt x="12150344" y="11665458"/>
                  </a:lnTo>
                  <a:lnTo>
                    <a:pt x="12099544" y="11665458"/>
                  </a:lnTo>
                  <a:lnTo>
                    <a:pt x="12099544" y="11563858"/>
                  </a:lnTo>
                  <a:close/>
                  <a:moveTo>
                    <a:pt x="12099544" y="11767058"/>
                  </a:moveTo>
                  <a:lnTo>
                    <a:pt x="12099544" y="11868658"/>
                  </a:lnTo>
                  <a:lnTo>
                    <a:pt x="12048744" y="11868658"/>
                  </a:lnTo>
                  <a:lnTo>
                    <a:pt x="12048744" y="11767058"/>
                  </a:lnTo>
                  <a:close/>
                  <a:moveTo>
                    <a:pt x="12048744" y="11970258"/>
                  </a:moveTo>
                  <a:lnTo>
                    <a:pt x="12048744" y="12071858"/>
                  </a:lnTo>
                  <a:lnTo>
                    <a:pt x="11997944" y="12071858"/>
                  </a:lnTo>
                  <a:lnTo>
                    <a:pt x="11997944" y="11970258"/>
                  </a:lnTo>
                  <a:close/>
                  <a:moveTo>
                    <a:pt x="11997944" y="12173458"/>
                  </a:moveTo>
                  <a:lnTo>
                    <a:pt x="11997944" y="12275058"/>
                  </a:lnTo>
                  <a:lnTo>
                    <a:pt x="11947144" y="12275058"/>
                  </a:lnTo>
                  <a:lnTo>
                    <a:pt x="11947144" y="12173458"/>
                  </a:lnTo>
                  <a:close/>
                  <a:moveTo>
                    <a:pt x="11947144" y="12376658"/>
                  </a:moveTo>
                  <a:lnTo>
                    <a:pt x="11947144" y="12478258"/>
                  </a:lnTo>
                  <a:lnTo>
                    <a:pt x="11896344" y="12478258"/>
                  </a:lnTo>
                  <a:lnTo>
                    <a:pt x="11896344" y="12376658"/>
                  </a:lnTo>
                  <a:close/>
                  <a:moveTo>
                    <a:pt x="11896344" y="12579858"/>
                  </a:moveTo>
                  <a:lnTo>
                    <a:pt x="11896344" y="12681458"/>
                  </a:lnTo>
                  <a:lnTo>
                    <a:pt x="11845544" y="12681458"/>
                  </a:lnTo>
                  <a:lnTo>
                    <a:pt x="11845544" y="12579858"/>
                  </a:lnTo>
                  <a:close/>
                  <a:moveTo>
                    <a:pt x="11785600" y="12773914"/>
                  </a:moveTo>
                  <a:lnTo>
                    <a:pt x="11684000" y="12773914"/>
                  </a:lnTo>
                  <a:lnTo>
                    <a:pt x="11684000" y="12723114"/>
                  </a:lnTo>
                  <a:lnTo>
                    <a:pt x="11785600" y="12723114"/>
                  </a:lnTo>
                  <a:close/>
                  <a:moveTo>
                    <a:pt x="11582400" y="12723114"/>
                  </a:moveTo>
                  <a:lnTo>
                    <a:pt x="11480800" y="12723114"/>
                  </a:lnTo>
                  <a:lnTo>
                    <a:pt x="11480800" y="12672314"/>
                  </a:lnTo>
                  <a:lnTo>
                    <a:pt x="11582400" y="12672314"/>
                  </a:lnTo>
                  <a:close/>
                  <a:moveTo>
                    <a:pt x="11379200" y="12672314"/>
                  </a:moveTo>
                  <a:lnTo>
                    <a:pt x="11277600" y="12672314"/>
                  </a:lnTo>
                  <a:lnTo>
                    <a:pt x="11277600" y="12621514"/>
                  </a:lnTo>
                  <a:lnTo>
                    <a:pt x="11379200" y="12621514"/>
                  </a:lnTo>
                  <a:close/>
                  <a:moveTo>
                    <a:pt x="11176000" y="12621514"/>
                  </a:moveTo>
                  <a:lnTo>
                    <a:pt x="11074400" y="12621514"/>
                  </a:lnTo>
                  <a:lnTo>
                    <a:pt x="11074400" y="12570714"/>
                  </a:lnTo>
                  <a:lnTo>
                    <a:pt x="11176000" y="12570714"/>
                  </a:lnTo>
                  <a:close/>
                  <a:moveTo>
                    <a:pt x="10972800" y="12570714"/>
                  </a:moveTo>
                  <a:lnTo>
                    <a:pt x="10871200" y="12570714"/>
                  </a:lnTo>
                  <a:lnTo>
                    <a:pt x="10871200" y="12519914"/>
                  </a:lnTo>
                  <a:lnTo>
                    <a:pt x="10972800" y="12519914"/>
                  </a:lnTo>
                  <a:close/>
                  <a:moveTo>
                    <a:pt x="10769600" y="12519914"/>
                  </a:moveTo>
                  <a:lnTo>
                    <a:pt x="10668000" y="12519914"/>
                  </a:lnTo>
                  <a:lnTo>
                    <a:pt x="10668000" y="12469114"/>
                  </a:lnTo>
                  <a:lnTo>
                    <a:pt x="10769600" y="12469114"/>
                  </a:lnTo>
                  <a:close/>
                  <a:moveTo>
                    <a:pt x="10566400" y="12469114"/>
                  </a:moveTo>
                  <a:lnTo>
                    <a:pt x="10464800" y="12469114"/>
                  </a:lnTo>
                  <a:lnTo>
                    <a:pt x="10464800" y="12418314"/>
                  </a:lnTo>
                  <a:lnTo>
                    <a:pt x="10566400" y="12418314"/>
                  </a:lnTo>
                  <a:close/>
                  <a:moveTo>
                    <a:pt x="10363200" y="12418314"/>
                  </a:moveTo>
                  <a:lnTo>
                    <a:pt x="10261600" y="12418314"/>
                  </a:lnTo>
                  <a:lnTo>
                    <a:pt x="10261600" y="12367514"/>
                  </a:lnTo>
                  <a:lnTo>
                    <a:pt x="10363200" y="12367514"/>
                  </a:lnTo>
                  <a:close/>
                  <a:moveTo>
                    <a:pt x="10160000" y="12367514"/>
                  </a:moveTo>
                  <a:lnTo>
                    <a:pt x="10058400" y="12367514"/>
                  </a:lnTo>
                  <a:lnTo>
                    <a:pt x="10058400" y="12316714"/>
                  </a:lnTo>
                  <a:lnTo>
                    <a:pt x="10160000" y="12316714"/>
                  </a:lnTo>
                  <a:close/>
                  <a:moveTo>
                    <a:pt x="9956800" y="12316714"/>
                  </a:moveTo>
                  <a:lnTo>
                    <a:pt x="9855200" y="12316714"/>
                  </a:lnTo>
                  <a:lnTo>
                    <a:pt x="9855200" y="12265914"/>
                  </a:lnTo>
                  <a:lnTo>
                    <a:pt x="9956800" y="12265914"/>
                  </a:lnTo>
                  <a:close/>
                  <a:moveTo>
                    <a:pt x="9753600" y="12265914"/>
                  </a:moveTo>
                  <a:lnTo>
                    <a:pt x="9652000" y="12265914"/>
                  </a:lnTo>
                  <a:lnTo>
                    <a:pt x="9652000" y="12215114"/>
                  </a:lnTo>
                  <a:lnTo>
                    <a:pt x="9753600" y="12215114"/>
                  </a:lnTo>
                  <a:close/>
                  <a:moveTo>
                    <a:pt x="9550400" y="12215114"/>
                  </a:moveTo>
                  <a:lnTo>
                    <a:pt x="9448800" y="12215114"/>
                  </a:lnTo>
                  <a:lnTo>
                    <a:pt x="9448800" y="12164314"/>
                  </a:lnTo>
                  <a:lnTo>
                    <a:pt x="9550400" y="12164314"/>
                  </a:lnTo>
                  <a:close/>
                  <a:moveTo>
                    <a:pt x="9347200" y="12164314"/>
                  </a:moveTo>
                  <a:lnTo>
                    <a:pt x="9245600" y="12164314"/>
                  </a:lnTo>
                  <a:lnTo>
                    <a:pt x="9245600" y="12113514"/>
                  </a:lnTo>
                  <a:lnTo>
                    <a:pt x="9347200" y="12113514"/>
                  </a:lnTo>
                  <a:close/>
                  <a:moveTo>
                    <a:pt x="9144000" y="12113514"/>
                  </a:moveTo>
                  <a:lnTo>
                    <a:pt x="9042400" y="12113514"/>
                  </a:lnTo>
                  <a:lnTo>
                    <a:pt x="9042400" y="12062714"/>
                  </a:lnTo>
                  <a:lnTo>
                    <a:pt x="9144000" y="12062714"/>
                  </a:lnTo>
                  <a:close/>
                  <a:moveTo>
                    <a:pt x="8940800" y="12062714"/>
                  </a:moveTo>
                  <a:lnTo>
                    <a:pt x="8839200" y="12062714"/>
                  </a:lnTo>
                  <a:lnTo>
                    <a:pt x="8839200" y="12011914"/>
                  </a:lnTo>
                  <a:lnTo>
                    <a:pt x="8940800" y="12011914"/>
                  </a:lnTo>
                  <a:close/>
                  <a:moveTo>
                    <a:pt x="8737600" y="12011914"/>
                  </a:moveTo>
                  <a:lnTo>
                    <a:pt x="8636000" y="12011914"/>
                  </a:lnTo>
                  <a:lnTo>
                    <a:pt x="8636000" y="11961114"/>
                  </a:lnTo>
                  <a:lnTo>
                    <a:pt x="8737600" y="11961114"/>
                  </a:lnTo>
                  <a:close/>
                  <a:moveTo>
                    <a:pt x="8534400" y="11961114"/>
                  </a:moveTo>
                  <a:lnTo>
                    <a:pt x="8432800" y="11961114"/>
                  </a:lnTo>
                  <a:lnTo>
                    <a:pt x="8432800" y="11910314"/>
                  </a:lnTo>
                  <a:lnTo>
                    <a:pt x="8534400" y="11910314"/>
                  </a:lnTo>
                  <a:close/>
                  <a:moveTo>
                    <a:pt x="8331200" y="11910314"/>
                  </a:moveTo>
                  <a:lnTo>
                    <a:pt x="8229600" y="11910314"/>
                  </a:lnTo>
                  <a:lnTo>
                    <a:pt x="8229600" y="11859514"/>
                  </a:lnTo>
                  <a:lnTo>
                    <a:pt x="8331200" y="11859514"/>
                  </a:lnTo>
                  <a:close/>
                  <a:moveTo>
                    <a:pt x="8128000" y="11859514"/>
                  </a:moveTo>
                  <a:lnTo>
                    <a:pt x="8026400" y="11859514"/>
                  </a:lnTo>
                  <a:lnTo>
                    <a:pt x="8026400" y="11808714"/>
                  </a:lnTo>
                  <a:lnTo>
                    <a:pt x="8128000" y="11808714"/>
                  </a:lnTo>
                  <a:close/>
                  <a:moveTo>
                    <a:pt x="7924800" y="11808714"/>
                  </a:moveTo>
                  <a:lnTo>
                    <a:pt x="7823200" y="11808714"/>
                  </a:lnTo>
                  <a:lnTo>
                    <a:pt x="7823200" y="11757914"/>
                  </a:lnTo>
                  <a:lnTo>
                    <a:pt x="7924800" y="11757914"/>
                  </a:lnTo>
                  <a:close/>
                  <a:moveTo>
                    <a:pt x="7721600" y="11757914"/>
                  </a:moveTo>
                  <a:lnTo>
                    <a:pt x="7620000" y="11757914"/>
                  </a:lnTo>
                  <a:lnTo>
                    <a:pt x="7620000" y="11707114"/>
                  </a:lnTo>
                  <a:lnTo>
                    <a:pt x="7721600" y="11707114"/>
                  </a:lnTo>
                  <a:close/>
                  <a:moveTo>
                    <a:pt x="7518400" y="11707114"/>
                  </a:moveTo>
                  <a:lnTo>
                    <a:pt x="7416800" y="11707114"/>
                  </a:lnTo>
                  <a:lnTo>
                    <a:pt x="7416800" y="11656314"/>
                  </a:lnTo>
                  <a:lnTo>
                    <a:pt x="7518400" y="11656314"/>
                  </a:lnTo>
                  <a:close/>
                  <a:moveTo>
                    <a:pt x="7315200" y="11656314"/>
                  </a:moveTo>
                  <a:lnTo>
                    <a:pt x="7213600" y="11656314"/>
                  </a:lnTo>
                  <a:lnTo>
                    <a:pt x="7213600" y="11605514"/>
                  </a:lnTo>
                  <a:lnTo>
                    <a:pt x="7315200" y="11605514"/>
                  </a:lnTo>
                  <a:close/>
                  <a:moveTo>
                    <a:pt x="7112000" y="11605514"/>
                  </a:moveTo>
                  <a:lnTo>
                    <a:pt x="7010400" y="11605514"/>
                  </a:lnTo>
                  <a:lnTo>
                    <a:pt x="7010400" y="11554714"/>
                  </a:lnTo>
                  <a:lnTo>
                    <a:pt x="7112000" y="11554714"/>
                  </a:lnTo>
                  <a:close/>
                  <a:moveTo>
                    <a:pt x="6908800" y="11554714"/>
                  </a:moveTo>
                  <a:lnTo>
                    <a:pt x="6807200" y="11554714"/>
                  </a:lnTo>
                  <a:lnTo>
                    <a:pt x="6807200" y="11503914"/>
                  </a:lnTo>
                  <a:lnTo>
                    <a:pt x="6908800" y="11503914"/>
                  </a:lnTo>
                  <a:close/>
                  <a:moveTo>
                    <a:pt x="6705600" y="11503914"/>
                  </a:moveTo>
                  <a:lnTo>
                    <a:pt x="6604000" y="11503914"/>
                  </a:lnTo>
                  <a:lnTo>
                    <a:pt x="6604000" y="11453114"/>
                  </a:lnTo>
                  <a:lnTo>
                    <a:pt x="6705600" y="11453114"/>
                  </a:lnTo>
                  <a:close/>
                  <a:moveTo>
                    <a:pt x="6502400" y="11453114"/>
                  </a:moveTo>
                  <a:lnTo>
                    <a:pt x="6400800" y="11453114"/>
                  </a:lnTo>
                  <a:lnTo>
                    <a:pt x="6400800" y="11402314"/>
                  </a:lnTo>
                  <a:lnTo>
                    <a:pt x="6502400" y="11402314"/>
                  </a:lnTo>
                  <a:close/>
                  <a:moveTo>
                    <a:pt x="6299200" y="11402314"/>
                  </a:moveTo>
                  <a:lnTo>
                    <a:pt x="6197600" y="11402314"/>
                  </a:lnTo>
                  <a:lnTo>
                    <a:pt x="6197600" y="11351514"/>
                  </a:lnTo>
                  <a:lnTo>
                    <a:pt x="6299200" y="11351514"/>
                  </a:lnTo>
                  <a:close/>
                  <a:moveTo>
                    <a:pt x="6096000" y="11351514"/>
                  </a:moveTo>
                  <a:lnTo>
                    <a:pt x="5994400" y="11351514"/>
                  </a:lnTo>
                  <a:lnTo>
                    <a:pt x="5994400" y="11300714"/>
                  </a:lnTo>
                  <a:lnTo>
                    <a:pt x="6096000" y="11300714"/>
                  </a:lnTo>
                  <a:close/>
                  <a:moveTo>
                    <a:pt x="5892800" y="11300714"/>
                  </a:moveTo>
                  <a:lnTo>
                    <a:pt x="5791200" y="11300714"/>
                  </a:lnTo>
                  <a:lnTo>
                    <a:pt x="5791200" y="11249914"/>
                  </a:lnTo>
                  <a:lnTo>
                    <a:pt x="5892800" y="11249914"/>
                  </a:lnTo>
                  <a:close/>
                  <a:moveTo>
                    <a:pt x="5689600" y="11249914"/>
                  </a:moveTo>
                  <a:lnTo>
                    <a:pt x="5588000" y="11249914"/>
                  </a:lnTo>
                  <a:lnTo>
                    <a:pt x="5588000" y="11199114"/>
                  </a:lnTo>
                  <a:lnTo>
                    <a:pt x="5689600" y="11199114"/>
                  </a:lnTo>
                  <a:close/>
                  <a:moveTo>
                    <a:pt x="5486400" y="11199114"/>
                  </a:moveTo>
                  <a:lnTo>
                    <a:pt x="5384800" y="11199114"/>
                  </a:lnTo>
                  <a:lnTo>
                    <a:pt x="5384800" y="11148314"/>
                  </a:lnTo>
                  <a:lnTo>
                    <a:pt x="5486400" y="11148314"/>
                  </a:lnTo>
                  <a:close/>
                  <a:moveTo>
                    <a:pt x="5283200" y="11148314"/>
                  </a:moveTo>
                  <a:lnTo>
                    <a:pt x="5181600" y="11148314"/>
                  </a:lnTo>
                  <a:lnTo>
                    <a:pt x="5181600" y="11097514"/>
                  </a:lnTo>
                  <a:lnTo>
                    <a:pt x="5283200" y="11097514"/>
                  </a:lnTo>
                  <a:close/>
                  <a:moveTo>
                    <a:pt x="5080000" y="11097514"/>
                  </a:moveTo>
                  <a:lnTo>
                    <a:pt x="4978400" y="11097514"/>
                  </a:lnTo>
                  <a:lnTo>
                    <a:pt x="4978400" y="11046714"/>
                  </a:lnTo>
                  <a:lnTo>
                    <a:pt x="5080000" y="11046714"/>
                  </a:lnTo>
                  <a:close/>
                  <a:moveTo>
                    <a:pt x="4876800" y="11046714"/>
                  </a:moveTo>
                  <a:lnTo>
                    <a:pt x="4775200" y="11046714"/>
                  </a:lnTo>
                  <a:lnTo>
                    <a:pt x="4775200" y="10995914"/>
                  </a:lnTo>
                  <a:lnTo>
                    <a:pt x="4876800" y="10995914"/>
                  </a:lnTo>
                  <a:close/>
                  <a:moveTo>
                    <a:pt x="4673600" y="10995914"/>
                  </a:moveTo>
                  <a:lnTo>
                    <a:pt x="4572000" y="10995914"/>
                  </a:lnTo>
                  <a:lnTo>
                    <a:pt x="4572000" y="10945114"/>
                  </a:lnTo>
                  <a:lnTo>
                    <a:pt x="4673600" y="10945114"/>
                  </a:lnTo>
                  <a:close/>
                  <a:moveTo>
                    <a:pt x="4470400" y="10945114"/>
                  </a:moveTo>
                  <a:lnTo>
                    <a:pt x="4368800" y="10945114"/>
                  </a:lnTo>
                  <a:lnTo>
                    <a:pt x="4368800" y="10894314"/>
                  </a:lnTo>
                  <a:lnTo>
                    <a:pt x="4470400" y="10894314"/>
                  </a:lnTo>
                  <a:close/>
                  <a:moveTo>
                    <a:pt x="4267200" y="10894314"/>
                  </a:moveTo>
                  <a:lnTo>
                    <a:pt x="4165600" y="10894314"/>
                  </a:lnTo>
                  <a:lnTo>
                    <a:pt x="4165600" y="10843514"/>
                  </a:lnTo>
                  <a:lnTo>
                    <a:pt x="4267200" y="10843514"/>
                  </a:lnTo>
                  <a:close/>
                  <a:moveTo>
                    <a:pt x="4064000" y="10843514"/>
                  </a:moveTo>
                  <a:lnTo>
                    <a:pt x="3962400" y="10843514"/>
                  </a:lnTo>
                  <a:lnTo>
                    <a:pt x="3962400" y="10792714"/>
                  </a:lnTo>
                  <a:lnTo>
                    <a:pt x="4064000" y="10792714"/>
                  </a:lnTo>
                  <a:close/>
                  <a:moveTo>
                    <a:pt x="3860800" y="10792714"/>
                  </a:moveTo>
                  <a:lnTo>
                    <a:pt x="3759200" y="10792714"/>
                  </a:lnTo>
                  <a:lnTo>
                    <a:pt x="3759200" y="10741914"/>
                  </a:lnTo>
                  <a:lnTo>
                    <a:pt x="3860800" y="10741914"/>
                  </a:lnTo>
                  <a:close/>
                  <a:moveTo>
                    <a:pt x="3657600" y="10741914"/>
                  </a:moveTo>
                  <a:lnTo>
                    <a:pt x="3556000" y="10741914"/>
                  </a:lnTo>
                  <a:lnTo>
                    <a:pt x="3556000" y="10691114"/>
                  </a:lnTo>
                  <a:lnTo>
                    <a:pt x="3657600" y="10691114"/>
                  </a:lnTo>
                  <a:close/>
                  <a:moveTo>
                    <a:pt x="3454400" y="10691114"/>
                  </a:moveTo>
                  <a:lnTo>
                    <a:pt x="3352800" y="10691114"/>
                  </a:lnTo>
                  <a:lnTo>
                    <a:pt x="3352800" y="10640314"/>
                  </a:lnTo>
                  <a:lnTo>
                    <a:pt x="3454400" y="10640314"/>
                  </a:lnTo>
                  <a:close/>
                  <a:moveTo>
                    <a:pt x="3251200" y="10640314"/>
                  </a:moveTo>
                  <a:lnTo>
                    <a:pt x="3149600" y="10640314"/>
                  </a:lnTo>
                  <a:lnTo>
                    <a:pt x="3149600" y="10589514"/>
                  </a:lnTo>
                  <a:lnTo>
                    <a:pt x="3251200" y="10589514"/>
                  </a:lnTo>
                  <a:close/>
                  <a:moveTo>
                    <a:pt x="3048000" y="10589514"/>
                  </a:moveTo>
                  <a:lnTo>
                    <a:pt x="2946400" y="10589514"/>
                  </a:lnTo>
                  <a:lnTo>
                    <a:pt x="2946400" y="10538714"/>
                  </a:lnTo>
                  <a:lnTo>
                    <a:pt x="3048000" y="10538714"/>
                  </a:lnTo>
                  <a:close/>
                  <a:moveTo>
                    <a:pt x="2844800" y="10538714"/>
                  </a:moveTo>
                  <a:lnTo>
                    <a:pt x="2743200" y="10538714"/>
                  </a:lnTo>
                  <a:lnTo>
                    <a:pt x="2743200" y="10487914"/>
                  </a:lnTo>
                  <a:lnTo>
                    <a:pt x="2844800" y="10487914"/>
                  </a:lnTo>
                  <a:close/>
                  <a:moveTo>
                    <a:pt x="2641600" y="10487914"/>
                  </a:moveTo>
                  <a:lnTo>
                    <a:pt x="2540000" y="10487914"/>
                  </a:lnTo>
                  <a:lnTo>
                    <a:pt x="2540000" y="10437114"/>
                  </a:lnTo>
                  <a:lnTo>
                    <a:pt x="2641600" y="10437114"/>
                  </a:lnTo>
                  <a:close/>
                  <a:moveTo>
                    <a:pt x="2438400" y="10437114"/>
                  </a:moveTo>
                  <a:lnTo>
                    <a:pt x="2336800" y="10437114"/>
                  </a:lnTo>
                  <a:lnTo>
                    <a:pt x="2336800" y="10386314"/>
                  </a:lnTo>
                  <a:lnTo>
                    <a:pt x="2438400" y="10386314"/>
                  </a:lnTo>
                  <a:close/>
                  <a:moveTo>
                    <a:pt x="2235200" y="10386314"/>
                  </a:moveTo>
                  <a:lnTo>
                    <a:pt x="2133600" y="10386314"/>
                  </a:lnTo>
                  <a:lnTo>
                    <a:pt x="2133600" y="10335514"/>
                  </a:lnTo>
                  <a:lnTo>
                    <a:pt x="2235200" y="10335514"/>
                  </a:lnTo>
                  <a:close/>
                  <a:moveTo>
                    <a:pt x="2032000" y="10335514"/>
                  </a:moveTo>
                  <a:lnTo>
                    <a:pt x="1930400" y="10335514"/>
                  </a:lnTo>
                  <a:lnTo>
                    <a:pt x="1930400" y="10284714"/>
                  </a:lnTo>
                  <a:lnTo>
                    <a:pt x="2032000" y="10284714"/>
                  </a:lnTo>
                  <a:close/>
                  <a:moveTo>
                    <a:pt x="1828800" y="10284714"/>
                  </a:moveTo>
                  <a:lnTo>
                    <a:pt x="1727200" y="10284714"/>
                  </a:lnTo>
                  <a:lnTo>
                    <a:pt x="1727200" y="10233914"/>
                  </a:lnTo>
                  <a:lnTo>
                    <a:pt x="1828800" y="10233914"/>
                  </a:lnTo>
                  <a:close/>
                  <a:moveTo>
                    <a:pt x="1625600" y="10233914"/>
                  </a:moveTo>
                  <a:lnTo>
                    <a:pt x="1524000" y="10233914"/>
                  </a:lnTo>
                  <a:lnTo>
                    <a:pt x="1524000" y="10183114"/>
                  </a:lnTo>
                  <a:lnTo>
                    <a:pt x="1625600" y="10183114"/>
                  </a:lnTo>
                  <a:close/>
                  <a:moveTo>
                    <a:pt x="1422400" y="10183114"/>
                  </a:moveTo>
                  <a:lnTo>
                    <a:pt x="1320800" y="10183114"/>
                  </a:lnTo>
                  <a:lnTo>
                    <a:pt x="1320800" y="10132314"/>
                  </a:lnTo>
                  <a:lnTo>
                    <a:pt x="1422400" y="10132314"/>
                  </a:lnTo>
                  <a:close/>
                  <a:moveTo>
                    <a:pt x="1219200" y="10132314"/>
                  </a:moveTo>
                  <a:lnTo>
                    <a:pt x="1117600" y="10132314"/>
                  </a:lnTo>
                  <a:lnTo>
                    <a:pt x="1117600" y="10081514"/>
                  </a:lnTo>
                  <a:lnTo>
                    <a:pt x="1219200" y="10081514"/>
                  </a:lnTo>
                  <a:close/>
                  <a:moveTo>
                    <a:pt x="1016000" y="10081514"/>
                  </a:moveTo>
                  <a:lnTo>
                    <a:pt x="914400" y="10081514"/>
                  </a:lnTo>
                  <a:lnTo>
                    <a:pt x="914400" y="10030714"/>
                  </a:lnTo>
                  <a:lnTo>
                    <a:pt x="1016000" y="10030714"/>
                  </a:lnTo>
                  <a:close/>
                  <a:moveTo>
                    <a:pt x="812800" y="10030714"/>
                  </a:moveTo>
                  <a:lnTo>
                    <a:pt x="711200" y="10030714"/>
                  </a:lnTo>
                  <a:lnTo>
                    <a:pt x="711200" y="9979914"/>
                  </a:lnTo>
                  <a:lnTo>
                    <a:pt x="812800" y="9979914"/>
                  </a:lnTo>
                  <a:close/>
                  <a:moveTo>
                    <a:pt x="609600" y="9979914"/>
                  </a:moveTo>
                  <a:lnTo>
                    <a:pt x="508000" y="9979914"/>
                  </a:lnTo>
                  <a:lnTo>
                    <a:pt x="508000" y="9929114"/>
                  </a:lnTo>
                  <a:lnTo>
                    <a:pt x="609600" y="9929114"/>
                  </a:lnTo>
                  <a:close/>
                  <a:moveTo>
                    <a:pt x="406400" y="9929114"/>
                  </a:moveTo>
                  <a:lnTo>
                    <a:pt x="304800" y="9929114"/>
                  </a:lnTo>
                  <a:lnTo>
                    <a:pt x="304800" y="9878314"/>
                  </a:lnTo>
                  <a:lnTo>
                    <a:pt x="406400" y="9878314"/>
                  </a:lnTo>
                  <a:close/>
                  <a:moveTo>
                    <a:pt x="203200" y="9878314"/>
                  </a:moveTo>
                  <a:lnTo>
                    <a:pt x="101600" y="9878314"/>
                  </a:lnTo>
                  <a:lnTo>
                    <a:pt x="101600" y="9827514"/>
                  </a:lnTo>
                  <a:lnTo>
                    <a:pt x="203200" y="9827514"/>
                  </a:lnTo>
                  <a:close/>
                  <a:moveTo>
                    <a:pt x="0" y="9827514"/>
                  </a:moveTo>
                  <a:lnTo>
                    <a:pt x="3089402" y="9827514"/>
                  </a:lnTo>
                  <a:cubicBezTo>
                    <a:pt x="3075432" y="9827514"/>
                    <a:pt x="3064002" y="9816084"/>
                    <a:pt x="3064002" y="9802114"/>
                  </a:cubicBezTo>
                  <a:lnTo>
                    <a:pt x="3064002" y="9760839"/>
                  </a:lnTo>
                  <a:lnTo>
                    <a:pt x="3114802" y="9760839"/>
                  </a:lnTo>
                  <a:lnTo>
                    <a:pt x="3114802" y="9802114"/>
                  </a:lnTo>
                  <a:lnTo>
                    <a:pt x="3089402" y="9802114"/>
                  </a:lnTo>
                  <a:lnTo>
                    <a:pt x="3089402" y="9776714"/>
                  </a:lnTo>
                  <a:lnTo>
                    <a:pt x="3149727" y="9776714"/>
                  </a:lnTo>
                  <a:close/>
                  <a:moveTo>
                    <a:pt x="3064002" y="12554839"/>
                  </a:moveTo>
                  <a:lnTo>
                    <a:pt x="3064002" y="12453239"/>
                  </a:lnTo>
                  <a:lnTo>
                    <a:pt x="3114802" y="12453239"/>
                  </a:lnTo>
                  <a:lnTo>
                    <a:pt x="3114802" y="12554839"/>
                  </a:lnTo>
                  <a:close/>
                  <a:moveTo>
                    <a:pt x="3114802" y="12351639"/>
                  </a:moveTo>
                  <a:lnTo>
                    <a:pt x="3114802" y="12250039"/>
                  </a:lnTo>
                  <a:lnTo>
                    <a:pt x="3114802" y="12351639"/>
                  </a:lnTo>
                  <a:close/>
                  <a:moveTo>
                    <a:pt x="3114802" y="12148439"/>
                  </a:moveTo>
                  <a:lnTo>
                    <a:pt x="3114802" y="12046839"/>
                  </a:lnTo>
                  <a:lnTo>
                    <a:pt x="3114802" y="12148439"/>
                  </a:lnTo>
                  <a:close/>
                  <a:moveTo>
                    <a:pt x="3114802" y="11945239"/>
                  </a:moveTo>
                  <a:lnTo>
                    <a:pt x="3114802" y="11843639"/>
                  </a:lnTo>
                  <a:lnTo>
                    <a:pt x="3114802" y="11945239"/>
                  </a:lnTo>
                  <a:close/>
                  <a:moveTo>
                    <a:pt x="3114802" y="11742039"/>
                  </a:moveTo>
                  <a:lnTo>
                    <a:pt x="3114802" y="11640439"/>
                  </a:lnTo>
                  <a:lnTo>
                    <a:pt x="3114802" y="11742039"/>
                  </a:lnTo>
                  <a:close/>
                  <a:moveTo>
                    <a:pt x="3114802" y="11538839"/>
                  </a:moveTo>
                  <a:lnTo>
                    <a:pt x="3114802" y="11437239"/>
                  </a:lnTo>
                  <a:lnTo>
                    <a:pt x="3114802" y="11538839"/>
                  </a:lnTo>
                  <a:close/>
                  <a:moveTo>
                    <a:pt x="3114802" y="11335639"/>
                  </a:moveTo>
                  <a:lnTo>
                    <a:pt x="3114802" y="11234039"/>
                  </a:lnTo>
                  <a:lnTo>
                    <a:pt x="3114802" y="11335639"/>
                  </a:lnTo>
                  <a:close/>
                  <a:moveTo>
                    <a:pt x="3114802" y="11132439"/>
                  </a:moveTo>
                  <a:lnTo>
                    <a:pt x="3114802" y="11030839"/>
                  </a:lnTo>
                  <a:lnTo>
                    <a:pt x="3114802" y="11132439"/>
                  </a:lnTo>
                  <a:close/>
                  <a:moveTo>
                    <a:pt x="3114802" y="10929239"/>
                  </a:moveTo>
                  <a:lnTo>
                    <a:pt x="3114802" y="10827639"/>
                  </a:lnTo>
                  <a:lnTo>
                    <a:pt x="3114802" y="10929239"/>
                  </a:lnTo>
                  <a:close/>
                  <a:moveTo>
                    <a:pt x="3114802" y="10726039"/>
                  </a:moveTo>
                  <a:lnTo>
                    <a:pt x="3114802" y="10624439"/>
                  </a:lnTo>
                  <a:lnTo>
                    <a:pt x="3114802" y="10726039"/>
                  </a:lnTo>
                  <a:close/>
                  <a:moveTo>
                    <a:pt x="3114802" y="10522839"/>
                  </a:moveTo>
                  <a:lnTo>
                    <a:pt x="3114802" y="10421239"/>
                  </a:lnTo>
                  <a:lnTo>
                    <a:pt x="3114802" y="10522839"/>
                  </a:lnTo>
                  <a:close/>
                  <a:moveTo>
                    <a:pt x="3114802" y="10319639"/>
                  </a:moveTo>
                  <a:lnTo>
                    <a:pt x="3114802" y="10218039"/>
                  </a:lnTo>
                  <a:lnTo>
                    <a:pt x="3114802" y="10319639"/>
                  </a:lnTo>
                  <a:close/>
                  <a:moveTo>
                    <a:pt x="3114802" y="10116439"/>
                  </a:moveTo>
                  <a:lnTo>
                    <a:pt x="3114802" y="10014839"/>
                  </a:lnTo>
                  <a:lnTo>
                    <a:pt x="3114802" y="10116439"/>
                  </a:lnTo>
                  <a:close/>
                  <a:moveTo>
                    <a:pt x="3114802" y="9913239"/>
                  </a:moveTo>
                  <a:lnTo>
                    <a:pt x="3114802" y="9811639"/>
                  </a:lnTo>
                  <a:lnTo>
                    <a:pt x="3114802" y="9913239"/>
                  </a:lnTo>
                  <a:close/>
                  <a:moveTo>
                    <a:pt x="3114802" y="9710039"/>
                  </a:moveTo>
                  <a:lnTo>
                    <a:pt x="3114802" y="9608439"/>
                  </a:lnTo>
                  <a:lnTo>
                    <a:pt x="3114802" y="9710039"/>
                  </a:lnTo>
                  <a:close/>
                  <a:moveTo>
                    <a:pt x="3114802" y="9506839"/>
                  </a:moveTo>
                  <a:lnTo>
                    <a:pt x="3114802" y="9405239"/>
                  </a:lnTo>
                  <a:lnTo>
                    <a:pt x="3114802" y="9506839"/>
                  </a:lnTo>
                  <a:close/>
                  <a:moveTo>
                    <a:pt x="3114802" y="9303639"/>
                  </a:moveTo>
                  <a:lnTo>
                    <a:pt x="3114802" y="9202039"/>
                  </a:lnTo>
                  <a:lnTo>
                    <a:pt x="3114802" y="9303639"/>
                  </a:lnTo>
                  <a:close/>
                  <a:moveTo>
                    <a:pt x="3114802" y="9100439"/>
                  </a:moveTo>
                  <a:lnTo>
                    <a:pt x="3114802" y="8998839"/>
                  </a:lnTo>
                  <a:lnTo>
                    <a:pt x="3114802" y="9100439"/>
                  </a:lnTo>
                  <a:close/>
                  <a:moveTo>
                    <a:pt x="3114802" y="8897239"/>
                  </a:moveTo>
                  <a:lnTo>
                    <a:pt x="3114802" y="8795639"/>
                  </a:lnTo>
                  <a:lnTo>
                    <a:pt x="3114802" y="8897239"/>
                  </a:lnTo>
                  <a:close/>
                  <a:moveTo>
                    <a:pt x="3114802" y="8694039"/>
                  </a:moveTo>
                  <a:lnTo>
                    <a:pt x="3114802" y="8592439"/>
                  </a:lnTo>
                  <a:lnTo>
                    <a:pt x="3114802" y="8694039"/>
                  </a:lnTo>
                  <a:close/>
                  <a:moveTo>
                    <a:pt x="3114802" y="8490839"/>
                  </a:moveTo>
                  <a:lnTo>
                    <a:pt x="3114802" y="8389239"/>
                  </a:lnTo>
                  <a:lnTo>
                    <a:pt x="3114802" y="8490839"/>
                  </a:lnTo>
                  <a:close/>
                  <a:moveTo>
                    <a:pt x="3114802" y="8287639"/>
                  </a:moveTo>
                  <a:lnTo>
                    <a:pt x="3114802" y="8186039"/>
                  </a:lnTo>
                  <a:lnTo>
                    <a:pt x="3114802" y="8287639"/>
                  </a:lnTo>
                  <a:close/>
                  <a:moveTo>
                    <a:pt x="3114802" y="8084439"/>
                  </a:moveTo>
                  <a:lnTo>
                    <a:pt x="3114802" y="7982839"/>
                  </a:lnTo>
                  <a:lnTo>
                    <a:pt x="3114802" y="8084439"/>
                  </a:lnTo>
                  <a:close/>
                  <a:moveTo>
                    <a:pt x="3114802" y="7881239"/>
                  </a:moveTo>
                  <a:lnTo>
                    <a:pt x="3114802" y="7779639"/>
                  </a:lnTo>
                  <a:lnTo>
                    <a:pt x="3114802" y="7881239"/>
                  </a:lnTo>
                  <a:close/>
                  <a:moveTo>
                    <a:pt x="3114802" y="7678039"/>
                  </a:moveTo>
                  <a:lnTo>
                    <a:pt x="3114802" y="7576439"/>
                  </a:lnTo>
                  <a:lnTo>
                    <a:pt x="3114802" y="7678039"/>
                  </a:lnTo>
                  <a:close/>
                  <a:moveTo>
                    <a:pt x="3114802" y="7474839"/>
                  </a:moveTo>
                  <a:lnTo>
                    <a:pt x="3114802" y="7373239"/>
                  </a:lnTo>
                  <a:lnTo>
                    <a:pt x="3114802" y="7474839"/>
                  </a:lnTo>
                  <a:close/>
                  <a:moveTo>
                    <a:pt x="3114802" y="7271639"/>
                  </a:moveTo>
                  <a:lnTo>
                    <a:pt x="3114802" y="7170039"/>
                  </a:lnTo>
                  <a:lnTo>
                    <a:pt x="3114802" y="7271639"/>
                  </a:lnTo>
                  <a:close/>
                  <a:moveTo>
                    <a:pt x="3114802" y="7068439"/>
                  </a:moveTo>
                  <a:lnTo>
                    <a:pt x="3114802" y="6966839"/>
                  </a:lnTo>
                  <a:lnTo>
                    <a:pt x="3114802" y="7068439"/>
                  </a:lnTo>
                  <a:close/>
                  <a:moveTo>
                    <a:pt x="3114802" y="6865239"/>
                  </a:moveTo>
                  <a:lnTo>
                    <a:pt x="3114802" y="6763639"/>
                  </a:lnTo>
                  <a:lnTo>
                    <a:pt x="3114802" y="6865239"/>
                  </a:lnTo>
                  <a:close/>
                  <a:moveTo>
                    <a:pt x="3114802" y="6662039"/>
                  </a:moveTo>
                  <a:lnTo>
                    <a:pt x="3114802" y="6560439"/>
                  </a:lnTo>
                  <a:lnTo>
                    <a:pt x="3114802" y="6662039"/>
                  </a:lnTo>
                  <a:close/>
                  <a:moveTo>
                    <a:pt x="3114802" y="6458839"/>
                  </a:moveTo>
                  <a:lnTo>
                    <a:pt x="3114802" y="6357239"/>
                  </a:lnTo>
                  <a:lnTo>
                    <a:pt x="3114802" y="6458839"/>
                  </a:lnTo>
                  <a:close/>
                  <a:moveTo>
                    <a:pt x="3114802" y="6255639"/>
                  </a:moveTo>
                  <a:lnTo>
                    <a:pt x="3114802" y="6154039"/>
                  </a:lnTo>
                  <a:lnTo>
                    <a:pt x="3114802" y="6255639"/>
                  </a:lnTo>
                  <a:close/>
                  <a:moveTo>
                    <a:pt x="3114802" y="6052439"/>
                  </a:moveTo>
                  <a:lnTo>
                    <a:pt x="3114802" y="5950839"/>
                  </a:lnTo>
                  <a:lnTo>
                    <a:pt x="3114802" y="6052439"/>
                  </a:lnTo>
                  <a:close/>
                  <a:moveTo>
                    <a:pt x="3114802" y="5849239"/>
                  </a:moveTo>
                  <a:lnTo>
                    <a:pt x="3114802" y="5747639"/>
                  </a:lnTo>
                  <a:lnTo>
                    <a:pt x="3114802" y="5849239"/>
                  </a:lnTo>
                  <a:close/>
                  <a:moveTo>
                    <a:pt x="3114802" y="5646039"/>
                  </a:moveTo>
                  <a:lnTo>
                    <a:pt x="3114802" y="5544439"/>
                  </a:lnTo>
                  <a:lnTo>
                    <a:pt x="3114802" y="5646039"/>
                  </a:lnTo>
                  <a:close/>
                  <a:moveTo>
                    <a:pt x="3114802" y="5442839"/>
                  </a:moveTo>
                  <a:lnTo>
                    <a:pt x="3114802" y="5341239"/>
                  </a:lnTo>
                  <a:lnTo>
                    <a:pt x="3114802" y="5442839"/>
                  </a:lnTo>
                  <a:close/>
                  <a:moveTo>
                    <a:pt x="3114802" y="5239639"/>
                  </a:moveTo>
                  <a:lnTo>
                    <a:pt x="3114802" y="5138039"/>
                  </a:lnTo>
                  <a:lnTo>
                    <a:pt x="3114802" y="5239639"/>
                  </a:lnTo>
                  <a:close/>
                  <a:moveTo>
                    <a:pt x="3114802" y="5036439"/>
                  </a:moveTo>
                  <a:lnTo>
                    <a:pt x="3114802" y="4934839"/>
                  </a:lnTo>
                  <a:lnTo>
                    <a:pt x="3114802" y="5036439"/>
                  </a:lnTo>
                  <a:close/>
                  <a:moveTo>
                    <a:pt x="3114802" y="4833239"/>
                  </a:moveTo>
                  <a:lnTo>
                    <a:pt x="3114802" y="4731639"/>
                  </a:lnTo>
                  <a:lnTo>
                    <a:pt x="3114802" y="4833239"/>
                  </a:lnTo>
                  <a:close/>
                  <a:moveTo>
                    <a:pt x="3114802" y="4630039"/>
                  </a:moveTo>
                  <a:lnTo>
                    <a:pt x="3114802" y="4528439"/>
                  </a:lnTo>
                  <a:lnTo>
                    <a:pt x="3114802" y="4630039"/>
                  </a:lnTo>
                  <a:close/>
                  <a:moveTo>
                    <a:pt x="3114802" y="4426839"/>
                  </a:moveTo>
                  <a:lnTo>
                    <a:pt x="3114802" y="4325239"/>
                  </a:lnTo>
                  <a:lnTo>
                    <a:pt x="3114802" y="4426839"/>
                  </a:lnTo>
                  <a:close/>
                  <a:moveTo>
                    <a:pt x="3114802" y="4223639"/>
                  </a:moveTo>
                  <a:lnTo>
                    <a:pt x="3114802" y="4122039"/>
                  </a:lnTo>
                  <a:lnTo>
                    <a:pt x="3114802" y="4223639"/>
                  </a:lnTo>
                  <a:close/>
                  <a:moveTo>
                    <a:pt x="3114802" y="4020439"/>
                  </a:moveTo>
                  <a:lnTo>
                    <a:pt x="3114802" y="3918839"/>
                  </a:lnTo>
                  <a:lnTo>
                    <a:pt x="3114802" y="4020439"/>
                  </a:lnTo>
                  <a:close/>
                  <a:moveTo>
                    <a:pt x="3114802" y="3817239"/>
                  </a:moveTo>
                  <a:lnTo>
                    <a:pt x="3114802" y="3715639"/>
                  </a:lnTo>
                  <a:lnTo>
                    <a:pt x="3114802" y="3817239"/>
                  </a:lnTo>
                  <a:close/>
                  <a:moveTo>
                    <a:pt x="3114802" y="3614039"/>
                  </a:moveTo>
                  <a:lnTo>
                    <a:pt x="3114802" y="3512439"/>
                  </a:lnTo>
                  <a:lnTo>
                    <a:pt x="3114802" y="3614039"/>
                  </a:lnTo>
                  <a:close/>
                  <a:moveTo>
                    <a:pt x="3114802" y="3410839"/>
                  </a:moveTo>
                  <a:lnTo>
                    <a:pt x="3114802" y="3309239"/>
                  </a:lnTo>
                  <a:lnTo>
                    <a:pt x="3114802" y="3410839"/>
                  </a:lnTo>
                  <a:close/>
                  <a:moveTo>
                    <a:pt x="3114802" y="3207639"/>
                  </a:moveTo>
                  <a:lnTo>
                    <a:pt x="3114802" y="3106039"/>
                  </a:lnTo>
                  <a:lnTo>
                    <a:pt x="3114802" y="3207639"/>
                  </a:lnTo>
                  <a:close/>
                  <a:moveTo>
                    <a:pt x="3114802" y="3004439"/>
                  </a:moveTo>
                  <a:lnTo>
                    <a:pt x="3114802" y="2902839"/>
                  </a:lnTo>
                  <a:lnTo>
                    <a:pt x="3114802" y="3004439"/>
                  </a:lnTo>
                  <a:close/>
                  <a:moveTo>
                    <a:pt x="3114802" y="2801239"/>
                  </a:moveTo>
                  <a:lnTo>
                    <a:pt x="3114802" y="2699639"/>
                  </a:lnTo>
                  <a:lnTo>
                    <a:pt x="3114802" y="2801239"/>
                  </a:lnTo>
                  <a:close/>
                  <a:moveTo>
                    <a:pt x="3114802" y="2598039"/>
                  </a:moveTo>
                  <a:lnTo>
                    <a:pt x="3114802" y="2496439"/>
                  </a:lnTo>
                  <a:lnTo>
                    <a:pt x="3114802" y="2598039"/>
                  </a:lnTo>
                  <a:close/>
                  <a:moveTo>
                    <a:pt x="3114802" y="2394839"/>
                  </a:moveTo>
                  <a:lnTo>
                    <a:pt x="3114802" y="2293239"/>
                  </a:lnTo>
                  <a:lnTo>
                    <a:pt x="3114802" y="2394839"/>
                  </a:lnTo>
                  <a:close/>
                  <a:moveTo>
                    <a:pt x="3114802" y="2191639"/>
                  </a:moveTo>
                  <a:lnTo>
                    <a:pt x="3114802" y="2090039"/>
                  </a:lnTo>
                  <a:lnTo>
                    <a:pt x="3114802" y="2191639"/>
                  </a:lnTo>
                  <a:close/>
                  <a:moveTo>
                    <a:pt x="3114802" y="1988439"/>
                  </a:moveTo>
                  <a:lnTo>
                    <a:pt x="3114802" y="1886839"/>
                  </a:lnTo>
                  <a:lnTo>
                    <a:pt x="3114802" y="1988439"/>
                  </a:lnTo>
                  <a:close/>
                  <a:moveTo>
                    <a:pt x="3114802" y="1785239"/>
                  </a:moveTo>
                  <a:lnTo>
                    <a:pt x="3114802" y="1683639"/>
                  </a:lnTo>
                  <a:lnTo>
                    <a:pt x="3114802" y="1785239"/>
                  </a:lnTo>
                  <a:close/>
                  <a:moveTo>
                    <a:pt x="3114802" y="1582039"/>
                  </a:moveTo>
                  <a:lnTo>
                    <a:pt x="3114802" y="1480439"/>
                  </a:lnTo>
                  <a:lnTo>
                    <a:pt x="3114802" y="1582039"/>
                  </a:lnTo>
                  <a:close/>
                  <a:moveTo>
                    <a:pt x="3114802" y="1378839"/>
                  </a:moveTo>
                  <a:lnTo>
                    <a:pt x="3114802" y="1277239"/>
                  </a:lnTo>
                  <a:lnTo>
                    <a:pt x="3114802" y="1378839"/>
                  </a:lnTo>
                  <a:close/>
                  <a:moveTo>
                    <a:pt x="3114802" y="1175639"/>
                  </a:moveTo>
                  <a:lnTo>
                    <a:pt x="3114802" y="1074039"/>
                  </a:lnTo>
                  <a:lnTo>
                    <a:pt x="3114802" y="1175639"/>
                  </a:lnTo>
                  <a:close/>
                  <a:moveTo>
                    <a:pt x="3114802" y="972439"/>
                  </a:moveTo>
                  <a:lnTo>
                    <a:pt x="3114802" y="870839"/>
                  </a:lnTo>
                  <a:lnTo>
                    <a:pt x="3114802" y="972439"/>
                  </a:lnTo>
                  <a:close/>
                  <a:moveTo>
                    <a:pt x="3114802" y="769239"/>
                  </a:moveTo>
                  <a:lnTo>
                    <a:pt x="3114802" y="667639"/>
                  </a:lnTo>
                  <a:lnTo>
                    <a:pt x="3114802" y="769239"/>
                  </a:lnTo>
                  <a:close/>
                  <a:moveTo>
                    <a:pt x="3114802" y="566039"/>
                  </a:moveTo>
                  <a:lnTo>
                    <a:pt x="3114802" y="464439"/>
                  </a:lnTo>
                  <a:lnTo>
                    <a:pt x="3114802" y="566039"/>
                  </a:lnTo>
                  <a:close/>
                  <a:moveTo>
                    <a:pt x="3114802" y="362839"/>
                  </a:moveTo>
                  <a:lnTo>
                    <a:pt x="3114802" y="261239"/>
                  </a:lnTo>
                  <a:lnTo>
                    <a:pt x="3114802" y="362839"/>
                  </a:lnTo>
                  <a:close/>
                  <a:moveTo>
                    <a:pt x="3114802" y="159639"/>
                  </a:moveTo>
                  <a:lnTo>
                    <a:pt x="3114802" y="58039"/>
                  </a:lnTo>
                  <a:lnTo>
                    <a:pt x="3114802" y="159639"/>
                  </a:lnTo>
                  <a:close/>
                  <a:moveTo>
                    <a:pt x="3089402" y="0"/>
                  </a:moveTo>
                  <a:lnTo>
                    <a:pt x="3191002" y="0"/>
                  </a:lnTo>
                  <a:lnTo>
                    <a:pt x="3191002" y="50800"/>
                  </a:lnTo>
                  <a:lnTo>
                    <a:pt x="3089402" y="50800"/>
                  </a:lnTo>
                  <a:close/>
                </a:path>
              </a:pathLst>
            </a:custGeom>
            <a:solidFill>
              <a:srgbClr val="000000"/>
            </a:solidFill>
          </p:spPr>
        </p:sp>
      </p:grpSp>
      <p:sp>
        <p:nvSpPr>
          <p:cNvPr name="Freeform 4" id="4"/>
          <p:cNvSpPr/>
          <p:nvPr/>
        </p:nvSpPr>
        <p:spPr>
          <a:xfrm flipH="false" flipV="false" rot="0">
            <a:off x="390420" y="440334"/>
            <a:ext cx="2527782" cy="680330"/>
          </a:xfrm>
          <a:custGeom>
            <a:avLst/>
            <a:gdLst/>
            <a:ahLst/>
            <a:cxnLst/>
            <a:rect r="r" b="b" t="t" l="l"/>
            <a:pathLst>
              <a:path h="680330" w="2527782">
                <a:moveTo>
                  <a:pt x="0" y="0"/>
                </a:moveTo>
                <a:lnTo>
                  <a:pt x="2527782" y="0"/>
                </a:lnTo>
                <a:lnTo>
                  <a:pt x="2527782" y="680330"/>
                </a:lnTo>
                <a:lnTo>
                  <a:pt x="0" y="680330"/>
                </a:lnTo>
                <a:lnTo>
                  <a:pt x="0" y="0"/>
                </a:lnTo>
                <a:close/>
              </a:path>
            </a:pathLst>
          </a:custGeom>
          <a:blipFill>
            <a:blip r:embed="rId2"/>
            <a:stretch>
              <a:fillRect l="0" t="0" r="0" b="0"/>
            </a:stretch>
          </a:blipFill>
        </p:spPr>
      </p:sp>
      <p:grpSp>
        <p:nvGrpSpPr>
          <p:cNvPr name="Group 5" id="5"/>
          <p:cNvGrpSpPr/>
          <p:nvPr/>
        </p:nvGrpSpPr>
        <p:grpSpPr>
          <a:xfrm rot="0">
            <a:off x="390418" y="2275762"/>
            <a:ext cx="8393986" cy="1107996"/>
            <a:chOff x="0" y="0"/>
            <a:chExt cx="11191982" cy="1477328"/>
          </a:xfrm>
        </p:grpSpPr>
        <p:sp>
          <p:nvSpPr>
            <p:cNvPr name="Freeform 6" id="6"/>
            <p:cNvSpPr/>
            <p:nvPr/>
          </p:nvSpPr>
          <p:spPr>
            <a:xfrm flipH="false" flipV="false" rot="0">
              <a:off x="0" y="0"/>
              <a:ext cx="11191982" cy="1477328"/>
            </a:xfrm>
            <a:custGeom>
              <a:avLst/>
              <a:gdLst/>
              <a:ahLst/>
              <a:cxnLst/>
              <a:rect r="r" b="b" t="t" l="l"/>
              <a:pathLst>
                <a:path h="1477328" w="11191982">
                  <a:moveTo>
                    <a:pt x="0" y="0"/>
                  </a:moveTo>
                  <a:lnTo>
                    <a:pt x="11191982" y="0"/>
                  </a:lnTo>
                  <a:lnTo>
                    <a:pt x="11191982" y="1477328"/>
                  </a:lnTo>
                  <a:lnTo>
                    <a:pt x="0" y="1477328"/>
                  </a:lnTo>
                  <a:close/>
                </a:path>
              </a:pathLst>
            </a:custGeom>
            <a:solidFill>
              <a:srgbClr val="000000">
                <a:alpha val="0"/>
              </a:srgbClr>
            </a:solidFill>
          </p:spPr>
        </p:sp>
        <p:sp>
          <p:nvSpPr>
            <p:cNvPr name="TextBox 7" id="7"/>
            <p:cNvSpPr txBox="true"/>
            <p:nvPr/>
          </p:nvSpPr>
          <p:spPr>
            <a:xfrm>
              <a:off x="0" y="-28575"/>
              <a:ext cx="11191982" cy="1505903"/>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We’re here to use our unique </a:t>
              </a:r>
              <a:r>
                <a:rPr lang="en-US" b="true" sz="1575">
                  <a:solidFill>
                    <a:srgbClr val="00B0F0"/>
                  </a:solidFill>
                  <a:latin typeface="Arial Bold"/>
                  <a:ea typeface="Arial Bold"/>
                  <a:cs typeface="Arial Bold"/>
                  <a:sym typeface="Arial Bold"/>
                </a:rPr>
                <a:t>expertise, capabilities, breadth and perspectives</a:t>
              </a:r>
              <a:r>
                <a:rPr lang="en-US" b="true" sz="1575">
                  <a:solidFill>
                    <a:srgbClr val="000000"/>
                  </a:solidFill>
                  <a:latin typeface="Arial Bold"/>
                  <a:ea typeface="Arial Bold"/>
                  <a:cs typeface="Arial Bold"/>
                  <a:sym typeface="Arial Bold"/>
                </a:rPr>
                <a:t> </a:t>
              </a:r>
              <a:r>
                <a:rPr lang="en-US" sz="1575">
                  <a:solidFill>
                    <a:srgbClr val="000000"/>
                  </a:solidFill>
                  <a:latin typeface="Arial"/>
                  <a:ea typeface="Arial"/>
                  <a:cs typeface="Arial"/>
                  <a:sym typeface="Arial"/>
                </a:rPr>
                <a:t>to open up new kinds of opportunity for our customers. We’re </a:t>
              </a:r>
              <a:r>
                <a:rPr lang="en-US" b="true" sz="1575">
                  <a:solidFill>
                    <a:srgbClr val="00B0F0"/>
                  </a:solidFill>
                  <a:latin typeface="Arial Bold"/>
                  <a:ea typeface="Arial Bold"/>
                  <a:cs typeface="Arial Bold"/>
                  <a:sym typeface="Arial Bold"/>
                </a:rPr>
                <a:t>bringing together the people, ideas and capital</a:t>
              </a:r>
              <a:r>
                <a:rPr lang="en-US" sz="1575">
                  <a:solidFill>
                    <a:srgbClr val="00B0F0"/>
                  </a:solidFill>
                  <a:latin typeface="Arial"/>
                  <a:ea typeface="Arial"/>
                  <a:cs typeface="Arial"/>
                  <a:sym typeface="Arial"/>
                </a:rPr>
                <a:t> </a:t>
              </a:r>
              <a:r>
                <a:rPr lang="en-US" sz="1575">
                  <a:solidFill>
                    <a:srgbClr val="000000"/>
                  </a:solidFill>
                  <a:latin typeface="Arial"/>
                  <a:ea typeface="Arial"/>
                  <a:cs typeface="Arial"/>
                  <a:sym typeface="Arial"/>
                </a:rPr>
                <a:t>that </a:t>
              </a:r>
              <a:r>
                <a:rPr lang="en-US" b="true" sz="1575">
                  <a:solidFill>
                    <a:srgbClr val="00B0F0"/>
                  </a:solidFill>
                  <a:latin typeface="Arial Bold"/>
                  <a:ea typeface="Arial Bold"/>
                  <a:cs typeface="Arial Bold"/>
                  <a:sym typeface="Arial Bold"/>
                </a:rPr>
                <a:t>nurture progress and growth</a:t>
              </a:r>
              <a:r>
                <a:rPr lang="en-US" sz="1575">
                  <a:solidFill>
                    <a:srgbClr val="00B0F0"/>
                  </a:solidFill>
                  <a:latin typeface="Arial"/>
                  <a:ea typeface="Arial"/>
                  <a:cs typeface="Arial"/>
                  <a:sym typeface="Arial"/>
                </a:rPr>
                <a:t>,</a:t>
              </a:r>
              <a:r>
                <a:rPr lang="en-US" sz="1575">
                  <a:solidFill>
                    <a:srgbClr val="000000"/>
                  </a:solidFill>
                  <a:latin typeface="Arial"/>
                  <a:ea typeface="Arial"/>
                  <a:cs typeface="Arial"/>
                  <a:sym typeface="Arial"/>
                </a:rPr>
                <a:t> helping to create a better world – for our customers, our people, our investors, our communities and the planet we all share.</a:t>
              </a:r>
            </a:p>
          </p:txBody>
        </p:sp>
      </p:grpSp>
      <p:grpSp>
        <p:nvGrpSpPr>
          <p:cNvPr name="Group 8" id="8"/>
          <p:cNvGrpSpPr/>
          <p:nvPr/>
        </p:nvGrpSpPr>
        <p:grpSpPr>
          <a:xfrm rot="0">
            <a:off x="420903" y="1755216"/>
            <a:ext cx="6159355" cy="507831"/>
            <a:chOff x="0" y="0"/>
            <a:chExt cx="8212474" cy="677108"/>
          </a:xfrm>
        </p:grpSpPr>
        <p:sp>
          <p:nvSpPr>
            <p:cNvPr name="Freeform 9" id="9"/>
            <p:cNvSpPr/>
            <p:nvPr/>
          </p:nvSpPr>
          <p:spPr>
            <a:xfrm flipH="false" flipV="false" rot="0">
              <a:off x="0" y="0"/>
              <a:ext cx="8212474" cy="677108"/>
            </a:xfrm>
            <a:custGeom>
              <a:avLst/>
              <a:gdLst/>
              <a:ahLst/>
              <a:cxnLst/>
              <a:rect r="r" b="b" t="t" l="l"/>
              <a:pathLst>
                <a:path h="677108" w="8212474">
                  <a:moveTo>
                    <a:pt x="0" y="0"/>
                  </a:moveTo>
                  <a:lnTo>
                    <a:pt x="8212474" y="0"/>
                  </a:lnTo>
                  <a:lnTo>
                    <a:pt x="8212474" y="677108"/>
                  </a:lnTo>
                  <a:lnTo>
                    <a:pt x="0" y="677108"/>
                  </a:lnTo>
                  <a:close/>
                </a:path>
              </a:pathLst>
            </a:custGeom>
            <a:solidFill>
              <a:srgbClr val="000000">
                <a:alpha val="0"/>
              </a:srgbClr>
            </a:solidFill>
          </p:spPr>
        </p:sp>
        <p:sp>
          <p:nvSpPr>
            <p:cNvPr name="TextBox 10" id="10"/>
            <p:cNvSpPr txBox="true"/>
            <p:nvPr/>
          </p:nvSpPr>
          <p:spPr>
            <a:xfrm>
              <a:off x="0" y="-47625"/>
              <a:ext cx="8212474" cy="724733"/>
            </a:xfrm>
            <a:prstGeom prst="rect">
              <a:avLst/>
            </a:prstGeom>
          </p:spPr>
          <p:txBody>
            <a:bodyPr anchor="t" rtlCol="false" tIns="0" lIns="0" bIns="0" rIns="0"/>
            <a:lstStyle/>
            <a:p>
              <a:pPr algn="l">
                <a:lnSpc>
                  <a:spcPts val="2879"/>
                </a:lnSpc>
              </a:pPr>
              <a:r>
                <a:rPr lang="en-US" b="true" sz="2400" i="true">
                  <a:solidFill>
                    <a:srgbClr val="000000"/>
                  </a:solidFill>
                  <a:latin typeface="Times New Roman Bold Italics"/>
                  <a:ea typeface="Times New Roman Bold Italics"/>
                  <a:cs typeface="Times New Roman Bold Italics"/>
                  <a:sym typeface="Times New Roman Bold Italics"/>
                </a:rPr>
                <a:t>“Opening up a world of opportunity”</a:t>
              </a:r>
            </a:p>
          </p:txBody>
        </p:sp>
      </p:grpSp>
      <p:grpSp>
        <p:nvGrpSpPr>
          <p:cNvPr name="Group 11" id="11"/>
          <p:cNvGrpSpPr/>
          <p:nvPr/>
        </p:nvGrpSpPr>
        <p:grpSpPr>
          <a:xfrm rot="0">
            <a:off x="420904" y="3696681"/>
            <a:ext cx="3678486" cy="496002"/>
            <a:chOff x="0" y="0"/>
            <a:chExt cx="4904648" cy="661336"/>
          </a:xfrm>
        </p:grpSpPr>
        <p:sp>
          <p:nvSpPr>
            <p:cNvPr name="Freeform 12" id="12"/>
            <p:cNvSpPr/>
            <p:nvPr/>
          </p:nvSpPr>
          <p:spPr>
            <a:xfrm flipH="false" flipV="false" rot="0">
              <a:off x="0" y="0"/>
              <a:ext cx="4904648" cy="661336"/>
            </a:xfrm>
            <a:custGeom>
              <a:avLst/>
              <a:gdLst/>
              <a:ahLst/>
              <a:cxnLst/>
              <a:rect r="r" b="b" t="t" l="l"/>
              <a:pathLst>
                <a:path h="661336" w="4904648">
                  <a:moveTo>
                    <a:pt x="0" y="0"/>
                  </a:moveTo>
                  <a:lnTo>
                    <a:pt x="4904648" y="0"/>
                  </a:lnTo>
                  <a:lnTo>
                    <a:pt x="4904648" y="661336"/>
                  </a:lnTo>
                  <a:lnTo>
                    <a:pt x="0" y="661336"/>
                  </a:lnTo>
                  <a:close/>
                </a:path>
              </a:pathLst>
            </a:custGeom>
            <a:solidFill>
              <a:srgbClr val="000000">
                <a:alpha val="0"/>
              </a:srgbClr>
            </a:solidFill>
          </p:spPr>
        </p:sp>
        <p:sp>
          <p:nvSpPr>
            <p:cNvPr name="TextBox 13" id="13"/>
            <p:cNvSpPr txBox="true"/>
            <p:nvPr/>
          </p:nvSpPr>
          <p:spPr>
            <a:xfrm>
              <a:off x="0" y="-228600"/>
              <a:ext cx="4904648" cy="889936"/>
            </a:xfrm>
            <a:prstGeom prst="rect">
              <a:avLst/>
            </a:prstGeom>
          </p:spPr>
          <p:txBody>
            <a:bodyPr anchor="t" rtlCol="false" tIns="0" lIns="0" bIns="0" rIns="0"/>
            <a:lstStyle/>
            <a:p>
              <a:pPr algn="l">
                <a:lnSpc>
                  <a:spcPts val="4492"/>
                </a:lnSpc>
              </a:pPr>
              <a:r>
                <a:rPr lang="en-US" b="true" sz="2100">
                  <a:solidFill>
                    <a:srgbClr val="000000"/>
                  </a:solidFill>
                  <a:latin typeface="Times New Roman Bold"/>
                  <a:ea typeface="Times New Roman Bold"/>
                  <a:cs typeface="Times New Roman Bold"/>
                  <a:sym typeface="Times New Roman Bold"/>
                </a:rPr>
                <a:t>KEY TARGET CUSTOMERS</a:t>
              </a:r>
            </a:p>
          </p:txBody>
        </p:sp>
      </p:grpSp>
      <p:grpSp>
        <p:nvGrpSpPr>
          <p:cNvPr name="Group 14" id="14"/>
          <p:cNvGrpSpPr/>
          <p:nvPr/>
        </p:nvGrpSpPr>
        <p:grpSpPr>
          <a:xfrm rot="0">
            <a:off x="420903" y="4191262"/>
            <a:ext cx="8363502" cy="1350369"/>
            <a:chOff x="0" y="0"/>
            <a:chExt cx="11151336" cy="1800492"/>
          </a:xfrm>
        </p:grpSpPr>
        <p:sp>
          <p:nvSpPr>
            <p:cNvPr name="Freeform 15" id="15"/>
            <p:cNvSpPr/>
            <p:nvPr/>
          </p:nvSpPr>
          <p:spPr>
            <a:xfrm flipH="false" flipV="false" rot="0">
              <a:off x="0" y="0"/>
              <a:ext cx="11151336" cy="1800492"/>
            </a:xfrm>
            <a:custGeom>
              <a:avLst/>
              <a:gdLst/>
              <a:ahLst/>
              <a:cxnLst/>
              <a:rect r="r" b="b" t="t" l="l"/>
              <a:pathLst>
                <a:path h="1800492" w="11151336">
                  <a:moveTo>
                    <a:pt x="0" y="0"/>
                  </a:moveTo>
                  <a:lnTo>
                    <a:pt x="11151336" y="0"/>
                  </a:lnTo>
                  <a:lnTo>
                    <a:pt x="11151336" y="1800492"/>
                  </a:lnTo>
                  <a:lnTo>
                    <a:pt x="0" y="1800492"/>
                  </a:lnTo>
                  <a:close/>
                </a:path>
              </a:pathLst>
            </a:custGeom>
            <a:solidFill>
              <a:srgbClr val="000000">
                <a:alpha val="0"/>
              </a:srgbClr>
            </a:solidFill>
          </p:spPr>
        </p:sp>
        <p:sp>
          <p:nvSpPr>
            <p:cNvPr name="TextBox 16" id="16"/>
            <p:cNvSpPr txBox="true"/>
            <p:nvPr/>
          </p:nvSpPr>
          <p:spPr>
            <a:xfrm>
              <a:off x="0" y="-28575"/>
              <a:ext cx="11151336" cy="1829067"/>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Top of the pyramid customers</a:t>
              </a: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INDIVIDUALS:</a:t>
              </a:r>
              <a:r>
                <a:rPr lang="en-US" sz="1575">
                  <a:solidFill>
                    <a:srgbClr val="000000"/>
                  </a:solidFill>
                  <a:latin typeface="Arial"/>
                  <a:ea typeface="Arial"/>
                  <a:cs typeface="Arial"/>
                  <a:sym typeface="Arial"/>
                </a:rPr>
                <a:t> For </a:t>
              </a:r>
              <a:r>
                <a:rPr lang="en-US" b="true" sz="1575">
                  <a:solidFill>
                    <a:srgbClr val="00B0F0"/>
                  </a:solidFill>
                  <a:latin typeface="Arial Bold"/>
                  <a:ea typeface="Arial Bold"/>
                  <a:cs typeface="Arial Bold"/>
                  <a:sym typeface="Arial Bold"/>
                </a:rPr>
                <a:t>high-net-worth</a:t>
              </a:r>
              <a:r>
                <a:rPr lang="en-US" b="true" sz="1575">
                  <a:solidFill>
                    <a:srgbClr val="000000"/>
                  </a:solidFill>
                  <a:latin typeface="Arial Bold"/>
                  <a:ea typeface="Arial Bold"/>
                  <a:cs typeface="Arial Bold"/>
                  <a:sym typeface="Arial Bold"/>
                </a:rPr>
                <a:t> </a:t>
              </a:r>
              <a:r>
                <a:rPr lang="en-US" sz="1575">
                  <a:solidFill>
                    <a:srgbClr val="000000"/>
                  </a:solidFill>
                  <a:latin typeface="Arial"/>
                  <a:ea typeface="Arial"/>
                  <a:cs typeface="Arial"/>
                  <a:sym typeface="Arial"/>
                </a:rPr>
                <a:t>and </a:t>
              </a:r>
              <a:r>
                <a:rPr lang="en-US" b="true" sz="1575">
                  <a:solidFill>
                    <a:srgbClr val="00B0F0"/>
                  </a:solidFill>
                  <a:latin typeface="Arial Bold"/>
                  <a:ea typeface="Arial Bold"/>
                  <a:cs typeface="Arial Bold"/>
                  <a:sym typeface="Arial Bold"/>
                </a:rPr>
                <a:t>ultra-high-net-worth individual</a:t>
              </a:r>
              <a:r>
                <a:rPr lang="en-US" sz="1575">
                  <a:solidFill>
                    <a:srgbClr val="000000"/>
                  </a:solidFill>
                  <a:latin typeface="Arial"/>
                  <a:ea typeface="Arial"/>
                  <a:cs typeface="Arial"/>
                  <a:sym typeface="Arial"/>
                </a:rPr>
                <a:t>, including </a:t>
              </a:r>
              <a:r>
                <a:rPr lang="en-US" b="true" sz="1575">
                  <a:solidFill>
                    <a:srgbClr val="00B0F0"/>
                  </a:solidFill>
                  <a:latin typeface="Arial Bold"/>
                  <a:ea typeface="Arial Bold"/>
                  <a:cs typeface="Arial Bold"/>
                  <a:sym typeface="Arial Bold"/>
                </a:rPr>
                <a:t>professionals, entrepreneurs, and their families </a:t>
              </a:r>
              <a:r>
                <a:rPr lang="en-US" sz="1575">
                  <a:solidFill>
                    <a:srgbClr val="000000"/>
                  </a:solidFill>
                  <a:latin typeface="Arial"/>
                  <a:ea typeface="Arial"/>
                  <a:cs typeface="Arial"/>
                  <a:sym typeface="Arial"/>
                </a:rPr>
                <a:t>with investable assets exceeding US$2 million</a:t>
              </a: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BUSINESS, CORPORATE &amp; INSTITUTION</a:t>
              </a:r>
            </a:p>
          </p:txBody>
        </p:sp>
      </p:grpSp>
      <p:grpSp>
        <p:nvGrpSpPr>
          <p:cNvPr name="Group 17" id="17"/>
          <p:cNvGrpSpPr/>
          <p:nvPr/>
        </p:nvGrpSpPr>
        <p:grpSpPr>
          <a:xfrm rot="0">
            <a:off x="390418" y="6073246"/>
            <a:ext cx="4554962" cy="461665"/>
            <a:chOff x="0" y="0"/>
            <a:chExt cx="6073282" cy="615554"/>
          </a:xfrm>
        </p:grpSpPr>
        <p:sp>
          <p:nvSpPr>
            <p:cNvPr name="Freeform 18" id="18"/>
            <p:cNvSpPr/>
            <p:nvPr/>
          </p:nvSpPr>
          <p:spPr>
            <a:xfrm flipH="false" flipV="false" rot="0">
              <a:off x="0" y="0"/>
              <a:ext cx="6073282" cy="615554"/>
            </a:xfrm>
            <a:custGeom>
              <a:avLst/>
              <a:gdLst/>
              <a:ahLst/>
              <a:cxnLst/>
              <a:rect r="r" b="b" t="t" l="l"/>
              <a:pathLst>
                <a:path h="615554" w="6073282">
                  <a:moveTo>
                    <a:pt x="0" y="0"/>
                  </a:moveTo>
                  <a:lnTo>
                    <a:pt x="6073282" y="0"/>
                  </a:lnTo>
                  <a:lnTo>
                    <a:pt x="6073282" y="615554"/>
                  </a:lnTo>
                  <a:lnTo>
                    <a:pt x="0" y="615554"/>
                  </a:lnTo>
                  <a:close/>
                </a:path>
              </a:pathLst>
            </a:custGeom>
            <a:solidFill>
              <a:srgbClr val="000000">
                <a:alpha val="0"/>
              </a:srgbClr>
            </a:solidFill>
          </p:spPr>
        </p:sp>
        <p:sp>
          <p:nvSpPr>
            <p:cNvPr name="TextBox 19" id="19"/>
            <p:cNvSpPr txBox="true"/>
            <p:nvPr/>
          </p:nvSpPr>
          <p:spPr>
            <a:xfrm>
              <a:off x="0" y="-47625"/>
              <a:ext cx="6073282"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MAINLINE COMMUNICATION</a:t>
              </a:r>
            </a:p>
          </p:txBody>
        </p:sp>
      </p:grpSp>
      <p:grpSp>
        <p:nvGrpSpPr>
          <p:cNvPr name="Group 20" id="20"/>
          <p:cNvGrpSpPr/>
          <p:nvPr/>
        </p:nvGrpSpPr>
        <p:grpSpPr>
          <a:xfrm rot="0">
            <a:off x="446228" y="6619964"/>
            <a:ext cx="8338178" cy="1063148"/>
            <a:chOff x="0" y="0"/>
            <a:chExt cx="11117570" cy="1417530"/>
          </a:xfrm>
        </p:grpSpPr>
        <p:sp>
          <p:nvSpPr>
            <p:cNvPr name="Freeform 21" id="21"/>
            <p:cNvSpPr/>
            <p:nvPr/>
          </p:nvSpPr>
          <p:spPr>
            <a:xfrm flipH="false" flipV="false" rot="0">
              <a:off x="0" y="0"/>
              <a:ext cx="11117570" cy="1417530"/>
            </a:xfrm>
            <a:custGeom>
              <a:avLst/>
              <a:gdLst/>
              <a:ahLst/>
              <a:cxnLst/>
              <a:rect r="r" b="b" t="t" l="l"/>
              <a:pathLst>
                <a:path h="1417530" w="11117570">
                  <a:moveTo>
                    <a:pt x="0" y="0"/>
                  </a:moveTo>
                  <a:lnTo>
                    <a:pt x="11117570" y="0"/>
                  </a:lnTo>
                  <a:lnTo>
                    <a:pt x="11117570" y="1417530"/>
                  </a:lnTo>
                  <a:lnTo>
                    <a:pt x="0" y="1417530"/>
                  </a:lnTo>
                  <a:close/>
                </a:path>
              </a:pathLst>
            </a:custGeom>
            <a:solidFill>
              <a:srgbClr val="000000">
                <a:alpha val="0"/>
              </a:srgbClr>
            </a:solidFill>
          </p:spPr>
        </p:sp>
        <p:sp>
          <p:nvSpPr>
            <p:cNvPr name="TextBox 22" id="22"/>
            <p:cNvSpPr txBox="true"/>
            <p:nvPr/>
          </p:nvSpPr>
          <p:spPr>
            <a:xfrm>
              <a:off x="0" y="-28575"/>
              <a:ext cx="11117570" cy="1446105"/>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HSBC brings </a:t>
              </a:r>
              <a:r>
                <a:rPr lang="en-US" sz="1575">
                  <a:solidFill>
                    <a:srgbClr val="00B0F0"/>
                  </a:solidFill>
                  <a:latin typeface="Arial"/>
                  <a:ea typeface="Arial"/>
                  <a:cs typeface="Arial"/>
                  <a:sym typeface="Arial"/>
                </a:rPr>
                <a:t>“Opening up a world of opportunity” to life</a:t>
              </a:r>
              <a:r>
                <a:rPr lang="en-US" sz="1575">
                  <a:solidFill>
                    <a:srgbClr val="000000"/>
                  </a:solidFill>
                  <a:latin typeface="Arial"/>
                  <a:ea typeface="Arial"/>
                  <a:cs typeface="Arial"/>
                  <a:sym typeface="Arial"/>
                </a:rPr>
                <a:t>, positioning itself as a seamless, trusted ally for NRIs, professionals, and HNIs.</a:t>
              </a:r>
            </a:p>
            <a:p>
              <a:pPr algn="l">
                <a:lnSpc>
                  <a:spcPts val="1889"/>
                </a:lnSpc>
              </a:pPr>
            </a:p>
            <a:p>
              <a:pPr algn="l">
                <a:lnSpc>
                  <a:spcPts val="1889"/>
                </a:lnSpc>
              </a:pPr>
              <a:r>
                <a:rPr lang="en-US" b="true" sz="1575">
                  <a:solidFill>
                    <a:srgbClr val="000000"/>
                  </a:solidFill>
                  <a:latin typeface="Arial Bold"/>
                  <a:ea typeface="Arial Bold"/>
                  <a:cs typeface="Arial Bold"/>
                  <a:sym typeface="Arial Bold"/>
                </a:rPr>
                <a:t>Brand Ambassador: Virat Kohli</a:t>
              </a:r>
            </a:p>
          </p:txBody>
        </p:sp>
      </p:grpSp>
      <p:grpSp>
        <p:nvGrpSpPr>
          <p:cNvPr name="Group 23" id="23"/>
          <p:cNvGrpSpPr/>
          <p:nvPr/>
        </p:nvGrpSpPr>
        <p:grpSpPr>
          <a:xfrm rot="0">
            <a:off x="785922" y="7730736"/>
            <a:ext cx="8158869" cy="1255930"/>
            <a:chOff x="0" y="0"/>
            <a:chExt cx="10878492" cy="1674574"/>
          </a:xfrm>
        </p:grpSpPr>
        <p:sp>
          <p:nvSpPr>
            <p:cNvPr name="Freeform 24" id="24"/>
            <p:cNvSpPr/>
            <p:nvPr/>
          </p:nvSpPr>
          <p:spPr>
            <a:xfrm flipH="false" flipV="false" rot="0">
              <a:off x="0" y="0"/>
              <a:ext cx="10878492" cy="1674574"/>
            </a:xfrm>
            <a:custGeom>
              <a:avLst/>
              <a:gdLst/>
              <a:ahLst/>
              <a:cxnLst/>
              <a:rect r="r" b="b" t="t" l="l"/>
              <a:pathLst>
                <a:path h="1674574" w="10878492">
                  <a:moveTo>
                    <a:pt x="0" y="0"/>
                  </a:moveTo>
                  <a:lnTo>
                    <a:pt x="10878492" y="0"/>
                  </a:lnTo>
                  <a:lnTo>
                    <a:pt x="10878492" y="1674574"/>
                  </a:lnTo>
                  <a:lnTo>
                    <a:pt x="0" y="1674574"/>
                  </a:lnTo>
                  <a:close/>
                </a:path>
              </a:pathLst>
            </a:custGeom>
            <a:solidFill>
              <a:srgbClr val="000000">
                <a:alpha val="0"/>
              </a:srgbClr>
            </a:solidFill>
          </p:spPr>
        </p:sp>
        <p:sp>
          <p:nvSpPr>
            <p:cNvPr name="TextBox 25" id="25"/>
            <p:cNvSpPr txBox="true"/>
            <p:nvPr/>
          </p:nvSpPr>
          <p:spPr>
            <a:xfrm>
              <a:off x="0" y="-28575"/>
              <a:ext cx="10878492" cy="1703149"/>
            </a:xfrm>
            <a:prstGeom prst="rect">
              <a:avLst/>
            </a:prstGeom>
          </p:spPr>
          <p:txBody>
            <a:bodyPr anchor="t" rtlCol="false" tIns="0" lIns="0" bIns="0" rIns="0"/>
            <a:lstStyle/>
            <a:p>
              <a:pPr algn="l">
                <a:lnSpc>
                  <a:spcPts val="1889"/>
                </a:lnSpc>
              </a:pPr>
              <a:r>
                <a:rPr lang="en-US" b="true" sz="1575">
                  <a:solidFill>
                    <a:srgbClr val="000000"/>
                  </a:solidFill>
                  <a:latin typeface="Arial Bold"/>
                  <a:ea typeface="Arial Bold"/>
                  <a:cs typeface="Arial Bold"/>
                  <a:sym typeface="Arial Bold"/>
                </a:rPr>
                <a:t>Campaigns</a:t>
              </a:r>
            </a:p>
            <a:p>
              <a:pPr algn="l">
                <a:lnSpc>
                  <a:spcPts val="1800"/>
                </a:lnSpc>
              </a:pPr>
              <a:r>
                <a:rPr lang="en-US" sz="1500" i="true">
                  <a:solidFill>
                    <a:srgbClr val="00B0F0"/>
                  </a:solidFill>
                  <a:latin typeface="Arial Italics"/>
                  <a:ea typeface="Arial Italics"/>
                  <a:cs typeface="Arial Italics"/>
                  <a:sym typeface="Arial Italics"/>
                </a:rPr>
                <a:t>#Homecoming Campaign: </a:t>
              </a:r>
              <a:r>
                <a:rPr lang="en-US" sz="1500" i="true">
                  <a:solidFill>
                    <a:srgbClr val="000000"/>
                  </a:solidFill>
                  <a:latin typeface="Arial Italics"/>
                  <a:ea typeface="Arial Italics"/>
                  <a:cs typeface="Arial Italics"/>
                  <a:sym typeface="Arial Italics"/>
                </a:rPr>
                <a:t>Celebrating NRIs and their bond with India, HSBC bridges the distance with seamless banking and a global network.</a:t>
              </a:r>
            </a:p>
            <a:p>
              <a:pPr algn="l">
                <a:lnSpc>
                  <a:spcPts val="1800"/>
                </a:lnSpc>
              </a:pPr>
              <a:r>
                <a:rPr lang="en-US" sz="1500" i="true">
                  <a:solidFill>
                    <a:srgbClr val="00B0F0"/>
                  </a:solidFill>
                  <a:latin typeface="Arial Italics"/>
                  <a:ea typeface="Arial Italics"/>
                  <a:cs typeface="Arial Italics"/>
                  <a:sym typeface="Arial Italics"/>
                </a:rPr>
                <a:t>#BankSmartWithHSBC:</a:t>
              </a:r>
              <a:r>
                <a:rPr lang="en-US" sz="1500" i="true">
                  <a:solidFill>
                    <a:srgbClr val="ED1C24"/>
                  </a:solidFill>
                  <a:latin typeface="Arial Italics"/>
                  <a:ea typeface="Arial Italics"/>
                  <a:cs typeface="Arial Italics"/>
                  <a:sym typeface="Arial Italics"/>
                </a:rPr>
                <a:t> </a:t>
              </a:r>
              <a:r>
                <a:rPr lang="en-US" sz="1500" i="true">
                  <a:solidFill>
                    <a:srgbClr val="000000"/>
                  </a:solidFill>
                  <a:latin typeface="Arial Italics"/>
                  <a:ea typeface="Arial Italics"/>
                  <a:cs typeface="Arial Italics"/>
                  <a:sym typeface="Arial Italics"/>
                </a:rPr>
                <a:t>Targeting NRIs, professionals, and HNIs with tailored services, positioning itself as a trusted partner at every life stage.</a:t>
              </a:r>
            </a:p>
          </p:txBody>
        </p:sp>
      </p:grpSp>
      <p:grpSp>
        <p:nvGrpSpPr>
          <p:cNvPr name="Group 26" id="26"/>
          <p:cNvGrpSpPr/>
          <p:nvPr/>
        </p:nvGrpSpPr>
        <p:grpSpPr>
          <a:xfrm rot="0">
            <a:off x="8953926" y="342396"/>
            <a:ext cx="8943654" cy="553998"/>
            <a:chOff x="0" y="0"/>
            <a:chExt cx="11924872" cy="738664"/>
          </a:xfrm>
        </p:grpSpPr>
        <p:sp>
          <p:nvSpPr>
            <p:cNvPr name="Freeform 27" id="27"/>
            <p:cNvSpPr/>
            <p:nvPr/>
          </p:nvSpPr>
          <p:spPr>
            <a:xfrm flipH="false" flipV="false" rot="0">
              <a:off x="0" y="0"/>
              <a:ext cx="11924919" cy="738632"/>
            </a:xfrm>
            <a:custGeom>
              <a:avLst/>
              <a:gdLst/>
              <a:ahLst/>
              <a:cxnLst/>
              <a:rect r="r" b="b" t="t" l="l"/>
              <a:pathLst>
                <a:path h="738632" w="11924919">
                  <a:moveTo>
                    <a:pt x="0" y="0"/>
                  </a:moveTo>
                  <a:lnTo>
                    <a:pt x="11924919" y="0"/>
                  </a:lnTo>
                  <a:lnTo>
                    <a:pt x="11924919" y="738632"/>
                  </a:lnTo>
                  <a:lnTo>
                    <a:pt x="0" y="738632"/>
                  </a:lnTo>
                  <a:close/>
                </a:path>
              </a:pathLst>
            </a:custGeom>
            <a:solidFill>
              <a:srgbClr val="ED1C24"/>
            </a:solidFill>
          </p:spPr>
        </p:sp>
        <p:sp>
          <p:nvSpPr>
            <p:cNvPr name="TextBox 28" id="28"/>
            <p:cNvSpPr txBox="true"/>
            <p:nvPr/>
          </p:nvSpPr>
          <p:spPr>
            <a:xfrm>
              <a:off x="0" y="-57150"/>
              <a:ext cx="11924872" cy="795814"/>
            </a:xfrm>
            <a:prstGeom prst="rect">
              <a:avLst/>
            </a:prstGeom>
          </p:spPr>
          <p:txBody>
            <a:bodyPr anchor="t" rtlCol="false" tIns="50800" lIns="50800" bIns="50800" rIns="50800"/>
            <a:lstStyle/>
            <a:p>
              <a:pPr algn="ctr">
                <a:lnSpc>
                  <a:spcPts val="3240"/>
                </a:lnSpc>
              </a:pPr>
              <a:r>
                <a:rPr lang="en-US" b="true" sz="2700">
                  <a:solidFill>
                    <a:srgbClr val="FFFFFF"/>
                  </a:solidFill>
                  <a:latin typeface="Times New Roman Bold"/>
                  <a:ea typeface="Times New Roman Bold"/>
                  <a:cs typeface="Times New Roman Bold"/>
                  <a:sym typeface="Times New Roman Bold"/>
                </a:rPr>
                <a:t>Social Media Approach</a:t>
              </a:r>
            </a:p>
          </p:txBody>
        </p:sp>
      </p:grpSp>
      <p:grpSp>
        <p:nvGrpSpPr>
          <p:cNvPr name="Group 29" id="29"/>
          <p:cNvGrpSpPr/>
          <p:nvPr/>
        </p:nvGrpSpPr>
        <p:grpSpPr>
          <a:xfrm rot="0">
            <a:off x="9144000" y="1438608"/>
            <a:ext cx="8573782" cy="1188787"/>
            <a:chOff x="0" y="0"/>
            <a:chExt cx="11431710" cy="1585050"/>
          </a:xfrm>
        </p:grpSpPr>
        <p:sp>
          <p:nvSpPr>
            <p:cNvPr name="Freeform 30" id="30"/>
            <p:cNvSpPr/>
            <p:nvPr/>
          </p:nvSpPr>
          <p:spPr>
            <a:xfrm flipH="false" flipV="false" rot="0">
              <a:off x="0" y="0"/>
              <a:ext cx="11431710" cy="1585050"/>
            </a:xfrm>
            <a:custGeom>
              <a:avLst/>
              <a:gdLst/>
              <a:ahLst/>
              <a:cxnLst/>
              <a:rect r="r" b="b" t="t" l="l"/>
              <a:pathLst>
                <a:path h="1585050" w="11431710">
                  <a:moveTo>
                    <a:pt x="0" y="0"/>
                  </a:moveTo>
                  <a:lnTo>
                    <a:pt x="11431710" y="0"/>
                  </a:lnTo>
                  <a:lnTo>
                    <a:pt x="11431710" y="1585050"/>
                  </a:lnTo>
                  <a:lnTo>
                    <a:pt x="0" y="1585050"/>
                  </a:lnTo>
                  <a:close/>
                </a:path>
              </a:pathLst>
            </a:custGeom>
            <a:solidFill>
              <a:srgbClr val="000000">
                <a:alpha val="0"/>
              </a:srgbClr>
            </a:solidFill>
          </p:spPr>
        </p:sp>
        <p:sp>
          <p:nvSpPr>
            <p:cNvPr name="TextBox 31" id="31"/>
            <p:cNvSpPr txBox="true"/>
            <p:nvPr/>
          </p:nvSpPr>
          <p:spPr>
            <a:xfrm>
              <a:off x="0" y="-47625"/>
              <a:ext cx="11431710" cy="1632675"/>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OVERALL STRATEGY </a:t>
              </a:r>
            </a:p>
            <a:p>
              <a:pPr algn="l">
                <a:lnSpc>
                  <a:spcPts val="1889"/>
                </a:lnSpc>
              </a:pPr>
              <a:r>
                <a:rPr lang="en-US" sz="1575">
                  <a:solidFill>
                    <a:srgbClr val="000000"/>
                  </a:solidFill>
                  <a:latin typeface="Arial"/>
                  <a:ea typeface="Arial"/>
                  <a:cs typeface="Arial"/>
                  <a:sym typeface="Arial"/>
                </a:rPr>
                <a:t>Social media serves as a dynamic platform to </a:t>
              </a:r>
              <a:r>
                <a:rPr lang="en-US" b="true" sz="1575">
                  <a:solidFill>
                    <a:srgbClr val="00B0F0"/>
                  </a:solidFill>
                  <a:latin typeface="Arial Bold"/>
                  <a:ea typeface="Arial Bold"/>
                  <a:cs typeface="Arial Bold"/>
                  <a:sym typeface="Arial Bold"/>
                </a:rPr>
                <a:t>entertain, engage, and captivate</a:t>
              </a:r>
              <a:r>
                <a:rPr lang="en-US" sz="1575">
                  <a:solidFill>
                    <a:srgbClr val="000000"/>
                  </a:solidFill>
                  <a:latin typeface="Arial"/>
                  <a:ea typeface="Arial"/>
                  <a:cs typeface="Arial"/>
                  <a:sym typeface="Arial"/>
                </a:rPr>
                <a:t> individual customers—including </a:t>
              </a:r>
              <a:r>
                <a:rPr lang="en-US" b="true" sz="1575">
                  <a:solidFill>
                    <a:srgbClr val="00B0F0"/>
                  </a:solidFill>
                  <a:latin typeface="Arial Bold"/>
                  <a:ea typeface="Arial Bold"/>
                  <a:cs typeface="Arial Bold"/>
                  <a:sym typeface="Arial Bold"/>
                </a:rPr>
                <a:t>professionals, HNIs, and UHNIs</a:t>
              </a:r>
              <a:r>
                <a:rPr lang="en-US" sz="1575">
                  <a:solidFill>
                    <a:srgbClr val="000000"/>
                  </a:solidFill>
                  <a:latin typeface="Arial"/>
                  <a:ea typeface="Arial"/>
                  <a:cs typeface="Arial"/>
                  <a:sym typeface="Arial"/>
                </a:rPr>
                <a:t>—with a strong emphasis on Instagram, followed by YouTube.</a:t>
              </a:r>
            </a:p>
          </p:txBody>
        </p:sp>
      </p:grpSp>
      <p:sp>
        <p:nvSpPr>
          <p:cNvPr name="AutoShape 32" id="32"/>
          <p:cNvSpPr/>
          <p:nvPr/>
        </p:nvSpPr>
        <p:spPr>
          <a:xfrm rot="5880">
            <a:off x="439078" y="3634971"/>
            <a:ext cx="8352477" cy="0"/>
          </a:xfrm>
          <a:prstGeom prst="line">
            <a:avLst/>
          </a:prstGeom>
          <a:ln cap="rnd" w="9525">
            <a:solidFill>
              <a:srgbClr val="FFFFFF"/>
            </a:solidFill>
            <a:prstDash val="solid"/>
            <a:headEnd type="none" len="sm" w="sm"/>
            <a:tailEnd type="none" len="sm" w="sm"/>
          </a:ln>
        </p:spPr>
      </p:sp>
      <p:sp>
        <p:nvSpPr>
          <p:cNvPr name="AutoShape 33" id="33"/>
          <p:cNvSpPr/>
          <p:nvPr/>
        </p:nvSpPr>
        <p:spPr>
          <a:xfrm rot="5862">
            <a:off x="413753" y="5746190"/>
            <a:ext cx="8377802" cy="0"/>
          </a:xfrm>
          <a:prstGeom prst="line">
            <a:avLst/>
          </a:prstGeom>
          <a:ln cap="rnd" w="9525">
            <a:solidFill>
              <a:srgbClr val="FFFFFF"/>
            </a:solidFill>
            <a:prstDash val="solid"/>
            <a:headEnd type="none" len="sm" w="sm"/>
            <a:tailEnd type="none" len="sm" w="sm"/>
          </a:ln>
        </p:spPr>
      </p:sp>
      <p:grpSp>
        <p:nvGrpSpPr>
          <p:cNvPr name="Group 34" id="34"/>
          <p:cNvGrpSpPr/>
          <p:nvPr/>
        </p:nvGrpSpPr>
        <p:grpSpPr>
          <a:xfrm rot="0">
            <a:off x="9144000" y="3050420"/>
            <a:ext cx="8573784" cy="946413"/>
            <a:chOff x="0" y="0"/>
            <a:chExt cx="11431712" cy="1261884"/>
          </a:xfrm>
        </p:grpSpPr>
        <p:sp>
          <p:nvSpPr>
            <p:cNvPr name="Freeform 35" id="35"/>
            <p:cNvSpPr/>
            <p:nvPr/>
          </p:nvSpPr>
          <p:spPr>
            <a:xfrm flipH="false" flipV="false" rot="0">
              <a:off x="0" y="0"/>
              <a:ext cx="11431712" cy="1261884"/>
            </a:xfrm>
            <a:custGeom>
              <a:avLst/>
              <a:gdLst/>
              <a:ahLst/>
              <a:cxnLst/>
              <a:rect r="r" b="b" t="t" l="l"/>
              <a:pathLst>
                <a:path h="1261884" w="11431712">
                  <a:moveTo>
                    <a:pt x="0" y="0"/>
                  </a:moveTo>
                  <a:lnTo>
                    <a:pt x="11431712" y="0"/>
                  </a:lnTo>
                  <a:lnTo>
                    <a:pt x="11431712" y="1261884"/>
                  </a:lnTo>
                  <a:lnTo>
                    <a:pt x="0" y="1261884"/>
                  </a:lnTo>
                  <a:close/>
                </a:path>
              </a:pathLst>
            </a:custGeom>
            <a:solidFill>
              <a:srgbClr val="000000">
                <a:alpha val="0"/>
              </a:srgbClr>
            </a:solidFill>
          </p:spPr>
        </p:sp>
        <p:sp>
          <p:nvSpPr>
            <p:cNvPr name="TextBox 36" id="36"/>
            <p:cNvSpPr txBox="true"/>
            <p:nvPr/>
          </p:nvSpPr>
          <p:spPr>
            <a:xfrm>
              <a:off x="0" y="-47625"/>
              <a:ext cx="11431712" cy="130950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COMMUNICATION LENS</a:t>
              </a:r>
            </a:p>
            <a:p>
              <a:pPr algn="l">
                <a:lnSpc>
                  <a:spcPts val="1889"/>
                </a:lnSpc>
              </a:pPr>
              <a:r>
                <a:rPr lang="en-US" sz="1575">
                  <a:solidFill>
                    <a:srgbClr val="000000"/>
                  </a:solidFill>
                  <a:latin typeface="Arial"/>
                  <a:ea typeface="Arial"/>
                  <a:cs typeface="Arial"/>
                  <a:sym typeface="Arial"/>
                </a:rPr>
                <a:t>“Opening up a world of opportunity” continues to act as a central thought for social media and the brand actively drives recall with </a:t>
              </a:r>
              <a:r>
                <a:rPr lang="en-US" b="true" sz="1575">
                  <a:solidFill>
                    <a:srgbClr val="00B0F0"/>
                  </a:solidFill>
                  <a:latin typeface="Arial Bold"/>
                  <a:ea typeface="Arial Bold"/>
                  <a:cs typeface="Arial Bold"/>
                  <a:sym typeface="Arial Bold"/>
                </a:rPr>
                <a:t>sonic branding, logo and tagline</a:t>
              </a:r>
              <a:r>
                <a:rPr lang="en-US" sz="1575">
                  <a:solidFill>
                    <a:srgbClr val="000000"/>
                  </a:solidFill>
                  <a:latin typeface="Arial"/>
                  <a:ea typeface="Arial"/>
                  <a:cs typeface="Arial"/>
                  <a:sym typeface="Arial"/>
                </a:rPr>
                <a:t> to every content.</a:t>
              </a:r>
            </a:p>
          </p:txBody>
        </p:sp>
      </p:grpSp>
      <p:sp>
        <p:nvSpPr>
          <p:cNvPr name="AutoShape 37" id="37"/>
          <p:cNvSpPr/>
          <p:nvPr/>
        </p:nvSpPr>
        <p:spPr>
          <a:xfrm rot="5776">
            <a:off x="9221615" y="2805023"/>
            <a:ext cx="8503317" cy="0"/>
          </a:xfrm>
          <a:prstGeom prst="line">
            <a:avLst/>
          </a:prstGeom>
          <a:ln cap="rnd" w="9525">
            <a:solidFill>
              <a:srgbClr val="FFFFFF"/>
            </a:solidFill>
            <a:prstDash val="solid"/>
            <a:headEnd type="none" len="sm" w="sm"/>
            <a:tailEnd type="none" len="sm" w="sm"/>
          </a:ln>
        </p:spPr>
      </p:sp>
      <p:sp>
        <p:nvSpPr>
          <p:cNvPr name="AutoShape 38" id="38"/>
          <p:cNvSpPr/>
          <p:nvPr/>
        </p:nvSpPr>
        <p:spPr>
          <a:xfrm rot="5776">
            <a:off x="9221615" y="4200420"/>
            <a:ext cx="8503317" cy="0"/>
          </a:xfrm>
          <a:prstGeom prst="line">
            <a:avLst/>
          </a:prstGeom>
          <a:ln cap="rnd" w="9525">
            <a:solidFill>
              <a:srgbClr val="FFFFFF"/>
            </a:solidFill>
            <a:prstDash val="solid"/>
            <a:headEnd type="none" len="sm" w="sm"/>
            <a:tailEnd type="none" len="sm" w="sm"/>
          </a:ln>
        </p:spPr>
      </p:sp>
      <p:grpSp>
        <p:nvGrpSpPr>
          <p:cNvPr name="Group 39" id="39"/>
          <p:cNvGrpSpPr/>
          <p:nvPr/>
        </p:nvGrpSpPr>
        <p:grpSpPr>
          <a:xfrm rot="0">
            <a:off x="9144000" y="4520770"/>
            <a:ext cx="8658546" cy="704038"/>
            <a:chOff x="0" y="0"/>
            <a:chExt cx="11544728" cy="938718"/>
          </a:xfrm>
        </p:grpSpPr>
        <p:sp>
          <p:nvSpPr>
            <p:cNvPr name="Freeform 40" id="40"/>
            <p:cNvSpPr/>
            <p:nvPr/>
          </p:nvSpPr>
          <p:spPr>
            <a:xfrm flipH="false" flipV="false" rot="0">
              <a:off x="0" y="0"/>
              <a:ext cx="11544728" cy="938718"/>
            </a:xfrm>
            <a:custGeom>
              <a:avLst/>
              <a:gdLst/>
              <a:ahLst/>
              <a:cxnLst/>
              <a:rect r="r" b="b" t="t" l="l"/>
              <a:pathLst>
                <a:path h="938718" w="11544728">
                  <a:moveTo>
                    <a:pt x="0" y="0"/>
                  </a:moveTo>
                  <a:lnTo>
                    <a:pt x="11544728" y="0"/>
                  </a:lnTo>
                  <a:lnTo>
                    <a:pt x="11544728" y="938718"/>
                  </a:lnTo>
                  <a:lnTo>
                    <a:pt x="0" y="938718"/>
                  </a:lnTo>
                  <a:close/>
                </a:path>
              </a:pathLst>
            </a:custGeom>
            <a:solidFill>
              <a:srgbClr val="000000">
                <a:alpha val="0"/>
              </a:srgbClr>
            </a:solidFill>
          </p:spPr>
        </p:sp>
        <p:sp>
          <p:nvSpPr>
            <p:cNvPr name="TextBox 41" id="41"/>
            <p:cNvSpPr txBox="true"/>
            <p:nvPr/>
          </p:nvSpPr>
          <p:spPr>
            <a:xfrm>
              <a:off x="0" y="-47625"/>
              <a:ext cx="11544728" cy="986343"/>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TONALITY</a:t>
              </a:r>
            </a:p>
            <a:p>
              <a:pPr algn="l">
                <a:lnSpc>
                  <a:spcPts val="1889"/>
                </a:lnSpc>
              </a:pPr>
              <a:r>
                <a:rPr lang="en-US" sz="1575">
                  <a:solidFill>
                    <a:srgbClr val="000000"/>
                  </a:solidFill>
                  <a:latin typeface="Arial"/>
                  <a:ea typeface="Arial"/>
                  <a:cs typeface="Arial"/>
                  <a:sym typeface="Arial"/>
                </a:rPr>
                <a:t>Feel-good, elegant, sophisticated, trustworthy </a:t>
              </a:r>
            </a:p>
          </p:txBody>
        </p:sp>
      </p:grpSp>
      <p:sp>
        <p:nvSpPr>
          <p:cNvPr name="AutoShape 42" id="42"/>
          <p:cNvSpPr/>
          <p:nvPr/>
        </p:nvSpPr>
        <p:spPr>
          <a:xfrm rot="5841">
            <a:off x="9316651" y="5499475"/>
            <a:ext cx="8408282" cy="0"/>
          </a:xfrm>
          <a:prstGeom prst="line">
            <a:avLst/>
          </a:prstGeom>
          <a:ln cap="rnd" w="9525">
            <a:solidFill>
              <a:srgbClr val="FFFFFF"/>
            </a:solidFill>
            <a:prstDash val="solid"/>
            <a:headEnd type="none" len="sm" w="sm"/>
            <a:tailEnd type="none" len="sm" w="sm"/>
          </a:ln>
        </p:spPr>
      </p:sp>
      <p:sp>
        <p:nvSpPr>
          <p:cNvPr name="Freeform 43" id="43"/>
          <p:cNvSpPr/>
          <p:nvPr/>
        </p:nvSpPr>
        <p:spPr>
          <a:xfrm flipH="false" flipV="false" rot="0">
            <a:off x="9693426" y="6731544"/>
            <a:ext cx="556982" cy="556982"/>
          </a:xfrm>
          <a:custGeom>
            <a:avLst/>
            <a:gdLst/>
            <a:ahLst/>
            <a:cxnLst/>
            <a:rect r="r" b="b" t="t" l="l"/>
            <a:pathLst>
              <a:path h="556982" w="556982">
                <a:moveTo>
                  <a:pt x="0" y="0"/>
                </a:moveTo>
                <a:lnTo>
                  <a:pt x="556982" y="0"/>
                </a:lnTo>
                <a:lnTo>
                  <a:pt x="556982" y="556982"/>
                </a:lnTo>
                <a:lnTo>
                  <a:pt x="0" y="556982"/>
                </a:lnTo>
                <a:lnTo>
                  <a:pt x="0" y="0"/>
                </a:lnTo>
                <a:close/>
              </a:path>
            </a:pathLst>
          </a:custGeom>
          <a:blipFill>
            <a:blip r:embed="rId3"/>
            <a:stretch>
              <a:fillRect l="0" t="0" r="0" b="0"/>
            </a:stretch>
          </a:blipFill>
        </p:spPr>
      </p:sp>
      <p:sp>
        <p:nvSpPr>
          <p:cNvPr name="Freeform 44" id="44"/>
          <p:cNvSpPr/>
          <p:nvPr/>
        </p:nvSpPr>
        <p:spPr>
          <a:xfrm flipH="false" flipV="false" rot="0">
            <a:off x="9670119" y="7683111"/>
            <a:ext cx="556983" cy="557757"/>
          </a:xfrm>
          <a:custGeom>
            <a:avLst/>
            <a:gdLst/>
            <a:ahLst/>
            <a:cxnLst/>
            <a:rect r="r" b="b" t="t" l="l"/>
            <a:pathLst>
              <a:path h="557757" w="556983">
                <a:moveTo>
                  <a:pt x="0" y="0"/>
                </a:moveTo>
                <a:lnTo>
                  <a:pt x="556983" y="0"/>
                </a:lnTo>
                <a:lnTo>
                  <a:pt x="556983" y="557757"/>
                </a:lnTo>
                <a:lnTo>
                  <a:pt x="0" y="557757"/>
                </a:lnTo>
                <a:lnTo>
                  <a:pt x="0" y="0"/>
                </a:lnTo>
                <a:close/>
              </a:path>
            </a:pathLst>
          </a:custGeom>
          <a:blipFill>
            <a:blip r:embed="rId4"/>
            <a:stretch>
              <a:fillRect l="0" t="0" r="-8" b="0"/>
            </a:stretch>
          </a:blipFill>
        </p:spPr>
      </p:sp>
      <p:sp>
        <p:nvSpPr>
          <p:cNvPr name="Freeform 45" id="45"/>
          <p:cNvSpPr/>
          <p:nvPr/>
        </p:nvSpPr>
        <p:spPr>
          <a:xfrm flipH="false" flipV="false" rot="0">
            <a:off x="9669344" y="8561828"/>
            <a:ext cx="557757" cy="557757"/>
          </a:xfrm>
          <a:custGeom>
            <a:avLst/>
            <a:gdLst/>
            <a:ahLst/>
            <a:cxnLst/>
            <a:rect r="r" b="b" t="t" l="l"/>
            <a:pathLst>
              <a:path h="557757" w="557757">
                <a:moveTo>
                  <a:pt x="0" y="0"/>
                </a:moveTo>
                <a:lnTo>
                  <a:pt x="557756" y="0"/>
                </a:lnTo>
                <a:lnTo>
                  <a:pt x="557756" y="557756"/>
                </a:lnTo>
                <a:lnTo>
                  <a:pt x="0" y="557756"/>
                </a:lnTo>
                <a:lnTo>
                  <a:pt x="0" y="0"/>
                </a:lnTo>
                <a:close/>
              </a:path>
            </a:pathLst>
          </a:custGeom>
          <a:blipFill>
            <a:blip r:embed="rId5"/>
            <a:stretch>
              <a:fillRect l="0" t="0" r="0" b="0"/>
            </a:stretch>
          </a:blipFill>
        </p:spPr>
      </p:sp>
      <p:grpSp>
        <p:nvGrpSpPr>
          <p:cNvPr name="Group 46" id="46"/>
          <p:cNvGrpSpPr/>
          <p:nvPr/>
        </p:nvGrpSpPr>
        <p:grpSpPr>
          <a:xfrm rot="0">
            <a:off x="10526601" y="6566601"/>
            <a:ext cx="6820859" cy="900246"/>
            <a:chOff x="0" y="0"/>
            <a:chExt cx="9094478" cy="1200328"/>
          </a:xfrm>
        </p:grpSpPr>
        <p:sp>
          <p:nvSpPr>
            <p:cNvPr name="Freeform 47" id="47"/>
            <p:cNvSpPr/>
            <p:nvPr/>
          </p:nvSpPr>
          <p:spPr>
            <a:xfrm flipH="false" flipV="false" rot="0">
              <a:off x="0" y="0"/>
              <a:ext cx="9094478" cy="1200328"/>
            </a:xfrm>
            <a:custGeom>
              <a:avLst/>
              <a:gdLst/>
              <a:ahLst/>
              <a:cxnLst/>
              <a:rect r="r" b="b" t="t" l="l"/>
              <a:pathLst>
                <a:path h="1200328" w="9094478">
                  <a:moveTo>
                    <a:pt x="0" y="0"/>
                  </a:moveTo>
                  <a:lnTo>
                    <a:pt x="9094478" y="0"/>
                  </a:lnTo>
                  <a:lnTo>
                    <a:pt x="9094478" y="1200328"/>
                  </a:lnTo>
                  <a:lnTo>
                    <a:pt x="0" y="1200328"/>
                  </a:lnTo>
                  <a:close/>
                </a:path>
              </a:pathLst>
            </a:custGeom>
            <a:solidFill>
              <a:srgbClr val="000000">
                <a:alpha val="0"/>
              </a:srgbClr>
            </a:solidFill>
          </p:spPr>
        </p:sp>
        <p:sp>
          <p:nvSpPr>
            <p:cNvPr name="TextBox 48" id="48"/>
            <p:cNvSpPr txBox="true"/>
            <p:nvPr/>
          </p:nvSpPr>
          <p:spPr>
            <a:xfrm>
              <a:off x="0" y="-38100"/>
              <a:ext cx="9094478"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A vibrant &amp; engaging space that taps into </a:t>
              </a:r>
              <a:r>
                <a:rPr lang="en-US" b="true" sz="1650">
                  <a:solidFill>
                    <a:srgbClr val="00B0F0"/>
                  </a:solidFill>
                  <a:latin typeface="Arial Bold"/>
                  <a:ea typeface="Arial Bold"/>
                  <a:cs typeface="Arial Bold"/>
                  <a:sym typeface="Arial Bold"/>
                </a:rPr>
                <a:t>pop culture to drive resonance</a:t>
              </a:r>
              <a:r>
                <a:rPr lang="en-US" sz="1650">
                  <a:solidFill>
                    <a:srgbClr val="000000"/>
                  </a:solidFill>
                  <a:latin typeface="Arial"/>
                  <a:ea typeface="Arial"/>
                  <a:cs typeface="Arial"/>
                  <a:sym typeface="Arial"/>
                </a:rPr>
                <a:t>, inspires participation in the HSBC experience highlighting </a:t>
              </a:r>
              <a:r>
                <a:rPr lang="en-US" b="true" sz="1650">
                  <a:solidFill>
                    <a:srgbClr val="00B0F0"/>
                  </a:solidFill>
                  <a:latin typeface="Arial Bold"/>
                  <a:ea typeface="Arial Bold"/>
                  <a:cs typeface="Arial Bold"/>
                  <a:sym typeface="Arial Bold"/>
                </a:rPr>
                <a:t>offers</a:t>
              </a:r>
              <a:r>
                <a:rPr lang="en-US" sz="1650">
                  <a:solidFill>
                    <a:srgbClr val="000000"/>
                  </a:solidFill>
                  <a:latin typeface="Arial"/>
                  <a:ea typeface="Arial"/>
                  <a:cs typeface="Arial"/>
                  <a:sym typeface="Arial"/>
                </a:rPr>
                <a:t>, and empowers smarter financial decisions through </a:t>
              </a:r>
              <a:r>
                <a:rPr lang="en-US" b="true" sz="1650">
                  <a:solidFill>
                    <a:srgbClr val="00B0F0"/>
                  </a:solidFill>
                  <a:latin typeface="Arial Bold"/>
                  <a:ea typeface="Arial Bold"/>
                  <a:cs typeface="Arial Bold"/>
                  <a:sym typeface="Arial Bold"/>
                </a:rPr>
                <a:t>education</a:t>
              </a:r>
              <a:r>
                <a:rPr lang="en-US" sz="1650">
                  <a:solidFill>
                    <a:srgbClr val="000000"/>
                  </a:solidFill>
                  <a:latin typeface="Arial"/>
                  <a:ea typeface="Arial"/>
                  <a:cs typeface="Arial"/>
                  <a:sym typeface="Arial"/>
                </a:rPr>
                <a:t>.</a:t>
              </a:r>
            </a:p>
          </p:txBody>
        </p:sp>
      </p:grpSp>
      <p:grpSp>
        <p:nvGrpSpPr>
          <p:cNvPr name="Group 49" id="49"/>
          <p:cNvGrpSpPr/>
          <p:nvPr/>
        </p:nvGrpSpPr>
        <p:grpSpPr>
          <a:xfrm rot="0">
            <a:off x="10526602" y="7765782"/>
            <a:ext cx="4620738" cy="392415"/>
            <a:chOff x="0" y="0"/>
            <a:chExt cx="6160984" cy="523220"/>
          </a:xfrm>
        </p:grpSpPr>
        <p:sp>
          <p:nvSpPr>
            <p:cNvPr name="Freeform 50" id="50"/>
            <p:cNvSpPr/>
            <p:nvPr/>
          </p:nvSpPr>
          <p:spPr>
            <a:xfrm flipH="false" flipV="false" rot="0">
              <a:off x="0" y="0"/>
              <a:ext cx="6160984" cy="523220"/>
            </a:xfrm>
            <a:custGeom>
              <a:avLst/>
              <a:gdLst/>
              <a:ahLst/>
              <a:cxnLst/>
              <a:rect r="r" b="b" t="t" l="l"/>
              <a:pathLst>
                <a:path h="523220" w="6160984">
                  <a:moveTo>
                    <a:pt x="0" y="0"/>
                  </a:moveTo>
                  <a:lnTo>
                    <a:pt x="6160984" y="0"/>
                  </a:lnTo>
                  <a:lnTo>
                    <a:pt x="6160984" y="523220"/>
                  </a:lnTo>
                  <a:lnTo>
                    <a:pt x="0" y="523220"/>
                  </a:lnTo>
                  <a:close/>
                </a:path>
              </a:pathLst>
            </a:custGeom>
            <a:solidFill>
              <a:srgbClr val="000000">
                <a:alpha val="0"/>
              </a:srgbClr>
            </a:solidFill>
          </p:spPr>
        </p:sp>
        <p:sp>
          <p:nvSpPr>
            <p:cNvPr name="TextBox 51" id="51"/>
            <p:cNvSpPr txBox="true"/>
            <p:nvPr/>
          </p:nvSpPr>
          <p:spPr>
            <a:xfrm>
              <a:off x="0" y="-38100"/>
              <a:ext cx="6160984"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Duplication from Instagram</a:t>
              </a:r>
            </a:p>
          </p:txBody>
        </p:sp>
      </p:grpSp>
      <p:grpSp>
        <p:nvGrpSpPr>
          <p:cNvPr name="Group 52" id="52"/>
          <p:cNvGrpSpPr/>
          <p:nvPr/>
        </p:nvGrpSpPr>
        <p:grpSpPr>
          <a:xfrm rot="0">
            <a:off x="10526601" y="8644498"/>
            <a:ext cx="2806302" cy="392415"/>
            <a:chOff x="0" y="0"/>
            <a:chExt cx="3741736" cy="523220"/>
          </a:xfrm>
        </p:grpSpPr>
        <p:sp>
          <p:nvSpPr>
            <p:cNvPr name="Freeform 53" id="53"/>
            <p:cNvSpPr/>
            <p:nvPr/>
          </p:nvSpPr>
          <p:spPr>
            <a:xfrm flipH="false" flipV="false" rot="0">
              <a:off x="0" y="0"/>
              <a:ext cx="3741736" cy="523220"/>
            </a:xfrm>
            <a:custGeom>
              <a:avLst/>
              <a:gdLst/>
              <a:ahLst/>
              <a:cxnLst/>
              <a:rect r="r" b="b" t="t" l="l"/>
              <a:pathLst>
                <a:path h="523220" w="3741736">
                  <a:moveTo>
                    <a:pt x="0" y="0"/>
                  </a:moveTo>
                  <a:lnTo>
                    <a:pt x="3741736" y="0"/>
                  </a:lnTo>
                  <a:lnTo>
                    <a:pt x="3741736" y="523220"/>
                  </a:lnTo>
                  <a:lnTo>
                    <a:pt x="0" y="523220"/>
                  </a:lnTo>
                  <a:close/>
                </a:path>
              </a:pathLst>
            </a:custGeom>
            <a:solidFill>
              <a:srgbClr val="000000">
                <a:alpha val="0"/>
              </a:srgbClr>
            </a:solidFill>
          </p:spPr>
        </p:sp>
        <p:sp>
          <p:nvSpPr>
            <p:cNvPr name="TextBox 54" id="54"/>
            <p:cNvSpPr txBox="true"/>
            <p:nvPr/>
          </p:nvSpPr>
          <p:spPr>
            <a:xfrm>
              <a:off x="0" y="-38100"/>
              <a:ext cx="3741736"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Inactive since 2022</a:t>
              </a:r>
            </a:p>
          </p:txBody>
        </p:sp>
      </p:grpSp>
      <p:grpSp>
        <p:nvGrpSpPr>
          <p:cNvPr name="Group 55" id="55"/>
          <p:cNvGrpSpPr/>
          <p:nvPr/>
        </p:nvGrpSpPr>
        <p:grpSpPr>
          <a:xfrm rot="0">
            <a:off x="9228765" y="5897408"/>
            <a:ext cx="6820860" cy="461665"/>
            <a:chOff x="0" y="0"/>
            <a:chExt cx="9094480" cy="615554"/>
          </a:xfrm>
        </p:grpSpPr>
        <p:sp>
          <p:nvSpPr>
            <p:cNvPr name="Freeform 56" id="56"/>
            <p:cNvSpPr/>
            <p:nvPr/>
          </p:nvSpPr>
          <p:spPr>
            <a:xfrm flipH="false" flipV="false" rot="0">
              <a:off x="0" y="0"/>
              <a:ext cx="9094480" cy="615554"/>
            </a:xfrm>
            <a:custGeom>
              <a:avLst/>
              <a:gdLst/>
              <a:ahLst/>
              <a:cxnLst/>
              <a:rect r="r" b="b" t="t" l="l"/>
              <a:pathLst>
                <a:path h="615554" w="9094480">
                  <a:moveTo>
                    <a:pt x="0" y="0"/>
                  </a:moveTo>
                  <a:lnTo>
                    <a:pt x="9094480" y="0"/>
                  </a:lnTo>
                  <a:lnTo>
                    <a:pt x="9094480" y="615554"/>
                  </a:lnTo>
                  <a:lnTo>
                    <a:pt x="0" y="615554"/>
                  </a:lnTo>
                  <a:close/>
                </a:path>
              </a:pathLst>
            </a:custGeom>
            <a:solidFill>
              <a:srgbClr val="000000">
                <a:alpha val="0"/>
              </a:srgbClr>
            </a:solidFill>
          </p:spPr>
        </p:sp>
        <p:sp>
          <p:nvSpPr>
            <p:cNvPr name="TextBox 57" id="57"/>
            <p:cNvSpPr txBox="true"/>
            <p:nvPr/>
          </p:nvSpPr>
          <p:spPr>
            <a:xfrm>
              <a:off x="0" y="-47625"/>
              <a:ext cx="9094480"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PLATFORM STRATEGY</a:t>
              </a: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www.instagram.com/p/DExFWHQq-Pd/"/>
          </p:cNvPr>
          <p:cNvSpPr/>
          <p:nvPr/>
        </p:nvSpPr>
        <p:spPr>
          <a:xfrm flipH="false" flipV="false" rot="0">
            <a:off x="4484006" y="3209319"/>
            <a:ext cx="2428029" cy="2579847"/>
          </a:xfrm>
          <a:custGeom>
            <a:avLst/>
            <a:gdLst/>
            <a:ahLst/>
            <a:cxnLst/>
            <a:rect r="r" b="b" t="t" l="l"/>
            <a:pathLst>
              <a:path h="2579847" w="2428029">
                <a:moveTo>
                  <a:pt x="0" y="0"/>
                </a:moveTo>
                <a:lnTo>
                  <a:pt x="2428028" y="0"/>
                </a:lnTo>
                <a:lnTo>
                  <a:pt x="2428028" y="2579847"/>
                </a:lnTo>
                <a:lnTo>
                  <a:pt x="0" y="2579847"/>
                </a:lnTo>
                <a:lnTo>
                  <a:pt x="0" y="0"/>
                </a:lnTo>
                <a:close/>
              </a:path>
            </a:pathLst>
          </a:custGeom>
          <a:blipFill>
            <a:blip r:embed="rId2"/>
            <a:stretch>
              <a:fillRect l="0" t="0" r="-4465" b="0"/>
            </a:stretch>
          </a:blipFill>
        </p:spPr>
      </p:sp>
      <p:grpSp>
        <p:nvGrpSpPr>
          <p:cNvPr name="Group 3" id="3"/>
          <p:cNvGrpSpPr/>
          <p:nvPr/>
        </p:nvGrpSpPr>
        <p:grpSpPr>
          <a:xfrm rot="0">
            <a:off x="0" y="1"/>
            <a:ext cx="18288000" cy="1140432"/>
            <a:chOff x="0" y="0"/>
            <a:chExt cx="24384000" cy="1520576"/>
          </a:xfrm>
        </p:grpSpPr>
        <p:sp>
          <p:nvSpPr>
            <p:cNvPr name="Freeform 4" id="4"/>
            <p:cNvSpPr/>
            <p:nvPr/>
          </p:nvSpPr>
          <p:spPr>
            <a:xfrm flipH="false" flipV="false" rot="0">
              <a:off x="0" y="0"/>
              <a:ext cx="24384000" cy="1520571"/>
            </a:xfrm>
            <a:custGeom>
              <a:avLst/>
              <a:gdLst/>
              <a:ahLst/>
              <a:cxnLst/>
              <a:rect r="r" b="b" t="t" l="l"/>
              <a:pathLst>
                <a:path h="1520571" w="24384000">
                  <a:moveTo>
                    <a:pt x="0" y="0"/>
                  </a:moveTo>
                  <a:lnTo>
                    <a:pt x="24384000" y="0"/>
                  </a:lnTo>
                  <a:lnTo>
                    <a:pt x="24384000" y="1520571"/>
                  </a:lnTo>
                  <a:lnTo>
                    <a:pt x="0" y="1520571"/>
                  </a:lnTo>
                  <a:close/>
                </a:path>
              </a:pathLst>
            </a:custGeom>
            <a:solidFill>
              <a:srgbClr val="F2F2F2"/>
            </a:solidFill>
          </p:spPr>
        </p:sp>
      </p:grpSp>
      <p:sp>
        <p:nvSpPr>
          <p:cNvPr name="Freeform 5" id="5"/>
          <p:cNvSpPr/>
          <p:nvPr/>
        </p:nvSpPr>
        <p:spPr>
          <a:xfrm flipH="false" flipV="false" rot="0">
            <a:off x="282369" y="257724"/>
            <a:ext cx="2322129" cy="624980"/>
          </a:xfrm>
          <a:custGeom>
            <a:avLst/>
            <a:gdLst/>
            <a:ahLst/>
            <a:cxnLst/>
            <a:rect r="r" b="b" t="t" l="l"/>
            <a:pathLst>
              <a:path h="624980" w="2322129">
                <a:moveTo>
                  <a:pt x="0" y="0"/>
                </a:moveTo>
                <a:lnTo>
                  <a:pt x="2322129" y="0"/>
                </a:lnTo>
                <a:lnTo>
                  <a:pt x="2322129" y="624980"/>
                </a:lnTo>
                <a:lnTo>
                  <a:pt x="0" y="624980"/>
                </a:lnTo>
                <a:lnTo>
                  <a:pt x="0" y="0"/>
                </a:lnTo>
                <a:close/>
              </a:path>
            </a:pathLst>
          </a:custGeom>
          <a:blipFill>
            <a:blip r:embed="rId4"/>
            <a:stretch>
              <a:fillRect l="0" t="0" r="0" b="0"/>
            </a:stretch>
          </a:blipFill>
        </p:spPr>
      </p:sp>
      <p:grpSp>
        <p:nvGrpSpPr>
          <p:cNvPr name="Group 6" id="6"/>
          <p:cNvGrpSpPr/>
          <p:nvPr/>
        </p:nvGrpSpPr>
        <p:grpSpPr>
          <a:xfrm rot="0">
            <a:off x="2886867" y="131634"/>
            <a:ext cx="14943933" cy="877162"/>
            <a:chOff x="0" y="0"/>
            <a:chExt cx="19925244" cy="1169550"/>
          </a:xfrm>
        </p:grpSpPr>
        <p:sp>
          <p:nvSpPr>
            <p:cNvPr name="Freeform 7" id="7"/>
            <p:cNvSpPr/>
            <p:nvPr/>
          </p:nvSpPr>
          <p:spPr>
            <a:xfrm flipH="false" flipV="false" rot="0">
              <a:off x="0" y="0"/>
              <a:ext cx="19925244" cy="1169550"/>
            </a:xfrm>
            <a:custGeom>
              <a:avLst/>
              <a:gdLst/>
              <a:ahLst/>
              <a:cxnLst/>
              <a:rect r="r" b="b" t="t" l="l"/>
              <a:pathLst>
                <a:path h="1169550" w="19925244">
                  <a:moveTo>
                    <a:pt x="0" y="0"/>
                  </a:moveTo>
                  <a:lnTo>
                    <a:pt x="19925244" y="0"/>
                  </a:lnTo>
                  <a:lnTo>
                    <a:pt x="19925244" y="1169550"/>
                  </a:lnTo>
                  <a:lnTo>
                    <a:pt x="0" y="1169550"/>
                  </a:lnTo>
                  <a:close/>
                </a:path>
              </a:pathLst>
            </a:custGeom>
            <a:solidFill>
              <a:srgbClr val="000000">
                <a:alpha val="0"/>
              </a:srgbClr>
            </a:solidFill>
          </p:spPr>
        </p:sp>
        <p:sp>
          <p:nvSpPr>
            <p:cNvPr name="TextBox 8" id="8"/>
            <p:cNvSpPr txBox="true"/>
            <p:nvPr/>
          </p:nvSpPr>
          <p:spPr>
            <a:xfrm>
              <a:off x="0" y="-47625"/>
              <a:ext cx="19925244" cy="1217175"/>
            </a:xfrm>
            <a:prstGeom prst="rect">
              <a:avLst/>
            </a:prstGeom>
          </p:spPr>
          <p:txBody>
            <a:bodyPr anchor="t" rtlCol="false" tIns="0" lIns="0" bIns="0" rIns="0"/>
            <a:lstStyle/>
            <a:p>
              <a:pPr algn="l">
                <a:lnSpc>
                  <a:spcPts val="2879"/>
                </a:lnSpc>
              </a:pPr>
              <a:r>
                <a:rPr lang="en-US" b="true" sz="2400">
                  <a:solidFill>
                    <a:srgbClr val="000000"/>
                  </a:solidFill>
                  <a:latin typeface="Times New Roman Bold"/>
                  <a:ea typeface="Times New Roman Bold"/>
                  <a:cs typeface="Times New Roman Bold"/>
                  <a:sym typeface="Times New Roman Bold"/>
                </a:rPr>
                <a:t>Their content revolves around five core pillars;</a:t>
              </a:r>
            </a:p>
            <a:p>
              <a:pPr algn="l">
                <a:lnSpc>
                  <a:spcPts val="2879"/>
                </a:lnSpc>
              </a:pPr>
              <a:r>
                <a:rPr lang="en-US" b="true" sz="2400">
                  <a:solidFill>
                    <a:srgbClr val="00B0F0"/>
                  </a:solidFill>
                  <a:latin typeface="Times New Roman Bold"/>
                  <a:ea typeface="Times New Roman Bold"/>
                  <a:cs typeface="Times New Roman Bold"/>
                  <a:sym typeface="Times New Roman Bold"/>
                </a:rPr>
                <a:t>RESONANCE, EXPERIENCE, BRAND IMMERSION, EDUCATION, AMPLIFICATION</a:t>
              </a:r>
            </a:p>
          </p:txBody>
        </p:sp>
      </p:grpSp>
      <p:grpSp>
        <p:nvGrpSpPr>
          <p:cNvPr name="Group 9" id="9"/>
          <p:cNvGrpSpPr/>
          <p:nvPr/>
        </p:nvGrpSpPr>
        <p:grpSpPr>
          <a:xfrm rot="0">
            <a:off x="282369" y="1699881"/>
            <a:ext cx="8717790" cy="415499"/>
            <a:chOff x="0" y="0"/>
            <a:chExt cx="11623720" cy="553998"/>
          </a:xfrm>
        </p:grpSpPr>
        <p:sp>
          <p:nvSpPr>
            <p:cNvPr name="Freeform 10" id="10"/>
            <p:cNvSpPr/>
            <p:nvPr/>
          </p:nvSpPr>
          <p:spPr>
            <a:xfrm flipH="false" flipV="false" rot="0">
              <a:off x="0" y="0"/>
              <a:ext cx="11623720" cy="553998"/>
            </a:xfrm>
            <a:custGeom>
              <a:avLst/>
              <a:gdLst/>
              <a:ahLst/>
              <a:cxnLst/>
              <a:rect r="r" b="b" t="t" l="l"/>
              <a:pathLst>
                <a:path h="553998" w="11623720">
                  <a:moveTo>
                    <a:pt x="0" y="0"/>
                  </a:moveTo>
                  <a:lnTo>
                    <a:pt x="11623720" y="0"/>
                  </a:lnTo>
                  <a:lnTo>
                    <a:pt x="11623720" y="553998"/>
                  </a:lnTo>
                  <a:lnTo>
                    <a:pt x="0" y="553998"/>
                  </a:lnTo>
                  <a:close/>
                </a:path>
              </a:pathLst>
            </a:custGeom>
            <a:solidFill>
              <a:srgbClr val="000000">
                <a:alpha val="0"/>
              </a:srgbClr>
            </a:solidFill>
          </p:spPr>
        </p:sp>
        <p:sp>
          <p:nvSpPr>
            <p:cNvPr name="TextBox 11" id="11"/>
            <p:cNvSpPr txBox="true"/>
            <p:nvPr/>
          </p:nvSpPr>
          <p:spPr>
            <a:xfrm>
              <a:off x="0" y="-38100"/>
              <a:ext cx="1162372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Tap into the pop-culture</a:t>
              </a:r>
            </a:p>
          </p:txBody>
        </p:sp>
      </p:grpSp>
      <p:grpSp>
        <p:nvGrpSpPr>
          <p:cNvPr name="Group 12" id="12"/>
          <p:cNvGrpSpPr/>
          <p:nvPr/>
        </p:nvGrpSpPr>
        <p:grpSpPr>
          <a:xfrm rot="0">
            <a:off x="-2565" y="1255305"/>
            <a:ext cx="9140218" cy="507831"/>
            <a:chOff x="0" y="0"/>
            <a:chExt cx="12186958" cy="677108"/>
          </a:xfrm>
        </p:grpSpPr>
        <p:sp>
          <p:nvSpPr>
            <p:cNvPr name="Freeform 13" id="13"/>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14" id="14"/>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RESONANCE</a:t>
              </a:r>
            </a:p>
          </p:txBody>
        </p:sp>
      </p:grpSp>
      <p:grpSp>
        <p:nvGrpSpPr>
          <p:cNvPr name="Group 15" id="15"/>
          <p:cNvGrpSpPr/>
          <p:nvPr/>
        </p:nvGrpSpPr>
        <p:grpSpPr>
          <a:xfrm rot="0">
            <a:off x="9426369" y="1842532"/>
            <a:ext cx="8717790" cy="415499"/>
            <a:chOff x="0" y="0"/>
            <a:chExt cx="11623720" cy="553998"/>
          </a:xfrm>
        </p:grpSpPr>
        <p:sp>
          <p:nvSpPr>
            <p:cNvPr name="Freeform 16" id="16"/>
            <p:cNvSpPr/>
            <p:nvPr/>
          </p:nvSpPr>
          <p:spPr>
            <a:xfrm flipH="false" flipV="false" rot="0">
              <a:off x="0" y="0"/>
              <a:ext cx="11623720" cy="553998"/>
            </a:xfrm>
            <a:custGeom>
              <a:avLst/>
              <a:gdLst/>
              <a:ahLst/>
              <a:cxnLst/>
              <a:rect r="r" b="b" t="t" l="l"/>
              <a:pathLst>
                <a:path h="553998" w="11623720">
                  <a:moveTo>
                    <a:pt x="0" y="0"/>
                  </a:moveTo>
                  <a:lnTo>
                    <a:pt x="11623720" y="0"/>
                  </a:lnTo>
                  <a:lnTo>
                    <a:pt x="11623720" y="553998"/>
                  </a:lnTo>
                  <a:lnTo>
                    <a:pt x="0" y="553998"/>
                  </a:lnTo>
                  <a:close/>
                </a:path>
              </a:pathLst>
            </a:custGeom>
            <a:solidFill>
              <a:srgbClr val="000000">
                <a:alpha val="0"/>
              </a:srgbClr>
            </a:solidFill>
          </p:spPr>
        </p:sp>
        <p:sp>
          <p:nvSpPr>
            <p:cNvPr name="TextBox 17" id="17"/>
            <p:cNvSpPr txBox="true"/>
            <p:nvPr/>
          </p:nvSpPr>
          <p:spPr>
            <a:xfrm>
              <a:off x="0" y="-38100"/>
              <a:ext cx="1162372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Taking the experiences online</a:t>
              </a:r>
            </a:p>
          </p:txBody>
        </p:sp>
      </p:grpSp>
      <p:grpSp>
        <p:nvGrpSpPr>
          <p:cNvPr name="Group 18" id="18"/>
          <p:cNvGrpSpPr/>
          <p:nvPr/>
        </p:nvGrpSpPr>
        <p:grpSpPr>
          <a:xfrm rot="0">
            <a:off x="9059664" y="1272066"/>
            <a:ext cx="9137650" cy="507831"/>
            <a:chOff x="0" y="0"/>
            <a:chExt cx="12183534" cy="677108"/>
          </a:xfrm>
        </p:grpSpPr>
        <p:sp>
          <p:nvSpPr>
            <p:cNvPr name="Freeform 19" id="19"/>
            <p:cNvSpPr/>
            <p:nvPr/>
          </p:nvSpPr>
          <p:spPr>
            <a:xfrm flipH="false" flipV="false" rot="0">
              <a:off x="0" y="0"/>
              <a:ext cx="12183534" cy="677108"/>
            </a:xfrm>
            <a:custGeom>
              <a:avLst/>
              <a:gdLst/>
              <a:ahLst/>
              <a:cxnLst/>
              <a:rect r="r" b="b" t="t" l="l"/>
              <a:pathLst>
                <a:path h="677108" w="12183534">
                  <a:moveTo>
                    <a:pt x="0" y="0"/>
                  </a:moveTo>
                  <a:lnTo>
                    <a:pt x="12183534" y="0"/>
                  </a:lnTo>
                  <a:lnTo>
                    <a:pt x="12183534" y="677108"/>
                  </a:lnTo>
                  <a:lnTo>
                    <a:pt x="0" y="677108"/>
                  </a:lnTo>
                  <a:close/>
                </a:path>
              </a:pathLst>
            </a:custGeom>
            <a:solidFill>
              <a:srgbClr val="000000">
                <a:alpha val="0"/>
              </a:srgbClr>
            </a:solidFill>
          </p:spPr>
        </p:sp>
        <p:sp>
          <p:nvSpPr>
            <p:cNvPr name="TextBox 20" id="20"/>
            <p:cNvSpPr txBox="true"/>
            <p:nvPr/>
          </p:nvSpPr>
          <p:spPr>
            <a:xfrm>
              <a:off x="0" y="-47625"/>
              <a:ext cx="12183534"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EXPERIENCE</a:t>
              </a:r>
            </a:p>
          </p:txBody>
        </p:sp>
      </p:grpSp>
      <p:sp>
        <p:nvSpPr>
          <p:cNvPr name="AutoShape 21" id="21"/>
          <p:cNvSpPr/>
          <p:nvPr/>
        </p:nvSpPr>
        <p:spPr>
          <a:xfrm>
            <a:off x="4556407" y="5704192"/>
            <a:ext cx="9175186" cy="19050"/>
          </a:xfrm>
          <a:prstGeom prst="line">
            <a:avLst/>
          </a:prstGeom>
          <a:ln cap="rnd" w="19050">
            <a:solidFill>
              <a:srgbClr val="000000"/>
            </a:solidFill>
            <a:prstDash val="solid"/>
            <a:headEnd type="none" len="sm" w="sm"/>
            <a:tailEnd type="none" len="sm" w="sm"/>
          </a:ln>
        </p:spPr>
      </p:sp>
      <p:grpSp>
        <p:nvGrpSpPr>
          <p:cNvPr name="Group 22" id="22"/>
          <p:cNvGrpSpPr/>
          <p:nvPr/>
        </p:nvGrpSpPr>
        <p:grpSpPr>
          <a:xfrm rot="0">
            <a:off x="282369" y="2161546"/>
            <a:ext cx="8717790" cy="900246"/>
            <a:chOff x="0" y="0"/>
            <a:chExt cx="11623720" cy="1200328"/>
          </a:xfrm>
        </p:grpSpPr>
        <p:sp>
          <p:nvSpPr>
            <p:cNvPr name="Freeform 23" id="23"/>
            <p:cNvSpPr/>
            <p:nvPr/>
          </p:nvSpPr>
          <p:spPr>
            <a:xfrm flipH="false" flipV="false" rot="0">
              <a:off x="0" y="0"/>
              <a:ext cx="11623720" cy="1200328"/>
            </a:xfrm>
            <a:custGeom>
              <a:avLst/>
              <a:gdLst/>
              <a:ahLst/>
              <a:cxnLst/>
              <a:rect r="r" b="b" t="t" l="l"/>
              <a:pathLst>
                <a:path h="1200328" w="11623720">
                  <a:moveTo>
                    <a:pt x="0" y="0"/>
                  </a:moveTo>
                  <a:lnTo>
                    <a:pt x="11623720" y="0"/>
                  </a:lnTo>
                  <a:lnTo>
                    <a:pt x="11623720" y="1200328"/>
                  </a:lnTo>
                  <a:lnTo>
                    <a:pt x="0" y="1200328"/>
                  </a:lnTo>
                  <a:close/>
                </a:path>
              </a:pathLst>
            </a:custGeom>
            <a:solidFill>
              <a:srgbClr val="000000">
                <a:alpha val="0"/>
              </a:srgbClr>
            </a:solidFill>
          </p:spPr>
        </p:sp>
        <p:sp>
          <p:nvSpPr>
            <p:cNvPr name="TextBox 24" id="24"/>
            <p:cNvSpPr txBox="true"/>
            <p:nvPr/>
          </p:nvSpPr>
          <p:spPr>
            <a:xfrm>
              <a:off x="0" y="-38100"/>
              <a:ext cx="11623720"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HSBC leads in pop culture through </a:t>
              </a:r>
              <a:r>
                <a:rPr lang="en-US" sz="1650">
                  <a:solidFill>
                    <a:srgbClr val="00B0F0"/>
                  </a:solidFill>
                  <a:latin typeface="Arial"/>
                  <a:ea typeface="Arial"/>
                  <a:cs typeface="Arial"/>
                  <a:sym typeface="Arial"/>
                </a:rPr>
                <a:t>sports, music, and Bollywood,</a:t>
              </a:r>
              <a:r>
                <a:rPr lang="en-US" sz="1650">
                  <a:solidFill>
                    <a:srgbClr val="000000"/>
                  </a:solidFill>
                  <a:latin typeface="Arial"/>
                  <a:ea typeface="Arial"/>
                  <a:cs typeface="Arial"/>
                  <a:sym typeface="Arial"/>
                </a:rPr>
                <a:t> leveraging sponsorships &amp; </a:t>
              </a:r>
              <a:r>
                <a:rPr lang="en-US" sz="1650">
                  <a:solidFill>
                    <a:srgbClr val="00B0F0"/>
                  </a:solidFill>
                  <a:latin typeface="Arial"/>
                  <a:ea typeface="Arial"/>
                  <a:cs typeface="Arial"/>
                  <a:sym typeface="Arial"/>
                </a:rPr>
                <a:t>brand collaborations</a:t>
              </a:r>
              <a:r>
                <a:rPr lang="en-US" sz="1650">
                  <a:solidFill>
                    <a:srgbClr val="000000"/>
                  </a:solidFill>
                  <a:latin typeface="Arial"/>
                  <a:ea typeface="Arial"/>
                  <a:cs typeface="Arial"/>
                  <a:sym typeface="Arial"/>
                </a:rPr>
                <a:t>. Alongside a strong presence in </a:t>
              </a:r>
              <a:r>
                <a:rPr lang="en-US" sz="1650">
                  <a:solidFill>
                    <a:srgbClr val="00B0F0"/>
                  </a:solidFill>
                  <a:latin typeface="Arial"/>
                  <a:ea typeface="Arial"/>
                  <a:cs typeface="Arial"/>
                  <a:sym typeface="Arial"/>
                </a:rPr>
                <a:t>cricket, golf, and badminton</a:t>
              </a:r>
              <a:r>
                <a:rPr lang="en-US" sz="1650">
                  <a:solidFill>
                    <a:srgbClr val="000000"/>
                  </a:solidFill>
                  <a:latin typeface="Arial"/>
                  <a:ea typeface="Arial"/>
                  <a:cs typeface="Arial"/>
                  <a:sym typeface="Arial"/>
                </a:rPr>
                <a:t>, they also tap into </a:t>
              </a:r>
              <a:r>
                <a:rPr lang="en-US" sz="1650">
                  <a:solidFill>
                    <a:srgbClr val="00B0F0"/>
                  </a:solidFill>
                  <a:latin typeface="Arial"/>
                  <a:ea typeface="Arial"/>
                  <a:cs typeface="Arial"/>
                  <a:sym typeface="Arial"/>
                </a:rPr>
                <a:t>fashion, and photography.</a:t>
              </a:r>
            </a:p>
          </p:txBody>
        </p:sp>
      </p:grpSp>
      <p:sp>
        <p:nvSpPr>
          <p:cNvPr name="Freeform 25" id="25">
            <a:hlinkClick r:id="rId6" tooltip="https://www.instagram.com/p/DDNCiPGCJZY/"/>
          </p:cNvPr>
          <p:cNvSpPr/>
          <p:nvPr/>
        </p:nvSpPr>
        <p:spPr>
          <a:xfrm flipH="false" flipV="false" rot="0">
            <a:off x="532910" y="3209318"/>
            <a:ext cx="1346334" cy="2381517"/>
          </a:xfrm>
          <a:custGeom>
            <a:avLst/>
            <a:gdLst/>
            <a:ahLst/>
            <a:cxnLst/>
            <a:rect r="r" b="b" t="t" l="l"/>
            <a:pathLst>
              <a:path h="2381517" w="1346334">
                <a:moveTo>
                  <a:pt x="0" y="0"/>
                </a:moveTo>
                <a:lnTo>
                  <a:pt x="1346333" y="0"/>
                </a:lnTo>
                <a:lnTo>
                  <a:pt x="1346333" y="2381516"/>
                </a:lnTo>
                <a:lnTo>
                  <a:pt x="0" y="2381516"/>
                </a:lnTo>
                <a:lnTo>
                  <a:pt x="0" y="0"/>
                </a:lnTo>
                <a:close/>
              </a:path>
            </a:pathLst>
          </a:custGeom>
          <a:blipFill>
            <a:blip r:embed="rId5"/>
            <a:stretch>
              <a:fillRect l="0" t="0" r="0" b="0"/>
            </a:stretch>
          </a:blipFill>
        </p:spPr>
      </p:sp>
      <p:grpSp>
        <p:nvGrpSpPr>
          <p:cNvPr name="Group 26" id="26"/>
          <p:cNvGrpSpPr/>
          <p:nvPr/>
        </p:nvGrpSpPr>
        <p:grpSpPr>
          <a:xfrm rot="0">
            <a:off x="532908" y="5227380"/>
            <a:ext cx="1346334" cy="507831"/>
            <a:chOff x="0" y="0"/>
            <a:chExt cx="1795112" cy="677108"/>
          </a:xfrm>
        </p:grpSpPr>
        <p:sp>
          <p:nvSpPr>
            <p:cNvPr name="Freeform 27" id="27"/>
            <p:cNvSpPr/>
            <p:nvPr/>
          </p:nvSpPr>
          <p:spPr>
            <a:xfrm flipH="false" flipV="false" rot="0">
              <a:off x="0" y="0"/>
              <a:ext cx="1795145" cy="677164"/>
            </a:xfrm>
            <a:custGeom>
              <a:avLst/>
              <a:gdLst/>
              <a:ahLst/>
              <a:cxnLst/>
              <a:rect r="r" b="b" t="t" l="l"/>
              <a:pathLst>
                <a:path h="677164" w="1795145">
                  <a:moveTo>
                    <a:pt x="0" y="0"/>
                  </a:moveTo>
                  <a:lnTo>
                    <a:pt x="1795145" y="0"/>
                  </a:lnTo>
                  <a:lnTo>
                    <a:pt x="1795145" y="677164"/>
                  </a:lnTo>
                  <a:lnTo>
                    <a:pt x="0" y="677164"/>
                  </a:lnTo>
                  <a:close/>
                </a:path>
              </a:pathLst>
            </a:custGeom>
            <a:solidFill>
              <a:srgbClr val="F2F2F2"/>
            </a:solidFill>
          </p:spPr>
        </p:sp>
        <p:sp>
          <p:nvSpPr>
            <p:cNvPr name="TextBox 28" id="28"/>
            <p:cNvSpPr txBox="true"/>
            <p:nvPr/>
          </p:nvSpPr>
          <p:spPr>
            <a:xfrm>
              <a:off x="0" y="-28575"/>
              <a:ext cx="1795112"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Brand Ambassador</a:t>
              </a:r>
            </a:p>
          </p:txBody>
        </p:sp>
      </p:grpSp>
      <p:sp>
        <p:nvSpPr>
          <p:cNvPr name="Freeform 29" id="29">
            <a:hlinkClick r:id="rId8" tooltip="https://www.instagram.com/p/DFZ470mB6kh/"/>
          </p:cNvPr>
          <p:cNvSpPr/>
          <p:nvPr/>
        </p:nvSpPr>
        <p:spPr>
          <a:xfrm flipH="false" flipV="false" rot="0">
            <a:off x="1967608" y="3209318"/>
            <a:ext cx="2428030" cy="2458572"/>
          </a:xfrm>
          <a:custGeom>
            <a:avLst/>
            <a:gdLst/>
            <a:ahLst/>
            <a:cxnLst/>
            <a:rect r="r" b="b" t="t" l="l"/>
            <a:pathLst>
              <a:path h="2458572" w="2428030">
                <a:moveTo>
                  <a:pt x="0" y="0"/>
                </a:moveTo>
                <a:lnTo>
                  <a:pt x="2428031" y="0"/>
                </a:lnTo>
                <a:lnTo>
                  <a:pt x="2428031" y="2458572"/>
                </a:lnTo>
                <a:lnTo>
                  <a:pt x="0" y="2458572"/>
                </a:lnTo>
                <a:lnTo>
                  <a:pt x="0" y="0"/>
                </a:lnTo>
                <a:close/>
              </a:path>
            </a:pathLst>
          </a:custGeom>
          <a:blipFill>
            <a:blip r:embed="rId7"/>
            <a:stretch>
              <a:fillRect l="0" t="0" r="0" b="0"/>
            </a:stretch>
          </a:blipFill>
        </p:spPr>
      </p:sp>
      <p:grpSp>
        <p:nvGrpSpPr>
          <p:cNvPr name="Group 30" id="30"/>
          <p:cNvGrpSpPr/>
          <p:nvPr/>
        </p:nvGrpSpPr>
        <p:grpSpPr>
          <a:xfrm rot="0">
            <a:off x="1967608" y="5235166"/>
            <a:ext cx="2434376" cy="507831"/>
            <a:chOff x="0" y="0"/>
            <a:chExt cx="3245834" cy="677108"/>
          </a:xfrm>
        </p:grpSpPr>
        <p:sp>
          <p:nvSpPr>
            <p:cNvPr name="Freeform 31" id="31"/>
            <p:cNvSpPr/>
            <p:nvPr/>
          </p:nvSpPr>
          <p:spPr>
            <a:xfrm flipH="false" flipV="false" rot="0">
              <a:off x="0" y="0"/>
              <a:ext cx="3245866" cy="677164"/>
            </a:xfrm>
            <a:custGeom>
              <a:avLst/>
              <a:gdLst/>
              <a:ahLst/>
              <a:cxnLst/>
              <a:rect r="r" b="b" t="t" l="l"/>
              <a:pathLst>
                <a:path h="677164" w="3245866">
                  <a:moveTo>
                    <a:pt x="0" y="0"/>
                  </a:moveTo>
                  <a:lnTo>
                    <a:pt x="3245866" y="0"/>
                  </a:lnTo>
                  <a:lnTo>
                    <a:pt x="3245866" y="677164"/>
                  </a:lnTo>
                  <a:lnTo>
                    <a:pt x="0" y="677164"/>
                  </a:lnTo>
                  <a:close/>
                </a:path>
              </a:pathLst>
            </a:custGeom>
            <a:solidFill>
              <a:srgbClr val="F2F2F2"/>
            </a:solidFill>
          </p:spPr>
        </p:sp>
        <p:sp>
          <p:nvSpPr>
            <p:cNvPr name="TextBox 32" id="32"/>
            <p:cNvSpPr txBox="true"/>
            <p:nvPr/>
          </p:nvSpPr>
          <p:spPr>
            <a:xfrm>
              <a:off x="0" y="-28575"/>
              <a:ext cx="3245834"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HSBC X BWF | YONEX-SUNRISE India Open 2025</a:t>
              </a:r>
            </a:p>
          </p:txBody>
        </p:sp>
      </p:grpSp>
      <p:grpSp>
        <p:nvGrpSpPr>
          <p:cNvPr name="Group 33" id="33"/>
          <p:cNvGrpSpPr/>
          <p:nvPr/>
        </p:nvGrpSpPr>
        <p:grpSpPr>
          <a:xfrm rot="0">
            <a:off x="4472450" y="5096667"/>
            <a:ext cx="2428029" cy="692498"/>
            <a:chOff x="0" y="0"/>
            <a:chExt cx="3237372" cy="923330"/>
          </a:xfrm>
        </p:grpSpPr>
        <p:sp>
          <p:nvSpPr>
            <p:cNvPr name="Freeform 34" id="34"/>
            <p:cNvSpPr/>
            <p:nvPr/>
          </p:nvSpPr>
          <p:spPr>
            <a:xfrm flipH="false" flipV="false" rot="0">
              <a:off x="0" y="0"/>
              <a:ext cx="3237357" cy="923290"/>
            </a:xfrm>
            <a:custGeom>
              <a:avLst/>
              <a:gdLst/>
              <a:ahLst/>
              <a:cxnLst/>
              <a:rect r="r" b="b" t="t" l="l"/>
              <a:pathLst>
                <a:path h="923290" w="3237357">
                  <a:moveTo>
                    <a:pt x="0" y="0"/>
                  </a:moveTo>
                  <a:lnTo>
                    <a:pt x="3237357" y="0"/>
                  </a:lnTo>
                  <a:lnTo>
                    <a:pt x="3237357" y="923290"/>
                  </a:lnTo>
                  <a:lnTo>
                    <a:pt x="0" y="923290"/>
                  </a:lnTo>
                  <a:close/>
                </a:path>
              </a:pathLst>
            </a:custGeom>
            <a:solidFill>
              <a:srgbClr val="F2F2F2"/>
            </a:solidFill>
          </p:spPr>
        </p:sp>
        <p:sp>
          <p:nvSpPr>
            <p:cNvPr name="TextBox 35" id="35"/>
            <p:cNvSpPr txBox="true"/>
            <p:nvPr/>
          </p:nvSpPr>
          <p:spPr>
            <a:xfrm>
              <a:off x="0" y="-28575"/>
              <a:ext cx="3237372" cy="951905"/>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48 hour presale and 15% discount* for HSBC Credit and Debit Cardholders</a:t>
              </a:r>
            </a:p>
          </p:txBody>
        </p:sp>
      </p:grpSp>
      <p:sp>
        <p:nvSpPr>
          <p:cNvPr name="Freeform 36" id="36"/>
          <p:cNvSpPr/>
          <p:nvPr/>
        </p:nvSpPr>
        <p:spPr>
          <a:xfrm flipH="false" flipV="false" rot="0">
            <a:off x="6954572" y="3209318"/>
            <a:ext cx="1445288" cy="2579847"/>
          </a:xfrm>
          <a:custGeom>
            <a:avLst/>
            <a:gdLst/>
            <a:ahLst/>
            <a:cxnLst/>
            <a:rect r="r" b="b" t="t" l="l"/>
            <a:pathLst>
              <a:path h="2579847" w="1445288">
                <a:moveTo>
                  <a:pt x="0" y="0"/>
                </a:moveTo>
                <a:lnTo>
                  <a:pt x="1445287" y="0"/>
                </a:lnTo>
                <a:lnTo>
                  <a:pt x="1445287" y="2579846"/>
                </a:lnTo>
                <a:lnTo>
                  <a:pt x="0" y="2579846"/>
                </a:lnTo>
                <a:lnTo>
                  <a:pt x="0" y="0"/>
                </a:lnTo>
                <a:close/>
              </a:path>
            </a:pathLst>
          </a:custGeom>
          <a:blipFill>
            <a:blip r:embed="rId9"/>
            <a:stretch>
              <a:fillRect l="0" t="0" r="-170116" b="0"/>
            </a:stretch>
          </a:blipFill>
        </p:spPr>
      </p:sp>
      <p:grpSp>
        <p:nvGrpSpPr>
          <p:cNvPr name="Group 37" id="37"/>
          <p:cNvGrpSpPr/>
          <p:nvPr/>
        </p:nvGrpSpPr>
        <p:grpSpPr>
          <a:xfrm rot="0">
            <a:off x="6960917" y="5096880"/>
            <a:ext cx="1442116" cy="692498"/>
            <a:chOff x="0" y="0"/>
            <a:chExt cx="1922822" cy="923330"/>
          </a:xfrm>
        </p:grpSpPr>
        <p:sp>
          <p:nvSpPr>
            <p:cNvPr name="Freeform 38" id="38"/>
            <p:cNvSpPr/>
            <p:nvPr/>
          </p:nvSpPr>
          <p:spPr>
            <a:xfrm flipH="false" flipV="false" rot="0">
              <a:off x="0" y="0"/>
              <a:ext cx="1922780" cy="923290"/>
            </a:xfrm>
            <a:custGeom>
              <a:avLst/>
              <a:gdLst/>
              <a:ahLst/>
              <a:cxnLst/>
              <a:rect r="r" b="b" t="t" l="l"/>
              <a:pathLst>
                <a:path h="923290" w="1922780">
                  <a:moveTo>
                    <a:pt x="0" y="0"/>
                  </a:moveTo>
                  <a:lnTo>
                    <a:pt x="1922780" y="0"/>
                  </a:lnTo>
                  <a:lnTo>
                    <a:pt x="1922780" y="923290"/>
                  </a:lnTo>
                  <a:lnTo>
                    <a:pt x="0" y="923290"/>
                  </a:lnTo>
                  <a:close/>
                </a:path>
              </a:pathLst>
            </a:custGeom>
            <a:solidFill>
              <a:srgbClr val="F2F2F2"/>
            </a:solidFill>
          </p:spPr>
        </p:sp>
        <p:sp>
          <p:nvSpPr>
            <p:cNvPr name="TextBox 39" id="39"/>
            <p:cNvSpPr txBox="true"/>
            <p:nvPr/>
          </p:nvSpPr>
          <p:spPr>
            <a:xfrm>
              <a:off x="0" y="-28575"/>
              <a:ext cx="1922822" cy="951905"/>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Ajio Luxe Wkend X HSBC Prive lounge</a:t>
              </a:r>
            </a:p>
          </p:txBody>
        </p:sp>
      </p:grpSp>
      <p:grpSp>
        <p:nvGrpSpPr>
          <p:cNvPr name="Group 40" id="40"/>
          <p:cNvGrpSpPr/>
          <p:nvPr/>
        </p:nvGrpSpPr>
        <p:grpSpPr>
          <a:xfrm rot="0">
            <a:off x="4504588" y="6210503"/>
            <a:ext cx="4411578" cy="415499"/>
            <a:chOff x="0" y="0"/>
            <a:chExt cx="5882104" cy="553998"/>
          </a:xfrm>
        </p:grpSpPr>
        <p:sp>
          <p:nvSpPr>
            <p:cNvPr name="Freeform 41" id="41"/>
            <p:cNvSpPr/>
            <p:nvPr/>
          </p:nvSpPr>
          <p:spPr>
            <a:xfrm flipH="false" flipV="false" rot="0">
              <a:off x="0" y="0"/>
              <a:ext cx="5882104" cy="553998"/>
            </a:xfrm>
            <a:custGeom>
              <a:avLst/>
              <a:gdLst/>
              <a:ahLst/>
              <a:cxnLst/>
              <a:rect r="r" b="b" t="t" l="l"/>
              <a:pathLst>
                <a:path h="553998" w="5882104">
                  <a:moveTo>
                    <a:pt x="0" y="0"/>
                  </a:moveTo>
                  <a:lnTo>
                    <a:pt x="5882104" y="0"/>
                  </a:lnTo>
                  <a:lnTo>
                    <a:pt x="5882104" y="553998"/>
                  </a:lnTo>
                  <a:lnTo>
                    <a:pt x="0" y="553998"/>
                  </a:lnTo>
                  <a:close/>
                </a:path>
              </a:pathLst>
            </a:custGeom>
            <a:solidFill>
              <a:srgbClr val="000000">
                <a:alpha val="0"/>
              </a:srgbClr>
            </a:solidFill>
          </p:spPr>
        </p:sp>
        <p:sp>
          <p:nvSpPr>
            <p:cNvPr name="TextBox 42" id="42"/>
            <p:cNvSpPr txBox="true"/>
            <p:nvPr/>
          </p:nvSpPr>
          <p:spPr>
            <a:xfrm>
              <a:off x="0" y="-38100"/>
              <a:ext cx="588210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Products X Affinity correlation</a:t>
              </a:r>
            </a:p>
          </p:txBody>
        </p:sp>
      </p:grpSp>
      <p:grpSp>
        <p:nvGrpSpPr>
          <p:cNvPr name="Group 43" id="43"/>
          <p:cNvGrpSpPr/>
          <p:nvPr/>
        </p:nvGrpSpPr>
        <p:grpSpPr>
          <a:xfrm rot="0">
            <a:off x="282369" y="6224048"/>
            <a:ext cx="3897236" cy="415499"/>
            <a:chOff x="0" y="0"/>
            <a:chExt cx="5196314" cy="553998"/>
          </a:xfrm>
        </p:grpSpPr>
        <p:sp>
          <p:nvSpPr>
            <p:cNvPr name="Freeform 44" id="44"/>
            <p:cNvSpPr/>
            <p:nvPr/>
          </p:nvSpPr>
          <p:spPr>
            <a:xfrm flipH="false" flipV="false" rot="0">
              <a:off x="0" y="0"/>
              <a:ext cx="5196314" cy="553998"/>
            </a:xfrm>
            <a:custGeom>
              <a:avLst/>
              <a:gdLst/>
              <a:ahLst/>
              <a:cxnLst/>
              <a:rect r="r" b="b" t="t" l="l"/>
              <a:pathLst>
                <a:path h="553998" w="5196314">
                  <a:moveTo>
                    <a:pt x="0" y="0"/>
                  </a:moveTo>
                  <a:lnTo>
                    <a:pt x="5196314" y="0"/>
                  </a:lnTo>
                  <a:lnTo>
                    <a:pt x="5196314" y="553998"/>
                  </a:lnTo>
                  <a:lnTo>
                    <a:pt x="0" y="553998"/>
                  </a:lnTo>
                  <a:close/>
                </a:path>
              </a:pathLst>
            </a:custGeom>
            <a:solidFill>
              <a:srgbClr val="000000">
                <a:alpha val="0"/>
              </a:srgbClr>
            </a:solidFill>
          </p:spPr>
        </p:sp>
        <p:sp>
          <p:nvSpPr>
            <p:cNvPr name="TextBox 45" id="45"/>
            <p:cNvSpPr txBox="true"/>
            <p:nvPr/>
          </p:nvSpPr>
          <p:spPr>
            <a:xfrm>
              <a:off x="0" y="-38100"/>
              <a:ext cx="51963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Celebrations with Offers</a:t>
              </a:r>
            </a:p>
          </p:txBody>
        </p:sp>
      </p:grpSp>
      <p:sp>
        <p:nvSpPr>
          <p:cNvPr name="AutoShape 46" id="46"/>
          <p:cNvSpPr/>
          <p:nvPr/>
        </p:nvSpPr>
        <p:spPr>
          <a:xfrm rot="5880">
            <a:off x="273635" y="6056792"/>
            <a:ext cx="8352477" cy="0"/>
          </a:xfrm>
          <a:prstGeom prst="line">
            <a:avLst/>
          </a:prstGeom>
          <a:ln cap="rnd" w="9525">
            <a:solidFill>
              <a:srgbClr val="FFFFFF"/>
            </a:solidFill>
            <a:prstDash val="solid"/>
            <a:headEnd type="none" len="sm" w="sm"/>
            <a:tailEnd type="none" len="sm" w="sm"/>
          </a:ln>
        </p:spPr>
      </p:sp>
      <p:sp>
        <p:nvSpPr>
          <p:cNvPr name="AutoShape 47" id="47"/>
          <p:cNvSpPr/>
          <p:nvPr/>
        </p:nvSpPr>
        <p:spPr>
          <a:xfrm rot="-5385931">
            <a:off x="2496510" y="8158551"/>
            <a:ext cx="3491314" cy="0"/>
          </a:xfrm>
          <a:prstGeom prst="line">
            <a:avLst/>
          </a:prstGeom>
          <a:ln cap="rnd" w="9525">
            <a:solidFill>
              <a:srgbClr val="FFFFFF"/>
            </a:solidFill>
            <a:prstDash val="solid"/>
            <a:headEnd type="none" len="sm" w="sm"/>
            <a:tailEnd type="none" len="sm" w="sm"/>
          </a:ln>
        </p:spPr>
      </p:sp>
      <p:grpSp>
        <p:nvGrpSpPr>
          <p:cNvPr name="Group 48" id="48"/>
          <p:cNvGrpSpPr/>
          <p:nvPr/>
        </p:nvGrpSpPr>
        <p:grpSpPr>
          <a:xfrm rot="0">
            <a:off x="280785" y="6762636"/>
            <a:ext cx="4004308" cy="900246"/>
            <a:chOff x="0" y="0"/>
            <a:chExt cx="5339078" cy="1200328"/>
          </a:xfrm>
        </p:grpSpPr>
        <p:sp>
          <p:nvSpPr>
            <p:cNvPr name="Freeform 49" id="49"/>
            <p:cNvSpPr/>
            <p:nvPr/>
          </p:nvSpPr>
          <p:spPr>
            <a:xfrm flipH="false" flipV="false" rot="0">
              <a:off x="0" y="0"/>
              <a:ext cx="5339078" cy="1200328"/>
            </a:xfrm>
            <a:custGeom>
              <a:avLst/>
              <a:gdLst/>
              <a:ahLst/>
              <a:cxnLst/>
              <a:rect r="r" b="b" t="t" l="l"/>
              <a:pathLst>
                <a:path h="1200328" w="5339078">
                  <a:moveTo>
                    <a:pt x="0" y="0"/>
                  </a:moveTo>
                  <a:lnTo>
                    <a:pt x="5339078" y="0"/>
                  </a:lnTo>
                  <a:lnTo>
                    <a:pt x="5339078" y="1200328"/>
                  </a:lnTo>
                  <a:lnTo>
                    <a:pt x="0" y="1200328"/>
                  </a:lnTo>
                  <a:close/>
                </a:path>
              </a:pathLst>
            </a:custGeom>
            <a:solidFill>
              <a:srgbClr val="000000">
                <a:alpha val="0"/>
              </a:srgbClr>
            </a:solidFill>
          </p:spPr>
        </p:sp>
        <p:sp>
          <p:nvSpPr>
            <p:cNvPr name="TextBox 50" id="50"/>
            <p:cNvSpPr txBox="true"/>
            <p:nvPr/>
          </p:nvSpPr>
          <p:spPr>
            <a:xfrm>
              <a:off x="0" y="-38100"/>
              <a:ext cx="5339078"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They highlight credit card offers </a:t>
              </a:r>
              <a:r>
                <a:rPr lang="en-US" sz="1650">
                  <a:solidFill>
                    <a:srgbClr val="00B0F0"/>
                  </a:solidFill>
                  <a:latin typeface="Arial"/>
                  <a:ea typeface="Arial"/>
                  <a:cs typeface="Arial"/>
                  <a:sym typeface="Arial"/>
                </a:rPr>
                <a:t>tailored to shopping trends on special occasions</a:t>
              </a:r>
              <a:r>
                <a:rPr lang="en-US" sz="1650">
                  <a:solidFill>
                    <a:srgbClr val="000000"/>
                  </a:solidFill>
                  <a:latin typeface="Arial"/>
                  <a:ea typeface="Arial"/>
                  <a:cs typeface="Arial"/>
                  <a:sym typeface="Arial"/>
                </a:rPr>
                <a:t>.</a:t>
              </a:r>
            </a:p>
          </p:txBody>
        </p:sp>
      </p:grpSp>
      <p:sp>
        <p:nvSpPr>
          <p:cNvPr name="Freeform 51" id="51">
            <a:hlinkClick r:id="rId11" tooltip="https://www.instagram.com/p/DFPF-0AP4hS/"/>
          </p:cNvPr>
          <p:cNvSpPr/>
          <p:nvPr/>
        </p:nvSpPr>
        <p:spPr>
          <a:xfrm flipH="false" flipV="false" rot="0">
            <a:off x="439214" y="7819803"/>
            <a:ext cx="1821698" cy="1867699"/>
          </a:xfrm>
          <a:custGeom>
            <a:avLst/>
            <a:gdLst/>
            <a:ahLst/>
            <a:cxnLst/>
            <a:rect r="r" b="b" t="t" l="l"/>
            <a:pathLst>
              <a:path h="1867699" w="1821698">
                <a:moveTo>
                  <a:pt x="0" y="0"/>
                </a:moveTo>
                <a:lnTo>
                  <a:pt x="1821697" y="0"/>
                </a:lnTo>
                <a:lnTo>
                  <a:pt x="1821697" y="1867699"/>
                </a:lnTo>
                <a:lnTo>
                  <a:pt x="0" y="1867699"/>
                </a:lnTo>
                <a:lnTo>
                  <a:pt x="0" y="0"/>
                </a:lnTo>
                <a:close/>
              </a:path>
            </a:pathLst>
          </a:custGeom>
          <a:blipFill>
            <a:blip r:embed="rId10"/>
            <a:stretch>
              <a:fillRect l="0" t="0" r="0" b="0"/>
            </a:stretch>
          </a:blipFill>
        </p:spPr>
      </p:sp>
      <p:grpSp>
        <p:nvGrpSpPr>
          <p:cNvPr name="Group 52" id="52"/>
          <p:cNvGrpSpPr/>
          <p:nvPr/>
        </p:nvGrpSpPr>
        <p:grpSpPr>
          <a:xfrm rot="0">
            <a:off x="437630" y="9410504"/>
            <a:ext cx="1821692" cy="323166"/>
            <a:chOff x="0" y="0"/>
            <a:chExt cx="2428922" cy="430888"/>
          </a:xfrm>
        </p:grpSpPr>
        <p:sp>
          <p:nvSpPr>
            <p:cNvPr name="Freeform 53" id="53"/>
            <p:cNvSpPr/>
            <p:nvPr/>
          </p:nvSpPr>
          <p:spPr>
            <a:xfrm flipH="false" flipV="false" rot="0">
              <a:off x="0" y="0"/>
              <a:ext cx="2428875" cy="430911"/>
            </a:xfrm>
            <a:custGeom>
              <a:avLst/>
              <a:gdLst/>
              <a:ahLst/>
              <a:cxnLst/>
              <a:rect r="r" b="b" t="t" l="l"/>
              <a:pathLst>
                <a:path h="430911" w="2428875">
                  <a:moveTo>
                    <a:pt x="0" y="0"/>
                  </a:moveTo>
                  <a:lnTo>
                    <a:pt x="2428875" y="0"/>
                  </a:lnTo>
                  <a:lnTo>
                    <a:pt x="2428875" y="430911"/>
                  </a:lnTo>
                  <a:lnTo>
                    <a:pt x="0" y="430911"/>
                  </a:lnTo>
                  <a:close/>
                </a:path>
              </a:pathLst>
            </a:custGeom>
            <a:solidFill>
              <a:srgbClr val="F2F2F2"/>
            </a:solidFill>
          </p:spPr>
        </p:sp>
        <p:sp>
          <p:nvSpPr>
            <p:cNvPr name="TextBox 54" id="54"/>
            <p:cNvSpPr txBox="true"/>
            <p:nvPr/>
          </p:nvSpPr>
          <p:spPr>
            <a:xfrm>
              <a:off x="0" y="-28575"/>
              <a:ext cx="2428922"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National Tourism Day</a:t>
              </a:r>
            </a:p>
          </p:txBody>
        </p:sp>
      </p:grpSp>
      <p:sp>
        <p:nvSpPr>
          <p:cNvPr name="Freeform 55" id="55"/>
          <p:cNvSpPr/>
          <p:nvPr/>
        </p:nvSpPr>
        <p:spPr>
          <a:xfrm flipH="false" flipV="false" rot="0">
            <a:off x="2321884" y="7811457"/>
            <a:ext cx="1794453" cy="1807944"/>
          </a:xfrm>
          <a:custGeom>
            <a:avLst/>
            <a:gdLst/>
            <a:ahLst/>
            <a:cxnLst/>
            <a:rect r="r" b="b" t="t" l="l"/>
            <a:pathLst>
              <a:path h="1807944" w="1794453">
                <a:moveTo>
                  <a:pt x="0" y="0"/>
                </a:moveTo>
                <a:lnTo>
                  <a:pt x="1794454" y="0"/>
                </a:lnTo>
                <a:lnTo>
                  <a:pt x="1794454" y="1807944"/>
                </a:lnTo>
                <a:lnTo>
                  <a:pt x="0" y="1807944"/>
                </a:lnTo>
                <a:lnTo>
                  <a:pt x="0" y="0"/>
                </a:lnTo>
                <a:close/>
              </a:path>
            </a:pathLst>
          </a:custGeom>
          <a:blipFill>
            <a:blip r:embed="rId12"/>
            <a:stretch>
              <a:fillRect l="0" t="0" r="0" b="0"/>
            </a:stretch>
          </a:blipFill>
        </p:spPr>
      </p:sp>
      <p:grpSp>
        <p:nvGrpSpPr>
          <p:cNvPr name="Group 56" id="56"/>
          <p:cNvGrpSpPr/>
          <p:nvPr/>
        </p:nvGrpSpPr>
        <p:grpSpPr>
          <a:xfrm rot="0">
            <a:off x="2321883" y="9410504"/>
            <a:ext cx="1794454" cy="323166"/>
            <a:chOff x="0" y="0"/>
            <a:chExt cx="2392606" cy="430888"/>
          </a:xfrm>
        </p:grpSpPr>
        <p:sp>
          <p:nvSpPr>
            <p:cNvPr name="Freeform 57" id="57"/>
            <p:cNvSpPr/>
            <p:nvPr/>
          </p:nvSpPr>
          <p:spPr>
            <a:xfrm flipH="false" flipV="false" rot="0">
              <a:off x="0" y="0"/>
              <a:ext cx="2392553" cy="430911"/>
            </a:xfrm>
            <a:custGeom>
              <a:avLst/>
              <a:gdLst/>
              <a:ahLst/>
              <a:cxnLst/>
              <a:rect r="r" b="b" t="t" l="l"/>
              <a:pathLst>
                <a:path h="430911" w="2392553">
                  <a:moveTo>
                    <a:pt x="0" y="0"/>
                  </a:moveTo>
                  <a:lnTo>
                    <a:pt x="2392553" y="0"/>
                  </a:lnTo>
                  <a:lnTo>
                    <a:pt x="2392553" y="430911"/>
                  </a:lnTo>
                  <a:lnTo>
                    <a:pt x="0" y="430911"/>
                  </a:lnTo>
                  <a:close/>
                </a:path>
              </a:pathLst>
            </a:custGeom>
            <a:solidFill>
              <a:srgbClr val="F2F2F2"/>
            </a:solidFill>
          </p:spPr>
        </p:sp>
        <p:sp>
          <p:nvSpPr>
            <p:cNvPr name="TextBox 58" id="58"/>
            <p:cNvSpPr txBox="true"/>
            <p:nvPr/>
          </p:nvSpPr>
          <p:spPr>
            <a:xfrm>
              <a:off x="0" y="-28575"/>
              <a:ext cx="2392606"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Christmas</a:t>
              </a:r>
            </a:p>
          </p:txBody>
        </p:sp>
      </p:grpSp>
      <p:grpSp>
        <p:nvGrpSpPr>
          <p:cNvPr name="Group 59" id="59"/>
          <p:cNvGrpSpPr/>
          <p:nvPr/>
        </p:nvGrpSpPr>
        <p:grpSpPr>
          <a:xfrm rot="0">
            <a:off x="4542854" y="6777984"/>
            <a:ext cx="4143294" cy="646330"/>
            <a:chOff x="0" y="0"/>
            <a:chExt cx="5524392" cy="861774"/>
          </a:xfrm>
        </p:grpSpPr>
        <p:sp>
          <p:nvSpPr>
            <p:cNvPr name="Freeform 60" id="60"/>
            <p:cNvSpPr/>
            <p:nvPr/>
          </p:nvSpPr>
          <p:spPr>
            <a:xfrm flipH="false" flipV="false" rot="0">
              <a:off x="0" y="0"/>
              <a:ext cx="5524392" cy="861774"/>
            </a:xfrm>
            <a:custGeom>
              <a:avLst/>
              <a:gdLst/>
              <a:ahLst/>
              <a:cxnLst/>
              <a:rect r="r" b="b" t="t" l="l"/>
              <a:pathLst>
                <a:path h="861774" w="5524392">
                  <a:moveTo>
                    <a:pt x="0" y="0"/>
                  </a:moveTo>
                  <a:lnTo>
                    <a:pt x="5524392" y="0"/>
                  </a:lnTo>
                  <a:lnTo>
                    <a:pt x="5524392" y="861774"/>
                  </a:lnTo>
                  <a:lnTo>
                    <a:pt x="0" y="861774"/>
                  </a:lnTo>
                  <a:close/>
                </a:path>
              </a:pathLst>
            </a:custGeom>
            <a:solidFill>
              <a:srgbClr val="000000">
                <a:alpha val="0"/>
              </a:srgbClr>
            </a:solidFill>
          </p:spPr>
        </p:sp>
        <p:sp>
          <p:nvSpPr>
            <p:cNvPr name="TextBox 61" id="61"/>
            <p:cNvSpPr txBox="true"/>
            <p:nvPr/>
          </p:nvSpPr>
          <p:spPr>
            <a:xfrm>
              <a:off x="0" y="-38100"/>
              <a:ext cx="5524392"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Showcasing credit &amp; debit cards </a:t>
              </a:r>
              <a:r>
                <a:rPr lang="en-US" sz="1650">
                  <a:solidFill>
                    <a:srgbClr val="00B0F0"/>
                  </a:solidFill>
                  <a:latin typeface="Arial"/>
                  <a:ea typeface="Arial"/>
                  <a:cs typeface="Arial"/>
                  <a:sym typeface="Arial"/>
                </a:rPr>
                <a:t>aligned with diverse interests</a:t>
              </a:r>
              <a:r>
                <a:rPr lang="en-US" sz="1650">
                  <a:solidFill>
                    <a:srgbClr val="000000"/>
                  </a:solidFill>
                  <a:latin typeface="Arial"/>
                  <a:ea typeface="Arial"/>
                  <a:cs typeface="Arial"/>
                  <a:sym typeface="Arial"/>
                </a:rPr>
                <a:t>.</a:t>
              </a:r>
            </a:p>
          </p:txBody>
        </p:sp>
      </p:grpSp>
      <p:sp>
        <p:nvSpPr>
          <p:cNvPr name="Freeform 62" id="62">
            <a:hlinkClick r:id="rId14" tooltip="https://www.instagram.com/p/DFLLeAcsNCA/"/>
          </p:cNvPr>
          <p:cNvSpPr/>
          <p:nvPr/>
        </p:nvSpPr>
        <p:spPr>
          <a:xfrm flipH="false" flipV="false" rot="0">
            <a:off x="4883847" y="7763478"/>
            <a:ext cx="1983375" cy="1980885"/>
          </a:xfrm>
          <a:custGeom>
            <a:avLst/>
            <a:gdLst/>
            <a:ahLst/>
            <a:cxnLst/>
            <a:rect r="r" b="b" t="t" l="l"/>
            <a:pathLst>
              <a:path h="1980885" w="1983375">
                <a:moveTo>
                  <a:pt x="0" y="0"/>
                </a:moveTo>
                <a:lnTo>
                  <a:pt x="1983375" y="0"/>
                </a:lnTo>
                <a:lnTo>
                  <a:pt x="1983375" y="1980885"/>
                </a:lnTo>
                <a:lnTo>
                  <a:pt x="0" y="1980885"/>
                </a:lnTo>
                <a:lnTo>
                  <a:pt x="0" y="0"/>
                </a:lnTo>
                <a:close/>
              </a:path>
            </a:pathLst>
          </a:custGeom>
          <a:blipFill>
            <a:blip r:embed="rId13"/>
            <a:stretch>
              <a:fillRect l="0" t="0" r="0" b="0"/>
            </a:stretch>
          </a:blipFill>
        </p:spPr>
      </p:sp>
      <p:grpSp>
        <p:nvGrpSpPr>
          <p:cNvPr name="Group 63" id="63"/>
          <p:cNvGrpSpPr/>
          <p:nvPr/>
        </p:nvGrpSpPr>
        <p:grpSpPr>
          <a:xfrm rot="0">
            <a:off x="4877500" y="9418104"/>
            <a:ext cx="1983375" cy="323166"/>
            <a:chOff x="0" y="0"/>
            <a:chExt cx="2644500" cy="430888"/>
          </a:xfrm>
        </p:grpSpPr>
        <p:sp>
          <p:nvSpPr>
            <p:cNvPr name="Freeform 64" id="64"/>
            <p:cNvSpPr/>
            <p:nvPr/>
          </p:nvSpPr>
          <p:spPr>
            <a:xfrm flipH="false" flipV="false" rot="0">
              <a:off x="0" y="0"/>
              <a:ext cx="2644521" cy="430911"/>
            </a:xfrm>
            <a:custGeom>
              <a:avLst/>
              <a:gdLst/>
              <a:ahLst/>
              <a:cxnLst/>
              <a:rect r="r" b="b" t="t" l="l"/>
              <a:pathLst>
                <a:path h="430911" w="2644521">
                  <a:moveTo>
                    <a:pt x="0" y="0"/>
                  </a:moveTo>
                  <a:lnTo>
                    <a:pt x="2644521" y="0"/>
                  </a:lnTo>
                  <a:lnTo>
                    <a:pt x="2644521" y="430911"/>
                  </a:lnTo>
                  <a:lnTo>
                    <a:pt x="0" y="430911"/>
                  </a:lnTo>
                  <a:close/>
                </a:path>
              </a:pathLst>
            </a:custGeom>
            <a:solidFill>
              <a:srgbClr val="F2F2F2"/>
            </a:solidFill>
          </p:spPr>
        </p:sp>
        <p:sp>
          <p:nvSpPr>
            <p:cNvPr name="TextBox 65" id="65"/>
            <p:cNvSpPr txBox="true"/>
            <p:nvPr/>
          </p:nvSpPr>
          <p:spPr>
            <a:xfrm>
              <a:off x="0" y="-28575"/>
              <a:ext cx="2644500"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Nykaa offers for </a:t>
              </a:r>
              <a:r>
                <a:rPr lang="en-US" b="true" sz="1200">
                  <a:solidFill>
                    <a:srgbClr val="000000"/>
                  </a:solidFill>
                  <a:latin typeface="Arial Bold"/>
                  <a:ea typeface="Arial Bold"/>
                  <a:cs typeface="Arial Bold"/>
                  <a:sym typeface="Arial Bold"/>
                </a:rPr>
                <a:t>fashion</a:t>
              </a:r>
            </a:p>
          </p:txBody>
        </p:sp>
      </p:grpSp>
      <p:sp>
        <p:nvSpPr>
          <p:cNvPr name="Freeform 66" id="66">
            <a:hlinkClick r:id="rId16" tooltip="https://www.instagram.com/p/DEEmtDwM7TN/"/>
          </p:cNvPr>
          <p:cNvSpPr/>
          <p:nvPr/>
        </p:nvSpPr>
        <p:spPr>
          <a:xfrm flipH="false" flipV="false" rot="0">
            <a:off x="7381628" y="7344615"/>
            <a:ext cx="1328816" cy="2385961"/>
          </a:xfrm>
          <a:custGeom>
            <a:avLst/>
            <a:gdLst/>
            <a:ahLst/>
            <a:cxnLst/>
            <a:rect r="r" b="b" t="t" l="l"/>
            <a:pathLst>
              <a:path h="2385961" w="1328816">
                <a:moveTo>
                  <a:pt x="0" y="0"/>
                </a:moveTo>
                <a:lnTo>
                  <a:pt x="1328815" y="0"/>
                </a:lnTo>
                <a:lnTo>
                  <a:pt x="1328815" y="2385961"/>
                </a:lnTo>
                <a:lnTo>
                  <a:pt x="0" y="2385961"/>
                </a:lnTo>
                <a:lnTo>
                  <a:pt x="0" y="0"/>
                </a:lnTo>
                <a:close/>
              </a:path>
            </a:pathLst>
          </a:custGeom>
          <a:blipFill>
            <a:blip r:embed="rId15"/>
            <a:stretch>
              <a:fillRect l="0" t="0" r="0" b="0"/>
            </a:stretch>
          </a:blipFill>
        </p:spPr>
      </p:sp>
      <p:grpSp>
        <p:nvGrpSpPr>
          <p:cNvPr name="Group 67" id="67"/>
          <p:cNvGrpSpPr/>
          <p:nvPr/>
        </p:nvGrpSpPr>
        <p:grpSpPr>
          <a:xfrm rot="0">
            <a:off x="7068879" y="9318171"/>
            <a:ext cx="1641566" cy="507831"/>
            <a:chOff x="0" y="0"/>
            <a:chExt cx="2188754" cy="677108"/>
          </a:xfrm>
        </p:grpSpPr>
        <p:sp>
          <p:nvSpPr>
            <p:cNvPr name="Freeform 68" id="68"/>
            <p:cNvSpPr/>
            <p:nvPr/>
          </p:nvSpPr>
          <p:spPr>
            <a:xfrm flipH="false" flipV="false" rot="0">
              <a:off x="0" y="0"/>
              <a:ext cx="2188718" cy="677164"/>
            </a:xfrm>
            <a:custGeom>
              <a:avLst/>
              <a:gdLst/>
              <a:ahLst/>
              <a:cxnLst/>
              <a:rect r="r" b="b" t="t" l="l"/>
              <a:pathLst>
                <a:path h="677164" w="2188718">
                  <a:moveTo>
                    <a:pt x="0" y="0"/>
                  </a:moveTo>
                  <a:lnTo>
                    <a:pt x="2188718" y="0"/>
                  </a:lnTo>
                  <a:lnTo>
                    <a:pt x="2188718" y="677164"/>
                  </a:lnTo>
                  <a:lnTo>
                    <a:pt x="0" y="677164"/>
                  </a:lnTo>
                  <a:close/>
                </a:path>
              </a:pathLst>
            </a:custGeom>
            <a:solidFill>
              <a:srgbClr val="F2F2F2"/>
            </a:solidFill>
          </p:spPr>
        </p:sp>
        <p:sp>
          <p:nvSpPr>
            <p:cNvPr name="TextBox 69" id="69"/>
            <p:cNvSpPr txBox="true"/>
            <p:nvPr/>
          </p:nvSpPr>
          <p:spPr>
            <a:xfrm>
              <a:off x="0" y="-28575"/>
              <a:ext cx="2188754"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Taj Hotel Offers for Travel &amp; Tourism</a:t>
              </a:r>
            </a:p>
          </p:txBody>
        </p:sp>
      </p:grpSp>
      <p:grpSp>
        <p:nvGrpSpPr>
          <p:cNvPr name="Group 70" id="70"/>
          <p:cNvGrpSpPr/>
          <p:nvPr/>
        </p:nvGrpSpPr>
        <p:grpSpPr>
          <a:xfrm rot="0">
            <a:off x="9426369" y="2249746"/>
            <a:ext cx="8579260" cy="646330"/>
            <a:chOff x="0" y="0"/>
            <a:chExt cx="11439014" cy="861774"/>
          </a:xfrm>
        </p:grpSpPr>
        <p:sp>
          <p:nvSpPr>
            <p:cNvPr name="Freeform 71" id="71"/>
            <p:cNvSpPr/>
            <p:nvPr/>
          </p:nvSpPr>
          <p:spPr>
            <a:xfrm flipH="false" flipV="false" rot="0">
              <a:off x="0" y="0"/>
              <a:ext cx="11439014" cy="861774"/>
            </a:xfrm>
            <a:custGeom>
              <a:avLst/>
              <a:gdLst/>
              <a:ahLst/>
              <a:cxnLst/>
              <a:rect r="r" b="b" t="t" l="l"/>
              <a:pathLst>
                <a:path h="861774" w="11439014">
                  <a:moveTo>
                    <a:pt x="0" y="0"/>
                  </a:moveTo>
                  <a:lnTo>
                    <a:pt x="11439014" y="0"/>
                  </a:lnTo>
                  <a:lnTo>
                    <a:pt x="11439014" y="861774"/>
                  </a:lnTo>
                  <a:lnTo>
                    <a:pt x="0" y="861774"/>
                  </a:lnTo>
                  <a:close/>
                </a:path>
              </a:pathLst>
            </a:custGeom>
            <a:solidFill>
              <a:srgbClr val="000000">
                <a:alpha val="0"/>
              </a:srgbClr>
            </a:solidFill>
          </p:spPr>
        </p:sp>
        <p:sp>
          <p:nvSpPr>
            <p:cNvPr name="TextBox 72" id="72"/>
            <p:cNvSpPr txBox="true"/>
            <p:nvPr/>
          </p:nvSpPr>
          <p:spPr>
            <a:xfrm>
              <a:off x="0" y="-38100"/>
              <a:ext cx="11439014"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HSBC </a:t>
              </a:r>
              <a:r>
                <a:rPr lang="en-US" sz="1650">
                  <a:solidFill>
                    <a:srgbClr val="00B0F0"/>
                  </a:solidFill>
                  <a:latin typeface="Arial"/>
                  <a:ea typeface="Arial"/>
                  <a:cs typeface="Arial"/>
                  <a:sym typeface="Arial"/>
                </a:rPr>
                <a:t>extends its event sponsorships online</a:t>
              </a:r>
              <a:r>
                <a:rPr lang="en-US" sz="1650">
                  <a:solidFill>
                    <a:srgbClr val="000000"/>
                  </a:solidFill>
                  <a:latin typeface="Arial"/>
                  <a:ea typeface="Arial"/>
                  <a:cs typeface="Arial"/>
                  <a:sym typeface="Arial"/>
                </a:rPr>
                <a:t> with teasers and reel-format content, recreating on-ground experiences.</a:t>
              </a:r>
            </a:p>
          </p:txBody>
        </p:sp>
      </p:grpSp>
      <p:sp>
        <p:nvSpPr>
          <p:cNvPr name="Freeform 73" id="73">
            <a:hlinkClick r:id="rId18" tooltip="https://www.instagram.com/p/DDuADCdpI5B/"/>
          </p:cNvPr>
          <p:cNvSpPr/>
          <p:nvPr/>
        </p:nvSpPr>
        <p:spPr>
          <a:xfrm flipH="false" flipV="false" rot="0">
            <a:off x="9582388" y="3265908"/>
            <a:ext cx="1238335" cy="2232334"/>
          </a:xfrm>
          <a:custGeom>
            <a:avLst/>
            <a:gdLst/>
            <a:ahLst/>
            <a:cxnLst/>
            <a:rect r="r" b="b" t="t" l="l"/>
            <a:pathLst>
              <a:path h="2232334" w="1238335">
                <a:moveTo>
                  <a:pt x="0" y="0"/>
                </a:moveTo>
                <a:lnTo>
                  <a:pt x="1238336" y="0"/>
                </a:lnTo>
                <a:lnTo>
                  <a:pt x="1238336" y="2232334"/>
                </a:lnTo>
                <a:lnTo>
                  <a:pt x="0" y="2232334"/>
                </a:lnTo>
                <a:lnTo>
                  <a:pt x="0" y="0"/>
                </a:lnTo>
                <a:close/>
              </a:path>
            </a:pathLst>
          </a:custGeom>
          <a:blipFill>
            <a:blip r:embed="rId17"/>
            <a:stretch>
              <a:fillRect l="0" t="0" r="0" b="0"/>
            </a:stretch>
          </a:blipFill>
        </p:spPr>
      </p:sp>
      <p:grpSp>
        <p:nvGrpSpPr>
          <p:cNvPr name="Group 74" id="74"/>
          <p:cNvGrpSpPr/>
          <p:nvPr/>
        </p:nvGrpSpPr>
        <p:grpSpPr>
          <a:xfrm rot="0">
            <a:off x="9450207" y="5296095"/>
            <a:ext cx="1368680" cy="507831"/>
            <a:chOff x="0" y="0"/>
            <a:chExt cx="1824906" cy="677108"/>
          </a:xfrm>
        </p:grpSpPr>
        <p:sp>
          <p:nvSpPr>
            <p:cNvPr name="Freeform 75" id="75"/>
            <p:cNvSpPr/>
            <p:nvPr/>
          </p:nvSpPr>
          <p:spPr>
            <a:xfrm flipH="false" flipV="false" rot="0">
              <a:off x="0" y="0"/>
              <a:ext cx="1824863" cy="677164"/>
            </a:xfrm>
            <a:custGeom>
              <a:avLst/>
              <a:gdLst/>
              <a:ahLst/>
              <a:cxnLst/>
              <a:rect r="r" b="b" t="t" l="l"/>
              <a:pathLst>
                <a:path h="677164" w="1824863">
                  <a:moveTo>
                    <a:pt x="0" y="0"/>
                  </a:moveTo>
                  <a:lnTo>
                    <a:pt x="1824863" y="0"/>
                  </a:lnTo>
                  <a:lnTo>
                    <a:pt x="1824863" y="677164"/>
                  </a:lnTo>
                  <a:lnTo>
                    <a:pt x="0" y="677164"/>
                  </a:lnTo>
                  <a:close/>
                </a:path>
              </a:pathLst>
            </a:custGeom>
            <a:solidFill>
              <a:srgbClr val="F2F2F2"/>
            </a:solidFill>
          </p:spPr>
        </p:sp>
        <p:sp>
          <p:nvSpPr>
            <p:cNvPr name="TextBox 76" id="76"/>
            <p:cNvSpPr txBox="true"/>
            <p:nvPr/>
          </p:nvSpPr>
          <p:spPr>
            <a:xfrm>
              <a:off x="0" y="-28575"/>
              <a:ext cx="1824906"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Diljit Event teaser</a:t>
              </a:r>
            </a:p>
          </p:txBody>
        </p:sp>
      </p:grpSp>
      <p:sp>
        <p:nvSpPr>
          <p:cNvPr name="Freeform 77" id="77">
            <a:hlinkClick r:id="rId20" tooltip="https://www.instagram.com/p/DEK0bDwpXfc/"/>
          </p:cNvPr>
          <p:cNvSpPr/>
          <p:nvPr/>
        </p:nvSpPr>
        <p:spPr>
          <a:xfrm flipH="false" flipV="false" rot="0">
            <a:off x="11090462" y="3282867"/>
            <a:ext cx="1368678" cy="2452344"/>
          </a:xfrm>
          <a:custGeom>
            <a:avLst/>
            <a:gdLst/>
            <a:ahLst/>
            <a:cxnLst/>
            <a:rect r="r" b="b" t="t" l="l"/>
            <a:pathLst>
              <a:path h="2452344" w="1368678">
                <a:moveTo>
                  <a:pt x="0" y="0"/>
                </a:moveTo>
                <a:lnTo>
                  <a:pt x="1368678" y="0"/>
                </a:lnTo>
                <a:lnTo>
                  <a:pt x="1368678" y="2452344"/>
                </a:lnTo>
                <a:lnTo>
                  <a:pt x="0" y="2452344"/>
                </a:lnTo>
                <a:lnTo>
                  <a:pt x="0" y="0"/>
                </a:lnTo>
                <a:close/>
              </a:path>
            </a:pathLst>
          </a:custGeom>
          <a:blipFill>
            <a:blip r:embed="rId19"/>
            <a:stretch>
              <a:fillRect l="0" t="0" r="0" b="0"/>
            </a:stretch>
          </a:blipFill>
        </p:spPr>
      </p:sp>
      <p:sp>
        <p:nvSpPr>
          <p:cNvPr name="Freeform 78" id="78">
            <a:hlinkClick r:id="rId22" tooltip="https://www.instagram.com/p/DD7NYbgPmJI/"/>
          </p:cNvPr>
          <p:cNvSpPr/>
          <p:nvPr/>
        </p:nvSpPr>
        <p:spPr>
          <a:xfrm flipH="false" flipV="false" rot="0">
            <a:off x="12740289" y="3255861"/>
            <a:ext cx="1403604" cy="2452345"/>
          </a:xfrm>
          <a:custGeom>
            <a:avLst/>
            <a:gdLst/>
            <a:ahLst/>
            <a:cxnLst/>
            <a:rect r="r" b="b" t="t" l="l"/>
            <a:pathLst>
              <a:path h="2452345" w="1403604">
                <a:moveTo>
                  <a:pt x="0" y="0"/>
                </a:moveTo>
                <a:lnTo>
                  <a:pt x="1403604" y="0"/>
                </a:lnTo>
                <a:lnTo>
                  <a:pt x="1403604" y="2452345"/>
                </a:lnTo>
                <a:lnTo>
                  <a:pt x="0" y="2452345"/>
                </a:lnTo>
                <a:lnTo>
                  <a:pt x="0" y="0"/>
                </a:lnTo>
                <a:close/>
              </a:path>
            </a:pathLst>
          </a:custGeom>
          <a:blipFill>
            <a:blip r:embed="rId21"/>
            <a:stretch>
              <a:fillRect l="0" t="0" r="0" b="0"/>
            </a:stretch>
          </a:blipFill>
        </p:spPr>
      </p:sp>
      <p:sp>
        <p:nvSpPr>
          <p:cNvPr name="Freeform 79" id="79">
            <a:hlinkClick r:id="rId24" tooltip="https://www.instagram.com/p/DDoanGjyoia/"/>
          </p:cNvPr>
          <p:cNvSpPr/>
          <p:nvPr/>
        </p:nvSpPr>
        <p:spPr>
          <a:xfrm flipH="false" flipV="false" rot="0">
            <a:off x="14417378" y="3255861"/>
            <a:ext cx="1359685" cy="2452344"/>
          </a:xfrm>
          <a:custGeom>
            <a:avLst/>
            <a:gdLst/>
            <a:ahLst/>
            <a:cxnLst/>
            <a:rect r="r" b="b" t="t" l="l"/>
            <a:pathLst>
              <a:path h="2452344" w="1359685">
                <a:moveTo>
                  <a:pt x="0" y="0"/>
                </a:moveTo>
                <a:lnTo>
                  <a:pt x="1359685" y="0"/>
                </a:lnTo>
                <a:lnTo>
                  <a:pt x="1359685" y="2452344"/>
                </a:lnTo>
                <a:lnTo>
                  <a:pt x="0" y="2452344"/>
                </a:lnTo>
                <a:lnTo>
                  <a:pt x="0" y="0"/>
                </a:lnTo>
                <a:close/>
              </a:path>
            </a:pathLst>
          </a:custGeom>
          <a:blipFill>
            <a:blip r:embed="rId23"/>
            <a:stretch>
              <a:fillRect l="0" t="0" r="0" b="0"/>
            </a:stretch>
          </a:blipFill>
        </p:spPr>
      </p:sp>
      <p:sp>
        <p:nvSpPr>
          <p:cNvPr name="Freeform 80" id="80">
            <a:hlinkClick r:id="rId26" tooltip="https://www.instagram.com/p/DEM24T1py2f/"/>
          </p:cNvPr>
          <p:cNvSpPr/>
          <p:nvPr/>
        </p:nvSpPr>
        <p:spPr>
          <a:xfrm flipH="false" flipV="false" rot="0">
            <a:off x="16048454" y="3254172"/>
            <a:ext cx="1392693" cy="2430458"/>
          </a:xfrm>
          <a:custGeom>
            <a:avLst/>
            <a:gdLst/>
            <a:ahLst/>
            <a:cxnLst/>
            <a:rect r="r" b="b" t="t" l="l"/>
            <a:pathLst>
              <a:path h="2430458" w="1392693">
                <a:moveTo>
                  <a:pt x="0" y="0"/>
                </a:moveTo>
                <a:lnTo>
                  <a:pt x="1392692" y="0"/>
                </a:lnTo>
                <a:lnTo>
                  <a:pt x="1392692" y="2430458"/>
                </a:lnTo>
                <a:lnTo>
                  <a:pt x="0" y="2430458"/>
                </a:lnTo>
                <a:lnTo>
                  <a:pt x="0" y="0"/>
                </a:lnTo>
                <a:close/>
              </a:path>
            </a:pathLst>
          </a:custGeom>
          <a:blipFill>
            <a:blip r:embed="rId25"/>
            <a:stretch>
              <a:fillRect l="0" t="0" r="-160684" b="0"/>
            </a:stretch>
          </a:blipFill>
        </p:spPr>
      </p:sp>
      <p:grpSp>
        <p:nvGrpSpPr>
          <p:cNvPr name="Group 81" id="81"/>
          <p:cNvGrpSpPr/>
          <p:nvPr/>
        </p:nvGrpSpPr>
        <p:grpSpPr>
          <a:xfrm rot="0">
            <a:off x="9450208" y="6555576"/>
            <a:ext cx="7990924" cy="646330"/>
            <a:chOff x="0" y="0"/>
            <a:chExt cx="10654566" cy="861774"/>
          </a:xfrm>
        </p:grpSpPr>
        <p:sp>
          <p:nvSpPr>
            <p:cNvPr name="Freeform 82" id="82"/>
            <p:cNvSpPr/>
            <p:nvPr/>
          </p:nvSpPr>
          <p:spPr>
            <a:xfrm flipH="false" flipV="false" rot="0">
              <a:off x="0" y="0"/>
              <a:ext cx="10654566" cy="861774"/>
            </a:xfrm>
            <a:custGeom>
              <a:avLst/>
              <a:gdLst/>
              <a:ahLst/>
              <a:cxnLst/>
              <a:rect r="r" b="b" t="t" l="l"/>
              <a:pathLst>
                <a:path h="861774" w="10654566">
                  <a:moveTo>
                    <a:pt x="0" y="0"/>
                  </a:moveTo>
                  <a:lnTo>
                    <a:pt x="10654566" y="0"/>
                  </a:lnTo>
                  <a:lnTo>
                    <a:pt x="10654566" y="861774"/>
                  </a:lnTo>
                  <a:lnTo>
                    <a:pt x="0" y="861774"/>
                  </a:lnTo>
                  <a:close/>
                </a:path>
              </a:pathLst>
            </a:custGeom>
            <a:solidFill>
              <a:srgbClr val="000000">
                <a:alpha val="0"/>
              </a:srgbClr>
            </a:solidFill>
          </p:spPr>
        </p:sp>
        <p:sp>
          <p:nvSpPr>
            <p:cNvPr name="TextBox 83" id="83"/>
            <p:cNvSpPr txBox="true"/>
            <p:nvPr/>
          </p:nvSpPr>
          <p:spPr>
            <a:xfrm>
              <a:off x="0" y="-38100"/>
              <a:ext cx="10654566"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HSBC curates </a:t>
              </a:r>
              <a:r>
                <a:rPr lang="en-US" sz="1650">
                  <a:solidFill>
                    <a:srgbClr val="00B0F0"/>
                  </a:solidFill>
                  <a:latin typeface="Arial"/>
                  <a:ea typeface="Arial"/>
                  <a:cs typeface="Arial"/>
                  <a:sym typeface="Arial"/>
                </a:rPr>
                <a:t>exclusive events to enhance its aspirational appeal </a:t>
              </a:r>
              <a:r>
                <a:rPr lang="en-US" sz="1650">
                  <a:solidFill>
                    <a:srgbClr val="000000"/>
                  </a:solidFill>
                  <a:latin typeface="Arial"/>
                  <a:ea typeface="Arial"/>
                  <a:cs typeface="Arial"/>
                  <a:sym typeface="Arial"/>
                </a:rPr>
                <a:t>for high-net-worth customers.</a:t>
              </a:r>
            </a:p>
          </p:txBody>
        </p:sp>
      </p:grpSp>
      <p:grpSp>
        <p:nvGrpSpPr>
          <p:cNvPr name="Group 84" id="84"/>
          <p:cNvGrpSpPr/>
          <p:nvPr/>
        </p:nvGrpSpPr>
        <p:grpSpPr>
          <a:xfrm rot="0">
            <a:off x="9426369" y="6165048"/>
            <a:ext cx="8014762" cy="415499"/>
            <a:chOff x="0" y="0"/>
            <a:chExt cx="10686350" cy="553998"/>
          </a:xfrm>
        </p:grpSpPr>
        <p:sp>
          <p:nvSpPr>
            <p:cNvPr name="Freeform 85" id="85"/>
            <p:cNvSpPr/>
            <p:nvPr/>
          </p:nvSpPr>
          <p:spPr>
            <a:xfrm flipH="false" flipV="false" rot="0">
              <a:off x="0" y="0"/>
              <a:ext cx="10686350" cy="553998"/>
            </a:xfrm>
            <a:custGeom>
              <a:avLst/>
              <a:gdLst/>
              <a:ahLst/>
              <a:cxnLst/>
              <a:rect r="r" b="b" t="t" l="l"/>
              <a:pathLst>
                <a:path h="553998" w="10686350">
                  <a:moveTo>
                    <a:pt x="0" y="0"/>
                  </a:moveTo>
                  <a:lnTo>
                    <a:pt x="10686350" y="0"/>
                  </a:lnTo>
                  <a:lnTo>
                    <a:pt x="10686350" y="553998"/>
                  </a:lnTo>
                  <a:lnTo>
                    <a:pt x="0" y="553998"/>
                  </a:lnTo>
                  <a:close/>
                </a:path>
              </a:pathLst>
            </a:custGeom>
            <a:solidFill>
              <a:srgbClr val="000000">
                <a:alpha val="0"/>
              </a:srgbClr>
            </a:solidFill>
          </p:spPr>
        </p:sp>
        <p:sp>
          <p:nvSpPr>
            <p:cNvPr name="TextBox 86" id="86"/>
            <p:cNvSpPr txBox="true"/>
            <p:nvPr/>
          </p:nvSpPr>
          <p:spPr>
            <a:xfrm>
              <a:off x="0" y="-38100"/>
              <a:ext cx="1068635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Exclusive Experiences</a:t>
              </a:r>
            </a:p>
          </p:txBody>
        </p:sp>
      </p:grpSp>
      <p:sp>
        <p:nvSpPr>
          <p:cNvPr name="AutoShape 87" id="87"/>
          <p:cNvSpPr/>
          <p:nvPr/>
        </p:nvSpPr>
        <p:spPr>
          <a:xfrm rot="6036">
            <a:off x="9419219" y="5967619"/>
            <a:ext cx="8136412" cy="0"/>
          </a:xfrm>
          <a:prstGeom prst="line">
            <a:avLst/>
          </a:prstGeom>
          <a:ln cap="rnd" w="9525">
            <a:solidFill>
              <a:srgbClr val="FFFFFF"/>
            </a:solidFill>
            <a:prstDash val="solid"/>
            <a:headEnd type="none" len="sm" w="sm"/>
            <a:tailEnd type="none" len="sm" w="sm"/>
          </a:ln>
        </p:spPr>
      </p:sp>
      <p:sp>
        <p:nvSpPr>
          <p:cNvPr name="Freeform 88" id="88">
            <a:hlinkClick r:id="rId28" tooltip="https://www.instagram.com/p/DFNca9ZxeZR/"/>
          </p:cNvPr>
          <p:cNvSpPr/>
          <p:nvPr/>
        </p:nvSpPr>
        <p:spPr>
          <a:xfrm flipH="false" flipV="false" rot="0">
            <a:off x="9827688" y="7515128"/>
            <a:ext cx="1226807" cy="2211009"/>
          </a:xfrm>
          <a:custGeom>
            <a:avLst/>
            <a:gdLst/>
            <a:ahLst/>
            <a:cxnLst/>
            <a:rect r="r" b="b" t="t" l="l"/>
            <a:pathLst>
              <a:path h="2211009" w="1226807">
                <a:moveTo>
                  <a:pt x="0" y="0"/>
                </a:moveTo>
                <a:lnTo>
                  <a:pt x="1226807" y="0"/>
                </a:lnTo>
                <a:lnTo>
                  <a:pt x="1226807" y="2211008"/>
                </a:lnTo>
                <a:lnTo>
                  <a:pt x="0" y="2211008"/>
                </a:lnTo>
                <a:lnTo>
                  <a:pt x="0" y="0"/>
                </a:lnTo>
                <a:close/>
              </a:path>
            </a:pathLst>
          </a:custGeom>
          <a:blipFill>
            <a:blip r:embed="rId27"/>
            <a:stretch>
              <a:fillRect l="0" t="0" r="0" b="0"/>
            </a:stretch>
          </a:blipFill>
        </p:spPr>
      </p:sp>
      <p:sp>
        <p:nvSpPr>
          <p:cNvPr name="Freeform 89" id="89"/>
          <p:cNvSpPr/>
          <p:nvPr/>
        </p:nvSpPr>
        <p:spPr>
          <a:xfrm flipH="false" flipV="false" rot="0">
            <a:off x="11204778" y="7484812"/>
            <a:ext cx="2189600" cy="2208854"/>
          </a:xfrm>
          <a:custGeom>
            <a:avLst/>
            <a:gdLst/>
            <a:ahLst/>
            <a:cxnLst/>
            <a:rect r="r" b="b" t="t" l="l"/>
            <a:pathLst>
              <a:path h="2208854" w="2189600">
                <a:moveTo>
                  <a:pt x="0" y="0"/>
                </a:moveTo>
                <a:lnTo>
                  <a:pt x="2189600" y="0"/>
                </a:lnTo>
                <a:lnTo>
                  <a:pt x="2189600" y="2208854"/>
                </a:lnTo>
                <a:lnTo>
                  <a:pt x="0" y="2208854"/>
                </a:lnTo>
                <a:lnTo>
                  <a:pt x="0" y="0"/>
                </a:lnTo>
                <a:close/>
              </a:path>
            </a:pathLst>
          </a:custGeom>
          <a:blipFill>
            <a:blip r:embed="rId29"/>
            <a:stretch>
              <a:fillRect l="0" t="0" r="0" b="0"/>
            </a:stretch>
          </a:blipFill>
        </p:spPr>
      </p:sp>
      <p:sp>
        <p:nvSpPr>
          <p:cNvPr name="Freeform 90" id="90"/>
          <p:cNvSpPr/>
          <p:nvPr/>
        </p:nvSpPr>
        <p:spPr>
          <a:xfrm flipH="false" flipV="false" rot="0">
            <a:off x="13580082" y="7453236"/>
            <a:ext cx="1279636" cy="2272008"/>
          </a:xfrm>
          <a:custGeom>
            <a:avLst/>
            <a:gdLst/>
            <a:ahLst/>
            <a:cxnLst/>
            <a:rect r="r" b="b" t="t" l="l"/>
            <a:pathLst>
              <a:path h="2272008" w="1279636">
                <a:moveTo>
                  <a:pt x="0" y="0"/>
                </a:moveTo>
                <a:lnTo>
                  <a:pt x="1279636" y="0"/>
                </a:lnTo>
                <a:lnTo>
                  <a:pt x="1279636" y="2272008"/>
                </a:lnTo>
                <a:lnTo>
                  <a:pt x="0" y="2272008"/>
                </a:lnTo>
                <a:lnTo>
                  <a:pt x="0" y="0"/>
                </a:lnTo>
                <a:close/>
              </a:path>
            </a:pathLst>
          </a:custGeom>
          <a:blipFill>
            <a:blip r:embed="rId30"/>
            <a:stretch>
              <a:fillRect l="0" t="0" r="0" b="0"/>
            </a:stretch>
          </a:blipFill>
        </p:spPr>
      </p:sp>
      <p:grpSp>
        <p:nvGrpSpPr>
          <p:cNvPr name="Group 91" id="91"/>
          <p:cNvGrpSpPr/>
          <p:nvPr/>
        </p:nvGrpSpPr>
        <p:grpSpPr>
          <a:xfrm rot="0">
            <a:off x="13570454" y="9220910"/>
            <a:ext cx="1289267" cy="507831"/>
            <a:chOff x="0" y="0"/>
            <a:chExt cx="1719022" cy="677108"/>
          </a:xfrm>
        </p:grpSpPr>
        <p:sp>
          <p:nvSpPr>
            <p:cNvPr name="Freeform 92" id="92"/>
            <p:cNvSpPr/>
            <p:nvPr/>
          </p:nvSpPr>
          <p:spPr>
            <a:xfrm flipH="false" flipV="false" rot="0">
              <a:off x="0" y="0"/>
              <a:ext cx="1719072" cy="677164"/>
            </a:xfrm>
            <a:custGeom>
              <a:avLst/>
              <a:gdLst/>
              <a:ahLst/>
              <a:cxnLst/>
              <a:rect r="r" b="b" t="t" l="l"/>
              <a:pathLst>
                <a:path h="677164" w="1719072">
                  <a:moveTo>
                    <a:pt x="0" y="0"/>
                  </a:moveTo>
                  <a:lnTo>
                    <a:pt x="1719072" y="0"/>
                  </a:lnTo>
                  <a:lnTo>
                    <a:pt x="1719072" y="677164"/>
                  </a:lnTo>
                  <a:lnTo>
                    <a:pt x="0" y="677164"/>
                  </a:lnTo>
                  <a:close/>
                </a:path>
              </a:pathLst>
            </a:custGeom>
            <a:solidFill>
              <a:srgbClr val="F2F2F2"/>
            </a:solidFill>
          </p:spPr>
        </p:sp>
        <p:sp>
          <p:nvSpPr>
            <p:cNvPr name="TextBox 93" id="93"/>
            <p:cNvSpPr txBox="true"/>
            <p:nvPr/>
          </p:nvSpPr>
          <p:spPr>
            <a:xfrm>
              <a:off x="0" y="-28575"/>
              <a:ext cx="1719022"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BookMyShow HSBC Lounge</a:t>
              </a:r>
            </a:p>
          </p:txBody>
        </p:sp>
      </p:grpSp>
      <p:sp>
        <p:nvSpPr>
          <p:cNvPr name="Freeform 94" id="94">
            <a:hlinkClick r:id="rId32" tooltip="https://www.instagram.com/p/DDNCiPGCJZY/"/>
          </p:cNvPr>
          <p:cNvSpPr/>
          <p:nvPr/>
        </p:nvSpPr>
        <p:spPr>
          <a:xfrm flipH="false" flipV="false" rot="0">
            <a:off x="15067788" y="7168502"/>
            <a:ext cx="1418550" cy="2530560"/>
          </a:xfrm>
          <a:custGeom>
            <a:avLst/>
            <a:gdLst/>
            <a:ahLst/>
            <a:cxnLst/>
            <a:rect r="r" b="b" t="t" l="l"/>
            <a:pathLst>
              <a:path h="2530560" w="1418550">
                <a:moveTo>
                  <a:pt x="0" y="0"/>
                </a:moveTo>
                <a:lnTo>
                  <a:pt x="1418550" y="0"/>
                </a:lnTo>
                <a:lnTo>
                  <a:pt x="1418550" y="2530560"/>
                </a:lnTo>
                <a:lnTo>
                  <a:pt x="0" y="2530560"/>
                </a:lnTo>
                <a:lnTo>
                  <a:pt x="0" y="0"/>
                </a:lnTo>
                <a:close/>
              </a:path>
            </a:pathLst>
          </a:custGeom>
          <a:blipFill>
            <a:blip r:embed="rId31"/>
            <a:stretch>
              <a:fillRect l="0" t="0" r="0" b="0"/>
            </a:stretch>
          </a:blipFill>
        </p:spPr>
      </p:sp>
      <p:grpSp>
        <p:nvGrpSpPr>
          <p:cNvPr name="Group 95" id="95"/>
          <p:cNvGrpSpPr/>
          <p:nvPr/>
        </p:nvGrpSpPr>
        <p:grpSpPr>
          <a:xfrm rot="0">
            <a:off x="15044540" y="9006564"/>
            <a:ext cx="1929320" cy="692498"/>
            <a:chOff x="0" y="0"/>
            <a:chExt cx="2572426" cy="923330"/>
          </a:xfrm>
        </p:grpSpPr>
        <p:sp>
          <p:nvSpPr>
            <p:cNvPr name="Freeform 96" id="96"/>
            <p:cNvSpPr/>
            <p:nvPr/>
          </p:nvSpPr>
          <p:spPr>
            <a:xfrm flipH="false" flipV="false" rot="0">
              <a:off x="0" y="0"/>
              <a:ext cx="2572385" cy="923290"/>
            </a:xfrm>
            <a:custGeom>
              <a:avLst/>
              <a:gdLst/>
              <a:ahLst/>
              <a:cxnLst/>
              <a:rect r="r" b="b" t="t" l="l"/>
              <a:pathLst>
                <a:path h="923290" w="2572385">
                  <a:moveTo>
                    <a:pt x="0" y="0"/>
                  </a:moveTo>
                  <a:lnTo>
                    <a:pt x="2572385" y="0"/>
                  </a:lnTo>
                  <a:lnTo>
                    <a:pt x="2572385" y="923290"/>
                  </a:lnTo>
                  <a:lnTo>
                    <a:pt x="0" y="923290"/>
                  </a:lnTo>
                  <a:close/>
                </a:path>
              </a:pathLst>
            </a:custGeom>
            <a:solidFill>
              <a:srgbClr val="F2F2F2"/>
            </a:solidFill>
          </p:spPr>
        </p:sp>
        <p:sp>
          <p:nvSpPr>
            <p:cNvPr name="TextBox 97" id="97"/>
            <p:cNvSpPr txBox="true"/>
            <p:nvPr/>
          </p:nvSpPr>
          <p:spPr>
            <a:xfrm>
              <a:off x="0" y="-28575"/>
              <a:ext cx="2572426" cy="951905"/>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interact with superstars like Virat, Zaheer Khan, Gaurav Kaps</a:t>
              </a:r>
            </a:p>
          </p:txBody>
        </p:sp>
      </p:grpSp>
      <p:grpSp>
        <p:nvGrpSpPr>
          <p:cNvPr name="Group 98" id="98"/>
          <p:cNvGrpSpPr/>
          <p:nvPr/>
        </p:nvGrpSpPr>
        <p:grpSpPr>
          <a:xfrm rot="0">
            <a:off x="9827688" y="9281751"/>
            <a:ext cx="2340091" cy="507831"/>
            <a:chOff x="0" y="0"/>
            <a:chExt cx="3120122" cy="677108"/>
          </a:xfrm>
        </p:grpSpPr>
        <p:sp>
          <p:nvSpPr>
            <p:cNvPr name="Freeform 99" id="99"/>
            <p:cNvSpPr/>
            <p:nvPr/>
          </p:nvSpPr>
          <p:spPr>
            <a:xfrm flipH="false" flipV="false" rot="0">
              <a:off x="0" y="0"/>
              <a:ext cx="3120136" cy="677164"/>
            </a:xfrm>
            <a:custGeom>
              <a:avLst/>
              <a:gdLst/>
              <a:ahLst/>
              <a:cxnLst/>
              <a:rect r="r" b="b" t="t" l="l"/>
              <a:pathLst>
                <a:path h="677164" w="3120136">
                  <a:moveTo>
                    <a:pt x="0" y="0"/>
                  </a:moveTo>
                  <a:lnTo>
                    <a:pt x="3120136" y="0"/>
                  </a:lnTo>
                  <a:lnTo>
                    <a:pt x="3120136" y="677164"/>
                  </a:lnTo>
                  <a:lnTo>
                    <a:pt x="0" y="677164"/>
                  </a:lnTo>
                  <a:close/>
                </a:path>
              </a:pathLst>
            </a:custGeom>
            <a:solidFill>
              <a:srgbClr val="F2F2F2"/>
            </a:solidFill>
          </p:spPr>
        </p:sp>
        <p:sp>
          <p:nvSpPr>
            <p:cNvPr name="TextBox 100" id="100"/>
            <p:cNvSpPr txBox="true"/>
            <p:nvPr/>
          </p:nvSpPr>
          <p:spPr>
            <a:xfrm>
              <a:off x="0" y="-28575"/>
              <a:ext cx="3120122"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Meet and greet with Olympic Gold Medalist Viktor Axelsen</a:t>
              </a:r>
            </a:p>
          </p:txBody>
        </p:sp>
      </p:gr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7173" y="320724"/>
            <a:ext cx="9140218" cy="507831"/>
            <a:chOff x="0" y="0"/>
            <a:chExt cx="12186958" cy="677108"/>
          </a:xfrm>
        </p:grpSpPr>
        <p:sp>
          <p:nvSpPr>
            <p:cNvPr name="Freeform 3" id="3"/>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4" id="4"/>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EDUCATION</a:t>
              </a:r>
            </a:p>
          </p:txBody>
        </p:sp>
      </p:grpSp>
      <p:sp>
        <p:nvSpPr>
          <p:cNvPr name="AutoShape 5" id="5"/>
          <p:cNvSpPr/>
          <p:nvPr/>
        </p:nvSpPr>
        <p:spPr>
          <a:xfrm rot="5390519">
            <a:off x="3929905" y="5110738"/>
            <a:ext cx="10362089" cy="0"/>
          </a:xfrm>
          <a:prstGeom prst="line">
            <a:avLst/>
          </a:prstGeom>
          <a:ln cap="rnd" w="19050">
            <a:solidFill>
              <a:srgbClr val="000000"/>
            </a:solidFill>
            <a:prstDash val="solid"/>
            <a:headEnd type="none" len="sm" w="sm"/>
            <a:tailEnd type="none" len="sm" w="sm"/>
          </a:ln>
        </p:spPr>
      </p:sp>
      <p:sp>
        <p:nvSpPr>
          <p:cNvPr name="AutoShape 6" id="6"/>
          <p:cNvSpPr/>
          <p:nvPr/>
        </p:nvSpPr>
        <p:spPr>
          <a:xfrm rot="10661">
            <a:off x="9088736" y="5084331"/>
            <a:ext cx="9213574" cy="0"/>
          </a:xfrm>
          <a:prstGeom prst="line">
            <a:avLst/>
          </a:prstGeom>
          <a:ln cap="rnd" w="19050">
            <a:solidFill>
              <a:srgbClr val="000000"/>
            </a:solidFill>
            <a:prstDash val="solid"/>
            <a:headEnd type="none" len="sm" w="sm"/>
            <a:tailEnd type="none" len="sm" w="sm"/>
          </a:ln>
        </p:spPr>
      </p:sp>
      <p:grpSp>
        <p:nvGrpSpPr>
          <p:cNvPr name="Group 7" id="7"/>
          <p:cNvGrpSpPr/>
          <p:nvPr/>
        </p:nvGrpSpPr>
        <p:grpSpPr>
          <a:xfrm rot="0">
            <a:off x="8861424" y="249501"/>
            <a:ext cx="9140218" cy="507831"/>
            <a:chOff x="0" y="0"/>
            <a:chExt cx="12186958" cy="677108"/>
          </a:xfrm>
        </p:grpSpPr>
        <p:sp>
          <p:nvSpPr>
            <p:cNvPr name="Freeform 8" id="8"/>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9" id="9"/>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BRAND IMMERSION</a:t>
              </a:r>
            </a:p>
          </p:txBody>
        </p:sp>
      </p:grpSp>
      <p:grpSp>
        <p:nvGrpSpPr>
          <p:cNvPr name="Group 10" id="10"/>
          <p:cNvGrpSpPr/>
          <p:nvPr/>
        </p:nvGrpSpPr>
        <p:grpSpPr>
          <a:xfrm rot="0">
            <a:off x="9156408" y="5453823"/>
            <a:ext cx="9140219" cy="507831"/>
            <a:chOff x="0" y="0"/>
            <a:chExt cx="12186958" cy="677108"/>
          </a:xfrm>
        </p:grpSpPr>
        <p:sp>
          <p:nvSpPr>
            <p:cNvPr name="Freeform 11" id="11"/>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12" id="12"/>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AMPLIFICATION</a:t>
              </a:r>
            </a:p>
          </p:txBody>
        </p:sp>
      </p:grpSp>
      <p:grpSp>
        <p:nvGrpSpPr>
          <p:cNvPr name="Group 13" id="13"/>
          <p:cNvGrpSpPr/>
          <p:nvPr/>
        </p:nvGrpSpPr>
        <p:grpSpPr>
          <a:xfrm rot="0">
            <a:off x="563058" y="1009200"/>
            <a:ext cx="7866753" cy="415498"/>
            <a:chOff x="0" y="0"/>
            <a:chExt cx="10489004" cy="553998"/>
          </a:xfrm>
        </p:grpSpPr>
        <p:sp>
          <p:nvSpPr>
            <p:cNvPr name="Freeform 14" id="14"/>
            <p:cNvSpPr/>
            <p:nvPr/>
          </p:nvSpPr>
          <p:spPr>
            <a:xfrm flipH="false" flipV="false" rot="0">
              <a:off x="0" y="0"/>
              <a:ext cx="10489004" cy="553998"/>
            </a:xfrm>
            <a:custGeom>
              <a:avLst/>
              <a:gdLst/>
              <a:ahLst/>
              <a:cxnLst/>
              <a:rect r="r" b="b" t="t" l="l"/>
              <a:pathLst>
                <a:path h="553998" w="10489004">
                  <a:moveTo>
                    <a:pt x="0" y="0"/>
                  </a:moveTo>
                  <a:lnTo>
                    <a:pt x="10489004" y="0"/>
                  </a:lnTo>
                  <a:lnTo>
                    <a:pt x="10489004" y="553998"/>
                  </a:lnTo>
                  <a:lnTo>
                    <a:pt x="0" y="553998"/>
                  </a:lnTo>
                  <a:close/>
                </a:path>
              </a:pathLst>
            </a:custGeom>
            <a:solidFill>
              <a:srgbClr val="000000">
                <a:alpha val="0"/>
              </a:srgbClr>
            </a:solidFill>
          </p:spPr>
        </p:sp>
        <p:sp>
          <p:nvSpPr>
            <p:cNvPr name="TextBox 15" id="15"/>
            <p:cNvSpPr txBox="true"/>
            <p:nvPr/>
          </p:nvSpPr>
          <p:spPr>
            <a:xfrm>
              <a:off x="0" y="-38100"/>
              <a:ext cx="1048900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Learn with the leaders</a:t>
              </a:r>
            </a:p>
          </p:txBody>
        </p:sp>
      </p:grpSp>
      <p:grpSp>
        <p:nvGrpSpPr>
          <p:cNvPr name="Group 16" id="16"/>
          <p:cNvGrpSpPr/>
          <p:nvPr/>
        </p:nvGrpSpPr>
        <p:grpSpPr>
          <a:xfrm rot="0">
            <a:off x="540210" y="1405504"/>
            <a:ext cx="8423193" cy="900246"/>
            <a:chOff x="0" y="0"/>
            <a:chExt cx="11230924" cy="1200328"/>
          </a:xfrm>
        </p:grpSpPr>
        <p:sp>
          <p:nvSpPr>
            <p:cNvPr name="Freeform 17" id="17"/>
            <p:cNvSpPr/>
            <p:nvPr/>
          </p:nvSpPr>
          <p:spPr>
            <a:xfrm flipH="false" flipV="false" rot="0">
              <a:off x="0" y="0"/>
              <a:ext cx="11230924" cy="1200328"/>
            </a:xfrm>
            <a:custGeom>
              <a:avLst/>
              <a:gdLst/>
              <a:ahLst/>
              <a:cxnLst/>
              <a:rect r="r" b="b" t="t" l="l"/>
              <a:pathLst>
                <a:path h="1200328" w="11230924">
                  <a:moveTo>
                    <a:pt x="0" y="0"/>
                  </a:moveTo>
                  <a:lnTo>
                    <a:pt x="11230924" y="0"/>
                  </a:lnTo>
                  <a:lnTo>
                    <a:pt x="11230924" y="1200328"/>
                  </a:lnTo>
                  <a:lnTo>
                    <a:pt x="0" y="1200328"/>
                  </a:lnTo>
                  <a:close/>
                </a:path>
              </a:pathLst>
            </a:custGeom>
            <a:solidFill>
              <a:srgbClr val="000000">
                <a:alpha val="0"/>
              </a:srgbClr>
            </a:solidFill>
          </p:spPr>
        </p:sp>
        <p:sp>
          <p:nvSpPr>
            <p:cNvPr name="TextBox 18" id="18"/>
            <p:cNvSpPr txBox="true"/>
            <p:nvPr/>
          </p:nvSpPr>
          <p:spPr>
            <a:xfrm>
              <a:off x="0" y="-38100"/>
              <a:ext cx="11230924"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HSBC </a:t>
              </a:r>
              <a:r>
                <a:rPr lang="en-US" sz="1650">
                  <a:solidFill>
                    <a:srgbClr val="00B0F0"/>
                  </a:solidFill>
                  <a:latin typeface="Arial"/>
                  <a:ea typeface="Arial"/>
                  <a:cs typeface="Arial"/>
                  <a:sym typeface="Arial"/>
                </a:rPr>
                <a:t>integrates online and offline properties </a:t>
              </a:r>
              <a:r>
                <a:rPr lang="en-US" sz="1650">
                  <a:solidFill>
                    <a:srgbClr val="000000"/>
                  </a:solidFill>
                  <a:latin typeface="Arial"/>
                  <a:ea typeface="Arial"/>
                  <a:cs typeface="Arial"/>
                  <a:sym typeface="Arial"/>
                </a:rPr>
                <a:t>to educate customers on finance via </a:t>
              </a:r>
              <a:r>
                <a:rPr lang="en-US" sz="1650">
                  <a:solidFill>
                    <a:srgbClr val="00B0F0"/>
                  </a:solidFill>
                  <a:latin typeface="Arial"/>
                  <a:ea typeface="Arial"/>
                  <a:cs typeface="Arial"/>
                  <a:sym typeface="Arial"/>
                </a:rPr>
                <a:t>podcasts, webinars, seminars and research reports</a:t>
              </a:r>
              <a:r>
                <a:rPr lang="en-US" sz="1650">
                  <a:solidFill>
                    <a:srgbClr val="000000"/>
                  </a:solidFill>
                  <a:latin typeface="Arial"/>
                  <a:ea typeface="Arial"/>
                  <a:cs typeface="Arial"/>
                  <a:sym typeface="Arial"/>
                </a:rPr>
                <a:t>, featuring </a:t>
              </a:r>
              <a:r>
                <a:rPr lang="en-US" sz="1650">
                  <a:solidFill>
                    <a:srgbClr val="00B0F0"/>
                  </a:solidFill>
                  <a:latin typeface="Arial"/>
                  <a:ea typeface="Arial"/>
                  <a:cs typeface="Arial"/>
                  <a:sym typeface="Arial"/>
                </a:rPr>
                <a:t>industry experts and company leaders.</a:t>
              </a:r>
            </a:p>
          </p:txBody>
        </p:sp>
      </p:grpSp>
      <p:sp>
        <p:nvSpPr>
          <p:cNvPr name="AutoShape 19" id="19"/>
          <p:cNvSpPr/>
          <p:nvPr/>
        </p:nvSpPr>
        <p:spPr>
          <a:xfrm rot="5862">
            <a:off x="562906" y="5430128"/>
            <a:ext cx="8377802" cy="0"/>
          </a:xfrm>
          <a:prstGeom prst="line">
            <a:avLst/>
          </a:prstGeom>
          <a:ln cap="rnd" w="9525">
            <a:solidFill>
              <a:srgbClr val="FFFFFF"/>
            </a:solidFill>
            <a:prstDash val="solid"/>
            <a:headEnd type="none" len="sm" w="sm"/>
            <a:tailEnd type="none" len="sm" w="sm"/>
          </a:ln>
        </p:spPr>
      </p:sp>
      <p:grpSp>
        <p:nvGrpSpPr>
          <p:cNvPr name="Group 20" id="20"/>
          <p:cNvGrpSpPr/>
          <p:nvPr/>
        </p:nvGrpSpPr>
        <p:grpSpPr>
          <a:xfrm rot="0">
            <a:off x="563604" y="7293850"/>
            <a:ext cx="3823828" cy="415499"/>
            <a:chOff x="0" y="0"/>
            <a:chExt cx="5098438" cy="553998"/>
          </a:xfrm>
        </p:grpSpPr>
        <p:sp>
          <p:nvSpPr>
            <p:cNvPr name="Freeform 21" id="21"/>
            <p:cNvSpPr/>
            <p:nvPr/>
          </p:nvSpPr>
          <p:spPr>
            <a:xfrm flipH="false" flipV="false" rot="0">
              <a:off x="0" y="0"/>
              <a:ext cx="5098438" cy="553998"/>
            </a:xfrm>
            <a:custGeom>
              <a:avLst/>
              <a:gdLst/>
              <a:ahLst/>
              <a:cxnLst/>
              <a:rect r="r" b="b" t="t" l="l"/>
              <a:pathLst>
                <a:path h="553998" w="5098438">
                  <a:moveTo>
                    <a:pt x="0" y="0"/>
                  </a:moveTo>
                  <a:lnTo>
                    <a:pt x="5098438" y="0"/>
                  </a:lnTo>
                  <a:lnTo>
                    <a:pt x="5098438" y="553998"/>
                  </a:lnTo>
                  <a:lnTo>
                    <a:pt x="0" y="553998"/>
                  </a:lnTo>
                  <a:close/>
                </a:path>
              </a:pathLst>
            </a:custGeom>
            <a:solidFill>
              <a:srgbClr val="000000">
                <a:alpha val="0"/>
              </a:srgbClr>
            </a:solidFill>
          </p:spPr>
        </p:sp>
        <p:sp>
          <p:nvSpPr>
            <p:cNvPr name="TextBox 22" id="22"/>
            <p:cNvSpPr txBox="true"/>
            <p:nvPr/>
          </p:nvSpPr>
          <p:spPr>
            <a:xfrm>
              <a:off x="0" y="-38100"/>
              <a:ext cx="5098438"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Knowledge Bites</a:t>
              </a:r>
            </a:p>
          </p:txBody>
        </p:sp>
      </p:grpSp>
      <p:sp>
        <p:nvSpPr>
          <p:cNvPr name="Freeform 23" id="23">
            <a:hlinkClick r:id="rId3" tooltip="https://www.instagram.com/p/DFevCepNV2e/"/>
          </p:cNvPr>
          <p:cNvSpPr/>
          <p:nvPr/>
        </p:nvSpPr>
        <p:spPr>
          <a:xfrm flipH="false" flipV="false" rot="0">
            <a:off x="1293454" y="2502435"/>
            <a:ext cx="2230207" cy="2230208"/>
          </a:xfrm>
          <a:custGeom>
            <a:avLst/>
            <a:gdLst/>
            <a:ahLst/>
            <a:cxnLst/>
            <a:rect r="r" b="b" t="t" l="l"/>
            <a:pathLst>
              <a:path h="2230208" w="2230207">
                <a:moveTo>
                  <a:pt x="0" y="0"/>
                </a:moveTo>
                <a:lnTo>
                  <a:pt x="2230208" y="0"/>
                </a:lnTo>
                <a:lnTo>
                  <a:pt x="2230208" y="2230207"/>
                </a:lnTo>
                <a:lnTo>
                  <a:pt x="0" y="2230207"/>
                </a:lnTo>
                <a:lnTo>
                  <a:pt x="0" y="0"/>
                </a:lnTo>
                <a:close/>
              </a:path>
            </a:pathLst>
          </a:custGeom>
          <a:blipFill>
            <a:blip r:embed="rId2"/>
            <a:stretch>
              <a:fillRect l="0" t="0" r="0" b="0"/>
            </a:stretch>
          </a:blipFill>
        </p:spPr>
      </p:sp>
      <p:grpSp>
        <p:nvGrpSpPr>
          <p:cNvPr name="Group 24" id="24"/>
          <p:cNvGrpSpPr/>
          <p:nvPr/>
        </p:nvGrpSpPr>
        <p:grpSpPr>
          <a:xfrm rot="0">
            <a:off x="1293454" y="4604498"/>
            <a:ext cx="2244312" cy="507831"/>
            <a:chOff x="0" y="0"/>
            <a:chExt cx="2992416" cy="677108"/>
          </a:xfrm>
        </p:grpSpPr>
        <p:sp>
          <p:nvSpPr>
            <p:cNvPr name="Freeform 25" id="25"/>
            <p:cNvSpPr/>
            <p:nvPr/>
          </p:nvSpPr>
          <p:spPr>
            <a:xfrm flipH="false" flipV="false" rot="0">
              <a:off x="0" y="0"/>
              <a:ext cx="2992374" cy="677164"/>
            </a:xfrm>
            <a:custGeom>
              <a:avLst/>
              <a:gdLst/>
              <a:ahLst/>
              <a:cxnLst/>
              <a:rect r="r" b="b" t="t" l="l"/>
              <a:pathLst>
                <a:path h="677164" w="2992374">
                  <a:moveTo>
                    <a:pt x="0" y="0"/>
                  </a:moveTo>
                  <a:lnTo>
                    <a:pt x="2992374" y="0"/>
                  </a:lnTo>
                  <a:lnTo>
                    <a:pt x="2992374" y="677164"/>
                  </a:lnTo>
                  <a:lnTo>
                    <a:pt x="0" y="677164"/>
                  </a:lnTo>
                  <a:close/>
                </a:path>
              </a:pathLst>
            </a:custGeom>
            <a:solidFill>
              <a:srgbClr val="F2F2F2"/>
            </a:solidFill>
          </p:spPr>
        </p:sp>
        <p:sp>
          <p:nvSpPr>
            <p:cNvPr name="TextBox 26" id="26"/>
            <p:cNvSpPr txBox="true"/>
            <p:nvPr/>
          </p:nvSpPr>
          <p:spPr>
            <a:xfrm>
              <a:off x="0" y="-28575"/>
              <a:ext cx="2992416"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HSBC x CNBC Investment Summit</a:t>
              </a:r>
            </a:p>
          </p:txBody>
        </p:sp>
      </p:grpSp>
      <p:sp>
        <p:nvSpPr>
          <p:cNvPr name="Freeform 27" id="27">
            <a:hlinkClick r:id="rId5" tooltip="https://www.instagram.com/p/DFHbaFzIlmN/"/>
          </p:cNvPr>
          <p:cNvSpPr/>
          <p:nvPr/>
        </p:nvSpPr>
        <p:spPr>
          <a:xfrm flipH="false" flipV="false" rot="0">
            <a:off x="5907978" y="2396448"/>
            <a:ext cx="1408497" cy="2682530"/>
          </a:xfrm>
          <a:custGeom>
            <a:avLst/>
            <a:gdLst/>
            <a:ahLst/>
            <a:cxnLst/>
            <a:rect r="r" b="b" t="t" l="l"/>
            <a:pathLst>
              <a:path h="2682530" w="1408497">
                <a:moveTo>
                  <a:pt x="0" y="0"/>
                </a:moveTo>
                <a:lnTo>
                  <a:pt x="1408497" y="0"/>
                </a:lnTo>
                <a:lnTo>
                  <a:pt x="1408497" y="2682530"/>
                </a:lnTo>
                <a:lnTo>
                  <a:pt x="0" y="2682530"/>
                </a:lnTo>
                <a:lnTo>
                  <a:pt x="0" y="0"/>
                </a:lnTo>
                <a:close/>
              </a:path>
            </a:pathLst>
          </a:custGeom>
          <a:blipFill>
            <a:blip r:embed="rId4"/>
            <a:stretch>
              <a:fillRect l="0" t="0" r="0" b="0"/>
            </a:stretch>
          </a:blipFill>
        </p:spPr>
      </p:sp>
      <p:sp>
        <p:nvSpPr>
          <p:cNvPr name="Freeform 28" id="28"/>
          <p:cNvSpPr/>
          <p:nvPr/>
        </p:nvSpPr>
        <p:spPr>
          <a:xfrm flipH="false" flipV="false" rot="0">
            <a:off x="3706312" y="2604108"/>
            <a:ext cx="2012107" cy="2211134"/>
          </a:xfrm>
          <a:custGeom>
            <a:avLst/>
            <a:gdLst/>
            <a:ahLst/>
            <a:cxnLst/>
            <a:rect r="r" b="b" t="t" l="l"/>
            <a:pathLst>
              <a:path h="2211134" w="2012107">
                <a:moveTo>
                  <a:pt x="0" y="0"/>
                </a:moveTo>
                <a:lnTo>
                  <a:pt x="2012108" y="0"/>
                </a:lnTo>
                <a:lnTo>
                  <a:pt x="2012108" y="2211134"/>
                </a:lnTo>
                <a:lnTo>
                  <a:pt x="0" y="2211134"/>
                </a:lnTo>
                <a:lnTo>
                  <a:pt x="0" y="0"/>
                </a:lnTo>
                <a:close/>
              </a:path>
            </a:pathLst>
          </a:custGeom>
          <a:blipFill>
            <a:blip r:embed="rId6"/>
            <a:stretch>
              <a:fillRect l="-82182" t="0" r="0" b="0"/>
            </a:stretch>
          </a:blipFill>
        </p:spPr>
      </p:sp>
      <p:grpSp>
        <p:nvGrpSpPr>
          <p:cNvPr name="Group 29" id="29"/>
          <p:cNvGrpSpPr/>
          <p:nvPr/>
        </p:nvGrpSpPr>
        <p:grpSpPr>
          <a:xfrm rot="0">
            <a:off x="3706312" y="4825382"/>
            <a:ext cx="2012107" cy="323166"/>
            <a:chOff x="0" y="0"/>
            <a:chExt cx="2682810" cy="430888"/>
          </a:xfrm>
        </p:grpSpPr>
        <p:sp>
          <p:nvSpPr>
            <p:cNvPr name="Freeform 30" id="30"/>
            <p:cNvSpPr/>
            <p:nvPr/>
          </p:nvSpPr>
          <p:spPr>
            <a:xfrm flipH="false" flipV="false" rot="0">
              <a:off x="0" y="0"/>
              <a:ext cx="2682748" cy="430911"/>
            </a:xfrm>
            <a:custGeom>
              <a:avLst/>
              <a:gdLst/>
              <a:ahLst/>
              <a:cxnLst/>
              <a:rect r="r" b="b" t="t" l="l"/>
              <a:pathLst>
                <a:path h="430911" w="2682748">
                  <a:moveTo>
                    <a:pt x="0" y="0"/>
                  </a:moveTo>
                  <a:lnTo>
                    <a:pt x="2682748" y="0"/>
                  </a:lnTo>
                  <a:lnTo>
                    <a:pt x="2682748" y="430911"/>
                  </a:lnTo>
                  <a:lnTo>
                    <a:pt x="0" y="430911"/>
                  </a:lnTo>
                  <a:close/>
                </a:path>
              </a:pathLst>
            </a:custGeom>
            <a:solidFill>
              <a:srgbClr val="F2F2F2"/>
            </a:solidFill>
          </p:spPr>
        </p:sp>
        <p:sp>
          <p:nvSpPr>
            <p:cNvPr name="TextBox 31" id="31"/>
            <p:cNvSpPr txBox="true"/>
            <p:nvPr/>
          </p:nvSpPr>
          <p:spPr>
            <a:xfrm>
              <a:off x="0" y="-28575"/>
              <a:ext cx="2682810"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Research Report</a:t>
              </a:r>
            </a:p>
          </p:txBody>
        </p:sp>
      </p:grpSp>
      <p:grpSp>
        <p:nvGrpSpPr>
          <p:cNvPr name="Group 32" id="32"/>
          <p:cNvGrpSpPr/>
          <p:nvPr/>
        </p:nvGrpSpPr>
        <p:grpSpPr>
          <a:xfrm rot="0">
            <a:off x="570681" y="7754034"/>
            <a:ext cx="3514138" cy="646330"/>
            <a:chOff x="0" y="0"/>
            <a:chExt cx="4685518" cy="861774"/>
          </a:xfrm>
        </p:grpSpPr>
        <p:sp>
          <p:nvSpPr>
            <p:cNvPr name="Freeform 33" id="33"/>
            <p:cNvSpPr/>
            <p:nvPr/>
          </p:nvSpPr>
          <p:spPr>
            <a:xfrm flipH="false" flipV="false" rot="0">
              <a:off x="0" y="0"/>
              <a:ext cx="4685518" cy="861774"/>
            </a:xfrm>
            <a:custGeom>
              <a:avLst/>
              <a:gdLst/>
              <a:ahLst/>
              <a:cxnLst/>
              <a:rect r="r" b="b" t="t" l="l"/>
              <a:pathLst>
                <a:path h="861774" w="4685518">
                  <a:moveTo>
                    <a:pt x="0" y="0"/>
                  </a:moveTo>
                  <a:lnTo>
                    <a:pt x="4685518" y="0"/>
                  </a:lnTo>
                  <a:lnTo>
                    <a:pt x="4685518" y="861774"/>
                  </a:lnTo>
                  <a:lnTo>
                    <a:pt x="0" y="861774"/>
                  </a:lnTo>
                  <a:close/>
                </a:path>
              </a:pathLst>
            </a:custGeom>
            <a:solidFill>
              <a:srgbClr val="000000">
                <a:alpha val="0"/>
              </a:srgbClr>
            </a:solidFill>
          </p:spPr>
        </p:sp>
        <p:sp>
          <p:nvSpPr>
            <p:cNvPr name="TextBox 34" id="34"/>
            <p:cNvSpPr txBox="true"/>
            <p:nvPr/>
          </p:nvSpPr>
          <p:spPr>
            <a:xfrm>
              <a:off x="0" y="-38100"/>
              <a:ext cx="4685518"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Instagram </a:t>
              </a:r>
              <a:r>
                <a:rPr lang="en-US" sz="1650">
                  <a:solidFill>
                    <a:srgbClr val="00B0F0"/>
                  </a:solidFill>
                  <a:latin typeface="Arial"/>
                  <a:ea typeface="Arial"/>
                  <a:cs typeface="Arial"/>
                  <a:sym typeface="Arial"/>
                </a:rPr>
                <a:t>statics &amp; infographics</a:t>
              </a:r>
              <a:r>
                <a:rPr lang="en-US" sz="1650">
                  <a:solidFill>
                    <a:srgbClr val="000000"/>
                  </a:solidFill>
                  <a:latin typeface="Arial"/>
                  <a:ea typeface="Arial"/>
                  <a:cs typeface="Arial"/>
                  <a:sym typeface="Arial"/>
                </a:rPr>
                <a:t> to simplify finance and investment.</a:t>
              </a:r>
            </a:p>
          </p:txBody>
        </p:sp>
      </p:grpSp>
      <p:sp>
        <p:nvSpPr>
          <p:cNvPr name="Freeform 35" id="35"/>
          <p:cNvSpPr/>
          <p:nvPr/>
        </p:nvSpPr>
        <p:spPr>
          <a:xfrm flipH="false" flipV="false" rot="0">
            <a:off x="6315663" y="6081699"/>
            <a:ext cx="1977009" cy="3552369"/>
          </a:xfrm>
          <a:custGeom>
            <a:avLst/>
            <a:gdLst/>
            <a:ahLst/>
            <a:cxnLst/>
            <a:rect r="r" b="b" t="t" l="l"/>
            <a:pathLst>
              <a:path h="3552369" w="1977009">
                <a:moveTo>
                  <a:pt x="0" y="0"/>
                </a:moveTo>
                <a:lnTo>
                  <a:pt x="1977009" y="0"/>
                </a:lnTo>
                <a:lnTo>
                  <a:pt x="1977009" y="3552369"/>
                </a:lnTo>
                <a:lnTo>
                  <a:pt x="0" y="3552369"/>
                </a:lnTo>
                <a:lnTo>
                  <a:pt x="0" y="0"/>
                </a:lnTo>
                <a:close/>
              </a:path>
            </a:pathLst>
          </a:custGeom>
          <a:blipFill>
            <a:blip r:embed="rId7"/>
            <a:stretch>
              <a:fillRect l="0" t="0" r="0" b="0"/>
            </a:stretch>
          </a:blipFill>
        </p:spPr>
      </p:sp>
      <p:sp>
        <p:nvSpPr>
          <p:cNvPr name="Freeform 36" id="36"/>
          <p:cNvSpPr/>
          <p:nvPr/>
        </p:nvSpPr>
        <p:spPr>
          <a:xfrm flipH="false" flipV="false" rot="0">
            <a:off x="4072046" y="6763833"/>
            <a:ext cx="2146673" cy="2149373"/>
          </a:xfrm>
          <a:custGeom>
            <a:avLst/>
            <a:gdLst/>
            <a:ahLst/>
            <a:cxnLst/>
            <a:rect r="r" b="b" t="t" l="l"/>
            <a:pathLst>
              <a:path h="2149373" w="2146673">
                <a:moveTo>
                  <a:pt x="0" y="0"/>
                </a:moveTo>
                <a:lnTo>
                  <a:pt x="2146672" y="0"/>
                </a:lnTo>
                <a:lnTo>
                  <a:pt x="2146672" y="2149373"/>
                </a:lnTo>
                <a:lnTo>
                  <a:pt x="0" y="2149373"/>
                </a:lnTo>
                <a:lnTo>
                  <a:pt x="0" y="0"/>
                </a:lnTo>
                <a:close/>
              </a:path>
            </a:pathLst>
          </a:custGeom>
          <a:blipFill>
            <a:blip r:embed="rId8"/>
            <a:stretch>
              <a:fillRect l="0" t="0" r="0" b="0"/>
            </a:stretch>
          </a:blipFill>
        </p:spPr>
      </p:sp>
      <p:sp>
        <p:nvSpPr>
          <p:cNvPr name="AutoShape 37" id="37"/>
          <p:cNvSpPr/>
          <p:nvPr/>
        </p:nvSpPr>
        <p:spPr>
          <a:xfrm rot="5387156">
            <a:off x="11519377" y="2827642"/>
            <a:ext cx="3824314" cy="0"/>
          </a:xfrm>
          <a:prstGeom prst="line">
            <a:avLst/>
          </a:prstGeom>
          <a:ln cap="rnd" w="9525">
            <a:solidFill>
              <a:srgbClr val="FFFFFF"/>
            </a:solidFill>
            <a:prstDash val="solid"/>
            <a:headEnd type="none" len="sm" w="sm"/>
            <a:tailEnd type="none" len="sm" w="sm"/>
          </a:ln>
        </p:spPr>
      </p:sp>
      <p:grpSp>
        <p:nvGrpSpPr>
          <p:cNvPr name="Group 38" id="38"/>
          <p:cNvGrpSpPr/>
          <p:nvPr/>
        </p:nvGrpSpPr>
        <p:grpSpPr>
          <a:xfrm rot="0">
            <a:off x="9177052" y="861234"/>
            <a:ext cx="3803111" cy="415499"/>
            <a:chOff x="0" y="0"/>
            <a:chExt cx="5070814" cy="553998"/>
          </a:xfrm>
        </p:grpSpPr>
        <p:sp>
          <p:nvSpPr>
            <p:cNvPr name="Freeform 39" id="39"/>
            <p:cNvSpPr/>
            <p:nvPr/>
          </p:nvSpPr>
          <p:spPr>
            <a:xfrm flipH="false" flipV="false" rot="0">
              <a:off x="0" y="0"/>
              <a:ext cx="5070814" cy="553998"/>
            </a:xfrm>
            <a:custGeom>
              <a:avLst/>
              <a:gdLst/>
              <a:ahLst/>
              <a:cxnLst/>
              <a:rect r="r" b="b" t="t" l="l"/>
              <a:pathLst>
                <a:path h="553998" w="5070814">
                  <a:moveTo>
                    <a:pt x="0" y="0"/>
                  </a:moveTo>
                  <a:lnTo>
                    <a:pt x="5070814" y="0"/>
                  </a:lnTo>
                  <a:lnTo>
                    <a:pt x="5070814" y="553998"/>
                  </a:lnTo>
                  <a:lnTo>
                    <a:pt x="0" y="553998"/>
                  </a:lnTo>
                  <a:close/>
                </a:path>
              </a:pathLst>
            </a:custGeom>
            <a:solidFill>
              <a:srgbClr val="000000">
                <a:alpha val="0"/>
              </a:srgbClr>
            </a:solidFill>
          </p:spPr>
        </p:sp>
        <p:sp>
          <p:nvSpPr>
            <p:cNvPr name="TextBox 40" id="40"/>
            <p:cNvSpPr txBox="true"/>
            <p:nvPr/>
          </p:nvSpPr>
          <p:spPr>
            <a:xfrm>
              <a:off x="0" y="-38100"/>
              <a:ext cx="50708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Leveraging Heritage</a:t>
              </a:r>
            </a:p>
          </p:txBody>
        </p:sp>
      </p:grpSp>
      <p:grpSp>
        <p:nvGrpSpPr>
          <p:cNvPr name="Group 41" id="41"/>
          <p:cNvGrpSpPr/>
          <p:nvPr/>
        </p:nvGrpSpPr>
        <p:grpSpPr>
          <a:xfrm rot="0">
            <a:off x="9279258" y="1347844"/>
            <a:ext cx="2919548" cy="1154162"/>
            <a:chOff x="0" y="0"/>
            <a:chExt cx="3892730" cy="1538882"/>
          </a:xfrm>
        </p:grpSpPr>
        <p:sp>
          <p:nvSpPr>
            <p:cNvPr name="Freeform 42" id="42"/>
            <p:cNvSpPr/>
            <p:nvPr/>
          </p:nvSpPr>
          <p:spPr>
            <a:xfrm flipH="false" flipV="false" rot="0">
              <a:off x="0" y="0"/>
              <a:ext cx="3892730" cy="1538882"/>
            </a:xfrm>
            <a:custGeom>
              <a:avLst/>
              <a:gdLst/>
              <a:ahLst/>
              <a:cxnLst/>
              <a:rect r="r" b="b" t="t" l="l"/>
              <a:pathLst>
                <a:path h="1538882" w="3892730">
                  <a:moveTo>
                    <a:pt x="0" y="0"/>
                  </a:moveTo>
                  <a:lnTo>
                    <a:pt x="3892730" y="0"/>
                  </a:lnTo>
                  <a:lnTo>
                    <a:pt x="3892730" y="1538882"/>
                  </a:lnTo>
                  <a:lnTo>
                    <a:pt x="0" y="1538882"/>
                  </a:lnTo>
                  <a:close/>
                </a:path>
              </a:pathLst>
            </a:custGeom>
            <a:solidFill>
              <a:srgbClr val="000000">
                <a:alpha val="0"/>
              </a:srgbClr>
            </a:solidFill>
          </p:spPr>
        </p:sp>
        <p:sp>
          <p:nvSpPr>
            <p:cNvPr name="TextBox 43" id="43"/>
            <p:cNvSpPr txBox="true"/>
            <p:nvPr/>
          </p:nvSpPr>
          <p:spPr>
            <a:xfrm>
              <a:off x="0" y="-38100"/>
              <a:ext cx="3892730" cy="157698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With 170 years in India, HSBC highlights its </a:t>
              </a:r>
              <a:r>
                <a:rPr lang="en-US" sz="1650">
                  <a:solidFill>
                    <a:srgbClr val="00B0F0"/>
                  </a:solidFill>
                  <a:latin typeface="Arial"/>
                  <a:ea typeface="Arial"/>
                  <a:cs typeface="Arial"/>
                  <a:sym typeface="Arial"/>
                </a:rPr>
                <a:t>legacy, nostalgia</a:t>
              </a:r>
              <a:r>
                <a:rPr lang="en-US" sz="1650">
                  <a:solidFill>
                    <a:srgbClr val="000000"/>
                  </a:solidFill>
                  <a:latin typeface="Arial"/>
                  <a:ea typeface="Arial"/>
                  <a:cs typeface="Arial"/>
                  <a:sym typeface="Arial"/>
                </a:rPr>
                <a:t> and </a:t>
              </a:r>
              <a:r>
                <a:rPr lang="en-US" sz="1650">
                  <a:solidFill>
                    <a:srgbClr val="00B0F0"/>
                  </a:solidFill>
                  <a:latin typeface="Arial"/>
                  <a:ea typeface="Arial"/>
                  <a:cs typeface="Arial"/>
                  <a:sym typeface="Arial"/>
                </a:rPr>
                <a:t>economic impact.</a:t>
              </a:r>
            </a:p>
          </p:txBody>
        </p:sp>
      </p:grpSp>
      <p:sp>
        <p:nvSpPr>
          <p:cNvPr name="Freeform 44" id="44">
            <a:hlinkClick r:id="rId10" tooltip="https://www.instagram.com/p/DFcjrHGNkOH/?img_index=1"/>
          </p:cNvPr>
          <p:cNvSpPr/>
          <p:nvPr/>
        </p:nvSpPr>
        <p:spPr>
          <a:xfrm flipH="false" flipV="false" rot="0">
            <a:off x="9491154" y="3046521"/>
            <a:ext cx="1698835" cy="1709440"/>
          </a:xfrm>
          <a:custGeom>
            <a:avLst/>
            <a:gdLst/>
            <a:ahLst/>
            <a:cxnLst/>
            <a:rect r="r" b="b" t="t" l="l"/>
            <a:pathLst>
              <a:path h="1709440" w="1698835">
                <a:moveTo>
                  <a:pt x="0" y="0"/>
                </a:moveTo>
                <a:lnTo>
                  <a:pt x="1698836" y="0"/>
                </a:lnTo>
                <a:lnTo>
                  <a:pt x="1698836" y="1709440"/>
                </a:lnTo>
                <a:lnTo>
                  <a:pt x="0" y="1709440"/>
                </a:lnTo>
                <a:lnTo>
                  <a:pt x="0" y="0"/>
                </a:lnTo>
                <a:close/>
              </a:path>
            </a:pathLst>
          </a:custGeom>
          <a:blipFill>
            <a:blip r:embed="rId9"/>
            <a:stretch>
              <a:fillRect l="0" t="0" r="0" b="0"/>
            </a:stretch>
          </a:blipFill>
        </p:spPr>
      </p:sp>
      <p:grpSp>
        <p:nvGrpSpPr>
          <p:cNvPr name="Group 45" id="45"/>
          <p:cNvGrpSpPr/>
          <p:nvPr/>
        </p:nvGrpSpPr>
        <p:grpSpPr>
          <a:xfrm rot="0">
            <a:off x="9471411" y="4575068"/>
            <a:ext cx="1938870" cy="323166"/>
            <a:chOff x="0" y="0"/>
            <a:chExt cx="2585160" cy="430888"/>
          </a:xfrm>
        </p:grpSpPr>
        <p:sp>
          <p:nvSpPr>
            <p:cNvPr name="Freeform 46" id="46"/>
            <p:cNvSpPr/>
            <p:nvPr/>
          </p:nvSpPr>
          <p:spPr>
            <a:xfrm flipH="false" flipV="false" rot="0">
              <a:off x="0" y="0"/>
              <a:ext cx="2585212" cy="430911"/>
            </a:xfrm>
            <a:custGeom>
              <a:avLst/>
              <a:gdLst/>
              <a:ahLst/>
              <a:cxnLst/>
              <a:rect r="r" b="b" t="t" l="l"/>
              <a:pathLst>
                <a:path h="430911" w="2585212">
                  <a:moveTo>
                    <a:pt x="0" y="0"/>
                  </a:moveTo>
                  <a:lnTo>
                    <a:pt x="2585212" y="0"/>
                  </a:lnTo>
                  <a:lnTo>
                    <a:pt x="2585212" y="430911"/>
                  </a:lnTo>
                  <a:lnTo>
                    <a:pt x="0" y="430911"/>
                  </a:lnTo>
                  <a:close/>
                </a:path>
              </a:pathLst>
            </a:custGeom>
            <a:solidFill>
              <a:srgbClr val="F2F2F2"/>
            </a:solidFill>
          </p:spPr>
        </p:sp>
        <p:sp>
          <p:nvSpPr>
            <p:cNvPr name="TextBox 47" id="47"/>
            <p:cNvSpPr txBox="true"/>
            <p:nvPr/>
          </p:nvSpPr>
          <p:spPr>
            <a:xfrm>
              <a:off x="0" y="-28575"/>
              <a:ext cx="2585160"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Dalhousi Square Branch</a:t>
              </a:r>
            </a:p>
          </p:txBody>
        </p:sp>
      </p:grpSp>
      <p:sp>
        <p:nvSpPr>
          <p:cNvPr name="Freeform 48" id="48">
            <a:hlinkClick r:id="rId12" tooltip="https://www.instagram.com/p/DFIQEZSJkv4/"/>
          </p:cNvPr>
          <p:cNvSpPr/>
          <p:nvPr/>
        </p:nvSpPr>
        <p:spPr>
          <a:xfrm flipH="false" flipV="false" rot="0">
            <a:off x="12066804" y="1851428"/>
            <a:ext cx="1073568" cy="1930964"/>
          </a:xfrm>
          <a:custGeom>
            <a:avLst/>
            <a:gdLst/>
            <a:ahLst/>
            <a:cxnLst/>
            <a:rect r="r" b="b" t="t" l="l"/>
            <a:pathLst>
              <a:path h="1930964" w="1073568">
                <a:moveTo>
                  <a:pt x="0" y="0"/>
                </a:moveTo>
                <a:lnTo>
                  <a:pt x="1073568" y="0"/>
                </a:lnTo>
                <a:lnTo>
                  <a:pt x="1073568" y="1930963"/>
                </a:lnTo>
                <a:lnTo>
                  <a:pt x="0" y="1930963"/>
                </a:lnTo>
                <a:lnTo>
                  <a:pt x="0" y="0"/>
                </a:lnTo>
                <a:close/>
              </a:path>
            </a:pathLst>
          </a:custGeom>
          <a:blipFill>
            <a:blip r:embed="rId11"/>
            <a:stretch>
              <a:fillRect l="0" t="0" r="0" b="0"/>
            </a:stretch>
          </a:blipFill>
        </p:spPr>
      </p:sp>
      <p:sp>
        <p:nvSpPr>
          <p:cNvPr name="Freeform 49" id="49">
            <a:hlinkClick r:id="rId14" tooltip="https://www.instagram.com/p/DFPxNktgLQ6/"/>
          </p:cNvPr>
          <p:cNvSpPr/>
          <p:nvPr/>
        </p:nvSpPr>
        <p:spPr>
          <a:xfrm flipH="false" flipV="false" rot="0">
            <a:off x="11551998" y="3934179"/>
            <a:ext cx="1588374" cy="913806"/>
          </a:xfrm>
          <a:custGeom>
            <a:avLst/>
            <a:gdLst/>
            <a:ahLst/>
            <a:cxnLst/>
            <a:rect r="r" b="b" t="t" l="l"/>
            <a:pathLst>
              <a:path h="913806" w="1588374">
                <a:moveTo>
                  <a:pt x="0" y="0"/>
                </a:moveTo>
                <a:lnTo>
                  <a:pt x="1588374" y="0"/>
                </a:lnTo>
                <a:lnTo>
                  <a:pt x="1588374" y="913806"/>
                </a:lnTo>
                <a:lnTo>
                  <a:pt x="0" y="913806"/>
                </a:lnTo>
                <a:lnTo>
                  <a:pt x="0" y="0"/>
                </a:lnTo>
                <a:close/>
              </a:path>
            </a:pathLst>
          </a:custGeom>
          <a:blipFill>
            <a:blip r:embed="rId13"/>
            <a:stretch>
              <a:fillRect l="0" t="0" r="0" b="0"/>
            </a:stretch>
          </a:blipFill>
        </p:spPr>
      </p:sp>
      <p:grpSp>
        <p:nvGrpSpPr>
          <p:cNvPr name="Group 50" id="50"/>
          <p:cNvGrpSpPr/>
          <p:nvPr/>
        </p:nvGrpSpPr>
        <p:grpSpPr>
          <a:xfrm rot="0">
            <a:off x="13714107" y="927304"/>
            <a:ext cx="3803111" cy="415498"/>
            <a:chOff x="0" y="0"/>
            <a:chExt cx="5070814" cy="553998"/>
          </a:xfrm>
        </p:grpSpPr>
        <p:sp>
          <p:nvSpPr>
            <p:cNvPr name="Freeform 51" id="51"/>
            <p:cNvSpPr/>
            <p:nvPr/>
          </p:nvSpPr>
          <p:spPr>
            <a:xfrm flipH="false" flipV="false" rot="0">
              <a:off x="0" y="0"/>
              <a:ext cx="5070814" cy="553998"/>
            </a:xfrm>
            <a:custGeom>
              <a:avLst/>
              <a:gdLst/>
              <a:ahLst/>
              <a:cxnLst/>
              <a:rect r="r" b="b" t="t" l="l"/>
              <a:pathLst>
                <a:path h="553998" w="5070814">
                  <a:moveTo>
                    <a:pt x="0" y="0"/>
                  </a:moveTo>
                  <a:lnTo>
                    <a:pt x="5070814" y="0"/>
                  </a:lnTo>
                  <a:lnTo>
                    <a:pt x="5070814" y="553998"/>
                  </a:lnTo>
                  <a:lnTo>
                    <a:pt x="0" y="553998"/>
                  </a:lnTo>
                  <a:close/>
                </a:path>
              </a:pathLst>
            </a:custGeom>
            <a:solidFill>
              <a:srgbClr val="000000">
                <a:alpha val="0"/>
              </a:srgbClr>
            </a:solidFill>
          </p:spPr>
        </p:sp>
        <p:sp>
          <p:nvSpPr>
            <p:cNvPr name="TextBox 52" id="52"/>
            <p:cNvSpPr txBox="true"/>
            <p:nvPr/>
          </p:nvSpPr>
          <p:spPr>
            <a:xfrm>
              <a:off x="0" y="-38100"/>
              <a:ext cx="50708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Campaign Extension</a:t>
              </a:r>
            </a:p>
          </p:txBody>
        </p:sp>
      </p:grpSp>
      <p:grpSp>
        <p:nvGrpSpPr>
          <p:cNvPr name="Group 53" id="53"/>
          <p:cNvGrpSpPr/>
          <p:nvPr/>
        </p:nvGrpSpPr>
        <p:grpSpPr>
          <a:xfrm rot="0">
            <a:off x="13612763" y="1419160"/>
            <a:ext cx="4250040" cy="646331"/>
            <a:chOff x="0" y="0"/>
            <a:chExt cx="5666720" cy="861774"/>
          </a:xfrm>
        </p:grpSpPr>
        <p:sp>
          <p:nvSpPr>
            <p:cNvPr name="Freeform 54" id="54"/>
            <p:cNvSpPr/>
            <p:nvPr/>
          </p:nvSpPr>
          <p:spPr>
            <a:xfrm flipH="false" flipV="false" rot="0">
              <a:off x="0" y="0"/>
              <a:ext cx="5666720" cy="861774"/>
            </a:xfrm>
            <a:custGeom>
              <a:avLst/>
              <a:gdLst/>
              <a:ahLst/>
              <a:cxnLst/>
              <a:rect r="r" b="b" t="t" l="l"/>
              <a:pathLst>
                <a:path h="861774" w="5666720">
                  <a:moveTo>
                    <a:pt x="0" y="0"/>
                  </a:moveTo>
                  <a:lnTo>
                    <a:pt x="5666720" y="0"/>
                  </a:lnTo>
                  <a:lnTo>
                    <a:pt x="5666720" y="861774"/>
                  </a:lnTo>
                  <a:lnTo>
                    <a:pt x="0" y="861774"/>
                  </a:lnTo>
                  <a:close/>
                </a:path>
              </a:pathLst>
            </a:custGeom>
            <a:solidFill>
              <a:srgbClr val="000000">
                <a:alpha val="0"/>
              </a:srgbClr>
            </a:solidFill>
          </p:spPr>
        </p:sp>
        <p:sp>
          <p:nvSpPr>
            <p:cNvPr name="TextBox 55" id="55"/>
            <p:cNvSpPr txBox="true"/>
            <p:nvPr/>
          </p:nvSpPr>
          <p:spPr>
            <a:xfrm>
              <a:off x="0" y="-38100"/>
              <a:ext cx="5666720"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They extend mainline campaigns on social media using a three-phase approach.</a:t>
              </a:r>
            </a:p>
          </p:txBody>
        </p:sp>
      </p:grpSp>
      <p:sp>
        <p:nvSpPr>
          <p:cNvPr name="Freeform 56" id="56">
            <a:hlinkClick r:id="rId16" tooltip="https://www.instagram.com/p/DDOmfRiKNTp/"/>
          </p:cNvPr>
          <p:cNvSpPr/>
          <p:nvPr/>
        </p:nvSpPr>
        <p:spPr>
          <a:xfrm flipH="false" flipV="false" rot="0">
            <a:off x="16192555" y="3180399"/>
            <a:ext cx="1471797" cy="1531830"/>
          </a:xfrm>
          <a:custGeom>
            <a:avLst/>
            <a:gdLst/>
            <a:ahLst/>
            <a:cxnLst/>
            <a:rect r="r" b="b" t="t" l="l"/>
            <a:pathLst>
              <a:path h="1531830" w="1471797">
                <a:moveTo>
                  <a:pt x="0" y="0"/>
                </a:moveTo>
                <a:lnTo>
                  <a:pt x="1471797" y="0"/>
                </a:lnTo>
                <a:lnTo>
                  <a:pt x="1471797" y="1531830"/>
                </a:lnTo>
                <a:lnTo>
                  <a:pt x="0" y="1531830"/>
                </a:lnTo>
                <a:lnTo>
                  <a:pt x="0" y="0"/>
                </a:lnTo>
                <a:close/>
              </a:path>
            </a:pathLst>
          </a:custGeom>
          <a:blipFill>
            <a:blip r:embed="rId15"/>
            <a:stretch>
              <a:fillRect l="0" t="0" r="0" b="0"/>
            </a:stretch>
          </a:blipFill>
        </p:spPr>
      </p:sp>
      <p:grpSp>
        <p:nvGrpSpPr>
          <p:cNvPr name="Group 57" id="57"/>
          <p:cNvGrpSpPr/>
          <p:nvPr/>
        </p:nvGrpSpPr>
        <p:grpSpPr>
          <a:xfrm rot="0">
            <a:off x="15832323" y="4384125"/>
            <a:ext cx="1884228" cy="507831"/>
            <a:chOff x="0" y="0"/>
            <a:chExt cx="2512304" cy="677108"/>
          </a:xfrm>
        </p:grpSpPr>
        <p:sp>
          <p:nvSpPr>
            <p:cNvPr name="Freeform 58" id="58"/>
            <p:cNvSpPr/>
            <p:nvPr/>
          </p:nvSpPr>
          <p:spPr>
            <a:xfrm flipH="false" flipV="false" rot="0">
              <a:off x="0" y="0"/>
              <a:ext cx="2512314" cy="677164"/>
            </a:xfrm>
            <a:custGeom>
              <a:avLst/>
              <a:gdLst/>
              <a:ahLst/>
              <a:cxnLst/>
              <a:rect r="r" b="b" t="t" l="l"/>
              <a:pathLst>
                <a:path h="677164" w="2512314">
                  <a:moveTo>
                    <a:pt x="0" y="0"/>
                  </a:moveTo>
                  <a:lnTo>
                    <a:pt x="2512314" y="0"/>
                  </a:lnTo>
                  <a:lnTo>
                    <a:pt x="2512314" y="677164"/>
                  </a:lnTo>
                  <a:lnTo>
                    <a:pt x="0" y="677164"/>
                  </a:lnTo>
                  <a:close/>
                </a:path>
              </a:pathLst>
            </a:custGeom>
            <a:solidFill>
              <a:srgbClr val="F2F2F2"/>
            </a:solidFill>
          </p:spPr>
        </p:sp>
        <p:sp>
          <p:nvSpPr>
            <p:cNvPr name="TextBox 59" id="59"/>
            <p:cNvSpPr txBox="true"/>
            <p:nvPr/>
          </p:nvSpPr>
          <p:spPr>
            <a:xfrm>
              <a:off x="0" y="-28575"/>
              <a:ext cx="2512304" cy="705683"/>
            </a:xfrm>
            <a:prstGeom prst="rect">
              <a:avLst/>
            </a:prstGeom>
          </p:spPr>
          <p:txBody>
            <a:bodyPr anchor="t" rtlCol="false" tIns="50800" lIns="50800" bIns="50800" rIns="50800"/>
            <a:lstStyle/>
            <a:p>
              <a:pPr algn="l">
                <a:lnSpc>
                  <a:spcPts val="1439"/>
                </a:lnSpc>
              </a:pPr>
              <a:r>
                <a:rPr lang="en-US" b="true" sz="1200">
                  <a:solidFill>
                    <a:srgbClr val="000000"/>
                  </a:solidFill>
                  <a:latin typeface="Arial Bold"/>
                  <a:ea typeface="Arial Bold"/>
                  <a:cs typeface="Arial Bold"/>
                  <a:sym typeface="Arial Bold"/>
                </a:rPr>
                <a:t>Campaign extensions</a:t>
              </a:r>
              <a:r>
                <a:rPr lang="en-US" sz="1200">
                  <a:solidFill>
                    <a:srgbClr val="000000"/>
                  </a:solidFill>
                  <a:latin typeface="Arial"/>
                  <a:ea typeface="Arial"/>
                  <a:cs typeface="Arial"/>
                  <a:sym typeface="Arial"/>
                </a:rPr>
                <a:t> with creative assets</a:t>
              </a:r>
            </a:p>
          </p:txBody>
        </p:sp>
      </p:grpSp>
      <p:sp>
        <p:nvSpPr>
          <p:cNvPr name="AutoShape 60" id="60"/>
          <p:cNvSpPr/>
          <p:nvPr/>
        </p:nvSpPr>
        <p:spPr>
          <a:xfrm rot="5387156">
            <a:off x="11690827" y="8077200"/>
            <a:ext cx="3824314" cy="0"/>
          </a:xfrm>
          <a:prstGeom prst="line">
            <a:avLst/>
          </a:prstGeom>
          <a:ln cap="rnd" w="9525">
            <a:solidFill>
              <a:srgbClr val="FFFFFF"/>
            </a:solidFill>
            <a:prstDash val="solid"/>
            <a:headEnd type="none" len="sm" w="sm"/>
            <a:tailEnd type="none" len="sm" w="sm"/>
          </a:ln>
        </p:spPr>
      </p:sp>
      <p:grpSp>
        <p:nvGrpSpPr>
          <p:cNvPr name="Group 61" id="61"/>
          <p:cNvGrpSpPr/>
          <p:nvPr/>
        </p:nvGrpSpPr>
        <p:grpSpPr>
          <a:xfrm rot="0">
            <a:off x="13807395" y="8034470"/>
            <a:ext cx="3803111" cy="415499"/>
            <a:chOff x="0" y="0"/>
            <a:chExt cx="5070814" cy="553998"/>
          </a:xfrm>
        </p:grpSpPr>
        <p:sp>
          <p:nvSpPr>
            <p:cNvPr name="Freeform 62" id="62"/>
            <p:cNvSpPr/>
            <p:nvPr/>
          </p:nvSpPr>
          <p:spPr>
            <a:xfrm flipH="false" flipV="false" rot="0">
              <a:off x="0" y="0"/>
              <a:ext cx="5070814" cy="553998"/>
            </a:xfrm>
            <a:custGeom>
              <a:avLst/>
              <a:gdLst/>
              <a:ahLst/>
              <a:cxnLst/>
              <a:rect r="r" b="b" t="t" l="l"/>
              <a:pathLst>
                <a:path h="553998" w="5070814">
                  <a:moveTo>
                    <a:pt x="0" y="0"/>
                  </a:moveTo>
                  <a:lnTo>
                    <a:pt x="5070814" y="0"/>
                  </a:lnTo>
                  <a:lnTo>
                    <a:pt x="5070814" y="553998"/>
                  </a:lnTo>
                  <a:lnTo>
                    <a:pt x="0" y="553998"/>
                  </a:lnTo>
                  <a:close/>
                </a:path>
              </a:pathLst>
            </a:custGeom>
            <a:solidFill>
              <a:srgbClr val="000000">
                <a:alpha val="0"/>
              </a:srgbClr>
            </a:solidFill>
          </p:spPr>
        </p:sp>
        <p:sp>
          <p:nvSpPr>
            <p:cNvPr name="TextBox 63" id="63"/>
            <p:cNvSpPr txBox="true"/>
            <p:nvPr/>
          </p:nvSpPr>
          <p:spPr>
            <a:xfrm>
              <a:off x="0" y="-38100"/>
              <a:ext cx="50708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Content Collabs</a:t>
              </a:r>
            </a:p>
          </p:txBody>
        </p:sp>
      </p:grpSp>
      <p:grpSp>
        <p:nvGrpSpPr>
          <p:cNvPr name="Group 64" id="64"/>
          <p:cNvGrpSpPr/>
          <p:nvPr/>
        </p:nvGrpSpPr>
        <p:grpSpPr>
          <a:xfrm rot="0">
            <a:off x="13767530" y="8374326"/>
            <a:ext cx="3955704" cy="646330"/>
            <a:chOff x="0" y="0"/>
            <a:chExt cx="5274272" cy="861774"/>
          </a:xfrm>
        </p:grpSpPr>
        <p:sp>
          <p:nvSpPr>
            <p:cNvPr name="Freeform 65" id="65"/>
            <p:cNvSpPr/>
            <p:nvPr/>
          </p:nvSpPr>
          <p:spPr>
            <a:xfrm flipH="false" flipV="false" rot="0">
              <a:off x="0" y="0"/>
              <a:ext cx="5274272" cy="861774"/>
            </a:xfrm>
            <a:custGeom>
              <a:avLst/>
              <a:gdLst/>
              <a:ahLst/>
              <a:cxnLst/>
              <a:rect r="r" b="b" t="t" l="l"/>
              <a:pathLst>
                <a:path h="861774" w="5274272">
                  <a:moveTo>
                    <a:pt x="0" y="0"/>
                  </a:moveTo>
                  <a:lnTo>
                    <a:pt x="5274272" y="0"/>
                  </a:lnTo>
                  <a:lnTo>
                    <a:pt x="5274272" y="861774"/>
                  </a:lnTo>
                  <a:lnTo>
                    <a:pt x="0" y="861774"/>
                  </a:lnTo>
                  <a:close/>
                </a:path>
              </a:pathLst>
            </a:custGeom>
            <a:solidFill>
              <a:srgbClr val="000000">
                <a:alpha val="0"/>
              </a:srgbClr>
            </a:solidFill>
          </p:spPr>
        </p:sp>
        <p:sp>
          <p:nvSpPr>
            <p:cNvPr name="TextBox 66" id="66"/>
            <p:cNvSpPr txBox="true"/>
            <p:nvPr/>
          </p:nvSpPr>
          <p:spPr>
            <a:xfrm>
              <a:off x="0" y="-38100"/>
              <a:ext cx="5274272"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Tapping into the audience of partner brands &amp; event organizers</a:t>
              </a:r>
            </a:p>
          </p:txBody>
        </p:sp>
      </p:grpSp>
      <p:sp>
        <p:nvSpPr>
          <p:cNvPr name="AutoShape 67" id="67"/>
          <p:cNvSpPr/>
          <p:nvPr/>
        </p:nvSpPr>
        <p:spPr>
          <a:xfrm rot="11221">
            <a:off x="13706952" y="7838520"/>
            <a:ext cx="4376989" cy="0"/>
          </a:xfrm>
          <a:prstGeom prst="line">
            <a:avLst/>
          </a:prstGeom>
          <a:ln cap="rnd" w="9525">
            <a:solidFill>
              <a:srgbClr val="FFFFFF"/>
            </a:solidFill>
            <a:prstDash val="solid"/>
            <a:headEnd type="none" len="sm" w="sm"/>
            <a:tailEnd type="none" len="sm" w="sm"/>
          </a:ln>
        </p:spPr>
      </p:sp>
      <p:sp>
        <p:nvSpPr>
          <p:cNvPr name="Freeform 68" id="68">
            <a:hlinkClick r:id="rId18" tooltip="https://www.instagram.com/p/DEEmtDwM7TN/"/>
          </p:cNvPr>
          <p:cNvSpPr/>
          <p:nvPr/>
        </p:nvSpPr>
        <p:spPr>
          <a:xfrm flipH="false" flipV="false" rot="0">
            <a:off x="14001220" y="9067380"/>
            <a:ext cx="3395833" cy="570680"/>
          </a:xfrm>
          <a:custGeom>
            <a:avLst/>
            <a:gdLst/>
            <a:ahLst/>
            <a:cxnLst/>
            <a:rect r="r" b="b" t="t" l="l"/>
            <a:pathLst>
              <a:path h="570680" w="3395833">
                <a:moveTo>
                  <a:pt x="0" y="0"/>
                </a:moveTo>
                <a:lnTo>
                  <a:pt x="3395834" y="0"/>
                </a:lnTo>
                <a:lnTo>
                  <a:pt x="3395834" y="570680"/>
                </a:lnTo>
                <a:lnTo>
                  <a:pt x="0" y="570680"/>
                </a:lnTo>
                <a:lnTo>
                  <a:pt x="0" y="0"/>
                </a:lnTo>
                <a:close/>
              </a:path>
            </a:pathLst>
          </a:custGeom>
          <a:blipFill>
            <a:blip r:embed="rId17"/>
            <a:stretch>
              <a:fillRect l="-80398" t="0" r="-27731" b="-218733"/>
            </a:stretch>
          </a:blipFill>
        </p:spPr>
      </p:sp>
      <p:grpSp>
        <p:nvGrpSpPr>
          <p:cNvPr name="Group 69" id="69"/>
          <p:cNvGrpSpPr/>
          <p:nvPr/>
        </p:nvGrpSpPr>
        <p:grpSpPr>
          <a:xfrm rot="0">
            <a:off x="13593944" y="6093054"/>
            <a:ext cx="3803111" cy="415499"/>
            <a:chOff x="0" y="0"/>
            <a:chExt cx="5070814" cy="553998"/>
          </a:xfrm>
        </p:grpSpPr>
        <p:sp>
          <p:nvSpPr>
            <p:cNvPr name="Freeform 70" id="70"/>
            <p:cNvSpPr/>
            <p:nvPr/>
          </p:nvSpPr>
          <p:spPr>
            <a:xfrm flipH="false" flipV="false" rot="0">
              <a:off x="0" y="0"/>
              <a:ext cx="5070814" cy="553998"/>
            </a:xfrm>
            <a:custGeom>
              <a:avLst/>
              <a:gdLst/>
              <a:ahLst/>
              <a:cxnLst/>
              <a:rect r="r" b="b" t="t" l="l"/>
              <a:pathLst>
                <a:path h="553998" w="5070814">
                  <a:moveTo>
                    <a:pt x="0" y="0"/>
                  </a:moveTo>
                  <a:lnTo>
                    <a:pt x="5070814" y="0"/>
                  </a:lnTo>
                  <a:lnTo>
                    <a:pt x="5070814" y="553998"/>
                  </a:lnTo>
                  <a:lnTo>
                    <a:pt x="0" y="553998"/>
                  </a:lnTo>
                  <a:close/>
                </a:path>
              </a:pathLst>
            </a:custGeom>
            <a:solidFill>
              <a:srgbClr val="000000">
                <a:alpha val="0"/>
              </a:srgbClr>
            </a:solidFill>
          </p:spPr>
        </p:sp>
        <p:sp>
          <p:nvSpPr>
            <p:cNvPr name="TextBox 71" id="71"/>
            <p:cNvSpPr txBox="true"/>
            <p:nvPr/>
          </p:nvSpPr>
          <p:spPr>
            <a:xfrm>
              <a:off x="0" y="-38100"/>
              <a:ext cx="50708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Influencer Engagement</a:t>
              </a:r>
            </a:p>
          </p:txBody>
        </p:sp>
      </p:grpSp>
      <p:grpSp>
        <p:nvGrpSpPr>
          <p:cNvPr name="Group 72" id="72"/>
          <p:cNvGrpSpPr/>
          <p:nvPr/>
        </p:nvGrpSpPr>
        <p:grpSpPr>
          <a:xfrm rot="0">
            <a:off x="13762986" y="6527189"/>
            <a:ext cx="2786568" cy="1107996"/>
            <a:chOff x="0" y="0"/>
            <a:chExt cx="3715424" cy="1477328"/>
          </a:xfrm>
        </p:grpSpPr>
        <p:sp>
          <p:nvSpPr>
            <p:cNvPr name="Freeform 73" id="73"/>
            <p:cNvSpPr/>
            <p:nvPr/>
          </p:nvSpPr>
          <p:spPr>
            <a:xfrm flipH="false" flipV="false" rot="0">
              <a:off x="0" y="0"/>
              <a:ext cx="3715424" cy="1477328"/>
            </a:xfrm>
            <a:custGeom>
              <a:avLst/>
              <a:gdLst/>
              <a:ahLst/>
              <a:cxnLst/>
              <a:rect r="r" b="b" t="t" l="l"/>
              <a:pathLst>
                <a:path h="1477328" w="3715424">
                  <a:moveTo>
                    <a:pt x="0" y="0"/>
                  </a:moveTo>
                  <a:lnTo>
                    <a:pt x="3715424" y="0"/>
                  </a:lnTo>
                  <a:lnTo>
                    <a:pt x="3715424" y="1477328"/>
                  </a:lnTo>
                  <a:lnTo>
                    <a:pt x="0" y="1477328"/>
                  </a:lnTo>
                  <a:close/>
                </a:path>
              </a:pathLst>
            </a:custGeom>
            <a:solidFill>
              <a:srgbClr val="000000">
                <a:alpha val="0"/>
              </a:srgbClr>
            </a:solidFill>
          </p:spPr>
        </p:sp>
        <p:sp>
          <p:nvSpPr>
            <p:cNvPr name="TextBox 74" id="74"/>
            <p:cNvSpPr txBox="true"/>
            <p:nvPr/>
          </p:nvSpPr>
          <p:spPr>
            <a:xfrm>
              <a:off x="0" y="-28575"/>
              <a:ext cx="3715424" cy="1505903"/>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Teamed with food (affinity) influencer Natasha Gandhi to promote Live+ credit card dining discounts.</a:t>
              </a:r>
            </a:p>
          </p:txBody>
        </p:sp>
      </p:grpSp>
      <p:sp>
        <p:nvSpPr>
          <p:cNvPr name="Freeform 75" id="75">
            <a:hlinkClick r:id="rId20" tooltip="https://www.instagram.com/p/C9y1jy2SG8x/"/>
          </p:cNvPr>
          <p:cNvSpPr/>
          <p:nvPr/>
        </p:nvSpPr>
        <p:spPr>
          <a:xfrm flipH="false" flipV="false" rot="0">
            <a:off x="16834590" y="6084078"/>
            <a:ext cx="887909" cy="1601835"/>
          </a:xfrm>
          <a:custGeom>
            <a:avLst/>
            <a:gdLst/>
            <a:ahLst/>
            <a:cxnLst/>
            <a:rect r="r" b="b" t="t" l="l"/>
            <a:pathLst>
              <a:path h="1601835" w="887909">
                <a:moveTo>
                  <a:pt x="0" y="0"/>
                </a:moveTo>
                <a:lnTo>
                  <a:pt x="887908" y="0"/>
                </a:lnTo>
                <a:lnTo>
                  <a:pt x="887908" y="1601835"/>
                </a:lnTo>
                <a:lnTo>
                  <a:pt x="0" y="1601835"/>
                </a:lnTo>
                <a:lnTo>
                  <a:pt x="0" y="0"/>
                </a:lnTo>
                <a:close/>
              </a:path>
            </a:pathLst>
          </a:custGeom>
          <a:blipFill>
            <a:blip r:embed="rId19"/>
            <a:stretch>
              <a:fillRect l="0" t="0" r="0" b="0"/>
            </a:stretch>
          </a:blipFill>
        </p:spPr>
      </p:sp>
      <p:grpSp>
        <p:nvGrpSpPr>
          <p:cNvPr name="Group 76" id="76"/>
          <p:cNvGrpSpPr/>
          <p:nvPr/>
        </p:nvGrpSpPr>
        <p:grpSpPr>
          <a:xfrm rot="0">
            <a:off x="9337821" y="6162628"/>
            <a:ext cx="3803110" cy="415499"/>
            <a:chOff x="0" y="0"/>
            <a:chExt cx="5070814" cy="553998"/>
          </a:xfrm>
        </p:grpSpPr>
        <p:sp>
          <p:nvSpPr>
            <p:cNvPr name="Freeform 77" id="77"/>
            <p:cNvSpPr/>
            <p:nvPr/>
          </p:nvSpPr>
          <p:spPr>
            <a:xfrm flipH="false" flipV="false" rot="0">
              <a:off x="0" y="0"/>
              <a:ext cx="5070814" cy="553998"/>
            </a:xfrm>
            <a:custGeom>
              <a:avLst/>
              <a:gdLst/>
              <a:ahLst/>
              <a:cxnLst/>
              <a:rect r="r" b="b" t="t" l="l"/>
              <a:pathLst>
                <a:path h="553998" w="5070814">
                  <a:moveTo>
                    <a:pt x="0" y="0"/>
                  </a:moveTo>
                  <a:lnTo>
                    <a:pt x="5070814" y="0"/>
                  </a:lnTo>
                  <a:lnTo>
                    <a:pt x="5070814" y="553998"/>
                  </a:lnTo>
                  <a:lnTo>
                    <a:pt x="0" y="553998"/>
                  </a:lnTo>
                  <a:close/>
                </a:path>
              </a:pathLst>
            </a:custGeom>
            <a:solidFill>
              <a:srgbClr val="000000">
                <a:alpha val="0"/>
              </a:srgbClr>
            </a:solidFill>
          </p:spPr>
        </p:sp>
        <p:sp>
          <p:nvSpPr>
            <p:cNvPr name="TextBox 78" id="78"/>
            <p:cNvSpPr txBox="true"/>
            <p:nvPr/>
          </p:nvSpPr>
          <p:spPr>
            <a:xfrm>
              <a:off x="0" y="-38100"/>
              <a:ext cx="507081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Celebrity Collabs</a:t>
              </a:r>
            </a:p>
          </p:txBody>
        </p:sp>
      </p:grpSp>
      <p:grpSp>
        <p:nvGrpSpPr>
          <p:cNvPr name="Group 79" id="79"/>
          <p:cNvGrpSpPr/>
          <p:nvPr/>
        </p:nvGrpSpPr>
        <p:grpSpPr>
          <a:xfrm rot="0">
            <a:off x="9081252" y="5147804"/>
            <a:ext cx="9035145" cy="323166"/>
            <a:chOff x="0" y="0"/>
            <a:chExt cx="12046860" cy="430888"/>
          </a:xfrm>
        </p:grpSpPr>
        <p:sp>
          <p:nvSpPr>
            <p:cNvPr name="Freeform 80" id="80"/>
            <p:cNvSpPr/>
            <p:nvPr/>
          </p:nvSpPr>
          <p:spPr>
            <a:xfrm flipH="false" flipV="false" rot="0">
              <a:off x="0" y="0"/>
              <a:ext cx="12046860" cy="430888"/>
            </a:xfrm>
            <a:custGeom>
              <a:avLst/>
              <a:gdLst/>
              <a:ahLst/>
              <a:cxnLst/>
              <a:rect r="r" b="b" t="t" l="l"/>
              <a:pathLst>
                <a:path h="430888" w="12046860">
                  <a:moveTo>
                    <a:pt x="0" y="0"/>
                  </a:moveTo>
                  <a:lnTo>
                    <a:pt x="12046860" y="0"/>
                  </a:lnTo>
                  <a:lnTo>
                    <a:pt x="12046860" y="430888"/>
                  </a:lnTo>
                  <a:lnTo>
                    <a:pt x="0" y="430888"/>
                  </a:lnTo>
                  <a:close/>
                </a:path>
              </a:pathLst>
            </a:custGeom>
            <a:solidFill>
              <a:srgbClr val="000000">
                <a:alpha val="0"/>
              </a:srgbClr>
            </a:solidFill>
          </p:spPr>
        </p:sp>
        <p:sp>
          <p:nvSpPr>
            <p:cNvPr name="TextBox 81" id="81"/>
            <p:cNvSpPr txBox="true"/>
            <p:nvPr/>
          </p:nvSpPr>
          <p:spPr>
            <a:xfrm>
              <a:off x="0" y="-28575"/>
              <a:ext cx="12046860" cy="459463"/>
            </a:xfrm>
            <a:prstGeom prst="rect">
              <a:avLst/>
            </a:prstGeom>
          </p:spPr>
          <p:txBody>
            <a:bodyPr anchor="t" rtlCol="false" tIns="0" lIns="0" bIns="0" rIns="0"/>
            <a:lstStyle/>
            <a:p>
              <a:pPr algn="l">
                <a:lnSpc>
                  <a:spcPts val="1439"/>
                </a:lnSpc>
              </a:pPr>
              <a:r>
                <a:rPr lang="en-US" sz="1200" i="true">
                  <a:solidFill>
                    <a:srgbClr val="000000"/>
                  </a:solidFill>
                  <a:latin typeface="Arial Italics"/>
                  <a:ea typeface="Arial Italics"/>
                  <a:cs typeface="Arial Italics"/>
                  <a:sym typeface="Arial Italics"/>
                </a:rPr>
                <a:t>Faces of influencer are activated for specific campaigns &amp; depending on context</a:t>
              </a:r>
            </a:p>
          </p:txBody>
        </p:sp>
      </p:grpSp>
      <p:grpSp>
        <p:nvGrpSpPr>
          <p:cNvPr name="Group 82" id="82"/>
          <p:cNvGrpSpPr/>
          <p:nvPr/>
        </p:nvGrpSpPr>
        <p:grpSpPr>
          <a:xfrm rot="0">
            <a:off x="9312548" y="6568494"/>
            <a:ext cx="4086027" cy="1061829"/>
            <a:chOff x="0" y="0"/>
            <a:chExt cx="5448036" cy="1415772"/>
          </a:xfrm>
        </p:grpSpPr>
        <p:sp>
          <p:nvSpPr>
            <p:cNvPr name="Freeform 83" id="83"/>
            <p:cNvSpPr/>
            <p:nvPr/>
          </p:nvSpPr>
          <p:spPr>
            <a:xfrm flipH="false" flipV="false" rot="0">
              <a:off x="0" y="0"/>
              <a:ext cx="5448036" cy="1415772"/>
            </a:xfrm>
            <a:custGeom>
              <a:avLst/>
              <a:gdLst/>
              <a:ahLst/>
              <a:cxnLst/>
              <a:rect r="r" b="b" t="t" l="l"/>
              <a:pathLst>
                <a:path h="1415772" w="5448036">
                  <a:moveTo>
                    <a:pt x="0" y="0"/>
                  </a:moveTo>
                  <a:lnTo>
                    <a:pt x="5448036" y="0"/>
                  </a:lnTo>
                  <a:lnTo>
                    <a:pt x="5448036" y="1415772"/>
                  </a:lnTo>
                  <a:lnTo>
                    <a:pt x="0" y="1415772"/>
                  </a:lnTo>
                  <a:close/>
                </a:path>
              </a:pathLst>
            </a:custGeom>
            <a:solidFill>
              <a:srgbClr val="000000">
                <a:alpha val="0"/>
              </a:srgbClr>
            </a:solidFill>
          </p:spPr>
        </p:sp>
        <p:sp>
          <p:nvSpPr>
            <p:cNvPr name="TextBox 84" id="84"/>
            <p:cNvSpPr txBox="true"/>
            <p:nvPr/>
          </p:nvSpPr>
          <p:spPr>
            <a:xfrm>
              <a:off x="0" y="-38100"/>
              <a:ext cx="5448036" cy="1453872"/>
            </a:xfrm>
            <a:prstGeom prst="rect">
              <a:avLst/>
            </a:prstGeom>
          </p:spPr>
          <p:txBody>
            <a:bodyPr anchor="t" rtlCol="false" tIns="0" lIns="0" bIns="0" rIns="0"/>
            <a:lstStyle/>
            <a:p>
              <a:pPr algn="l">
                <a:lnSpc>
                  <a:spcPts val="1800"/>
                </a:lnSpc>
              </a:pPr>
              <a:r>
                <a:rPr lang="en-US" sz="1500">
                  <a:solidFill>
                    <a:srgbClr val="000000"/>
                  </a:solidFill>
                  <a:latin typeface="Arial"/>
                  <a:ea typeface="Arial"/>
                  <a:cs typeface="Arial"/>
                  <a:sym typeface="Arial"/>
                </a:rPr>
                <a:t>To boost buzz around HSBC Taj Hotels &amp; Privé Credit Cards, they partnered with Ananya Panday, Gauri Khan, VVS Laxman, and Ambika Anand to target luxury shoppers.</a:t>
              </a:r>
            </a:p>
          </p:txBody>
        </p:sp>
      </p:grpSp>
      <p:sp>
        <p:nvSpPr>
          <p:cNvPr name="Freeform 85" id="85">
            <a:hlinkClick r:id="rId22" tooltip="https://www.instagram.com/p/DDynrk6tJ7B/"/>
          </p:cNvPr>
          <p:cNvSpPr/>
          <p:nvPr/>
        </p:nvSpPr>
        <p:spPr>
          <a:xfrm flipH="false" flipV="false" rot="0">
            <a:off x="9639243" y="7761288"/>
            <a:ext cx="1017172" cy="1872780"/>
          </a:xfrm>
          <a:custGeom>
            <a:avLst/>
            <a:gdLst/>
            <a:ahLst/>
            <a:cxnLst/>
            <a:rect r="r" b="b" t="t" l="l"/>
            <a:pathLst>
              <a:path h="1872780" w="1017172">
                <a:moveTo>
                  <a:pt x="0" y="0"/>
                </a:moveTo>
                <a:lnTo>
                  <a:pt x="1017173" y="0"/>
                </a:lnTo>
                <a:lnTo>
                  <a:pt x="1017173" y="1872780"/>
                </a:lnTo>
                <a:lnTo>
                  <a:pt x="0" y="1872780"/>
                </a:lnTo>
                <a:lnTo>
                  <a:pt x="0" y="0"/>
                </a:lnTo>
                <a:close/>
              </a:path>
            </a:pathLst>
          </a:custGeom>
          <a:blipFill>
            <a:blip r:embed="rId21"/>
            <a:stretch>
              <a:fillRect l="0" t="0" r="0" b="0"/>
            </a:stretch>
          </a:blipFill>
        </p:spPr>
      </p:sp>
      <p:sp>
        <p:nvSpPr>
          <p:cNvPr name="Freeform 86" id="86">
            <a:hlinkClick r:id="rId24" tooltip="https://www.instagram.com/p/DDwlafvoaYD/"/>
          </p:cNvPr>
          <p:cNvSpPr/>
          <p:nvPr/>
        </p:nvSpPr>
        <p:spPr>
          <a:xfrm flipH="false" flipV="false" rot="0">
            <a:off x="10732778" y="7761288"/>
            <a:ext cx="1049787" cy="1872782"/>
          </a:xfrm>
          <a:custGeom>
            <a:avLst/>
            <a:gdLst/>
            <a:ahLst/>
            <a:cxnLst/>
            <a:rect r="r" b="b" t="t" l="l"/>
            <a:pathLst>
              <a:path h="1872782" w="1049787">
                <a:moveTo>
                  <a:pt x="0" y="0"/>
                </a:moveTo>
                <a:lnTo>
                  <a:pt x="1049786" y="0"/>
                </a:lnTo>
                <a:lnTo>
                  <a:pt x="1049786" y="1872782"/>
                </a:lnTo>
                <a:lnTo>
                  <a:pt x="0" y="1872782"/>
                </a:lnTo>
                <a:lnTo>
                  <a:pt x="0" y="0"/>
                </a:lnTo>
                <a:close/>
              </a:path>
            </a:pathLst>
          </a:custGeom>
          <a:blipFill>
            <a:blip r:embed="rId23"/>
            <a:stretch>
              <a:fillRect l="0" t="0" r="0" b="0"/>
            </a:stretch>
          </a:blipFill>
        </p:spPr>
      </p:sp>
      <p:sp>
        <p:nvSpPr>
          <p:cNvPr name="Freeform 87" id="87">
            <a:hlinkClick r:id="rId26" tooltip="https://www.instagram.com/p/DDufZQLyGOI/"/>
          </p:cNvPr>
          <p:cNvSpPr/>
          <p:nvPr/>
        </p:nvSpPr>
        <p:spPr>
          <a:xfrm flipH="false" flipV="false" rot="0">
            <a:off x="11879510" y="7761288"/>
            <a:ext cx="1111216" cy="1872782"/>
          </a:xfrm>
          <a:custGeom>
            <a:avLst/>
            <a:gdLst/>
            <a:ahLst/>
            <a:cxnLst/>
            <a:rect r="r" b="b" t="t" l="l"/>
            <a:pathLst>
              <a:path h="1872782" w="1111216">
                <a:moveTo>
                  <a:pt x="0" y="0"/>
                </a:moveTo>
                <a:lnTo>
                  <a:pt x="1111216" y="0"/>
                </a:lnTo>
                <a:lnTo>
                  <a:pt x="1111216" y="1872782"/>
                </a:lnTo>
                <a:lnTo>
                  <a:pt x="0" y="1872782"/>
                </a:lnTo>
                <a:lnTo>
                  <a:pt x="0" y="0"/>
                </a:lnTo>
                <a:close/>
              </a:path>
            </a:pathLst>
          </a:custGeom>
          <a:blipFill>
            <a:blip r:embed="rId25"/>
            <a:stretch>
              <a:fillRect l="0" t="0" r="0" b="0"/>
            </a:stretch>
          </a:blipFill>
        </p:spPr>
      </p:sp>
      <p:grpSp>
        <p:nvGrpSpPr>
          <p:cNvPr name="Group 88" id="88"/>
          <p:cNvGrpSpPr/>
          <p:nvPr/>
        </p:nvGrpSpPr>
        <p:grpSpPr>
          <a:xfrm rot="0">
            <a:off x="-37173" y="-46474"/>
            <a:ext cx="7388915" cy="392415"/>
            <a:chOff x="0" y="0"/>
            <a:chExt cx="9851886" cy="523220"/>
          </a:xfrm>
        </p:grpSpPr>
        <p:sp>
          <p:nvSpPr>
            <p:cNvPr name="Freeform 89" id="89"/>
            <p:cNvSpPr/>
            <p:nvPr/>
          </p:nvSpPr>
          <p:spPr>
            <a:xfrm flipH="false" flipV="false" rot="0">
              <a:off x="0" y="0"/>
              <a:ext cx="9851886" cy="523220"/>
            </a:xfrm>
            <a:custGeom>
              <a:avLst/>
              <a:gdLst/>
              <a:ahLst/>
              <a:cxnLst/>
              <a:rect r="r" b="b" t="t" l="l"/>
              <a:pathLst>
                <a:path h="523220" w="9851886">
                  <a:moveTo>
                    <a:pt x="0" y="0"/>
                  </a:moveTo>
                  <a:lnTo>
                    <a:pt x="9851886" y="0"/>
                  </a:lnTo>
                  <a:lnTo>
                    <a:pt x="9851886" y="523220"/>
                  </a:lnTo>
                  <a:lnTo>
                    <a:pt x="0" y="523220"/>
                  </a:lnTo>
                  <a:close/>
                </a:path>
              </a:pathLst>
            </a:custGeom>
            <a:solidFill>
              <a:srgbClr val="000000">
                <a:alpha val="0"/>
              </a:srgbClr>
            </a:solidFill>
          </p:spPr>
        </p:sp>
        <p:sp>
          <p:nvSpPr>
            <p:cNvPr name="TextBox 90" id="90"/>
            <p:cNvSpPr txBox="true"/>
            <p:nvPr/>
          </p:nvSpPr>
          <p:spPr>
            <a:xfrm>
              <a:off x="0" y="-28575"/>
              <a:ext cx="9851886" cy="551795"/>
            </a:xfrm>
            <a:prstGeom prst="rect">
              <a:avLst/>
            </a:prstGeom>
          </p:spPr>
          <p:txBody>
            <a:bodyPr anchor="t" rtlCol="false" tIns="0" lIns="0" bIns="0" rIns="0"/>
            <a:lstStyle/>
            <a:p>
              <a:pPr algn="l">
                <a:lnSpc>
                  <a:spcPts val="1889"/>
                </a:lnSpc>
              </a:pPr>
              <a:r>
                <a:rPr lang="en-US" sz="1575" i="true">
                  <a:solidFill>
                    <a:srgbClr val="000000"/>
                  </a:solidFill>
                  <a:latin typeface="Arial Italics"/>
                  <a:ea typeface="Arial Italics"/>
                  <a:cs typeface="Arial Italics"/>
                  <a:sym typeface="Arial Italics"/>
                </a:rPr>
                <a:t>Primarily appealing to business customers</a:t>
              </a:r>
            </a:p>
          </p:txBody>
        </p:sp>
      </p:grpSp>
      <p:grpSp>
        <p:nvGrpSpPr>
          <p:cNvPr name="Group 91" id="91"/>
          <p:cNvGrpSpPr/>
          <p:nvPr/>
        </p:nvGrpSpPr>
        <p:grpSpPr>
          <a:xfrm rot="0">
            <a:off x="5898566" y="4649440"/>
            <a:ext cx="1695162" cy="507831"/>
            <a:chOff x="0" y="0"/>
            <a:chExt cx="2260216" cy="677108"/>
          </a:xfrm>
        </p:grpSpPr>
        <p:sp>
          <p:nvSpPr>
            <p:cNvPr name="Freeform 92" id="92"/>
            <p:cNvSpPr/>
            <p:nvPr/>
          </p:nvSpPr>
          <p:spPr>
            <a:xfrm flipH="false" flipV="false" rot="0">
              <a:off x="0" y="0"/>
              <a:ext cx="2260219" cy="677164"/>
            </a:xfrm>
            <a:custGeom>
              <a:avLst/>
              <a:gdLst/>
              <a:ahLst/>
              <a:cxnLst/>
              <a:rect r="r" b="b" t="t" l="l"/>
              <a:pathLst>
                <a:path h="677164" w="2260219">
                  <a:moveTo>
                    <a:pt x="0" y="0"/>
                  </a:moveTo>
                  <a:lnTo>
                    <a:pt x="2260219" y="0"/>
                  </a:lnTo>
                  <a:lnTo>
                    <a:pt x="2260219" y="677164"/>
                  </a:lnTo>
                  <a:lnTo>
                    <a:pt x="0" y="677164"/>
                  </a:lnTo>
                  <a:close/>
                </a:path>
              </a:pathLst>
            </a:custGeom>
            <a:solidFill>
              <a:srgbClr val="F2F2F2"/>
            </a:solidFill>
          </p:spPr>
        </p:sp>
        <p:sp>
          <p:nvSpPr>
            <p:cNvPr name="TextBox 93" id="93"/>
            <p:cNvSpPr txBox="true"/>
            <p:nvPr/>
          </p:nvSpPr>
          <p:spPr>
            <a:xfrm>
              <a:off x="0" y="-28575"/>
              <a:ext cx="2260216"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#NavigatewithHSBC content IP</a:t>
              </a:r>
            </a:p>
          </p:txBody>
        </p:sp>
      </p:grpSp>
      <p:sp>
        <p:nvSpPr>
          <p:cNvPr name="Freeform 94" id="94"/>
          <p:cNvSpPr/>
          <p:nvPr/>
        </p:nvSpPr>
        <p:spPr>
          <a:xfrm flipH="false" flipV="false" rot="0">
            <a:off x="14633560" y="2252530"/>
            <a:ext cx="2079039" cy="1048650"/>
          </a:xfrm>
          <a:custGeom>
            <a:avLst/>
            <a:gdLst/>
            <a:ahLst/>
            <a:cxnLst/>
            <a:rect r="r" b="b" t="t" l="l"/>
            <a:pathLst>
              <a:path h="1048650" w="2079039">
                <a:moveTo>
                  <a:pt x="0" y="0"/>
                </a:moveTo>
                <a:lnTo>
                  <a:pt x="2079040" y="0"/>
                </a:lnTo>
                <a:lnTo>
                  <a:pt x="2079040" y="1048650"/>
                </a:lnTo>
                <a:lnTo>
                  <a:pt x="0" y="1048650"/>
                </a:lnTo>
                <a:lnTo>
                  <a:pt x="0" y="0"/>
                </a:lnTo>
                <a:close/>
              </a:path>
            </a:pathLst>
          </a:custGeom>
          <a:blipFill>
            <a:blip r:embed="rId27"/>
            <a:stretch>
              <a:fillRect l="0" t="0" r="0" b="0"/>
            </a:stretch>
          </a:blipFill>
        </p:spPr>
      </p:sp>
      <p:grpSp>
        <p:nvGrpSpPr>
          <p:cNvPr name="Group 95" id="95"/>
          <p:cNvGrpSpPr/>
          <p:nvPr/>
        </p:nvGrpSpPr>
        <p:grpSpPr>
          <a:xfrm rot="0">
            <a:off x="14625734" y="3126651"/>
            <a:ext cx="2102211" cy="323166"/>
            <a:chOff x="0" y="0"/>
            <a:chExt cx="2802948" cy="430888"/>
          </a:xfrm>
        </p:grpSpPr>
        <p:sp>
          <p:nvSpPr>
            <p:cNvPr name="Freeform 96" id="96"/>
            <p:cNvSpPr/>
            <p:nvPr/>
          </p:nvSpPr>
          <p:spPr>
            <a:xfrm flipH="false" flipV="false" rot="0">
              <a:off x="0" y="0"/>
              <a:ext cx="2802890" cy="430911"/>
            </a:xfrm>
            <a:custGeom>
              <a:avLst/>
              <a:gdLst/>
              <a:ahLst/>
              <a:cxnLst/>
              <a:rect r="r" b="b" t="t" l="l"/>
              <a:pathLst>
                <a:path h="430911" w="2802890">
                  <a:moveTo>
                    <a:pt x="0" y="0"/>
                  </a:moveTo>
                  <a:lnTo>
                    <a:pt x="2802890" y="0"/>
                  </a:lnTo>
                  <a:lnTo>
                    <a:pt x="2802890" y="430911"/>
                  </a:lnTo>
                  <a:lnTo>
                    <a:pt x="0" y="430911"/>
                  </a:lnTo>
                  <a:close/>
                </a:path>
              </a:pathLst>
            </a:custGeom>
            <a:solidFill>
              <a:srgbClr val="F2F2F2"/>
            </a:solidFill>
          </p:spPr>
        </p:sp>
        <p:sp>
          <p:nvSpPr>
            <p:cNvPr name="TextBox 97" id="97"/>
            <p:cNvSpPr txBox="true"/>
            <p:nvPr/>
          </p:nvSpPr>
          <p:spPr>
            <a:xfrm>
              <a:off x="0" y="-28575"/>
              <a:ext cx="2802948" cy="459463"/>
            </a:xfrm>
            <a:prstGeom prst="rect">
              <a:avLst/>
            </a:prstGeom>
          </p:spPr>
          <p:txBody>
            <a:bodyPr anchor="t" rtlCol="false" tIns="50800" lIns="50800" bIns="50800" rIns="50800"/>
            <a:lstStyle/>
            <a:p>
              <a:pPr algn="r">
                <a:lnSpc>
                  <a:spcPts val="1439"/>
                </a:lnSpc>
              </a:pPr>
              <a:r>
                <a:rPr lang="en-US" sz="1200">
                  <a:solidFill>
                    <a:srgbClr val="000000"/>
                  </a:solidFill>
                  <a:latin typeface="Arial"/>
                  <a:ea typeface="Arial"/>
                  <a:cs typeface="Arial"/>
                  <a:sym typeface="Arial"/>
                </a:rPr>
                <a:t>Campaign Activation</a:t>
              </a:r>
            </a:p>
          </p:txBody>
        </p:sp>
      </p:grpSp>
      <p:sp>
        <p:nvSpPr>
          <p:cNvPr name="Freeform 98" id="98">
            <a:hlinkClick r:id="rId29" tooltip="https://www.instagram.com/p/C70ccXRCCRi/"/>
          </p:cNvPr>
          <p:cNvSpPr/>
          <p:nvPr/>
        </p:nvSpPr>
        <p:spPr>
          <a:xfrm flipH="false" flipV="false" rot="0">
            <a:off x="13526468" y="3225158"/>
            <a:ext cx="1342717" cy="1344398"/>
          </a:xfrm>
          <a:custGeom>
            <a:avLst/>
            <a:gdLst/>
            <a:ahLst/>
            <a:cxnLst/>
            <a:rect r="r" b="b" t="t" l="l"/>
            <a:pathLst>
              <a:path h="1344398" w="1342717">
                <a:moveTo>
                  <a:pt x="0" y="0"/>
                </a:moveTo>
                <a:lnTo>
                  <a:pt x="1342717" y="0"/>
                </a:lnTo>
                <a:lnTo>
                  <a:pt x="1342717" y="1344397"/>
                </a:lnTo>
                <a:lnTo>
                  <a:pt x="0" y="1344397"/>
                </a:lnTo>
                <a:lnTo>
                  <a:pt x="0" y="0"/>
                </a:lnTo>
                <a:close/>
              </a:path>
            </a:pathLst>
          </a:custGeom>
          <a:blipFill>
            <a:blip r:embed="rId28"/>
            <a:stretch>
              <a:fillRect l="0" t="0" r="0" b="0"/>
            </a:stretch>
          </a:blipFill>
        </p:spPr>
      </p:sp>
      <p:grpSp>
        <p:nvGrpSpPr>
          <p:cNvPr name="Group 99" id="99"/>
          <p:cNvGrpSpPr/>
          <p:nvPr/>
        </p:nvGrpSpPr>
        <p:grpSpPr>
          <a:xfrm rot="0">
            <a:off x="13526469" y="4246389"/>
            <a:ext cx="1342716" cy="323166"/>
            <a:chOff x="0" y="0"/>
            <a:chExt cx="1790288" cy="430888"/>
          </a:xfrm>
        </p:grpSpPr>
        <p:sp>
          <p:nvSpPr>
            <p:cNvPr name="Freeform 100" id="100"/>
            <p:cNvSpPr/>
            <p:nvPr/>
          </p:nvSpPr>
          <p:spPr>
            <a:xfrm flipH="false" flipV="false" rot="0">
              <a:off x="0" y="0"/>
              <a:ext cx="1790319" cy="430911"/>
            </a:xfrm>
            <a:custGeom>
              <a:avLst/>
              <a:gdLst/>
              <a:ahLst/>
              <a:cxnLst/>
              <a:rect r="r" b="b" t="t" l="l"/>
              <a:pathLst>
                <a:path h="430911" w="1790319">
                  <a:moveTo>
                    <a:pt x="0" y="0"/>
                  </a:moveTo>
                  <a:lnTo>
                    <a:pt x="1790319" y="0"/>
                  </a:lnTo>
                  <a:lnTo>
                    <a:pt x="1790319" y="430911"/>
                  </a:lnTo>
                  <a:lnTo>
                    <a:pt x="0" y="430911"/>
                  </a:lnTo>
                  <a:close/>
                </a:path>
              </a:pathLst>
            </a:custGeom>
            <a:solidFill>
              <a:srgbClr val="F2F2F2"/>
            </a:solidFill>
          </p:spPr>
        </p:sp>
        <p:sp>
          <p:nvSpPr>
            <p:cNvPr name="TextBox 101" id="101"/>
            <p:cNvSpPr txBox="true"/>
            <p:nvPr/>
          </p:nvSpPr>
          <p:spPr>
            <a:xfrm>
              <a:off x="0" y="-28575"/>
              <a:ext cx="1790288"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Teaser</a:t>
              </a:r>
            </a:p>
          </p:txBody>
        </p:sp>
      </p:gr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93266" y="4746345"/>
            <a:ext cx="2989972" cy="461666"/>
            <a:chOff x="0" y="0"/>
            <a:chExt cx="3986630" cy="615554"/>
          </a:xfrm>
        </p:grpSpPr>
        <p:sp>
          <p:nvSpPr>
            <p:cNvPr name="Freeform 3" id="3"/>
            <p:cNvSpPr/>
            <p:nvPr/>
          </p:nvSpPr>
          <p:spPr>
            <a:xfrm flipH="false" flipV="false" rot="0">
              <a:off x="0" y="0"/>
              <a:ext cx="3986630" cy="615554"/>
            </a:xfrm>
            <a:custGeom>
              <a:avLst/>
              <a:gdLst/>
              <a:ahLst/>
              <a:cxnLst/>
              <a:rect r="r" b="b" t="t" l="l"/>
              <a:pathLst>
                <a:path h="615554" w="3986630">
                  <a:moveTo>
                    <a:pt x="0" y="0"/>
                  </a:moveTo>
                  <a:lnTo>
                    <a:pt x="3986630" y="0"/>
                  </a:lnTo>
                  <a:lnTo>
                    <a:pt x="3986630" y="615554"/>
                  </a:lnTo>
                  <a:lnTo>
                    <a:pt x="0" y="615554"/>
                  </a:lnTo>
                  <a:close/>
                </a:path>
              </a:pathLst>
            </a:custGeom>
            <a:solidFill>
              <a:srgbClr val="000000">
                <a:alpha val="0"/>
              </a:srgbClr>
            </a:solidFill>
          </p:spPr>
        </p:sp>
        <p:sp>
          <p:nvSpPr>
            <p:cNvPr name="TextBox 4" id="4"/>
            <p:cNvSpPr txBox="true"/>
            <p:nvPr/>
          </p:nvSpPr>
          <p:spPr>
            <a:xfrm>
              <a:off x="0" y="-47625"/>
              <a:ext cx="3986630"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REAL TO REEL</a:t>
              </a:r>
            </a:p>
          </p:txBody>
        </p:sp>
      </p:grpSp>
      <p:grpSp>
        <p:nvGrpSpPr>
          <p:cNvPr name="Group 5" id="5"/>
          <p:cNvGrpSpPr/>
          <p:nvPr/>
        </p:nvGrpSpPr>
        <p:grpSpPr>
          <a:xfrm rot="0">
            <a:off x="12074796" y="6117159"/>
            <a:ext cx="5101465" cy="461665"/>
            <a:chOff x="0" y="0"/>
            <a:chExt cx="6801954" cy="615554"/>
          </a:xfrm>
        </p:grpSpPr>
        <p:sp>
          <p:nvSpPr>
            <p:cNvPr name="Freeform 6" id="6"/>
            <p:cNvSpPr/>
            <p:nvPr/>
          </p:nvSpPr>
          <p:spPr>
            <a:xfrm flipH="false" flipV="false" rot="0">
              <a:off x="0" y="0"/>
              <a:ext cx="6801954" cy="615554"/>
            </a:xfrm>
            <a:custGeom>
              <a:avLst/>
              <a:gdLst/>
              <a:ahLst/>
              <a:cxnLst/>
              <a:rect r="r" b="b" t="t" l="l"/>
              <a:pathLst>
                <a:path h="615554" w="6801954">
                  <a:moveTo>
                    <a:pt x="0" y="0"/>
                  </a:moveTo>
                  <a:lnTo>
                    <a:pt x="6801954" y="0"/>
                  </a:lnTo>
                  <a:lnTo>
                    <a:pt x="6801954" y="615554"/>
                  </a:lnTo>
                  <a:lnTo>
                    <a:pt x="0" y="615554"/>
                  </a:lnTo>
                  <a:close/>
                </a:path>
              </a:pathLst>
            </a:custGeom>
            <a:solidFill>
              <a:srgbClr val="000000">
                <a:alpha val="0"/>
              </a:srgbClr>
            </a:solidFill>
          </p:spPr>
        </p:sp>
        <p:sp>
          <p:nvSpPr>
            <p:cNvPr name="TextBox 7" id="7"/>
            <p:cNvSpPr txBox="true"/>
            <p:nvPr/>
          </p:nvSpPr>
          <p:spPr>
            <a:xfrm>
              <a:off x="0" y="-47625"/>
              <a:ext cx="6801954"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PHASED CONTENT DEPLOYMENT</a:t>
              </a:r>
            </a:p>
          </p:txBody>
        </p:sp>
      </p:grpSp>
      <p:grpSp>
        <p:nvGrpSpPr>
          <p:cNvPr name="Group 8" id="8"/>
          <p:cNvGrpSpPr/>
          <p:nvPr/>
        </p:nvGrpSpPr>
        <p:grpSpPr>
          <a:xfrm rot="0">
            <a:off x="6048064" y="1545105"/>
            <a:ext cx="6026732" cy="877163"/>
            <a:chOff x="0" y="0"/>
            <a:chExt cx="8035642" cy="1169550"/>
          </a:xfrm>
        </p:grpSpPr>
        <p:sp>
          <p:nvSpPr>
            <p:cNvPr name="Freeform 9" id="9"/>
            <p:cNvSpPr/>
            <p:nvPr/>
          </p:nvSpPr>
          <p:spPr>
            <a:xfrm flipH="false" flipV="false" rot="0">
              <a:off x="0" y="0"/>
              <a:ext cx="8035642" cy="1169550"/>
            </a:xfrm>
            <a:custGeom>
              <a:avLst/>
              <a:gdLst/>
              <a:ahLst/>
              <a:cxnLst/>
              <a:rect r="r" b="b" t="t" l="l"/>
              <a:pathLst>
                <a:path h="1169550" w="8035642">
                  <a:moveTo>
                    <a:pt x="0" y="0"/>
                  </a:moveTo>
                  <a:lnTo>
                    <a:pt x="8035642" y="0"/>
                  </a:lnTo>
                  <a:lnTo>
                    <a:pt x="8035642" y="1169550"/>
                  </a:lnTo>
                  <a:lnTo>
                    <a:pt x="0" y="1169550"/>
                  </a:lnTo>
                  <a:close/>
                </a:path>
              </a:pathLst>
            </a:custGeom>
            <a:solidFill>
              <a:srgbClr val="000000">
                <a:alpha val="0"/>
              </a:srgbClr>
            </a:solidFill>
          </p:spPr>
        </p:sp>
        <p:sp>
          <p:nvSpPr>
            <p:cNvPr name="TextBox 10" id="10"/>
            <p:cNvSpPr txBox="true"/>
            <p:nvPr/>
          </p:nvSpPr>
          <p:spPr>
            <a:xfrm>
              <a:off x="0" y="-95250"/>
              <a:ext cx="8035642" cy="1264800"/>
            </a:xfrm>
            <a:prstGeom prst="rect">
              <a:avLst/>
            </a:prstGeom>
          </p:spPr>
          <p:txBody>
            <a:bodyPr anchor="t" rtlCol="false" tIns="0" lIns="0" bIns="0" rIns="0"/>
            <a:lstStyle/>
            <a:p>
              <a:pPr algn="ctr">
                <a:lnSpc>
                  <a:spcPts val="5759"/>
                </a:lnSpc>
              </a:pPr>
              <a:r>
                <a:rPr lang="en-US" b="true" sz="4800">
                  <a:solidFill>
                    <a:srgbClr val="000000"/>
                  </a:solidFill>
                  <a:latin typeface="Times New Roman Bold"/>
                  <a:ea typeface="Times New Roman Bold"/>
                  <a:cs typeface="Times New Roman Bold"/>
                  <a:sym typeface="Times New Roman Bold"/>
                </a:rPr>
                <a:t>KEY TAKEAWAYS</a:t>
              </a:r>
            </a:p>
          </p:txBody>
        </p:sp>
      </p:grpSp>
      <p:grpSp>
        <p:nvGrpSpPr>
          <p:cNvPr name="Group 11" id="11"/>
          <p:cNvGrpSpPr/>
          <p:nvPr/>
        </p:nvGrpSpPr>
        <p:grpSpPr>
          <a:xfrm rot="0">
            <a:off x="1385745" y="3156644"/>
            <a:ext cx="5044438" cy="461665"/>
            <a:chOff x="0" y="0"/>
            <a:chExt cx="6725918" cy="615554"/>
          </a:xfrm>
        </p:grpSpPr>
        <p:sp>
          <p:nvSpPr>
            <p:cNvPr name="Freeform 12" id="12"/>
            <p:cNvSpPr/>
            <p:nvPr/>
          </p:nvSpPr>
          <p:spPr>
            <a:xfrm flipH="false" flipV="false" rot="0">
              <a:off x="0" y="0"/>
              <a:ext cx="6725918" cy="615554"/>
            </a:xfrm>
            <a:custGeom>
              <a:avLst/>
              <a:gdLst/>
              <a:ahLst/>
              <a:cxnLst/>
              <a:rect r="r" b="b" t="t" l="l"/>
              <a:pathLst>
                <a:path h="615554" w="6725918">
                  <a:moveTo>
                    <a:pt x="0" y="0"/>
                  </a:moveTo>
                  <a:lnTo>
                    <a:pt x="6725918" y="0"/>
                  </a:lnTo>
                  <a:lnTo>
                    <a:pt x="6725918" y="615554"/>
                  </a:lnTo>
                  <a:lnTo>
                    <a:pt x="0" y="615554"/>
                  </a:lnTo>
                  <a:close/>
                </a:path>
              </a:pathLst>
            </a:custGeom>
            <a:solidFill>
              <a:srgbClr val="000000">
                <a:alpha val="0"/>
              </a:srgbClr>
            </a:solidFill>
          </p:spPr>
        </p:sp>
        <p:sp>
          <p:nvSpPr>
            <p:cNvPr name="TextBox 13" id="13"/>
            <p:cNvSpPr txBox="true"/>
            <p:nvPr/>
          </p:nvSpPr>
          <p:spPr>
            <a:xfrm>
              <a:off x="0" y="-47625"/>
              <a:ext cx="6725918"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PLATFORM-AUDIENCE SYNERGY</a:t>
              </a:r>
            </a:p>
          </p:txBody>
        </p:sp>
      </p:grpSp>
      <p:grpSp>
        <p:nvGrpSpPr>
          <p:cNvPr name="Group 14" id="14"/>
          <p:cNvGrpSpPr/>
          <p:nvPr/>
        </p:nvGrpSpPr>
        <p:grpSpPr>
          <a:xfrm rot="0">
            <a:off x="1385745" y="3807819"/>
            <a:ext cx="4744890" cy="1523495"/>
            <a:chOff x="0" y="0"/>
            <a:chExt cx="6326520" cy="2031326"/>
          </a:xfrm>
        </p:grpSpPr>
        <p:sp>
          <p:nvSpPr>
            <p:cNvPr name="Freeform 15" id="15"/>
            <p:cNvSpPr/>
            <p:nvPr/>
          </p:nvSpPr>
          <p:spPr>
            <a:xfrm flipH="false" flipV="false" rot="0">
              <a:off x="0" y="0"/>
              <a:ext cx="6326520" cy="2031326"/>
            </a:xfrm>
            <a:custGeom>
              <a:avLst/>
              <a:gdLst/>
              <a:ahLst/>
              <a:cxnLst/>
              <a:rect r="r" b="b" t="t" l="l"/>
              <a:pathLst>
                <a:path h="2031326" w="6326520">
                  <a:moveTo>
                    <a:pt x="0" y="0"/>
                  </a:moveTo>
                  <a:lnTo>
                    <a:pt x="6326520" y="0"/>
                  </a:lnTo>
                  <a:lnTo>
                    <a:pt x="6326520" y="2031326"/>
                  </a:lnTo>
                  <a:lnTo>
                    <a:pt x="0" y="2031326"/>
                  </a:lnTo>
                  <a:close/>
                </a:path>
              </a:pathLst>
            </a:custGeom>
            <a:solidFill>
              <a:srgbClr val="000000">
                <a:alpha val="0"/>
              </a:srgbClr>
            </a:solidFill>
          </p:spPr>
        </p:sp>
        <p:sp>
          <p:nvSpPr>
            <p:cNvPr name="TextBox 16" id="16"/>
            <p:cNvSpPr txBox="true"/>
            <p:nvPr/>
          </p:nvSpPr>
          <p:spPr>
            <a:xfrm>
              <a:off x="0" y="-38100"/>
              <a:ext cx="6326520"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With </a:t>
              </a:r>
              <a:r>
                <a:rPr lang="en-US" sz="1800">
                  <a:solidFill>
                    <a:srgbClr val="00B0F0"/>
                  </a:solidFill>
                  <a:latin typeface="Arial"/>
                  <a:ea typeface="Arial"/>
                  <a:cs typeface="Arial"/>
                  <a:sym typeface="Arial"/>
                </a:rPr>
                <a:t>individual customers</a:t>
              </a:r>
              <a:r>
                <a:rPr lang="en-US" sz="1800">
                  <a:solidFill>
                    <a:srgbClr val="000000"/>
                  </a:solidFill>
                  <a:latin typeface="Arial"/>
                  <a:ea typeface="Arial"/>
                  <a:cs typeface="Arial"/>
                  <a:sym typeface="Arial"/>
                </a:rPr>
                <a:t> as their primary social media audience, HSBC strategically </a:t>
              </a:r>
              <a:r>
                <a:rPr lang="en-US" sz="1800">
                  <a:solidFill>
                    <a:srgbClr val="00B0F0"/>
                  </a:solidFill>
                  <a:latin typeface="Arial"/>
                  <a:ea typeface="Arial"/>
                  <a:cs typeface="Arial"/>
                  <a:sym typeface="Arial"/>
                </a:rPr>
                <a:t>leverages Instagram’s platform dynamics </a:t>
              </a:r>
              <a:r>
                <a:rPr lang="en-US" sz="1800">
                  <a:solidFill>
                    <a:srgbClr val="000000"/>
                  </a:solidFill>
                  <a:latin typeface="Arial"/>
                  <a:ea typeface="Arial"/>
                  <a:cs typeface="Arial"/>
                  <a:sym typeface="Arial"/>
                </a:rPr>
                <a:t>to engage active users with </a:t>
              </a:r>
              <a:r>
                <a:rPr lang="en-US" sz="1800">
                  <a:solidFill>
                    <a:srgbClr val="00B0F0"/>
                  </a:solidFill>
                  <a:latin typeface="Arial"/>
                  <a:ea typeface="Arial"/>
                  <a:cs typeface="Arial"/>
                  <a:sym typeface="Arial"/>
                </a:rPr>
                <a:t>curated, interest-driven content.</a:t>
              </a:r>
            </a:p>
          </p:txBody>
        </p:sp>
      </p:grpSp>
      <p:grpSp>
        <p:nvGrpSpPr>
          <p:cNvPr name="Group 17" id="17"/>
          <p:cNvGrpSpPr/>
          <p:nvPr/>
        </p:nvGrpSpPr>
        <p:grpSpPr>
          <a:xfrm rot="0">
            <a:off x="12074796" y="6779819"/>
            <a:ext cx="5101465" cy="1523494"/>
            <a:chOff x="0" y="0"/>
            <a:chExt cx="6801954" cy="2031326"/>
          </a:xfrm>
        </p:grpSpPr>
        <p:sp>
          <p:nvSpPr>
            <p:cNvPr name="Freeform 18" id="18"/>
            <p:cNvSpPr/>
            <p:nvPr/>
          </p:nvSpPr>
          <p:spPr>
            <a:xfrm flipH="false" flipV="false" rot="0">
              <a:off x="0" y="0"/>
              <a:ext cx="6801954" cy="2031326"/>
            </a:xfrm>
            <a:custGeom>
              <a:avLst/>
              <a:gdLst/>
              <a:ahLst/>
              <a:cxnLst/>
              <a:rect r="r" b="b" t="t" l="l"/>
              <a:pathLst>
                <a:path h="2031326" w="6801954">
                  <a:moveTo>
                    <a:pt x="0" y="0"/>
                  </a:moveTo>
                  <a:lnTo>
                    <a:pt x="6801954" y="0"/>
                  </a:lnTo>
                  <a:lnTo>
                    <a:pt x="6801954" y="2031326"/>
                  </a:lnTo>
                  <a:lnTo>
                    <a:pt x="0" y="2031326"/>
                  </a:lnTo>
                  <a:close/>
                </a:path>
              </a:pathLst>
            </a:custGeom>
            <a:solidFill>
              <a:srgbClr val="000000">
                <a:alpha val="0"/>
              </a:srgbClr>
            </a:solidFill>
          </p:spPr>
        </p:sp>
        <p:sp>
          <p:nvSpPr>
            <p:cNvPr name="TextBox 19" id="19"/>
            <p:cNvSpPr txBox="true"/>
            <p:nvPr/>
          </p:nvSpPr>
          <p:spPr>
            <a:xfrm>
              <a:off x="0" y="-38100"/>
              <a:ext cx="6801954"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Event &amp; brand content are structured into </a:t>
              </a:r>
              <a:r>
                <a:rPr lang="en-US" sz="1800">
                  <a:solidFill>
                    <a:srgbClr val="00B0F0"/>
                  </a:solidFill>
                  <a:latin typeface="Arial"/>
                  <a:ea typeface="Arial"/>
                  <a:cs typeface="Arial"/>
                  <a:sym typeface="Arial"/>
                </a:rPr>
                <a:t>three key phases</a:t>
              </a:r>
              <a:r>
                <a:rPr lang="en-US" sz="1800">
                  <a:solidFill>
                    <a:srgbClr val="000000"/>
                  </a:solidFill>
                  <a:latin typeface="Arial"/>
                  <a:ea typeface="Arial"/>
                  <a:cs typeface="Arial"/>
                  <a:sym typeface="Arial"/>
                </a:rPr>
                <a:t>: </a:t>
              </a:r>
              <a:r>
                <a:rPr lang="en-US" sz="1800">
                  <a:solidFill>
                    <a:srgbClr val="00B0F0"/>
                  </a:solidFill>
                  <a:latin typeface="Arial"/>
                  <a:ea typeface="Arial"/>
                  <a:cs typeface="Arial"/>
                  <a:sym typeface="Arial"/>
                </a:rPr>
                <a:t>Pre-event / release</a:t>
              </a:r>
              <a:r>
                <a:rPr lang="en-US" sz="1800">
                  <a:solidFill>
                    <a:srgbClr val="000000"/>
                  </a:solidFill>
                  <a:latin typeface="Arial"/>
                  <a:ea typeface="Arial"/>
                  <a:cs typeface="Arial"/>
                  <a:sym typeface="Arial"/>
                </a:rPr>
                <a:t> announcements, </a:t>
              </a:r>
              <a:r>
                <a:rPr lang="en-US" sz="1800">
                  <a:solidFill>
                    <a:srgbClr val="00B0F0"/>
                  </a:solidFill>
                  <a:latin typeface="Arial"/>
                  <a:ea typeface="Arial"/>
                  <a:cs typeface="Arial"/>
                  <a:sym typeface="Arial"/>
                </a:rPr>
                <a:t>teasers</a:t>
              </a:r>
              <a:r>
                <a:rPr lang="en-US" sz="1800">
                  <a:solidFill>
                    <a:srgbClr val="000000"/>
                  </a:solidFill>
                  <a:latin typeface="Arial"/>
                  <a:ea typeface="Arial"/>
                  <a:cs typeface="Arial"/>
                  <a:sym typeface="Arial"/>
                </a:rPr>
                <a:t> to drive excitement, and </a:t>
              </a:r>
              <a:r>
                <a:rPr lang="en-US" sz="1800">
                  <a:solidFill>
                    <a:srgbClr val="00B0F0"/>
                  </a:solidFill>
                  <a:latin typeface="Arial"/>
                  <a:ea typeface="Arial"/>
                  <a:cs typeface="Arial"/>
                  <a:sym typeface="Arial"/>
                </a:rPr>
                <a:t>virtually immersive experiences</a:t>
              </a:r>
              <a:r>
                <a:rPr lang="en-US" sz="1800">
                  <a:solidFill>
                    <a:srgbClr val="000000"/>
                  </a:solidFill>
                  <a:latin typeface="Arial"/>
                  <a:ea typeface="Arial"/>
                  <a:cs typeface="Arial"/>
                  <a:sym typeface="Arial"/>
                </a:rPr>
                <a:t> through testimonials and on-ground reels.</a:t>
              </a:r>
            </a:p>
          </p:txBody>
        </p:sp>
      </p:grpSp>
      <p:grpSp>
        <p:nvGrpSpPr>
          <p:cNvPr name="Group 20" id="20"/>
          <p:cNvGrpSpPr/>
          <p:nvPr/>
        </p:nvGrpSpPr>
        <p:grpSpPr>
          <a:xfrm rot="0">
            <a:off x="6593266" y="5331313"/>
            <a:ext cx="5101465" cy="1246496"/>
            <a:chOff x="0" y="0"/>
            <a:chExt cx="6801954" cy="1661994"/>
          </a:xfrm>
        </p:grpSpPr>
        <p:sp>
          <p:nvSpPr>
            <p:cNvPr name="Freeform 21" id="21"/>
            <p:cNvSpPr/>
            <p:nvPr/>
          </p:nvSpPr>
          <p:spPr>
            <a:xfrm flipH="false" flipV="false" rot="0">
              <a:off x="0" y="0"/>
              <a:ext cx="6801954" cy="1661994"/>
            </a:xfrm>
            <a:custGeom>
              <a:avLst/>
              <a:gdLst/>
              <a:ahLst/>
              <a:cxnLst/>
              <a:rect r="r" b="b" t="t" l="l"/>
              <a:pathLst>
                <a:path h="1661994" w="6801954">
                  <a:moveTo>
                    <a:pt x="0" y="0"/>
                  </a:moveTo>
                  <a:lnTo>
                    <a:pt x="6801954" y="0"/>
                  </a:lnTo>
                  <a:lnTo>
                    <a:pt x="6801954" y="1661994"/>
                  </a:lnTo>
                  <a:lnTo>
                    <a:pt x="0" y="1661994"/>
                  </a:lnTo>
                  <a:close/>
                </a:path>
              </a:pathLst>
            </a:custGeom>
            <a:solidFill>
              <a:srgbClr val="000000">
                <a:alpha val="0"/>
              </a:srgbClr>
            </a:solidFill>
          </p:spPr>
        </p:sp>
        <p:sp>
          <p:nvSpPr>
            <p:cNvPr name="TextBox 22" id="22"/>
            <p:cNvSpPr txBox="true"/>
            <p:nvPr/>
          </p:nvSpPr>
          <p:spPr>
            <a:xfrm>
              <a:off x="0" y="-38100"/>
              <a:ext cx="6801954" cy="1700094"/>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With many of HSBC’s exclusive events tailored for high-end customers, they seamlessly extend these </a:t>
              </a:r>
              <a:r>
                <a:rPr lang="en-US" sz="1800">
                  <a:solidFill>
                    <a:srgbClr val="00B0F0"/>
                  </a:solidFill>
                  <a:latin typeface="Arial"/>
                  <a:ea typeface="Arial"/>
                  <a:cs typeface="Arial"/>
                  <a:sym typeface="Arial"/>
                </a:rPr>
                <a:t>offline experiences to digital</a:t>
              </a:r>
              <a:r>
                <a:rPr lang="en-US" sz="1800">
                  <a:solidFill>
                    <a:srgbClr val="000000"/>
                  </a:solidFill>
                  <a:latin typeface="Arial"/>
                  <a:ea typeface="Arial"/>
                  <a:cs typeface="Arial"/>
                  <a:sym typeface="Arial"/>
                </a:rPr>
                <a:t>, creating a true </a:t>
              </a:r>
              <a:r>
                <a:rPr lang="en-US" sz="1800">
                  <a:solidFill>
                    <a:srgbClr val="00B0F0"/>
                  </a:solidFill>
                  <a:latin typeface="Arial"/>
                  <a:ea typeface="Arial"/>
                  <a:cs typeface="Arial"/>
                  <a:sym typeface="Arial"/>
                </a:rPr>
                <a:t>omnichannel engagement.</a:t>
              </a:r>
            </a:p>
          </p:txBody>
        </p:sp>
      </p:grpSp>
      <p:sp>
        <p:nvSpPr>
          <p:cNvPr name="Freeform 23" id="23"/>
          <p:cNvSpPr/>
          <p:nvPr/>
        </p:nvSpPr>
        <p:spPr>
          <a:xfrm flipH="false" flipV="false" rot="0">
            <a:off x="-1152024" y="7684906"/>
            <a:ext cx="7500512" cy="7500512"/>
          </a:xfrm>
          <a:custGeom>
            <a:avLst/>
            <a:gdLst/>
            <a:ahLst/>
            <a:cxnLst/>
            <a:rect r="r" b="b" t="t" l="l"/>
            <a:pathLst>
              <a:path h="7500512" w="7500512">
                <a:moveTo>
                  <a:pt x="0" y="0"/>
                </a:moveTo>
                <a:lnTo>
                  <a:pt x="7500512" y="0"/>
                </a:lnTo>
                <a:lnTo>
                  <a:pt x="7500512"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4" id="24"/>
          <p:cNvGrpSpPr/>
          <p:nvPr/>
        </p:nvGrpSpPr>
        <p:grpSpPr>
          <a:xfrm rot="0">
            <a:off x="16483547" y="-725760"/>
            <a:ext cx="2564247" cy="2564247"/>
            <a:chOff x="0" y="0"/>
            <a:chExt cx="3418996" cy="3418996"/>
          </a:xfrm>
        </p:grpSpPr>
        <p:sp>
          <p:nvSpPr>
            <p:cNvPr name="Freeform 25" id="25"/>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26" id="26"/>
          <p:cNvSpPr/>
          <p:nvPr/>
        </p:nvSpPr>
        <p:spPr>
          <a:xfrm flipH="false" flipV="false" rot="0">
            <a:off x="390420" y="440334"/>
            <a:ext cx="2527782" cy="680330"/>
          </a:xfrm>
          <a:custGeom>
            <a:avLst/>
            <a:gdLst/>
            <a:ahLst/>
            <a:cxnLst/>
            <a:rect r="r" b="b" t="t" l="l"/>
            <a:pathLst>
              <a:path h="680330" w="2527782">
                <a:moveTo>
                  <a:pt x="0" y="0"/>
                </a:moveTo>
                <a:lnTo>
                  <a:pt x="2527782" y="0"/>
                </a:lnTo>
                <a:lnTo>
                  <a:pt x="2527782" y="680330"/>
                </a:lnTo>
                <a:lnTo>
                  <a:pt x="0" y="680330"/>
                </a:lnTo>
                <a:lnTo>
                  <a:pt x="0" y="0"/>
                </a:lnTo>
                <a:close/>
              </a:path>
            </a:pathLst>
          </a:custGeom>
          <a:blipFill>
            <a:blip r:embed="rId4"/>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59848" y="421284"/>
            <a:ext cx="8933314" cy="9542370"/>
            <a:chOff x="0" y="0"/>
            <a:chExt cx="11911086" cy="12723160"/>
          </a:xfrm>
        </p:grpSpPr>
        <p:sp>
          <p:nvSpPr>
            <p:cNvPr name="Freeform 3" id="3"/>
            <p:cNvSpPr/>
            <p:nvPr/>
          </p:nvSpPr>
          <p:spPr>
            <a:xfrm flipH="false" flipV="false" rot="0">
              <a:off x="-3104134" y="0"/>
              <a:ext cx="15015210" cy="12773914"/>
            </a:xfrm>
            <a:custGeom>
              <a:avLst/>
              <a:gdLst/>
              <a:ahLst/>
              <a:cxnLst/>
              <a:rect r="r" b="b" t="t" l="l"/>
              <a:pathLst>
                <a:path h="12773914" w="15015210">
                  <a:moveTo>
                    <a:pt x="3332734" y="0"/>
                  </a:moveTo>
                  <a:lnTo>
                    <a:pt x="3434334" y="0"/>
                  </a:lnTo>
                  <a:lnTo>
                    <a:pt x="3434334" y="50800"/>
                  </a:lnTo>
                  <a:lnTo>
                    <a:pt x="3332734" y="50800"/>
                  </a:lnTo>
                  <a:close/>
                  <a:moveTo>
                    <a:pt x="3535934" y="0"/>
                  </a:moveTo>
                  <a:lnTo>
                    <a:pt x="3637534" y="0"/>
                  </a:lnTo>
                  <a:lnTo>
                    <a:pt x="3637534" y="50800"/>
                  </a:lnTo>
                  <a:lnTo>
                    <a:pt x="3535934" y="50800"/>
                  </a:lnTo>
                  <a:close/>
                  <a:moveTo>
                    <a:pt x="3739134" y="0"/>
                  </a:moveTo>
                  <a:lnTo>
                    <a:pt x="3840734" y="0"/>
                  </a:lnTo>
                  <a:lnTo>
                    <a:pt x="3840734" y="50800"/>
                  </a:lnTo>
                  <a:lnTo>
                    <a:pt x="3739134" y="50800"/>
                  </a:lnTo>
                  <a:close/>
                  <a:moveTo>
                    <a:pt x="3942334" y="0"/>
                  </a:moveTo>
                  <a:lnTo>
                    <a:pt x="4043934" y="0"/>
                  </a:lnTo>
                  <a:lnTo>
                    <a:pt x="4043934" y="50800"/>
                  </a:lnTo>
                  <a:lnTo>
                    <a:pt x="3942334" y="50800"/>
                  </a:lnTo>
                  <a:close/>
                  <a:moveTo>
                    <a:pt x="4145534" y="0"/>
                  </a:moveTo>
                  <a:lnTo>
                    <a:pt x="4247134" y="0"/>
                  </a:lnTo>
                  <a:lnTo>
                    <a:pt x="4247134" y="50800"/>
                  </a:lnTo>
                  <a:lnTo>
                    <a:pt x="4145534" y="50800"/>
                  </a:lnTo>
                  <a:close/>
                  <a:moveTo>
                    <a:pt x="4348734" y="0"/>
                  </a:moveTo>
                  <a:lnTo>
                    <a:pt x="4450334" y="0"/>
                  </a:lnTo>
                  <a:lnTo>
                    <a:pt x="4450334" y="50800"/>
                  </a:lnTo>
                  <a:lnTo>
                    <a:pt x="4348734" y="50800"/>
                  </a:lnTo>
                  <a:close/>
                  <a:moveTo>
                    <a:pt x="4551934" y="50800"/>
                  </a:moveTo>
                  <a:lnTo>
                    <a:pt x="4653534" y="50800"/>
                  </a:lnTo>
                  <a:lnTo>
                    <a:pt x="4551934" y="50800"/>
                  </a:lnTo>
                  <a:close/>
                  <a:moveTo>
                    <a:pt x="4755134" y="50800"/>
                  </a:moveTo>
                  <a:lnTo>
                    <a:pt x="4856734" y="50800"/>
                  </a:lnTo>
                  <a:lnTo>
                    <a:pt x="4755134" y="50800"/>
                  </a:lnTo>
                  <a:close/>
                  <a:moveTo>
                    <a:pt x="4958334" y="50800"/>
                  </a:moveTo>
                  <a:lnTo>
                    <a:pt x="5059934" y="50800"/>
                  </a:lnTo>
                  <a:lnTo>
                    <a:pt x="4958334" y="50800"/>
                  </a:lnTo>
                  <a:close/>
                  <a:moveTo>
                    <a:pt x="5161534" y="50800"/>
                  </a:moveTo>
                  <a:lnTo>
                    <a:pt x="5263134" y="50800"/>
                  </a:lnTo>
                  <a:lnTo>
                    <a:pt x="5161534" y="50800"/>
                  </a:lnTo>
                  <a:close/>
                  <a:moveTo>
                    <a:pt x="5364734" y="50800"/>
                  </a:moveTo>
                  <a:lnTo>
                    <a:pt x="5466334" y="50800"/>
                  </a:lnTo>
                  <a:lnTo>
                    <a:pt x="5364734" y="50800"/>
                  </a:lnTo>
                  <a:close/>
                  <a:moveTo>
                    <a:pt x="5567934" y="50800"/>
                  </a:moveTo>
                  <a:lnTo>
                    <a:pt x="5669534" y="50800"/>
                  </a:lnTo>
                  <a:lnTo>
                    <a:pt x="5567934" y="50800"/>
                  </a:lnTo>
                  <a:close/>
                  <a:moveTo>
                    <a:pt x="5771134" y="50800"/>
                  </a:moveTo>
                  <a:lnTo>
                    <a:pt x="5872734" y="50800"/>
                  </a:lnTo>
                  <a:lnTo>
                    <a:pt x="5771134" y="50800"/>
                  </a:lnTo>
                  <a:close/>
                  <a:moveTo>
                    <a:pt x="5974334" y="50800"/>
                  </a:moveTo>
                  <a:lnTo>
                    <a:pt x="6075934" y="50800"/>
                  </a:lnTo>
                  <a:lnTo>
                    <a:pt x="5974334" y="50800"/>
                  </a:lnTo>
                  <a:close/>
                  <a:moveTo>
                    <a:pt x="6177534" y="50800"/>
                  </a:moveTo>
                  <a:lnTo>
                    <a:pt x="6279134" y="50800"/>
                  </a:lnTo>
                  <a:lnTo>
                    <a:pt x="6177534" y="50800"/>
                  </a:lnTo>
                  <a:close/>
                  <a:moveTo>
                    <a:pt x="6380734" y="50800"/>
                  </a:moveTo>
                  <a:lnTo>
                    <a:pt x="6482334" y="50800"/>
                  </a:lnTo>
                  <a:lnTo>
                    <a:pt x="6380734" y="50800"/>
                  </a:lnTo>
                  <a:close/>
                  <a:moveTo>
                    <a:pt x="6583934" y="50800"/>
                  </a:moveTo>
                  <a:lnTo>
                    <a:pt x="6685534" y="50800"/>
                  </a:lnTo>
                  <a:lnTo>
                    <a:pt x="6583934" y="50800"/>
                  </a:lnTo>
                  <a:close/>
                  <a:moveTo>
                    <a:pt x="6787134" y="50800"/>
                  </a:moveTo>
                  <a:lnTo>
                    <a:pt x="6888734" y="50800"/>
                  </a:lnTo>
                  <a:lnTo>
                    <a:pt x="6787134" y="50800"/>
                  </a:lnTo>
                  <a:close/>
                  <a:moveTo>
                    <a:pt x="6990334" y="50800"/>
                  </a:moveTo>
                  <a:lnTo>
                    <a:pt x="7091934" y="50800"/>
                  </a:lnTo>
                  <a:lnTo>
                    <a:pt x="6990334" y="50800"/>
                  </a:lnTo>
                  <a:close/>
                  <a:moveTo>
                    <a:pt x="7193534" y="50800"/>
                  </a:moveTo>
                  <a:lnTo>
                    <a:pt x="7295134" y="50800"/>
                  </a:lnTo>
                  <a:lnTo>
                    <a:pt x="7193534" y="50800"/>
                  </a:lnTo>
                  <a:close/>
                  <a:moveTo>
                    <a:pt x="7396734" y="50800"/>
                  </a:moveTo>
                  <a:lnTo>
                    <a:pt x="7498334" y="50800"/>
                  </a:lnTo>
                  <a:lnTo>
                    <a:pt x="7396734" y="50800"/>
                  </a:lnTo>
                  <a:close/>
                  <a:moveTo>
                    <a:pt x="7599934" y="50800"/>
                  </a:moveTo>
                  <a:lnTo>
                    <a:pt x="7701534" y="50800"/>
                  </a:lnTo>
                  <a:lnTo>
                    <a:pt x="7599934" y="50800"/>
                  </a:lnTo>
                  <a:close/>
                  <a:moveTo>
                    <a:pt x="7803134" y="50800"/>
                  </a:moveTo>
                  <a:lnTo>
                    <a:pt x="7904734" y="50800"/>
                  </a:lnTo>
                  <a:lnTo>
                    <a:pt x="7803134" y="50800"/>
                  </a:lnTo>
                  <a:close/>
                  <a:moveTo>
                    <a:pt x="8006334" y="50800"/>
                  </a:moveTo>
                  <a:lnTo>
                    <a:pt x="8107934" y="50800"/>
                  </a:lnTo>
                  <a:lnTo>
                    <a:pt x="8006334" y="50800"/>
                  </a:lnTo>
                  <a:close/>
                  <a:moveTo>
                    <a:pt x="8209534" y="50800"/>
                  </a:moveTo>
                  <a:lnTo>
                    <a:pt x="8311134" y="50800"/>
                  </a:lnTo>
                  <a:lnTo>
                    <a:pt x="8209534" y="50800"/>
                  </a:lnTo>
                  <a:close/>
                  <a:moveTo>
                    <a:pt x="8412734" y="50800"/>
                  </a:moveTo>
                  <a:lnTo>
                    <a:pt x="8514334" y="50800"/>
                  </a:lnTo>
                  <a:lnTo>
                    <a:pt x="8412734" y="50800"/>
                  </a:lnTo>
                  <a:close/>
                  <a:moveTo>
                    <a:pt x="8615934" y="50800"/>
                  </a:moveTo>
                  <a:lnTo>
                    <a:pt x="8717534" y="50800"/>
                  </a:lnTo>
                  <a:lnTo>
                    <a:pt x="8615934" y="50800"/>
                  </a:lnTo>
                  <a:close/>
                  <a:moveTo>
                    <a:pt x="8819134" y="50800"/>
                  </a:moveTo>
                  <a:lnTo>
                    <a:pt x="8920734" y="50800"/>
                  </a:lnTo>
                  <a:lnTo>
                    <a:pt x="8819134" y="50800"/>
                  </a:lnTo>
                  <a:close/>
                  <a:moveTo>
                    <a:pt x="9022334" y="50800"/>
                  </a:moveTo>
                  <a:lnTo>
                    <a:pt x="9123934" y="50800"/>
                  </a:lnTo>
                  <a:lnTo>
                    <a:pt x="9022334" y="50800"/>
                  </a:lnTo>
                  <a:close/>
                  <a:moveTo>
                    <a:pt x="9225534" y="50800"/>
                  </a:moveTo>
                  <a:lnTo>
                    <a:pt x="9327134" y="50800"/>
                  </a:lnTo>
                  <a:lnTo>
                    <a:pt x="9225534" y="50800"/>
                  </a:lnTo>
                  <a:close/>
                  <a:moveTo>
                    <a:pt x="9428734" y="50800"/>
                  </a:moveTo>
                  <a:lnTo>
                    <a:pt x="9530334" y="50800"/>
                  </a:lnTo>
                  <a:lnTo>
                    <a:pt x="9428734" y="50800"/>
                  </a:lnTo>
                  <a:close/>
                  <a:moveTo>
                    <a:pt x="9631934" y="50800"/>
                  </a:moveTo>
                  <a:lnTo>
                    <a:pt x="9733534" y="50800"/>
                  </a:lnTo>
                  <a:lnTo>
                    <a:pt x="9631934" y="50800"/>
                  </a:lnTo>
                  <a:close/>
                  <a:moveTo>
                    <a:pt x="9835134" y="50800"/>
                  </a:moveTo>
                  <a:lnTo>
                    <a:pt x="9936734" y="50800"/>
                  </a:lnTo>
                  <a:lnTo>
                    <a:pt x="9835134" y="50800"/>
                  </a:lnTo>
                  <a:close/>
                  <a:moveTo>
                    <a:pt x="10038334" y="50800"/>
                  </a:moveTo>
                  <a:lnTo>
                    <a:pt x="10139934" y="50800"/>
                  </a:lnTo>
                  <a:lnTo>
                    <a:pt x="10038334" y="50800"/>
                  </a:lnTo>
                  <a:close/>
                  <a:moveTo>
                    <a:pt x="10241534" y="50800"/>
                  </a:moveTo>
                  <a:lnTo>
                    <a:pt x="10343134" y="50800"/>
                  </a:lnTo>
                  <a:lnTo>
                    <a:pt x="10241534" y="50800"/>
                  </a:lnTo>
                  <a:close/>
                  <a:moveTo>
                    <a:pt x="10444734" y="50800"/>
                  </a:moveTo>
                  <a:lnTo>
                    <a:pt x="10546334" y="50800"/>
                  </a:lnTo>
                  <a:lnTo>
                    <a:pt x="10444734" y="50800"/>
                  </a:lnTo>
                  <a:close/>
                  <a:moveTo>
                    <a:pt x="10647934" y="50800"/>
                  </a:moveTo>
                  <a:lnTo>
                    <a:pt x="10749534" y="50800"/>
                  </a:lnTo>
                  <a:lnTo>
                    <a:pt x="10647934" y="50800"/>
                  </a:lnTo>
                  <a:close/>
                  <a:moveTo>
                    <a:pt x="10851134" y="50800"/>
                  </a:moveTo>
                  <a:lnTo>
                    <a:pt x="10952734" y="50800"/>
                  </a:lnTo>
                  <a:lnTo>
                    <a:pt x="10851134" y="50800"/>
                  </a:lnTo>
                  <a:close/>
                  <a:moveTo>
                    <a:pt x="11054334" y="50800"/>
                  </a:moveTo>
                  <a:lnTo>
                    <a:pt x="11155934" y="50800"/>
                  </a:lnTo>
                  <a:lnTo>
                    <a:pt x="11054334" y="50800"/>
                  </a:lnTo>
                  <a:close/>
                  <a:moveTo>
                    <a:pt x="11257534" y="50800"/>
                  </a:moveTo>
                  <a:lnTo>
                    <a:pt x="11359134" y="50800"/>
                  </a:lnTo>
                  <a:lnTo>
                    <a:pt x="11257534" y="50800"/>
                  </a:lnTo>
                  <a:close/>
                  <a:moveTo>
                    <a:pt x="11460734" y="50800"/>
                  </a:moveTo>
                  <a:lnTo>
                    <a:pt x="11562334" y="50800"/>
                  </a:lnTo>
                  <a:lnTo>
                    <a:pt x="11460734" y="50800"/>
                  </a:lnTo>
                  <a:close/>
                  <a:moveTo>
                    <a:pt x="11663934" y="50800"/>
                  </a:moveTo>
                  <a:lnTo>
                    <a:pt x="11765534" y="50800"/>
                  </a:lnTo>
                  <a:lnTo>
                    <a:pt x="11663934" y="50800"/>
                  </a:lnTo>
                  <a:close/>
                  <a:moveTo>
                    <a:pt x="11867134" y="50800"/>
                  </a:moveTo>
                  <a:lnTo>
                    <a:pt x="11968734" y="50800"/>
                  </a:lnTo>
                  <a:lnTo>
                    <a:pt x="11867134" y="50800"/>
                  </a:lnTo>
                  <a:close/>
                  <a:moveTo>
                    <a:pt x="12070334" y="50800"/>
                  </a:moveTo>
                  <a:lnTo>
                    <a:pt x="12171934" y="50800"/>
                  </a:lnTo>
                  <a:lnTo>
                    <a:pt x="12070334" y="50800"/>
                  </a:lnTo>
                  <a:close/>
                  <a:moveTo>
                    <a:pt x="12273534" y="50800"/>
                  </a:moveTo>
                  <a:lnTo>
                    <a:pt x="12375134" y="50800"/>
                  </a:lnTo>
                  <a:lnTo>
                    <a:pt x="12273534" y="50800"/>
                  </a:lnTo>
                  <a:close/>
                  <a:moveTo>
                    <a:pt x="12476734" y="50800"/>
                  </a:moveTo>
                  <a:lnTo>
                    <a:pt x="12578334" y="50800"/>
                  </a:lnTo>
                  <a:lnTo>
                    <a:pt x="12476734" y="50800"/>
                  </a:lnTo>
                  <a:close/>
                  <a:moveTo>
                    <a:pt x="12679934" y="50800"/>
                  </a:moveTo>
                  <a:lnTo>
                    <a:pt x="12781534" y="50800"/>
                  </a:lnTo>
                  <a:lnTo>
                    <a:pt x="12679934" y="50800"/>
                  </a:lnTo>
                  <a:close/>
                  <a:moveTo>
                    <a:pt x="12883134" y="50800"/>
                  </a:moveTo>
                  <a:lnTo>
                    <a:pt x="12984734" y="50800"/>
                  </a:lnTo>
                  <a:lnTo>
                    <a:pt x="12883134" y="50800"/>
                  </a:lnTo>
                  <a:close/>
                  <a:moveTo>
                    <a:pt x="13086334" y="50800"/>
                  </a:moveTo>
                  <a:lnTo>
                    <a:pt x="13187934" y="50800"/>
                  </a:lnTo>
                  <a:lnTo>
                    <a:pt x="13086334" y="50800"/>
                  </a:lnTo>
                  <a:close/>
                  <a:moveTo>
                    <a:pt x="13289534" y="50800"/>
                  </a:moveTo>
                  <a:lnTo>
                    <a:pt x="13391134" y="50800"/>
                  </a:lnTo>
                  <a:lnTo>
                    <a:pt x="13289534" y="50800"/>
                  </a:lnTo>
                  <a:close/>
                  <a:moveTo>
                    <a:pt x="13492734" y="50800"/>
                  </a:moveTo>
                  <a:lnTo>
                    <a:pt x="13594334" y="50800"/>
                  </a:lnTo>
                  <a:lnTo>
                    <a:pt x="13492734" y="50800"/>
                  </a:lnTo>
                  <a:close/>
                  <a:moveTo>
                    <a:pt x="13695934" y="50800"/>
                  </a:moveTo>
                  <a:lnTo>
                    <a:pt x="13797534" y="50800"/>
                  </a:lnTo>
                  <a:lnTo>
                    <a:pt x="13695934" y="50800"/>
                  </a:lnTo>
                  <a:close/>
                  <a:moveTo>
                    <a:pt x="13899134" y="50800"/>
                  </a:moveTo>
                  <a:lnTo>
                    <a:pt x="14000734" y="50800"/>
                  </a:lnTo>
                  <a:lnTo>
                    <a:pt x="13899134" y="50800"/>
                  </a:lnTo>
                  <a:close/>
                  <a:moveTo>
                    <a:pt x="14102334" y="50800"/>
                  </a:moveTo>
                  <a:lnTo>
                    <a:pt x="14203934" y="50800"/>
                  </a:lnTo>
                  <a:lnTo>
                    <a:pt x="14102334" y="50800"/>
                  </a:lnTo>
                  <a:close/>
                  <a:moveTo>
                    <a:pt x="14305534" y="50800"/>
                  </a:moveTo>
                  <a:lnTo>
                    <a:pt x="14407134" y="50800"/>
                  </a:lnTo>
                  <a:lnTo>
                    <a:pt x="14305534" y="50800"/>
                  </a:lnTo>
                  <a:close/>
                  <a:moveTo>
                    <a:pt x="14508734" y="50800"/>
                  </a:moveTo>
                  <a:lnTo>
                    <a:pt x="14610334" y="50800"/>
                  </a:lnTo>
                  <a:lnTo>
                    <a:pt x="14508734" y="50800"/>
                  </a:lnTo>
                  <a:close/>
                  <a:moveTo>
                    <a:pt x="14711934" y="50800"/>
                  </a:moveTo>
                  <a:lnTo>
                    <a:pt x="14813534" y="50800"/>
                  </a:lnTo>
                  <a:lnTo>
                    <a:pt x="14711934" y="50800"/>
                  </a:lnTo>
                  <a:close/>
                  <a:moveTo>
                    <a:pt x="14915134" y="50800"/>
                  </a:moveTo>
                  <a:lnTo>
                    <a:pt x="14989810" y="50800"/>
                  </a:lnTo>
                  <a:cubicBezTo>
                    <a:pt x="15003780" y="50800"/>
                    <a:pt x="15015210" y="62230"/>
                    <a:pt x="15015210" y="76200"/>
                  </a:cubicBezTo>
                  <a:lnTo>
                    <a:pt x="15015210" y="52324"/>
                  </a:lnTo>
                  <a:lnTo>
                    <a:pt x="14964410" y="52324"/>
                  </a:lnTo>
                  <a:lnTo>
                    <a:pt x="14964410" y="25400"/>
                  </a:lnTo>
                  <a:lnTo>
                    <a:pt x="14989810" y="25400"/>
                  </a:lnTo>
                  <a:lnTo>
                    <a:pt x="14989810" y="50800"/>
                  </a:lnTo>
                  <a:lnTo>
                    <a:pt x="14915134" y="50800"/>
                  </a:lnTo>
                  <a:close/>
                  <a:moveTo>
                    <a:pt x="15015210" y="204724"/>
                  </a:moveTo>
                  <a:lnTo>
                    <a:pt x="15015210" y="306324"/>
                  </a:lnTo>
                  <a:lnTo>
                    <a:pt x="14964410" y="306324"/>
                  </a:lnTo>
                  <a:lnTo>
                    <a:pt x="14964410" y="204724"/>
                  </a:lnTo>
                  <a:close/>
                  <a:moveTo>
                    <a:pt x="14964410" y="407924"/>
                  </a:moveTo>
                  <a:lnTo>
                    <a:pt x="14964410" y="509524"/>
                  </a:lnTo>
                  <a:lnTo>
                    <a:pt x="14913610" y="509524"/>
                  </a:lnTo>
                  <a:lnTo>
                    <a:pt x="14913610" y="407924"/>
                  </a:lnTo>
                  <a:close/>
                  <a:moveTo>
                    <a:pt x="14913610" y="611124"/>
                  </a:moveTo>
                  <a:lnTo>
                    <a:pt x="14913610" y="712724"/>
                  </a:lnTo>
                  <a:lnTo>
                    <a:pt x="14862810" y="712724"/>
                  </a:lnTo>
                  <a:lnTo>
                    <a:pt x="14862810" y="611124"/>
                  </a:lnTo>
                  <a:close/>
                  <a:moveTo>
                    <a:pt x="14862810" y="814324"/>
                  </a:moveTo>
                  <a:lnTo>
                    <a:pt x="14862810" y="915924"/>
                  </a:lnTo>
                  <a:lnTo>
                    <a:pt x="14812010" y="915924"/>
                  </a:lnTo>
                  <a:lnTo>
                    <a:pt x="14812010" y="814324"/>
                  </a:lnTo>
                  <a:close/>
                  <a:moveTo>
                    <a:pt x="14812010" y="1017524"/>
                  </a:moveTo>
                  <a:lnTo>
                    <a:pt x="14812010" y="1119124"/>
                  </a:lnTo>
                  <a:lnTo>
                    <a:pt x="14761210" y="1119124"/>
                  </a:lnTo>
                  <a:lnTo>
                    <a:pt x="14761210" y="1017524"/>
                  </a:lnTo>
                  <a:close/>
                  <a:moveTo>
                    <a:pt x="14761210" y="1220724"/>
                  </a:moveTo>
                  <a:lnTo>
                    <a:pt x="14761210" y="1322324"/>
                  </a:lnTo>
                  <a:lnTo>
                    <a:pt x="14710410" y="1322324"/>
                  </a:lnTo>
                  <a:lnTo>
                    <a:pt x="14710410" y="1220724"/>
                  </a:lnTo>
                  <a:close/>
                  <a:moveTo>
                    <a:pt x="14710410" y="1423924"/>
                  </a:moveTo>
                  <a:lnTo>
                    <a:pt x="14710410" y="1525524"/>
                  </a:lnTo>
                  <a:lnTo>
                    <a:pt x="14659610" y="1525524"/>
                  </a:lnTo>
                  <a:lnTo>
                    <a:pt x="14659610" y="1423924"/>
                  </a:lnTo>
                  <a:close/>
                  <a:moveTo>
                    <a:pt x="14659610" y="1627124"/>
                  </a:moveTo>
                  <a:lnTo>
                    <a:pt x="14659610" y="1728724"/>
                  </a:lnTo>
                  <a:lnTo>
                    <a:pt x="14608810" y="1728724"/>
                  </a:lnTo>
                  <a:lnTo>
                    <a:pt x="14608810" y="1627124"/>
                  </a:lnTo>
                  <a:close/>
                  <a:moveTo>
                    <a:pt x="14608810" y="1830324"/>
                  </a:moveTo>
                  <a:lnTo>
                    <a:pt x="14608810" y="1931924"/>
                  </a:lnTo>
                  <a:lnTo>
                    <a:pt x="14558010" y="1931924"/>
                  </a:lnTo>
                  <a:lnTo>
                    <a:pt x="14558010" y="1830324"/>
                  </a:lnTo>
                  <a:close/>
                  <a:moveTo>
                    <a:pt x="14558010" y="2033524"/>
                  </a:moveTo>
                  <a:lnTo>
                    <a:pt x="14558010" y="2135124"/>
                  </a:lnTo>
                  <a:lnTo>
                    <a:pt x="14507210" y="2135124"/>
                  </a:lnTo>
                  <a:lnTo>
                    <a:pt x="14507210" y="2033524"/>
                  </a:lnTo>
                  <a:close/>
                  <a:moveTo>
                    <a:pt x="14507210" y="2236724"/>
                  </a:moveTo>
                  <a:lnTo>
                    <a:pt x="14507210" y="2338324"/>
                  </a:lnTo>
                  <a:lnTo>
                    <a:pt x="14456410" y="2338324"/>
                  </a:lnTo>
                  <a:lnTo>
                    <a:pt x="14456410" y="2236724"/>
                  </a:lnTo>
                  <a:close/>
                  <a:moveTo>
                    <a:pt x="14456410" y="2439924"/>
                  </a:moveTo>
                  <a:lnTo>
                    <a:pt x="14456410" y="2541524"/>
                  </a:lnTo>
                  <a:lnTo>
                    <a:pt x="14405610" y="2541524"/>
                  </a:lnTo>
                  <a:lnTo>
                    <a:pt x="14405610" y="2439924"/>
                  </a:lnTo>
                  <a:close/>
                  <a:moveTo>
                    <a:pt x="14405610" y="2643124"/>
                  </a:moveTo>
                  <a:lnTo>
                    <a:pt x="14405610" y="2744724"/>
                  </a:lnTo>
                  <a:lnTo>
                    <a:pt x="14354810" y="2744724"/>
                  </a:lnTo>
                  <a:lnTo>
                    <a:pt x="14354810" y="2643124"/>
                  </a:lnTo>
                  <a:close/>
                  <a:moveTo>
                    <a:pt x="14354810" y="2846324"/>
                  </a:moveTo>
                  <a:lnTo>
                    <a:pt x="14354810" y="2947924"/>
                  </a:lnTo>
                  <a:lnTo>
                    <a:pt x="14304010" y="2947924"/>
                  </a:lnTo>
                  <a:lnTo>
                    <a:pt x="14304010" y="2846324"/>
                  </a:lnTo>
                  <a:close/>
                  <a:moveTo>
                    <a:pt x="14304010" y="3049524"/>
                  </a:moveTo>
                  <a:lnTo>
                    <a:pt x="14304010" y="3151124"/>
                  </a:lnTo>
                  <a:lnTo>
                    <a:pt x="14253210" y="3151124"/>
                  </a:lnTo>
                  <a:lnTo>
                    <a:pt x="14253210" y="3049524"/>
                  </a:lnTo>
                  <a:close/>
                  <a:moveTo>
                    <a:pt x="14253210" y="3252724"/>
                  </a:moveTo>
                  <a:lnTo>
                    <a:pt x="14253210" y="3354324"/>
                  </a:lnTo>
                  <a:lnTo>
                    <a:pt x="14202410" y="3354324"/>
                  </a:lnTo>
                  <a:lnTo>
                    <a:pt x="14202410" y="3252724"/>
                  </a:lnTo>
                  <a:close/>
                  <a:moveTo>
                    <a:pt x="14202410" y="3455924"/>
                  </a:moveTo>
                  <a:lnTo>
                    <a:pt x="14202410" y="3557524"/>
                  </a:lnTo>
                  <a:lnTo>
                    <a:pt x="14151610" y="3557524"/>
                  </a:lnTo>
                  <a:lnTo>
                    <a:pt x="14151610" y="3455924"/>
                  </a:lnTo>
                  <a:close/>
                  <a:moveTo>
                    <a:pt x="14151610" y="3659124"/>
                  </a:moveTo>
                  <a:lnTo>
                    <a:pt x="14151610" y="3760724"/>
                  </a:lnTo>
                  <a:lnTo>
                    <a:pt x="14100810" y="3760724"/>
                  </a:lnTo>
                  <a:lnTo>
                    <a:pt x="14100810" y="3659124"/>
                  </a:lnTo>
                  <a:close/>
                  <a:moveTo>
                    <a:pt x="14100810" y="3862324"/>
                  </a:moveTo>
                  <a:lnTo>
                    <a:pt x="14100810" y="3963924"/>
                  </a:lnTo>
                  <a:lnTo>
                    <a:pt x="14050010" y="3963924"/>
                  </a:lnTo>
                  <a:lnTo>
                    <a:pt x="14050010" y="3862324"/>
                  </a:lnTo>
                  <a:close/>
                  <a:moveTo>
                    <a:pt x="14050010" y="4065524"/>
                  </a:moveTo>
                  <a:lnTo>
                    <a:pt x="14050010" y="4167124"/>
                  </a:lnTo>
                  <a:lnTo>
                    <a:pt x="13999210" y="4167124"/>
                  </a:lnTo>
                  <a:lnTo>
                    <a:pt x="13999210" y="4065524"/>
                  </a:lnTo>
                  <a:close/>
                  <a:moveTo>
                    <a:pt x="13999210" y="4268724"/>
                  </a:moveTo>
                  <a:lnTo>
                    <a:pt x="13999210" y="4370324"/>
                  </a:lnTo>
                  <a:lnTo>
                    <a:pt x="13948410" y="4370324"/>
                  </a:lnTo>
                  <a:lnTo>
                    <a:pt x="13948410" y="4268724"/>
                  </a:lnTo>
                  <a:close/>
                  <a:moveTo>
                    <a:pt x="13948410" y="4471924"/>
                  </a:moveTo>
                  <a:lnTo>
                    <a:pt x="13948410" y="4573524"/>
                  </a:lnTo>
                  <a:lnTo>
                    <a:pt x="13897610" y="4573524"/>
                  </a:lnTo>
                  <a:lnTo>
                    <a:pt x="13897610" y="4471924"/>
                  </a:lnTo>
                  <a:close/>
                  <a:moveTo>
                    <a:pt x="13897610" y="4675124"/>
                  </a:moveTo>
                  <a:lnTo>
                    <a:pt x="13897610" y="4776724"/>
                  </a:lnTo>
                  <a:lnTo>
                    <a:pt x="13846810" y="4776724"/>
                  </a:lnTo>
                  <a:lnTo>
                    <a:pt x="13846810" y="4675124"/>
                  </a:lnTo>
                  <a:close/>
                  <a:moveTo>
                    <a:pt x="13846810" y="4878324"/>
                  </a:moveTo>
                  <a:lnTo>
                    <a:pt x="13846810" y="4979924"/>
                  </a:lnTo>
                  <a:lnTo>
                    <a:pt x="13796010" y="4979924"/>
                  </a:lnTo>
                  <a:lnTo>
                    <a:pt x="13796010" y="4878324"/>
                  </a:lnTo>
                  <a:close/>
                  <a:moveTo>
                    <a:pt x="13796010" y="5081524"/>
                  </a:moveTo>
                  <a:lnTo>
                    <a:pt x="13796010" y="5183124"/>
                  </a:lnTo>
                  <a:lnTo>
                    <a:pt x="13745210" y="5183124"/>
                  </a:lnTo>
                  <a:lnTo>
                    <a:pt x="13745210" y="5081524"/>
                  </a:lnTo>
                  <a:close/>
                  <a:moveTo>
                    <a:pt x="13745210" y="5284724"/>
                  </a:moveTo>
                  <a:lnTo>
                    <a:pt x="13745210" y="5386324"/>
                  </a:lnTo>
                  <a:lnTo>
                    <a:pt x="13694410" y="5386324"/>
                  </a:lnTo>
                  <a:lnTo>
                    <a:pt x="13694410" y="5284724"/>
                  </a:lnTo>
                  <a:close/>
                  <a:moveTo>
                    <a:pt x="13694410" y="5487924"/>
                  </a:moveTo>
                  <a:lnTo>
                    <a:pt x="13694410" y="5589524"/>
                  </a:lnTo>
                  <a:lnTo>
                    <a:pt x="13643610" y="5589524"/>
                  </a:lnTo>
                  <a:lnTo>
                    <a:pt x="13643610" y="5487924"/>
                  </a:lnTo>
                  <a:close/>
                  <a:moveTo>
                    <a:pt x="13643610" y="5691124"/>
                  </a:moveTo>
                  <a:lnTo>
                    <a:pt x="13643610" y="5792724"/>
                  </a:lnTo>
                  <a:lnTo>
                    <a:pt x="13592810" y="5792724"/>
                  </a:lnTo>
                  <a:lnTo>
                    <a:pt x="13592810" y="5691124"/>
                  </a:lnTo>
                  <a:close/>
                  <a:moveTo>
                    <a:pt x="13592810" y="5894324"/>
                  </a:moveTo>
                  <a:lnTo>
                    <a:pt x="13592810" y="5995924"/>
                  </a:lnTo>
                  <a:lnTo>
                    <a:pt x="13542010" y="5995924"/>
                  </a:lnTo>
                  <a:lnTo>
                    <a:pt x="13542010" y="5894324"/>
                  </a:lnTo>
                  <a:close/>
                  <a:moveTo>
                    <a:pt x="13542010" y="6097524"/>
                  </a:moveTo>
                  <a:lnTo>
                    <a:pt x="13542010" y="6199124"/>
                  </a:lnTo>
                  <a:lnTo>
                    <a:pt x="13491210" y="6199124"/>
                  </a:lnTo>
                  <a:lnTo>
                    <a:pt x="13491210" y="6097524"/>
                  </a:lnTo>
                  <a:close/>
                  <a:moveTo>
                    <a:pt x="13491210" y="6300724"/>
                  </a:moveTo>
                  <a:lnTo>
                    <a:pt x="13491210" y="6402324"/>
                  </a:lnTo>
                  <a:lnTo>
                    <a:pt x="13440410" y="6402324"/>
                  </a:lnTo>
                  <a:lnTo>
                    <a:pt x="13440410" y="6300724"/>
                  </a:lnTo>
                  <a:close/>
                  <a:moveTo>
                    <a:pt x="13440410" y="6503924"/>
                  </a:moveTo>
                  <a:lnTo>
                    <a:pt x="13440410" y="6605524"/>
                  </a:lnTo>
                  <a:lnTo>
                    <a:pt x="13389610" y="6605524"/>
                  </a:lnTo>
                  <a:lnTo>
                    <a:pt x="13389610" y="6503924"/>
                  </a:lnTo>
                  <a:close/>
                  <a:moveTo>
                    <a:pt x="13389610" y="6707124"/>
                  </a:moveTo>
                  <a:lnTo>
                    <a:pt x="13389610" y="6808724"/>
                  </a:lnTo>
                  <a:lnTo>
                    <a:pt x="13338810" y="6808724"/>
                  </a:lnTo>
                  <a:lnTo>
                    <a:pt x="13338810" y="6707124"/>
                  </a:lnTo>
                  <a:close/>
                  <a:moveTo>
                    <a:pt x="13338810" y="6910324"/>
                  </a:moveTo>
                  <a:lnTo>
                    <a:pt x="13338810" y="7011924"/>
                  </a:lnTo>
                  <a:lnTo>
                    <a:pt x="13288010" y="7011924"/>
                  </a:lnTo>
                  <a:lnTo>
                    <a:pt x="13288010" y="6910324"/>
                  </a:lnTo>
                  <a:close/>
                  <a:moveTo>
                    <a:pt x="13288010" y="7113524"/>
                  </a:moveTo>
                  <a:lnTo>
                    <a:pt x="13288010" y="7215124"/>
                  </a:lnTo>
                  <a:lnTo>
                    <a:pt x="13237210" y="7215124"/>
                  </a:lnTo>
                  <a:lnTo>
                    <a:pt x="13237210" y="7113524"/>
                  </a:lnTo>
                  <a:close/>
                  <a:moveTo>
                    <a:pt x="13237210" y="7316724"/>
                  </a:moveTo>
                  <a:lnTo>
                    <a:pt x="13237210" y="7418324"/>
                  </a:lnTo>
                  <a:lnTo>
                    <a:pt x="13186410" y="7418324"/>
                  </a:lnTo>
                  <a:lnTo>
                    <a:pt x="13186410" y="7316724"/>
                  </a:lnTo>
                  <a:close/>
                  <a:moveTo>
                    <a:pt x="13186410" y="7519924"/>
                  </a:moveTo>
                  <a:lnTo>
                    <a:pt x="13186410" y="7621524"/>
                  </a:lnTo>
                  <a:lnTo>
                    <a:pt x="13135610" y="7621524"/>
                  </a:lnTo>
                  <a:lnTo>
                    <a:pt x="13135610" y="7519924"/>
                  </a:lnTo>
                  <a:close/>
                  <a:moveTo>
                    <a:pt x="13135610" y="7723124"/>
                  </a:moveTo>
                  <a:lnTo>
                    <a:pt x="13135610" y="7824724"/>
                  </a:lnTo>
                  <a:lnTo>
                    <a:pt x="13084810" y="7824724"/>
                  </a:lnTo>
                  <a:lnTo>
                    <a:pt x="13084810" y="7723124"/>
                  </a:lnTo>
                  <a:close/>
                  <a:moveTo>
                    <a:pt x="13084810" y="7926324"/>
                  </a:moveTo>
                  <a:lnTo>
                    <a:pt x="13084810" y="8027924"/>
                  </a:lnTo>
                  <a:lnTo>
                    <a:pt x="13034010" y="8027924"/>
                  </a:lnTo>
                  <a:lnTo>
                    <a:pt x="13034010" y="7926324"/>
                  </a:lnTo>
                  <a:close/>
                  <a:moveTo>
                    <a:pt x="13034010" y="8129524"/>
                  </a:moveTo>
                  <a:lnTo>
                    <a:pt x="13034010" y="8231124"/>
                  </a:lnTo>
                  <a:lnTo>
                    <a:pt x="12983210" y="8231124"/>
                  </a:lnTo>
                  <a:lnTo>
                    <a:pt x="12983210" y="8129524"/>
                  </a:lnTo>
                  <a:close/>
                  <a:moveTo>
                    <a:pt x="12983210" y="8332724"/>
                  </a:moveTo>
                  <a:lnTo>
                    <a:pt x="12983210" y="8434324"/>
                  </a:lnTo>
                  <a:lnTo>
                    <a:pt x="12932410" y="8434324"/>
                  </a:lnTo>
                  <a:lnTo>
                    <a:pt x="12932410" y="8332724"/>
                  </a:lnTo>
                  <a:close/>
                  <a:moveTo>
                    <a:pt x="12932410" y="8535924"/>
                  </a:moveTo>
                  <a:lnTo>
                    <a:pt x="12932410" y="8637524"/>
                  </a:lnTo>
                  <a:lnTo>
                    <a:pt x="12881610" y="8637524"/>
                  </a:lnTo>
                  <a:lnTo>
                    <a:pt x="12881610" y="8535924"/>
                  </a:lnTo>
                  <a:close/>
                  <a:moveTo>
                    <a:pt x="12881610" y="8739124"/>
                  </a:moveTo>
                  <a:lnTo>
                    <a:pt x="12881610" y="8840724"/>
                  </a:lnTo>
                  <a:lnTo>
                    <a:pt x="12830810" y="8840724"/>
                  </a:lnTo>
                  <a:lnTo>
                    <a:pt x="12830810" y="8739124"/>
                  </a:lnTo>
                  <a:close/>
                  <a:moveTo>
                    <a:pt x="12830810" y="8942324"/>
                  </a:moveTo>
                  <a:lnTo>
                    <a:pt x="12830810" y="9043924"/>
                  </a:lnTo>
                  <a:lnTo>
                    <a:pt x="12780010" y="9043924"/>
                  </a:lnTo>
                  <a:lnTo>
                    <a:pt x="12780010" y="8942324"/>
                  </a:lnTo>
                  <a:close/>
                  <a:moveTo>
                    <a:pt x="12780010" y="9145524"/>
                  </a:moveTo>
                  <a:lnTo>
                    <a:pt x="12780010" y="9247124"/>
                  </a:lnTo>
                  <a:lnTo>
                    <a:pt x="12729210" y="9247124"/>
                  </a:lnTo>
                  <a:lnTo>
                    <a:pt x="12729210" y="9145524"/>
                  </a:lnTo>
                  <a:close/>
                  <a:moveTo>
                    <a:pt x="12729210" y="9348724"/>
                  </a:moveTo>
                  <a:lnTo>
                    <a:pt x="12729210" y="9450324"/>
                  </a:lnTo>
                  <a:lnTo>
                    <a:pt x="12678410" y="9450324"/>
                  </a:lnTo>
                  <a:lnTo>
                    <a:pt x="12678410" y="9348724"/>
                  </a:lnTo>
                  <a:close/>
                  <a:moveTo>
                    <a:pt x="12678410" y="9551924"/>
                  </a:moveTo>
                  <a:lnTo>
                    <a:pt x="12678410" y="9653524"/>
                  </a:lnTo>
                  <a:lnTo>
                    <a:pt x="12627610" y="9653524"/>
                  </a:lnTo>
                  <a:lnTo>
                    <a:pt x="12627610" y="9551924"/>
                  </a:lnTo>
                  <a:close/>
                  <a:moveTo>
                    <a:pt x="12627610" y="9755124"/>
                  </a:moveTo>
                  <a:lnTo>
                    <a:pt x="12627610" y="9856724"/>
                  </a:lnTo>
                  <a:lnTo>
                    <a:pt x="12576810" y="9856724"/>
                  </a:lnTo>
                  <a:lnTo>
                    <a:pt x="12576810" y="9755124"/>
                  </a:lnTo>
                  <a:close/>
                  <a:moveTo>
                    <a:pt x="12576810" y="9958324"/>
                  </a:moveTo>
                  <a:lnTo>
                    <a:pt x="12576810" y="10059924"/>
                  </a:lnTo>
                  <a:lnTo>
                    <a:pt x="12526010" y="10059924"/>
                  </a:lnTo>
                  <a:lnTo>
                    <a:pt x="12526010" y="9958324"/>
                  </a:lnTo>
                  <a:close/>
                  <a:moveTo>
                    <a:pt x="12526010" y="10161524"/>
                  </a:moveTo>
                  <a:lnTo>
                    <a:pt x="12526010" y="10263124"/>
                  </a:lnTo>
                  <a:lnTo>
                    <a:pt x="12475210" y="10263124"/>
                  </a:lnTo>
                  <a:lnTo>
                    <a:pt x="12475210" y="10161524"/>
                  </a:lnTo>
                  <a:close/>
                  <a:moveTo>
                    <a:pt x="12475210" y="10364724"/>
                  </a:moveTo>
                  <a:lnTo>
                    <a:pt x="12475210" y="10466324"/>
                  </a:lnTo>
                  <a:lnTo>
                    <a:pt x="12424410" y="10466324"/>
                  </a:lnTo>
                  <a:lnTo>
                    <a:pt x="12424410" y="10364724"/>
                  </a:lnTo>
                  <a:close/>
                  <a:moveTo>
                    <a:pt x="12424410" y="10567924"/>
                  </a:moveTo>
                  <a:lnTo>
                    <a:pt x="12424410" y="10669524"/>
                  </a:lnTo>
                  <a:lnTo>
                    <a:pt x="12373610" y="10669524"/>
                  </a:lnTo>
                  <a:lnTo>
                    <a:pt x="12373610" y="10567924"/>
                  </a:lnTo>
                  <a:close/>
                  <a:moveTo>
                    <a:pt x="12373610" y="10771124"/>
                  </a:moveTo>
                  <a:lnTo>
                    <a:pt x="12373610" y="10872724"/>
                  </a:lnTo>
                  <a:lnTo>
                    <a:pt x="12322810" y="10872724"/>
                  </a:lnTo>
                  <a:lnTo>
                    <a:pt x="12322810" y="10771124"/>
                  </a:lnTo>
                  <a:close/>
                  <a:moveTo>
                    <a:pt x="12322810" y="10974324"/>
                  </a:moveTo>
                  <a:lnTo>
                    <a:pt x="12322810" y="11075924"/>
                  </a:lnTo>
                  <a:lnTo>
                    <a:pt x="12272010" y="11075924"/>
                  </a:lnTo>
                  <a:lnTo>
                    <a:pt x="12272010" y="10974324"/>
                  </a:lnTo>
                  <a:close/>
                  <a:moveTo>
                    <a:pt x="12272010" y="11177524"/>
                  </a:moveTo>
                  <a:lnTo>
                    <a:pt x="12272010" y="11279124"/>
                  </a:lnTo>
                  <a:lnTo>
                    <a:pt x="12221210" y="11279124"/>
                  </a:lnTo>
                  <a:lnTo>
                    <a:pt x="12221210" y="11177524"/>
                  </a:lnTo>
                  <a:close/>
                  <a:moveTo>
                    <a:pt x="12221210" y="11380724"/>
                  </a:moveTo>
                  <a:lnTo>
                    <a:pt x="12221210" y="11482324"/>
                  </a:lnTo>
                  <a:lnTo>
                    <a:pt x="12170410" y="11482324"/>
                  </a:lnTo>
                  <a:lnTo>
                    <a:pt x="12170410" y="11380724"/>
                  </a:lnTo>
                  <a:close/>
                  <a:moveTo>
                    <a:pt x="12170410" y="11583924"/>
                  </a:moveTo>
                  <a:lnTo>
                    <a:pt x="12170410" y="11685524"/>
                  </a:lnTo>
                  <a:lnTo>
                    <a:pt x="12119610" y="11685524"/>
                  </a:lnTo>
                  <a:lnTo>
                    <a:pt x="12119610" y="11583924"/>
                  </a:lnTo>
                  <a:close/>
                  <a:moveTo>
                    <a:pt x="12119610" y="11787124"/>
                  </a:moveTo>
                  <a:lnTo>
                    <a:pt x="12119610" y="11888724"/>
                  </a:lnTo>
                  <a:lnTo>
                    <a:pt x="12068810" y="11888724"/>
                  </a:lnTo>
                  <a:lnTo>
                    <a:pt x="12068810" y="11787124"/>
                  </a:lnTo>
                  <a:close/>
                  <a:moveTo>
                    <a:pt x="12068810" y="11990324"/>
                  </a:moveTo>
                  <a:lnTo>
                    <a:pt x="12068810" y="12091924"/>
                  </a:lnTo>
                  <a:lnTo>
                    <a:pt x="12018010" y="12091924"/>
                  </a:lnTo>
                  <a:lnTo>
                    <a:pt x="12018010" y="11990324"/>
                  </a:lnTo>
                  <a:close/>
                  <a:moveTo>
                    <a:pt x="12018010" y="12193524"/>
                  </a:moveTo>
                  <a:lnTo>
                    <a:pt x="12018010" y="12295124"/>
                  </a:lnTo>
                  <a:lnTo>
                    <a:pt x="11967210" y="12295124"/>
                  </a:lnTo>
                  <a:lnTo>
                    <a:pt x="11967210" y="12193524"/>
                  </a:lnTo>
                  <a:close/>
                  <a:moveTo>
                    <a:pt x="11967210" y="12396724"/>
                  </a:moveTo>
                  <a:lnTo>
                    <a:pt x="11967210" y="12498324"/>
                  </a:lnTo>
                  <a:lnTo>
                    <a:pt x="11916410" y="12498324"/>
                  </a:lnTo>
                  <a:lnTo>
                    <a:pt x="11916410" y="12396724"/>
                  </a:lnTo>
                  <a:close/>
                  <a:moveTo>
                    <a:pt x="11916410" y="12599924"/>
                  </a:moveTo>
                  <a:lnTo>
                    <a:pt x="11916410" y="12701524"/>
                  </a:lnTo>
                  <a:lnTo>
                    <a:pt x="11865610" y="12701524"/>
                  </a:lnTo>
                  <a:lnTo>
                    <a:pt x="11865610" y="12599924"/>
                  </a:lnTo>
                  <a:close/>
                  <a:moveTo>
                    <a:pt x="11785600" y="12773914"/>
                  </a:moveTo>
                  <a:lnTo>
                    <a:pt x="11684000" y="12773914"/>
                  </a:lnTo>
                  <a:lnTo>
                    <a:pt x="11684000" y="12723114"/>
                  </a:lnTo>
                  <a:lnTo>
                    <a:pt x="11785600" y="12723114"/>
                  </a:lnTo>
                  <a:close/>
                  <a:moveTo>
                    <a:pt x="11582400" y="12723114"/>
                  </a:moveTo>
                  <a:lnTo>
                    <a:pt x="11480800" y="12723114"/>
                  </a:lnTo>
                  <a:lnTo>
                    <a:pt x="11480800" y="12672314"/>
                  </a:lnTo>
                  <a:lnTo>
                    <a:pt x="11582400" y="12672314"/>
                  </a:lnTo>
                  <a:close/>
                  <a:moveTo>
                    <a:pt x="11379200" y="12672314"/>
                  </a:moveTo>
                  <a:lnTo>
                    <a:pt x="11277600" y="12672314"/>
                  </a:lnTo>
                  <a:lnTo>
                    <a:pt x="11277600" y="12621514"/>
                  </a:lnTo>
                  <a:lnTo>
                    <a:pt x="11379200" y="12621514"/>
                  </a:lnTo>
                  <a:close/>
                  <a:moveTo>
                    <a:pt x="11176000" y="12621514"/>
                  </a:moveTo>
                  <a:lnTo>
                    <a:pt x="11074400" y="12621514"/>
                  </a:lnTo>
                  <a:lnTo>
                    <a:pt x="11074400" y="12570714"/>
                  </a:lnTo>
                  <a:lnTo>
                    <a:pt x="11176000" y="12570714"/>
                  </a:lnTo>
                  <a:close/>
                  <a:moveTo>
                    <a:pt x="10972800" y="12570714"/>
                  </a:moveTo>
                  <a:lnTo>
                    <a:pt x="10871200" y="12570714"/>
                  </a:lnTo>
                  <a:lnTo>
                    <a:pt x="10871200" y="12519914"/>
                  </a:lnTo>
                  <a:lnTo>
                    <a:pt x="10972800" y="12519914"/>
                  </a:lnTo>
                  <a:close/>
                  <a:moveTo>
                    <a:pt x="10769600" y="12519914"/>
                  </a:moveTo>
                  <a:lnTo>
                    <a:pt x="10668000" y="12519914"/>
                  </a:lnTo>
                  <a:lnTo>
                    <a:pt x="10668000" y="12469114"/>
                  </a:lnTo>
                  <a:lnTo>
                    <a:pt x="10769600" y="12469114"/>
                  </a:lnTo>
                  <a:close/>
                  <a:moveTo>
                    <a:pt x="10566400" y="12469114"/>
                  </a:moveTo>
                  <a:lnTo>
                    <a:pt x="10464800" y="12469114"/>
                  </a:lnTo>
                  <a:lnTo>
                    <a:pt x="10464800" y="12418314"/>
                  </a:lnTo>
                  <a:lnTo>
                    <a:pt x="10566400" y="12418314"/>
                  </a:lnTo>
                  <a:close/>
                  <a:moveTo>
                    <a:pt x="10363200" y="12418314"/>
                  </a:moveTo>
                  <a:lnTo>
                    <a:pt x="10261600" y="12418314"/>
                  </a:lnTo>
                  <a:lnTo>
                    <a:pt x="10261600" y="12367514"/>
                  </a:lnTo>
                  <a:lnTo>
                    <a:pt x="10363200" y="12367514"/>
                  </a:lnTo>
                  <a:close/>
                  <a:moveTo>
                    <a:pt x="10160000" y="12367514"/>
                  </a:moveTo>
                  <a:lnTo>
                    <a:pt x="10058400" y="12367514"/>
                  </a:lnTo>
                  <a:lnTo>
                    <a:pt x="10058400" y="12316714"/>
                  </a:lnTo>
                  <a:lnTo>
                    <a:pt x="10160000" y="12316714"/>
                  </a:lnTo>
                  <a:close/>
                  <a:moveTo>
                    <a:pt x="9956800" y="12316714"/>
                  </a:moveTo>
                  <a:lnTo>
                    <a:pt x="9855200" y="12316714"/>
                  </a:lnTo>
                  <a:lnTo>
                    <a:pt x="9855200" y="12265914"/>
                  </a:lnTo>
                  <a:lnTo>
                    <a:pt x="9956800" y="12265914"/>
                  </a:lnTo>
                  <a:close/>
                  <a:moveTo>
                    <a:pt x="9753600" y="12265914"/>
                  </a:moveTo>
                  <a:lnTo>
                    <a:pt x="9652000" y="12265914"/>
                  </a:lnTo>
                  <a:lnTo>
                    <a:pt x="9652000" y="12215114"/>
                  </a:lnTo>
                  <a:lnTo>
                    <a:pt x="9753600" y="12215114"/>
                  </a:lnTo>
                  <a:close/>
                  <a:moveTo>
                    <a:pt x="9550400" y="12215114"/>
                  </a:moveTo>
                  <a:lnTo>
                    <a:pt x="9448800" y="12215114"/>
                  </a:lnTo>
                  <a:lnTo>
                    <a:pt x="9448800" y="12164314"/>
                  </a:lnTo>
                  <a:lnTo>
                    <a:pt x="9550400" y="12164314"/>
                  </a:lnTo>
                  <a:close/>
                  <a:moveTo>
                    <a:pt x="9347200" y="12164314"/>
                  </a:moveTo>
                  <a:lnTo>
                    <a:pt x="9245600" y="12164314"/>
                  </a:lnTo>
                  <a:lnTo>
                    <a:pt x="9245600" y="12113514"/>
                  </a:lnTo>
                  <a:lnTo>
                    <a:pt x="9347200" y="12113514"/>
                  </a:lnTo>
                  <a:close/>
                  <a:moveTo>
                    <a:pt x="9144000" y="12113514"/>
                  </a:moveTo>
                  <a:lnTo>
                    <a:pt x="9042400" y="12113514"/>
                  </a:lnTo>
                  <a:lnTo>
                    <a:pt x="9042400" y="12062714"/>
                  </a:lnTo>
                  <a:lnTo>
                    <a:pt x="9144000" y="12062714"/>
                  </a:lnTo>
                  <a:close/>
                  <a:moveTo>
                    <a:pt x="8940800" y="12062714"/>
                  </a:moveTo>
                  <a:lnTo>
                    <a:pt x="8839200" y="12062714"/>
                  </a:lnTo>
                  <a:lnTo>
                    <a:pt x="8839200" y="12011914"/>
                  </a:lnTo>
                  <a:lnTo>
                    <a:pt x="8940800" y="12011914"/>
                  </a:lnTo>
                  <a:close/>
                  <a:moveTo>
                    <a:pt x="8737600" y="12011914"/>
                  </a:moveTo>
                  <a:lnTo>
                    <a:pt x="8636000" y="12011914"/>
                  </a:lnTo>
                  <a:lnTo>
                    <a:pt x="8636000" y="11961114"/>
                  </a:lnTo>
                  <a:lnTo>
                    <a:pt x="8737600" y="11961114"/>
                  </a:lnTo>
                  <a:close/>
                  <a:moveTo>
                    <a:pt x="8534400" y="11961114"/>
                  </a:moveTo>
                  <a:lnTo>
                    <a:pt x="8432800" y="11961114"/>
                  </a:lnTo>
                  <a:lnTo>
                    <a:pt x="8432800" y="11910314"/>
                  </a:lnTo>
                  <a:lnTo>
                    <a:pt x="8534400" y="11910314"/>
                  </a:lnTo>
                  <a:close/>
                  <a:moveTo>
                    <a:pt x="8331200" y="11910314"/>
                  </a:moveTo>
                  <a:lnTo>
                    <a:pt x="8229600" y="11910314"/>
                  </a:lnTo>
                  <a:lnTo>
                    <a:pt x="8229600" y="11859514"/>
                  </a:lnTo>
                  <a:lnTo>
                    <a:pt x="8331200" y="11859514"/>
                  </a:lnTo>
                  <a:close/>
                  <a:moveTo>
                    <a:pt x="8128000" y="11859514"/>
                  </a:moveTo>
                  <a:lnTo>
                    <a:pt x="8026400" y="11859514"/>
                  </a:lnTo>
                  <a:lnTo>
                    <a:pt x="8026400" y="11808714"/>
                  </a:lnTo>
                  <a:lnTo>
                    <a:pt x="8128000" y="11808714"/>
                  </a:lnTo>
                  <a:close/>
                  <a:moveTo>
                    <a:pt x="7924800" y="11808714"/>
                  </a:moveTo>
                  <a:lnTo>
                    <a:pt x="7823200" y="11808714"/>
                  </a:lnTo>
                  <a:lnTo>
                    <a:pt x="7823200" y="11757914"/>
                  </a:lnTo>
                  <a:lnTo>
                    <a:pt x="7924800" y="11757914"/>
                  </a:lnTo>
                  <a:close/>
                  <a:moveTo>
                    <a:pt x="7721600" y="11757914"/>
                  </a:moveTo>
                  <a:lnTo>
                    <a:pt x="7620000" y="11757914"/>
                  </a:lnTo>
                  <a:lnTo>
                    <a:pt x="7620000" y="11707114"/>
                  </a:lnTo>
                  <a:lnTo>
                    <a:pt x="7721600" y="11707114"/>
                  </a:lnTo>
                  <a:close/>
                  <a:moveTo>
                    <a:pt x="7518400" y="11707114"/>
                  </a:moveTo>
                  <a:lnTo>
                    <a:pt x="7416800" y="11707114"/>
                  </a:lnTo>
                  <a:lnTo>
                    <a:pt x="7416800" y="11656314"/>
                  </a:lnTo>
                  <a:lnTo>
                    <a:pt x="7518400" y="11656314"/>
                  </a:lnTo>
                  <a:close/>
                  <a:moveTo>
                    <a:pt x="7315200" y="11656314"/>
                  </a:moveTo>
                  <a:lnTo>
                    <a:pt x="7213600" y="11656314"/>
                  </a:lnTo>
                  <a:lnTo>
                    <a:pt x="7213600" y="11605514"/>
                  </a:lnTo>
                  <a:lnTo>
                    <a:pt x="7315200" y="11605514"/>
                  </a:lnTo>
                  <a:close/>
                  <a:moveTo>
                    <a:pt x="7112000" y="11605514"/>
                  </a:moveTo>
                  <a:lnTo>
                    <a:pt x="7010400" y="11605514"/>
                  </a:lnTo>
                  <a:lnTo>
                    <a:pt x="7010400" y="11554714"/>
                  </a:lnTo>
                  <a:lnTo>
                    <a:pt x="7112000" y="11554714"/>
                  </a:lnTo>
                  <a:close/>
                  <a:moveTo>
                    <a:pt x="6908800" y="11554714"/>
                  </a:moveTo>
                  <a:lnTo>
                    <a:pt x="6807200" y="11554714"/>
                  </a:lnTo>
                  <a:lnTo>
                    <a:pt x="6807200" y="11503914"/>
                  </a:lnTo>
                  <a:lnTo>
                    <a:pt x="6908800" y="11503914"/>
                  </a:lnTo>
                  <a:close/>
                  <a:moveTo>
                    <a:pt x="6705600" y="11503914"/>
                  </a:moveTo>
                  <a:lnTo>
                    <a:pt x="6604000" y="11503914"/>
                  </a:lnTo>
                  <a:lnTo>
                    <a:pt x="6604000" y="11453114"/>
                  </a:lnTo>
                  <a:lnTo>
                    <a:pt x="6705600" y="11453114"/>
                  </a:lnTo>
                  <a:close/>
                  <a:moveTo>
                    <a:pt x="6502400" y="11453114"/>
                  </a:moveTo>
                  <a:lnTo>
                    <a:pt x="6400800" y="11453114"/>
                  </a:lnTo>
                  <a:lnTo>
                    <a:pt x="6400800" y="11402314"/>
                  </a:lnTo>
                  <a:lnTo>
                    <a:pt x="6502400" y="11402314"/>
                  </a:lnTo>
                  <a:close/>
                  <a:moveTo>
                    <a:pt x="6299200" y="11402314"/>
                  </a:moveTo>
                  <a:lnTo>
                    <a:pt x="6197600" y="11402314"/>
                  </a:lnTo>
                  <a:lnTo>
                    <a:pt x="6197600" y="11351514"/>
                  </a:lnTo>
                  <a:lnTo>
                    <a:pt x="6299200" y="11351514"/>
                  </a:lnTo>
                  <a:close/>
                  <a:moveTo>
                    <a:pt x="6096000" y="11351514"/>
                  </a:moveTo>
                  <a:lnTo>
                    <a:pt x="5994400" y="11351514"/>
                  </a:lnTo>
                  <a:lnTo>
                    <a:pt x="5994400" y="11300714"/>
                  </a:lnTo>
                  <a:lnTo>
                    <a:pt x="6096000" y="11300714"/>
                  </a:lnTo>
                  <a:close/>
                  <a:moveTo>
                    <a:pt x="5892800" y="11300714"/>
                  </a:moveTo>
                  <a:lnTo>
                    <a:pt x="5791200" y="11300714"/>
                  </a:lnTo>
                  <a:lnTo>
                    <a:pt x="5791200" y="11249914"/>
                  </a:lnTo>
                  <a:lnTo>
                    <a:pt x="5892800" y="11249914"/>
                  </a:lnTo>
                  <a:close/>
                  <a:moveTo>
                    <a:pt x="5689600" y="11249914"/>
                  </a:moveTo>
                  <a:lnTo>
                    <a:pt x="5588000" y="11249914"/>
                  </a:lnTo>
                  <a:lnTo>
                    <a:pt x="5588000" y="11199114"/>
                  </a:lnTo>
                  <a:lnTo>
                    <a:pt x="5689600" y="11199114"/>
                  </a:lnTo>
                  <a:close/>
                  <a:moveTo>
                    <a:pt x="5486400" y="11199114"/>
                  </a:moveTo>
                  <a:lnTo>
                    <a:pt x="5384800" y="11199114"/>
                  </a:lnTo>
                  <a:lnTo>
                    <a:pt x="5384800" y="11148314"/>
                  </a:lnTo>
                  <a:lnTo>
                    <a:pt x="5486400" y="11148314"/>
                  </a:lnTo>
                  <a:close/>
                  <a:moveTo>
                    <a:pt x="5283200" y="11148314"/>
                  </a:moveTo>
                  <a:lnTo>
                    <a:pt x="5181600" y="11148314"/>
                  </a:lnTo>
                  <a:lnTo>
                    <a:pt x="5181600" y="11097514"/>
                  </a:lnTo>
                  <a:lnTo>
                    <a:pt x="5283200" y="11097514"/>
                  </a:lnTo>
                  <a:close/>
                  <a:moveTo>
                    <a:pt x="5080000" y="11097514"/>
                  </a:moveTo>
                  <a:lnTo>
                    <a:pt x="4978400" y="11097514"/>
                  </a:lnTo>
                  <a:lnTo>
                    <a:pt x="4978400" y="11046714"/>
                  </a:lnTo>
                  <a:lnTo>
                    <a:pt x="5080000" y="11046714"/>
                  </a:lnTo>
                  <a:close/>
                  <a:moveTo>
                    <a:pt x="4876800" y="11046714"/>
                  </a:moveTo>
                  <a:lnTo>
                    <a:pt x="4775200" y="11046714"/>
                  </a:lnTo>
                  <a:lnTo>
                    <a:pt x="4775200" y="10995914"/>
                  </a:lnTo>
                  <a:lnTo>
                    <a:pt x="4876800" y="10995914"/>
                  </a:lnTo>
                  <a:close/>
                  <a:moveTo>
                    <a:pt x="4673600" y="10995914"/>
                  </a:moveTo>
                  <a:lnTo>
                    <a:pt x="4572000" y="10995914"/>
                  </a:lnTo>
                  <a:lnTo>
                    <a:pt x="4572000" y="10945114"/>
                  </a:lnTo>
                  <a:lnTo>
                    <a:pt x="4673600" y="10945114"/>
                  </a:lnTo>
                  <a:close/>
                  <a:moveTo>
                    <a:pt x="4470400" y="10945114"/>
                  </a:moveTo>
                  <a:lnTo>
                    <a:pt x="4368800" y="10945114"/>
                  </a:lnTo>
                  <a:lnTo>
                    <a:pt x="4368800" y="10894314"/>
                  </a:lnTo>
                  <a:lnTo>
                    <a:pt x="4470400" y="10894314"/>
                  </a:lnTo>
                  <a:close/>
                  <a:moveTo>
                    <a:pt x="4267200" y="10894314"/>
                  </a:moveTo>
                  <a:lnTo>
                    <a:pt x="4165600" y="10894314"/>
                  </a:lnTo>
                  <a:lnTo>
                    <a:pt x="4165600" y="10843514"/>
                  </a:lnTo>
                  <a:lnTo>
                    <a:pt x="4267200" y="10843514"/>
                  </a:lnTo>
                  <a:close/>
                  <a:moveTo>
                    <a:pt x="4064000" y="10843514"/>
                  </a:moveTo>
                  <a:lnTo>
                    <a:pt x="3962400" y="10843514"/>
                  </a:lnTo>
                  <a:lnTo>
                    <a:pt x="3962400" y="10792714"/>
                  </a:lnTo>
                  <a:lnTo>
                    <a:pt x="4064000" y="10792714"/>
                  </a:lnTo>
                  <a:close/>
                  <a:moveTo>
                    <a:pt x="3860800" y="10792714"/>
                  </a:moveTo>
                  <a:lnTo>
                    <a:pt x="3759200" y="10792714"/>
                  </a:lnTo>
                  <a:lnTo>
                    <a:pt x="3759200" y="10741914"/>
                  </a:lnTo>
                  <a:lnTo>
                    <a:pt x="3860800" y="10741914"/>
                  </a:lnTo>
                  <a:close/>
                  <a:moveTo>
                    <a:pt x="3657600" y="10741914"/>
                  </a:moveTo>
                  <a:lnTo>
                    <a:pt x="3556000" y="10741914"/>
                  </a:lnTo>
                  <a:lnTo>
                    <a:pt x="3556000" y="10691114"/>
                  </a:lnTo>
                  <a:lnTo>
                    <a:pt x="3657600" y="10691114"/>
                  </a:lnTo>
                  <a:close/>
                  <a:moveTo>
                    <a:pt x="3454400" y="10691114"/>
                  </a:moveTo>
                  <a:lnTo>
                    <a:pt x="3352800" y="10691114"/>
                  </a:lnTo>
                  <a:lnTo>
                    <a:pt x="3352800" y="10640314"/>
                  </a:lnTo>
                  <a:lnTo>
                    <a:pt x="3454400" y="10640314"/>
                  </a:lnTo>
                  <a:close/>
                  <a:moveTo>
                    <a:pt x="3251200" y="10640314"/>
                  </a:moveTo>
                  <a:lnTo>
                    <a:pt x="3149600" y="10640314"/>
                  </a:lnTo>
                  <a:lnTo>
                    <a:pt x="3149600" y="10589514"/>
                  </a:lnTo>
                  <a:lnTo>
                    <a:pt x="3251200" y="10589514"/>
                  </a:lnTo>
                  <a:close/>
                  <a:moveTo>
                    <a:pt x="3048000" y="10589514"/>
                  </a:moveTo>
                  <a:lnTo>
                    <a:pt x="2946400" y="10589514"/>
                  </a:lnTo>
                  <a:lnTo>
                    <a:pt x="2946400" y="10538714"/>
                  </a:lnTo>
                  <a:lnTo>
                    <a:pt x="3048000" y="10538714"/>
                  </a:lnTo>
                  <a:close/>
                  <a:moveTo>
                    <a:pt x="2844800" y="10538714"/>
                  </a:moveTo>
                  <a:lnTo>
                    <a:pt x="2743200" y="10538714"/>
                  </a:lnTo>
                  <a:lnTo>
                    <a:pt x="2743200" y="10487914"/>
                  </a:lnTo>
                  <a:lnTo>
                    <a:pt x="2844800" y="10487914"/>
                  </a:lnTo>
                  <a:close/>
                  <a:moveTo>
                    <a:pt x="2641600" y="10487914"/>
                  </a:moveTo>
                  <a:lnTo>
                    <a:pt x="2540000" y="10487914"/>
                  </a:lnTo>
                  <a:lnTo>
                    <a:pt x="2540000" y="10437114"/>
                  </a:lnTo>
                  <a:lnTo>
                    <a:pt x="2641600" y="10437114"/>
                  </a:lnTo>
                  <a:close/>
                  <a:moveTo>
                    <a:pt x="2438400" y="10437114"/>
                  </a:moveTo>
                  <a:lnTo>
                    <a:pt x="2336800" y="10437114"/>
                  </a:lnTo>
                  <a:lnTo>
                    <a:pt x="2336800" y="10386314"/>
                  </a:lnTo>
                  <a:lnTo>
                    <a:pt x="2438400" y="10386314"/>
                  </a:lnTo>
                  <a:close/>
                  <a:moveTo>
                    <a:pt x="2235200" y="10386314"/>
                  </a:moveTo>
                  <a:lnTo>
                    <a:pt x="2133600" y="10386314"/>
                  </a:lnTo>
                  <a:lnTo>
                    <a:pt x="2133600" y="10335514"/>
                  </a:lnTo>
                  <a:lnTo>
                    <a:pt x="2235200" y="10335514"/>
                  </a:lnTo>
                  <a:close/>
                  <a:moveTo>
                    <a:pt x="2032000" y="10335514"/>
                  </a:moveTo>
                  <a:lnTo>
                    <a:pt x="1930400" y="10335514"/>
                  </a:lnTo>
                  <a:lnTo>
                    <a:pt x="1930400" y="10284714"/>
                  </a:lnTo>
                  <a:lnTo>
                    <a:pt x="2032000" y="10284714"/>
                  </a:lnTo>
                  <a:close/>
                  <a:moveTo>
                    <a:pt x="1828800" y="10284714"/>
                  </a:moveTo>
                  <a:lnTo>
                    <a:pt x="1727200" y="10284714"/>
                  </a:lnTo>
                  <a:lnTo>
                    <a:pt x="1727200" y="10233914"/>
                  </a:lnTo>
                  <a:lnTo>
                    <a:pt x="1828800" y="10233914"/>
                  </a:lnTo>
                  <a:close/>
                  <a:moveTo>
                    <a:pt x="1625600" y="10233914"/>
                  </a:moveTo>
                  <a:lnTo>
                    <a:pt x="1524000" y="10233914"/>
                  </a:lnTo>
                  <a:lnTo>
                    <a:pt x="1524000" y="10183114"/>
                  </a:lnTo>
                  <a:lnTo>
                    <a:pt x="1625600" y="10183114"/>
                  </a:lnTo>
                  <a:close/>
                  <a:moveTo>
                    <a:pt x="1422400" y="10183114"/>
                  </a:moveTo>
                  <a:lnTo>
                    <a:pt x="1320800" y="10183114"/>
                  </a:lnTo>
                  <a:lnTo>
                    <a:pt x="1320800" y="10132314"/>
                  </a:lnTo>
                  <a:lnTo>
                    <a:pt x="1422400" y="10132314"/>
                  </a:lnTo>
                  <a:close/>
                  <a:moveTo>
                    <a:pt x="1219200" y="10132314"/>
                  </a:moveTo>
                  <a:lnTo>
                    <a:pt x="1117600" y="10132314"/>
                  </a:lnTo>
                  <a:lnTo>
                    <a:pt x="1117600" y="10081514"/>
                  </a:lnTo>
                  <a:lnTo>
                    <a:pt x="1219200" y="10081514"/>
                  </a:lnTo>
                  <a:close/>
                  <a:moveTo>
                    <a:pt x="1016000" y="10081514"/>
                  </a:moveTo>
                  <a:lnTo>
                    <a:pt x="914400" y="10081514"/>
                  </a:lnTo>
                  <a:lnTo>
                    <a:pt x="914400" y="10030714"/>
                  </a:lnTo>
                  <a:lnTo>
                    <a:pt x="1016000" y="10030714"/>
                  </a:lnTo>
                  <a:close/>
                  <a:moveTo>
                    <a:pt x="812800" y="10030714"/>
                  </a:moveTo>
                  <a:lnTo>
                    <a:pt x="711200" y="10030714"/>
                  </a:lnTo>
                  <a:lnTo>
                    <a:pt x="711200" y="9979914"/>
                  </a:lnTo>
                  <a:lnTo>
                    <a:pt x="812800" y="9979914"/>
                  </a:lnTo>
                  <a:close/>
                  <a:moveTo>
                    <a:pt x="609600" y="9979914"/>
                  </a:moveTo>
                  <a:lnTo>
                    <a:pt x="508000" y="9979914"/>
                  </a:lnTo>
                  <a:lnTo>
                    <a:pt x="508000" y="9929114"/>
                  </a:lnTo>
                  <a:lnTo>
                    <a:pt x="609600" y="9929114"/>
                  </a:lnTo>
                  <a:close/>
                  <a:moveTo>
                    <a:pt x="406400" y="9929114"/>
                  </a:moveTo>
                  <a:lnTo>
                    <a:pt x="304800" y="9929114"/>
                  </a:lnTo>
                  <a:lnTo>
                    <a:pt x="304800" y="9878314"/>
                  </a:lnTo>
                  <a:lnTo>
                    <a:pt x="406400" y="9878314"/>
                  </a:lnTo>
                  <a:close/>
                  <a:moveTo>
                    <a:pt x="203200" y="9878314"/>
                  </a:moveTo>
                  <a:lnTo>
                    <a:pt x="101600" y="9878314"/>
                  </a:lnTo>
                  <a:lnTo>
                    <a:pt x="101600" y="9827514"/>
                  </a:lnTo>
                  <a:lnTo>
                    <a:pt x="203200" y="9827514"/>
                  </a:lnTo>
                  <a:close/>
                  <a:moveTo>
                    <a:pt x="0" y="9827514"/>
                  </a:moveTo>
                  <a:lnTo>
                    <a:pt x="3129534" y="9827514"/>
                  </a:lnTo>
                  <a:cubicBezTo>
                    <a:pt x="3115564" y="9827514"/>
                    <a:pt x="3104134" y="9816084"/>
                    <a:pt x="3104134" y="9802114"/>
                  </a:cubicBezTo>
                  <a:lnTo>
                    <a:pt x="3104134" y="9720707"/>
                  </a:lnTo>
                  <a:lnTo>
                    <a:pt x="3154934" y="9720707"/>
                  </a:lnTo>
                  <a:lnTo>
                    <a:pt x="3154934" y="9802114"/>
                  </a:lnTo>
                  <a:lnTo>
                    <a:pt x="3129534" y="9802114"/>
                  </a:lnTo>
                  <a:lnTo>
                    <a:pt x="3129534" y="9776714"/>
                  </a:lnTo>
                  <a:lnTo>
                    <a:pt x="3149727" y="9776714"/>
                  </a:lnTo>
                  <a:close/>
                  <a:moveTo>
                    <a:pt x="3104134" y="12514707"/>
                  </a:moveTo>
                  <a:lnTo>
                    <a:pt x="3104134" y="12413107"/>
                  </a:lnTo>
                  <a:lnTo>
                    <a:pt x="3154934" y="12413107"/>
                  </a:lnTo>
                  <a:lnTo>
                    <a:pt x="3154934" y="12514707"/>
                  </a:lnTo>
                  <a:close/>
                  <a:moveTo>
                    <a:pt x="3154934" y="12311507"/>
                  </a:moveTo>
                  <a:lnTo>
                    <a:pt x="3154934" y="12209907"/>
                  </a:lnTo>
                  <a:lnTo>
                    <a:pt x="3154934" y="12311507"/>
                  </a:lnTo>
                  <a:close/>
                  <a:moveTo>
                    <a:pt x="3154934" y="12108307"/>
                  </a:moveTo>
                  <a:lnTo>
                    <a:pt x="3154934" y="12006707"/>
                  </a:lnTo>
                  <a:lnTo>
                    <a:pt x="3154934" y="12108307"/>
                  </a:lnTo>
                  <a:close/>
                  <a:moveTo>
                    <a:pt x="3154934" y="11905107"/>
                  </a:moveTo>
                  <a:lnTo>
                    <a:pt x="3154934" y="11803507"/>
                  </a:lnTo>
                  <a:lnTo>
                    <a:pt x="3154934" y="11905107"/>
                  </a:lnTo>
                  <a:close/>
                  <a:moveTo>
                    <a:pt x="3154934" y="11701907"/>
                  </a:moveTo>
                  <a:lnTo>
                    <a:pt x="3154934" y="11600307"/>
                  </a:lnTo>
                  <a:lnTo>
                    <a:pt x="3154934" y="11701907"/>
                  </a:lnTo>
                  <a:close/>
                  <a:moveTo>
                    <a:pt x="3154934" y="11498707"/>
                  </a:moveTo>
                  <a:lnTo>
                    <a:pt x="3154934" y="11397107"/>
                  </a:lnTo>
                  <a:lnTo>
                    <a:pt x="3154934" y="11498707"/>
                  </a:lnTo>
                  <a:close/>
                  <a:moveTo>
                    <a:pt x="3154934" y="11295507"/>
                  </a:moveTo>
                  <a:lnTo>
                    <a:pt x="3154934" y="11193907"/>
                  </a:lnTo>
                  <a:lnTo>
                    <a:pt x="3154934" y="11295507"/>
                  </a:lnTo>
                  <a:close/>
                  <a:moveTo>
                    <a:pt x="3154934" y="11092307"/>
                  </a:moveTo>
                  <a:lnTo>
                    <a:pt x="3154934" y="10990707"/>
                  </a:lnTo>
                  <a:lnTo>
                    <a:pt x="3154934" y="11092307"/>
                  </a:lnTo>
                  <a:close/>
                  <a:moveTo>
                    <a:pt x="3154934" y="10889107"/>
                  </a:moveTo>
                  <a:lnTo>
                    <a:pt x="3154934" y="10787507"/>
                  </a:lnTo>
                  <a:lnTo>
                    <a:pt x="3154934" y="10889107"/>
                  </a:lnTo>
                  <a:close/>
                  <a:moveTo>
                    <a:pt x="3154934" y="10685907"/>
                  </a:moveTo>
                  <a:lnTo>
                    <a:pt x="3154934" y="10584307"/>
                  </a:lnTo>
                  <a:lnTo>
                    <a:pt x="3154934" y="10685907"/>
                  </a:lnTo>
                  <a:close/>
                  <a:moveTo>
                    <a:pt x="3154934" y="10482707"/>
                  </a:moveTo>
                  <a:lnTo>
                    <a:pt x="3154934" y="10381107"/>
                  </a:lnTo>
                  <a:lnTo>
                    <a:pt x="3154934" y="10482707"/>
                  </a:lnTo>
                  <a:close/>
                  <a:moveTo>
                    <a:pt x="3154934" y="10279507"/>
                  </a:moveTo>
                  <a:lnTo>
                    <a:pt x="3154934" y="10177907"/>
                  </a:lnTo>
                  <a:lnTo>
                    <a:pt x="3154934" y="10279507"/>
                  </a:lnTo>
                  <a:close/>
                  <a:moveTo>
                    <a:pt x="3154934" y="10076307"/>
                  </a:moveTo>
                  <a:lnTo>
                    <a:pt x="3154934" y="9974707"/>
                  </a:lnTo>
                  <a:lnTo>
                    <a:pt x="3154934" y="10076307"/>
                  </a:lnTo>
                  <a:close/>
                  <a:moveTo>
                    <a:pt x="3154934" y="9873107"/>
                  </a:moveTo>
                  <a:lnTo>
                    <a:pt x="3154934" y="9771507"/>
                  </a:lnTo>
                  <a:lnTo>
                    <a:pt x="3154934" y="9873107"/>
                  </a:lnTo>
                  <a:close/>
                  <a:moveTo>
                    <a:pt x="3154934" y="9669907"/>
                  </a:moveTo>
                  <a:lnTo>
                    <a:pt x="3154934" y="9568307"/>
                  </a:lnTo>
                  <a:lnTo>
                    <a:pt x="3154934" y="9669907"/>
                  </a:lnTo>
                  <a:close/>
                  <a:moveTo>
                    <a:pt x="3154934" y="9466707"/>
                  </a:moveTo>
                  <a:lnTo>
                    <a:pt x="3154934" y="9365107"/>
                  </a:lnTo>
                  <a:lnTo>
                    <a:pt x="3154934" y="9466707"/>
                  </a:lnTo>
                  <a:close/>
                  <a:moveTo>
                    <a:pt x="3154934" y="9263507"/>
                  </a:moveTo>
                  <a:lnTo>
                    <a:pt x="3154934" y="9161907"/>
                  </a:lnTo>
                  <a:lnTo>
                    <a:pt x="3154934" y="9263507"/>
                  </a:lnTo>
                  <a:close/>
                  <a:moveTo>
                    <a:pt x="3154934" y="9060307"/>
                  </a:moveTo>
                  <a:lnTo>
                    <a:pt x="3154934" y="8958707"/>
                  </a:lnTo>
                  <a:lnTo>
                    <a:pt x="3154934" y="9060307"/>
                  </a:lnTo>
                  <a:close/>
                  <a:moveTo>
                    <a:pt x="3154934" y="8857107"/>
                  </a:moveTo>
                  <a:lnTo>
                    <a:pt x="3154934" y="8755507"/>
                  </a:lnTo>
                  <a:lnTo>
                    <a:pt x="3154934" y="8857107"/>
                  </a:lnTo>
                  <a:close/>
                  <a:moveTo>
                    <a:pt x="3154934" y="8653907"/>
                  </a:moveTo>
                  <a:lnTo>
                    <a:pt x="3154934" y="8552307"/>
                  </a:lnTo>
                  <a:lnTo>
                    <a:pt x="3154934" y="8653907"/>
                  </a:lnTo>
                  <a:close/>
                  <a:moveTo>
                    <a:pt x="3154934" y="8450707"/>
                  </a:moveTo>
                  <a:lnTo>
                    <a:pt x="3154934" y="8349107"/>
                  </a:lnTo>
                  <a:lnTo>
                    <a:pt x="3154934" y="8450707"/>
                  </a:lnTo>
                  <a:close/>
                  <a:moveTo>
                    <a:pt x="3154934" y="8247507"/>
                  </a:moveTo>
                  <a:lnTo>
                    <a:pt x="3154934" y="8145907"/>
                  </a:lnTo>
                  <a:lnTo>
                    <a:pt x="3154934" y="8247507"/>
                  </a:lnTo>
                  <a:close/>
                  <a:moveTo>
                    <a:pt x="3154934" y="8044307"/>
                  </a:moveTo>
                  <a:lnTo>
                    <a:pt x="3154934" y="7942707"/>
                  </a:lnTo>
                  <a:lnTo>
                    <a:pt x="3154934" y="8044307"/>
                  </a:lnTo>
                  <a:close/>
                  <a:moveTo>
                    <a:pt x="3154934" y="7841107"/>
                  </a:moveTo>
                  <a:lnTo>
                    <a:pt x="3154934" y="7739507"/>
                  </a:lnTo>
                  <a:lnTo>
                    <a:pt x="3154934" y="7841107"/>
                  </a:lnTo>
                  <a:close/>
                  <a:moveTo>
                    <a:pt x="3154934" y="7637907"/>
                  </a:moveTo>
                  <a:lnTo>
                    <a:pt x="3154934" y="7536307"/>
                  </a:lnTo>
                  <a:lnTo>
                    <a:pt x="3154934" y="7637907"/>
                  </a:lnTo>
                  <a:close/>
                  <a:moveTo>
                    <a:pt x="3154934" y="7434707"/>
                  </a:moveTo>
                  <a:lnTo>
                    <a:pt x="3154934" y="7333107"/>
                  </a:lnTo>
                  <a:lnTo>
                    <a:pt x="3154934" y="7434707"/>
                  </a:lnTo>
                  <a:close/>
                  <a:moveTo>
                    <a:pt x="3154934" y="7231507"/>
                  </a:moveTo>
                  <a:lnTo>
                    <a:pt x="3154934" y="7129907"/>
                  </a:lnTo>
                  <a:lnTo>
                    <a:pt x="3154934" y="7231507"/>
                  </a:lnTo>
                  <a:close/>
                  <a:moveTo>
                    <a:pt x="3154934" y="7028307"/>
                  </a:moveTo>
                  <a:lnTo>
                    <a:pt x="3154934" y="6926707"/>
                  </a:lnTo>
                  <a:lnTo>
                    <a:pt x="3154934" y="7028307"/>
                  </a:lnTo>
                  <a:close/>
                  <a:moveTo>
                    <a:pt x="3154934" y="6825107"/>
                  </a:moveTo>
                  <a:lnTo>
                    <a:pt x="3154934" y="6723507"/>
                  </a:lnTo>
                  <a:lnTo>
                    <a:pt x="3154934" y="6825107"/>
                  </a:lnTo>
                  <a:close/>
                  <a:moveTo>
                    <a:pt x="3154934" y="6621907"/>
                  </a:moveTo>
                  <a:lnTo>
                    <a:pt x="3154934" y="6520307"/>
                  </a:lnTo>
                  <a:lnTo>
                    <a:pt x="3154934" y="6621907"/>
                  </a:lnTo>
                  <a:close/>
                  <a:moveTo>
                    <a:pt x="3154934" y="6418707"/>
                  </a:moveTo>
                  <a:lnTo>
                    <a:pt x="3154934" y="6317107"/>
                  </a:lnTo>
                  <a:lnTo>
                    <a:pt x="3154934" y="6418707"/>
                  </a:lnTo>
                  <a:close/>
                  <a:moveTo>
                    <a:pt x="3154934" y="6215507"/>
                  </a:moveTo>
                  <a:lnTo>
                    <a:pt x="3154934" y="6113907"/>
                  </a:lnTo>
                  <a:lnTo>
                    <a:pt x="3154934" y="6215507"/>
                  </a:lnTo>
                  <a:close/>
                  <a:moveTo>
                    <a:pt x="3154934" y="6012307"/>
                  </a:moveTo>
                  <a:lnTo>
                    <a:pt x="3154934" y="5910707"/>
                  </a:lnTo>
                  <a:lnTo>
                    <a:pt x="3154934" y="6012307"/>
                  </a:lnTo>
                  <a:close/>
                  <a:moveTo>
                    <a:pt x="3154934" y="5809107"/>
                  </a:moveTo>
                  <a:lnTo>
                    <a:pt x="3154934" y="5707507"/>
                  </a:lnTo>
                  <a:lnTo>
                    <a:pt x="3154934" y="5809107"/>
                  </a:lnTo>
                  <a:close/>
                  <a:moveTo>
                    <a:pt x="3154934" y="5605907"/>
                  </a:moveTo>
                  <a:lnTo>
                    <a:pt x="3154934" y="5504307"/>
                  </a:lnTo>
                  <a:lnTo>
                    <a:pt x="3154934" y="5605907"/>
                  </a:lnTo>
                  <a:close/>
                  <a:moveTo>
                    <a:pt x="3154934" y="5402707"/>
                  </a:moveTo>
                  <a:lnTo>
                    <a:pt x="3154934" y="5301107"/>
                  </a:lnTo>
                  <a:lnTo>
                    <a:pt x="3154934" y="5402707"/>
                  </a:lnTo>
                  <a:close/>
                  <a:moveTo>
                    <a:pt x="3154934" y="5199507"/>
                  </a:moveTo>
                  <a:lnTo>
                    <a:pt x="3154934" y="5097907"/>
                  </a:lnTo>
                  <a:lnTo>
                    <a:pt x="3154934" y="5199507"/>
                  </a:lnTo>
                  <a:close/>
                  <a:moveTo>
                    <a:pt x="3154934" y="4996307"/>
                  </a:moveTo>
                  <a:lnTo>
                    <a:pt x="3154934" y="4894707"/>
                  </a:lnTo>
                  <a:lnTo>
                    <a:pt x="3154934" y="4996307"/>
                  </a:lnTo>
                  <a:close/>
                  <a:moveTo>
                    <a:pt x="3154934" y="4793107"/>
                  </a:moveTo>
                  <a:lnTo>
                    <a:pt x="3154934" y="4691507"/>
                  </a:lnTo>
                  <a:lnTo>
                    <a:pt x="3154934" y="4793107"/>
                  </a:lnTo>
                  <a:close/>
                  <a:moveTo>
                    <a:pt x="3154934" y="4589907"/>
                  </a:moveTo>
                  <a:lnTo>
                    <a:pt x="3154934" y="4488307"/>
                  </a:lnTo>
                  <a:lnTo>
                    <a:pt x="3154934" y="4589907"/>
                  </a:lnTo>
                  <a:close/>
                  <a:moveTo>
                    <a:pt x="3154934" y="4386707"/>
                  </a:moveTo>
                  <a:lnTo>
                    <a:pt x="3154934" y="4285107"/>
                  </a:lnTo>
                  <a:lnTo>
                    <a:pt x="3154934" y="4386707"/>
                  </a:lnTo>
                  <a:close/>
                  <a:moveTo>
                    <a:pt x="3154934" y="4183507"/>
                  </a:moveTo>
                  <a:lnTo>
                    <a:pt x="3154934" y="4081907"/>
                  </a:lnTo>
                  <a:lnTo>
                    <a:pt x="3154934" y="4183507"/>
                  </a:lnTo>
                  <a:close/>
                  <a:moveTo>
                    <a:pt x="3154934" y="3980307"/>
                  </a:moveTo>
                  <a:lnTo>
                    <a:pt x="3154934" y="3878707"/>
                  </a:lnTo>
                  <a:lnTo>
                    <a:pt x="3154934" y="3980307"/>
                  </a:lnTo>
                  <a:close/>
                  <a:moveTo>
                    <a:pt x="3154934" y="3777107"/>
                  </a:moveTo>
                  <a:lnTo>
                    <a:pt x="3154934" y="3675507"/>
                  </a:lnTo>
                  <a:lnTo>
                    <a:pt x="3154934" y="3777107"/>
                  </a:lnTo>
                  <a:close/>
                  <a:moveTo>
                    <a:pt x="3154934" y="3573907"/>
                  </a:moveTo>
                  <a:lnTo>
                    <a:pt x="3154934" y="3472307"/>
                  </a:lnTo>
                  <a:lnTo>
                    <a:pt x="3154934" y="3573907"/>
                  </a:lnTo>
                  <a:close/>
                  <a:moveTo>
                    <a:pt x="3154934" y="3370707"/>
                  </a:moveTo>
                  <a:lnTo>
                    <a:pt x="3154934" y="3269107"/>
                  </a:lnTo>
                  <a:lnTo>
                    <a:pt x="3154934" y="3370707"/>
                  </a:lnTo>
                  <a:close/>
                  <a:moveTo>
                    <a:pt x="3154934" y="3167507"/>
                  </a:moveTo>
                  <a:lnTo>
                    <a:pt x="3154934" y="3065907"/>
                  </a:lnTo>
                  <a:lnTo>
                    <a:pt x="3154934" y="3167507"/>
                  </a:lnTo>
                  <a:close/>
                  <a:moveTo>
                    <a:pt x="3154934" y="2964307"/>
                  </a:moveTo>
                  <a:lnTo>
                    <a:pt x="3154934" y="2862707"/>
                  </a:lnTo>
                  <a:lnTo>
                    <a:pt x="3154934" y="2964307"/>
                  </a:lnTo>
                  <a:close/>
                  <a:moveTo>
                    <a:pt x="3154934" y="2761107"/>
                  </a:moveTo>
                  <a:lnTo>
                    <a:pt x="3154934" y="2659507"/>
                  </a:lnTo>
                  <a:lnTo>
                    <a:pt x="3154934" y="2761107"/>
                  </a:lnTo>
                  <a:close/>
                  <a:moveTo>
                    <a:pt x="3154934" y="2557907"/>
                  </a:moveTo>
                  <a:lnTo>
                    <a:pt x="3154934" y="2456307"/>
                  </a:lnTo>
                  <a:lnTo>
                    <a:pt x="3154934" y="2557907"/>
                  </a:lnTo>
                  <a:close/>
                  <a:moveTo>
                    <a:pt x="3154934" y="2354707"/>
                  </a:moveTo>
                  <a:lnTo>
                    <a:pt x="3154934" y="2253107"/>
                  </a:lnTo>
                  <a:lnTo>
                    <a:pt x="3154934" y="2354707"/>
                  </a:lnTo>
                  <a:close/>
                  <a:moveTo>
                    <a:pt x="3154934" y="2151507"/>
                  </a:moveTo>
                  <a:lnTo>
                    <a:pt x="3154934" y="2049907"/>
                  </a:lnTo>
                  <a:lnTo>
                    <a:pt x="3154934" y="2151507"/>
                  </a:lnTo>
                  <a:close/>
                  <a:moveTo>
                    <a:pt x="3154934" y="1948307"/>
                  </a:moveTo>
                  <a:lnTo>
                    <a:pt x="3154934" y="1846707"/>
                  </a:lnTo>
                  <a:lnTo>
                    <a:pt x="3154934" y="1948307"/>
                  </a:lnTo>
                  <a:close/>
                  <a:moveTo>
                    <a:pt x="3154934" y="1745107"/>
                  </a:moveTo>
                  <a:lnTo>
                    <a:pt x="3154934" y="1643507"/>
                  </a:lnTo>
                  <a:lnTo>
                    <a:pt x="3154934" y="1745107"/>
                  </a:lnTo>
                  <a:close/>
                  <a:moveTo>
                    <a:pt x="3154934" y="1541907"/>
                  </a:moveTo>
                  <a:lnTo>
                    <a:pt x="3154934" y="1440307"/>
                  </a:lnTo>
                  <a:lnTo>
                    <a:pt x="3154934" y="1541907"/>
                  </a:lnTo>
                  <a:close/>
                  <a:moveTo>
                    <a:pt x="3154934" y="1338707"/>
                  </a:moveTo>
                  <a:lnTo>
                    <a:pt x="3154934" y="1237107"/>
                  </a:lnTo>
                  <a:lnTo>
                    <a:pt x="3154934" y="1338707"/>
                  </a:lnTo>
                  <a:close/>
                  <a:moveTo>
                    <a:pt x="3154934" y="1135507"/>
                  </a:moveTo>
                  <a:lnTo>
                    <a:pt x="3154934" y="1033907"/>
                  </a:lnTo>
                  <a:lnTo>
                    <a:pt x="3154934" y="1135507"/>
                  </a:lnTo>
                  <a:close/>
                  <a:moveTo>
                    <a:pt x="3154934" y="932307"/>
                  </a:moveTo>
                  <a:lnTo>
                    <a:pt x="3154934" y="830707"/>
                  </a:lnTo>
                  <a:lnTo>
                    <a:pt x="3154934" y="932307"/>
                  </a:lnTo>
                  <a:close/>
                  <a:moveTo>
                    <a:pt x="3154934" y="729107"/>
                  </a:moveTo>
                  <a:lnTo>
                    <a:pt x="3154934" y="627507"/>
                  </a:lnTo>
                  <a:lnTo>
                    <a:pt x="3154934" y="729107"/>
                  </a:lnTo>
                  <a:close/>
                  <a:moveTo>
                    <a:pt x="3154934" y="525907"/>
                  </a:moveTo>
                  <a:lnTo>
                    <a:pt x="3154934" y="424307"/>
                  </a:lnTo>
                  <a:lnTo>
                    <a:pt x="3154934" y="525907"/>
                  </a:lnTo>
                  <a:close/>
                  <a:moveTo>
                    <a:pt x="3154934" y="322707"/>
                  </a:moveTo>
                  <a:lnTo>
                    <a:pt x="3154934" y="221107"/>
                  </a:lnTo>
                  <a:lnTo>
                    <a:pt x="3154934" y="322707"/>
                  </a:lnTo>
                  <a:close/>
                  <a:moveTo>
                    <a:pt x="3154934" y="119507"/>
                  </a:moveTo>
                  <a:lnTo>
                    <a:pt x="3154934" y="25400"/>
                  </a:lnTo>
                  <a:cubicBezTo>
                    <a:pt x="3104134" y="11430"/>
                    <a:pt x="3115564" y="0"/>
                    <a:pt x="3129534" y="0"/>
                  </a:cubicBezTo>
                  <a:lnTo>
                    <a:pt x="3231134" y="0"/>
                  </a:lnTo>
                  <a:lnTo>
                    <a:pt x="3231134" y="50800"/>
                  </a:lnTo>
                  <a:lnTo>
                    <a:pt x="3129534" y="50800"/>
                  </a:lnTo>
                  <a:lnTo>
                    <a:pt x="3129534" y="25400"/>
                  </a:lnTo>
                  <a:lnTo>
                    <a:pt x="3154934" y="25400"/>
                  </a:lnTo>
                  <a:lnTo>
                    <a:pt x="3154934" y="119507"/>
                  </a:lnTo>
                  <a:close/>
                </a:path>
              </a:pathLst>
            </a:custGeom>
            <a:solidFill>
              <a:srgbClr val="000000"/>
            </a:solidFill>
          </p:spPr>
        </p:sp>
      </p:grpSp>
      <p:sp>
        <p:nvSpPr>
          <p:cNvPr name="Freeform 4" id="4" descr="Standard Chartered Logo and symbol, meaning, history, PNG, brand"/>
          <p:cNvSpPr/>
          <p:nvPr/>
        </p:nvSpPr>
        <p:spPr>
          <a:xfrm flipH="false" flipV="false" rot="0">
            <a:off x="448960" y="329360"/>
            <a:ext cx="2259019" cy="1270698"/>
          </a:xfrm>
          <a:custGeom>
            <a:avLst/>
            <a:gdLst/>
            <a:ahLst/>
            <a:cxnLst/>
            <a:rect r="r" b="b" t="t" l="l"/>
            <a:pathLst>
              <a:path h="1270698" w="2259019">
                <a:moveTo>
                  <a:pt x="0" y="0"/>
                </a:moveTo>
                <a:lnTo>
                  <a:pt x="2259020" y="0"/>
                </a:lnTo>
                <a:lnTo>
                  <a:pt x="2259020" y="1270698"/>
                </a:lnTo>
                <a:lnTo>
                  <a:pt x="0" y="1270698"/>
                </a:lnTo>
                <a:lnTo>
                  <a:pt x="0" y="0"/>
                </a:lnTo>
                <a:close/>
              </a:path>
            </a:pathLst>
          </a:custGeom>
          <a:blipFill>
            <a:blip r:embed="rId2"/>
            <a:stretch>
              <a:fillRect l="0" t="0" r="0" b="0"/>
            </a:stretch>
          </a:blipFill>
        </p:spPr>
      </p:sp>
      <p:grpSp>
        <p:nvGrpSpPr>
          <p:cNvPr name="Group 5" id="5"/>
          <p:cNvGrpSpPr/>
          <p:nvPr/>
        </p:nvGrpSpPr>
        <p:grpSpPr>
          <a:xfrm rot="0">
            <a:off x="436653" y="2543720"/>
            <a:ext cx="8193639" cy="1107996"/>
            <a:chOff x="0" y="0"/>
            <a:chExt cx="10924852" cy="1477328"/>
          </a:xfrm>
        </p:grpSpPr>
        <p:sp>
          <p:nvSpPr>
            <p:cNvPr name="Freeform 6" id="6"/>
            <p:cNvSpPr/>
            <p:nvPr/>
          </p:nvSpPr>
          <p:spPr>
            <a:xfrm flipH="false" flipV="false" rot="0">
              <a:off x="0" y="0"/>
              <a:ext cx="10924852" cy="1477328"/>
            </a:xfrm>
            <a:custGeom>
              <a:avLst/>
              <a:gdLst/>
              <a:ahLst/>
              <a:cxnLst/>
              <a:rect r="r" b="b" t="t" l="l"/>
              <a:pathLst>
                <a:path h="1477328" w="10924852">
                  <a:moveTo>
                    <a:pt x="0" y="0"/>
                  </a:moveTo>
                  <a:lnTo>
                    <a:pt x="10924852" y="0"/>
                  </a:lnTo>
                  <a:lnTo>
                    <a:pt x="10924852" y="1477328"/>
                  </a:lnTo>
                  <a:lnTo>
                    <a:pt x="0" y="1477328"/>
                  </a:lnTo>
                  <a:close/>
                </a:path>
              </a:pathLst>
            </a:custGeom>
            <a:solidFill>
              <a:srgbClr val="000000">
                <a:alpha val="0"/>
              </a:srgbClr>
            </a:solidFill>
          </p:spPr>
        </p:sp>
        <p:sp>
          <p:nvSpPr>
            <p:cNvPr name="TextBox 7" id="7"/>
            <p:cNvSpPr txBox="true"/>
            <p:nvPr/>
          </p:nvSpPr>
          <p:spPr>
            <a:xfrm>
              <a:off x="0" y="-28575"/>
              <a:ext cx="10924852" cy="1505903"/>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We are committed to making a positive impact in the world through </a:t>
              </a:r>
              <a:r>
                <a:rPr lang="en-US" sz="1575">
                  <a:solidFill>
                    <a:srgbClr val="00B0F0"/>
                  </a:solidFill>
                  <a:latin typeface="Arial"/>
                  <a:ea typeface="Arial"/>
                  <a:cs typeface="Arial"/>
                  <a:sym typeface="Arial"/>
                </a:rPr>
                <a:t>sustainable and responsible</a:t>
              </a:r>
              <a:r>
                <a:rPr lang="en-US" sz="1575">
                  <a:solidFill>
                    <a:srgbClr val="000000"/>
                  </a:solidFill>
                  <a:latin typeface="Arial"/>
                  <a:ea typeface="Arial"/>
                  <a:cs typeface="Arial"/>
                  <a:sym typeface="Arial"/>
                </a:rPr>
                <a:t> banking while giving back to society. We also strive to </a:t>
              </a:r>
              <a:r>
                <a:rPr lang="en-US" sz="1575">
                  <a:solidFill>
                    <a:srgbClr val="00B0F0"/>
                  </a:solidFill>
                  <a:latin typeface="Arial"/>
                  <a:ea typeface="Arial"/>
                  <a:cs typeface="Arial"/>
                  <a:sym typeface="Arial"/>
                </a:rPr>
                <a:t>create meaningful change</a:t>
              </a:r>
              <a:r>
                <a:rPr lang="en-US" sz="1575">
                  <a:solidFill>
                    <a:srgbClr val="000000"/>
                  </a:solidFill>
                  <a:latin typeface="Arial"/>
                  <a:ea typeface="Arial"/>
                  <a:cs typeface="Arial"/>
                  <a:sym typeface="Arial"/>
                </a:rPr>
                <a:t> for our clients and stakeholders by delivering world-class banking services that truly </a:t>
              </a:r>
              <a:r>
                <a:rPr lang="en-US" sz="1575">
                  <a:solidFill>
                    <a:srgbClr val="00B0F0"/>
                  </a:solidFill>
                  <a:latin typeface="Arial"/>
                  <a:ea typeface="Arial"/>
                  <a:cs typeface="Arial"/>
                  <a:sym typeface="Arial"/>
                </a:rPr>
                <a:t>make a difference</a:t>
              </a:r>
              <a:r>
                <a:rPr lang="en-US" sz="1575">
                  <a:solidFill>
                    <a:srgbClr val="000000"/>
                  </a:solidFill>
                  <a:latin typeface="Arial"/>
                  <a:ea typeface="Arial"/>
                  <a:cs typeface="Arial"/>
                  <a:sym typeface="Arial"/>
                </a:rPr>
                <a:t>.</a:t>
              </a:r>
            </a:p>
          </p:txBody>
        </p:sp>
      </p:grpSp>
      <p:grpSp>
        <p:nvGrpSpPr>
          <p:cNvPr name="Group 8" id="8"/>
          <p:cNvGrpSpPr/>
          <p:nvPr/>
        </p:nvGrpSpPr>
        <p:grpSpPr>
          <a:xfrm rot="0">
            <a:off x="467136" y="2112082"/>
            <a:ext cx="6159355" cy="507831"/>
            <a:chOff x="0" y="0"/>
            <a:chExt cx="8212474" cy="677108"/>
          </a:xfrm>
        </p:grpSpPr>
        <p:sp>
          <p:nvSpPr>
            <p:cNvPr name="Freeform 9" id="9"/>
            <p:cNvSpPr/>
            <p:nvPr/>
          </p:nvSpPr>
          <p:spPr>
            <a:xfrm flipH="false" flipV="false" rot="0">
              <a:off x="0" y="0"/>
              <a:ext cx="8212474" cy="677108"/>
            </a:xfrm>
            <a:custGeom>
              <a:avLst/>
              <a:gdLst/>
              <a:ahLst/>
              <a:cxnLst/>
              <a:rect r="r" b="b" t="t" l="l"/>
              <a:pathLst>
                <a:path h="677108" w="8212474">
                  <a:moveTo>
                    <a:pt x="0" y="0"/>
                  </a:moveTo>
                  <a:lnTo>
                    <a:pt x="8212474" y="0"/>
                  </a:lnTo>
                  <a:lnTo>
                    <a:pt x="8212474" y="677108"/>
                  </a:lnTo>
                  <a:lnTo>
                    <a:pt x="0" y="677108"/>
                  </a:lnTo>
                  <a:close/>
                </a:path>
              </a:pathLst>
            </a:custGeom>
            <a:solidFill>
              <a:srgbClr val="000000">
                <a:alpha val="0"/>
              </a:srgbClr>
            </a:solidFill>
          </p:spPr>
        </p:sp>
        <p:sp>
          <p:nvSpPr>
            <p:cNvPr name="TextBox 10" id="10"/>
            <p:cNvSpPr txBox="true"/>
            <p:nvPr/>
          </p:nvSpPr>
          <p:spPr>
            <a:xfrm>
              <a:off x="0" y="-47625"/>
              <a:ext cx="8212474" cy="724733"/>
            </a:xfrm>
            <a:prstGeom prst="rect">
              <a:avLst/>
            </a:prstGeom>
          </p:spPr>
          <p:txBody>
            <a:bodyPr anchor="t" rtlCol="false" tIns="0" lIns="0" bIns="0" rIns="0"/>
            <a:lstStyle/>
            <a:p>
              <a:pPr algn="l">
                <a:lnSpc>
                  <a:spcPts val="2879"/>
                </a:lnSpc>
              </a:pPr>
              <a:r>
                <a:rPr lang="en-US" b="true" sz="2400" i="true">
                  <a:solidFill>
                    <a:srgbClr val="000000"/>
                  </a:solidFill>
                  <a:latin typeface="Times New Roman Bold Italics"/>
                  <a:ea typeface="Times New Roman Bold Italics"/>
                  <a:cs typeface="Times New Roman Bold Italics"/>
                  <a:sym typeface="Times New Roman Bold Italics"/>
                </a:rPr>
                <a:t>“Here for Good”</a:t>
              </a:r>
            </a:p>
          </p:txBody>
        </p:sp>
      </p:grpSp>
      <p:sp>
        <p:nvSpPr>
          <p:cNvPr name="AutoShape 11" id="11"/>
          <p:cNvSpPr/>
          <p:nvPr/>
        </p:nvSpPr>
        <p:spPr>
          <a:xfrm rot="4067">
            <a:off x="462371" y="4029867"/>
            <a:ext cx="8049394" cy="0"/>
          </a:xfrm>
          <a:prstGeom prst="line">
            <a:avLst/>
          </a:prstGeom>
          <a:ln cap="rnd" w="9525">
            <a:solidFill>
              <a:srgbClr val="FFFFFF"/>
            </a:solidFill>
            <a:prstDash val="solid"/>
            <a:headEnd type="none" len="sm" w="sm"/>
            <a:tailEnd type="none" len="sm" w="sm"/>
          </a:ln>
        </p:spPr>
      </p:sp>
      <p:grpSp>
        <p:nvGrpSpPr>
          <p:cNvPr name="Group 12" id="12"/>
          <p:cNvGrpSpPr/>
          <p:nvPr/>
        </p:nvGrpSpPr>
        <p:grpSpPr>
          <a:xfrm rot="0">
            <a:off x="296078" y="4840010"/>
            <a:ext cx="8334214" cy="1477328"/>
            <a:chOff x="0" y="0"/>
            <a:chExt cx="11112286" cy="1969770"/>
          </a:xfrm>
        </p:grpSpPr>
        <p:sp>
          <p:nvSpPr>
            <p:cNvPr name="Freeform 13" id="13"/>
            <p:cNvSpPr/>
            <p:nvPr/>
          </p:nvSpPr>
          <p:spPr>
            <a:xfrm flipH="false" flipV="false" rot="0">
              <a:off x="0" y="0"/>
              <a:ext cx="11112286" cy="1969770"/>
            </a:xfrm>
            <a:custGeom>
              <a:avLst/>
              <a:gdLst/>
              <a:ahLst/>
              <a:cxnLst/>
              <a:rect r="r" b="b" t="t" l="l"/>
              <a:pathLst>
                <a:path h="1969770" w="11112286">
                  <a:moveTo>
                    <a:pt x="0" y="0"/>
                  </a:moveTo>
                  <a:lnTo>
                    <a:pt x="11112286" y="0"/>
                  </a:lnTo>
                  <a:lnTo>
                    <a:pt x="11112286" y="1969770"/>
                  </a:lnTo>
                  <a:lnTo>
                    <a:pt x="0" y="1969770"/>
                  </a:lnTo>
                  <a:close/>
                </a:path>
              </a:pathLst>
            </a:custGeom>
            <a:solidFill>
              <a:srgbClr val="000000">
                <a:alpha val="0"/>
              </a:srgbClr>
            </a:solidFill>
          </p:spPr>
        </p:sp>
        <p:sp>
          <p:nvSpPr>
            <p:cNvPr name="TextBox 14" id="14"/>
            <p:cNvSpPr txBox="true"/>
            <p:nvPr/>
          </p:nvSpPr>
          <p:spPr>
            <a:xfrm>
              <a:off x="0" y="-28575"/>
              <a:ext cx="11112286" cy="1998345"/>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Top of the Pyramid customers;</a:t>
              </a:r>
            </a:p>
            <a:p>
              <a:pPr algn="l">
                <a:lnSpc>
                  <a:spcPts val="1889"/>
                </a:lnSpc>
              </a:pP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INDIVIDUALS:</a:t>
              </a:r>
              <a:r>
                <a:rPr lang="en-US" sz="1575">
                  <a:solidFill>
                    <a:srgbClr val="000000"/>
                  </a:solidFill>
                  <a:latin typeface="Arial"/>
                  <a:ea typeface="Arial"/>
                  <a:cs typeface="Arial"/>
                  <a:sym typeface="Arial"/>
                </a:rPr>
                <a:t> </a:t>
              </a:r>
              <a:r>
                <a:rPr lang="en-US" sz="1575">
                  <a:solidFill>
                    <a:srgbClr val="00B0F0"/>
                  </a:solidFill>
                  <a:latin typeface="Arial"/>
                  <a:ea typeface="Arial"/>
                  <a:cs typeface="Arial"/>
                  <a:sym typeface="Arial"/>
                </a:rPr>
                <a:t>HNI and UHNI </a:t>
              </a:r>
              <a:r>
                <a:rPr lang="en-US" sz="1575">
                  <a:solidFill>
                    <a:srgbClr val="000000"/>
                  </a:solidFill>
                  <a:latin typeface="Arial"/>
                  <a:ea typeface="Arial"/>
                  <a:cs typeface="Arial"/>
                  <a:sym typeface="Arial"/>
                </a:rPr>
                <a:t>individuals seeking </a:t>
              </a:r>
              <a:r>
                <a:rPr lang="en-US" sz="1575">
                  <a:solidFill>
                    <a:srgbClr val="00B0F0"/>
                  </a:solidFill>
                  <a:latin typeface="Arial"/>
                  <a:ea typeface="Arial"/>
                  <a:cs typeface="Arial"/>
                  <a:sym typeface="Arial"/>
                </a:rPr>
                <a:t>personalized banking </a:t>
              </a:r>
              <a:r>
                <a:rPr lang="en-US" sz="1575">
                  <a:solidFill>
                    <a:srgbClr val="000000"/>
                  </a:solidFill>
                  <a:latin typeface="Arial"/>
                  <a:ea typeface="Arial"/>
                  <a:cs typeface="Arial"/>
                  <a:sym typeface="Arial"/>
                </a:rPr>
                <a:t>solutions, global opportunities, and </a:t>
              </a:r>
              <a:r>
                <a:rPr lang="en-US" sz="1575">
                  <a:solidFill>
                    <a:srgbClr val="00B0F0"/>
                  </a:solidFill>
                  <a:latin typeface="Arial"/>
                  <a:ea typeface="Arial"/>
                  <a:cs typeface="Arial"/>
                  <a:sym typeface="Arial"/>
                </a:rPr>
                <a:t>exclusive experiences</a:t>
              </a:r>
              <a:r>
                <a:rPr lang="en-US" sz="1575">
                  <a:solidFill>
                    <a:srgbClr val="000000"/>
                  </a:solidFill>
                  <a:latin typeface="Arial"/>
                  <a:ea typeface="Arial"/>
                  <a:cs typeface="Arial"/>
                  <a:sym typeface="Arial"/>
                </a:rPr>
                <a:t> to facilitate wealth creation.</a:t>
              </a: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B2B: </a:t>
              </a:r>
              <a:r>
                <a:rPr lang="en-US" sz="1575">
                  <a:solidFill>
                    <a:srgbClr val="000000"/>
                  </a:solidFill>
                  <a:latin typeface="Arial"/>
                  <a:ea typeface="Arial"/>
                  <a:cs typeface="Arial"/>
                  <a:sym typeface="Arial"/>
                </a:rPr>
                <a:t>businesses  and institutions </a:t>
              </a:r>
              <a:r>
                <a:rPr lang="en-US" sz="1575">
                  <a:solidFill>
                    <a:srgbClr val="00B0F0"/>
                  </a:solidFill>
                  <a:latin typeface="Arial"/>
                  <a:ea typeface="Arial"/>
                  <a:cs typeface="Arial"/>
                  <a:sym typeface="Arial"/>
                </a:rPr>
                <a:t>looking to expand internationally</a:t>
              </a:r>
              <a:r>
                <a:rPr lang="en-US" sz="1575">
                  <a:solidFill>
                    <a:srgbClr val="000000"/>
                  </a:solidFill>
                  <a:latin typeface="Arial"/>
                  <a:ea typeface="Arial"/>
                  <a:cs typeface="Arial"/>
                  <a:sym typeface="Arial"/>
                </a:rPr>
                <a:t>, optimize </a:t>
              </a:r>
              <a:r>
                <a:rPr lang="en-US" sz="1575">
                  <a:solidFill>
                    <a:srgbClr val="00B0F0"/>
                  </a:solidFill>
                  <a:latin typeface="Arial"/>
                  <a:ea typeface="Arial"/>
                  <a:cs typeface="Arial"/>
                  <a:sym typeface="Arial"/>
                </a:rPr>
                <a:t>cross-border trade,</a:t>
              </a:r>
              <a:r>
                <a:rPr lang="en-US" sz="1575">
                  <a:solidFill>
                    <a:srgbClr val="000000"/>
                  </a:solidFill>
                  <a:latin typeface="Arial"/>
                  <a:ea typeface="Arial"/>
                  <a:cs typeface="Arial"/>
                  <a:sym typeface="Arial"/>
                </a:rPr>
                <a:t> and access </a:t>
              </a:r>
              <a:r>
                <a:rPr lang="en-US" sz="1575">
                  <a:solidFill>
                    <a:srgbClr val="00B0F0"/>
                  </a:solidFill>
                  <a:latin typeface="Arial"/>
                  <a:ea typeface="Arial"/>
                  <a:cs typeface="Arial"/>
                  <a:sym typeface="Arial"/>
                </a:rPr>
                <a:t>expert financial advisory</a:t>
              </a:r>
            </a:p>
          </p:txBody>
        </p:sp>
      </p:grpSp>
      <p:sp>
        <p:nvSpPr>
          <p:cNvPr name="AutoShape 15" id="15"/>
          <p:cNvSpPr/>
          <p:nvPr/>
        </p:nvSpPr>
        <p:spPr>
          <a:xfrm rot="4052">
            <a:off x="431886" y="6729353"/>
            <a:ext cx="8079879" cy="0"/>
          </a:xfrm>
          <a:prstGeom prst="line">
            <a:avLst/>
          </a:prstGeom>
          <a:ln cap="rnd" w="9525">
            <a:solidFill>
              <a:srgbClr val="FFFFFF"/>
            </a:solidFill>
            <a:prstDash val="solid"/>
            <a:headEnd type="none" len="sm" w="sm"/>
            <a:tailEnd type="none" len="sm" w="sm"/>
          </a:ln>
        </p:spPr>
      </p:sp>
      <p:grpSp>
        <p:nvGrpSpPr>
          <p:cNvPr name="Group 16" id="16"/>
          <p:cNvGrpSpPr/>
          <p:nvPr/>
        </p:nvGrpSpPr>
        <p:grpSpPr>
          <a:xfrm rot="0">
            <a:off x="467136" y="4272466"/>
            <a:ext cx="3678486" cy="496002"/>
            <a:chOff x="0" y="0"/>
            <a:chExt cx="4904648" cy="661336"/>
          </a:xfrm>
        </p:grpSpPr>
        <p:sp>
          <p:nvSpPr>
            <p:cNvPr name="Freeform 17" id="17"/>
            <p:cNvSpPr/>
            <p:nvPr/>
          </p:nvSpPr>
          <p:spPr>
            <a:xfrm flipH="false" flipV="false" rot="0">
              <a:off x="0" y="0"/>
              <a:ext cx="4904648" cy="661336"/>
            </a:xfrm>
            <a:custGeom>
              <a:avLst/>
              <a:gdLst/>
              <a:ahLst/>
              <a:cxnLst/>
              <a:rect r="r" b="b" t="t" l="l"/>
              <a:pathLst>
                <a:path h="661336" w="4904648">
                  <a:moveTo>
                    <a:pt x="0" y="0"/>
                  </a:moveTo>
                  <a:lnTo>
                    <a:pt x="4904648" y="0"/>
                  </a:lnTo>
                  <a:lnTo>
                    <a:pt x="4904648" y="661336"/>
                  </a:lnTo>
                  <a:lnTo>
                    <a:pt x="0" y="661336"/>
                  </a:lnTo>
                  <a:close/>
                </a:path>
              </a:pathLst>
            </a:custGeom>
            <a:solidFill>
              <a:srgbClr val="000000">
                <a:alpha val="0"/>
              </a:srgbClr>
            </a:solidFill>
          </p:spPr>
        </p:sp>
        <p:sp>
          <p:nvSpPr>
            <p:cNvPr name="TextBox 18" id="18"/>
            <p:cNvSpPr txBox="true"/>
            <p:nvPr/>
          </p:nvSpPr>
          <p:spPr>
            <a:xfrm>
              <a:off x="0" y="-228600"/>
              <a:ext cx="4904648" cy="889936"/>
            </a:xfrm>
            <a:prstGeom prst="rect">
              <a:avLst/>
            </a:prstGeom>
          </p:spPr>
          <p:txBody>
            <a:bodyPr anchor="t" rtlCol="false" tIns="0" lIns="0" bIns="0" rIns="0"/>
            <a:lstStyle/>
            <a:p>
              <a:pPr algn="l">
                <a:lnSpc>
                  <a:spcPts val="4492"/>
                </a:lnSpc>
              </a:pPr>
              <a:r>
                <a:rPr lang="en-US" b="true" sz="2100">
                  <a:solidFill>
                    <a:srgbClr val="000000"/>
                  </a:solidFill>
                  <a:latin typeface="Times New Roman Bold"/>
                  <a:ea typeface="Times New Roman Bold"/>
                  <a:cs typeface="Times New Roman Bold"/>
                  <a:sym typeface="Times New Roman Bold"/>
                </a:rPr>
                <a:t>KEY TARGET CUSTOMERS</a:t>
              </a:r>
            </a:p>
          </p:txBody>
        </p:sp>
      </p:grpSp>
      <p:grpSp>
        <p:nvGrpSpPr>
          <p:cNvPr name="Group 19" id="19"/>
          <p:cNvGrpSpPr/>
          <p:nvPr/>
        </p:nvGrpSpPr>
        <p:grpSpPr>
          <a:xfrm rot="0">
            <a:off x="296078" y="7057510"/>
            <a:ext cx="4554962" cy="461665"/>
            <a:chOff x="0" y="0"/>
            <a:chExt cx="6073282" cy="615554"/>
          </a:xfrm>
        </p:grpSpPr>
        <p:sp>
          <p:nvSpPr>
            <p:cNvPr name="Freeform 20" id="20"/>
            <p:cNvSpPr/>
            <p:nvPr/>
          </p:nvSpPr>
          <p:spPr>
            <a:xfrm flipH="false" flipV="false" rot="0">
              <a:off x="0" y="0"/>
              <a:ext cx="6073282" cy="615554"/>
            </a:xfrm>
            <a:custGeom>
              <a:avLst/>
              <a:gdLst/>
              <a:ahLst/>
              <a:cxnLst/>
              <a:rect r="r" b="b" t="t" l="l"/>
              <a:pathLst>
                <a:path h="615554" w="6073282">
                  <a:moveTo>
                    <a:pt x="0" y="0"/>
                  </a:moveTo>
                  <a:lnTo>
                    <a:pt x="6073282" y="0"/>
                  </a:lnTo>
                  <a:lnTo>
                    <a:pt x="6073282" y="615554"/>
                  </a:lnTo>
                  <a:lnTo>
                    <a:pt x="0" y="615554"/>
                  </a:lnTo>
                  <a:close/>
                </a:path>
              </a:pathLst>
            </a:custGeom>
            <a:solidFill>
              <a:srgbClr val="000000">
                <a:alpha val="0"/>
              </a:srgbClr>
            </a:solidFill>
          </p:spPr>
        </p:sp>
        <p:sp>
          <p:nvSpPr>
            <p:cNvPr name="TextBox 21" id="21"/>
            <p:cNvSpPr txBox="true"/>
            <p:nvPr/>
          </p:nvSpPr>
          <p:spPr>
            <a:xfrm>
              <a:off x="0" y="-47625"/>
              <a:ext cx="6073282"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MAINLINE COMMUNICATION</a:t>
              </a:r>
            </a:p>
          </p:txBody>
        </p:sp>
      </p:grpSp>
      <p:grpSp>
        <p:nvGrpSpPr>
          <p:cNvPr name="Group 22" id="22"/>
          <p:cNvGrpSpPr/>
          <p:nvPr/>
        </p:nvGrpSpPr>
        <p:grpSpPr>
          <a:xfrm rot="0">
            <a:off x="470740" y="7561110"/>
            <a:ext cx="8159552" cy="969497"/>
            <a:chOff x="0" y="0"/>
            <a:chExt cx="10879402" cy="1292662"/>
          </a:xfrm>
        </p:grpSpPr>
        <p:sp>
          <p:nvSpPr>
            <p:cNvPr name="Freeform 23" id="23"/>
            <p:cNvSpPr/>
            <p:nvPr/>
          </p:nvSpPr>
          <p:spPr>
            <a:xfrm flipH="false" flipV="false" rot="0">
              <a:off x="0" y="0"/>
              <a:ext cx="10879402" cy="1292662"/>
            </a:xfrm>
            <a:custGeom>
              <a:avLst/>
              <a:gdLst/>
              <a:ahLst/>
              <a:cxnLst/>
              <a:rect r="r" b="b" t="t" l="l"/>
              <a:pathLst>
                <a:path h="1292662" w="10879402">
                  <a:moveTo>
                    <a:pt x="0" y="0"/>
                  </a:moveTo>
                  <a:lnTo>
                    <a:pt x="10879402" y="0"/>
                  </a:lnTo>
                  <a:lnTo>
                    <a:pt x="10879402" y="1292662"/>
                  </a:lnTo>
                  <a:lnTo>
                    <a:pt x="0" y="1292662"/>
                  </a:lnTo>
                  <a:close/>
                </a:path>
              </a:pathLst>
            </a:custGeom>
            <a:solidFill>
              <a:srgbClr val="000000">
                <a:alpha val="0"/>
              </a:srgbClr>
            </a:solidFill>
          </p:spPr>
        </p:sp>
        <p:sp>
          <p:nvSpPr>
            <p:cNvPr name="TextBox 24" id="24"/>
            <p:cNvSpPr txBox="true"/>
            <p:nvPr/>
          </p:nvSpPr>
          <p:spPr>
            <a:xfrm>
              <a:off x="0" y="-28575"/>
              <a:ext cx="10879402" cy="1321237"/>
            </a:xfrm>
            <a:prstGeom prst="rect">
              <a:avLst/>
            </a:prstGeom>
          </p:spPr>
          <p:txBody>
            <a:bodyPr anchor="t" rtlCol="false" tIns="0" lIns="0" bIns="0" rIns="0"/>
            <a:lstStyle/>
            <a:p>
              <a:pPr algn="l">
                <a:lnSpc>
                  <a:spcPts val="1889"/>
                </a:lnSpc>
              </a:pPr>
              <a:r>
                <a:rPr lang="en-US" b="true" sz="1575">
                  <a:solidFill>
                    <a:srgbClr val="000000"/>
                  </a:solidFill>
                  <a:latin typeface="Arial Bold"/>
                  <a:ea typeface="Arial Bold"/>
                  <a:cs typeface="Arial Bold"/>
                  <a:sym typeface="Arial Bold"/>
                </a:rPr>
                <a:t>From here, possibilities are everywhere</a:t>
              </a:r>
            </a:p>
            <a:p>
              <a:pPr algn="l">
                <a:lnSpc>
                  <a:spcPts val="1889"/>
                </a:lnSpc>
              </a:pPr>
              <a:r>
                <a:rPr lang="en-US" sz="1575">
                  <a:solidFill>
                    <a:srgbClr val="000000"/>
                  </a:solidFill>
                  <a:latin typeface="Arial"/>
                  <a:ea typeface="Arial"/>
                  <a:cs typeface="Arial"/>
                  <a:sym typeface="Arial"/>
                </a:rPr>
                <a:t>Standard Chartered fulfills its promise of positive change by </a:t>
              </a:r>
              <a:r>
                <a:rPr lang="en-US" sz="1575">
                  <a:solidFill>
                    <a:srgbClr val="00B0F0"/>
                  </a:solidFill>
                  <a:latin typeface="Arial"/>
                  <a:ea typeface="Arial"/>
                  <a:cs typeface="Arial"/>
                  <a:sym typeface="Arial"/>
                </a:rPr>
                <a:t>connecting people’s potential to opportunities &amp; dynamic markets</a:t>
              </a:r>
              <a:r>
                <a:rPr lang="en-US" sz="1575">
                  <a:solidFill>
                    <a:srgbClr val="000000"/>
                  </a:solidFill>
                  <a:latin typeface="Arial"/>
                  <a:ea typeface="Arial"/>
                  <a:cs typeface="Arial"/>
                  <a:sym typeface="Arial"/>
                </a:rPr>
                <a:t>, </a:t>
              </a:r>
              <a:r>
                <a:rPr lang="en-US" sz="1575">
                  <a:solidFill>
                    <a:srgbClr val="00B0F0"/>
                  </a:solidFill>
                  <a:latin typeface="Arial"/>
                  <a:ea typeface="Arial"/>
                  <a:cs typeface="Arial"/>
                  <a:sym typeface="Arial"/>
                </a:rPr>
                <a:t>enabling growth and prosperity</a:t>
              </a:r>
              <a:r>
                <a:rPr lang="en-US" sz="1575">
                  <a:solidFill>
                    <a:srgbClr val="000000"/>
                  </a:solidFill>
                  <a:latin typeface="Arial"/>
                  <a:ea typeface="Arial"/>
                  <a:cs typeface="Arial"/>
                  <a:sym typeface="Arial"/>
                </a:rPr>
                <a:t> through </a:t>
              </a:r>
              <a:r>
                <a:rPr lang="en-US" sz="1575">
                  <a:solidFill>
                    <a:srgbClr val="00B0F0"/>
                  </a:solidFill>
                  <a:latin typeface="Arial"/>
                  <a:ea typeface="Arial"/>
                  <a:cs typeface="Arial"/>
                  <a:sym typeface="Arial"/>
                </a:rPr>
                <a:t>world-class banking</a:t>
              </a:r>
              <a:r>
                <a:rPr lang="en-US" sz="1575">
                  <a:solidFill>
                    <a:srgbClr val="000000"/>
                  </a:solidFill>
                  <a:latin typeface="Arial"/>
                  <a:ea typeface="Arial"/>
                  <a:cs typeface="Arial"/>
                  <a:sym typeface="Arial"/>
                </a:rPr>
                <a:t>.</a:t>
              </a:r>
            </a:p>
          </p:txBody>
        </p:sp>
      </p:grpSp>
      <p:grpSp>
        <p:nvGrpSpPr>
          <p:cNvPr name="Group 25" id="25"/>
          <p:cNvGrpSpPr/>
          <p:nvPr/>
        </p:nvGrpSpPr>
        <p:grpSpPr>
          <a:xfrm rot="0">
            <a:off x="8953926" y="342396"/>
            <a:ext cx="8943654" cy="553998"/>
            <a:chOff x="0" y="0"/>
            <a:chExt cx="11924872" cy="738664"/>
          </a:xfrm>
        </p:grpSpPr>
        <p:sp>
          <p:nvSpPr>
            <p:cNvPr name="Freeform 26" id="26"/>
            <p:cNvSpPr/>
            <p:nvPr/>
          </p:nvSpPr>
          <p:spPr>
            <a:xfrm flipH="false" flipV="false" rot="0">
              <a:off x="0" y="0"/>
              <a:ext cx="11924919" cy="738632"/>
            </a:xfrm>
            <a:custGeom>
              <a:avLst/>
              <a:gdLst/>
              <a:ahLst/>
              <a:cxnLst/>
              <a:rect r="r" b="b" t="t" l="l"/>
              <a:pathLst>
                <a:path h="738632" w="11924919">
                  <a:moveTo>
                    <a:pt x="0" y="0"/>
                  </a:moveTo>
                  <a:lnTo>
                    <a:pt x="11924919" y="0"/>
                  </a:lnTo>
                  <a:lnTo>
                    <a:pt x="11924919" y="738632"/>
                  </a:lnTo>
                  <a:lnTo>
                    <a:pt x="0" y="738632"/>
                  </a:lnTo>
                  <a:close/>
                </a:path>
              </a:pathLst>
            </a:custGeom>
            <a:solidFill>
              <a:srgbClr val="ED1C24"/>
            </a:solidFill>
          </p:spPr>
        </p:sp>
        <p:sp>
          <p:nvSpPr>
            <p:cNvPr name="TextBox 27" id="27"/>
            <p:cNvSpPr txBox="true"/>
            <p:nvPr/>
          </p:nvSpPr>
          <p:spPr>
            <a:xfrm>
              <a:off x="0" y="-57150"/>
              <a:ext cx="11924872" cy="795814"/>
            </a:xfrm>
            <a:prstGeom prst="rect">
              <a:avLst/>
            </a:prstGeom>
          </p:spPr>
          <p:txBody>
            <a:bodyPr anchor="t" rtlCol="false" tIns="50800" lIns="50800" bIns="50800" rIns="50800"/>
            <a:lstStyle/>
            <a:p>
              <a:pPr algn="ctr">
                <a:lnSpc>
                  <a:spcPts val="3240"/>
                </a:lnSpc>
              </a:pPr>
              <a:r>
                <a:rPr lang="en-US" b="true" sz="2700">
                  <a:solidFill>
                    <a:srgbClr val="FFFFFF"/>
                  </a:solidFill>
                  <a:latin typeface="Times New Roman Bold"/>
                  <a:ea typeface="Times New Roman Bold"/>
                  <a:cs typeface="Times New Roman Bold"/>
                  <a:sym typeface="Times New Roman Bold"/>
                </a:rPr>
                <a:t>Social Media Approach</a:t>
              </a:r>
            </a:p>
          </p:txBody>
        </p:sp>
      </p:grpSp>
      <p:grpSp>
        <p:nvGrpSpPr>
          <p:cNvPr name="Group 28" id="28"/>
          <p:cNvGrpSpPr/>
          <p:nvPr/>
        </p:nvGrpSpPr>
        <p:grpSpPr>
          <a:xfrm rot="0">
            <a:off x="9144000" y="1589244"/>
            <a:ext cx="8573782" cy="946413"/>
            <a:chOff x="0" y="0"/>
            <a:chExt cx="11431710" cy="1261884"/>
          </a:xfrm>
        </p:grpSpPr>
        <p:sp>
          <p:nvSpPr>
            <p:cNvPr name="Freeform 29" id="29"/>
            <p:cNvSpPr/>
            <p:nvPr/>
          </p:nvSpPr>
          <p:spPr>
            <a:xfrm flipH="false" flipV="false" rot="0">
              <a:off x="0" y="0"/>
              <a:ext cx="11431710" cy="1261884"/>
            </a:xfrm>
            <a:custGeom>
              <a:avLst/>
              <a:gdLst/>
              <a:ahLst/>
              <a:cxnLst/>
              <a:rect r="r" b="b" t="t" l="l"/>
              <a:pathLst>
                <a:path h="1261884" w="11431710">
                  <a:moveTo>
                    <a:pt x="0" y="0"/>
                  </a:moveTo>
                  <a:lnTo>
                    <a:pt x="11431710" y="0"/>
                  </a:lnTo>
                  <a:lnTo>
                    <a:pt x="11431710" y="1261884"/>
                  </a:lnTo>
                  <a:lnTo>
                    <a:pt x="0" y="1261884"/>
                  </a:lnTo>
                  <a:close/>
                </a:path>
              </a:pathLst>
            </a:custGeom>
            <a:solidFill>
              <a:srgbClr val="000000">
                <a:alpha val="0"/>
              </a:srgbClr>
            </a:solidFill>
          </p:spPr>
        </p:sp>
        <p:sp>
          <p:nvSpPr>
            <p:cNvPr name="TextBox 30" id="30"/>
            <p:cNvSpPr txBox="true"/>
            <p:nvPr/>
          </p:nvSpPr>
          <p:spPr>
            <a:xfrm>
              <a:off x="0" y="-47625"/>
              <a:ext cx="11431710" cy="130950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OVERALL STRATEGY </a:t>
              </a:r>
            </a:p>
            <a:p>
              <a:pPr algn="l">
                <a:lnSpc>
                  <a:spcPts val="1889"/>
                </a:lnSpc>
              </a:pPr>
              <a:r>
                <a:rPr lang="en-US" sz="1575">
                  <a:solidFill>
                    <a:srgbClr val="000000"/>
                  </a:solidFill>
                  <a:latin typeface="Arial"/>
                  <a:ea typeface="Arial"/>
                  <a:cs typeface="Arial"/>
                  <a:sym typeface="Arial"/>
                </a:rPr>
                <a:t>Platforms to </a:t>
              </a:r>
              <a:r>
                <a:rPr lang="en-US" sz="1575">
                  <a:solidFill>
                    <a:srgbClr val="00B0F0"/>
                  </a:solidFill>
                  <a:latin typeface="Arial"/>
                  <a:ea typeface="Arial"/>
                  <a:cs typeface="Arial"/>
                  <a:sym typeface="Arial"/>
                </a:rPr>
                <a:t>educate and empower</a:t>
              </a:r>
              <a:r>
                <a:rPr lang="en-US" sz="1575">
                  <a:solidFill>
                    <a:srgbClr val="000000"/>
                  </a:solidFill>
                  <a:latin typeface="Arial"/>
                  <a:ea typeface="Arial"/>
                  <a:cs typeface="Arial"/>
                  <a:sym typeface="Arial"/>
                </a:rPr>
                <a:t> an elite audience in </a:t>
              </a:r>
              <a:r>
                <a:rPr lang="en-US" sz="1575">
                  <a:solidFill>
                    <a:srgbClr val="00B0F0"/>
                  </a:solidFill>
                  <a:latin typeface="Arial"/>
                  <a:ea typeface="Arial"/>
                  <a:cs typeface="Arial"/>
                  <a:sym typeface="Arial"/>
                </a:rPr>
                <a:t>wealth creation</a:t>
              </a:r>
              <a:r>
                <a:rPr lang="en-US" sz="1575">
                  <a:solidFill>
                    <a:srgbClr val="000000"/>
                  </a:solidFill>
                  <a:latin typeface="Arial"/>
                  <a:ea typeface="Arial"/>
                  <a:cs typeface="Arial"/>
                  <a:sym typeface="Arial"/>
                </a:rPr>
                <a:t> while showcasing Standard Chartered’s </a:t>
              </a:r>
              <a:r>
                <a:rPr lang="en-US" sz="1575">
                  <a:solidFill>
                    <a:srgbClr val="00B0F0"/>
                  </a:solidFill>
                  <a:latin typeface="Arial"/>
                  <a:ea typeface="Arial"/>
                  <a:cs typeface="Arial"/>
                  <a:sym typeface="Arial"/>
                </a:rPr>
                <a:t>expertise and services</a:t>
              </a:r>
              <a:r>
                <a:rPr lang="en-US" sz="1575">
                  <a:solidFill>
                    <a:srgbClr val="000000"/>
                  </a:solidFill>
                  <a:latin typeface="Arial"/>
                  <a:ea typeface="Arial"/>
                  <a:cs typeface="Arial"/>
                  <a:sym typeface="Arial"/>
                </a:rPr>
                <a:t> to </a:t>
              </a:r>
              <a:r>
                <a:rPr lang="en-US" sz="1575">
                  <a:solidFill>
                    <a:srgbClr val="00B0F0"/>
                  </a:solidFill>
                  <a:latin typeface="Arial"/>
                  <a:ea typeface="Arial"/>
                  <a:cs typeface="Arial"/>
                  <a:sym typeface="Arial"/>
                </a:rPr>
                <a:t>establish authority </a:t>
              </a:r>
              <a:r>
                <a:rPr lang="en-US" sz="1575">
                  <a:solidFill>
                    <a:srgbClr val="000000"/>
                  </a:solidFill>
                  <a:latin typeface="Arial"/>
                  <a:ea typeface="Arial"/>
                  <a:cs typeface="Arial"/>
                  <a:sym typeface="Arial"/>
                </a:rPr>
                <a:t>and </a:t>
              </a:r>
              <a:r>
                <a:rPr lang="en-US" sz="1575">
                  <a:solidFill>
                    <a:srgbClr val="00B0F0"/>
                  </a:solidFill>
                  <a:latin typeface="Arial"/>
                  <a:ea typeface="Arial"/>
                  <a:cs typeface="Arial"/>
                  <a:sym typeface="Arial"/>
                </a:rPr>
                <a:t>drive consideration</a:t>
              </a:r>
              <a:r>
                <a:rPr lang="en-US" sz="1575">
                  <a:solidFill>
                    <a:srgbClr val="000000"/>
                  </a:solidFill>
                  <a:latin typeface="Arial"/>
                  <a:ea typeface="Arial"/>
                  <a:cs typeface="Arial"/>
                  <a:sym typeface="Arial"/>
                </a:rPr>
                <a:t>.</a:t>
              </a:r>
            </a:p>
          </p:txBody>
        </p:sp>
      </p:grpSp>
      <p:grpSp>
        <p:nvGrpSpPr>
          <p:cNvPr name="Group 31" id="31"/>
          <p:cNvGrpSpPr/>
          <p:nvPr/>
        </p:nvGrpSpPr>
        <p:grpSpPr>
          <a:xfrm rot="0">
            <a:off x="9144000" y="3020955"/>
            <a:ext cx="8573784" cy="1188787"/>
            <a:chOff x="0" y="0"/>
            <a:chExt cx="11431712" cy="1585050"/>
          </a:xfrm>
        </p:grpSpPr>
        <p:sp>
          <p:nvSpPr>
            <p:cNvPr name="Freeform 32" id="32"/>
            <p:cNvSpPr/>
            <p:nvPr/>
          </p:nvSpPr>
          <p:spPr>
            <a:xfrm flipH="false" flipV="false" rot="0">
              <a:off x="0" y="0"/>
              <a:ext cx="11431712" cy="1585050"/>
            </a:xfrm>
            <a:custGeom>
              <a:avLst/>
              <a:gdLst/>
              <a:ahLst/>
              <a:cxnLst/>
              <a:rect r="r" b="b" t="t" l="l"/>
              <a:pathLst>
                <a:path h="1585050" w="11431712">
                  <a:moveTo>
                    <a:pt x="0" y="0"/>
                  </a:moveTo>
                  <a:lnTo>
                    <a:pt x="11431712" y="0"/>
                  </a:lnTo>
                  <a:lnTo>
                    <a:pt x="11431712" y="1585050"/>
                  </a:lnTo>
                  <a:lnTo>
                    <a:pt x="0" y="1585050"/>
                  </a:lnTo>
                  <a:close/>
                </a:path>
              </a:pathLst>
            </a:custGeom>
            <a:solidFill>
              <a:srgbClr val="000000">
                <a:alpha val="0"/>
              </a:srgbClr>
            </a:solidFill>
          </p:spPr>
        </p:sp>
        <p:sp>
          <p:nvSpPr>
            <p:cNvPr name="TextBox 33" id="33"/>
            <p:cNvSpPr txBox="true"/>
            <p:nvPr/>
          </p:nvSpPr>
          <p:spPr>
            <a:xfrm>
              <a:off x="0" y="-47625"/>
              <a:ext cx="11431712" cy="1632675"/>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COMMUNICATION LENS</a:t>
              </a:r>
            </a:p>
            <a:p>
              <a:pPr algn="l">
                <a:lnSpc>
                  <a:spcPts val="1889"/>
                </a:lnSpc>
              </a:pPr>
              <a:r>
                <a:rPr lang="en-US" sz="1575">
                  <a:solidFill>
                    <a:srgbClr val="000000"/>
                  </a:solidFill>
                  <a:latin typeface="Arial"/>
                  <a:ea typeface="Arial"/>
                  <a:cs typeface="Arial"/>
                  <a:sym typeface="Arial"/>
                </a:rPr>
                <a:t>Catering exclusively to top-tier clients </a:t>
              </a:r>
              <a:r>
                <a:rPr lang="en-US" sz="1575">
                  <a:solidFill>
                    <a:srgbClr val="00B0F0"/>
                  </a:solidFill>
                  <a:latin typeface="Arial"/>
                  <a:ea typeface="Arial"/>
                  <a:cs typeface="Arial"/>
                  <a:sym typeface="Arial"/>
                </a:rPr>
                <a:t>focused on wealth maximization</a:t>
              </a:r>
              <a:r>
                <a:rPr lang="en-US" sz="1575">
                  <a:solidFill>
                    <a:srgbClr val="000000"/>
                  </a:solidFill>
                  <a:latin typeface="Arial"/>
                  <a:ea typeface="Arial"/>
                  <a:cs typeface="Arial"/>
                  <a:sym typeface="Arial"/>
                </a:rPr>
                <a:t>, the bank’s communication strategy remains </a:t>
              </a:r>
              <a:r>
                <a:rPr lang="en-US" sz="1575">
                  <a:solidFill>
                    <a:srgbClr val="00B0F0"/>
                  </a:solidFill>
                  <a:latin typeface="Arial"/>
                  <a:ea typeface="Arial"/>
                  <a:cs typeface="Arial"/>
                  <a:sym typeface="Arial"/>
                </a:rPr>
                <a:t>highly targeted</a:t>
              </a:r>
              <a:r>
                <a:rPr lang="en-US" sz="1575">
                  <a:solidFill>
                    <a:srgbClr val="000000"/>
                  </a:solidFill>
                  <a:latin typeface="Arial"/>
                  <a:ea typeface="Arial"/>
                  <a:cs typeface="Arial"/>
                  <a:sym typeface="Arial"/>
                </a:rPr>
                <a:t>, prioritizing </a:t>
              </a:r>
              <a:r>
                <a:rPr lang="en-US" sz="1575">
                  <a:solidFill>
                    <a:srgbClr val="00B0F0"/>
                  </a:solidFill>
                  <a:latin typeface="Arial"/>
                  <a:ea typeface="Arial"/>
                  <a:cs typeface="Arial"/>
                  <a:sym typeface="Arial"/>
                </a:rPr>
                <a:t>financial growth of clients</a:t>
              </a:r>
              <a:r>
                <a:rPr lang="en-US" sz="1575">
                  <a:solidFill>
                    <a:srgbClr val="000000"/>
                  </a:solidFill>
                  <a:latin typeface="Arial"/>
                  <a:ea typeface="Arial"/>
                  <a:cs typeface="Arial"/>
                  <a:sym typeface="Arial"/>
                </a:rPr>
                <a:t> over broader brand purpose or philosophy.</a:t>
              </a:r>
            </a:p>
          </p:txBody>
        </p:sp>
      </p:grpSp>
      <p:sp>
        <p:nvSpPr>
          <p:cNvPr name="AutoShape 34" id="34"/>
          <p:cNvSpPr/>
          <p:nvPr/>
        </p:nvSpPr>
        <p:spPr>
          <a:xfrm rot="3852">
            <a:off x="9224000" y="2763207"/>
            <a:ext cx="8498548" cy="0"/>
          </a:xfrm>
          <a:prstGeom prst="line">
            <a:avLst/>
          </a:prstGeom>
          <a:ln cap="rnd" w="9525">
            <a:solidFill>
              <a:srgbClr val="FFFFFF"/>
            </a:solidFill>
            <a:prstDash val="solid"/>
            <a:headEnd type="none" len="sm" w="sm"/>
            <a:tailEnd type="none" len="sm" w="sm"/>
          </a:ln>
        </p:spPr>
      </p:sp>
      <p:sp>
        <p:nvSpPr>
          <p:cNvPr name="AutoShape 35" id="35"/>
          <p:cNvSpPr/>
          <p:nvPr/>
        </p:nvSpPr>
        <p:spPr>
          <a:xfrm rot="3852">
            <a:off x="9224000" y="4433499"/>
            <a:ext cx="8498548" cy="0"/>
          </a:xfrm>
          <a:prstGeom prst="line">
            <a:avLst/>
          </a:prstGeom>
          <a:ln cap="rnd" w="9525">
            <a:solidFill>
              <a:srgbClr val="FFFFFF"/>
            </a:solidFill>
            <a:prstDash val="solid"/>
            <a:headEnd type="none" len="sm" w="sm"/>
            <a:tailEnd type="none" len="sm" w="sm"/>
          </a:ln>
        </p:spPr>
      </p:sp>
      <p:grpSp>
        <p:nvGrpSpPr>
          <p:cNvPr name="Group 36" id="36"/>
          <p:cNvGrpSpPr/>
          <p:nvPr/>
        </p:nvGrpSpPr>
        <p:grpSpPr>
          <a:xfrm rot="0">
            <a:off x="9144000" y="4787946"/>
            <a:ext cx="8658546" cy="704039"/>
            <a:chOff x="0" y="0"/>
            <a:chExt cx="11544728" cy="938718"/>
          </a:xfrm>
        </p:grpSpPr>
        <p:sp>
          <p:nvSpPr>
            <p:cNvPr name="Freeform 37" id="37"/>
            <p:cNvSpPr/>
            <p:nvPr/>
          </p:nvSpPr>
          <p:spPr>
            <a:xfrm flipH="false" flipV="false" rot="0">
              <a:off x="0" y="0"/>
              <a:ext cx="11544728" cy="938718"/>
            </a:xfrm>
            <a:custGeom>
              <a:avLst/>
              <a:gdLst/>
              <a:ahLst/>
              <a:cxnLst/>
              <a:rect r="r" b="b" t="t" l="l"/>
              <a:pathLst>
                <a:path h="938718" w="11544728">
                  <a:moveTo>
                    <a:pt x="0" y="0"/>
                  </a:moveTo>
                  <a:lnTo>
                    <a:pt x="11544728" y="0"/>
                  </a:lnTo>
                  <a:lnTo>
                    <a:pt x="11544728" y="938718"/>
                  </a:lnTo>
                  <a:lnTo>
                    <a:pt x="0" y="938718"/>
                  </a:lnTo>
                  <a:close/>
                </a:path>
              </a:pathLst>
            </a:custGeom>
            <a:solidFill>
              <a:srgbClr val="000000">
                <a:alpha val="0"/>
              </a:srgbClr>
            </a:solidFill>
          </p:spPr>
        </p:sp>
        <p:sp>
          <p:nvSpPr>
            <p:cNvPr name="TextBox 38" id="38"/>
            <p:cNvSpPr txBox="true"/>
            <p:nvPr/>
          </p:nvSpPr>
          <p:spPr>
            <a:xfrm>
              <a:off x="0" y="-47625"/>
              <a:ext cx="11544728" cy="986343"/>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TONALITY</a:t>
              </a:r>
            </a:p>
            <a:p>
              <a:pPr algn="l">
                <a:lnSpc>
                  <a:spcPts val="1889"/>
                </a:lnSpc>
              </a:pPr>
              <a:r>
                <a:rPr lang="en-US" sz="1575">
                  <a:solidFill>
                    <a:srgbClr val="000000"/>
                  </a:solidFill>
                  <a:latin typeface="Arial"/>
                  <a:ea typeface="Arial"/>
                  <a:cs typeface="Arial"/>
                  <a:sym typeface="Arial"/>
                </a:rPr>
                <a:t>Professional, Sophisticated, Inspirational, Knowledgeful</a:t>
              </a:r>
            </a:p>
          </p:txBody>
        </p:sp>
      </p:grpSp>
      <p:sp>
        <p:nvSpPr>
          <p:cNvPr name="AutoShape 39" id="39"/>
          <p:cNvSpPr/>
          <p:nvPr/>
        </p:nvSpPr>
        <p:spPr>
          <a:xfrm rot="3896">
            <a:off x="9319035" y="5852224"/>
            <a:ext cx="8403512" cy="0"/>
          </a:xfrm>
          <a:prstGeom prst="line">
            <a:avLst/>
          </a:prstGeom>
          <a:ln cap="rnd" w="9525">
            <a:solidFill>
              <a:srgbClr val="FFFFFF"/>
            </a:solidFill>
            <a:prstDash val="solid"/>
            <a:headEnd type="none" len="sm" w="sm"/>
            <a:tailEnd type="none" len="sm" w="sm"/>
          </a:ln>
        </p:spPr>
      </p:sp>
      <p:sp>
        <p:nvSpPr>
          <p:cNvPr name="Freeform 40" id="40"/>
          <p:cNvSpPr/>
          <p:nvPr/>
        </p:nvSpPr>
        <p:spPr>
          <a:xfrm flipH="false" flipV="false" rot="0">
            <a:off x="9693426" y="6791508"/>
            <a:ext cx="556982" cy="556982"/>
          </a:xfrm>
          <a:custGeom>
            <a:avLst/>
            <a:gdLst/>
            <a:ahLst/>
            <a:cxnLst/>
            <a:rect r="r" b="b" t="t" l="l"/>
            <a:pathLst>
              <a:path h="556982" w="556982">
                <a:moveTo>
                  <a:pt x="0" y="0"/>
                </a:moveTo>
                <a:lnTo>
                  <a:pt x="556982" y="0"/>
                </a:lnTo>
                <a:lnTo>
                  <a:pt x="556982" y="556982"/>
                </a:lnTo>
                <a:lnTo>
                  <a:pt x="0" y="556982"/>
                </a:lnTo>
                <a:lnTo>
                  <a:pt x="0" y="0"/>
                </a:lnTo>
                <a:close/>
              </a:path>
            </a:pathLst>
          </a:custGeom>
          <a:blipFill>
            <a:blip r:embed="rId3"/>
            <a:stretch>
              <a:fillRect l="0" t="0" r="0" b="0"/>
            </a:stretch>
          </a:blipFill>
        </p:spPr>
      </p:sp>
      <p:sp>
        <p:nvSpPr>
          <p:cNvPr name="Freeform 41" id="41"/>
          <p:cNvSpPr/>
          <p:nvPr/>
        </p:nvSpPr>
        <p:spPr>
          <a:xfrm flipH="false" flipV="false" rot="0">
            <a:off x="9670119" y="7610871"/>
            <a:ext cx="556983" cy="557757"/>
          </a:xfrm>
          <a:custGeom>
            <a:avLst/>
            <a:gdLst/>
            <a:ahLst/>
            <a:cxnLst/>
            <a:rect r="r" b="b" t="t" l="l"/>
            <a:pathLst>
              <a:path h="557757" w="556983">
                <a:moveTo>
                  <a:pt x="0" y="0"/>
                </a:moveTo>
                <a:lnTo>
                  <a:pt x="556983" y="0"/>
                </a:lnTo>
                <a:lnTo>
                  <a:pt x="556983" y="557757"/>
                </a:lnTo>
                <a:lnTo>
                  <a:pt x="0" y="557757"/>
                </a:lnTo>
                <a:lnTo>
                  <a:pt x="0" y="0"/>
                </a:lnTo>
                <a:close/>
              </a:path>
            </a:pathLst>
          </a:custGeom>
          <a:blipFill>
            <a:blip r:embed="rId4"/>
            <a:stretch>
              <a:fillRect l="0" t="0" r="-8" b="0"/>
            </a:stretch>
          </a:blipFill>
        </p:spPr>
      </p:sp>
      <p:sp>
        <p:nvSpPr>
          <p:cNvPr name="Freeform 42" id="42"/>
          <p:cNvSpPr/>
          <p:nvPr/>
        </p:nvSpPr>
        <p:spPr>
          <a:xfrm flipH="false" flipV="false" rot="0">
            <a:off x="9669344" y="8419660"/>
            <a:ext cx="557757" cy="557757"/>
          </a:xfrm>
          <a:custGeom>
            <a:avLst/>
            <a:gdLst/>
            <a:ahLst/>
            <a:cxnLst/>
            <a:rect r="r" b="b" t="t" l="l"/>
            <a:pathLst>
              <a:path h="557757" w="557757">
                <a:moveTo>
                  <a:pt x="0" y="0"/>
                </a:moveTo>
                <a:lnTo>
                  <a:pt x="557756" y="0"/>
                </a:lnTo>
                <a:lnTo>
                  <a:pt x="557756" y="557758"/>
                </a:lnTo>
                <a:lnTo>
                  <a:pt x="0" y="557758"/>
                </a:lnTo>
                <a:lnTo>
                  <a:pt x="0" y="0"/>
                </a:lnTo>
                <a:close/>
              </a:path>
            </a:pathLst>
          </a:custGeom>
          <a:blipFill>
            <a:blip r:embed="rId5"/>
            <a:stretch>
              <a:fillRect l="0" t="0" r="0" b="0"/>
            </a:stretch>
          </a:blipFill>
        </p:spPr>
      </p:sp>
      <p:grpSp>
        <p:nvGrpSpPr>
          <p:cNvPr name="Group 43" id="43"/>
          <p:cNvGrpSpPr/>
          <p:nvPr/>
        </p:nvGrpSpPr>
        <p:grpSpPr>
          <a:xfrm rot="0">
            <a:off x="10539012" y="6873790"/>
            <a:ext cx="7178770" cy="392415"/>
            <a:chOff x="0" y="0"/>
            <a:chExt cx="9571694" cy="523220"/>
          </a:xfrm>
        </p:grpSpPr>
        <p:sp>
          <p:nvSpPr>
            <p:cNvPr name="Freeform 44" id="44"/>
            <p:cNvSpPr/>
            <p:nvPr/>
          </p:nvSpPr>
          <p:spPr>
            <a:xfrm flipH="false" flipV="false" rot="0">
              <a:off x="0" y="0"/>
              <a:ext cx="9571694" cy="523220"/>
            </a:xfrm>
            <a:custGeom>
              <a:avLst/>
              <a:gdLst/>
              <a:ahLst/>
              <a:cxnLst/>
              <a:rect r="r" b="b" t="t" l="l"/>
              <a:pathLst>
                <a:path h="523220" w="9571694">
                  <a:moveTo>
                    <a:pt x="0" y="0"/>
                  </a:moveTo>
                  <a:lnTo>
                    <a:pt x="9571694" y="0"/>
                  </a:lnTo>
                  <a:lnTo>
                    <a:pt x="9571694" y="523220"/>
                  </a:lnTo>
                  <a:lnTo>
                    <a:pt x="0" y="523220"/>
                  </a:lnTo>
                  <a:close/>
                </a:path>
              </a:pathLst>
            </a:custGeom>
            <a:solidFill>
              <a:srgbClr val="000000">
                <a:alpha val="0"/>
              </a:srgbClr>
            </a:solidFill>
          </p:spPr>
        </p:sp>
        <p:sp>
          <p:nvSpPr>
            <p:cNvPr name="TextBox 45" id="45"/>
            <p:cNvSpPr txBox="true"/>
            <p:nvPr/>
          </p:nvSpPr>
          <p:spPr>
            <a:xfrm>
              <a:off x="0" y="-38100"/>
              <a:ext cx="9571694"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Equip audience with </a:t>
              </a:r>
              <a:r>
                <a:rPr lang="en-US" sz="1650">
                  <a:solidFill>
                    <a:srgbClr val="00B0F0"/>
                  </a:solidFill>
                  <a:latin typeface="Arial"/>
                  <a:ea typeface="Arial"/>
                  <a:cs typeface="Arial"/>
                  <a:sym typeface="Arial"/>
                </a:rPr>
                <a:t>knowledge and insights </a:t>
              </a:r>
              <a:r>
                <a:rPr lang="en-US" sz="1650">
                  <a:solidFill>
                    <a:srgbClr val="000000"/>
                  </a:solidFill>
                  <a:latin typeface="Arial"/>
                  <a:ea typeface="Arial"/>
                  <a:cs typeface="Arial"/>
                  <a:sym typeface="Arial"/>
                </a:rPr>
                <a:t>through </a:t>
              </a:r>
              <a:r>
                <a:rPr lang="en-US" sz="1650">
                  <a:solidFill>
                    <a:srgbClr val="00B0F0"/>
                  </a:solidFill>
                  <a:latin typeface="Arial"/>
                  <a:ea typeface="Arial"/>
                  <a:cs typeface="Arial"/>
                  <a:sym typeface="Arial"/>
                </a:rPr>
                <a:t>short format content.</a:t>
              </a:r>
            </a:p>
          </p:txBody>
        </p:sp>
      </p:grpSp>
      <p:grpSp>
        <p:nvGrpSpPr>
          <p:cNvPr name="Group 46" id="46"/>
          <p:cNvGrpSpPr/>
          <p:nvPr/>
        </p:nvGrpSpPr>
        <p:grpSpPr>
          <a:xfrm rot="0">
            <a:off x="10539012" y="7689582"/>
            <a:ext cx="3966789" cy="392415"/>
            <a:chOff x="0" y="0"/>
            <a:chExt cx="5289052" cy="523220"/>
          </a:xfrm>
        </p:grpSpPr>
        <p:sp>
          <p:nvSpPr>
            <p:cNvPr name="Freeform 47" id="47"/>
            <p:cNvSpPr/>
            <p:nvPr/>
          </p:nvSpPr>
          <p:spPr>
            <a:xfrm flipH="false" flipV="false" rot="0">
              <a:off x="0" y="0"/>
              <a:ext cx="5289052" cy="523220"/>
            </a:xfrm>
            <a:custGeom>
              <a:avLst/>
              <a:gdLst/>
              <a:ahLst/>
              <a:cxnLst/>
              <a:rect r="r" b="b" t="t" l="l"/>
              <a:pathLst>
                <a:path h="523220" w="5289052">
                  <a:moveTo>
                    <a:pt x="0" y="0"/>
                  </a:moveTo>
                  <a:lnTo>
                    <a:pt x="5289052" y="0"/>
                  </a:lnTo>
                  <a:lnTo>
                    <a:pt x="5289052" y="523220"/>
                  </a:lnTo>
                  <a:lnTo>
                    <a:pt x="0" y="523220"/>
                  </a:lnTo>
                  <a:close/>
                </a:path>
              </a:pathLst>
            </a:custGeom>
            <a:solidFill>
              <a:srgbClr val="000000">
                <a:alpha val="0"/>
              </a:srgbClr>
            </a:solidFill>
          </p:spPr>
        </p:sp>
        <p:sp>
          <p:nvSpPr>
            <p:cNvPr name="TextBox 48" id="48"/>
            <p:cNvSpPr txBox="true"/>
            <p:nvPr/>
          </p:nvSpPr>
          <p:spPr>
            <a:xfrm>
              <a:off x="0" y="-38100"/>
              <a:ext cx="5289052"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duplicated from Instagram</a:t>
              </a:r>
            </a:p>
          </p:txBody>
        </p:sp>
      </p:grpSp>
      <p:grpSp>
        <p:nvGrpSpPr>
          <p:cNvPr name="Group 49" id="49"/>
          <p:cNvGrpSpPr/>
          <p:nvPr/>
        </p:nvGrpSpPr>
        <p:grpSpPr>
          <a:xfrm rot="0">
            <a:off x="10539012" y="8375373"/>
            <a:ext cx="6994332" cy="646330"/>
            <a:chOff x="0" y="0"/>
            <a:chExt cx="9325776" cy="861774"/>
          </a:xfrm>
        </p:grpSpPr>
        <p:sp>
          <p:nvSpPr>
            <p:cNvPr name="Freeform 50" id="50"/>
            <p:cNvSpPr/>
            <p:nvPr/>
          </p:nvSpPr>
          <p:spPr>
            <a:xfrm flipH="false" flipV="false" rot="0">
              <a:off x="0" y="0"/>
              <a:ext cx="9325776" cy="861774"/>
            </a:xfrm>
            <a:custGeom>
              <a:avLst/>
              <a:gdLst/>
              <a:ahLst/>
              <a:cxnLst/>
              <a:rect r="r" b="b" t="t" l="l"/>
              <a:pathLst>
                <a:path h="861774" w="9325776">
                  <a:moveTo>
                    <a:pt x="0" y="0"/>
                  </a:moveTo>
                  <a:lnTo>
                    <a:pt x="9325776" y="0"/>
                  </a:lnTo>
                  <a:lnTo>
                    <a:pt x="9325776" y="861774"/>
                  </a:lnTo>
                  <a:lnTo>
                    <a:pt x="0" y="861774"/>
                  </a:lnTo>
                  <a:close/>
                </a:path>
              </a:pathLst>
            </a:custGeom>
            <a:solidFill>
              <a:srgbClr val="000000">
                <a:alpha val="0"/>
              </a:srgbClr>
            </a:solidFill>
          </p:spPr>
        </p:sp>
        <p:sp>
          <p:nvSpPr>
            <p:cNvPr name="TextBox 51" id="51"/>
            <p:cNvSpPr txBox="true"/>
            <p:nvPr/>
          </p:nvSpPr>
          <p:spPr>
            <a:xfrm>
              <a:off x="0" y="-38100"/>
              <a:ext cx="9325776"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duplicated from Instagram, sharing </a:t>
              </a:r>
              <a:r>
                <a:rPr lang="en-US" sz="1650">
                  <a:solidFill>
                    <a:srgbClr val="00B0F0"/>
                  </a:solidFill>
                  <a:latin typeface="Arial"/>
                  <a:ea typeface="Arial"/>
                  <a:cs typeface="Arial"/>
                  <a:sym typeface="Arial"/>
                </a:rPr>
                <a:t>featured leadership insights</a:t>
              </a:r>
              <a:r>
                <a:rPr lang="en-US" sz="1650">
                  <a:solidFill>
                    <a:srgbClr val="000000"/>
                  </a:solidFill>
                  <a:latin typeface="Arial"/>
                  <a:ea typeface="Arial"/>
                  <a:cs typeface="Arial"/>
                  <a:sym typeface="Arial"/>
                </a:rPr>
                <a:t> &amp; </a:t>
              </a:r>
              <a:r>
                <a:rPr lang="en-US" sz="1650">
                  <a:solidFill>
                    <a:srgbClr val="00B0F0"/>
                  </a:solidFill>
                  <a:latin typeface="Arial"/>
                  <a:ea typeface="Arial"/>
                  <a:cs typeface="Arial"/>
                  <a:sym typeface="Arial"/>
                </a:rPr>
                <a:t>replies to customer grievances</a:t>
              </a:r>
            </a:p>
          </p:txBody>
        </p:sp>
      </p:grpSp>
      <p:grpSp>
        <p:nvGrpSpPr>
          <p:cNvPr name="Group 52" id="52"/>
          <p:cNvGrpSpPr/>
          <p:nvPr/>
        </p:nvGrpSpPr>
        <p:grpSpPr>
          <a:xfrm rot="0">
            <a:off x="9228765" y="6159752"/>
            <a:ext cx="3824700" cy="461665"/>
            <a:chOff x="0" y="0"/>
            <a:chExt cx="5099600" cy="615554"/>
          </a:xfrm>
        </p:grpSpPr>
        <p:sp>
          <p:nvSpPr>
            <p:cNvPr name="Freeform 53" id="53"/>
            <p:cNvSpPr/>
            <p:nvPr/>
          </p:nvSpPr>
          <p:spPr>
            <a:xfrm flipH="false" flipV="false" rot="0">
              <a:off x="0" y="0"/>
              <a:ext cx="5099600" cy="615554"/>
            </a:xfrm>
            <a:custGeom>
              <a:avLst/>
              <a:gdLst/>
              <a:ahLst/>
              <a:cxnLst/>
              <a:rect r="r" b="b" t="t" l="l"/>
              <a:pathLst>
                <a:path h="615554" w="5099600">
                  <a:moveTo>
                    <a:pt x="0" y="0"/>
                  </a:moveTo>
                  <a:lnTo>
                    <a:pt x="5099600" y="0"/>
                  </a:lnTo>
                  <a:lnTo>
                    <a:pt x="5099600" y="615554"/>
                  </a:lnTo>
                  <a:lnTo>
                    <a:pt x="0" y="615554"/>
                  </a:lnTo>
                  <a:close/>
                </a:path>
              </a:pathLst>
            </a:custGeom>
            <a:solidFill>
              <a:srgbClr val="000000">
                <a:alpha val="0"/>
              </a:srgbClr>
            </a:solidFill>
          </p:spPr>
        </p:sp>
        <p:sp>
          <p:nvSpPr>
            <p:cNvPr name="TextBox 54" id="54"/>
            <p:cNvSpPr txBox="true"/>
            <p:nvPr/>
          </p:nvSpPr>
          <p:spPr>
            <a:xfrm>
              <a:off x="0" y="-47625"/>
              <a:ext cx="5099600"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PLATFORM STRATEGY</a:t>
              </a:r>
            </a:p>
          </p:txBody>
        </p:sp>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
            <a:ext cx="18288000" cy="1140432"/>
            <a:chOff x="0" y="0"/>
            <a:chExt cx="24384000" cy="1520576"/>
          </a:xfrm>
        </p:grpSpPr>
        <p:sp>
          <p:nvSpPr>
            <p:cNvPr name="Freeform 3" id="3"/>
            <p:cNvSpPr/>
            <p:nvPr/>
          </p:nvSpPr>
          <p:spPr>
            <a:xfrm flipH="false" flipV="false" rot="0">
              <a:off x="0" y="0"/>
              <a:ext cx="24384000" cy="1520571"/>
            </a:xfrm>
            <a:custGeom>
              <a:avLst/>
              <a:gdLst/>
              <a:ahLst/>
              <a:cxnLst/>
              <a:rect r="r" b="b" t="t" l="l"/>
              <a:pathLst>
                <a:path h="1520571" w="24384000">
                  <a:moveTo>
                    <a:pt x="0" y="0"/>
                  </a:moveTo>
                  <a:lnTo>
                    <a:pt x="24384000" y="0"/>
                  </a:lnTo>
                  <a:lnTo>
                    <a:pt x="24384000" y="1520571"/>
                  </a:lnTo>
                  <a:lnTo>
                    <a:pt x="0" y="1520571"/>
                  </a:lnTo>
                  <a:close/>
                </a:path>
              </a:pathLst>
            </a:custGeom>
            <a:solidFill>
              <a:srgbClr val="F2F2F2"/>
            </a:solidFill>
          </p:spPr>
        </p:sp>
      </p:grpSp>
      <p:grpSp>
        <p:nvGrpSpPr>
          <p:cNvPr name="Group 4" id="4"/>
          <p:cNvGrpSpPr/>
          <p:nvPr/>
        </p:nvGrpSpPr>
        <p:grpSpPr>
          <a:xfrm rot="0">
            <a:off x="2886867" y="131634"/>
            <a:ext cx="14943933" cy="877162"/>
            <a:chOff x="0" y="0"/>
            <a:chExt cx="19925244" cy="1169550"/>
          </a:xfrm>
        </p:grpSpPr>
        <p:sp>
          <p:nvSpPr>
            <p:cNvPr name="Freeform 5" id="5"/>
            <p:cNvSpPr/>
            <p:nvPr/>
          </p:nvSpPr>
          <p:spPr>
            <a:xfrm flipH="false" flipV="false" rot="0">
              <a:off x="0" y="0"/>
              <a:ext cx="19925244" cy="1169550"/>
            </a:xfrm>
            <a:custGeom>
              <a:avLst/>
              <a:gdLst/>
              <a:ahLst/>
              <a:cxnLst/>
              <a:rect r="r" b="b" t="t" l="l"/>
              <a:pathLst>
                <a:path h="1169550" w="19925244">
                  <a:moveTo>
                    <a:pt x="0" y="0"/>
                  </a:moveTo>
                  <a:lnTo>
                    <a:pt x="19925244" y="0"/>
                  </a:lnTo>
                  <a:lnTo>
                    <a:pt x="19925244" y="1169550"/>
                  </a:lnTo>
                  <a:lnTo>
                    <a:pt x="0" y="1169550"/>
                  </a:lnTo>
                  <a:close/>
                </a:path>
              </a:pathLst>
            </a:custGeom>
            <a:solidFill>
              <a:srgbClr val="000000">
                <a:alpha val="0"/>
              </a:srgbClr>
            </a:solidFill>
          </p:spPr>
        </p:sp>
        <p:sp>
          <p:nvSpPr>
            <p:cNvPr name="TextBox 6" id="6"/>
            <p:cNvSpPr txBox="true"/>
            <p:nvPr/>
          </p:nvSpPr>
          <p:spPr>
            <a:xfrm>
              <a:off x="0" y="-47625"/>
              <a:ext cx="19925244" cy="1217175"/>
            </a:xfrm>
            <a:prstGeom prst="rect">
              <a:avLst/>
            </a:prstGeom>
          </p:spPr>
          <p:txBody>
            <a:bodyPr anchor="t" rtlCol="false" tIns="0" lIns="0" bIns="0" rIns="0"/>
            <a:lstStyle/>
            <a:p>
              <a:pPr algn="l">
                <a:lnSpc>
                  <a:spcPts val="2879"/>
                </a:lnSpc>
              </a:pPr>
              <a:r>
                <a:rPr lang="en-US" b="true" sz="2400">
                  <a:solidFill>
                    <a:srgbClr val="000000"/>
                  </a:solidFill>
                  <a:latin typeface="Times New Roman Bold"/>
                  <a:ea typeface="Times New Roman Bold"/>
                  <a:cs typeface="Times New Roman Bold"/>
                  <a:sym typeface="Times New Roman Bold"/>
                </a:rPr>
                <a:t>Their content revolves around five core pillars;</a:t>
              </a:r>
            </a:p>
            <a:p>
              <a:pPr algn="l">
                <a:lnSpc>
                  <a:spcPts val="2879"/>
                </a:lnSpc>
              </a:pPr>
              <a:r>
                <a:rPr lang="en-US" b="true" sz="2400">
                  <a:solidFill>
                    <a:srgbClr val="00B0F0"/>
                  </a:solidFill>
                  <a:latin typeface="Times New Roman Bold"/>
                  <a:ea typeface="Times New Roman Bold"/>
                  <a:cs typeface="Times New Roman Bold"/>
                  <a:sym typeface="Times New Roman Bold"/>
                </a:rPr>
                <a:t>EDUCATION, BRAND IMMERSION, SOCIAL RESPONSIBILIY,  EXPERIENCE, RESONANCE</a:t>
              </a:r>
            </a:p>
          </p:txBody>
        </p:sp>
      </p:grpSp>
      <p:sp>
        <p:nvSpPr>
          <p:cNvPr name="Freeform 7" id="7" descr="Standard Chartered Logo and symbol, meaning, history, PNG, brand"/>
          <p:cNvSpPr/>
          <p:nvPr/>
        </p:nvSpPr>
        <p:spPr>
          <a:xfrm flipH="false" flipV="false" rot="0">
            <a:off x="231014" y="-183135"/>
            <a:ext cx="2381244" cy="1339449"/>
          </a:xfrm>
          <a:custGeom>
            <a:avLst/>
            <a:gdLst/>
            <a:ahLst/>
            <a:cxnLst/>
            <a:rect r="r" b="b" t="t" l="l"/>
            <a:pathLst>
              <a:path h="1339449" w="2381244">
                <a:moveTo>
                  <a:pt x="0" y="0"/>
                </a:moveTo>
                <a:lnTo>
                  <a:pt x="2381244" y="0"/>
                </a:lnTo>
                <a:lnTo>
                  <a:pt x="2381244" y="1339449"/>
                </a:lnTo>
                <a:lnTo>
                  <a:pt x="0" y="1339449"/>
                </a:lnTo>
                <a:lnTo>
                  <a:pt x="0" y="0"/>
                </a:lnTo>
                <a:close/>
              </a:path>
            </a:pathLst>
          </a:custGeom>
          <a:blipFill>
            <a:blip r:embed="rId2"/>
            <a:stretch>
              <a:fillRect l="0" t="0" r="0" b="0"/>
            </a:stretch>
          </a:blipFill>
        </p:spPr>
      </p:sp>
      <p:grpSp>
        <p:nvGrpSpPr>
          <p:cNvPr name="Group 8" id="8"/>
          <p:cNvGrpSpPr/>
          <p:nvPr/>
        </p:nvGrpSpPr>
        <p:grpSpPr>
          <a:xfrm rot="0">
            <a:off x="493147" y="2187216"/>
            <a:ext cx="6801742" cy="415498"/>
            <a:chOff x="0" y="0"/>
            <a:chExt cx="9068990" cy="553998"/>
          </a:xfrm>
        </p:grpSpPr>
        <p:sp>
          <p:nvSpPr>
            <p:cNvPr name="Freeform 9" id="9"/>
            <p:cNvSpPr/>
            <p:nvPr/>
          </p:nvSpPr>
          <p:spPr>
            <a:xfrm flipH="false" flipV="false" rot="0">
              <a:off x="0" y="0"/>
              <a:ext cx="9068990" cy="553998"/>
            </a:xfrm>
            <a:custGeom>
              <a:avLst/>
              <a:gdLst/>
              <a:ahLst/>
              <a:cxnLst/>
              <a:rect r="r" b="b" t="t" l="l"/>
              <a:pathLst>
                <a:path h="553998" w="9068990">
                  <a:moveTo>
                    <a:pt x="0" y="0"/>
                  </a:moveTo>
                  <a:lnTo>
                    <a:pt x="9068990" y="0"/>
                  </a:lnTo>
                  <a:lnTo>
                    <a:pt x="9068990" y="553998"/>
                  </a:lnTo>
                  <a:lnTo>
                    <a:pt x="0" y="553998"/>
                  </a:lnTo>
                  <a:close/>
                </a:path>
              </a:pathLst>
            </a:custGeom>
            <a:solidFill>
              <a:srgbClr val="000000">
                <a:alpha val="0"/>
              </a:srgbClr>
            </a:solidFill>
          </p:spPr>
        </p:sp>
        <p:sp>
          <p:nvSpPr>
            <p:cNvPr name="TextBox 10" id="10"/>
            <p:cNvSpPr txBox="true"/>
            <p:nvPr/>
          </p:nvSpPr>
          <p:spPr>
            <a:xfrm>
              <a:off x="0" y="-38100"/>
              <a:ext cx="906899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Tips &amp; Guides For Investors</a:t>
              </a:r>
            </a:p>
          </p:txBody>
        </p:sp>
      </p:grpSp>
      <p:grpSp>
        <p:nvGrpSpPr>
          <p:cNvPr name="Group 11" id="11"/>
          <p:cNvGrpSpPr/>
          <p:nvPr/>
        </p:nvGrpSpPr>
        <p:grpSpPr>
          <a:xfrm rot="0">
            <a:off x="0" y="1370397"/>
            <a:ext cx="12473968" cy="507831"/>
            <a:chOff x="0" y="0"/>
            <a:chExt cx="16631958" cy="677108"/>
          </a:xfrm>
        </p:grpSpPr>
        <p:sp>
          <p:nvSpPr>
            <p:cNvPr name="Freeform 12" id="12"/>
            <p:cNvSpPr/>
            <p:nvPr/>
          </p:nvSpPr>
          <p:spPr>
            <a:xfrm flipH="false" flipV="false" rot="0">
              <a:off x="0" y="0"/>
              <a:ext cx="16631958" cy="677108"/>
            </a:xfrm>
            <a:custGeom>
              <a:avLst/>
              <a:gdLst/>
              <a:ahLst/>
              <a:cxnLst/>
              <a:rect r="r" b="b" t="t" l="l"/>
              <a:pathLst>
                <a:path h="677108" w="16631958">
                  <a:moveTo>
                    <a:pt x="0" y="0"/>
                  </a:moveTo>
                  <a:lnTo>
                    <a:pt x="16631958" y="0"/>
                  </a:lnTo>
                  <a:lnTo>
                    <a:pt x="16631958" y="677108"/>
                  </a:lnTo>
                  <a:lnTo>
                    <a:pt x="0" y="677108"/>
                  </a:lnTo>
                  <a:close/>
                </a:path>
              </a:pathLst>
            </a:custGeom>
            <a:solidFill>
              <a:srgbClr val="000000">
                <a:alpha val="0"/>
              </a:srgbClr>
            </a:solidFill>
          </p:spPr>
        </p:sp>
        <p:sp>
          <p:nvSpPr>
            <p:cNvPr name="TextBox 13" id="13"/>
            <p:cNvSpPr txBox="true"/>
            <p:nvPr/>
          </p:nvSpPr>
          <p:spPr>
            <a:xfrm>
              <a:off x="0" y="-47625"/>
              <a:ext cx="16631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EDUCATE</a:t>
              </a:r>
            </a:p>
          </p:txBody>
        </p:sp>
      </p:grpSp>
      <p:sp>
        <p:nvSpPr>
          <p:cNvPr name="AutoShape 14" id="14"/>
          <p:cNvSpPr/>
          <p:nvPr/>
        </p:nvSpPr>
        <p:spPr>
          <a:xfrm rot="5389313">
            <a:off x="7706853" y="5695544"/>
            <a:ext cx="9192478" cy="0"/>
          </a:xfrm>
          <a:prstGeom prst="line">
            <a:avLst/>
          </a:prstGeom>
          <a:ln cap="rnd" w="19050">
            <a:solidFill>
              <a:srgbClr val="000000"/>
            </a:solidFill>
            <a:prstDash val="solid"/>
            <a:headEnd type="none" len="sm" w="sm"/>
            <a:tailEnd type="none" len="sm" w="sm"/>
          </a:ln>
        </p:spPr>
      </p:sp>
      <p:grpSp>
        <p:nvGrpSpPr>
          <p:cNvPr name="Group 15" id="15"/>
          <p:cNvGrpSpPr/>
          <p:nvPr/>
        </p:nvGrpSpPr>
        <p:grpSpPr>
          <a:xfrm rot="0">
            <a:off x="535662" y="2646973"/>
            <a:ext cx="6718322" cy="646331"/>
            <a:chOff x="0" y="0"/>
            <a:chExt cx="8957762" cy="861774"/>
          </a:xfrm>
        </p:grpSpPr>
        <p:sp>
          <p:nvSpPr>
            <p:cNvPr name="Freeform 16" id="16"/>
            <p:cNvSpPr/>
            <p:nvPr/>
          </p:nvSpPr>
          <p:spPr>
            <a:xfrm flipH="false" flipV="false" rot="0">
              <a:off x="0" y="0"/>
              <a:ext cx="8957762" cy="861774"/>
            </a:xfrm>
            <a:custGeom>
              <a:avLst/>
              <a:gdLst/>
              <a:ahLst/>
              <a:cxnLst/>
              <a:rect r="r" b="b" t="t" l="l"/>
              <a:pathLst>
                <a:path h="861774" w="8957762">
                  <a:moveTo>
                    <a:pt x="0" y="0"/>
                  </a:moveTo>
                  <a:lnTo>
                    <a:pt x="8957762" y="0"/>
                  </a:lnTo>
                  <a:lnTo>
                    <a:pt x="8957762" y="861774"/>
                  </a:lnTo>
                  <a:lnTo>
                    <a:pt x="0" y="861774"/>
                  </a:lnTo>
                  <a:close/>
                </a:path>
              </a:pathLst>
            </a:custGeom>
            <a:solidFill>
              <a:srgbClr val="000000">
                <a:alpha val="0"/>
              </a:srgbClr>
            </a:solidFill>
          </p:spPr>
        </p:sp>
        <p:sp>
          <p:nvSpPr>
            <p:cNvPr name="TextBox 17" id="17"/>
            <p:cNvSpPr txBox="true"/>
            <p:nvPr/>
          </p:nvSpPr>
          <p:spPr>
            <a:xfrm>
              <a:off x="0" y="-38100"/>
              <a:ext cx="8957762" cy="899874"/>
            </a:xfrm>
            <a:prstGeom prst="rect">
              <a:avLst/>
            </a:prstGeom>
          </p:spPr>
          <p:txBody>
            <a:bodyPr anchor="t" rtlCol="false" tIns="0" lIns="0" bIns="0" rIns="0"/>
            <a:lstStyle/>
            <a:p>
              <a:pPr algn="l">
                <a:lnSpc>
                  <a:spcPts val="1980"/>
                </a:lnSpc>
              </a:pPr>
              <a:r>
                <a:rPr lang="en-US" sz="1650">
                  <a:solidFill>
                    <a:srgbClr val="00B0F0"/>
                  </a:solidFill>
                  <a:latin typeface="Arial"/>
                  <a:ea typeface="Arial"/>
                  <a:cs typeface="Arial"/>
                  <a:sym typeface="Arial"/>
                </a:rPr>
                <a:t>Webinars, masterclasses, interactive sessions &amp; expert insight</a:t>
              </a:r>
              <a:r>
                <a:rPr lang="en-US" sz="1650">
                  <a:solidFill>
                    <a:srgbClr val="000000"/>
                  </a:solidFill>
                  <a:latin typeface="Arial"/>
                  <a:ea typeface="Arial"/>
                  <a:cs typeface="Arial"/>
                  <a:sym typeface="Arial"/>
                </a:rPr>
                <a:t>s to help investors in wealth creation, reinforced by </a:t>
              </a:r>
              <a:r>
                <a:rPr lang="en-US" sz="1650">
                  <a:solidFill>
                    <a:srgbClr val="00B0F0"/>
                  </a:solidFill>
                  <a:latin typeface="Arial"/>
                  <a:ea typeface="Arial"/>
                  <a:cs typeface="Arial"/>
                  <a:sym typeface="Arial"/>
                </a:rPr>
                <a:t>content IPs</a:t>
              </a:r>
              <a:r>
                <a:rPr lang="en-US" sz="1650">
                  <a:solidFill>
                    <a:srgbClr val="000000"/>
                  </a:solidFill>
                  <a:latin typeface="Arial"/>
                  <a:ea typeface="Arial"/>
                  <a:cs typeface="Arial"/>
                  <a:sym typeface="Arial"/>
                </a:rPr>
                <a:t> for recall.</a:t>
              </a:r>
            </a:p>
          </p:txBody>
        </p:sp>
      </p:grpSp>
      <p:grpSp>
        <p:nvGrpSpPr>
          <p:cNvPr name="Group 18" id="18"/>
          <p:cNvGrpSpPr/>
          <p:nvPr/>
        </p:nvGrpSpPr>
        <p:grpSpPr>
          <a:xfrm rot="0">
            <a:off x="7756752" y="7074168"/>
            <a:ext cx="1758945" cy="415499"/>
            <a:chOff x="0" y="0"/>
            <a:chExt cx="2345260" cy="553998"/>
          </a:xfrm>
        </p:grpSpPr>
        <p:sp>
          <p:nvSpPr>
            <p:cNvPr name="Freeform 19" id="19"/>
            <p:cNvSpPr/>
            <p:nvPr/>
          </p:nvSpPr>
          <p:spPr>
            <a:xfrm flipH="false" flipV="false" rot="0">
              <a:off x="0" y="0"/>
              <a:ext cx="2345260" cy="553998"/>
            </a:xfrm>
            <a:custGeom>
              <a:avLst/>
              <a:gdLst/>
              <a:ahLst/>
              <a:cxnLst/>
              <a:rect r="r" b="b" t="t" l="l"/>
              <a:pathLst>
                <a:path h="553998" w="2345260">
                  <a:moveTo>
                    <a:pt x="0" y="0"/>
                  </a:moveTo>
                  <a:lnTo>
                    <a:pt x="2345260" y="0"/>
                  </a:lnTo>
                  <a:lnTo>
                    <a:pt x="2345260" y="553998"/>
                  </a:lnTo>
                  <a:lnTo>
                    <a:pt x="0" y="553998"/>
                  </a:lnTo>
                  <a:close/>
                </a:path>
              </a:pathLst>
            </a:custGeom>
            <a:solidFill>
              <a:srgbClr val="000000">
                <a:alpha val="0"/>
              </a:srgbClr>
            </a:solidFill>
          </p:spPr>
        </p:sp>
        <p:sp>
          <p:nvSpPr>
            <p:cNvPr name="TextBox 20" id="20"/>
            <p:cNvSpPr txBox="true"/>
            <p:nvPr/>
          </p:nvSpPr>
          <p:spPr>
            <a:xfrm>
              <a:off x="0" y="-38100"/>
              <a:ext cx="234526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4. Tutorials</a:t>
              </a:r>
            </a:p>
          </p:txBody>
        </p:sp>
      </p:grpSp>
      <p:sp>
        <p:nvSpPr>
          <p:cNvPr name="AutoShape 21" id="21"/>
          <p:cNvSpPr/>
          <p:nvPr/>
        </p:nvSpPr>
        <p:spPr>
          <a:xfrm rot="2883">
            <a:off x="541432" y="5965442"/>
            <a:ext cx="11356219" cy="0"/>
          </a:xfrm>
          <a:prstGeom prst="line">
            <a:avLst/>
          </a:prstGeom>
          <a:ln cap="rnd" w="9525">
            <a:solidFill>
              <a:srgbClr val="FFFFFF"/>
            </a:solidFill>
            <a:prstDash val="solid"/>
            <a:headEnd type="none" len="sm" w="sm"/>
            <a:tailEnd type="none" len="sm" w="sm"/>
          </a:ln>
        </p:spPr>
      </p:sp>
      <p:sp>
        <p:nvSpPr>
          <p:cNvPr name="AutoShape 22" id="22"/>
          <p:cNvSpPr/>
          <p:nvPr/>
        </p:nvSpPr>
        <p:spPr>
          <a:xfrm rot="-5390608">
            <a:off x="5615585" y="8200892"/>
            <a:ext cx="3486535" cy="0"/>
          </a:xfrm>
          <a:prstGeom prst="line">
            <a:avLst/>
          </a:prstGeom>
          <a:ln cap="rnd" w="9525">
            <a:solidFill>
              <a:srgbClr val="FFFFFF"/>
            </a:solidFill>
            <a:prstDash val="solid"/>
            <a:headEnd type="none" len="sm" w="sm"/>
            <a:tailEnd type="none" len="sm" w="sm"/>
          </a:ln>
        </p:spPr>
      </p:sp>
      <p:grpSp>
        <p:nvGrpSpPr>
          <p:cNvPr name="Group 23" id="23"/>
          <p:cNvGrpSpPr/>
          <p:nvPr/>
        </p:nvGrpSpPr>
        <p:grpSpPr>
          <a:xfrm rot="0">
            <a:off x="7736124" y="7532757"/>
            <a:ext cx="2152641" cy="1408078"/>
            <a:chOff x="0" y="0"/>
            <a:chExt cx="2870188" cy="1877438"/>
          </a:xfrm>
        </p:grpSpPr>
        <p:sp>
          <p:nvSpPr>
            <p:cNvPr name="Freeform 24" id="24"/>
            <p:cNvSpPr/>
            <p:nvPr/>
          </p:nvSpPr>
          <p:spPr>
            <a:xfrm flipH="false" flipV="false" rot="0">
              <a:off x="0" y="0"/>
              <a:ext cx="2870188" cy="1877438"/>
            </a:xfrm>
            <a:custGeom>
              <a:avLst/>
              <a:gdLst/>
              <a:ahLst/>
              <a:cxnLst/>
              <a:rect r="r" b="b" t="t" l="l"/>
              <a:pathLst>
                <a:path h="1877438" w="2870188">
                  <a:moveTo>
                    <a:pt x="0" y="0"/>
                  </a:moveTo>
                  <a:lnTo>
                    <a:pt x="2870188" y="0"/>
                  </a:lnTo>
                  <a:lnTo>
                    <a:pt x="2870188" y="1877438"/>
                  </a:lnTo>
                  <a:lnTo>
                    <a:pt x="0" y="1877438"/>
                  </a:lnTo>
                  <a:close/>
                </a:path>
              </a:pathLst>
            </a:custGeom>
            <a:solidFill>
              <a:srgbClr val="000000">
                <a:alpha val="0"/>
              </a:srgbClr>
            </a:solidFill>
          </p:spPr>
        </p:sp>
        <p:sp>
          <p:nvSpPr>
            <p:cNvPr name="TextBox 25" id="25"/>
            <p:cNvSpPr txBox="true"/>
            <p:nvPr/>
          </p:nvSpPr>
          <p:spPr>
            <a:xfrm>
              <a:off x="0" y="-38100"/>
              <a:ext cx="2870188" cy="191553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Video-graphic tutorials guide customers through the company's digital solutions.</a:t>
              </a:r>
            </a:p>
          </p:txBody>
        </p:sp>
      </p:grpSp>
      <p:sp>
        <p:nvSpPr>
          <p:cNvPr name="Freeform 26" id="26">
            <a:hlinkClick r:id="rId4" tooltip="https://www.instagram.com/reel/DDY2AqIPX_m/?utm_source=ig_web_copy_link"/>
          </p:cNvPr>
          <p:cNvSpPr/>
          <p:nvPr/>
        </p:nvSpPr>
        <p:spPr>
          <a:xfrm flipH="false" flipV="false" rot="0">
            <a:off x="1452156" y="3475280"/>
            <a:ext cx="1518367" cy="1518368"/>
          </a:xfrm>
          <a:custGeom>
            <a:avLst/>
            <a:gdLst/>
            <a:ahLst/>
            <a:cxnLst/>
            <a:rect r="r" b="b" t="t" l="l"/>
            <a:pathLst>
              <a:path h="1518368" w="1518367">
                <a:moveTo>
                  <a:pt x="0" y="0"/>
                </a:moveTo>
                <a:lnTo>
                  <a:pt x="1518368" y="0"/>
                </a:lnTo>
                <a:lnTo>
                  <a:pt x="1518368" y="1518367"/>
                </a:lnTo>
                <a:lnTo>
                  <a:pt x="0" y="1518367"/>
                </a:lnTo>
                <a:lnTo>
                  <a:pt x="0" y="0"/>
                </a:lnTo>
                <a:close/>
              </a:path>
            </a:pathLst>
          </a:custGeom>
          <a:blipFill>
            <a:blip r:embed="rId3"/>
            <a:stretch>
              <a:fillRect l="0" t="0" r="0" b="0"/>
            </a:stretch>
          </a:blipFill>
        </p:spPr>
      </p:sp>
      <p:grpSp>
        <p:nvGrpSpPr>
          <p:cNvPr name="Group 27" id="27"/>
          <p:cNvGrpSpPr/>
          <p:nvPr/>
        </p:nvGrpSpPr>
        <p:grpSpPr>
          <a:xfrm rot="0">
            <a:off x="1452156" y="4910270"/>
            <a:ext cx="1518367" cy="507831"/>
            <a:chOff x="0" y="0"/>
            <a:chExt cx="2024490" cy="677108"/>
          </a:xfrm>
        </p:grpSpPr>
        <p:sp>
          <p:nvSpPr>
            <p:cNvPr name="Freeform 28" id="28"/>
            <p:cNvSpPr/>
            <p:nvPr/>
          </p:nvSpPr>
          <p:spPr>
            <a:xfrm flipH="false" flipV="false" rot="0">
              <a:off x="0" y="0"/>
              <a:ext cx="2024507" cy="677164"/>
            </a:xfrm>
            <a:custGeom>
              <a:avLst/>
              <a:gdLst/>
              <a:ahLst/>
              <a:cxnLst/>
              <a:rect r="r" b="b" t="t" l="l"/>
              <a:pathLst>
                <a:path h="677164" w="2024507">
                  <a:moveTo>
                    <a:pt x="0" y="0"/>
                  </a:moveTo>
                  <a:lnTo>
                    <a:pt x="2024507" y="0"/>
                  </a:lnTo>
                  <a:lnTo>
                    <a:pt x="2024507" y="677164"/>
                  </a:lnTo>
                  <a:lnTo>
                    <a:pt x="0" y="677164"/>
                  </a:lnTo>
                  <a:close/>
                </a:path>
              </a:pathLst>
            </a:custGeom>
            <a:solidFill>
              <a:srgbClr val="F2F2F2"/>
            </a:solidFill>
          </p:spPr>
        </p:sp>
        <p:sp>
          <p:nvSpPr>
            <p:cNvPr name="TextBox 29" id="29"/>
            <p:cNvSpPr txBox="true"/>
            <p:nvPr/>
          </p:nvSpPr>
          <p:spPr>
            <a:xfrm>
              <a:off x="0" y="-28575"/>
              <a:ext cx="2024490"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Master Class on Growth Inflation</a:t>
              </a:r>
            </a:p>
          </p:txBody>
        </p:sp>
      </p:grpSp>
      <p:sp>
        <p:nvSpPr>
          <p:cNvPr name="Freeform 30" id="30">
            <a:hlinkClick r:id="rId6" tooltip="https://www.instagram.com/reel/DAblS-VsaUW/?utm_source=ig_web_copy_link&amp;igsh=MzRlODBiNWFlZA=="/>
          </p:cNvPr>
          <p:cNvSpPr/>
          <p:nvPr/>
        </p:nvSpPr>
        <p:spPr>
          <a:xfrm flipH="false" flipV="false" rot="0">
            <a:off x="9854666" y="6779227"/>
            <a:ext cx="1994145" cy="2001496"/>
          </a:xfrm>
          <a:custGeom>
            <a:avLst/>
            <a:gdLst/>
            <a:ahLst/>
            <a:cxnLst/>
            <a:rect r="r" b="b" t="t" l="l"/>
            <a:pathLst>
              <a:path h="2001496" w="1994145">
                <a:moveTo>
                  <a:pt x="0" y="0"/>
                </a:moveTo>
                <a:lnTo>
                  <a:pt x="1994145" y="0"/>
                </a:lnTo>
                <a:lnTo>
                  <a:pt x="1994145" y="2001497"/>
                </a:lnTo>
                <a:lnTo>
                  <a:pt x="0" y="2001497"/>
                </a:lnTo>
                <a:lnTo>
                  <a:pt x="0" y="0"/>
                </a:lnTo>
                <a:close/>
              </a:path>
            </a:pathLst>
          </a:custGeom>
          <a:blipFill>
            <a:blip r:embed="rId5"/>
            <a:stretch>
              <a:fillRect l="0" t="0" r="0" b="0"/>
            </a:stretch>
          </a:blipFill>
        </p:spPr>
      </p:sp>
      <p:sp>
        <p:nvSpPr>
          <p:cNvPr name="Freeform 31" id="31">
            <a:hlinkClick r:id="rId8" tooltip="https://www.instagram.com/reel/DECQ9vNozmG/?utm_source=ig_web_copy_link"/>
          </p:cNvPr>
          <p:cNvSpPr/>
          <p:nvPr/>
        </p:nvSpPr>
        <p:spPr>
          <a:xfrm flipH="false" flipV="false" rot="0">
            <a:off x="3123788" y="3490482"/>
            <a:ext cx="2981250" cy="1687294"/>
          </a:xfrm>
          <a:custGeom>
            <a:avLst/>
            <a:gdLst/>
            <a:ahLst/>
            <a:cxnLst/>
            <a:rect r="r" b="b" t="t" l="l"/>
            <a:pathLst>
              <a:path h="1687294" w="2981250">
                <a:moveTo>
                  <a:pt x="0" y="0"/>
                </a:moveTo>
                <a:lnTo>
                  <a:pt x="2981250" y="0"/>
                </a:lnTo>
                <a:lnTo>
                  <a:pt x="2981250" y="1687294"/>
                </a:lnTo>
                <a:lnTo>
                  <a:pt x="0" y="1687294"/>
                </a:lnTo>
                <a:lnTo>
                  <a:pt x="0" y="0"/>
                </a:lnTo>
                <a:close/>
              </a:path>
            </a:pathLst>
          </a:custGeom>
          <a:blipFill>
            <a:blip r:embed="rId7"/>
            <a:stretch>
              <a:fillRect l="0" t="0" r="0" b="0"/>
            </a:stretch>
          </a:blipFill>
        </p:spPr>
      </p:sp>
      <p:grpSp>
        <p:nvGrpSpPr>
          <p:cNvPr name="Group 32" id="32"/>
          <p:cNvGrpSpPr/>
          <p:nvPr/>
        </p:nvGrpSpPr>
        <p:grpSpPr>
          <a:xfrm rot="0">
            <a:off x="7635495" y="2187216"/>
            <a:ext cx="4701897" cy="415498"/>
            <a:chOff x="0" y="0"/>
            <a:chExt cx="6269196" cy="553998"/>
          </a:xfrm>
        </p:grpSpPr>
        <p:sp>
          <p:nvSpPr>
            <p:cNvPr name="Freeform 33" id="33"/>
            <p:cNvSpPr/>
            <p:nvPr/>
          </p:nvSpPr>
          <p:spPr>
            <a:xfrm flipH="false" flipV="false" rot="0">
              <a:off x="0" y="0"/>
              <a:ext cx="6269196" cy="553998"/>
            </a:xfrm>
            <a:custGeom>
              <a:avLst/>
              <a:gdLst/>
              <a:ahLst/>
              <a:cxnLst/>
              <a:rect r="r" b="b" t="t" l="l"/>
              <a:pathLst>
                <a:path h="553998" w="6269196">
                  <a:moveTo>
                    <a:pt x="0" y="0"/>
                  </a:moveTo>
                  <a:lnTo>
                    <a:pt x="6269196" y="0"/>
                  </a:lnTo>
                  <a:lnTo>
                    <a:pt x="6269196" y="553998"/>
                  </a:lnTo>
                  <a:lnTo>
                    <a:pt x="0" y="553998"/>
                  </a:lnTo>
                  <a:close/>
                </a:path>
              </a:pathLst>
            </a:custGeom>
            <a:solidFill>
              <a:srgbClr val="000000">
                <a:alpha val="0"/>
              </a:srgbClr>
            </a:solidFill>
          </p:spPr>
        </p:sp>
        <p:sp>
          <p:nvSpPr>
            <p:cNvPr name="TextBox 34" id="34"/>
            <p:cNvSpPr txBox="true"/>
            <p:nvPr/>
          </p:nvSpPr>
          <p:spPr>
            <a:xfrm>
              <a:off x="0" y="-38100"/>
              <a:ext cx="626919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Cyber Security Awareness</a:t>
              </a:r>
            </a:p>
          </p:txBody>
        </p:sp>
      </p:grpSp>
      <p:grpSp>
        <p:nvGrpSpPr>
          <p:cNvPr name="Group 35" id="35"/>
          <p:cNvGrpSpPr/>
          <p:nvPr/>
        </p:nvGrpSpPr>
        <p:grpSpPr>
          <a:xfrm rot="0">
            <a:off x="7601420" y="2638204"/>
            <a:ext cx="4479503" cy="900246"/>
            <a:chOff x="0" y="0"/>
            <a:chExt cx="5972670" cy="1200328"/>
          </a:xfrm>
        </p:grpSpPr>
        <p:sp>
          <p:nvSpPr>
            <p:cNvPr name="Freeform 36" id="36"/>
            <p:cNvSpPr/>
            <p:nvPr/>
          </p:nvSpPr>
          <p:spPr>
            <a:xfrm flipH="false" flipV="false" rot="0">
              <a:off x="0" y="0"/>
              <a:ext cx="5972670" cy="1200328"/>
            </a:xfrm>
            <a:custGeom>
              <a:avLst/>
              <a:gdLst/>
              <a:ahLst/>
              <a:cxnLst/>
              <a:rect r="r" b="b" t="t" l="l"/>
              <a:pathLst>
                <a:path h="1200328" w="5972670">
                  <a:moveTo>
                    <a:pt x="0" y="0"/>
                  </a:moveTo>
                  <a:lnTo>
                    <a:pt x="5972670" y="0"/>
                  </a:lnTo>
                  <a:lnTo>
                    <a:pt x="5972670" y="1200328"/>
                  </a:lnTo>
                  <a:lnTo>
                    <a:pt x="0" y="1200328"/>
                  </a:lnTo>
                  <a:close/>
                </a:path>
              </a:pathLst>
            </a:custGeom>
            <a:solidFill>
              <a:srgbClr val="000000">
                <a:alpha val="0"/>
              </a:srgbClr>
            </a:solidFill>
          </p:spPr>
        </p:sp>
        <p:sp>
          <p:nvSpPr>
            <p:cNvPr name="TextBox 37" id="37"/>
            <p:cNvSpPr txBox="true"/>
            <p:nvPr/>
          </p:nvSpPr>
          <p:spPr>
            <a:xfrm>
              <a:off x="0" y="-38100"/>
              <a:ext cx="5972670"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Statics, audio-graphics, and video-graphics to raise awareness &amp; educate on digital fraud and financial scams with safety tips.</a:t>
              </a:r>
            </a:p>
          </p:txBody>
        </p:sp>
      </p:grpSp>
      <p:sp>
        <p:nvSpPr>
          <p:cNvPr name="Freeform 38" id="38"/>
          <p:cNvSpPr/>
          <p:nvPr/>
        </p:nvSpPr>
        <p:spPr>
          <a:xfrm flipH="false" flipV="false" rot="0">
            <a:off x="7908872" y="3653799"/>
            <a:ext cx="1747048" cy="1764346"/>
          </a:xfrm>
          <a:custGeom>
            <a:avLst/>
            <a:gdLst/>
            <a:ahLst/>
            <a:cxnLst/>
            <a:rect r="r" b="b" t="t" l="l"/>
            <a:pathLst>
              <a:path h="1764346" w="1747048">
                <a:moveTo>
                  <a:pt x="0" y="0"/>
                </a:moveTo>
                <a:lnTo>
                  <a:pt x="1747048" y="0"/>
                </a:lnTo>
                <a:lnTo>
                  <a:pt x="1747048" y="1764347"/>
                </a:lnTo>
                <a:lnTo>
                  <a:pt x="0" y="1764347"/>
                </a:lnTo>
                <a:lnTo>
                  <a:pt x="0" y="0"/>
                </a:lnTo>
                <a:close/>
              </a:path>
            </a:pathLst>
          </a:custGeom>
          <a:blipFill>
            <a:blip r:embed="rId9"/>
            <a:stretch>
              <a:fillRect l="0" t="0" r="0" b="0"/>
            </a:stretch>
          </a:blipFill>
        </p:spPr>
      </p:sp>
      <p:sp>
        <p:nvSpPr>
          <p:cNvPr name="Freeform 39" id="39"/>
          <p:cNvSpPr/>
          <p:nvPr/>
        </p:nvSpPr>
        <p:spPr>
          <a:xfrm flipH="false" flipV="false" rot="0">
            <a:off x="9747040" y="3617998"/>
            <a:ext cx="1813133" cy="1808671"/>
          </a:xfrm>
          <a:custGeom>
            <a:avLst/>
            <a:gdLst/>
            <a:ahLst/>
            <a:cxnLst/>
            <a:rect r="r" b="b" t="t" l="l"/>
            <a:pathLst>
              <a:path h="1808671" w="1813133">
                <a:moveTo>
                  <a:pt x="0" y="0"/>
                </a:moveTo>
                <a:lnTo>
                  <a:pt x="1813133" y="0"/>
                </a:lnTo>
                <a:lnTo>
                  <a:pt x="1813133" y="1808672"/>
                </a:lnTo>
                <a:lnTo>
                  <a:pt x="0" y="1808672"/>
                </a:lnTo>
                <a:lnTo>
                  <a:pt x="0" y="0"/>
                </a:lnTo>
                <a:close/>
              </a:path>
            </a:pathLst>
          </a:custGeom>
          <a:blipFill>
            <a:blip r:embed="rId10"/>
            <a:stretch>
              <a:fillRect l="0" t="0" r="0" b="0"/>
            </a:stretch>
          </a:blipFill>
        </p:spPr>
      </p:sp>
      <p:sp>
        <p:nvSpPr>
          <p:cNvPr name="AutoShape 40" id="40"/>
          <p:cNvSpPr/>
          <p:nvPr/>
        </p:nvSpPr>
        <p:spPr>
          <a:xfrm rot="5390878">
            <a:off x="5500063" y="3878121"/>
            <a:ext cx="3589654" cy="0"/>
          </a:xfrm>
          <a:prstGeom prst="line">
            <a:avLst/>
          </a:prstGeom>
          <a:ln cap="rnd" w="9525">
            <a:solidFill>
              <a:srgbClr val="FFFFFF"/>
            </a:solidFill>
            <a:prstDash val="solid"/>
            <a:headEnd type="none" len="sm" w="sm"/>
            <a:tailEnd type="none" len="sm" w="sm"/>
          </a:ln>
        </p:spPr>
      </p:sp>
      <p:grpSp>
        <p:nvGrpSpPr>
          <p:cNvPr name="Group 41" id="41"/>
          <p:cNvGrpSpPr/>
          <p:nvPr/>
        </p:nvGrpSpPr>
        <p:grpSpPr>
          <a:xfrm rot="0">
            <a:off x="493147" y="6245961"/>
            <a:ext cx="5124928" cy="415499"/>
            <a:chOff x="0" y="0"/>
            <a:chExt cx="6833238" cy="553998"/>
          </a:xfrm>
        </p:grpSpPr>
        <p:sp>
          <p:nvSpPr>
            <p:cNvPr name="Freeform 42" id="42"/>
            <p:cNvSpPr/>
            <p:nvPr/>
          </p:nvSpPr>
          <p:spPr>
            <a:xfrm flipH="false" flipV="false" rot="0">
              <a:off x="0" y="0"/>
              <a:ext cx="6833238" cy="553998"/>
            </a:xfrm>
            <a:custGeom>
              <a:avLst/>
              <a:gdLst/>
              <a:ahLst/>
              <a:cxnLst/>
              <a:rect r="r" b="b" t="t" l="l"/>
              <a:pathLst>
                <a:path h="553998" w="6833238">
                  <a:moveTo>
                    <a:pt x="0" y="0"/>
                  </a:moveTo>
                  <a:lnTo>
                    <a:pt x="6833238" y="0"/>
                  </a:lnTo>
                  <a:lnTo>
                    <a:pt x="6833238" y="553998"/>
                  </a:lnTo>
                  <a:lnTo>
                    <a:pt x="0" y="553998"/>
                  </a:lnTo>
                  <a:close/>
                </a:path>
              </a:pathLst>
            </a:custGeom>
            <a:solidFill>
              <a:srgbClr val="000000">
                <a:alpha val="0"/>
              </a:srgbClr>
            </a:solidFill>
          </p:spPr>
        </p:sp>
        <p:sp>
          <p:nvSpPr>
            <p:cNvPr name="TextBox 43" id="43"/>
            <p:cNvSpPr txBox="true"/>
            <p:nvPr/>
          </p:nvSpPr>
          <p:spPr>
            <a:xfrm>
              <a:off x="0" y="-38100"/>
              <a:ext cx="6833238"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Industry Thought Leadership</a:t>
              </a:r>
            </a:p>
          </p:txBody>
        </p:sp>
      </p:grpSp>
      <p:grpSp>
        <p:nvGrpSpPr>
          <p:cNvPr name="Group 44" id="44"/>
          <p:cNvGrpSpPr/>
          <p:nvPr/>
        </p:nvGrpSpPr>
        <p:grpSpPr>
          <a:xfrm rot="0">
            <a:off x="543885" y="6662229"/>
            <a:ext cx="5999844" cy="865621"/>
            <a:chOff x="0" y="0"/>
            <a:chExt cx="7999792" cy="1154162"/>
          </a:xfrm>
        </p:grpSpPr>
        <p:sp>
          <p:nvSpPr>
            <p:cNvPr name="Freeform 45" id="45"/>
            <p:cNvSpPr/>
            <p:nvPr/>
          </p:nvSpPr>
          <p:spPr>
            <a:xfrm flipH="false" flipV="false" rot="0">
              <a:off x="0" y="0"/>
              <a:ext cx="7999792" cy="1154162"/>
            </a:xfrm>
            <a:custGeom>
              <a:avLst/>
              <a:gdLst/>
              <a:ahLst/>
              <a:cxnLst/>
              <a:rect r="r" b="b" t="t" l="l"/>
              <a:pathLst>
                <a:path h="1154162" w="7999792">
                  <a:moveTo>
                    <a:pt x="0" y="0"/>
                  </a:moveTo>
                  <a:lnTo>
                    <a:pt x="7999792" y="0"/>
                  </a:lnTo>
                  <a:lnTo>
                    <a:pt x="7999792" y="1154162"/>
                  </a:lnTo>
                  <a:lnTo>
                    <a:pt x="0" y="1154162"/>
                  </a:lnTo>
                  <a:close/>
                </a:path>
              </a:pathLst>
            </a:custGeom>
            <a:solidFill>
              <a:srgbClr val="000000">
                <a:alpha val="0"/>
              </a:srgbClr>
            </a:solidFill>
          </p:spPr>
        </p:sp>
        <p:sp>
          <p:nvSpPr>
            <p:cNvPr name="TextBox 46" id="46"/>
            <p:cNvSpPr txBox="true"/>
            <p:nvPr/>
          </p:nvSpPr>
          <p:spPr>
            <a:xfrm>
              <a:off x="0" y="-28575"/>
              <a:ext cx="7999792" cy="1182737"/>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Showcases industry expertise through content on macro &amp; microeconomics, featuring company leaders in long-form videos.</a:t>
              </a:r>
            </a:p>
          </p:txBody>
        </p:sp>
      </p:grpSp>
      <p:sp>
        <p:nvSpPr>
          <p:cNvPr name="Freeform 47" id="47">
            <a:hlinkClick r:id="rId12" tooltip="https://www.instagram.com/reel/DERZgeRNcpj/?utm_source=ig_web_copy_link"/>
          </p:cNvPr>
          <p:cNvSpPr/>
          <p:nvPr/>
        </p:nvSpPr>
        <p:spPr>
          <a:xfrm flipH="false" flipV="false" rot="0">
            <a:off x="3725824" y="7896160"/>
            <a:ext cx="1937891" cy="1097418"/>
          </a:xfrm>
          <a:custGeom>
            <a:avLst/>
            <a:gdLst/>
            <a:ahLst/>
            <a:cxnLst/>
            <a:rect r="r" b="b" t="t" l="l"/>
            <a:pathLst>
              <a:path h="1097418" w="1937891">
                <a:moveTo>
                  <a:pt x="0" y="0"/>
                </a:moveTo>
                <a:lnTo>
                  <a:pt x="1937891" y="0"/>
                </a:lnTo>
                <a:lnTo>
                  <a:pt x="1937891" y="1097418"/>
                </a:lnTo>
                <a:lnTo>
                  <a:pt x="0" y="1097418"/>
                </a:lnTo>
                <a:lnTo>
                  <a:pt x="0" y="0"/>
                </a:lnTo>
                <a:close/>
              </a:path>
            </a:pathLst>
          </a:custGeom>
          <a:blipFill>
            <a:blip r:embed="rId11"/>
            <a:stretch>
              <a:fillRect l="0" t="0" r="0" b="0"/>
            </a:stretch>
          </a:blipFill>
        </p:spPr>
      </p:sp>
      <p:sp>
        <p:nvSpPr>
          <p:cNvPr name="Freeform 48" id="48"/>
          <p:cNvSpPr/>
          <p:nvPr/>
        </p:nvSpPr>
        <p:spPr>
          <a:xfrm flipH="false" flipV="false" rot="0">
            <a:off x="1574264" y="7690212"/>
            <a:ext cx="1788129" cy="1454546"/>
          </a:xfrm>
          <a:custGeom>
            <a:avLst/>
            <a:gdLst/>
            <a:ahLst/>
            <a:cxnLst/>
            <a:rect r="r" b="b" t="t" l="l"/>
            <a:pathLst>
              <a:path h="1454546" w="1788129">
                <a:moveTo>
                  <a:pt x="0" y="0"/>
                </a:moveTo>
                <a:lnTo>
                  <a:pt x="1788128" y="0"/>
                </a:lnTo>
                <a:lnTo>
                  <a:pt x="1788128" y="1454546"/>
                </a:lnTo>
                <a:lnTo>
                  <a:pt x="0" y="1454546"/>
                </a:lnTo>
                <a:lnTo>
                  <a:pt x="0" y="0"/>
                </a:lnTo>
                <a:close/>
              </a:path>
            </a:pathLst>
          </a:custGeom>
          <a:blipFill>
            <a:blip r:embed="rId13"/>
            <a:stretch>
              <a:fillRect l="0" t="0" r="0" b="0"/>
            </a:stretch>
          </a:blipFill>
        </p:spPr>
      </p:sp>
      <p:grpSp>
        <p:nvGrpSpPr>
          <p:cNvPr name="Group 49" id="49"/>
          <p:cNvGrpSpPr/>
          <p:nvPr/>
        </p:nvGrpSpPr>
        <p:grpSpPr>
          <a:xfrm rot="0">
            <a:off x="3725824" y="8848557"/>
            <a:ext cx="2148244" cy="553998"/>
            <a:chOff x="0" y="0"/>
            <a:chExt cx="2864326" cy="738664"/>
          </a:xfrm>
        </p:grpSpPr>
        <p:sp>
          <p:nvSpPr>
            <p:cNvPr name="Freeform 50" id="50"/>
            <p:cNvSpPr/>
            <p:nvPr/>
          </p:nvSpPr>
          <p:spPr>
            <a:xfrm flipH="false" flipV="false" rot="0">
              <a:off x="0" y="0"/>
              <a:ext cx="2864358" cy="738632"/>
            </a:xfrm>
            <a:custGeom>
              <a:avLst/>
              <a:gdLst/>
              <a:ahLst/>
              <a:cxnLst/>
              <a:rect r="r" b="b" t="t" l="l"/>
              <a:pathLst>
                <a:path h="738632" w="2864358">
                  <a:moveTo>
                    <a:pt x="0" y="0"/>
                  </a:moveTo>
                  <a:lnTo>
                    <a:pt x="2864358" y="0"/>
                  </a:lnTo>
                  <a:lnTo>
                    <a:pt x="2864358" y="738632"/>
                  </a:lnTo>
                  <a:lnTo>
                    <a:pt x="0" y="738632"/>
                  </a:lnTo>
                  <a:close/>
                </a:path>
              </a:pathLst>
            </a:custGeom>
            <a:solidFill>
              <a:srgbClr val="F2F2F2"/>
            </a:solidFill>
          </p:spPr>
        </p:sp>
        <p:sp>
          <p:nvSpPr>
            <p:cNvPr name="TextBox 51" id="51"/>
            <p:cNvSpPr txBox="true"/>
            <p:nvPr/>
          </p:nvSpPr>
          <p:spPr>
            <a:xfrm>
              <a:off x="0" y="-38100"/>
              <a:ext cx="2864326" cy="776764"/>
            </a:xfrm>
            <a:prstGeom prst="rect">
              <a:avLst/>
            </a:prstGeom>
          </p:spPr>
          <p:txBody>
            <a:bodyPr anchor="t" rtlCol="false" tIns="50800" lIns="50800" bIns="50800" rIns="50800"/>
            <a:lstStyle/>
            <a:p>
              <a:pPr algn="l">
                <a:lnSpc>
                  <a:spcPts val="1620"/>
                </a:lnSpc>
              </a:pPr>
              <a:r>
                <a:rPr lang="en-US" sz="1350">
                  <a:solidFill>
                    <a:srgbClr val="000000"/>
                  </a:solidFill>
                  <a:latin typeface="Arial"/>
                  <a:ea typeface="Arial"/>
                  <a:cs typeface="Arial"/>
                  <a:sym typeface="Arial"/>
                </a:rPr>
                <a:t>IP - #IndiaMarketOutlook</a:t>
              </a:r>
            </a:p>
          </p:txBody>
        </p:sp>
      </p:grpSp>
      <p:grpSp>
        <p:nvGrpSpPr>
          <p:cNvPr name="Group 52" id="52"/>
          <p:cNvGrpSpPr/>
          <p:nvPr/>
        </p:nvGrpSpPr>
        <p:grpSpPr>
          <a:xfrm rot="0">
            <a:off x="1557837" y="9107802"/>
            <a:ext cx="2024650" cy="346248"/>
            <a:chOff x="0" y="0"/>
            <a:chExt cx="2699534" cy="461664"/>
          </a:xfrm>
        </p:grpSpPr>
        <p:sp>
          <p:nvSpPr>
            <p:cNvPr name="Freeform 53" id="53"/>
            <p:cNvSpPr/>
            <p:nvPr/>
          </p:nvSpPr>
          <p:spPr>
            <a:xfrm flipH="false" flipV="false" rot="0">
              <a:off x="0" y="0"/>
              <a:ext cx="2699512" cy="461645"/>
            </a:xfrm>
            <a:custGeom>
              <a:avLst/>
              <a:gdLst/>
              <a:ahLst/>
              <a:cxnLst/>
              <a:rect r="r" b="b" t="t" l="l"/>
              <a:pathLst>
                <a:path h="461645" w="2699512">
                  <a:moveTo>
                    <a:pt x="0" y="0"/>
                  </a:moveTo>
                  <a:lnTo>
                    <a:pt x="2699512" y="0"/>
                  </a:lnTo>
                  <a:lnTo>
                    <a:pt x="2699512" y="461645"/>
                  </a:lnTo>
                  <a:lnTo>
                    <a:pt x="0" y="461645"/>
                  </a:lnTo>
                  <a:close/>
                </a:path>
              </a:pathLst>
            </a:custGeom>
            <a:solidFill>
              <a:srgbClr val="F2F2F2"/>
            </a:solidFill>
          </p:spPr>
        </p:sp>
        <p:sp>
          <p:nvSpPr>
            <p:cNvPr name="TextBox 54" id="54"/>
            <p:cNvSpPr txBox="true"/>
            <p:nvPr/>
          </p:nvSpPr>
          <p:spPr>
            <a:xfrm>
              <a:off x="0" y="-38100"/>
              <a:ext cx="2699534" cy="499764"/>
            </a:xfrm>
            <a:prstGeom prst="rect">
              <a:avLst/>
            </a:prstGeom>
          </p:spPr>
          <p:txBody>
            <a:bodyPr anchor="t" rtlCol="false" tIns="50800" lIns="50800" bIns="50800" rIns="50800"/>
            <a:lstStyle/>
            <a:p>
              <a:pPr algn="l">
                <a:lnSpc>
                  <a:spcPts val="1620"/>
                </a:lnSpc>
              </a:pPr>
              <a:r>
                <a:rPr lang="en-US" sz="1350">
                  <a:solidFill>
                    <a:srgbClr val="000000"/>
                  </a:solidFill>
                  <a:latin typeface="Arial"/>
                  <a:ea typeface="Arial"/>
                  <a:cs typeface="Arial"/>
                  <a:sym typeface="Arial"/>
                </a:rPr>
                <a:t>LEADERS Insights</a:t>
              </a:r>
            </a:p>
          </p:txBody>
        </p:sp>
      </p:grpSp>
      <p:grpSp>
        <p:nvGrpSpPr>
          <p:cNvPr name="Group 55" id="55"/>
          <p:cNvGrpSpPr/>
          <p:nvPr/>
        </p:nvGrpSpPr>
        <p:grpSpPr>
          <a:xfrm rot="0">
            <a:off x="12276051" y="1453838"/>
            <a:ext cx="5784851" cy="507831"/>
            <a:chOff x="0" y="0"/>
            <a:chExt cx="7713134" cy="677108"/>
          </a:xfrm>
        </p:grpSpPr>
        <p:sp>
          <p:nvSpPr>
            <p:cNvPr name="Freeform 56" id="56"/>
            <p:cNvSpPr/>
            <p:nvPr/>
          </p:nvSpPr>
          <p:spPr>
            <a:xfrm flipH="false" flipV="false" rot="0">
              <a:off x="0" y="0"/>
              <a:ext cx="7713134" cy="677108"/>
            </a:xfrm>
            <a:custGeom>
              <a:avLst/>
              <a:gdLst/>
              <a:ahLst/>
              <a:cxnLst/>
              <a:rect r="r" b="b" t="t" l="l"/>
              <a:pathLst>
                <a:path h="677108" w="7713134">
                  <a:moveTo>
                    <a:pt x="0" y="0"/>
                  </a:moveTo>
                  <a:lnTo>
                    <a:pt x="7713134" y="0"/>
                  </a:lnTo>
                  <a:lnTo>
                    <a:pt x="7713134" y="677108"/>
                  </a:lnTo>
                  <a:lnTo>
                    <a:pt x="0" y="677108"/>
                  </a:lnTo>
                  <a:close/>
                </a:path>
              </a:pathLst>
            </a:custGeom>
            <a:solidFill>
              <a:srgbClr val="000000">
                <a:alpha val="0"/>
              </a:srgbClr>
            </a:solidFill>
          </p:spPr>
        </p:sp>
        <p:sp>
          <p:nvSpPr>
            <p:cNvPr name="TextBox 57" id="57"/>
            <p:cNvSpPr txBox="true"/>
            <p:nvPr/>
          </p:nvSpPr>
          <p:spPr>
            <a:xfrm>
              <a:off x="0" y="-47625"/>
              <a:ext cx="7713134"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BRAND IMMERSION</a:t>
              </a:r>
            </a:p>
          </p:txBody>
        </p:sp>
      </p:grpSp>
      <p:grpSp>
        <p:nvGrpSpPr>
          <p:cNvPr name="Group 58" id="58"/>
          <p:cNvGrpSpPr/>
          <p:nvPr/>
        </p:nvGrpSpPr>
        <p:grpSpPr>
          <a:xfrm rot="0">
            <a:off x="12720291" y="2738175"/>
            <a:ext cx="3073128" cy="415498"/>
            <a:chOff x="0" y="0"/>
            <a:chExt cx="4097504" cy="553998"/>
          </a:xfrm>
        </p:grpSpPr>
        <p:sp>
          <p:nvSpPr>
            <p:cNvPr name="Freeform 59" id="59"/>
            <p:cNvSpPr/>
            <p:nvPr/>
          </p:nvSpPr>
          <p:spPr>
            <a:xfrm flipH="false" flipV="false" rot="0">
              <a:off x="0" y="0"/>
              <a:ext cx="4097504" cy="553998"/>
            </a:xfrm>
            <a:custGeom>
              <a:avLst/>
              <a:gdLst/>
              <a:ahLst/>
              <a:cxnLst/>
              <a:rect r="r" b="b" t="t" l="l"/>
              <a:pathLst>
                <a:path h="553998" w="4097504">
                  <a:moveTo>
                    <a:pt x="0" y="0"/>
                  </a:moveTo>
                  <a:lnTo>
                    <a:pt x="4097504" y="0"/>
                  </a:lnTo>
                  <a:lnTo>
                    <a:pt x="4097504" y="553998"/>
                  </a:lnTo>
                  <a:lnTo>
                    <a:pt x="0" y="553998"/>
                  </a:lnTo>
                  <a:close/>
                </a:path>
              </a:pathLst>
            </a:custGeom>
            <a:solidFill>
              <a:srgbClr val="000000">
                <a:alpha val="0"/>
              </a:srgbClr>
            </a:solidFill>
          </p:spPr>
        </p:sp>
        <p:sp>
          <p:nvSpPr>
            <p:cNvPr name="TextBox 60" id="60"/>
            <p:cNvSpPr txBox="true"/>
            <p:nvPr/>
          </p:nvSpPr>
          <p:spPr>
            <a:xfrm>
              <a:off x="0" y="-38100"/>
              <a:ext cx="409750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Leaders Speaks</a:t>
              </a:r>
            </a:p>
          </p:txBody>
        </p:sp>
      </p:grpSp>
      <p:grpSp>
        <p:nvGrpSpPr>
          <p:cNvPr name="Group 61" id="61"/>
          <p:cNvGrpSpPr/>
          <p:nvPr/>
        </p:nvGrpSpPr>
        <p:grpSpPr>
          <a:xfrm rot="0">
            <a:off x="12757374" y="3232852"/>
            <a:ext cx="3427585" cy="900246"/>
            <a:chOff x="0" y="0"/>
            <a:chExt cx="4570114" cy="1200328"/>
          </a:xfrm>
        </p:grpSpPr>
        <p:sp>
          <p:nvSpPr>
            <p:cNvPr name="Freeform 62" id="62"/>
            <p:cNvSpPr/>
            <p:nvPr/>
          </p:nvSpPr>
          <p:spPr>
            <a:xfrm flipH="false" flipV="false" rot="0">
              <a:off x="0" y="0"/>
              <a:ext cx="4570114" cy="1200328"/>
            </a:xfrm>
            <a:custGeom>
              <a:avLst/>
              <a:gdLst/>
              <a:ahLst/>
              <a:cxnLst/>
              <a:rect r="r" b="b" t="t" l="l"/>
              <a:pathLst>
                <a:path h="1200328" w="4570114">
                  <a:moveTo>
                    <a:pt x="0" y="0"/>
                  </a:moveTo>
                  <a:lnTo>
                    <a:pt x="4570114" y="0"/>
                  </a:lnTo>
                  <a:lnTo>
                    <a:pt x="4570114" y="1200328"/>
                  </a:lnTo>
                  <a:lnTo>
                    <a:pt x="0" y="1200328"/>
                  </a:lnTo>
                  <a:close/>
                </a:path>
              </a:pathLst>
            </a:custGeom>
            <a:solidFill>
              <a:srgbClr val="000000">
                <a:alpha val="0"/>
              </a:srgbClr>
            </a:solidFill>
          </p:spPr>
        </p:sp>
        <p:sp>
          <p:nvSpPr>
            <p:cNvPr name="TextBox 63" id="63"/>
            <p:cNvSpPr txBox="true"/>
            <p:nvPr/>
          </p:nvSpPr>
          <p:spPr>
            <a:xfrm>
              <a:off x="0" y="-38100"/>
              <a:ext cx="4570114"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Leaders reinforce the </a:t>
              </a:r>
              <a:r>
                <a:rPr lang="en-US" sz="1650">
                  <a:solidFill>
                    <a:srgbClr val="00B0F0"/>
                  </a:solidFill>
                  <a:latin typeface="Arial"/>
                  <a:ea typeface="Arial"/>
                  <a:cs typeface="Arial"/>
                  <a:sym typeface="Arial"/>
                </a:rPr>
                <a:t>brand's message, building trust</a:t>
              </a:r>
              <a:r>
                <a:rPr lang="en-US" sz="1650">
                  <a:solidFill>
                    <a:srgbClr val="000000"/>
                  </a:solidFill>
                  <a:latin typeface="Arial"/>
                  <a:ea typeface="Arial"/>
                  <a:cs typeface="Arial"/>
                  <a:sym typeface="Arial"/>
                </a:rPr>
                <a:t> and credibility.</a:t>
              </a:r>
            </a:p>
          </p:txBody>
        </p:sp>
      </p:grpSp>
      <p:grpSp>
        <p:nvGrpSpPr>
          <p:cNvPr name="Group 64" id="64"/>
          <p:cNvGrpSpPr/>
          <p:nvPr/>
        </p:nvGrpSpPr>
        <p:grpSpPr>
          <a:xfrm rot="0">
            <a:off x="12692670" y="7594785"/>
            <a:ext cx="4405131" cy="415499"/>
            <a:chOff x="0" y="0"/>
            <a:chExt cx="5873508" cy="553998"/>
          </a:xfrm>
        </p:grpSpPr>
        <p:sp>
          <p:nvSpPr>
            <p:cNvPr name="Freeform 65" id="65"/>
            <p:cNvSpPr/>
            <p:nvPr/>
          </p:nvSpPr>
          <p:spPr>
            <a:xfrm flipH="false" flipV="false" rot="0">
              <a:off x="0" y="0"/>
              <a:ext cx="5873508" cy="553998"/>
            </a:xfrm>
            <a:custGeom>
              <a:avLst/>
              <a:gdLst/>
              <a:ahLst/>
              <a:cxnLst/>
              <a:rect r="r" b="b" t="t" l="l"/>
              <a:pathLst>
                <a:path h="553998" w="5873508">
                  <a:moveTo>
                    <a:pt x="0" y="0"/>
                  </a:moveTo>
                  <a:lnTo>
                    <a:pt x="5873508" y="0"/>
                  </a:lnTo>
                  <a:lnTo>
                    <a:pt x="5873508" y="553998"/>
                  </a:lnTo>
                  <a:lnTo>
                    <a:pt x="0" y="553998"/>
                  </a:lnTo>
                  <a:close/>
                </a:path>
              </a:pathLst>
            </a:custGeom>
            <a:solidFill>
              <a:srgbClr val="000000">
                <a:alpha val="0"/>
              </a:srgbClr>
            </a:solidFill>
          </p:spPr>
        </p:sp>
        <p:sp>
          <p:nvSpPr>
            <p:cNvPr name="TextBox 66" id="66"/>
            <p:cNvSpPr txBox="true"/>
            <p:nvPr/>
          </p:nvSpPr>
          <p:spPr>
            <a:xfrm>
              <a:off x="0" y="-38100"/>
              <a:ext cx="5873508"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Campaign Extension</a:t>
              </a:r>
            </a:p>
          </p:txBody>
        </p:sp>
      </p:grpSp>
      <p:grpSp>
        <p:nvGrpSpPr>
          <p:cNvPr name="Group 67" id="67"/>
          <p:cNvGrpSpPr/>
          <p:nvPr/>
        </p:nvGrpSpPr>
        <p:grpSpPr>
          <a:xfrm rot="0">
            <a:off x="12757374" y="8076686"/>
            <a:ext cx="2282829" cy="1408078"/>
            <a:chOff x="0" y="0"/>
            <a:chExt cx="3043772" cy="1877438"/>
          </a:xfrm>
        </p:grpSpPr>
        <p:sp>
          <p:nvSpPr>
            <p:cNvPr name="Freeform 68" id="68"/>
            <p:cNvSpPr/>
            <p:nvPr/>
          </p:nvSpPr>
          <p:spPr>
            <a:xfrm flipH="false" flipV="false" rot="0">
              <a:off x="0" y="0"/>
              <a:ext cx="3043772" cy="1877438"/>
            </a:xfrm>
            <a:custGeom>
              <a:avLst/>
              <a:gdLst/>
              <a:ahLst/>
              <a:cxnLst/>
              <a:rect r="r" b="b" t="t" l="l"/>
              <a:pathLst>
                <a:path h="1877438" w="3043772">
                  <a:moveTo>
                    <a:pt x="0" y="0"/>
                  </a:moveTo>
                  <a:lnTo>
                    <a:pt x="3043772" y="0"/>
                  </a:lnTo>
                  <a:lnTo>
                    <a:pt x="3043772" y="1877438"/>
                  </a:lnTo>
                  <a:lnTo>
                    <a:pt x="0" y="1877438"/>
                  </a:lnTo>
                  <a:close/>
                </a:path>
              </a:pathLst>
            </a:custGeom>
            <a:solidFill>
              <a:srgbClr val="000000">
                <a:alpha val="0"/>
              </a:srgbClr>
            </a:solidFill>
          </p:spPr>
        </p:sp>
        <p:sp>
          <p:nvSpPr>
            <p:cNvPr name="TextBox 69" id="69"/>
            <p:cNvSpPr txBox="true"/>
            <p:nvPr/>
          </p:nvSpPr>
          <p:spPr>
            <a:xfrm>
              <a:off x="0" y="-38100"/>
              <a:ext cx="3043772" cy="191553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They amplify mainline campaigns on social media for wider reach and stronger brand recall.</a:t>
              </a:r>
            </a:p>
          </p:txBody>
        </p:sp>
      </p:grpSp>
      <p:sp>
        <p:nvSpPr>
          <p:cNvPr name="Freeform 70" id="70">
            <a:hlinkClick r:id="rId15" tooltip="https://www.instagram.com/reel/DC062Gov4Wo/?utm_source=ig_web_copy_link&amp;igsh=MzRlODBiNWFlZA=="/>
          </p:cNvPr>
          <p:cNvSpPr/>
          <p:nvPr/>
        </p:nvSpPr>
        <p:spPr>
          <a:xfrm flipH="false" flipV="false" rot="0">
            <a:off x="15160946" y="8141500"/>
            <a:ext cx="2048027" cy="1109349"/>
          </a:xfrm>
          <a:custGeom>
            <a:avLst/>
            <a:gdLst/>
            <a:ahLst/>
            <a:cxnLst/>
            <a:rect r="r" b="b" t="t" l="l"/>
            <a:pathLst>
              <a:path h="1109349" w="2048027">
                <a:moveTo>
                  <a:pt x="0" y="0"/>
                </a:moveTo>
                <a:lnTo>
                  <a:pt x="2048026" y="0"/>
                </a:lnTo>
                <a:lnTo>
                  <a:pt x="2048026" y="1109350"/>
                </a:lnTo>
                <a:lnTo>
                  <a:pt x="0" y="1109350"/>
                </a:lnTo>
                <a:lnTo>
                  <a:pt x="0" y="0"/>
                </a:lnTo>
                <a:close/>
              </a:path>
            </a:pathLst>
          </a:custGeom>
          <a:blipFill>
            <a:blip r:embed="rId14"/>
            <a:stretch>
              <a:fillRect l="0" t="0" r="0" b="0"/>
            </a:stretch>
          </a:blipFill>
        </p:spPr>
      </p:sp>
      <p:sp>
        <p:nvSpPr>
          <p:cNvPr name="Freeform 71" id="71">
            <a:hlinkClick r:id="rId17" tooltip="https://www.instagram.com/reel/DExis9SPOg8/?utm_source=ig_web_copy_link&amp;igsh=MzRlODBiNWFlZA=="/>
          </p:cNvPr>
          <p:cNvSpPr/>
          <p:nvPr/>
        </p:nvSpPr>
        <p:spPr>
          <a:xfrm flipH="false" flipV="false" rot="0">
            <a:off x="16043038" y="2270662"/>
            <a:ext cx="1122825" cy="2019093"/>
          </a:xfrm>
          <a:custGeom>
            <a:avLst/>
            <a:gdLst/>
            <a:ahLst/>
            <a:cxnLst/>
            <a:rect r="r" b="b" t="t" l="l"/>
            <a:pathLst>
              <a:path h="2019093" w="1122825">
                <a:moveTo>
                  <a:pt x="0" y="0"/>
                </a:moveTo>
                <a:lnTo>
                  <a:pt x="1122826" y="0"/>
                </a:lnTo>
                <a:lnTo>
                  <a:pt x="1122826" y="2019093"/>
                </a:lnTo>
                <a:lnTo>
                  <a:pt x="0" y="2019093"/>
                </a:lnTo>
                <a:lnTo>
                  <a:pt x="0" y="0"/>
                </a:lnTo>
                <a:close/>
              </a:path>
            </a:pathLst>
          </a:custGeom>
          <a:blipFill>
            <a:blip r:embed="rId16"/>
            <a:stretch>
              <a:fillRect l="0" t="0" r="0" b="0"/>
            </a:stretch>
          </a:blipFill>
        </p:spPr>
      </p:sp>
      <p:sp>
        <p:nvSpPr>
          <p:cNvPr name="AutoShape 72" id="72"/>
          <p:cNvSpPr/>
          <p:nvPr/>
        </p:nvSpPr>
        <p:spPr>
          <a:xfrm rot="6600">
            <a:off x="12687903" y="4697240"/>
            <a:ext cx="4961148" cy="0"/>
          </a:xfrm>
          <a:prstGeom prst="line">
            <a:avLst/>
          </a:prstGeom>
          <a:ln cap="rnd" w="9525">
            <a:solidFill>
              <a:srgbClr val="FFFFFF"/>
            </a:solidFill>
            <a:prstDash val="solid"/>
            <a:headEnd type="none" len="sm" w="sm"/>
            <a:tailEnd type="none" len="sm" w="sm"/>
          </a:ln>
        </p:spPr>
      </p:sp>
      <p:sp>
        <p:nvSpPr>
          <p:cNvPr name="AutoShape 73" id="73"/>
          <p:cNvSpPr/>
          <p:nvPr/>
        </p:nvSpPr>
        <p:spPr>
          <a:xfrm rot="6637">
            <a:off x="12715524" y="7263154"/>
            <a:ext cx="4933527" cy="0"/>
          </a:xfrm>
          <a:prstGeom prst="line">
            <a:avLst/>
          </a:prstGeom>
          <a:ln cap="rnd" w="9525">
            <a:solidFill>
              <a:srgbClr val="FFFFFF"/>
            </a:solidFill>
            <a:prstDash val="solid"/>
            <a:headEnd type="none" len="sm" w="sm"/>
            <a:tailEnd type="none" len="sm" w="sm"/>
          </a:ln>
        </p:spPr>
      </p:sp>
      <p:grpSp>
        <p:nvGrpSpPr>
          <p:cNvPr name="Group 74" id="74"/>
          <p:cNvGrpSpPr/>
          <p:nvPr/>
        </p:nvGrpSpPr>
        <p:grpSpPr>
          <a:xfrm rot="0">
            <a:off x="12790144" y="5001732"/>
            <a:ext cx="2370801" cy="692498"/>
            <a:chOff x="0" y="0"/>
            <a:chExt cx="3161068" cy="923330"/>
          </a:xfrm>
        </p:grpSpPr>
        <p:sp>
          <p:nvSpPr>
            <p:cNvPr name="Freeform 75" id="75"/>
            <p:cNvSpPr/>
            <p:nvPr/>
          </p:nvSpPr>
          <p:spPr>
            <a:xfrm flipH="false" flipV="false" rot="0">
              <a:off x="0" y="0"/>
              <a:ext cx="3161068" cy="923330"/>
            </a:xfrm>
            <a:custGeom>
              <a:avLst/>
              <a:gdLst/>
              <a:ahLst/>
              <a:cxnLst/>
              <a:rect r="r" b="b" t="t" l="l"/>
              <a:pathLst>
                <a:path h="923330" w="3161068">
                  <a:moveTo>
                    <a:pt x="0" y="0"/>
                  </a:moveTo>
                  <a:lnTo>
                    <a:pt x="3161068" y="0"/>
                  </a:lnTo>
                  <a:lnTo>
                    <a:pt x="3161068" y="923330"/>
                  </a:lnTo>
                  <a:lnTo>
                    <a:pt x="0" y="923330"/>
                  </a:lnTo>
                  <a:close/>
                </a:path>
              </a:pathLst>
            </a:custGeom>
            <a:solidFill>
              <a:srgbClr val="000000">
                <a:alpha val="0"/>
              </a:srgbClr>
            </a:solidFill>
          </p:spPr>
        </p:sp>
        <p:sp>
          <p:nvSpPr>
            <p:cNvPr name="TextBox 76" id="76"/>
            <p:cNvSpPr txBox="true"/>
            <p:nvPr/>
          </p:nvSpPr>
          <p:spPr>
            <a:xfrm>
              <a:off x="0" y="-38100"/>
              <a:ext cx="3161068"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Employer  Branding</a:t>
              </a:r>
            </a:p>
          </p:txBody>
        </p:sp>
      </p:grpSp>
      <p:grpSp>
        <p:nvGrpSpPr>
          <p:cNvPr name="Group 77" id="77"/>
          <p:cNvGrpSpPr/>
          <p:nvPr/>
        </p:nvGrpSpPr>
        <p:grpSpPr>
          <a:xfrm rot="0">
            <a:off x="12866882" y="5657820"/>
            <a:ext cx="2397063" cy="1408078"/>
            <a:chOff x="0" y="0"/>
            <a:chExt cx="3196084" cy="1877438"/>
          </a:xfrm>
        </p:grpSpPr>
        <p:sp>
          <p:nvSpPr>
            <p:cNvPr name="Freeform 78" id="78"/>
            <p:cNvSpPr/>
            <p:nvPr/>
          </p:nvSpPr>
          <p:spPr>
            <a:xfrm flipH="false" flipV="false" rot="0">
              <a:off x="0" y="0"/>
              <a:ext cx="3196084" cy="1877438"/>
            </a:xfrm>
            <a:custGeom>
              <a:avLst/>
              <a:gdLst/>
              <a:ahLst/>
              <a:cxnLst/>
              <a:rect r="r" b="b" t="t" l="l"/>
              <a:pathLst>
                <a:path h="1877438" w="3196084">
                  <a:moveTo>
                    <a:pt x="0" y="0"/>
                  </a:moveTo>
                  <a:lnTo>
                    <a:pt x="3196084" y="0"/>
                  </a:lnTo>
                  <a:lnTo>
                    <a:pt x="3196084" y="1877438"/>
                  </a:lnTo>
                  <a:lnTo>
                    <a:pt x="0" y="1877438"/>
                  </a:lnTo>
                  <a:close/>
                </a:path>
              </a:pathLst>
            </a:custGeom>
            <a:solidFill>
              <a:srgbClr val="000000">
                <a:alpha val="0"/>
              </a:srgbClr>
            </a:solidFill>
          </p:spPr>
        </p:sp>
        <p:sp>
          <p:nvSpPr>
            <p:cNvPr name="TextBox 79" id="79"/>
            <p:cNvSpPr txBox="true"/>
            <p:nvPr/>
          </p:nvSpPr>
          <p:spPr>
            <a:xfrm>
              <a:off x="0" y="-38100"/>
              <a:ext cx="3196084" cy="191553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Showcasing employee success stories and testimonials to attract talent and reflect brand values.</a:t>
              </a:r>
            </a:p>
          </p:txBody>
        </p:sp>
      </p:grpSp>
      <p:sp>
        <p:nvSpPr>
          <p:cNvPr name="Freeform 80" id="80"/>
          <p:cNvSpPr/>
          <p:nvPr/>
        </p:nvSpPr>
        <p:spPr>
          <a:xfrm flipH="false" flipV="false" rot="0">
            <a:off x="15381670" y="5151004"/>
            <a:ext cx="1784193" cy="1801991"/>
          </a:xfrm>
          <a:custGeom>
            <a:avLst/>
            <a:gdLst/>
            <a:ahLst/>
            <a:cxnLst/>
            <a:rect r="r" b="b" t="t" l="l"/>
            <a:pathLst>
              <a:path h="1801991" w="1784193">
                <a:moveTo>
                  <a:pt x="0" y="0"/>
                </a:moveTo>
                <a:lnTo>
                  <a:pt x="1784194" y="0"/>
                </a:lnTo>
                <a:lnTo>
                  <a:pt x="1784194" y="1801991"/>
                </a:lnTo>
                <a:lnTo>
                  <a:pt x="0" y="1801991"/>
                </a:lnTo>
                <a:lnTo>
                  <a:pt x="0" y="0"/>
                </a:lnTo>
                <a:close/>
              </a:path>
            </a:pathLst>
          </a:custGeom>
          <a:blipFill>
            <a:blip r:embed="rId18"/>
            <a:stretch>
              <a:fillRect l="0" t="0" r="0" b="0"/>
            </a:stretch>
          </a:blipFill>
        </p:spPr>
      </p:sp>
      <p:grpSp>
        <p:nvGrpSpPr>
          <p:cNvPr name="Group 81" id="81"/>
          <p:cNvGrpSpPr/>
          <p:nvPr/>
        </p:nvGrpSpPr>
        <p:grpSpPr>
          <a:xfrm rot="0">
            <a:off x="-34317" y="1123140"/>
            <a:ext cx="2485707" cy="369332"/>
            <a:chOff x="0" y="0"/>
            <a:chExt cx="3314276" cy="492442"/>
          </a:xfrm>
        </p:grpSpPr>
        <p:sp>
          <p:nvSpPr>
            <p:cNvPr name="Freeform 82" id="82"/>
            <p:cNvSpPr/>
            <p:nvPr/>
          </p:nvSpPr>
          <p:spPr>
            <a:xfrm flipH="false" flipV="false" rot="0">
              <a:off x="0" y="0"/>
              <a:ext cx="3314276" cy="492442"/>
            </a:xfrm>
            <a:custGeom>
              <a:avLst/>
              <a:gdLst/>
              <a:ahLst/>
              <a:cxnLst/>
              <a:rect r="r" b="b" t="t" l="l"/>
              <a:pathLst>
                <a:path h="492442" w="3314276">
                  <a:moveTo>
                    <a:pt x="0" y="0"/>
                  </a:moveTo>
                  <a:lnTo>
                    <a:pt x="3314276" y="0"/>
                  </a:lnTo>
                  <a:lnTo>
                    <a:pt x="3314276" y="492442"/>
                  </a:lnTo>
                  <a:lnTo>
                    <a:pt x="0" y="492442"/>
                  </a:lnTo>
                  <a:close/>
                </a:path>
              </a:pathLst>
            </a:custGeom>
            <a:solidFill>
              <a:srgbClr val="000000">
                <a:alpha val="0"/>
              </a:srgbClr>
            </a:solidFill>
          </p:spPr>
        </p:sp>
        <p:sp>
          <p:nvSpPr>
            <p:cNvPr name="TextBox 83" id="83"/>
            <p:cNvSpPr txBox="true"/>
            <p:nvPr/>
          </p:nvSpPr>
          <p:spPr>
            <a:xfrm>
              <a:off x="0" y="-38100"/>
              <a:ext cx="3314276" cy="530542"/>
            </a:xfrm>
            <a:prstGeom prst="rect">
              <a:avLst/>
            </a:prstGeom>
          </p:spPr>
          <p:txBody>
            <a:bodyPr anchor="t" rtlCol="false" tIns="0" lIns="0" bIns="0" rIns="0"/>
            <a:lstStyle/>
            <a:p>
              <a:pPr algn="l">
                <a:lnSpc>
                  <a:spcPts val="1800"/>
                </a:lnSpc>
              </a:pPr>
              <a:r>
                <a:rPr lang="en-US" sz="1500" i="true">
                  <a:solidFill>
                    <a:srgbClr val="000000"/>
                  </a:solidFill>
                  <a:latin typeface="Arial Italics"/>
                  <a:ea typeface="Arial Italics"/>
                  <a:cs typeface="Arial Italics"/>
                  <a:sym typeface="Arial Italics"/>
                </a:rPr>
                <a:t>most prominent bucket</a:t>
              </a:r>
            </a:p>
          </p:txBody>
        </p:sp>
      </p:grpSp>
      <p:grpSp>
        <p:nvGrpSpPr>
          <p:cNvPr name="Group 84" id="84"/>
          <p:cNvGrpSpPr/>
          <p:nvPr/>
        </p:nvGrpSpPr>
        <p:grpSpPr>
          <a:xfrm rot="0">
            <a:off x="3123788" y="5105296"/>
            <a:ext cx="2993689" cy="323166"/>
            <a:chOff x="0" y="0"/>
            <a:chExt cx="3991586" cy="430888"/>
          </a:xfrm>
        </p:grpSpPr>
        <p:sp>
          <p:nvSpPr>
            <p:cNvPr name="Freeform 85" id="85"/>
            <p:cNvSpPr/>
            <p:nvPr/>
          </p:nvSpPr>
          <p:spPr>
            <a:xfrm flipH="false" flipV="false" rot="0">
              <a:off x="0" y="0"/>
              <a:ext cx="3991610" cy="430911"/>
            </a:xfrm>
            <a:custGeom>
              <a:avLst/>
              <a:gdLst/>
              <a:ahLst/>
              <a:cxnLst/>
              <a:rect r="r" b="b" t="t" l="l"/>
              <a:pathLst>
                <a:path h="430911" w="3991610">
                  <a:moveTo>
                    <a:pt x="0" y="0"/>
                  </a:moveTo>
                  <a:lnTo>
                    <a:pt x="3991610" y="0"/>
                  </a:lnTo>
                  <a:lnTo>
                    <a:pt x="3991610" y="430911"/>
                  </a:lnTo>
                  <a:lnTo>
                    <a:pt x="0" y="430911"/>
                  </a:lnTo>
                  <a:close/>
                </a:path>
              </a:pathLst>
            </a:custGeom>
            <a:solidFill>
              <a:srgbClr val="F2F2F2"/>
            </a:solidFill>
          </p:spPr>
        </p:sp>
        <p:sp>
          <p:nvSpPr>
            <p:cNvPr name="TextBox 86" id="86"/>
            <p:cNvSpPr txBox="true"/>
            <p:nvPr/>
          </p:nvSpPr>
          <p:spPr>
            <a:xfrm>
              <a:off x="0" y="-28575"/>
              <a:ext cx="3991586" cy="459463"/>
            </a:xfrm>
            <a:prstGeom prst="rect">
              <a:avLst/>
            </a:prstGeom>
          </p:spPr>
          <p:txBody>
            <a:bodyPr anchor="t" rtlCol="false" tIns="50800" lIns="50800" bIns="50800" rIns="50800"/>
            <a:lstStyle/>
            <a:p>
              <a:pPr algn="l">
                <a:lnSpc>
                  <a:spcPts val="1439"/>
                </a:lnSpc>
              </a:pPr>
              <a:r>
                <a:rPr lang="en-US" b="true" sz="1200">
                  <a:solidFill>
                    <a:srgbClr val="000000"/>
                  </a:solidFill>
                  <a:latin typeface="Arial Bold"/>
                  <a:ea typeface="Arial Bold"/>
                  <a:cs typeface="Arial Bold"/>
                  <a:sym typeface="Arial Bold"/>
                </a:rPr>
                <a:t>IP #Wealthwise</a:t>
              </a:r>
            </a:p>
          </p:txBody>
        </p:sp>
      </p:grpSp>
      <p:grpSp>
        <p:nvGrpSpPr>
          <p:cNvPr name="Group 87" id="87"/>
          <p:cNvGrpSpPr/>
          <p:nvPr/>
        </p:nvGrpSpPr>
        <p:grpSpPr>
          <a:xfrm rot="0">
            <a:off x="9879408" y="8757412"/>
            <a:ext cx="1969401" cy="507831"/>
            <a:chOff x="0" y="0"/>
            <a:chExt cx="2625868" cy="677108"/>
          </a:xfrm>
        </p:grpSpPr>
        <p:sp>
          <p:nvSpPr>
            <p:cNvPr name="Freeform 88" id="88"/>
            <p:cNvSpPr/>
            <p:nvPr/>
          </p:nvSpPr>
          <p:spPr>
            <a:xfrm flipH="false" flipV="false" rot="0">
              <a:off x="0" y="0"/>
              <a:ext cx="2625852" cy="677164"/>
            </a:xfrm>
            <a:custGeom>
              <a:avLst/>
              <a:gdLst/>
              <a:ahLst/>
              <a:cxnLst/>
              <a:rect r="r" b="b" t="t" l="l"/>
              <a:pathLst>
                <a:path h="677164" w="2625852">
                  <a:moveTo>
                    <a:pt x="0" y="0"/>
                  </a:moveTo>
                  <a:lnTo>
                    <a:pt x="2625852" y="0"/>
                  </a:lnTo>
                  <a:lnTo>
                    <a:pt x="2625852" y="677164"/>
                  </a:lnTo>
                  <a:lnTo>
                    <a:pt x="0" y="677164"/>
                  </a:lnTo>
                  <a:close/>
                </a:path>
              </a:pathLst>
            </a:custGeom>
            <a:solidFill>
              <a:srgbClr val="F2F2F2"/>
            </a:solidFill>
          </p:spPr>
        </p:sp>
        <p:sp>
          <p:nvSpPr>
            <p:cNvPr name="TextBox 89" id="89"/>
            <p:cNvSpPr txBox="true"/>
            <p:nvPr/>
          </p:nvSpPr>
          <p:spPr>
            <a:xfrm>
              <a:off x="0" y="-28575"/>
              <a:ext cx="2625868" cy="705683"/>
            </a:xfrm>
            <a:prstGeom prst="rect">
              <a:avLst/>
            </a:prstGeom>
          </p:spPr>
          <p:txBody>
            <a:bodyPr anchor="t" rtlCol="false" tIns="50800" lIns="50800" bIns="50800" rIns="50800"/>
            <a:lstStyle/>
            <a:p>
              <a:pPr algn="ctr">
                <a:lnSpc>
                  <a:spcPts val="1439"/>
                </a:lnSpc>
              </a:pPr>
              <a:r>
                <a:rPr lang="en-US" sz="1200">
                  <a:solidFill>
                    <a:srgbClr val="000000"/>
                  </a:solidFill>
                  <a:latin typeface="Arial"/>
                  <a:ea typeface="Arial"/>
                  <a:cs typeface="Arial"/>
                  <a:sym typeface="Arial"/>
                </a:rPr>
                <a:t>How to Use UPI on SC App</a:t>
              </a:r>
            </a:p>
          </p:txBody>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12643" y="6005016"/>
            <a:ext cx="9375357" cy="507831"/>
            <a:chOff x="0" y="0"/>
            <a:chExt cx="12500476" cy="677108"/>
          </a:xfrm>
        </p:grpSpPr>
        <p:sp>
          <p:nvSpPr>
            <p:cNvPr name="Freeform 3" id="3"/>
            <p:cNvSpPr/>
            <p:nvPr/>
          </p:nvSpPr>
          <p:spPr>
            <a:xfrm flipH="false" flipV="false" rot="0">
              <a:off x="0" y="0"/>
              <a:ext cx="12500476" cy="677108"/>
            </a:xfrm>
            <a:custGeom>
              <a:avLst/>
              <a:gdLst/>
              <a:ahLst/>
              <a:cxnLst/>
              <a:rect r="r" b="b" t="t" l="l"/>
              <a:pathLst>
                <a:path h="677108" w="12500476">
                  <a:moveTo>
                    <a:pt x="0" y="0"/>
                  </a:moveTo>
                  <a:lnTo>
                    <a:pt x="12500476" y="0"/>
                  </a:lnTo>
                  <a:lnTo>
                    <a:pt x="12500476" y="677108"/>
                  </a:lnTo>
                  <a:lnTo>
                    <a:pt x="0" y="677108"/>
                  </a:lnTo>
                  <a:close/>
                </a:path>
              </a:pathLst>
            </a:custGeom>
            <a:solidFill>
              <a:srgbClr val="000000">
                <a:alpha val="0"/>
              </a:srgbClr>
            </a:solidFill>
          </p:spPr>
        </p:sp>
        <p:sp>
          <p:nvSpPr>
            <p:cNvPr name="TextBox 4" id="4"/>
            <p:cNvSpPr txBox="true"/>
            <p:nvPr/>
          </p:nvSpPr>
          <p:spPr>
            <a:xfrm>
              <a:off x="0" y="-47625"/>
              <a:ext cx="12500476"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RESONANCE</a:t>
              </a:r>
            </a:p>
          </p:txBody>
        </p:sp>
      </p:grpSp>
      <p:grpSp>
        <p:nvGrpSpPr>
          <p:cNvPr name="Group 5" id="5"/>
          <p:cNvGrpSpPr/>
          <p:nvPr/>
        </p:nvGrpSpPr>
        <p:grpSpPr>
          <a:xfrm rot="0">
            <a:off x="9099189" y="1344795"/>
            <a:ext cx="3722867" cy="692497"/>
            <a:chOff x="0" y="0"/>
            <a:chExt cx="4963822" cy="923330"/>
          </a:xfrm>
        </p:grpSpPr>
        <p:sp>
          <p:nvSpPr>
            <p:cNvPr name="Freeform 6" id="6"/>
            <p:cNvSpPr/>
            <p:nvPr/>
          </p:nvSpPr>
          <p:spPr>
            <a:xfrm flipH="false" flipV="false" rot="0">
              <a:off x="0" y="0"/>
              <a:ext cx="4963822" cy="923330"/>
            </a:xfrm>
            <a:custGeom>
              <a:avLst/>
              <a:gdLst/>
              <a:ahLst/>
              <a:cxnLst/>
              <a:rect r="r" b="b" t="t" l="l"/>
              <a:pathLst>
                <a:path h="923330" w="4963822">
                  <a:moveTo>
                    <a:pt x="0" y="0"/>
                  </a:moveTo>
                  <a:lnTo>
                    <a:pt x="4963822" y="0"/>
                  </a:lnTo>
                  <a:lnTo>
                    <a:pt x="4963822" y="923330"/>
                  </a:lnTo>
                  <a:lnTo>
                    <a:pt x="0" y="923330"/>
                  </a:lnTo>
                  <a:close/>
                </a:path>
              </a:pathLst>
            </a:custGeom>
            <a:solidFill>
              <a:srgbClr val="000000">
                <a:alpha val="0"/>
              </a:srgbClr>
            </a:solidFill>
          </p:spPr>
        </p:sp>
        <p:sp>
          <p:nvSpPr>
            <p:cNvPr name="TextBox 7" id="7"/>
            <p:cNvSpPr txBox="true"/>
            <p:nvPr/>
          </p:nvSpPr>
          <p:spPr>
            <a:xfrm>
              <a:off x="0" y="-38100"/>
              <a:ext cx="4963822"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Exclusive Customer Experiences</a:t>
              </a:r>
            </a:p>
          </p:txBody>
        </p:sp>
      </p:grpSp>
      <p:grpSp>
        <p:nvGrpSpPr>
          <p:cNvPr name="Group 8" id="8"/>
          <p:cNvGrpSpPr/>
          <p:nvPr/>
        </p:nvGrpSpPr>
        <p:grpSpPr>
          <a:xfrm rot="0">
            <a:off x="8919540" y="544550"/>
            <a:ext cx="9375357" cy="507831"/>
            <a:chOff x="0" y="0"/>
            <a:chExt cx="12500476" cy="677108"/>
          </a:xfrm>
        </p:grpSpPr>
        <p:sp>
          <p:nvSpPr>
            <p:cNvPr name="Freeform 9" id="9"/>
            <p:cNvSpPr/>
            <p:nvPr/>
          </p:nvSpPr>
          <p:spPr>
            <a:xfrm flipH="false" flipV="false" rot="0">
              <a:off x="0" y="0"/>
              <a:ext cx="12500476" cy="677108"/>
            </a:xfrm>
            <a:custGeom>
              <a:avLst/>
              <a:gdLst/>
              <a:ahLst/>
              <a:cxnLst/>
              <a:rect r="r" b="b" t="t" l="l"/>
              <a:pathLst>
                <a:path h="677108" w="12500476">
                  <a:moveTo>
                    <a:pt x="0" y="0"/>
                  </a:moveTo>
                  <a:lnTo>
                    <a:pt x="12500476" y="0"/>
                  </a:lnTo>
                  <a:lnTo>
                    <a:pt x="12500476" y="677108"/>
                  </a:lnTo>
                  <a:lnTo>
                    <a:pt x="0" y="677108"/>
                  </a:lnTo>
                  <a:close/>
                </a:path>
              </a:pathLst>
            </a:custGeom>
            <a:solidFill>
              <a:srgbClr val="000000">
                <a:alpha val="0"/>
              </a:srgbClr>
            </a:solidFill>
          </p:spPr>
        </p:sp>
        <p:sp>
          <p:nvSpPr>
            <p:cNvPr name="TextBox 10" id="10"/>
            <p:cNvSpPr txBox="true"/>
            <p:nvPr/>
          </p:nvSpPr>
          <p:spPr>
            <a:xfrm>
              <a:off x="0" y="-47625"/>
              <a:ext cx="12500476"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EXPERIENCE</a:t>
              </a:r>
            </a:p>
          </p:txBody>
        </p:sp>
      </p:grpSp>
      <p:grpSp>
        <p:nvGrpSpPr>
          <p:cNvPr name="Group 11" id="11"/>
          <p:cNvGrpSpPr/>
          <p:nvPr/>
        </p:nvGrpSpPr>
        <p:grpSpPr>
          <a:xfrm rot="0">
            <a:off x="9092902" y="2094289"/>
            <a:ext cx="4380108" cy="646330"/>
            <a:chOff x="0" y="0"/>
            <a:chExt cx="5840144" cy="861774"/>
          </a:xfrm>
        </p:grpSpPr>
        <p:sp>
          <p:nvSpPr>
            <p:cNvPr name="Freeform 12" id="12"/>
            <p:cNvSpPr/>
            <p:nvPr/>
          </p:nvSpPr>
          <p:spPr>
            <a:xfrm flipH="false" flipV="false" rot="0">
              <a:off x="0" y="0"/>
              <a:ext cx="5840144" cy="861774"/>
            </a:xfrm>
            <a:custGeom>
              <a:avLst/>
              <a:gdLst/>
              <a:ahLst/>
              <a:cxnLst/>
              <a:rect r="r" b="b" t="t" l="l"/>
              <a:pathLst>
                <a:path h="861774" w="5840144">
                  <a:moveTo>
                    <a:pt x="0" y="0"/>
                  </a:moveTo>
                  <a:lnTo>
                    <a:pt x="5840144" y="0"/>
                  </a:lnTo>
                  <a:lnTo>
                    <a:pt x="5840144" y="861774"/>
                  </a:lnTo>
                  <a:lnTo>
                    <a:pt x="0" y="861774"/>
                  </a:lnTo>
                  <a:close/>
                </a:path>
              </a:pathLst>
            </a:custGeom>
            <a:solidFill>
              <a:srgbClr val="000000">
                <a:alpha val="0"/>
              </a:srgbClr>
            </a:solidFill>
          </p:spPr>
        </p:sp>
        <p:sp>
          <p:nvSpPr>
            <p:cNvPr name="TextBox 13" id="13"/>
            <p:cNvSpPr txBox="true"/>
            <p:nvPr/>
          </p:nvSpPr>
          <p:spPr>
            <a:xfrm>
              <a:off x="0" y="-38100"/>
              <a:ext cx="5840144"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Hosting exclusive experiences for NRIs and Priority Banking clients to enhance prestige.</a:t>
              </a:r>
            </a:p>
          </p:txBody>
        </p:sp>
      </p:grpSp>
      <p:grpSp>
        <p:nvGrpSpPr>
          <p:cNvPr name="Group 14" id="14"/>
          <p:cNvGrpSpPr/>
          <p:nvPr/>
        </p:nvGrpSpPr>
        <p:grpSpPr>
          <a:xfrm rot="0">
            <a:off x="9252454" y="4714308"/>
            <a:ext cx="2304520" cy="507831"/>
            <a:chOff x="0" y="0"/>
            <a:chExt cx="3072694" cy="677108"/>
          </a:xfrm>
        </p:grpSpPr>
        <p:sp>
          <p:nvSpPr>
            <p:cNvPr name="Freeform 15" id="15"/>
            <p:cNvSpPr/>
            <p:nvPr/>
          </p:nvSpPr>
          <p:spPr>
            <a:xfrm flipH="false" flipV="false" rot="0">
              <a:off x="0" y="0"/>
              <a:ext cx="3072638" cy="677164"/>
            </a:xfrm>
            <a:custGeom>
              <a:avLst/>
              <a:gdLst/>
              <a:ahLst/>
              <a:cxnLst/>
              <a:rect r="r" b="b" t="t" l="l"/>
              <a:pathLst>
                <a:path h="677164" w="3072638">
                  <a:moveTo>
                    <a:pt x="0" y="0"/>
                  </a:moveTo>
                  <a:lnTo>
                    <a:pt x="3072638" y="0"/>
                  </a:lnTo>
                  <a:lnTo>
                    <a:pt x="3072638" y="677164"/>
                  </a:lnTo>
                  <a:lnTo>
                    <a:pt x="0" y="677164"/>
                  </a:lnTo>
                  <a:close/>
                </a:path>
              </a:pathLst>
            </a:custGeom>
            <a:solidFill>
              <a:srgbClr val="F2F2F2"/>
            </a:solidFill>
          </p:spPr>
        </p:sp>
        <p:sp>
          <p:nvSpPr>
            <p:cNvPr name="TextBox 16" id="16"/>
            <p:cNvSpPr txBox="true"/>
            <p:nvPr/>
          </p:nvSpPr>
          <p:spPr>
            <a:xfrm>
              <a:off x="0" y="-28575"/>
              <a:ext cx="3072694"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Onam Celebration cultural event</a:t>
              </a:r>
            </a:p>
          </p:txBody>
        </p:sp>
      </p:grpSp>
      <p:grpSp>
        <p:nvGrpSpPr>
          <p:cNvPr name="Group 17" id="17"/>
          <p:cNvGrpSpPr/>
          <p:nvPr/>
        </p:nvGrpSpPr>
        <p:grpSpPr>
          <a:xfrm rot="0">
            <a:off x="13878000" y="1998717"/>
            <a:ext cx="3580622" cy="900246"/>
            <a:chOff x="0" y="0"/>
            <a:chExt cx="4774162" cy="1200328"/>
          </a:xfrm>
        </p:grpSpPr>
        <p:sp>
          <p:nvSpPr>
            <p:cNvPr name="Freeform 18" id="18"/>
            <p:cNvSpPr/>
            <p:nvPr/>
          </p:nvSpPr>
          <p:spPr>
            <a:xfrm flipH="false" flipV="false" rot="0">
              <a:off x="0" y="0"/>
              <a:ext cx="4774162" cy="1200328"/>
            </a:xfrm>
            <a:custGeom>
              <a:avLst/>
              <a:gdLst/>
              <a:ahLst/>
              <a:cxnLst/>
              <a:rect r="r" b="b" t="t" l="l"/>
              <a:pathLst>
                <a:path h="1200328" w="4774162">
                  <a:moveTo>
                    <a:pt x="0" y="0"/>
                  </a:moveTo>
                  <a:lnTo>
                    <a:pt x="4774162" y="0"/>
                  </a:lnTo>
                  <a:lnTo>
                    <a:pt x="4774162" y="1200328"/>
                  </a:lnTo>
                  <a:lnTo>
                    <a:pt x="0" y="1200328"/>
                  </a:lnTo>
                  <a:close/>
                </a:path>
              </a:pathLst>
            </a:custGeom>
            <a:solidFill>
              <a:srgbClr val="000000">
                <a:alpha val="0"/>
              </a:srgbClr>
            </a:solidFill>
          </p:spPr>
        </p:sp>
        <p:sp>
          <p:nvSpPr>
            <p:cNvPr name="TextBox 19" id="19"/>
            <p:cNvSpPr txBox="true"/>
            <p:nvPr/>
          </p:nvSpPr>
          <p:spPr>
            <a:xfrm>
              <a:off x="0" y="-38100"/>
              <a:ext cx="4774162"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Showcasing the flagship branch’s luxury, history, and five-star hotel-like architecture.</a:t>
              </a:r>
            </a:p>
          </p:txBody>
        </p:sp>
      </p:grpSp>
      <p:grpSp>
        <p:nvGrpSpPr>
          <p:cNvPr name="Group 20" id="20"/>
          <p:cNvGrpSpPr/>
          <p:nvPr/>
        </p:nvGrpSpPr>
        <p:grpSpPr>
          <a:xfrm rot="0">
            <a:off x="13879884" y="1387011"/>
            <a:ext cx="3952546" cy="415499"/>
            <a:chOff x="0" y="0"/>
            <a:chExt cx="5270062" cy="553998"/>
          </a:xfrm>
        </p:grpSpPr>
        <p:sp>
          <p:nvSpPr>
            <p:cNvPr name="Freeform 21" id="21"/>
            <p:cNvSpPr/>
            <p:nvPr/>
          </p:nvSpPr>
          <p:spPr>
            <a:xfrm flipH="false" flipV="false" rot="0">
              <a:off x="0" y="0"/>
              <a:ext cx="5270062" cy="553998"/>
            </a:xfrm>
            <a:custGeom>
              <a:avLst/>
              <a:gdLst/>
              <a:ahLst/>
              <a:cxnLst/>
              <a:rect r="r" b="b" t="t" l="l"/>
              <a:pathLst>
                <a:path h="553998" w="5270062">
                  <a:moveTo>
                    <a:pt x="0" y="0"/>
                  </a:moveTo>
                  <a:lnTo>
                    <a:pt x="5270062" y="0"/>
                  </a:lnTo>
                  <a:lnTo>
                    <a:pt x="5270062" y="553998"/>
                  </a:lnTo>
                  <a:lnTo>
                    <a:pt x="0" y="553998"/>
                  </a:lnTo>
                  <a:close/>
                </a:path>
              </a:pathLst>
            </a:custGeom>
            <a:solidFill>
              <a:srgbClr val="000000">
                <a:alpha val="0"/>
              </a:srgbClr>
            </a:solidFill>
          </p:spPr>
        </p:sp>
        <p:sp>
          <p:nvSpPr>
            <p:cNvPr name="TextBox 22" id="22"/>
            <p:cNvSpPr txBox="true"/>
            <p:nvPr/>
          </p:nvSpPr>
          <p:spPr>
            <a:xfrm>
              <a:off x="0" y="-38100"/>
              <a:ext cx="5270062"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Exquisite Architecture</a:t>
              </a:r>
            </a:p>
          </p:txBody>
        </p:sp>
      </p:grpSp>
      <p:grpSp>
        <p:nvGrpSpPr>
          <p:cNvPr name="Group 23" id="23"/>
          <p:cNvGrpSpPr/>
          <p:nvPr/>
        </p:nvGrpSpPr>
        <p:grpSpPr>
          <a:xfrm rot="0">
            <a:off x="14155260" y="4882592"/>
            <a:ext cx="1574073" cy="507831"/>
            <a:chOff x="0" y="0"/>
            <a:chExt cx="2098764" cy="677108"/>
          </a:xfrm>
        </p:grpSpPr>
        <p:sp>
          <p:nvSpPr>
            <p:cNvPr name="Freeform 24" id="24"/>
            <p:cNvSpPr/>
            <p:nvPr/>
          </p:nvSpPr>
          <p:spPr>
            <a:xfrm flipH="false" flipV="false" rot="0">
              <a:off x="0" y="0"/>
              <a:ext cx="2098802" cy="677164"/>
            </a:xfrm>
            <a:custGeom>
              <a:avLst/>
              <a:gdLst/>
              <a:ahLst/>
              <a:cxnLst/>
              <a:rect r="r" b="b" t="t" l="l"/>
              <a:pathLst>
                <a:path h="677164" w="2098802">
                  <a:moveTo>
                    <a:pt x="0" y="0"/>
                  </a:moveTo>
                  <a:lnTo>
                    <a:pt x="2098802" y="0"/>
                  </a:lnTo>
                  <a:lnTo>
                    <a:pt x="2098802" y="677164"/>
                  </a:lnTo>
                  <a:lnTo>
                    <a:pt x="0" y="677164"/>
                  </a:lnTo>
                  <a:close/>
                </a:path>
              </a:pathLst>
            </a:custGeom>
            <a:solidFill>
              <a:srgbClr val="F2F2F2"/>
            </a:solidFill>
          </p:spPr>
        </p:sp>
        <p:sp>
          <p:nvSpPr>
            <p:cNvPr name="TextBox 25" id="25"/>
            <p:cNvSpPr txBox="true"/>
            <p:nvPr/>
          </p:nvSpPr>
          <p:spPr>
            <a:xfrm>
              <a:off x="0" y="-28575"/>
              <a:ext cx="2098764"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Virtual Bank Branch Tour</a:t>
              </a:r>
            </a:p>
          </p:txBody>
        </p:sp>
      </p:grpSp>
      <p:sp>
        <p:nvSpPr>
          <p:cNvPr name="Freeform 26" id="26">
            <a:hlinkClick r:id="rId3" tooltip="https://www.instagram.com/p/DADBtoHtC7Y/?utm_source=ig_web_copy_link"/>
          </p:cNvPr>
          <p:cNvSpPr/>
          <p:nvPr/>
        </p:nvSpPr>
        <p:spPr>
          <a:xfrm flipH="false" flipV="false" rot="0">
            <a:off x="9286821" y="3244150"/>
            <a:ext cx="2270154" cy="1531165"/>
          </a:xfrm>
          <a:custGeom>
            <a:avLst/>
            <a:gdLst/>
            <a:ahLst/>
            <a:cxnLst/>
            <a:rect r="r" b="b" t="t" l="l"/>
            <a:pathLst>
              <a:path h="1531165" w="2270154">
                <a:moveTo>
                  <a:pt x="0" y="0"/>
                </a:moveTo>
                <a:lnTo>
                  <a:pt x="2270154" y="0"/>
                </a:lnTo>
                <a:lnTo>
                  <a:pt x="2270154" y="1531166"/>
                </a:lnTo>
                <a:lnTo>
                  <a:pt x="0" y="1531166"/>
                </a:lnTo>
                <a:lnTo>
                  <a:pt x="0" y="0"/>
                </a:lnTo>
                <a:close/>
              </a:path>
            </a:pathLst>
          </a:custGeom>
          <a:blipFill>
            <a:blip r:embed="rId2"/>
            <a:stretch>
              <a:fillRect l="0" t="0" r="0" b="0"/>
            </a:stretch>
          </a:blipFill>
        </p:spPr>
      </p:sp>
      <p:sp>
        <p:nvSpPr>
          <p:cNvPr name="Freeform 27" id="27"/>
          <p:cNvSpPr/>
          <p:nvPr/>
        </p:nvSpPr>
        <p:spPr>
          <a:xfrm flipH="false" flipV="false" rot="0">
            <a:off x="11634518" y="3092315"/>
            <a:ext cx="1675398" cy="1683002"/>
          </a:xfrm>
          <a:custGeom>
            <a:avLst/>
            <a:gdLst/>
            <a:ahLst/>
            <a:cxnLst/>
            <a:rect r="r" b="b" t="t" l="l"/>
            <a:pathLst>
              <a:path h="1683002" w="1675398">
                <a:moveTo>
                  <a:pt x="0" y="0"/>
                </a:moveTo>
                <a:lnTo>
                  <a:pt x="1675398" y="0"/>
                </a:lnTo>
                <a:lnTo>
                  <a:pt x="1675398" y="1683001"/>
                </a:lnTo>
                <a:lnTo>
                  <a:pt x="0" y="1683001"/>
                </a:lnTo>
                <a:lnTo>
                  <a:pt x="0" y="0"/>
                </a:lnTo>
                <a:close/>
              </a:path>
            </a:pathLst>
          </a:custGeom>
          <a:blipFill>
            <a:blip r:embed="rId4"/>
            <a:stretch>
              <a:fillRect l="0" t="0" r="0" b="0"/>
            </a:stretch>
          </a:blipFill>
        </p:spPr>
      </p:sp>
      <p:grpSp>
        <p:nvGrpSpPr>
          <p:cNvPr name="Group 28" id="28"/>
          <p:cNvGrpSpPr/>
          <p:nvPr/>
        </p:nvGrpSpPr>
        <p:grpSpPr>
          <a:xfrm rot="0">
            <a:off x="11634518" y="4723008"/>
            <a:ext cx="1648636" cy="507831"/>
            <a:chOff x="0" y="0"/>
            <a:chExt cx="2198182" cy="677108"/>
          </a:xfrm>
        </p:grpSpPr>
        <p:sp>
          <p:nvSpPr>
            <p:cNvPr name="Freeform 29" id="29"/>
            <p:cNvSpPr/>
            <p:nvPr/>
          </p:nvSpPr>
          <p:spPr>
            <a:xfrm flipH="false" flipV="false" rot="0">
              <a:off x="0" y="0"/>
              <a:ext cx="2198243" cy="677164"/>
            </a:xfrm>
            <a:custGeom>
              <a:avLst/>
              <a:gdLst/>
              <a:ahLst/>
              <a:cxnLst/>
              <a:rect r="r" b="b" t="t" l="l"/>
              <a:pathLst>
                <a:path h="677164" w="2198243">
                  <a:moveTo>
                    <a:pt x="0" y="0"/>
                  </a:moveTo>
                  <a:lnTo>
                    <a:pt x="2198243" y="0"/>
                  </a:lnTo>
                  <a:lnTo>
                    <a:pt x="2198243" y="677164"/>
                  </a:lnTo>
                  <a:lnTo>
                    <a:pt x="0" y="677164"/>
                  </a:lnTo>
                  <a:close/>
                </a:path>
              </a:pathLst>
            </a:custGeom>
            <a:solidFill>
              <a:srgbClr val="F2F2F2"/>
            </a:solidFill>
          </p:spPr>
        </p:sp>
        <p:sp>
          <p:nvSpPr>
            <p:cNvPr name="TextBox 30" id="30"/>
            <p:cNvSpPr txBox="true"/>
            <p:nvPr/>
          </p:nvSpPr>
          <p:spPr>
            <a:xfrm>
              <a:off x="0" y="-28575"/>
              <a:ext cx="2198182"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Brunch with Harsha Bhogle </a:t>
              </a:r>
            </a:p>
          </p:txBody>
        </p:sp>
      </p:grpSp>
      <p:sp>
        <p:nvSpPr>
          <p:cNvPr name="Freeform 31" id="31">
            <a:hlinkClick r:id="rId6" tooltip="https://www.instagram.com/reel/DCY55fssnu0/?utm_source=ig_web_copy_link&amp;igsh=MzRlODBiNWFlZA=="/>
          </p:cNvPr>
          <p:cNvSpPr/>
          <p:nvPr/>
        </p:nvSpPr>
        <p:spPr>
          <a:xfrm flipH="false" flipV="false" rot="0">
            <a:off x="14155260" y="3293739"/>
            <a:ext cx="1574071" cy="1579880"/>
          </a:xfrm>
          <a:custGeom>
            <a:avLst/>
            <a:gdLst/>
            <a:ahLst/>
            <a:cxnLst/>
            <a:rect r="r" b="b" t="t" l="l"/>
            <a:pathLst>
              <a:path h="1579880" w="1574071">
                <a:moveTo>
                  <a:pt x="0" y="0"/>
                </a:moveTo>
                <a:lnTo>
                  <a:pt x="1574071" y="0"/>
                </a:lnTo>
                <a:lnTo>
                  <a:pt x="1574071" y="1579879"/>
                </a:lnTo>
                <a:lnTo>
                  <a:pt x="0" y="1579879"/>
                </a:lnTo>
                <a:lnTo>
                  <a:pt x="0" y="0"/>
                </a:lnTo>
                <a:close/>
              </a:path>
            </a:pathLst>
          </a:custGeom>
          <a:blipFill>
            <a:blip r:embed="rId5"/>
            <a:stretch>
              <a:fillRect l="0" t="0" r="0" b="0"/>
            </a:stretch>
          </a:blipFill>
        </p:spPr>
      </p:sp>
      <p:sp>
        <p:nvSpPr>
          <p:cNvPr name="Freeform 32" id="32">
            <a:hlinkClick r:id="rId8" tooltip="https://www.instagram.com/reel/DBbe6ZQvCBa/?utm_source=ig_web_copy_link&amp;igsh=MzRlODBiNWFlZA=="/>
          </p:cNvPr>
          <p:cNvSpPr/>
          <p:nvPr/>
        </p:nvSpPr>
        <p:spPr>
          <a:xfrm flipH="false" flipV="false" rot="0">
            <a:off x="15908266" y="2875254"/>
            <a:ext cx="1391942" cy="2504889"/>
          </a:xfrm>
          <a:custGeom>
            <a:avLst/>
            <a:gdLst/>
            <a:ahLst/>
            <a:cxnLst/>
            <a:rect r="r" b="b" t="t" l="l"/>
            <a:pathLst>
              <a:path h="2504889" w="1391942">
                <a:moveTo>
                  <a:pt x="0" y="0"/>
                </a:moveTo>
                <a:lnTo>
                  <a:pt x="1391942" y="0"/>
                </a:lnTo>
                <a:lnTo>
                  <a:pt x="1391942" y="2504889"/>
                </a:lnTo>
                <a:lnTo>
                  <a:pt x="0" y="2504889"/>
                </a:lnTo>
                <a:lnTo>
                  <a:pt x="0" y="0"/>
                </a:lnTo>
                <a:close/>
              </a:path>
            </a:pathLst>
          </a:custGeom>
          <a:blipFill>
            <a:blip r:embed="rId7"/>
            <a:stretch>
              <a:fillRect l="0" t="0" r="0" b="0"/>
            </a:stretch>
          </a:blipFill>
        </p:spPr>
      </p:sp>
      <p:grpSp>
        <p:nvGrpSpPr>
          <p:cNvPr name="Group 33" id="33"/>
          <p:cNvGrpSpPr/>
          <p:nvPr/>
        </p:nvGrpSpPr>
        <p:grpSpPr>
          <a:xfrm rot="0">
            <a:off x="15900051" y="4925430"/>
            <a:ext cx="1400156" cy="461665"/>
            <a:chOff x="0" y="0"/>
            <a:chExt cx="1866874" cy="615554"/>
          </a:xfrm>
        </p:grpSpPr>
        <p:sp>
          <p:nvSpPr>
            <p:cNvPr name="Freeform 34" id="34"/>
            <p:cNvSpPr/>
            <p:nvPr/>
          </p:nvSpPr>
          <p:spPr>
            <a:xfrm flipH="false" flipV="false" rot="0">
              <a:off x="0" y="0"/>
              <a:ext cx="1866900" cy="615569"/>
            </a:xfrm>
            <a:custGeom>
              <a:avLst/>
              <a:gdLst/>
              <a:ahLst/>
              <a:cxnLst/>
              <a:rect r="r" b="b" t="t" l="l"/>
              <a:pathLst>
                <a:path h="615569" w="1866900">
                  <a:moveTo>
                    <a:pt x="0" y="0"/>
                  </a:moveTo>
                  <a:lnTo>
                    <a:pt x="1866900" y="0"/>
                  </a:lnTo>
                  <a:lnTo>
                    <a:pt x="1866900" y="615569"/>
                  </a:lnTo>
                  <a:lnTo>
                    <a:pt x="0" y="615569"/>
                  </a:lnTo>
                  <a:close/>
                </a:path>
              </a:pathLst>
            </a:custGeom>
            <a:solidFill>
              <a:srgbClr val="F2F2F2"/>
            </a:solidFill>
          </p:spPr>
        </p:sp>
        <p:sp>
          <p:nvSpPr>
            <p:cNvPr name="TextBox 35" id="35"/>
            <p:cNvSpPr txBox="true"/>
            <p:nvPr/>
          </p:nvSpPr>
          <p:spPr>
            <a:xfrm>
              <a:off x="0" y="-28575"/>
              <a:ext cx="1866874" cy="644129"/>
            </a:xfrm>
            <a:prstGeom prst="rect">
              <a:avLst/>
            </a:prstGeom>
          </p:spPr>
          <p:txBody>
            <a:bodyPr anchor="t" rtlCol="false" tIns="50800" lIns="50800" bIns="50800" rIns="50800"/>
            <a:lstStyle/>
            <a:p>
              <a:pPr algn="l">
                <a:lnSpc>
                  <a:spcPts val="1260"/>
                </a:lnSpc>
              </a:pPr>
              <a:r>
                <a:rPr lang="en-US" sz="1050">
                  <a:solidFill>
                    <a:srgbClr val="000000"/>
                  </a:solidFill>
                  <a:latin typeface="Arial"/>
                  <a:ea typeface="Arial"/>
                  <a:cs typeface="Arial"/>
                  <a:sym typeface="Arial"/>
                </a:rPr>
                <a:t>Diving into legacy of the branch</a:t>
              </a:r>
            </a:p>
          </p:txBody>
        </p:sp>
      </p:grpSp>
      <p:sp>
        <p:nvSpPr>
          <p:cNvPr name="Freeform 36" id="36">
            <a:hlinkClick r:id="rId10" tooltip="https://www.instagram.com/p/DFXL0NJNKNZ/?utm_source=ig_web_copy_link&amp;igsh=MzRlODBiNWFlZA=="/>
          </p:cNvPr>
          <p:cNvSpPr/>
          <p:nvPr/>
        </p:nvSpPr>
        <p:spPr>
          <a:xfrm flipH="false" flipV="false" rot="0">
            <a:off x="14773227" y="7337121"/>
            <a:ext cx="2526980" cy="1701148"/>
          </a:xfrm>
          <a:custGeom>
            <a:avLst/>
            <a:gdLst/>
            <a:ahLst/>
            <a:cxnLst/>
            <a:rect r="r" b="b" t="t" l="l"/>
            <a:pathLst>
              <a:path h="1701148" w="2526980">
                <a:moveTo>
                  <a:pt x="0" y="0"/>
                </a:moveTo>
                <a:lnTo>
                  <a:pt x="2526979" y="0"/>
                </a:lnTo>
                <a:lnTo>
                  <a:pt x="2526979" y="1701148"/>
                </a:lnTo>
                <a:lnTo>
                  <a:pt x="0" y="1701148"/>
                </a:lnTo>
                <a:lnTo>
                  <a:pt x="0" y="0"/>
                </a:lnTo>
                <a:close/>
              </a:path>
            </a:pathLst>
          </a:custGeom>
          <a:blipFill>
            <a:blip r:embed="rId9"/>
            <a:stretch>
              <a:fillRect l="0" t="0" r="0" b="0"/>
            </a:stretch>
          </a:blipFill>
        </p:spPr>
      </p:sp>
      <p:sp>
        <p:nvSpPr>
          <p:cNvPr name="Freeform 37" id="37">
            <a:hlinkClick r:id="rId12" tooltip="https://www.instagram.com/reel/DFX1ctGoecW/?utm_source=ig_web_copy_link&amp;igsh=MzRlODBiNWFlZA%3D%3D"/>
          </p:cNvPr>
          <p:cNvSpPr/>
          <p:nvPr/>
        </p:nvSpPr>
        <p:spPr>
          <a:xfrm flipH="false" flipV="false" rot="0">
            <a:off x="13420933" y="6824700"/>
            <a:ext cx="1224670" cy="2180110"/>
          </a:xfrm>
          <a:custGeom>
            <a:avLst/>
            <a:gdLst/>
            <a:ahLst/>
            <a:cxnLst/>
            <a:rect r="r" b="b" t="t" l="l"/>
            <a:pathLst>
              <a:path h="2180110" w="1224670">
                <a:moveTo>
                  <a:pt x="0" y="0"/>
                </a:moveTo>
                <a:lnTo>
                  <a:pt x="1224671" y="0"/>
                </a:lnTo>
                <a:lnTo>
                  <a:pt x="1224671" y="2180110"/>
                </a:lnTo>
                <a:lnTo>
                  <a:pt x="0" y="2180110"/>
                </a:lnTo>
                <a:lnTo>
                  <a:pt x="0" y="0"/>
                </a:lnTo>
                <a:close/>
              </a:path>
            </a:pathLst>
          </a:custGeom>
          <a:blipFill>
            <a:blip r:embed="rId11"/>
            <a:stretch>
              <a:fillRect l="0" t="0" r="0" b="0"/>
            </a:stretch>
          </a:blipFill>
        </p:spPr>
      </p:sp>
      <p:grpSp>
        <p:nvGrpSpPr>
          <p:cNvPr name="Group 38" id="38"/>
          <p:cNvGrpSpPr/>
          <p:nvPr/>
        </p:nvGrpSpPr>
        <p:grpSpPr>
          <a:xfrm rot="0">
            <a:off x="13387932" y="8824773"/>
            <a:ext cx="1290672" cy="507831"/>
            <a:chOff x="0" y="0"/>
            <a:chExt cx="1720896" cy="677108"/>
          </a:xfrm>
        </p:grpSpPr>
        <p:sp>
          <p:nvSpPr>
            <p:cNvPr name="Freeform 39" id="39"/>
            <p:cNvSpPr/>
            <p:nvPr/>
          </p:nvSpPr>
          <p:spPr>
            <a:xfrm flipH="false" flipV="false" rot="0">
              <a:off x="0" y="0"/>
              <a:ext cx="1720850" cy="677164"/>
            </a:xfrm>
            <a:custGeom>
              <a:avLst/>
              <a:gdLst/>
              <a:ahLst/>
              <a:cxnLst/>
              <a:rect r="r" b="b" t="t" l="l"/>
              <a:pathLst>
                <a:path h="677164" w="1720850">
                  <a:moveTo>
                    <a:pt x="0" y="0"/>
                  </a:moveTo>
                  <a:lnTo>
                    <a:pt x="1720850" y="0"/>
                  </a:lnTo>
                  <a:lnTo>
                    <a:pt x="1720850" y="677164"/>
                  </a:lnTo>
                  <a:lnTo>
                    <a:pt x="0" y="677164"/>
                  </a:lnTo>
                  <a:close/>
                </a:path>
              </a:pathLst>
            </a:custGeom>
            <a:solidFill>
              <a:srgbClr val="F2F2F2"/>
            </a:solidFill>
          </p:spPr>
        </p:sp>
        <p:sp>
          <p:nvSpPr>
            <p:cNvPr name="TextBox 40" id="40"/>
            <p:cNvSpPr txBox="true"/>
            <p:nvPr/>
          </p:nvSpPr>
          <p:spPr>
            <a:xfrm>
              <a:off x="0" y="-28575"/>
              <a:ext cx="1720896"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Featuring McManaman</a:t>
              </a:r>
            </a:p>
          </p:txBody>
        </p:sp>
      </p:grpSp>
      <p:sp>
        <p:nvSpPr>
          <p:cNvPr name="AutoShape 41" id="41"/>
          <p:cNvSpPr/>
          <p:nvPr/>
        </p:nvSpPr>
        <p:spPr>
          <a:xfrm rot="5392159">
            <a:off x="11581774" y="3402199"/>
            <a:ext cx="4176597" cy="0"/>
          </a:xfrm>
          <a:prstGeom prst="line">
            <a:avLst/>
          </a:prstGeom>
          <a:ln cap="rnd" w="9525">
            <a:solidFill>
              <a:srgbClr val="FFFFFF"/>
            </a:solidFill>
            <a:prstDash val="solid"/>
            <a:headEnd type="none" len="sm" w="sm"/>
            <a:tailEnd type="none" len="sm" w="sm"/>
          </a:ln>
        </p:spPr>
      </p:sp>
      <p:grpSp>
        <p:nvGrpSpPr>
          <p:cNvPr name="Group 42" id="42"/>
          <p:cNvGrpSpPr/>
          <p:nvPr/>
        </p:nvGrpSpPr>
        <p:grpSpPr>
          <a:xfrm rot="0">
            <a:off x="14763705" y="9004810"/>
            <a:ext cx="2526980" cy="333228"/>
            <a:chOff x="0" y="0"/>
            <a:chExt cx="3369306" cy="444304"/>
          </a:xfrm>
        </p:grpSpPr>
        <p:sp>
          <p:nvSpPr>
            <p:cNvPr name="Freeform 43" id="43"/>
            <p:cNvSpPr/>
            <p:nvPr/>
          </p:nvSpPr>
          <p:spPr>
            <a:xfrm flipH="false" flipV="false" rot="0">
              <a:off x="0" y="0"/>
              <a:ext cx="3369310" cy="444246"/>
            </a:xfrm>
            <a:custGeom>
              <a:avLst/>
              <a:gdLst/>
              <a:ahLst/>
              <a:cxnLst/>
              <a:rect r="r" b="b" t="t" l="l"/>
              <a:pathLst>
                <a:path h="444246" w="3369310">
                  <a:moveTo>
                    <a:pt x="0" y="0"/>
                  </a:moveTo>
                  <a:lnTo>
                    <a:pt x="3369310" y="0"/>
                  </a:lnTo>
                  <a:lnTo>
                    <a:pt x="3369310" y="444246"/>
                  </a:lnTo>
                  <a:lnTo>
                    <a:pt x="0" y="444246"/>
                  </a:lnTo>
                  <a:close/>
                </a:path>
              </a:pathLst>
            </a:custGeom>
            <a:solidFill>
              <a:srgbClr val="F2F2F2"/>
            </a:solidFill>
          </p:spPr>
        </p:sp>
        <p:sp>
          <p:nvSpPr>
            <p:cNvPr name="TextBox 44" id="44"/>
            <p:cNvSpPr txBox="true"/>
            <p:nvPr/>
          </p:nvSpPr>
          <p:spPr>
            <a:xfrm>
              <a:off x="0" y="-28575"/>
              <a:ext cx="3369306" cy="472879"/>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Hosting corporate soccer league</a:t>
              </a:r>
            </a:p>
          </p:txBody>
        </p:sp>
      </p:grpSp>
      <p:grpSp>
        <p:nvGrpSpPr>
          <p:cNvPr name="Group 45" id="45"/>
          <p:cNvGrpSpPr/>
          <p:nvPr/>
        </p:nvGrpSpPr>
        <p:grpSpPr>
          <a:xfrm rot="0">
            <a:off x="9187995" y="7276566"/>
            <a:ext cx="3934240" cy="415499"/>
            <a:chOff x="0" y="0"/>
            <a:chExt cx="5245654" cy="553998"/>
          </a:xfrm>
        </p:grpSpPr>
        <p:sp>
          <p:nvSpPr>
            <p:cNvPr name="Freeform 46" id="46"/>
            <p:cNvSpPr/>
            <p:nvPr/>
          </p:nvSpPr>
          <p:spPr>
            <a:xfrm flipH="false" flipV="false" rot="0">
              <a:off x="0" y="0"/>
              <a:ext cx="5245654" cy="553998"/>
            </a:xfrm>
            <a:custGeom>
              <a:avLst/>
              <a:gdLst/>
              <a:ahLst/>
              <a:cxnLst/>
              <a:rect r="r" b="b" t="t" l="l"/>
              <a:pathLst>
                <a:path h="553998" w="5245654">
                  <a:moveTo>
                    <a:pt x="0" y="0"/>
                  </a:moveTo>
                  <a:lnTo>
                    <a:pt x="5245654" y="0"/>
                  </a:lnTo>
                  <a:lnTo>
                    <a:pt x="5245654" y="553998"/>
                  </a:lnTo>
                  <a:lnTo>
                    <a:pt x="0" y="553998"/>
                  </a:lnTo>
                  <a:close/>
                </a:path>
              </a:pathLst>
            </a:custGeom>
            <a:solidFill>
              <a:srgbClr val="000000">
                <a:alpha val="0"/>
              </a:srgbClr>
            </a:solidFill>
          </p:spPr>
        </p:sp>
        <p:sp>
          <p:nvSpPr>
            <p:cNvPr name="TextBox 47" id="47"/>
            <p:cNvSpPr txBox="true"/>
            <p:nvPr/>
          </p:nvSpPr>
          <p:spPr>
            <a:xfrm>
              <a:off x="0" y="-38100"/>
              <a:ext cx="524565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Tapping Into Pop-culture</a:t>
              </a:r>
            </a:p>
          </p:txBody>
        </p:sp>
      </p:grpSp>
      <p:grpSp>
        <p:nvGrpSpPr>
          <p:cNvPr name="Group 48" id="48"/>
          <p:cNvGrpSpPr/>
          <p:nvPr/>
        </p:nvGrpSpPr>
        <p:grpSpPr>
          <a:xfrm rot="0">
            <a:off x="9215559" y="7726346"/>
            <a:ext cx="3779054" cy="1154161"/>
            <a:chOff x="0" y="0"/>
            <a:chExt cx="5038738" cy="1538882"/>
          </a:xfrm>
        </p:grpSpPr>
        <p:sp>
          <p:nvSpPr>
            <p:cNvPr name="Freeform 49" id="49"/>
            <p:cNvSpPr/>
            <p:nvPr/>
          </p:nvSpPr>
          <p:spPr>
            <a:xfrm flipH="false" flipV="false" rot="0">
              <a:off x="0" y="0"/>
              <a:ext cx="5038738" cy="1538882"/>
            </a:xfrm>
            <a:custGeom>
              <a:avLst/>
              <a:gdLst/>
              <a:ahLst/>
              <a:cxnLst/>
              <a:rect r="r" b="b" t="t" l="l"/>
              <a:pathLst>
                <a:path h="1538882" w="5038738">
                  <a:moveTo>
                    <a:pt x="0" y="0"/>
                  </a:moveTo>
                  <a:lnTo>
                    <a:pt x="5038738" y="0"/>
                  </a:lnTo>
                  <a:lnTo>
                    <a:pt x="5038738" y="1538882"/>
                  </a:lnTo>
                  <a:lnTo>
                    <a:pt x="0" y="1538882"/>
                  </a:lnTo>
                  <a:close/>
                </a:path>
              </a:pathLst>
            </a:custGeom>
            <a:solidFill>
              <a:srgbClr val="000000">
                <a:alpha val="0"/>
              </a:srgbClr>
            </a:solidFill>
          </p:spPr>
        </p:sp>
        <p:sp>
          <p:nvSpPr>
            <p:cNvPr name="TextBox 50" id="50"/>
            <p:cNvSpPr txBox="true"/>
            <p:nvPr/>
          </p:nvSpPr>
          <p:spPr>
            <a:xfrm>
              <a:off x="0" y="-38100"/>
              <a:ext cx="5038738" cy="157698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Standard Chartered’s pop-culture emphasize is minimal, limited to football through Liverpool FC sponsorships and corporate leagues.</a:t>
              </a:r>
            </a:p>
          </p:txBody>
        </p:sp>
      </p:grpSp>
      <p:grpSp>
        <p:nvGrpSpPr>
          <p:cNvPr name="Group 51" id="51"/>
          <p:cNvGrpSpPr/>
          <p:nvPr/>
        </p:nvGrpSpPr>
        <p:grpSpPr>
          <a:xfrm rot="0">
            <a:off x="148968" y="492673"/>
            <a:ext cx="8884539" cy="507831"/>
            <a:chOff x="0" y="0"/>
            <a:chExt cx="11846052" cy="677108"/>
          </a:xfrm>
        </p:grpSpPr>
        <p:sp>
          <p:nvSpPr>
            <p:cNvPr name="Freeform 52" id="52"/>
            <p:cNvSpPr/>
            <p:nvPr/>
          </p:nvSpPr>
          <p:spPr>
            <a:xfrm flipH="false" flipV="false" rot="0">
              <a:off x="0" y="0"/>
              <a:ext cx="11846052" cy="677108"/>
            </a:xfrm>
            <a:custGeom>
              <a:avLst/>
              <a:gdLst/>
              <a:ahLst/>
              <a:cxnLst/>
              <a:rect r="r" b="b" t="t" l="l"/>
              <a:pathLst>
                <a:path h="677108" w="11846052">
                  <a:moveTo>
                    <a:pt x="0" y="0"/>
                  </a:moveTo>
                  <a:lnTo>
                    <a:pt x="11846052" y="0"/>
                  </a:lnTo>
                  <a:lnTo>
                    <a:pt x="11846052" y="677108"/>
                  </a:lnTo>
                  <a:lnTo>
                    <a:pt x="0" y="677108"/>
                  </a:lnTo>
                  <a:close/>
                </a:path>
              </a:pathLst>
            </a:custGeom>
            <a:solidFill>
              <a:srgbClr val="000000">
                <a:alpha val="0"/>
              </a:srgbClr>
            </a:solidFill>
          </p:spPr>
        </p:sp>
        <p:sp>
          <p:nvSpPr>
            <p:cNvPr name="TextBox 53" id="53"/>
            <p:cNvSpPr txBox="true"/>
            <p:nvPr/>
          </p:nvSpPr>
          <p:spPr>
            <a:xfrm>
              <a:off x="0" y="-47625"/>
              <a:ext cx="11846052"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SOCIAL RESPONSIBILITY</a:t>
              </a:r>
            </a:p>
          </p:txBody>
        </p:sp>
      </p:grpSp>
      <p:sp>
        <p:nvSpPr>
          <p:cNvPr name="AutoShape 54" id="54"/>
          <p:cNvSpPr/>
          <p:nvPr/>
        </p:nvSpPr>
        <p:spPr>
          <a:xfrm rot="5390495">
            <a:off x="3668736" y="5124075"/>
            <a:ext cx="10335415" cy="0"/>
          </a:xfrm>
          <a:prstGeom prst="line">
            <a:avLst/>
          </a:prstGeom>
          <a:ln cap="rnd" w="19050">
            <a:solidFill>
              <a:srgbClr val="000000"/>
            </a:solidFill>
            <a:prstDash val="solid"/>
            <a:headEnd type="none" len="sm" w="sm"/>
            <a:tailEnd type="none" len="sm" w="sm"/>
          </a:ln>
        </p:spPr>
      </p:sp>
      <p:grpSp>
        <p:nvGrpSpPr>
          <p:cNvPr name="Group 55" id="55"/>
          <p:cNvGrpSpPr/>
          <p:nvPr/>
        </p:nvGrpSpPr>
        <p:grpSpPr>
          <a:xfrm rot="0">
            <a:off x="455570" y="1318668"/>
            <a:ext cx="8029323" cy="415499"/>
            <a:chOff x="0" y="0"/>
            <a:chExt cx="10705764" cy="553998"/>
          </a:xfrm>
        </p:grpSpPr>
        <p:sp>
          <p:nvSpPr>
            <p:cNvPr name="Freeform 56" id="56"/>
            <p:cNvSpPr/>
            <p:nvPr/>
          </p:nvSpPr>
          <p:spPr>
            <a:xfrm flipH="false" flipV="false" rot="0">
              <a:off x="0" y="0"/>
              <a:ext cx="10705764" cy="553998"/>
            </a:xfrm>
            <a:custGeom>
              <a:avLst/>
              <a:gdLst/>
              <a:ahLst/>
              <a:cxnLst/>
              <a:rect r="r" b="b" t="t" l="l"/>
              <a:pathLst>
                <a:path h="553998" w="10705764">
                  <a:moveTo>
                    <a:pt x="0" y="0"/>
                  </a:moveTo>
                  <a:lnTo>
                    <a:pt x="10705764" y="0"/>
                  </a:lnTo>
                  <a:lnTo>
                    <a:pt x="10705764" y="553998"/>
                  </a:lnTo>
                  <a:lnTo>
                    <a:pt x="0" y="553998"/>
                  </a:lnTo>
                  <a:close/>
                </a:path>
              </a:pathLst>
            </a:custGeom>
            <a:solidFill>
              <a:srgbClr val="000000">
                <a:alpha val="0"/>
              </a:srgbClr>
            </a:solidFill>
          </p:spPr>
        </p:sp>
        <p:sp>
          <p:nvSpPr>
            <p:cNvPr name="TextBox 57" id="57"/>
            <p:cNvSpPr txBox="true"/>
            <p:nvPr/>
          </p:nvSpPr>
          <p:spPr>
            <a:xfrm>
              <a:off x="0" y="-38100"/>
              <a:ext cx="1070576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CSR Initiatives</a:t>
              </a:r>
            </a:p>
          </p:txBody>
        </p:sp>
      </p:grpSp>
      <p:grpSp>
        <p:nvGrpSpPr>
          <p:cNvPr name="Group 58" id="58"/>
          <p:cNvGrpSpPr/>
          <p:nvPr/>
        </p:nvGrpSpPr>
        <p:grpSpPr>
          <a:xfrm rot="0">
            <a:off x="430820" y="1802510"/>
            <a:ext cx="8147304" cy="646330"/>
            <a:chOff x="0" y="0"/>
            <a:chExt cx="10863072" cy="861774"/>
          </a:xfrm>
        </p:grpSpPr>
        <p:sp>
          <p:nvSpPr>
            <p:cNvPr name="Freeform 59" id="59"/>
            <p:cNvSpPr/>
            <p:nvPr/>
          </p:nvSpPr>
          <p:spPr>
            <a:xfrm flipH="false" flipV="false" rot="0">
              <a:off x="0" y="0"/>
              <a:ext cx="10863072" cy="861774"/>
            </a:xfrm>
            <a:custGeom>
              <a:avLst/>
              <a:gdLst/>
              <a:ahLst/>
              <a:cxnLst/>
              <a:rect r="r" b="b" t="t" l="l"/>
              <a:pathLst>
                <a:path h="861774" w="10863072">
                  <a:moveTo>
                    <a:pt x="0" y="0"/>
                  </a:moveTo>
                  <a:lnTo>
                    <a:pt x="10863072" y="0"/>
                  </a:lnTo>
                  <a:lnTo>
                    <a:pt x="10863072" y="861774"/>
                  </a:lnTo>
                  <a:lnTo>
                    <a:pt x="0" y="861774"/>
                  </a:lnTo>
                  <a:close/>
                </a:path>
              </a:pathLst>
            </a:custGeom>
            <a:solidFill>
              <a:srgbClr val="000000">
                <a:alpha val="0"/>
              </a:srgbClr>
            </a:solidFill>
          </p:spPr>
        </p:sp>
        <p:sp>
          <p:nvSpPr>
            <p:cNvPr name="TextBox 60" id="60"/>
            <p:cNvSpPr txBox="true"/>
            <p:nvPr/>
          </p:nvSpPr>
          <p:spPr>
            <a:xfrm>
              <a:off x="0" y="-38100"/>
              <a:ext cx="10863072"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Aligned with its "Here for Good" promise, the brand </a:t>
              </a:r>
              <a:r>
                <a:rPr lang="en-US" sz="1650">
                  <a:solidFill>
                    <a:srgbClr val="00B0F0"/>
                  </a:solidFill>
                  <a:latin typeface="Arial"/>
                  <a:ea typeface="Arial"/>
                  <a:cs typeface="Arial"/>
                  <a:sym typeface="Arial"/>
                </a:rPr>
                <a:t>showcases its impact </a:t>
              </a:r>
              <a:r>
                <a:rPr lang="en-US" sz="1650">
                  <a:solidFill>
                    <a:srgbClr val="000000"/>
                  </a:solidFill>
                  <a:latin typeface="Arial"/>
                  <a:ea typeface="Arial"/>
                  <a:cs typeface="Arial"/>
                  <a:sym typeface="Arial"/>
                </a:rPr>
                <a:t>on social causes, especially </a:t>
              </a:r>
              <a:r>
                <a:rPr lang="en-US" sz="1650">
                  <a:solidFill>
                    <a:srgbClr val="00B0F0"/>
                  </a:solidFill>
                  <a:latin typeface="Arial"/>
                  <a:ea typeface="Arial"/>
                  <a:cs typeface="Arial"/>
                  <a:sym typeface="Arial"/>
                </a:rPr>
                <a:t>initiatives for the visually challenged</a:t>
              </a:r>
              <a:r>
                <a:rPr lang="en-US" sz="1650">
                  <a:solidFill>
                    <a:srgbClr val="000000"/>
                  </a:solidFill>
                  <a:latin typeface="Arial"/>
                  <a:ea typeface="Arial"/>
                  <a:cs typeface="Arial"/>
                  <a:sym typeface="Arial"/>
                </a:rPr>
                <a:t> like </a:t>
              </a:r>
              <a:r>
                <a:rPr lang="en-US" sz="1650">
                  <a:solidFill>
                    <a:srgbClr val="00B0F0"/>
                  </a:solidFill>
                  <a:latin typeface="Arial"/>
                  <a:ea typeface="Arial"/>
                  <a:cs typeface="Arial"/>
                  <a:sym typeface="Arial"/>
                </a:rPr>
                <a:t>free treatments &amp; events</a:t>
              </a:r>
            </a:p>
          </p:txBody>
        </p:sp>
      </p:grpSp>
      <p:sp>
        <p:nvSpPr>
          <p:cNvPr name="AutoShape 61" id="61"/>
          <p:cNvSpPr/>
          <p:nvPr/>
        </p:nvSpPr>
        <p:spPr>
          <a:xfrm rot="4100">
            <a:off x="596448" y="5691081"/>
            <a:ext cx="7986441" cy="0"/>
          </a:xfrm>
          <a:prstGeom prst="line">
            <a:avLst/>
          </a:prstGeom>
          <a:ln cap="rnd" w="9525">
            <a:solidFill>
              <a:srgbClr val="FFFFFF"/>
            </a:solidFill>
            <a:prstDash val="solid"/>
            <a:headEnd type="none" len="sm" w="sm"/>
            <a:tailEnd type="none" len="sm" w="sm"/>
          </a:ln>
        </p:spPr>
      </p:sp>
      <p:grpSp>
        <p:nvGrpSpPr>
          <p:cNvPr name="Group 62" id="62"/>
          <p:cNvGrpSpPr/>
          <p:nvPr/>
        </p:nvGrpSpPr>
        <p:grpSpPr>
          <a:xfrm rot="0">
            <a:off x="605974" y="6944562"/>
            <a:ext cx="3753842" cy="415499"/>
            <a:chOff x="0" y="0"/>
            <a:chExt cx="5005122" cy="553998"/>
          </a:xfrm>
        </p:grpSpPr>
        <p:sp>
          <p:nvSpPr>
            <p:cNvPr name="Freeform 63" id="63"/>
            <p:cNvSpPr/>
            <p:nvPr/>
          </p:nvSpPr>
          <p:spPr>
            <a:xfrm flipH="false" flipV="false" rot="0">
              <a:off x="0" y="0"/>
              <a:ext cx="5005122" cy="553998"/>
            </a:xfrm>
            <a:custGeom>
              <a:avLst/>
              <a:gdLst/>
              <a:ahLst/>
              <a:cxnLst/>
              <a:rect r="r" b="b" t="t" l="l"/>
              <a:pathLst>
                <a:path h="553998" w="5005122">
                  <a:moveTo>
                    <a:pt x="0" y="0"/>
                  </a:moveTo>
                  <a:lnTo>
                    <a:pt x="5005122" y="0"/>
                  </a:lnTo>
                  <a:lnTo>
                    <a:pt x="5005122" y="553998"/>
                  </a:lnTo>
                  <a:lnTo>
                    <a:pt x="0" y="553998"/>
                  </a:lnTo>
                  <a:close/>
                </a:path>
              </a:pathLst>
            </a:custGeom>
            <a:solidFill>
              <a:srgbClr val="000000">
                <a:alpha val="0"/>
              </a:srgbClr>
            </a:solidFill>
          </p:spPr>
        </p:sp>
        <p:sp>
          <p:nvSpPr>
            <p:cNvPr name="TextBox 64" id="64"/>
            <p:cNvSpPr txBox="true"/>
            <p:nvPr/>
          </p:nvSpPr>
          <p:spPr>
            <a:xfrm>
              <a:off x="0" y="-38100"/>
              <a:ext cx="5005122"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Environmental Sustainability</a:t>
              </a:r>
            </a:p>
          </p:txBody>
        </p:sp>
      </p:grpSp>
      <p:grpSp>
        <p:nvGrpSpPr>
          <p:cNvPr name="Group 65" id="65"/>
          <p:cNvGrpSpPr/>
          <p:nvPr/>
        </p:nvGrpSpPr>
        <p:grpSpPr>
          <a:xfrm rot="0">
            <a:off x="1183929" y="4863435"/>
            <a:ext cx="1819747" cy="323166"/>
            <a:chOff x="0" y="0"/>
            <a:chExt cx="2426330" cy="430888"/>
          </a:xfrm>
        </p:grpSpPr>
        <p:sp>
          <p:nvSpPr>
            <p:cNvPr name="Freeform 66" id="66"/>
            <p:cNvSpPr/>
            <p:nvPr/>
          </p:nvSpPr>
          <p:spPr>
            <a:xfrm flipH="false" flipV="false" rot="0">
              <a:off x="0" y="0"/>
              <a:ext cx="2426335" cy="430911"/>
            </a:xfrm>
            <a:custGeom>
              <a:avLst/>
              <a:gdLst/>
              <a:ahLst/>
              <a:cxnLst/>
              <a:rect r="r" b="b" t="t" l="l"/>
              <a:pathLst>
                <a:path h="430911" w="2426335">
                  <a:moveTo>
                    <a:pt x="0" y="0"/>
                  </a:moveTo>
                  <a:lnTo>
                    <a:pt x="2426335" y="0"/>
                  </a:lnTo>
                  <a:lnTo>
                    <a:pt x="2426335" y="430911"/>
                  </a:lnTo>
                  <a:lnTo>
                    <a:pt x="0" y="430911"/>
                  </a:lnTo>
                  <a:close/>
                </a:path>
              </a:pathLst>
            </a:custGeom>
            <a:solidFill>
              <a:srgbClr val="F2F2F2"/>
            </a:solidFill>
          </p:spPr>
        </p:sp>
        <p:sp>
          <p:nvSpPr>
            <p:cNvPr name="TextBox 67" id="67"/>
            <p:cNvSpPr txBox="true"/>
            <p:nvPr/>
          </p:nvSpPr>
          <p:spPr>
            <a:xfrm>
              <a:off x="0" y="-28575"/>
              <a:ext cx="2426330" cy="459463"/>
            </a:xfrm>
            <a:prstGeom prst="rect">
              <a:avLst/>
            </a:prstGeom>
          </p:spPr>
          <p:txBody>
            <a:bodyPr anchor="t" rtlCol="false" tIns="50800" lIns="50800" bIns="50800" rIns="50800"/>
            <a:lstStyle/>
            <a:p>
              <a:pPr algn="ctr">
                <a:lnSpc>
                  <a:spcPts val="1439"/>
                </a:lnSpc>
              </a:pPr>
              <a:r>
                <a:rPr lang="en-US" sz="1200">
                  <a:solidFill>
                    <a:srgbClr val="000000"/>
                  </a:solidFill>
                  <a:latin typeface="Arial"/>
                  <a:ea typeface="Arial"/>
                  <a:cs typeface="Arial"/>
                  <a:sym typeface="Arial"/>
                </a:rPr>
                <a:t>CSR program</a:t>
              </a:r>
            </a:p>
          </p:txBody>
        </p:sp>
      </p:grpSp>
      <p:grpSp>
        <p:nvGrpSpPr>
          <p:cNvPr name="Group 68" id="68"/>
          <p:cNvGrpSpPr/>
          <p:nvPr/>
        </p:nvGrpSpPr>
        <p:grpSpPr>
          <a:xfrm rot="0">
            <a:off x="3311622" y="4860345"/>
            <a:ext cx="2033172" cy="323166"/>
            <a:chOff x="0" y="0"/>
            <a:chExt cx="2710896" cy="430888"/>
          </a:xfrm>
        </p:grpSpPr>
        <p:sp>
          <p:nvSpPr>
            <p:cNvPr name="Freeform 69" id="69"/>
            <p:cNvSpPr/>
            <p:nvPr/>
          </p:nvSpPr>
          <p:spPr>
            <a:xfrm flipH="false" flipV="false" rot="0">
              <a:off x="0" y="0"/>
              <a:ext cx="2710942" cy="430911"/>
            </a:xfrm>
            <a:custGeom>
              <a:avLst/>
              <a:gdLst/>
              <a:ahLst/>
              <a:cxnLst/>
              <a:rect r="r" b="b" t="t" l="l"/>
              <a:pathLst>
                <a:path h="430911" w="2710942">
                  <a:moveTo>
                    <a:pt x="0" y="0"/>
                  </a:moveTo>
                  <a:lnTo>
                    <a:pt x="2710942" y="0"/>
                  </a:lnTo>
                  <a:lnTo>
                    <a:pt x="2710942" y="430911"/>
                  </a:lnTo>
                  <a:lnTo>
                    <a:pt x="0" y="430911"/>
                  </a:lnTo>
                  <a:close/>
                </a:path>
              </a:pathLst>
            </a:custGeom>
            <a:solidFill>
              <a:srgbClr val="F2F2F2"/>
            </a:solidFill>
          </p:spPr>
        </p:sp>
        <p:sp>
          <p:nvSpPr>
            <p:cNvPr name="TextBox 70" id="70"/>
            <p:cNvSpPr txBox="true"/>
            <p:nvPr/>
          </p:nvSpPr>
          <p:spPr>
            <a:xfrm>
              <a:off x="0" y="-28575"/>
              <a:ext cx="2710896"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Showcasing Impact</a:t>
              </a:r>
            </a:p>
          </p:txBody>
        </p:sp>
      </p:grpSp>
      <p:grpSp>
        <p:nvGrpSpPr>
          <p:cNvPr name="Group 71" id="71"/>
          <p:cNvGrpSpPr/>
          <p:nvPr/>
        </p:nvGrpSpPr>
        <p:grpSpPr>
          <a:xfrm rot="0">
            <a:off x="601214" y="7386141"/>
            <a:ext cx="3683742" cy="1154161"/>
            <a:chOff x="0" y="0"/>
            <a:chExt cx="4911656" cy="1538882"/>
          </a:xfrm>
        </p:grpSpPr>
        <p:sp>
          <p:nvSpPr>
            <p:cNvPr name="Freeform 72" id="72"/>
            <p:cNvSpPr/>
            <p:nvPr/>
          </p:nvSpPr>
          <p:spPr>
            <a:xfrm flipH="false" flipV="false" rot="0">
              <a:off x="0" y="0"/>
              <a:ext cx="4911656" cy="1538882"/>
            </a:xfrm>
            <a:custGeom>
              <a:avLst/>
              <a:gdLst/>
              <a:ahLst/>
              <a:cxnLst/>
              <a:rect r="r" b="b" t="t" l="l"/>
              <a:pathLst>
                <a:path h="1538882" w="4911656">
                  <a:moveTo>
                    <a:pt x="0" y="0"/>
                  </a:moveTo>
                  <a:lnTo>
                    <a:pt x="4911656" y="0"/>
                  </a:lnTo>
                  <a:lnTo>
                    <a:pt x="4911656" y="1538882"/>
                  </a:lnTo>
                  <a:lnTo>
                    <a:pt x="0" y="1538882"/>
                  </a:lnTo>
                  <a:close/>
                </a:path>
              </a:pathLst>
            </a:custGeom>
            <a:solidFill>
              <a:srgbClr val="000000">
                <a:alpha val="0"/>
              </a:srgbClr>
            </a:solidFill>
          </p:spPr>
        </p:sp>
        <p:sp>
          <p:nvSpPr>
            <p:cNvPr name="TextBox 73" id="73"/>
            <p:cNvSpPr txBox="true"/>
            <p:nvPr/>
          </p:nvSpPr>
          <p:spPr>
            <a:xfrm>
              <a:off x="0" y="-38100"/>
              <a:ext cx="4911656" cy="157698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Highlighting the bank’s sustainability commitment by </a:t>
              </a:r>
              <a:r>
                <a:rPr lang="en-US" sz="1650">
                  <a:solidFill>
                    <a:srgbClr val="00B0F0"/>
                  </a:solidFill>
                  <a:latin typeface="Arial"/>
                  <a:ea typeface="Arial"/>
                  <a:cs typeface="Arial"/>
                  <a:sym typeface="Arial"/>
                </a:rPr>
                <a:t>funding green solutions</a:t>
              </a:r>
              <a:r>
                <a:rPr lang="en-US" sz="1650">
                  <a:solidFill>
                    <a:srgbClr val="000000"/>
                  </a:solidFill>
                  <a:latin typeface="Arial"/>
                  <a:ea typeface="Arial"/>
                  <a:cs typeface="Arial"/>
                  <a:sym typeface="Arial"/>
                </a:rPr>
                <a:t> and mobilizing </a:t>
              </a:r>
              <a:r>
                <a:rPr lang="en-US" sz="1650">
                  <a:solidFill>
                    <a:srgbClr val="00B0F0"/>
                  </a:solidFill>
                  <a:latin typeface="Arial"/>
                  <a:ea typeface="Arial"/>
                  <a:cs typeface="Arial"/>
                  <a:sym typeface="Arial"/>
                </a:rPr>
                <a:t>USD 300B for net-zero transition</a:t>
              </a:r>
              <a:r>
                <a:rPr lang="en-US" sz="1650">
                  <a:solidFill>
                    <a:srgbClr val="000000"/>
                  </a:solidFill>
                  <a:latin typeface="Arial"/>
                  <a:ea typeface="Arial"/>
                  <a:cs typeface="Arial"/>
                  <a:sym typeface="Arial"/>
                </a:rPr>
                <a:t> by 2030.</a:t>
              </a:r>
            </a:p>
          </p:txBody>
        </p:sp>
      </p:grpSp>
      <p:sp>
        <p:nvSpPr>
          <p:cNvPr name="Freeform 74" id="74">
            <a:hlinkClick r:id="rId14" tooltip="https://www.instagram.com/reel/DBtYrW1MaI6/?utm_source=ig_web_copy_link&amp;igsh=MzRlODBiNWFlZA=="/>
          </p:cNvPr>
          <p:cNvSpPr/>
          <p:nvPr/>
        </p:nvSpPr>
        <p:spPr>
          <a:xfrm flipH="false" flipV="false" rot="0">
            <a:off x="1186626" y="3028458"/>
            <a:ext cx="1817052" cy="1834976"/>
          </a:xfrm>
          <a:custGeom>
            <a:avLst/>
            <a:gdLst/>
            <a:ahLst/>
            <a:cxnLst/>
            <a:rect r="r" b="b" t="t" l="l"/>
            <a:pathLst>
              <a:path h="1834976" w="1817052">
                <a:moveTo>
                  <a:pt x="0" y="0"/>
                </a:moveTo>
                <a:lnTo>
                  <a:pt x="1817052" y="0"/>
                </a:lnTo>
                <a:lnTo>
                  <a:pt x="1817052" y="1834976"/>
                </a:lnTo>
                <a:lnTo>
                  <a:pt x="0" y="1834976"/>
                </a:lnTo>
                <a:lnTo>
                  <a:pt x="0" y="0"/>
                </a:lnTo>
                <a:close/>
              </a:path>
            </a:pathLst>
          </a:custGeom>
          <a:blipFill>
            <a:blip r:embed="rId13"/>
            <a:stretch>
              <a:fillRect l="0" t="0" r="0" b="0"/>
            </a:stretch>
          </a:blipFill>
        </p:spPr>
      </p:sp>
      <p:sp>
        <p:nvSpPr>
          <p:cNvPr name="Freeform 75" id="75">
            <a:hlinkClick r:id="rId16" tooltip="https://www.instagram.com/p/DDcOJYiRkui/?utm_source=ig_web_copy_link"/>
          </p:cNvPr>
          <p:cNvSpPr/>
          <p:nvPr/>
        </p:nvSpPr>
        <p:spPr>
          <a:xfrm flipH="false" flipV="false" rot="0">
            <a:off x="5581007" y="2813877"/>
            <a:ext cx="2033172" cy="2033172"/>
          </a:xfrm>
          <a:custGeom>
            <a:avLst/>
            <a:gdLst/>
            <a:ahLst/>
            <a:cxnLst/>
            <a:rect r="r" b="b" t="t" l="l"/>
            <a:pathLst>
              <a:path h="2033172" w="2033172">
                <a:moveTo>
                  <a:pt x="0" y="0"/>
                </a:moveTo>
                <a:lnTo>
                  <a:pt x="2033172" y="0"/>
                </a:lnTo>
                <a:lnTo>
                  <a:pt x="2033172" y="2033172"/>
                </a:lnTo>
                <a:lnTo>
                  <a:pt x="0" y="2033172"/>
                </a:lnTo>
                <a:lnTo>
                  <a:pt x="0" y="0"/>
                </a:lnTo>
                <a:close/>
              </a:path>
            </a:pathLst>
          </a:custGeom>
          <a:blipFill>
            <a:blip r:embed="rId15"/>
            <a:stretch>
              <a:fillRect l="0" t="0" r="0" b="0"/>
            </a:stretch>
          </a:blipFill>
        </p:spPr>
      </p:sp>
      <p:sp>
        <p:nvSpPr>
          <p:cNvPr name="Freeform 76" id="76">
            <a:hlinkClick r:id="rId18" tooltip="https://www.instagram.com/reel/DA8oGdetd8M/?utm_source=ig_web_copy_link&amp;igsh=MzRlODBiNWFlZA=="/>
          </p:cNvPr>
          <p:cNvSpPr/>
          <p:nvPr/>
        </p:nvSpPr>
        <p:spPr>
          <a:xfrm flipH="false" flipV="false" rot="0">
            <a:off x="3301792" y="2827173"/>
            <a:ext cx="2033172" cy="2033172"/>
          </a:xfrm>
          <a:custGeom>
            <a:avLst/>
            <a:gdLst/>
            <a:ahLst/>
            <a:cxnLst/>
            <a:rect r="r" b="b" t="t" l="l"/>
            <a:pathLst>
              <a:path h="2033172" w="2033172">
                <a:moveTo>
                  <a:pt x="0" y="0"/>
                </a:moveTo>
                <a:lnTo>
                  <a:pt x="2033172" y="0"/>
                </a:lnTo>
                <a:lnTo>
                  <a:pt x="2033172" y="2033172"/>
                </a:lnTo>
                <a:lnTo>
                  <a:pt x="0" y="2033172"/>
                </a:lnTo>
                <a:lnTo>
                  <a:pt x="0" y="0"/>
                </a:lnTo>
                <a:close/>
              </a:path>
            </a:pathLst>
          </a:custGeom>
          <a:blipFill>
            <a:blip r:embed="rId17"/>
            <a:stretch>
              <a:fillRect l="0" t="0" r="0" b="0"/>
            </a:stretch>
          </a:blipFill>
        </p:spPr>
      </p:sp>
      <p:grpSp>
        <p:nvGrpSpPr>
          <p:cNvPr name="Group 77" id="77"/>
          <p:cNvGrpSpPr/>
          <p:nvPr/>
        </p:nvGrpSpPr>
        <p:grpSpPr>
          <a:xfrm rot="0">
            <a:off x="5598615" y="4687977"/>
            <a:ext cx="2015565" cy="507831"/>
            <a:chOff x="0" y="0"/>
            <a:chExt cx="2687420" cy="677108"/>
          </a:xfrm>
        </p:grpSpPr>
        <p:sp>
          <p:nvSpPr>
            <p:cNvPr name="Freeform 78" id="78"/>
            <p:cNvSpPr/>
            <p:nvPr/>
          </p:nvSpPr>
          <p:spPr>
            <a:xfrm flipH="false" flipV="false" rot="0">
              <a:off x="0" y="0"/>
              <a:ext cx="2687447" cy="677164"/>
            </a:xfrm>
            <a:custGeom>
              <a:avLst/>
              <a:gdLst/>
              <a:ahLst/>
              <a:cxnLst/>
              <a:rect r="r" b="b" t="t" l="l"/>
              <a:pathLst>
                <a:path h="677164" w="2687447">
                  <a:moveTo>
                    <a:pt x="0" y="0"/>
                  </a:moveTo>
                  <a:lnTo>
                    <a:pt x="2687447" y="0"/>
                  </a:lnTo>
                  <a:lnTo>
                    <a:pt x="2687447" y="677164"/>
                  </a:lnTo>
                  <a:lnTo>
                    <a:pt x="0" y="677164"/>
                  </a:lnTo>
                  <a:close/>
                </a:path>
              </a:pathLst>
            </a:custGeom>
            <a:solidFill>
              <a:srgbClr val="F2F2F2"/>
            </a:solidFill>
          </p:spPr>
        </p:sp>
        <p:sp>
          <p:nvSpPr>
            <p:cNvPr name="TextBox 79" id="79"/>
            <p:cNvSpPr txBox="true"/>
            <p:nvPr/>
          </p:nvSpPr>
          <p:spPr>
            <a:xfrm>
              <a:off x="0" y="-28575"/>
              <a:ext cx="2687420"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Events for visually challenged</a:t>
              </a:r>
            </a:p>
          </p:txBody>
        </p:sp>
      </p:grpSp>
      <p:sp>
        <p:nvSpPr>
          <p:cNvPr name="Freeform 80" id="80" descr="No alternative text description for this image"/>
          <p:cNvSpPr/>
          <p:nvPr/>
        </p:nvSpPr>
        <p:spPr>
          <a:xfrm flipH="false" flipV="false" rot="0">
            <a:off x="4364577" y="6158738"/>
            <a:ext cx="3273075" cy="2454806"/>
          </a:xfrm>
          <a:custGeom>
            <a:avLst/>
            <a:gdLst/>
            <a:ahLst/>
            <a:cxnLst/>
            <a:rect r="r" b="b" t="t" l="l"/>
            <a:pathLst>
              <a:path h="2454806" w="3273075">
                <a:moveTo>
                  <a:pt x="0" y="0"/>
                </a:moveTo>
                <a:lnTo>
                  <a:pt x="3273075" y="0"/>
                </a:lnTo>
                <a:lnTo>
                  <a:pt x="3273075" y="2454805"/>
                </a:lnTo>
                <a:lnTo>
                  <a:pt x="0" y="2454805"/>
                </a:lnTo>
                <a:lnTo>
                  <a:pt x="0" y="0"/>
                </a:lnTo>
                <a:close/>
              </a:path>
            </a:pathLst>
          </a:custGeom>
          <a:blipFill>
            <a:blip r:embed="rId19"/>
            <a:stretch>
              <a:fillRect l="0" t="0" r="0" b="0"/>
            </a:stretch>
          </a:blipFill>
        </p:spPr>
      </p:sp>
      <p:grpSp>
        <p:nvGrpSpPr>
          <p:cNvPr name="Group 81" id="81"/>
          <p:cNvGrpSpPr/>
          <p:nvPr/>
        </p:nvGrpSpPr>
        <p:grpSpPr>
          <a:xfrm rot="0">
            <a:off x="4355055" y="8613542"/>
            <a:ext cx="3275604" cy="507831"/>
            <a:chOff x="0" y="0"/>
            <a:chExt cx="4367472" cy="677108"/>
          </a:xfrm>
        </p:grpSpPr>
        <p:sp>
          <p:nvSpPr>
            <p:cNvPr name="Freeform 82" id="82"/>
            <p:cNvSpPr/>
            <p:nvPr/>
          </p:nvSpPr>
          <p:spPr>
            <a:xfrm flipH="false" flipV="false" rot="0">
              <a:off x="0" y="0"/>
              <a:ext cx="4367530" cy="677164"/>
            </a:xfrm>
            <a:custGeom>
              <a:avLst/>
              <a:gdLst/>
              <a:ahLst/>
              <a:cxnLst/>
              <a:rect r="r" b="b" t="t" l="l"/>
              <a:pathLst>
                <a:path h="677164" w="4367530">
                  <a:moveTo>
                    <a:pt x="0" y="0"/>
                  </a:moveTo>
                  <a:lnTo>
                    <a:pt x="4367530" y="0"/>
                  </a:lnTo>
                  <a:lnTo>
                    <a:pt x="4367530" y="677164"/>
                  </a:lnTo>
                  <a:lnTo>
                    <a:pt x="0" y="677164"/>
                  </a:lnTo>
                  <a:close/>
                </a:path>
              </a:pathLst>
            </a:custGeom>
            <a:solidFill>
              <a:srgbClr val="F2F2F2"/>
            </a:solidFill>
          </p:spPr>
        </p:sp>
        <p:sp>
          <p:nvSpPr>
            <p:cNvPr name="TextBox 83" id="83"/>
            <p:cNvSpPr txBox="true"/>
            <p:nvPr/>
          </p:nvSpPr>
          <p:spPr>
            <a:xfrm>
              <a:off x="0" y="-28575"/>
              <a:ext cx="4367472"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Panel Discussion: Climate Financing by Indian Banks</a:t>
              </a:r>
            </a:p>
          </p:txBody>
        </p:sp>
      </p:grpSp>
      <p:sp>
        <p:nvSpPr>
          <p:cNvPr name="AutoShape 84" id="84"/>
          <p:cNvSpPr/>
          <p:nvPr/>
        </p:nvSpPr>
        <p:spPr>
          <a:xfrm rot="10357">
            <a:off x="8822134" y="5740600"/>
            <a:ext cx="9483957" cy="0"/>
          </a:xfrm>
          <a:prstGeom prst="line">
            <a:avLst/>
          </a:prstGeom>
          <a:ln cap="rnd" w="19050">
            <a:solidFill>
              <a:srgbClr val="000000"/>
            </a:solidFill>
            <a:prstDash val="solid"/>
            <a:headEnd type="none" len="sm" w="sm"/>
            <a:tailEnd type="none" len="sm" w="sm"/>
          </a:ln>
        </p:spPr>
      </p:sp>
      <p:grpSp>
        <p:nvGrpSpPr>
          <p:cNvPr name="Group 85" id="85"/>
          <p:cNvGrpSpPr/>
          <p:nvPr/>
        </p:nvGrpSpPr>
        <p:grpSpPr>
          <a:xfrm rot="0">
            <a:off x="8836443" y="5802070"/>
            <a:ext cx="3957945" cy="369331"/>
            <a:chOff x="0" y="0"/>
            <a:chExt cx="5277260" cy="492442"/>
          </a:xfrm>
        </p:grpSpPr>
        <p:sp>
          <p:nvSpPr>
            <p:cNvPr name="Freeform 86" id="86"/>
            <p:cNvSpPr/>
            <p:nvPr/>
          </p:nvSpPr>
          <p:spPr>
            <a:xfrm flipH="false" flipV="false" rot="0">
              <a:off x="0" y="0"/>
              <a:ext cx="5277260" cy="492442"/>
            </a:xfrm>
            <a:custGeom>
              <a:avLst/>
              <a:gdLst/>
              <a:ahLst/>
              <a:cxnLst/>
              <a:rect r="r" b="b" t="t" l="l"/>
              <a:pathLst>
                <a:path h="492442" w="5277260">
                  <a:moveTo>
                    <a:pt x="0" y="0"/>
                  </a:moveTo>
                  <a:lnTo>
                    <a:pt x="5277260" y="0"/>
                  </a:lnTo>
                  <a:lnTo>
                    <a:pt x="5277260" y="492442"/>
                  </a:lnTo>
                  <a:lnTo>
                    <a:pt x="0" y="492442"/>
                  </a:lnTo>
                  <a:close/>
                </a:path>
              </a:pathLst>
            </a:custGeom>
            <a:solidFill>
              <a:srgbClr val="000000">
                <a:alpha val="0"/>
              </a:srgbClr>
            </a:solidFill>
          </p:spPr>
        </p:sp>
        <p:sp>
          <p:nvSpPr>
            <p:cNvPr name="TextBox 87" id="87"/>
            <p:cNvSpPr txBox="true"/>
            <p:nvPr/>
          </p:nvSpPr>
          <p:spPr>
            <a:xfrm>
              <a:off x="0" y="-38100"/>
              <a:ext cx="5277260" cy="530542"/>
            </a:xfrm>
            <a:prstGeom prst="rect">
              <a:avLst/>
            </a:prstGeom>
          </p:spPr>
          <p:txBody>
            <a:bodyPr anchor="t" rtlCol="false" tIns="0" lIns="0" bIns="0" rIns="0"/>
            <a:lstStyle/>
            <a:p>
              <a:pPr algn="l">
                <a:lnSpc>
                  <a:spcPts val="1800"/>
                </a:lnSpc>
              </a:pPr>
              <a:r>
                <a:rPr lang="en-US" sz="1500" i="true">
                  <a:solidFill>
                    <a:srgbClr val="000000"/>
                  </a:solidFill>
                  <a:latin typeface="Arial Italics"/>
                  <a:ea typeface="Arial Italics"/>
                  <a:cs typeface="Arial Italics"/>
                  <a:sym typeface="Arial Italics"/>
                </a:rPr>
                <a:t>low priority bucket</a:t>
              </a:r>
            </a:p>
          </p:txBody>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93266" y="4746345"/>
            <a:ext cx="4744890" cy="461666"/>
            <a:chOff x="0" y="0"/>
            <a:chExt cx="6326520" cy="615554"/>
          </a:xfrm>
        </p:grpSpPr>
        <p:sp>
          <p:nvSpPr>
            <p:cNvPr name="Freeform 3" id="3"/>
            <p:cNvSpPr/>
            <p:nvPr/>
          </p:nvSpPr>
          <p:spPr>
            <a:xfrm flipH="false" flipV="false" rot="0">
              <a:off x="0" y="0"/>
              <a:ext cx="6326520" cy="615554"/>
            </a:xfrm>
            <a:custGeom>
              <a:avLst/>
              <a:gdLst/>
              <a:ahLst/>
              <a:cxnLst/>
              <a:rect r="r" b="b" t="t" l="l"/>
              <a:pathLst>
                <a:path h="615554" w="6326520">
                  <a:moveTo>
                    <a:pt x="0" y="0"/>
                  </a:moveTo>
                  <a:lnTo>
                    <a:pt x="6326520" y="0"/>
                  </a:lnTo>
                  <a:lnTo>
                    <a:pt x="6326520" y="615554"/>
                  </a:lnTo>
                  <a:lnTo>
                    <a:pt x="0" y="615554"/>
                  </a:lnTo>
                  <a:close/>
                </a:path>
              </a:pathLst>
            </a:custGeom>
            <a:solidFill>
              <a:srgbClr val="000000">
                <a:alpha val="0"/>
              </a:srgbClr>
            </a:solidFill>
          </p:spPr>
        </p:sp>
        <p:sp>
          <p:nvSpPr>
            <p:cNvPr name="TextBox 4" id="4"/>
            <p:cNvSpPr txBox="true"/>
            <p:nvPr/>
          </p:nvSpPr>
          <p:spPr>
            <a:xfrm>
              <a:off x="0" y="-47625"/>
              <a:ext cx="6326520"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PLATFORM-CONTENT SYNERGY</a:t>
              </a:r>
            </a:p>
          </p:txBody>
        </p:sp>
      </p:grpSp>
      <p:grpSp>
        <p:nvGrpSpPr>
          <p:cNvPr name="Group 5" id="5"/>
          <p:cNvGrpSpPr/>
          <p:nvPr/>
        </p:nvGrpSpPr>
        <p:grpSpPr>
          <a:xfrm rot="0">
            <a:off x="12074796" y="6117159"/>
            <a:ext cx="5101465" cy="461665"/>
            <a:chOff x="0" y="0"/>
            <a:chExt cx="6801954" cy="615554"/>
          </a:xfrm>
        </p:grpSpPr>
        <p:sp>
          <p:nvSpPr>
            <p:cNvPr name="Freeform 6" id="6"/>
            <p:cNvSpPr/>
            <p:nvPr/>
          </p:nvSpPr>
          <p:spPr>
            <a:xfrm flipH="false" flipV="false" rot="0">
              <a:off x="0" y="0"/>
              <a:ext cx="6801954" cy="615554"/>
            </a:xfrm>
            <a:custGeom>
              <a:avLst/>
              <a:gdLst/>
              <a:ahLst/>
              <a:cxnLst/>
              <a:rect r="r" b="b" t="t" l="l"/>
              <a:pathLst>
                <a:path h="615554" w="6801954">
                  <a:moveTo>
                    <a:pt x="0" y="0"/>
                  </a:moveTo>
                  <a:lnTo>
                    <a:pt x="6801954" y="0"/>
                  </a:lnTo>
                  <a:lnTo>
                    <a:pt x="6801954" y="615554"/>
                  </a:lnTo>
                  <a:lnTo>
                    <a:pt x="0" y="615554"/>
                  </a:lnTo>
                  <a:close/>
                </a:path>
              </a:pathLst>
            </a:custGeom>
            <a:solidFill>
              <a:srgbClr val="000000">
                <a:alpha val="0"/>
              </a:srgbClr>
            </a:solidFill>
          </p:spPr>
        </p:sp>
        <p:sp>
          <p:nvSpPr>
            <p:cNvPr name="TextBox 7" id="7"/>
            <p:cNvSpPr txBox="true"/>
            <p:nvPr/>
          </p:nvSpPr>
          <p:spPr>
            <a:xfrm>
              <a:off x="0" y="-47625"/>
              <a:ext cx="6801954"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DIGITAL IPs</a:t>
              </a:r>
            </a:p>
          </p:txBody>
        </p:sp>
      </p:grpSp>
      <p:grpSp>
        <p:nvGrpSpPr>
          <p:cNvPr name="Group 8" id="8"/>
          <p:cNvGrpSpPr/>
          <p:nvPr/>
        </p:nvGrpSpPr>
        <p:grpSpPr>
          <a:xfrm rot="0">
            <a:off x="6048064" y="1545105"/>
            <a:ext cx="6026732" cy="877163"/>
            <a:chOff x="0" y="0"/>
            <a:chExt cx="8035642" cy="1169550"/>
          </a:xfrm>
        </p:grpSpPr>
        <p:sp>
          <p:nvSpPr>
            <p:cNvPr name="Freeform 9" id="9"/>
            <p:cNvSpPr/>
            <p:nvPr/>
          </p:nvSpPr>
          <p:spPr>
            <a:xfrm flipH="false" flipV="false" rot="0">
              <a:off x="0" y="0"/>
              <a:ext cx="8035642" cy="1169550"/>
            </a:xfrm>
            <a:custGeom>
              <a:avLst/>
              <a:gdLst/>
              <a:ahLst/>
              <a:cxnLst/>
              <a:rect r="r" b="b" t="t" l="l"/>
              <a:pathLst>
                <a:path h="1169550" w="8035642">
                  <a:moveTo>
                    <a:pt x="0" y="0"/>
                  </a:moveTo>
                  <a:lnTo>
                    <a:pt x="8035642" y="0"/>
                  </a:lnTo>
                  <a:lnTo>
                    <a:pt x="8035642" y="1169550"/>
                  </a:lnTo>
                  <a:lnTo>
                    <a:pt x="0" y="1169550"/>
                  </a:lnTo>
                  <a:close/>
                </a:path>
              </a:pathLst>
            </a:custGeom>
            <a:solidFill>
              <a:srgbClr val="000000">
                <a:alpha val="0"/>
              </a:srgbClr>
            </a:solidFill>
          </p:spPr>
        </p:sp>
        <p:sp>
          <p:nvSpPr>
            <p:cNvPr name="TextBox 10" id="10"/>
            <p:cNvSpPr txBox="true"/>
            <p:nvPr/>
          </p:nvSpPr>
          <p:spPr>
            <a:xfrm>
              <a:off x="0" y="-95250"/>
              <a:ext cx="8035642" cy="1264800"/>
            </a:xfrm>
            <a:prstGeom prst="rect">
              <a:avLst/>
            </a:prstGeom>
          </p:spPr>
          <p:txBody>
            <a:bodyPr anchor="t" rtlCol="false" tIns="0" lIns="0" bIns="0" rIns="0"/>
            <a:lstStyle/>
            <a:p>
              <a:pPr algn="ctr">
                <a:lnSpc>
                  <a:spcPts val="5759"/>
                </a:lnSpc>
              </a:pPr>
              <a:r>
                <a:rPr lang="en-US" b="true" sz="4800">
                  <a:solidFill>
                    <a:srgbClr val="000000"/>
                  </a:solidFill>
                  <a:latin typeface="Times New Roman Bold"/>
                  <a:ea typeface="Times New Roman Bold"/>
                  <a:cs typeface="Times New Roman Bold"/>
                  <a:sym typeface="Times New Roman Bold"/>
                </a:rPr>
                <a:t>KEY TAKEAWAYS</a:t>
              </a:r>
            </a:p>
          </p:txBody>
        </p:sp>
      </p:grpSp>
      <p:grpSp>
        <p:nvGrpSpPr>
          <p:cNvPr name="Group 11" id="11"/>
          <p:cNvGrpSpPr/>
          <p:nvPr/>
        </p:nvGrpSpPr>
        <p:grpSpPr>
          <a:xfrm rot="0">
            <a:off x="1385745" y="3156644"/>
            <a:ext cx="5044438" cy="461665"/>
            <a:chOff x="0" y="0"/>
            <a:chExt cx="6725918" cy="615554"/>
          </a:xfrm>
        </p:grpSpPr>
        <p:sp>
          <p:nvSpPr>
            <p:cNvPr name="Freeform 12" id="12"/>
            <p:cNvSpPr/>
            <p:nvPr/>
          </p:nvSpPr>
          <p:spPr>
            <a:xfrm flipH="false" flipV="false" rot="0">
              <a:off x="0" y="0"/>
              <a:ext cx="6725918" cy="615554"/>
            </a:xfrm>
            <a:custGeom>
              <a:avLst/>
              <a:gdLst/>
              <a:ahLst/>
              <a:cxnLst/>
              <a:rect r="r" b="b" t="t" l="l"/>
              <a:pathLst>
                <a:path h="615554" w="6725918">
                  <a:moveTo>
                    <a:pt x="0" y="0"/>
                  </a:moveTo>
                  <a:lnTo>
                    <a:pt x="6725918" y="0"/>
                  </a:lnTo>
                  <a:lnTo>
                    <a:pt x="6725918" y="615554"/>
                  </a:lnTo>
                  <a:lnTo>
                    <a:pt x="0" y="615554"/>
                  </a:lnTo>
                  <a:close/>
                </a:path>
              </a:pathLst>
            </a:custGeom>
            <a:solidFill>
              <a:srgbClr val="000000">
                <a:alpha val="0"/>
              </a:srgbClr>
            </a:solidFill>
          </p:spPr>
        </p:sp>
        <p:sp>
          <p:nvSpPr>
            <p:cNvPr name="TextBox 13" id="13"/>
            <p:cNvSpPr txBox="true"/>
            <p:nvPr/>
          </p:nvSpPr>
          <p:spPr>
            <a:xfrm>
              <a:off x="0" y="-47625"/>
              <a:ext cx="6725918"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CLEAR AUDIENCE-CONTENT FOCUS</a:t>
              </a:r>
            </a:p>
          </p:txBody>
        </p:sp>
      </p:grpSp>
      <p:grpSp>
        <p:nvGrpSpPr>
          <p:cNvPr name="Group 14" id="14"/>
          <p:cNvGrpSpPr/>
          <p:nvPr/>
        </p:nvGrpSpPr>
        <p:grpSpPr>
          <a:xfrm rot="0">
            <a:off x="1385745" y="3807819"/>
            <a:ext cx="4744890" cy="1523495"/>
            <a:chOff x="0" y="0"/>
            <a:chExt cx="6326520" cy="2031326"/>
          </a:xfrm>
        </p:grpSpPr>
        <p:sp>
          <p:nvSpPr>
            <p:cNvPr name="Freeform 15" id="15"/>
            <p:cNvSpPr/>
            <p:nvPr/>
          </p:nvSpPr>
          <p:spPr>
            <a:xfrm flipH="false" flipV="false" rot="0">
              <a:off x="0" y="0"/>
              <a:ext cx="6326520" cy="2031326"/>
            </a:xfrm>
            <a:custGeom>
              <a:avLst/>
              <a:gdLst/>
              <a:ahLst/>
              <a:cxnLst/>
              <a:rect r="r" b="b" t="t" l="l"/>
              <a:pathLst>
                <a:path h="2031326" w="6326520">
                  <a:moveTo>
                    <a:pt x="0" y="0"/>
                  </a:moveTo>
                  <a:lnTo>
                    <a:pt x="6326520" y="0"/>
                  </a:lnTo>
                  <a:lnTo>
                    <a:pt x="6326520" y="2031326"/>
                  </a:lnTo>
                  <a:lnTo>
                    <a:pt x="0" y="2031326"/>
                  </a:lnTo>
                  <a:close/>
                </a:path>
              </a:pathLst>
            </a:custGeom>
            <a:solidFill>
              <a:srgbClr val="000000">
                <a:alpha val="0"/>
              </a:srgbClr>
            </a:solidFill>
          </p:spPr>
        </p:sp>
        <p:sp>
          <p:nvSpPr>
            <p:cNvPr name="TextBox 16" id="16"/>
            <p:cNvSpPr txBox="true"/>
            <p:nvPr/>
          </p:nvSpPr>
          <p:spPr>
            <a:xfrm>
              <a:off x="0" y="-38100"/>
              <a:ext cx="6326520"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The brand is clearly </a:t>
              </a:r>
              <a:r>
                <a:rPr lang="en-US" sz="1800">
                  <a:solidFill>
                    <a:srgbClr val="00B0F0"/>
                  </a:solidFill>
                  <a:latin typeface="Arial"/>
                  <a:ea typeface="Arial"/>
                  <a:cs typeface="Arial"/>
                  <a:sym typeface="Arial"/>
                </a:rPr>
                <a:t>focused on ‘Wealth Progressors’ and ‘Empowered Elites</a:t>
              </a:r>
              <a:r>
                <a:rPr lang="en-US" sz="1800">
                  <a:solidFill>
                    <a:srgbClr val="000000"/>
                  </a:solidFill>
                  <a:latin typeface="Arial"/>
                  <a:ea typeface="Arial"/>
                  <a:cs typeface="Arial"/>
                  <a:sym typeface="Arial"/>
                </a:rPr>
                <a:t>,’ shaping its communication strategy around </a:t>
              </a:r>
              <a:r>
                <a:rPr lang="en-US" sz="1800">
                  <a:solidFill>
                    <a:srgbClr val="00B0F0"/>
                  </a:solidFill>
                  <a:latin typeface="Arial"/>
                  <a:ea typeface="Arial"/>
                  <a:cs typeface="Arial"/>
                  <a:sym typeface="Arial"/>
                </a:rPr>
                <a:t>wealth maximization to align with the mindset</a:t>
              </a:r>
              <a:r>
                <a:rPr lang="en-US" sz="1800">
                  <a:solidFill>
                    <a:srgbClr val="000000"/>
                  </a:solidFill>
                  <a:latin typeface="Arial"/>
                  <a:ea typeface="Arial"/>
                  <a:cs typeface="Arial"/>
                  <a:sym typeface="Arial"/>
                </a:rPr>
                <a:t> of this audience.</a:t>
              </a:r>
            </a:p>
          </p:txBody>
        </p:sp>
      </p:grpSp>
      <p:grpSp>
        <p:nvGrpSpPr>
          <p:cNvPr name="Group 17" id="17"/>
          <p:cNvGrpSpPr/>
          <p:nvPr/>
        </p:nvGrpSpPr>
        <p:grpSpPr>
          <a:xfrm rot="0">
            <a:off x="12074796" y="6779819"/>
            <a:ext cx="5101465" cy="1800493"/>
            <a:chOff x="0" y="0"/>
            <a:chExt cx="6801954" cy="2400658"/>
          </a:xfrm>
        </p:grpSpPr>
        <p:sp>
          <p:nvSpPr>
            <p:cNvPr name="Freeform 18" id="18"/>
            <p:cNvSpPr/>
            <p:nvPr/>
          </p:nvSpPr>
          <p:spPr>
            <a:xfrm flipH="false" flipV="false" rot="0">
              <a:off x="0" y="0"/>
              <a:ext cx="6801954" cy="2400658"/>
            </a:xfrm>
            <a:custGeom>
              <a:avLst/>
              <a:gdLst/>
              <a:ahLst/>
              <a:cxnLst/>
              <a:rect r="r" b="b" t="t" l="l"/>
              <a:pathLst>
                <a:path h="2400658" w="6801954">
                  <a:moveTo>
                    <a:pt x="0" y="0"/>
                  </a:moveTo>
                  <a:lnTo>
                    <a:pt x="6801954" y="0"/>
                  </a:lnTo>
                  <a:lnTo>
                    <a:pt x="6801954" y="2400658"/>
                  </a:lnTo>
                  <a:lnTo>
                    <a:pt x="0" y="2400658"/>
                  </a:lnTo>
                  <a:close/>
                </a:path>
              </a:pathLst>
            </a:custGeom>
            <a:solidFill>
              <a:srgbClr val="000000">
                <a:alpha val="0"/>
              </a:srgbClr>
            </a:solidFill>
          </p:spPr>
        </p:sp>
        <p:sp>
          <p:nvSpPr>
            <p:cNvPr name="TextBox 19" id="19"/>
            <p:cNvSpPr txBox="true"/>
            <p:nvPr/>
          </p:nvSpPr>
          <p:spPr>
            <a:xfrm>
              <a:off x="0" y="-38100"/>
              <a:ext cx="6801954" cy="2438758"/>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With education as a key focus, they have strategically developed </a:t>
              </a:r>
              <a:r>
                <a:rPr lang="en-US" sz="1800">
                  <a:solidFill>
                    <a:srgbClr val="00B0F0"/>
                  </a:solidFill>
                  <a:latin typeface="Arial"/>
                  <a:ea typeface="Arial"/>
                  <a:cs typeface="Arial"/>
                  <a:sym typeface="Arial"/>
                </a:rPr>
                <a:t>recurring IPs</a:t>
              </a:r>
              <a:r>
                <a:rPr lang="en-US" sz="1800">
                  <a:solidFill>
                    <a:srgbClr val="000000"/>
                  </a:solidFill>
                  <a:latin typeface="Arial"/>
                  <a:ea typeface="Arial"/>
                  <a:cs typeface="Arial"/>
                  <a:sym typeface="Arial"/>
                </a:rPr>
                <a:t> such as </a:t>
              </a:r>
              <a:r>
                <a:rPr lang="en-US" sz="1800">
                  <a:solidFill>
                    <a:srgbClr val="00B0F0"/>
                  </a:solidFill>
                  <a:latin typeface="Arial"/>
                  <a:ea typeface="Arial"/>
                  <a:cs typeface="Arial"/>
                  <a:sym typeface="Arial"/>
                </a:rPr>
                <a:t>#WealthWise, #IndiaMarketOutlook, and #MoneyInsights</a:t>
              </a:r>
              <a:r>
                <a:rPr lang="en-US" sz="1800">
                  <a:solidFill>
                    <a:srgbClr val="000000"/>
                  </a:solidFill>
                  <a:latin typeface="Arial"/>
                  <a:ea typeface="Arial"/>
                  <a:cs typeface="Arial"/>
                  <a:sym typeface="Arial"/>
                </a:rPr>
                <a:t> to drive recall—delivering value through </a:t>
              </a:r>
              <a:r>
                <a:rPr lang="en-US" sz="1800">
                  <a:solidFill>
                    <a:srgbClr val="00B0F0"/>
                  </a:solidFill>
                  <a:latin typeface="Arial"/>
                  <a:ea typeface="Arial"/>
                  <a:cs typeface="Arial"/>
                  <a:sym typeface="Arial"/>
                </a:rPr>
                <a:t>podcasts, webinars, and expert insight videos.</a:t>
              </a:r>
            </a:p>
          </p:txBody>
        </p:sp>
      </p:grpSp>
      <p:grpSp>
        <p:nvGrpSpPr>
          <p:cNvPr name="Group 20" id="20"/>
          <p:cNvGrpSpPr/>
          <p:nvPr/>
        </p:nvGrpSpPr>
        <p:grpSpPr>
          <a:xfrm rot="0">
            <a:off x="6593266" y="5331313"/>
            <a:ext cx="5101465" cy="1523494"/>
            <a:chOff x="0" y="0"/>
            <a:chExt cx="6801954" cy="2031326"/>
          </a:xfrm>
        </p:grpSpPr>
        <p:sp>
          <p:nvSpPr>
            <p:cNvPr name="Freeform 21" id="21"/>
            <p:cNvSpPr/>
            <p:nvPr/>
          </p:nvSpPr>
          <p:spPr>
            <a:xfrm flipH="false" flipV="false" rot="0">
              <a:off x="0" y="0"/>
              <a:ext cx="6801954" cy="2031326"/>
            </a:xfrm>
            <a:custGeom>
              <a:avLst/>
              <a:gdLst/>
              <a:ahLst/>
              <a:cxnLst/>
              <a:rect r="r" b="b" t="t" l="l"/>
              <a:pathLst>
                <a:path h="2031326" w="6801954">
                  <a:moveTo>
                    <a:pt x="0" y="0"/>
                  </a:moveTo>
                  <a:lnTo>
                    <a:pt x="6801954" y="0"/>
                  </a:lnTo>
                  <a:lnTo>
                    <a:pt x="6801954" y="2031326"/>
                  </a:lnTo>
                  <a:lnTo>
                    <a:pt x="0" y="2031326"/>
                  </a:lnTo>
                  <a:close/>
                </a:path>
              </a:pathLst>
            </a:custGeom>
            <a:solidFill>
              <a:srgbClr val="000000">
                <a:alpha val="0"/>
              </a:srgbClr>
            </a:solidFill>
          </p:spPr>
        </p:sp>
        <p:sp>
          <p:nvSpPr>
            <p:cNvPr name="TextBox 22" id="22"/>
            <p:cNvSpPr txBox="true"/>
            <p:nvPr/>
          </p:nvSpPr>
          <p:spPr>
            <a:xfrm>
              <a:off x="0" y="-38100"/>
              <a:ext cx="6801954"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Although the audience is present across multiple platforms, their </a:t>
              </a:r>
              <a:r>
                <a:rPr lang="en-US" sz="1800">
                  <a:solidFill>
                    <a:srgbClr val="00B0F0"/>
                  </a:solidFill>
                  <a:latin typeface="Arial"/>
                  <a:ea typeface="Arial"/>
                  <a:cs typeface="Arial"/>
                  <a:sym typeface="Arial"/>
                </a:rPr>
                <a:t>platform expectations vary</a:t>
              </a:r>
              <a:r>
                <a:rPr lang="en-US" sz="1800">
                  <a:solidFill>
                    <a:srgbClr val="000000"/>
                  </a:solidFill>
                  <a:latin typeface="Arial"/>
                  <a:ea typeface="Arial"/>
                  <a:cs typeface="Arial"/>
                  <a:sym typeface="Arial"/>
                </a:rPr>
                <a:t>. The brand has </a:t>
              </a:r>
              <a:r>
                <a:rPr lang="en-US" sz="1800">
                  <a:solidFill>
                    <a:srgbClr val="00B0F0"/>
                  </a:solidFill>
                  <a:latin typeface="Arial"/>
                  <a:ea typeface="Arial"/>
                  <a:cs typeface="Arial"/>
                  <a:sym typeface="Arial"/>
                </a:rPr>
                <a:t>strategically tailored its content treatment</a:t>
              </a:r>
              <a:r>
                <a:rPr lang="en-US" sz="1800">
                  <a:solidFill>
                    <a:srgbClr val="000000"/>
                  </a:solidFill>
                  <a:latin typeface="Arial"/>
                  <a:ea typeface="Arial"/>
                  <a:cs typeface="Arial"/>
                  <a:sym typeface="Arial"/>
                </a:rPr>
                <a:t> to suit each platform, ensuring maximum impact.</a:t>
              </a:r>
            </a:p>
          </p:txBody>
        </p:sp>
      </p:grpSp>
      <p:sp>
        <p:nvSpPr>
          <p:cNvPr name="Freeform 23" id="23"/>
          <p:cNvSpPr/>
          <p:nvPr/>
        </p:nvSpPr>
        <p:spPr>
          <a:xfrm flipH="false" flipV="false" rot="0">
            <a:off x="-1152024" y="7684906"/>
            <a:ext cx="7500512" cy="7500512"/>
          </a:xfrm>
          <a:custGeom>
            <a:avLst/>
            <a:gdLst/>
            <a:ahLst/>
            <a:cxnLst/>
            <a:rect r="r" b="b" t="t" l="l"/>
            <a:pathLst>
              <a:path h="7500512" w="7500512">
                <a:moveTo>
                  <a:pt x="0" y="0"/>
                </a:moveTo>
                <a:lnTo>
                  <a:pt x="7500512" y="0"/>
                </a:lnTo>
                <a:lnTo>
                  <a:pt x="7500512"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4" id="24"/>
          <p:cNvGrpSpPr/>
          <p:nvPr/>
        </p:nvGrpSpPr>
        <p:grpSpPr>
          <a:xfrm rot="0">
            <a:off x="16483547" y="-725760"/>
            <a:ext cx="2564247" cy="2564247"/>
            <a:chOff x="0" y="0"/>
            <a:chExt cx="3418996" cy="3418996"/>
          </a:xfrm>
        </p:grpSpPr>
        <p:sp>
          <p:nvSpPr>
            <p:cNvPr name="Freeform 25" id="25"/>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26" id="26" descr="Standard Chartered Logo and symbol, meaning, history, PNG, brand"/>
          <p:cNvSpPr/>
          <p:nvPr/>
        </p:nvSpPr>
        <p:spPr>
          <a:xfrm flipH="false" flipV="false" rot="0">
            <a:off x="448960" y="329360"/>
            <a:ext cx="2259019" cy="1270698"/>
          </a:xfrm>
          <a:custGeom>
            <a:avLst/>
            <a:gdLst/>
            <a:ahLst/>
            <a:cxnLst/>
            <a:rect r="r" b="b" t="t" l="l"/>
            <a:pathLst>
              <a:path h="1270698" w="2259019">
                <a:moveTo>
                  <a:pt x="0" y="0"/>
                </a:moveTo>
                <a:lnTo>
                  <a:pt x="2259020" y="0"/>
                </a:lnTo>
                <a:lnTo>
                  <a:pt x="2259020" y="1270698"/>
                </a:lnTo>
                <a:lnTo>
                  <a:pt x="0" y="1270698"/>
                </a:lnTo>
                <a:lnTo>
                  <a:pt x="0" y="0"/>
                </a:lnTo>
                <a:close/>
              </a:path>
            </a:pathLst>
          </a:custGeom>
          <a:blipFill>
            <a:blip r:embed="rId4"/>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59848" y="421282"/>
            <a:ext cx="8933314" cy="9542366"/>
            <a:chOff x="0" y="0"/>
            <a:chExt cx="11911086" cy="12723154"/>
          </a:xfrm>
        </p:grpSpPr>
        <p:sp>
          <p:nvSpPr>
            <p:cNvPr name="Freeform 3" id="3"/>
            <p:cNvSpPr/>
            <p:nvPr/>
          </p:nvSpPr>
          <p:spPr>
            <a:xfrm flipH="false" flipV="false" rot="0">
              <a:off x="-3104134" y="0"/>
              <a:ext cx="15015210" cy="12773914"/>
            </a:xfrm>
            <a:custGeom>
              <a:avLst/>
              <a:gdLst/>
              <a:ahLst/>
              <a:cxnLst/>
              <a:rect r="r" b="b" t="t" l="l"/>
              <a:pathLst>
                <a:path h="12773914" w="15015210">
                  <a:moveTo>
                    <a:pt x="3332734" y="0"/>
                  </a:moveTo>
                  <a:lnTo>
                    <a:pt x="3434334" y="0"/>
                  </a:lnTo>
                  <a:lnTo>
                    <a:pt x="3434334" y="50800"/>
                  </a:lnTo>
                  <a:lnTo>
                    <a:pt x="3332734" y="50800"/>
                  </a:lnTo>
                  <a:close/>
                  <a:moveTo>
                    <a:pt x="3535934" y="0"/>
                  </a:moveTo>
                  <a:lnTo>
                    <a:pt x="3637534" y="0"/>
                  </a:lnTo>
                  <a:lnTo>
                    <a:pt x="3637534" y="50800"/>
                  </a:lnTo>
                  <a:lnTo>
                    <a:pt x="3535934" y="50800"/>
                  </a:lnTo>
                  <a:close/>
                  <a:moveTo>
                    <a:pt x="3739134" y="0"/>
                  </a:moveTo>
                  <a:lnTo>
                    <a:pt x="3840734" y="0"/>
                  </a:lnTo>
                  <a:lnTo>
                    <a:pt x="3840734" y="50800"/>
                  </a:lnTo>
                  <a:lnTo>
                    <a:pt x="3739134" y="50800"/>
                  </a:lnTo>
                  <a:close/>
                  <a:moveTo>
                    <a:pt x="3942334" y="0"/>
                  </a:moveTo>
                  <a:lnTo>
                    <a:pt x="4043934" y="0"/>
                  </a:lnTo>
                  <a:lnTo>
                    <a:pt x="4043934" y="50800"/>
                  </a:lnTo>
                  <a:lnTo>
                    <a:pt x="3942334" y="50800"/>
                  </a:lnTo>
                  <a:close/>
                  <a:moveTo>
                    <a:pt x="4145534" y="0"/>
                  </a:moveTo>
                  <a:lnTo>
                    <a:pt x="4247134" y="0"/>
                  </a:lnTo>
                  <a:lnTo>
                    <a:pt x="4247134" y="50800"/>
                  </a:lnTo>
                  <a:lnTo>
                    <a:pt x="4145534" y="50800"/>
                  </a:lnTo>
                  <a:close/>
                  <a:moveTo>
                    <a:pt x="4348734" y="0"/>
                  </a:moveTo>
                  <a:lnTo>
                    <a:pt x="4450334" y="0"/>
                  </a:lnTo>
                  <a:lnTo>
                    <a:pt x="4450334" y="50800"/>
                  </a:lnTo>
                  <a:lnTo>
                    <a:pt x="4348734" y="50800"/>
                  </a:lnTo>
                  <a:close/>
                  <a:moveTo>
                    <a:pt x="4551934" y="50800"/>
                  </a:moveTo>
                  <a:lnTo>
                    <a:pt x="4653534" y="50800"/>
                  </a:lnTo>
                  <a:lnTo>
                    <a:pt x="4551934" y="50800"/>
                  </a:lnTo>
                  <a:close/>
                  <a:moveTo>
                    <a:pt x="4755134" y="50800"/>
                  </a:moveTo>
                  <a:lnTo>
                    <a:pt x="4856734" y="50800"/>
                  </a:lnTo>
                  <a:lnTo>
                    <a:pt x="4755134" y="50800"/>
                  </a:lnTo>
                  <a:close/>
                  <a:moveTo>
                    <a:pt x="4958334" y="50800"/>
                  </a:moveTo>
                  <a:lnTo>
                    <a:pt x="5059934" y="50800"/>
                  </a:lnTo>
                  <a:lnTo>
                    <a:pt x="4958334" y="50800"/>
                  </a:lnTo>
                  <a:close/>
                  <a:moveTo>
                    <a:pt x="5161534" y="50800"/>
                  </a:moveTo>
                  <a:lnTo>
                    <a:pt x="5263134" y="50800"/>
                  </a:lnTo>
                  <a:lnTo>
                    <a:pt x="5161534" y="50800"/>
                  </a:lnTo>
                  <a:close/>
                  <a:moveTo>
                    <a:pt x="5364734" y="50800"/>
                  </a:moveTo>
                  <a:lnTo>
                    <a:pt x="5466334" y="50800"/>
                  </a:lnTo>
                  <a:lnTo>
                    <a:pt x="5364734" y="50800"/>
                  </a:lnTo>
                  <a:close/>
                  <a:moveTo>
                    <a:pt x="5567934" y="50800"/>
                  </a:moveTo>
                  <a:lnTo>
                    <a:pt x="5669534" y="50800"/>
                  </a:lnTo>
                  <a:lnTo>
                    <a:pt x="5567934" y="50800"/>
                  </a:lnTo>
                  <a:close/>
                  <a:moveTo>
                    <a:pt x="5771134" y="50800"/>
                  </a:moveTo>
                  <a:lnTo>
                    <a:pt x="5872734" y="50800"/>
                  </a:lnTo>
                  <a:lnTo>
                    <a:pt x="5771134" y="50800"/>
                  </a:lnTo>
                  <a:close/>
                  <a:moveTo>
                    <a:pt x="5974334" y="50800"/>
                  </a:moveTo>
                  <a:lnTo>
                    <a:pt x="6075934" y="50800"/>
                  </a:lnTo>
                  <a:lnTo>
                    <a:pt x="5974334" y="50800"/>
                  </a:lnTo>
                  <a:close/>
                  <a:moveTo>
                    <a:pt x="6177534" y="50800"/>
                  </a:moveTo>
                  <a:lnTo>
                    <a:pt x="6279134" y="50800"/>
                  </a:lnTo>
                  <a:lnTo>
                    <a:pt x="6177534" y="50800"/>
                  </a:lnTo>
                  <a:close/>
                  <a:moveTo>
                    <a:pt x="6380734" y="50800"/>
                  </a:moveTo>
                  <a:lnTo>
                    <a:pt x="6482334" y="50800"/>
                  </a:lnTo>
                  <a:lnTo>
                    <a:pt x="6380734" y="50800"/>
                  </a:lnTo>
                  <a:close/>
                  <a:moveTo>
                    <a:pt x="6583934" y="50800"/>
                  </a:moveTo>
                  <a:lnTo>
                    <a:pt x="6685534" y="50800"/>
                  </a:lnTo>
                  <a:lnTo>
                    <a:pt x="6583934" y="50800"/>
                  </a:lnTo>
                  <a:close/>
                  <a:moveTo>
                    <a:pt x="6787134" y="50800"/>
                  </a:moveTo>
                  <a:lnTo>
                    <a:pt x="6888734" y="50800"/>
                  </a:lnTo>
                  <a:lnTo>
                    <a:pt x="6787134" y="50800"/>
                  </a:lnTo>
                  <a:close/>
                  <a:moveTo>
                    <a:pt x="6990334" y="50800"/>
                  </a:moveTo>
                  <a:lnTo>
                    <a:pt x="7091934" y="50800"/>
                  </a:lnTo>
                  <a:lnTo>
                    <a:pt x="6990334" y="50800"/>
                  </a:lnTo>
                  <a:close/>
                  <a:moveTo>
                    <a:pt x="7193534" y="50800"/>
                  </a:moveTo>
                  <a:lnTo>
                    <a:pt x="7295134" y="50800"/>
                  </a:lnTo>
                  <a:lnTo>
                    <a:pt x="7193534" y="50800"/>
                  </a:lnTo>
                  <a:close/>
                  <a:moveTo>
                    <a:pt x="7396734" y="50800"/>
                  </a:moveTo>
                  <a:lnTo>
                    <a:pt x="7498334" y="50800"/>
                  </a:lnTo>
                  <a:lnTo>
                    <a:pt x="7396734" y="50800"/>
                  </a:lnTo>
                  <a:close/>
                  <a:moveTo>
                    <a:pt x="7599934" y="50800"/>
                  </a:moveTo>
                  <a:lnTo>
                    <a:pt x="7701534" y="50800"/>
                  </a:lnTo>
                  <a:lnTo>
                    <a:pt x="7599934" y="50800"/>
                  </a:lnTo>
                  <a:close/>
                  <a:moveTo>
                    <a:pt x="7803134" y="50800"/>
                  </a:moveTo>
                  <a:lnTo>
                    <a:pt x="7904734" y="50800"/>
                  </a:lnTo>
                  <a:lnTo>
                    <a:pt x="7803134" y="50800"/>
                  </a:lnTo>
                  <a:close/>
                  <a:moveTo>
                    <a:pt x="8006334" y="50800"/>
                  </a:moveTo>
                  <a:lnTo>
                    <a:pt x="8107934" y="50800"/>
                  </a:lnTo>
                  <a:lnTo>
                    <a:pt x="8006334" y="50800"/>
                  </a:lnTo>
                  <a:close/>
                  <a:moveTo>
                    <a:pt x="8209534" y="50800"/>
                  </a:moveTo>
                  <a:lnTo>
                    <a:pt x="8311134" y="50800"/>
                  </a:lnTo>
                  <a:lnTo>
                    <a:pt x="8209534" y="50800"/>
                  </a:lnTo>
                  <a:close/>
                  <a:moveTo>
                    <a:pt x="8412734" y="50800"/>
                  </a:moveTo>
                  <a:lnTo>
                    <a:pt x="8514334" y="50800"/>
                  </a:lnTo>
                  <a:lnTo>
                    <a:pt x="8412734" y="50800"/>
                  </a:lnTo>
                  <a:close/>
                  <a:moveTo>
                    <a:pt x="8615934" y="50800"/>
                  </a:moveTo>
                  <a:lnTo>
                    <a:pt x="8717534" y="50800"/>
                  </a:lnTo>
                  <a:lnTo>
                    <a:pt x="8615934" y="50800"/>
                  </a:lnTo>
                  <a:close/>
                  <a:moveTo>
                    <a:pt x="8819134" y="50800"/>
                  </a:moveTo>
                  <a:lnTo>
                    <a:pt x="8920734" y="50800"/>
                  </a:lnTo>
                  <a:lnTo>
                    <a:pt x="8819134" y="50800"/>
                  </a:lnTo>
                  <a:close/>
                  <a:moveTo>
                    <a:pt x="9022334" y="50800"/>
                  </a:moveTo>
                  <a:lnTo>
                    <a:pt x="9123934" y="50800"/>
                  </a:lnTo>
                  <a:lnTo>
                    <a:pt x="9022334" y="50800"/>
                  </a:lnTo>
                  <a:close/>
                  <a:moveTo>
                    <a:pt x="9225534" y="50800"/>
                  </a:moveTo>
                  <a:lnTo>
                    <a:pt x="9327134" y="50800"/>
                  </a:lnTo>
                  <a:lnTo>
                    <a:pt x="9225534" y="50800"/>
                  </a:lnTo>
                  <a:close/>
                  <a:moveTo>
                    <a:pt x="9428734" y="50800"/>
                  </a:moveTo>
                  <a:lnTo>
                    <a:pt x="9530334" y="50800"/>
                  </a:lnTo>
                  <a:lnTo>
                    <a:pt x="9428734" y="50800"/>
                  </a:lnTo>
                  <a:close/>
                  <a:moveTo>
                    <a:pt x="9631934" y="50800"/>
                  </a:moveTo>
                  <a:lnTo>
                    <a:pt x="9733534" y="50800"/>
                  </a:lnTo>
                  <a:lnTo>
                    <a:pt x="9631934" y="50800"/>
                  </a:lnTo>
                  <a:close/>
                  <a:moveTo>
                    <a:pt x="9835134" y="50800"/>
                  </a:moveTo>
                  <a:lnTo>
                    <a:pt x="9936734" y="50800"/>
                  </a:lnTo>
                  <a:lnTo>
                    <a:pt x="9835134" y="50800"/>
                  </a:lnTo>
                  <a:close/>
                  <a:moveTo>
                    <a:pt x="10038334" y="50800"/>
                  </a:moveTo>
                  <a:lnTo>
                    <a:pt x="10139934" y="50800"/>
                  </a:lnTo>
                  <a:lnTo>
                    <a:pt x="10038334" y="50800"/>
                  </a:lnTo>
                  <a:close/>
                  <a:moveTo>
                    <a:pt x="10241534" y="50800"/>
                  </a:moveTo>
                  <a:lnTo>
                    <a:pt x="10343134" y="50800"/>
                  </a:lnTo>
                  <a:lnTo>
                    <a:pt x="10241534" y="50800"/>
                  </a:lnTo>
                  <a:close/>
                  <a:moveTo>
                    <a:pt x="10444734" y="50800"/>
                  </a:moveTo>
                  <a:lnTo>
                    <a:pt x="10546334" y="50800"/>
                  </a:lnTo>
                  <a:lnTo>
                    <a:pt x="10444734" y="50800"/>
                  </a:lnTo>
                  <a:close/>
                  <a:moveTo>
                    <a:pt x="10647934" y="50800"/>
                  </a:moveTo>
                  <a:lnTo>
                    <a:pt x="10749534" y="50800"/>
                  </a:lnTo>
                  <a:lnTo>
                    <a:pt x="10647934" y="50800"/>
                  </a:lnTo>
                  <a:close/>
                  <a:moveTo>
                    <a:pt x="10851134" y="50800"/>
                  </a:moveTo>
                  <a:lnTo>
                    <a:pt x="10952734" y="50800"/>
                  </a:lnTo>
                  <a:lnTo>
                    <a:pt x="10851134" y="50800"/>
                  </a:lnTo>
                  <a:close/>
                  <a:moveTo>
                    <a:pt x="11054334" y="50800"/>
                  </a:moveTo>
                  <a:lnTo>
                    <a:pt x="11155934" y="50800"/>
                  </a:lnTo>
                  <a:lnTo>
                    <a:pt x="11054334" y="50800"/>
                  </a:lnTo>
                  <a:close/>
                  <a:moveTo>
                    <a:pt x="11257534" y="50800"/>
                  </a:moveTo>
                  <a:lnTo>
                    <a:pt x="11359134" y="50800"/>
                  </a:lnTo>
                  <a:lnTo>
                    <a:pt x="11257534" y="50800"/>
                  </a:lnTo>
                  <a:close/>
                  <a:moveTo>
                    <a:pt x="11460734" y="50800"/>
                  </a:moveTo>
                  <a:lnTo>
                    <a:pt x="11562334" y="50800"/>
                  </a:lnTo>
                  <a:lnTo>
                    <a:pt x="11460734" y="50800"/>
                  </a:lnTo>
                  <a:close/>
                  <a:moveTo>
                    <a:pt x="11663934" y="50800"/>
                  </a:moveTo>
                  <a:lnTo>
                    <a:pt x="11765534" y="50800"/>
                  </a:lnTo>
                  <a:lnTo>
                    <a:pt x="11663934" y="50800"/>
                  </a:lnTo>
                  <a:close/>
                  <a:moveTo>
                    <a:pt x="11867134" y="50800"/>
                  </a:moveTo>
                  <a:lnTo>
                    <a:pt x="11968734" y="50800"/>
                  </a:lnTo>
                  <a:lnTo>
                    <a:pt x="11867134" y="50800"/>
                  </a:lnTo>
                  <a:close/>
                  <a:moveTo>
                    <a:pt x="12070334" y="50800"/>
                  </a:moveTo>
                  <a:lnTo>
                    <a:pt x="12171934" y="50800"/>
                  </a:lnTo>
                  <a:lnTo>
                    <a:pt x="12070334" y="50800"/>
                  </a:lnTo>
                  <a:close/>
                  <a:moveTo>
                    <a:pt x="12273534" y="50800"/>
                  </a:moveTo>
                  <a:lnTo>
                    <a:pt x="12375134" y="50800"/>
                  </a:lnTo>
                  <a:lnTo>
                    <a:pt x="12273534" y="50800"/>
                  </a:lnTo>
                  <a:close/>
                  <a:moveTo>
                    <a:pt x="12476734" y="50800"/>
                  </a:moveTo>
                  <a:lnTo>
                    <a:pt x="12578334" y="50800"/>
                  </a:lnTo>
                  <a:lnTo>
                    <a:pt x="12476734" y="50800"/>
                  </a:lnTo>
                  <a:close/>
                  <a:moveTo>
                    <a:pt x="12679934" y="50800"/>
                  </a:moveTo>
                  <a:lnTo>
                    <a:pt x="12781534" y="50800"/>
                  </a:lnTo>
                  <a:lnTo>
                    <a:pt x="12679934" y="50800"/>
                  </a:lnTo>
                  <a:close/>
                  <a:moveTo>
                    <a:pt x="12883134" y="50800"/>
                  </a:moveTo>
                  <a:lnTo>
                    <a:pt x="12984734" y="50800"/>
                  </a:lnTo>
                  <a:lnTo>
                    <a:pt x="12883134" y="50800"/>
                  </a:lnTo>
                  <a:close/>
                  <a:moveTo>
                    <a:pt x="13086334" y="50800"/>
                  </a:moveTo>
                  <a:lnTo>
                    <a:pt x="13187934" y="50800"/>
                  </a:lnTo>
                  <a:lnTo>
                    <a:pt x="13086334" y="50800"/>
                  </a:lnTo>
                  <a:close/>
                  <a:moveTo>
                    <a:pt x="13289534" y="50800"/>
                  </a:moveTo>
                  <a:lnTo>
                    <a:pt x="13391134" y="50800"/>
                  </a:lnTo>
                  <a:lnTo>
                    <a:pt x="13289534" y="50800"/>
                  </a:lnTo>
                  <a:close/>
                  <a:moveTo>
                    <a:pt x="13492734" y="50800"/>
                  </a:moveTo>
                  <a:lnTo>
                    <a:pt x="13594334" y="50800"/>
                  </a:lnTo>
                  <a:lnTo>
                    <a:pt x="13492734" y="50800"/>
                  </a:lnTo>
                  <a:close/>
                  <a:moveTo>
                    <a:pt x="13695934" y="50800"/>
                  </a:moveTo>
                  <a:lnTo>
                    <a:pt x="13797534" y="50800"/>
                  </a:lnTo>
                  <a:lnTo>
                    <a:pt x="13695934" y="50800"/>
                  </a:lnTo>
                  <a:close/>
                  <a:moveTo>
                    <a:pt x="13899134" y="50800"/>
                  </a:moveTo>
                  <a:lnTo>
                    <a:pt x="14000734" y="50800"/>
                  </a:lnTo>
                  <a:lnTo>
                    <a:pt x="13899134" y="50800"/>
                  </a:lnTo>
                  <a:close/>
                  <a:moveTo>
                    <a:pt x="14102334" y="50800"/>
                  </a:moveTo>
                  <a:lnTo>
                    <a:pt x="14203934" y="50800"/>
                  </a:lnTo>
                  <a:lnTo>
                    <a:pt x="14102334" y="50800"/>
                  </a:lnTo>
                  <a:close/>
                  <a:moveTo>
                    <a:pt x="14305534" y="50800"/>
                  </a:moveTo>
                  <a:lnTo>
                    <a:pt x="14407134" y="50800"/>
                  </a:lnTo>
                  <a:lnTo>
                    <a:pt x="14305534" y="50800"/>
                  </a:lnTo>
                  <a:close/>
                  <a:moveTo>
                    <a:pt x="14508734" y="50800"/>
                  </a:moveTo>
                  <a:lnTo>
                    <a:pt x="14610334" y="50800"/>
                  </a:lnTo>
                  <a:lnTo>
                    <a:pt x="14508734" y="50800"/>
                  </a:lnTo>
                  <a:close/>
                  <a:moveTo>
                    <a:pt x="14711934" y="50800"/>
                  </a:moveTo>
                  <a:lnTo>
                    <a:pt x="14813534" y="50800"/>
                  </a:lnTo>
                  <a:lnTo>
                    <a:pt x="14711934" y="50800"/>
                  </a:lnTo>
                  <a:close/>
                  <a:moveTo>
                    <a:pt x="14915134" y="50800"/>
                  </a:moveTo>
                  <a:lnTo>
                    <a:pt x="14989810" y="50800"/>
                  </a:lnTo>
                  <a:cubicBezTo>
                    <a:pt x="15003780" y="50800"/>
                    <a:pt x="15015210" y="62230"/>
                    <a:pt x="15015210" y="76200"/>
                  </a:cubicBezTo>
                  <a:lnTo>
                    <a:pt x="15015210" y="52324"/>
                  </a:lnTo>
                  <a:lnTo>
                    <a:pt x="14964410" y="52324"/>
                  </a:lnTo>
                  <a:lnTo>
                    <a:pt x="14964410" y="25400"/>
                  </a:lnTo>
                  <a:lnTo>
                    <a:pt x="14989810" y="25400"/>
                  </a:lnTo>
                  <a:lnTo>
                    <a:pt x="14989810" y="50800"/>
                  </a:lnTo>
                  <a:lnTo>
                    <a:pt x="14915134" y="50800"/>
                  </a:lnTo>
                  <a:close/>
                  <a:moveTo>
                    <a:pt x="15015210" y="204724"/>
                  </a:moveTo>
                  <a:lnTo>
                    <a:pt x="15015210" y="306324"/>
                  </a:lnTo>
                  <a:lnTo>
                    <a:pt x="14964410" y="306324"/>
                  </a:lnTo>
                  <a:lnTo>
                    <a:pt x="14964410" y="204724"/>
                  </a:lnTo>
                  <a:close/>
                  <a:moveTo>
                    <a:pt x="14964410" y="407924"/>
                  </a:moveTo>
                  <a:lnTo>
                    <a:pt x="14964410" y="509524"/>
                  </a:lnTo>
                  <a:lnTo>
                    <a:pt x="14913610" y="509524"/>
                  </a:lnTo>
                  <a:lnTo>
                    <a:pt x="14913610" y="407924"/>
                  </a:lnTo>
                  <a:close/>
                  <a:moveTo>
                    <a:pt x="14913610" y="611124"/>
                  </a:moveTo>
                  <a:lnTo>
                    <a:pt x="14913610" y="712724"/>
                  </a:lnTo>
                  <a:lnTo>
                    <a:pt x="14862810" y="712724"/>
                  </a:lnTo>
                  <a:lnTo>
                    <a:pt x="14862810" y="611124"/>
                  </a:lnTo>
                  <a:close/>
                  <a:moveTo>
                    <a:pt x="14862810" y="814324"/>
                  </a:moveTo>
                  <a:lnTo>
                    <a:pt x="14862810" y="915924"/>
                  </a:lnTo>
                  <a:lnTo>
                    <a:pt x="14812010" y="915924"/>
                  </a:lnTo>
                  <a:lnTo>
                    <a:pt x="14812010" y="814324"/>
                  </a:lnTo>
                  <a:close/>
                  <a:moveTo>
                    <a:pt x="14812010" y="1017524"/>
                  </a:moveTo>
                  <a:lnTo>
                    <a:pt x="14812010" y="1119124"/>
                  </a:lnTo>
                  <a:lnTo>
                    <a:pt x="14761210" y="1119124"/>
                  </a:lnTo>
                  <a:lnTo>
                    <a:pt x="14761210" y="1017524"/>
                  </a:lnTo>
                  <a:close/>
                  <a:moveTo>
                    <a:pt x="14761210" y="1220724"/>
                  </a:moveTo>
                  <a:lnTo>
                    <a:pt x="14761210" y="1322324"/>
                  </a:lnTo>
                  <a:lnTo>
                    <a:pt x="14710410" y="1322324"/>
                  </a:lnTo>
                  <a:lnTo>
                    <a:pt x="14710410" y="1220724"/>
                  </a:lnTo>
                  <a:close/>
                  <a:moveTo>
                    <a:pt x="14710410" y="1423924"/>
                  </a:moveTo>
                  <a:lnTo>
                    <a:pt x="14710410" y="1525524"/>
                  </a:lnTo>
                  <a:lnTo>
                    <a:pt x="14659610" y="1525524"/>
                  </a:lnTo>
                  <a:lnTo>
                    <a:pt x="14659610" y="1423924"/>
                  </a:lnTo>
                  <a:close/>
                  <a:moveTo>
                    <a:pt x="14659610" y="1627124"/>
                  </a:moveTo>
                  <a:lnTo>
                    <a:pt x="14659610" y="1728724"/>
                  </a:lnTo>
                  <a:lnTo>
                    <a:pt x="14608810" y="1728724"/>
                  </a:lnTo>
                  <a:lnTo>
                    <a:pt x="14608810" y="1627124"/>
                  </a:lnTo>
                  <a:close/>
                  <a:moveTo>
                    <a:pt x="14608810" y="1830324"/>
                  </a:moveTo>
                  <a:lnTo>
                    <a:pt x="14608810" y="1931924"/>
                  </a:lnTo>
                  <a:lnTo>
                    <a:pt x="14558010" y="1931924"/>
                  </a:lnTo>
                  <a:lnTo>
                    <a:pt x="14558010" y="1830324"/>
                  </a:lnTo>
                  <a:close/>
                  <a:moveTo>
                    <a:pt x="14558010" y="2033524"/>
                  </a:moveTo>
                  <a:lnTo>
                    <a:pt x="14558010" y="2135124"/>
                  </a:lnTo>
                  <a:lnTo>
                    <a:pt x="14507210" y="2135124"/>
                  </a:lnTo>
                  <a:lnTo>
                    <a:pt x="14507210" y="2033524"/>
                  </a:lnTo>
                  <a:close/>
                  <a:moveTo>
                    <a:pt x="14507210" y="2236724"/>
                  </a:moveTo>
                  <a:lnTo>
                    <a:pt x="14507210" y="2338324"/>
                  </a:lnTo>
                  <a:lnTo>
                    <a:pt x="14456410" y="2338324"/>
                  </a:lnTo>
                  <a:lnTo>
                    <a:pt x="14456410" y="2236724"/>
                  </a:lnTo>
                  <a:close/>
                  <a:moveTo>
                    <a:pt x="14456410" y="2439924"/>
                  </a:moveTo>
                  <a:lnTo>
                    <a:pt x="14456410" y="2541524"/>
                  </a:lnTo>
                  <a:lnTo>
                    <a:pt x="14405610" y="2541524"/>
                  </a:lnTo>
                  <a:lnTo>
                    <a:pt x="14405610" y="2439924"/>
                  </a:lnTo>
                  <a:close/>
                  <a:moveTo>
                    <a:pt x="14405610" y="2643124"/>
                  </a:moveTo>
                  <a:lnTo>
                    <a:pt x="14405610" y="2744724"/>
                  </a:lnTo>
                  <a:lnTo>
                    <a:pt x="14354810" y="2744724"/>
                  </a:lnTo>
                  <a:lnTo>
                    <a:pt x="14354810" y="2643124"/>
                  </a:lnTo>
                  <a:close/>
                  <a:moveTo>
                    <a:pt x="14354810" y="2846324"/>
                  </a:moveTo>
                  <a:lnTo>
                    <a:pt x="14354810" y="2947924"/>
                  </a:lnTo>
                  <a:lnTo>
                    <a:pt x="14304010" y="2947924"/>
                  </a:lnTo>
                  <a:lnTo>
                    <a:pt x="14304010" y="2846324"/>
                  </a:lnTo>
                  <a:close/>
                  <a:moveTo>
                    <a:pt x="14304010" y="3049524"/>
                  </a:moveTo>
                  <a:lnTo>
                    <a:pt x="14304010" y="3151124"/>
                  </a:lnTo>
                  <a:lnTo>
                    <a:pt x="14253210" y="3151124"/>
                  </a:lnTo>
                  <a:lnTo>
                    <a:pt x="14253210" y="3049524"/>
                  </a:lnTo>
                  <a:close/>
                  <a:moveTo>
                    <a:pt x="14253210" y="3252724"/>
                  </a:moveTo>
                  <a:lnTo>
                    <a:pt x="14253210" y="3354324"/>
                  </a:lnTo>
                  <a:lnTo>
                    <a:pt x="14202410" y="3354324"/>
                  </a:lnTo>
                  <a:lnTo>
                    <a:pt x="14202410" y="3252724"/>
                  </a:lnTo>
                  <a:close/>
                  <a:moveTo>
                    <a:pt x="14202410" y="3455924"/>
                  </a:moveTo>
                  <a:lnTo>
                    <a:pt x="14202410" y="3557524"/>
                  </a:lnTo>
                  <a:lnTo>
                    <a:pt x="14151610" y="3557524"/>
                  </a:lnTo>
                  <a:lnTo>
                    <a:pt x="14151610" y="3455924"/>
                  </a:lnTo>
                  <a:close/>
                  <a:moveTo>
                    <a:pt x="14151610" y="3659124"/>
                  </a:moveTo>
                  <a:lnTo>
                    <a:pt x="14151610" y="3760724"/>
                  </a:lnTo>
                  <a:lnTo>
                    <a:pt x="14100810" y="3760724"/>
                  </a:lnTo>
                  <a:lnTo>
                    <a:pt x="14100810" y="3659124"/>
                  </a:lnTo>
                  <a:close/>
                  <a:moveTo>
                    <a:pt x="14100810" y="3862324"/>
                  </a:moveTo>
                  <a:lnTo>
                    <a:pt x="14100810" y="3963924"/>
                  </a:lnTo>
                  <a:lnTo>
                    <a:pt x="14050010" y="3963924"/>
                  </a:lnTo>
                  <a:lnTo>
                    <a:pt x="14050010" y="3862324"/>
                  </a:lnTo>
                  <a:close/>
                  <a:moveTo>
                    <a:pt x="14050010" y="4065524"/>
                  </a:moveTo>
                  <a:lnTo>
                    <a:pt x="14050010" y="4167124"/>
                  </a:lnTo>
                  <a:lnTo>
                    <a:pt x="13999210" y="4167124"/>
                  </a:lnTo>
                  <a:lnTo>
                    <a:pt x="13999210" y="4065524"/>
                  </a:lnTo>
                  <a:close/>
                  <a:moveTo>
                    <a:pt x="13999210" y="4268724"/>
                  </a:moveTo>
                  <a:lnTo>
                    <a:pt x="13999210" y="4370324"/>
                  </a:lnTo>
                  <a:lnTo>
                    <a:pt x="13948410" y="4370324"/>
                  </a:lnTo>
                  <a:lnTo>
                    <a:pt x="13948410" y="4268724"/>
                  </a:lnTo>
                  <a:close/>
                  <a:moveTo>
                    <a:pt x="13948410" y="4471924"/>
                  </a:moveTo>
                  <a:lnTo>
                    <a:pt x="13948410" y="4573524"/>
                  </a:lnTo>
                  <a:lnTo>
                    <a:pt x="13897610" y="4573524"/>
                  </a:lnTo>
                  <a:lnTo>
                    <a:pt x="13897610" y="4471924"/>
                  </a:lnTo>
                  <a:close/>
                  <a:moveTo>
                    <a:pt x="13897610" y="4675124"/>
                  </a:moveTo>
                  <a:lnTo>
                    <a:pt x="13897610" y="4776724"/>
                  </a:lnTo>
                  <a:lnTo>
                    <a:pt x="13846810" y="4776724"/>
                  </a:lnTo>
                  <a:lnTo>
                    <a:pt x="13846810" y="4675124"/>
                  </a:lnTo>
                  <a:close/>
                  <a:moveTo>
                    <a:pt x="13846810" y="4878324"/>
                  </a:moveTo>
                  <a:lnTo>
                    <a:pt x="13846810" y="4979924"/>
                  </a:lnTo>
                  <a:lnTo>
                    <a:pt x="13796010" y="4979924"/>
                  </a:lnTo>
                  <a:lnTo>
                    <a:pt x="13796010" y="4878324"/>
                  </a:lnTo>
                  <a:close/>
                  <a:moveTo>
                    <a:pt x="13796010" y="5081524"/>
                  </a:moveTo>
                  <a:lnTo>
                    <a:pt x="13796010" y="5183124"/>
                  </a:lnTo>
                  <a:lnTo>
                    <a:pt x="13745210" y="5183124"/>
                  </a:lnTo>
                  <a:lnTo>
                    <a:pt x="13745210" y="5081524"/>
                  </a:lnTo>
                  <a:close/>
                  <a:moveTo>
                    <a:pt x="13745210" y="5284724"/>
                  </a:moveTo>
                  <a:lnTo>
                    <a:pt x="13745210" y="5386324"/>
                  </a:lnTo>
                  <a:lnTo>
                    <a:pt x="13694410" y="5386324"/>
                  </a:lnTo>
                  <a:lnTo>
                    <a:pt x="13694410" y="5284724"/>
                  </a:lnTo>
                  <a:close/>
                  <a:moveTo>
                    <a:pt x="13694410" y="5487924"/>
                  </a:moveTo>
                  <a:lnTo>
                    <a:pt x="13694410" y="5589524"/>
                  </a:lnTo>
                  <a:lnTo>
                    <a:pt x="13643610" y="5589524"/>
                  </a:lnTo>
                  <a:lnTo>
                    <a:pt x="13643610" y="5487924"/>
                  </a:lnTo>
                  <a:close/>
                  <a:moveTo>
                    <a:pt x="13643610" y="5691124"/>
                  </a:moveTo>
                  <a:lnTo>
                    <a:pt x="13643610" y="5792724"/>
                  </a:lnTo>
                  <a:lnTo>
                    <a:pt x="13592810" y="5792724"/>
                  </a:lnTo>
                  <a:lnTo>
                    <a:pt x="13592810" y="5691124"/>
                  </a:lnTo>
                  <a:close/>
                  <a:moveTo>
                    <a:pt x="13592810" y="5894324"/>
                  </a:moveTo>
                  <a:lnTo>
                    <a:pt x="13592810" y="5995924"/>
                  </a:lnTo>
                  <a:lnTo>
                    <a:pt x="13542010" y="5995924"/>
                  </a:lnTo>
                  <a:lnTo>
                    <a:pt x="13542010" y="5894324"/>
                  </a:lnTo>
                  <a:close/>
                  <a:moveTo>
                    <a:pt x="13542010" y="6097524"/>
                  </a:moveTo>
                  <a:lnTo>
                    <a:pt x="13542010" y="6199124"/>
                  </a:lnTo>
                  <a:lnTo>
                    <a:pt x="13491210" y="6199124"/>
                  </a:lnTo>
                  <a:lnTo>
                    <a:pt x="13491210" y="6097524"/>
                  </a:lnTo>
                  <a:close/>
                  <a:moveTo>
                    <a:pt x="13491210" y="6300724"/>
                  </a:moveTo>
                  <a:lnTo>
                    <a:pt x="13491210" y="6402324"/>
                  </a:lnTo>
                  <a:lnTo>
                    <a:pt x="13440410" y="6402324"/>
                  </a:lnTo>
                  <a:lnTo>
                    <a:pt x="13440410" y="6300724"/>
                  </a:lnTo>
                  <a:close/>
                  <a:moveTo>
                    <a:pt x="13440410" y="6503924"/>
                  </a:moveTo>
                  <a:lnTo>
                    <a:pt x="13440410" y="6605524"/>
                  </a:lnTo>
                  <a:lnTo>
                    <a:pt x="13389610" y="6605524"/>
                  </a:lnTo>
                  <a:lnTo>
                    <a:pt x="13389610" y="6503924"/>
                  </a:lnTo>
                  <a:close/>
                  <a:moveTo>
                    <a:pt x="13389610" y="6707124"/>
                  </a:moveTo>
                  <a:lnTo>
                    <a:pt x="13389610" y="6808724"/>
                  </a:lnTo>
                  <a:lnTo>
                    <a:pt x="13338810" y="6808724"/>
                  </a:lnTo>
                  <a:lnTo>
                    <a:pt x="13338810" y="6707124"/>
                  </a:lnTo>
                  <a:close/>
                  <a:moveTo>
                    <a:pt x="13338810" y="6910324"/>
                  </a:moveTo>
                  <a:lnTo>
                    <a:pt x="13338810" y="7011924"/>
                  </a:lnTo>
                  <a:lnTo>
                    <a:pt x="13288010" y="7011924"/>
                  </a:lnTo>
                  <a:lnTo>
                    <a:pt x="13288010" y="6910324"/>
                  </a:lnTo>
                  <a:close/>
                  <a:moveTo>
                    <a:pt x="13288010" y="7113524"/>
                  </a:moveTo>
                  <a:lnTo>
                    <a:pt x="13288010" y="7215124"/>
                  </a:lnTo>
                  <a:lnTo>
                    <a:pt x="13237210" y="7215124"/>
                  </a:lnTo>
                  <a:lnTo>
                    <a:pt x="13237210" y="7113524"/>
                  </a:lnTo>
                  <a:close/>
                  <a:moveTo>
                    <a:pt x="13237210" y="7316724"/>
                  </a:moveTo>
                  <a:lnTo>
                    <a:pt x="13237210" y="7418324"/>
                  </a:lnTo>
                  <a:lnTo>
                    <a:pt x="13186410" y="7418324"/>
                  </a:lnTo>
                  <a:lnTo>
                    <a:pt x="13186410" y="7316724"/>
                  </a:lnTo>
                  <a:close/>
                  <a:moveTo>
                    <a:pt x="13186410" y="7519924"/>
                  </a:moveTo>
                  <a:lnTo>
                    <a:pt x="13186410" y="7621524"/>
                  </a:lnTo>
                  <a:lnTo>
                    <a:pt x="13135610" y="7621524"/>
                  </a:lnTo>
                  <a:lnTo>
                    <a:pt x="13135610" y="7519924"/>
                  </a:lnTo>
                  <a:close/>
                  <a:moveTo>
                    <a:pt x="13135610" y="7723124"/>
                  </a:moveTo>
                  <a:lnTo>
                    <a:pt x="13135610" y="7824724"/>
                  </a:lnTo>
                  <a:lnTo>
                    <a:pt x="13084810" y="7824724"/>
                  </a:lnTo>
                  <a:lnTo>
                    <a:pt x="13084810" y="7723124"/>
                  </a:lnTo>
                  <a:close/>
                  <a:moveTo>
                    <a:pt x="13084810" y="7926324"/>
                  </a:moveTo>
                  <a:lnTo>
                    <a:pt x="13084810" y="8027924"/>
                  </a:lnTo>
                  <a:lnTo>
                    <a:pt x="13034010" y="8027924"/>
                  </a:lnTo>
                  <a:lnTo>
                    <a:pt x="13034010" y="7926324"/>
                  </a:lnTo>
                  <a:close/>
                  <a:moveTo>
                    <a:pt x="13034010" y="8129524"/>
                  </a:moveTo>
                  <a:lnTo>
                    <a:pt x="13034010" y="8231124"/>
                  </a:lnTo>
                  <a:lnTo>
                    <a:pt x="12983210" y="8231124"/>
                  </a:lnTo>
                  <a:lnTo>
                    <a:pt x="12983210" y="8129524"/>
                  </a:lnTo>
                  <a:close/>
                  <a:moveTo>
                    <a:pt x="12983210" y="8332724"/>
                  </a:moveTo>
                  <a:lnTo>
                    <a:pt x="12983210" y="8434324"/>
                  </a:lnTo>
                  <a:lnTo>
                    <a:pt x="12932410" y="8434324"/>
                  </a:lnTo>
                  <a:lnTo>
                    <a:pt x="12932410" y="8332724"/>
                  </a:lnTo>
                  <a:close/>
                  <a:moveTo>
                    <a:pt x="12932410" y="8535924"/>
                  </a:moveTo>
                  <a:lnTo>
                    <a:pt x="12932410" y="8637524"/>
                  </a:lnTo>
                  <a:lnTo>
                    <a:pt x="12881610" y="8637524"/>
                  </a:lnTo>
                  <a:lnTo>
                    <a:pt x="12881610" y="8535924"/>
                  </a:lnTo>
                  <a:close/>
                  <a:moveTo>
                    <a:pt x="12881610" y="8739124"/>
                  </a:moveTo>
                  <a:lnTo>
                    <a:pt x="12881610" y="8840724"/>
                  </a:lnTo>
                  <a:lnTo>
                    <a:pt x="12830810" y="8840724"/>
                  </a:lnTo>
                  <a:lnTo>
                    <a:pt x="12830810" y="8739124"/>
                  </a:lnTo>
                  <a:close/>
                  <a:moveTo>
                    <a:pt x="12830810" y="8942324"/>
                  </a:moveTo>
                  <a:lnTo>
                    <a:pt x="12830810" y="9043924"/>
                  </a:lnTo>
                  <a:lnTo>
                    <a:pt x="12780010" y="9043924"/>
                  </a:lnTo>
                  <a:lnTo>
                    <a:pt x="12780010" y="8942324"/>
                  </a:lnTo>
                  <a:close/>
                  <a:moveTo>
                    <a:pt x="12780010" y="9145524"/>
                  </a:moveTo>
                  <a:lnTo>
                    <a:pt x="12780010" y="9247124"/>
                  </a:lnTo>
                  <a:lnTo>
                    <a:pt x="12729210" y="9247124"/>
                  </a:lnTo>
                  <a:lnTo>
                    <a:pt x="12729210" y="9145524"/>
                  </a:lnTo>
                  <a:close/>
                  <a:moveTo>
                    <a:pt x="12729210" y="9348724"/>
                  </a:moveTo>
                  <a:lnTo>
                    <a:pt x="12729210" y="9450324"/>
                  </a:lnTo>
                  <a:lnTo>
                    <a:pt x="12678410" y="9450324"/>
                  </a:lnTo>
                  <a:lnTo>
                    <a:pt x="12678410" y="9348724"/>
                  </a:lnTo>
                  <a:close/>
                  <a:moveTo>
                    <a:pt x="12678410" y="9551924"/>
                  </a:moveTo>
                  <a:lnTo>
                    <a:pt x="12678410" y="9653524"/>
                  </a:lnTo>
                  <a:lnTo>
                    <a:pt x="12627610" y="9653524"/>
                  </a:lnTo>
                  <a:lnTo>
                    <a:pt x="12627610" y="9551924"/>
                  </a:lnTo>
                  <a:close/>
                  <a:moveTo>
                    <a:pt x="12627610" y="9755124"/>
                  </a:moveTo>
                  <a:lnTo>
                    <a:pt x="12627610" y="9856724"/>
                  </a:lnTo>
                  <a:lnTo>
                    <a:pt x="12576810" y="9856724"/>
                  </a:lnTo>
                  <a:lnTo>
                    <a:pt x="12576810" y="9755124"/>
                  </a:lnTo>
                  <a:close/>
                  <a:moveTo>
                    <a:pt x="12576810" y="9958324"/>
                  </a:moveTo>
                  <a:lnTo>
                    <a:pt x="12576810" y="10059924"/>
                  </a:lnTo>
                  <a:lnTo>
                    <a:pt x="12526010" y="10059924"/>
                  </a:lnTo>
                  <a:lnTo>
                    <a:pt x="12526010" y="9958324"/>
                  </a:lnTo>
                  <a:close/>
                  <a:moveTo>
                    <a:pt x="12526010" y="10161524"/>
                  </a:moveTo>
                  <a:lnTo>
                    <a:pt x="12526010" y="10263124"/>
                  </a:lnTo>
                  <a:lnTo>
                    <a:pt x="12475210" y="10263124"/>
                  </a:lnTo>
                  <a:lnTo>
                    <a:pt x="12475210" y="10161524"/>
                  </a:lnTo>
                  <a:close/>
                  <a:moveTo>
                    <a:pt x="12475210" y="10364724"/>
                  </a:moveTo>
                  <a:lnTo>
                    <a:pt x="12475210" y="10466324"/>
                  </a:lnTo>
                  <a:lnTo>
                    <a:pt x="12424410" y="10466324"/>
                  </a:lnTo>
                  <a:lnTo>
                    <a:pt x="12424410" y="10364724"/>
                  </a:lnTo>
                  <a:close/>
                  <a:moveTo>
                    <a:pt x="12424410" y="10567924"/>
                  </a:moveTo>
                  <a:lnTo>
                    <a:pt x="12424410" y="10669524"/>
                  </a:lnTo>
                  <a:lnTo>
                    <a:pt x="12373610" y="10669524"/>
                  </a:lnTo>
                  <a:lnTo>
                    <a:pt x="12373610" y="10567924"/>
                  </a:lnTo>
                  <a:close/>
                  <a:moveTo>
                    <a:pt x="12373610" y="10771124"/>
                  </a:moveTo>
                  <a:lnTo>
                    <a:pt x="12373610" y="10872724"/>
                  </a:lnTo>
                  <a:lnTo>
                    <a:pt x="12322810" y="10872724"/>
                  </a:lnTo>
                  <a:lnTo>
                    <a:pt x="12322810" y="10771124"/>
                  </a:lnTo>
                  <a:close/>
                  <a:moveTo>
                    <a:pt x="12322810" y="10974324"/>
                  </a:moveTo>
                  <a:lnTo>
                    <a:pt x="12322810" y="11075924"/>
                  </a:lnTo>
                  <a:lnTo>
                    <a:pt x="12272010" y="11075924"/>
                  </a:lnTo>
                  <a:lnTo>
                    <a:pt x="12272010" y="10974324"/>
                  </a:lnTo>
                  <a:close/>
                  <a:moveTo>
                    <a:pt x="12272010" y="11177524"/>
                  </a:moveTo>
                  <a:lnTo>
                    <a:pt x="12272010" y="11279124"/>
                  </a:lnTo>
                  <a:lnTo>
                    <a:pt x="12221210" y="11279124"/>
                  </a:lnTo>
                  <a:lnTo>
                    <a:pt x="12221210" y="11177524"/>
                  </a:lnTo>
                  <a:close/>
                  <a:moveTo>
                    <a:pt x="12221210" y="11380724"/>
                  </a:moveTo>
                  <a:lnTo>
                    <a:pt x="12221210" y="11482324"/>
                  </a:lnTo>
                  <a:lnTo>
                    <a:pt x="12170410" y="11482324"/>
                  </a:lnTo>
                  <a:lnTo>
                    <a:pt x="12170410" y="11380724"/>
                  </a:lnTo>
                  <a:close/>
                  <a:moveTo>
                    <a:pt x="12170410" y="11583924"/>
                  </a:moveTo>
                  <a:lnTo>
                    <a:pt x="12170410" y="11685524"/>
                  </a:lnTo>
                  <a:lnTo>
                    <a:pt x="12119610" y="11685524"/>
                  </a:lnTo>
                  <a:lnTo>
                    <a:pt x="12119610" y="11583924"/>
                  </a:lnTo>
                  <a:close/>
                  <a:moveTo>
                    <a:pt x="12119610" y="11787124"/>
                  </a:moveTo>
                  <a:lnTo>
                    <a:pt x="12119610" y="11888724"/>
                  </a:lnTo>
                  <a:lnTo>
                    <a:pt x="12068810" y="11888724"/>
                  </a:lnTo>
                  <a:lnTo>
                    <a:pt x="12068810" y="11787124"/>
                  </a:lnTo>
                  <a:close/>
                  <a:moveTo>
                    <a:pt x="12068810" y="11990324"/>
                  </a:moveTo>
                  <a:lnTo>
                    <a:pt x="12068810" y="12091924"/>
                  </a:lnTo>
                  <a:lnTo>
                    <a:pt x="12018010" y="12091924"/>
                  </a:lnTo>
                  <a:lnTo>
                    <a:pt x="12018010" y="11990324"/>
                  </a:lnTo>
                  <a:close/>
                  <a:moveTo>
                    <a:pt x="12018010" y="12193524"/>
                  </a:moveTo>
                  <a:lnTo>
                    <a:pt x="12018010" y="12295124"/>
                  </a:lnTo>
                  <a:lnTo>
                    <a:pt x="11967210" y="12295124"/>
                  </a:lnTo>
                  <a:lnTo>
                    <a:pt x="11967210" y="12193524"/>
                  </a:lnTo>
                  <a:close/>
                  <a:moveTo>
                    <a:pt x="11967210" y="12396724"/>
                  </a:moveTo>
                  <a:lnTo>
                    <a:pt x="11967210" y="12498324"/>
                  </a:lnTo>
                  <a:lnTo>
                    <a:pt x="11916410" y="12498324"/>
                  </a:lnTo>
                  <a:lnTo>
                    <a:pt x="11916410" y="12396724"/>
                  </a:lnTo>
                  <a:close/>
                  <a:moveTo>
                    <a:pt x="11916410" y="12599924"/>
                  </a:moveTo>
                  <a:lnTo>
                    <a:pt x="11916410" y="12701524"/>
                  </a:lnTo>
                  <a:lnTo>
                    <a:pt x="11865610" y="12701524"/>
                  </a:lnTo>
                  <a:lnTo>
                    <a:pt x="11865610" y="12599924"/>
                  </a:lnTo>
                  <a:close/>
                  <a:moveTo>
                    <a:pt x="11785600" y="12773914"/>
                  </a:moveTo>
                  <a:lnTo>
                    <a:pt x="11684000" y="12773914"/>
                  </a:lnTo>
                  <a:lnTo>
                    <a:pt x="11684000" y="12723114"/>
                  </a:lnTo>
                  <a:lnTo>
                    <a:pt x="11785600" y="12723114"/>
                  </a:lnTo>
                  <a:close/>
                  <a:moveTo>
                    <a:pt x="11582400" y="12723114"/>
                  </a:moveTo>
                  <a:lnTo>
                    <a:pt x="11480800" y="12723114"/>
                  </a:lnTo>
                  <a:lnTo>
                    <a:pt x="11480800" y="12672314"/>
                  </a:lnTo>
                  <a:lnTo>
                    <a:pt x="11582400" y="12672314"/>
                  </a:lnTo>
                  <a:close/>
                  <a:moveTo>
                    <a:pt x="11379200" y="12672314"/>
                  </a:moveTo>
                  <a:lnTo>
                    <a:pt x="11277600" y="12672314"/>
                  </a:lnTo>
                  <a:lnTo>
                    <a:pt x="11277600" y="12621514"/>
                  </a:lnTo>
                  <a:lnTo>
                    <a:pt x="11379200" y="12621514"/>
                  </a:lnTo>
                  <a:close/>
                  <a:moveTo>
                    <a:pt x="11176000" y="12621514"/>
                  </a:moveTo>
                  <a:lnTo>
                    <a:pt x="11074400" y="12621514"/>
                  </a:lnTo>
                  <a:lnTo>
                    <a:pt x="11074400" y="12570714"/>
                  </a:lnTo>
                  <a:lnTo>
                    <a:pt x="11176000" y="12570714"/>
                  </a:lnTo>
                  <a:close/>
                  <a:moveTo>
                    <a:pt x="10972800" y="12570714"/>
                  </a:moveTo>
                  <a:lnTo>
                    <a:pt x="10871200" y="12570714"/>
                  </a:lnTo>
                  <a:lnTo>
                    <a:pt x="10871200" y="12519914"/>
                  </a:lnTo>
                  <a:lnTo>
                    <a:pt x="10972800" y="12519914"/>
                  </a:lnTo>
                  <a:close/>
                  <a:moveTo>
                    <a:pt x="10769600" y="12519914"/>
                  </a:moveTo>
                  <a:lnTo>
                    <a:pt x="10668000" y="12519914"/>
                  </a:lnTo>
                  <a:lnTo>
                    <a:pt x="10668000" y="12469114"/>
                  </a:lnTo>
                  <a:lnTo>
                    <a:pt x="10769600" y="12469114"/>
                  </a:lnTo>
                  <a:close/>
                  <a:moveTo>
                    <a:pt x="10566400" y="12469114"/>
                  </a:moveTo>
                  <a:lnTo>
                    <a:pt x="10464800" y="12469114"/>
                  </a:lnTo>
                  <a:lnTo>
                    <a:pt x="10464800" y="12418314"/>
                  </a:lnTo>
                  <a:lnTo>
                    <a:pt x="10566400" y="12418314"/>
                  </a:lnTo>
                  <a:close/>
                  <a:moveTo>
                    <a:pt x="10363200" y="12418314"/>
                  </a:moveTo>
                  <a:lnTo>
                    <a:pt x="10261600" y="12418314"/>
                  </a:lnTo>
                  <a:lnTo>
                    <a:pt x="10261600" y="12367514"/>
                  </a:lnTo>
                  <a:lnTo>
                    <a:pt x="10363200" y="12367514"/>
                  </a:lnTo>
                  <a:close/>
                  <a:moveTo>
                    <a:pt x="10160000" y="12367514"/>
                  </a:moveTo>
                  <a:lnTo>
                    <a:pt x="10058400" y="12367514"/>
                  </a:lnTo>
                  <a:lnTo>
                    <a:pt x="10058400" y="12316714"/>
                  </a:lnTo>
                  <a:lnTo>
                    <a:pt x="10160000" y="12316714"/>
                  </a:lnTo>
                  <a:close/>
                  <a:moveTo>
                    <a:pt x="9956800" y="12316714"/>
                  </a:moveTo>
                  <a:lnTo>
                    <a:pt x="9855200" y="12316714"/>
                  </a:lnTo>
                  <a:lnTo>
                    <a:pt x="9855200" y="12265914"/>
                  </a:lnTo>
                  <a:lnTo>
                    <a:pt x="9956800" y="12265914"/>
                  </a:lnTo>
                  <a:close/>
                  <a:moveTo>
                    <a:pt x="9753600" y="12265914"/>
                  </a:moveTo>
                  <a:lnTo>
                    <a:pt x="9652000" y="12265914"/>
                  </a:lnTo>
                  <a:lnTo>
                    <a:pt x="9652000" y="12215114"/>
                  </a:lnTo>
                  <a:lnTo>
                    <a:pt x="9753600" y="12215114"/>
                  </a:lnTo>
                  <a:close/>
                  <a:moveTo>
                    <a:pt x="9550400" y="12215114"/>
                  </a:moveTo>
                  <a:lnTo>
                    <a:pt x="9448800" y="12215114"/>
                  </a:lnTo>
                  <a:lnTo>
                    <a:pt x="9448800" y="12164314"/>
                  </a:lnTo>
                  <a:lnTo>
                    <a:pt x="9550400" y="12164314"/>
                  </a:lnTo>
                  <a:close/>
                  <a:moveTo>
                    <a:pt x="9347200" y="12164314"/>
                  </a:moveTo>
                  <a:lnTo>
                    <a:pt x="9245600" y="12164314"/>
                  </a:lnTo>
                  <a:lnTo>
                    <a:pt x="9245600" y="12113514"/>
                  </a:lnTo>
                  <a:lnTo>
                    <a:pt x="9347200" y="12113514"/>
                  </a:lnTo>
                  <a:close/>
                  <a:moveTo>
                    <a:pt x="9144000" y="12113514"/>
                  </a:moveTo>
                  <a:lnTo>
                    <a:pt x="9042400" y="12113514"/>
                  </a:lnTo>
                  <a:lnTo>
                    <a:pt x="9042400" y="12062714"/>
                  </a:lnTo>
                  <a:lnTo>
                    <a:pt x="9144000" y="12062714"/>
                  </a:lnTo>
                  <a:close/>
                  <a:moveTo>
                    <a:pt x="8940800" y="12062714"/>
                  </a:moveTo>
                  <a:lnTo>
                    <a:pt x="8839200" y="12062714"/>
                  </a:lnTo>
                  <a:lnTo>
                    <a:pt x="8839200" y="12011914"/>
                  </a:lnTo>
                  <a:lnTo>
                    <a:pt x="8940800" y="12011914"/>
                  </a:lnTo>
                  <a:close/>
                  <a:moveTo>
                    <a:pt x="8737600" y="12011914"/>
                  </a:moveTo>
                  <a:lnTo>
                    <a:pt x="8636000" y="12011914"/>
                  </a:lnTo>
                  <a:lnTo>
                    <a:pt x="8636000" y="11961114"/>
                  </a:lnTo>
                  <a:lnTo>
                    <a:pt x="8737600" y="11961114"/>
                  </a:lnTo>
                  <a:close/>
                  <a:moveTo>
                    <a:pt x="8534400" y="11961114"/>
                  </a:moveTo>
                  <a:lnTo>
                    <a:pt x="8432800" y="11961114"/>
                  </a:lnTo>
                  <a:lnTo>
                    <a:pt x="8432800" y="11910314"/>
                  </a:lnTo>
                  <a:lnTo>
                    <a:pt x="8534400" y="11910314"/>
                  </a:lnTo>
                  <a:close/>
                  <a:moveTo>
                    <a:pt x="8331200" y="11910314"/>
                  </a:moveTo>
                  <a:lnTo>
                    <a:pt x="8229600" y="11910314"/>
                  </a:lnTo>
                  <a:lnTo>
                    <a:pt x="8229600" y="11859514"/>
                  </a:lnTo>
                  <a:lnTo>
                    <a:pt x="8331200" y="11859514"/>
                  </a:lnTo>
                  <a:close/>
                  <a:moveTo>
                    <a:pt x="8128000" y="11859514"/>
                  </a:moveTo>
                  <a:lnTo>
                    <a:pt x="8026400" y="11859514"/>
                  </a:lnTo>
                  <a:lnTo>
                    <a:pt x="8026400" y="11808714"/>
                  </a:lnTo>
                  <a:lnTo>
                    <a:pt x="8128000" y="11808714"/>
                  </a:lnTo>
                  <a:close/>
                  <a:moveTo>
                    <a:pt x="7924800" y="11808714"/>
                  </a:moveTo>
                  <a:lnTo>
                    <a:pt x="7823200" y="11808714"/>
                  </a:lnTo>
                  <a:lnTo>
                    <a:pt x="7823200" y="11757914"/>
                  </a:lnTo>
                  <a:lnTo>
                    <a:pt x="7924800" y="11757914"/>
                  </a:lnTo>
                  <a:close/>
                  <a:moveTo>
                    <a:pt x="7721600" y="11757914"/>
                  </a:moveTo>
                  <a:lnTo>
                    <a:pt x="7620000" y="11757914"/>
                  </a:lnTo>
                  <a:lnTo>
                    <a:pt x="7620000" y="11707114"/>
                  </a:lnTo>
                  <a:lnTo>
                    <a:pt x="7721600" y="11707114"/>
                  </a:lnTo>
                  <a:close/>
                  <a:moveTo>
                    <a:pt x="7518400" y="11707114"/>
                  </a:moveTo>
                  <a:lnTo>
                    <a:pt x="7416800" y="11707114"/>
                  </a:lnTo>
                  <a:lnTo>
                    <a:pt x="7416800" y="11656314"/>
                  </a:lnTo>
                  <a:lnTo>
                    <a:pt x="7518400" y="11656314"/>
                  </a:lnTo>
                  <a:close/>
                  <a:moveTo>
                    <a:pt x="7315200" y="11656314"/>
                  </a:moveTo>
                  <a:lnTo>
                    <a:pt x="7213600" y="11656314"/>
                  </a:lnTo>
                  <a:lnTo>
                    <a:pt x="7213600" y="11605514"/>
                  </a:lnTo>
                  <a:lnTo>
                    <a:pt x="7315200" y="11605514"/>
                  </a:lnTo>
                  <a:close/>
                  <a:moveTo>
                    <a:pt x="7112000" y="11605514"/>
                  </a:moveTo>
                  <a:lnTo>
                    <a:pt x="7010400" y="11605514"/>
                  </a:lnTo>
                  <a:lnTo>
                    <a:pt x="7010400" y="11554714"/>
                  </a:lnTo>
                  <a:lnTo>
                    <a:pt x="7112000" y="11554714"/>
                  </a:lnTo>
                  <a:close/>
                  <a:moveTo>
                    <a:pt x="6908800" y="11554714"/>
                  </a:moveTo>
                  <a:lnTo>
                    <a:pt x="6807200" y="11554714"/>
                  </a:lnTo>
                  <a:lnTo>
                    <a:pt x="6807200" y="11503914"/>
                  </a:lnTo>
                  <a:lnTo>
                    <a:pt x="6908800" y="11503914"/>
                  </a:lnTo>
                  <a:close/>
                  <a:moveTo>
                    <a:pt x="6705600" y="11503914"/>
                  </a:moveTo>
                  <a:lnTo>
                    <a:pt x="6604000" y="11503914"/>
                  </a:lnTo>
                  <a:lnTo>
                    <a:pt x="6604000" y="11453114"/>
                  </a:lnTo>
                  <a:lnTo>
                    <a:pt x="6705600" y="11453114"/>
                  </a:lnTo>
                  <a:close/>
                  <a:moveTo>
                    <a:pt x="6502400" y="11453114"/>
                  </a:moveTo>
                  <a:lnTo>
                    <a:pt x="6400800" y="11453114"/>
                  </a:lnTo>
                  <a:lnTo>
                    <a:pt x="6400800" y="11402314"/>
                  </a:lnTo>
                  <a:lnTo>
                    <a:pt x="6502400" y="11402314"/>
                  </a:lnTo>
                  <a:close/>
                  <a:moveTo>
                    <a:pt x="6299200" y="11402314"/>
                  </a:moveTo>
                  <a:lnTo>
                    <a:pt x="6197600" y="11402314"/>
                  </a:lnTo>
                  <a:lnTo>
                    <a:pt x="6197600" y="11351514"/>
                  </a:lnTo>
                  <a:lnTo>
                    <a:pt x="6299200" y="11351514"/>
                  </a:lnTo>
                  <a:close/>
                  <a:moveTo>
                    <a:pt x="6096000" y="11351514"/>
                  </a:moveTo>
                  <a:lnTo>
                    <a:pt x="5994400" y="11351514"/>
                  </a:lnTo>
                  <a:lnTo>
                    <a:pt x="5994400" y="11300714"/>
                  </a:lnTo>
                  <a:lnTo>
                    <a:pt x="6096000" y="11300714"/>
                  </a:lnTo>
                  <a:close/>
                  <a:moveTo>
                    <a:pt x="5892800" y="11300714"/>
                  </a:moveTo>
                  <a:lnTo>
                    <a:pt x="5791200" y="11300714"/>
                  </a:lnTo>
                  <a:lnTo>
                    <a:pt x="5791200" y="11249914"/>
                  </a:lnTo>
                  <a:lnTo>
                    <a:pt x="5892800" y="11249914"/>
                  </a:lnTo>
                  <a:close/>
                  <a:moveTo>
                    <a:pt x="5689600" y="11249914"/>
                  </a:moveTo>
                  <a:lnTo>
                    <a:pt x="5588000" y="11249914"/>
                  </a:lnTo>
                  <a:lnTo>
                    <a:pt x="5588000" y="11199114"/>
                  </a:lnTo>
                  <a:lnTo>
                    <a:pt x="5689600" y="11199114"/>
                  </a:lnTo>
                  <a:close/>
                  <a:moveTo>
                    <a:pt x="5486400" y="11199114"/>
                  </a:moveTo>
                  <a:lnTo>
                    <a:pt x="5384800" y="11199114"/>
                  </a:lnTo>
                  <a:lnTo>
                    <a:pt x="5384800" y="11148314"/>
                  </a:lnTo>
                  <a:lnTo>
                    <a:pt x="5486400" y="11148314"/>
                  </a:lnTo>
                  <a:close/>
                  <a:moveTo>
                    <a:pt x="5283200" y="11148314"/>
                  </a:moveTo>
                  <a:lnTo>
                    <a:pt x="5181600" y="11148314"/>
                  </a:lnTo>
                  <a:lnTo>
                    <a:pt x="5181600" y="11097514"/>
                  </a:lnTo>
                  <a:lnTo>
                    <a:pt x="5283200" y="11097514"/>
                  </a:lnTo>
                  <a:close/>
                  <a:moveTo>
                    <a:pt x="5080000" y="11097514"/>
                  </a:moveTo>
                  <a:lnTo>
                    <a:pt x="4978400" y="11097514"/>
                  </a:lnTo>
                  <a:lnTo>
                    <a:pt x="4978400" y="11046714"/>
                  </a:lnTo>
                  <a:lnTo>
                    <a:pt x="5080000" y="11046714"/>
                  </a:lnTo>
                  <a:close/>
                  <a:moveTo>
                    <a:pt x="4876800" y="11046714"/>
                  </a:moveTo>
                  <a:lnTo>
                    <a:pt x="4775200" y="11046714"/>
                  </a:lnTo>
                  <a:lnTo>
                    <a:pt x="4775200" y="10995914"/>
                  </a:lnTo>
                  <a:lnTo>
                    <a:pt x="4876800" y="10995914"/>
                  </a:lnTo>
                  <a:close/>
                  <a:moveTo>
                    <a:pt x="4673600" y="10995914"/>
                  </a:moveTo>
                  <a:lnTo>
                    <a:pt x="4572000" y="10995914"/>
                  </a:lnTo>
                  <a:lnTo>
                    <a:pt x="4572000" y="10945114"/>
                  </a:lnTo>
                  <a:lnTo>
                    <a:pt x="4673600" y="10945114"/>
                  </a:lnTo>
                  <a:close/>
                  <a:moveTo>
                    <a:pt x="4470400" y="10945114"/>
                  </a:moveTo>
                  <a:lnTo>
                    <a:pt x="4368800" y="10945114"/>
                  </a:lnTo>
                  <a:lnTo>
                    <a:pt x="4368800" y="10894314"/>
                  </a:lnTo>
                  <a:lnTo>
                    <a:pt x="4470400" y="10894314"/>
                  </a:lnTo>
                  <a:close/>
                  <a:moveTo>
                    <a:pt x="4267200" y="10894314"/>
                  </a:moveTo>
                  <a:lnTo>
                    <a:pt x="4165600" y="10894314"/>
                  </a:lnTo>
                  <a:lnTo>
                    <a:pt x="4165600" y="10843514"/>
                  </a:lnTo>
                  <a:lnTo>
                    <a:pt x="4267200" y="10843514"/>
                  </a:lnTo>
                  <a:close/>
                  <a:moveTo>
                    <a:pt x="4064000" y="10843514"/>
                  </a:moveTo>
                  <a:lnTo>
                    <a:pt x="3962400" y="10843514"/>
                  </a:lnTo>
                  <a:lnTo>
                    <a:pt x="3962400" y="10792714"/>
                  </a:lnTo>
                  <a:lnTo>
                    <a:pt x="4064000" y="10792714"/>
                  </a:lnTo>
                  <a:close/>
                  <a:moveTo>
                    <a:pt x="3860800" y="10792714"/>
                  </a:moveTo>
                  <a:lnTo>
                    <a:pt x="3759200" y="10792714"/>
                  </a:lnTo>
                  <a:lnTo>
                    <a:pt x="3759200" y="10741914"/>
                  </a:lnTo>
                  <a:lnTo>
                    <a:pt x="3860800" y="10741914"/>
                  </a:lnTo>
                  <a:close/>
                  <a:moveTo>
                    <a:pt x="3657600" y="10741914"/>
                  </a:moveTo>
                  <a:lnTo>
                    <a:pt x="3556000" y="10741914"/>
                  </a:lnTo>
                  <a:lnTo>
                    <a:pt x="3556000" y="10691114"/>
                  </a:lnTo>
                  <a:lnTo>
                    <a:pt x="3657600" y="10691114"/>
                  </a:lnTo>
                  <a:close/>
                  <a:moveTo>
                    <a:pt x="3454400" y="10691114"/>
                  </a:moveTo>
                  <a:lnTo>
                    <a:pt x="3352800" y="10691114"/>
                  </a:lnTo>
                  <a:lnTo>
                    <a:pt x="3352800" y="10640314"/>
                  </a:lnTo>
                  <a:lnTo>
                    <a:pt x="3454400" y="10640314"/>
                  </a:lnTo>
                  <a:close/>
                  <a:moveTo>
                    <a:pt x="3251200" y="10640314"/>
                  </a:moveTo>
                  <a:lnTo>
                    <a:pt x="3149600" y="10640314"/>
                  </a:lnTo>
                  <a:lnTo>
                    <a:pt x="3149600" y="10589514"/>
                  </a:lnTo>
                  <a:lnTo>
                    <a:pt x="3251200" y="10589514"/>
                  </a:lnTo>
                  <a:close/>
                  <a:moveTo>
                    <a:pt x="3048000" y="10589514"/>
                  </a:moveTo>
                  <a:lnTo>
                    <a:pt x="2946400" y="10589514"/>
                  </a:lnTo>
                  <a:lnTo>
                    <a:pt x="2946400" y="10538714"/>
                  </a:lnTo>
                  <a:lnTo>
                    <a:pt x="3048000" y="10538714"/>
                  </a:lnTo>
                  <a:close/>
                  <a:moveTo>
                    <a:pt x="2844800" y="10538714"/>
                  </a:moveTo>
                  <a:lnTo>
                    <a:pt x="2743200" y="10538714"/>
                  </a:lnTo>
                  <a:lnTo>
                    <a:pt x="2743200" y="10487914"/>
                  </a:lnTo>
                  <a:lnTo>
                    <a:pt x="2844800" y="10487914"/>
                  </a:lnTo>
                  <a:close/>
                  <a:moveTo>
                    <a:pt x="2641600" y="10487914"/>
                  </a:moveTo>
                  <a:lnTo>
                    <a:pt x="2540000" y="10487914"/>
                  </a:lnTo>
                  <a:lnTo>
                    <a:pt x="2540000" y="10437114"/>
                  </a:lnTo>
                  <a:lnTo>
                    <a:pt x="2641600" y="10437114"/>
                  </a:lnTo>
                  <a:close/>
                  <a:moveTo>
                    <a:pt x="2438400" y="10437114"/>
                  </a:moveTo>
                  <a:lnTo>
                    <a:pt x="2336800" y="10437114"/>
                  </a:lnTo>
                  <a:lnTo>
                    <a:pt x="2336800" y="10386314"/>
                  </a:lnTo>
                  <a:lnTo>
                    <a:pt x="2438400" y="10386314"/>
                  </a:lnTo>
                  <a:close/>
                  <a:moveTo>
                    <a:pt x="2235200" y="10386314"/>
                  </a:moveTo>
                  <a:lnTo>
                    <a:pt x="2133600" y="10386314"/>
                  </a:lnTo>
                  <a:lnTo>
                    <a:pt x="2133600" y="10335514"/>
                  </a:lnTo>
                  <a:lnTo>
                    <a:pt x="2235200" y="10335514"/>
                  </a:lnTo>
                  <a:close/>
                  <a:moveTo>
                    <a:pt x="2032000" y="10335514"/>
                  </a:moveTo>
                  <a:lnTo>
                    <a:pt x="1930400" y="10335514"/>
                  </a:lnTo>
                  <a:lnTo>
                    <a:pt x="1930400" y="10284714"/>
                  </a:lnTo>
                  <a:lnTo>
                    <a:pt x="2032000" y="10284714"/>
                  </a:lnTo>
                  <a:close/>
                  <a:moveTo>
                    <a:pt x="1828800" y="10284714"/>
                  </a:moveTo>
                  <a:lnTo>
                    <a:pt x="1727200" y="10284714"/>
                  </a:lnTo>
                  <a:lnTo>
                    <a:pt x="1727200" y="10233914"/>
                  </a:lnTo>
                  <a:lnTo>
                    <a:pt x="1828800" y="10233914"/>
                  </a:lnTo>
                  <a:close/>
                  <a:moveTo>
                    <a:pt x="1625600" y="10233914"/>
                  </a:moveTo>
                  <a:lnTo>
                    <a:pt x="1524000" y="10233914"/>
                  </a:lnTo>
                  <a:lnTo>
                    <a:pt x="1524000" y="10183114"/>
                  </a:lnTo>
                  <a:lnTo>
                    <a:pt x="1625600" y="10183114"/>
                  </a:lnTo>
                  <a:close/>
                  <a:moveTo>
                    <a:pt x="1422400" y="10183114"/>
                  </a:moveTo>
                  <a:lnTo>
                    <a:pt x="1320800" y="10183114"/>
                  </a:lnTo>
                  <a:lnTo>
                    <a:pt x="1320800" y="10132314"/>
                  </a:lnTo>
                  <a:lnTo>
                    <a:pt x="1422400" y="10132314"/>
                  </a:lnTo>
                  <a:close/>
                  <a:moveTo>
                    <a:pt x="1219200" y="10132314"/>
                  </a:moveTo>
                  <a:lnTo>
                    <a:pt x="1117600" y="10132314"/>
                  </a:lnTo>
                  <a:lnTo>
                    <a:pt x="1117600" y="10081514"/>
                  </a:lnTo>
                  <a:lnTo>
                    <a:pt x="1219200" y="10081514"/>
                  </a:lnTo>
                  <a:close/>
                  <a:moveTo>
                    <a:pt x="1016000" y="10081514"/>
                  </a:moveTo>
                  <a:lnTo>
                    <a:pt x="914400" y="10081514"/>
                  </a:lnTo>
                  <a:lnTo>
                    <a:pt x="914400" y="10030714"/>
                  </a:lnTo>
                  <a:lnTo>
                    <a:pt x="1016000" y="10030714"/>
                  </a:lnTo>
                  <a:close/>
                  <a:moveTo>
                    <a:pt x="812800" y="10030714"/>
                  </a:moveTo>
                  <a:lnTo>
                    <a:pt x="711200" y="10030714"/>
                  </a:lnTo>
                  <a:lnTo>
                    <a:pt x="711200" y="9979914"/>
                  </a:lnTo>
                  <a:lnTo>
                    <a:pt x="812800" y="9979914"/>
                  </a:lnTo>
                  <a:close/>
                  <a:moveTo>
                    <a:pt x="609600" y="9979914"/>
                  </a:moveTo>
                  <a:lnTo>
                    <a:pt x="508000" y="9979914"/>
                  </a:lnTo>
                  <a:lnTo>
                    <a:pt x="508000" y="9929114"/>
                  </a:lnTo>
                  <a:lnTo>
                    <a:pt x="609600" y="9929114"/>
                  </a:lnTo>
                  <a:close/>
                  <a:moveTo>
                    <a:pt x="406400" y="9929114"/>
                  </a:moveTo>
                  <a:lnTo>
                    <a:pt x="304800" y="9929114"/>
                  </a:lnTo>
                  <a:lnTo>
                    <a:pt x="304800" y="9878314"/>
                  </a:lnTo>
                  <a:lnTo>
                    <a:pt x="406400" y="9878314"/>
                  </a:lnTo>
                  <a:close/>
                  <a:moveTo>
                    <a:pt x="203200" y="9878314"/>
                  </a:moveTo>
                  <a:lnTo>
                    <a:pt x="101600" y="9878314"/>
                  </a:lnTo>
                  <a:lnTo>
                    <a:pt x="101600" y="9827514"/>
                  </a:lnTo>
                  <a:lnTo>
                    <a:pt x="203200" y="9827514"/>
                  </a:lnTo>
                  <a:close/>
                  <a:moveTo>
                    <a:pt x="0" y="9827514"/>
                  </a:moveTo>
                  <a:lnTo>
                    <a:pt x="3129534" y="9827514"/>
                  </a:lnTo>
                  <a:cubicBezTo>
                    <a:pt x="3115564" y="9827514"/>
                    <a:pt x="3104134" y="9816084"/>
                    <a:pt x="3104134" y="9802114"/>
                  </a:cubicBezTo>
                  <a:lnTo>
                    <a:pt x="3104134" y="9720580"/>
                  </a:lnTo>
                  <a:lnTo>
                    <a:pt x="3154934" y="9720580"/>
                  </a:lnTo>
                  <a:lnTo>
                    <a:pt x="3154934" y="9802114"/>
                  </a:lnTo>
                  <a:lnTo>
                    <a:pt x="3129534" y="9802114"/>
                  </a:lnTo>
                  <a:lnTo>
                    <a:pt x="3129534" y="9776714"/>
                  </a:lnTo>
                  <a:lnTo>
                    <a:pt x="3149600" y="9776714"/>
                  </a:lnTo>
                  <a:close/>
                  <a:moveTo>
                    <a:pt x="3104134" y="12514707"/>
                  </a:moveTo>
                  <a:lnTo>
                    <a:pt x="3104134" y="12413107"/>
                  </a:lnTo>
                  <a:lnTo>
                    <a:pt x="3154934" y="12413107"/>
                  </a:lnTo>
                  <a:lnTo>
                    <a:pt x="3154934" y="12514707"/>
                  </a:lnTo>
                  <a:close/>
                  <a:moveTo>
                    <a:pt x="3154934" y="12311507"/>
                  </a:moveTo>
                  <a:lnTo>
                    <a:pt x="3154934" y="12209907"/>
                  </a:lnTo>
                  <a:lnTo>
                    <a:pt x="3154934" y="12311507"/>
                  </a:lnTo>
                  <a:close/>
                  <a:moveTo>
                    <a:pt x="3154934" y="12108307"/>
                  </a:moveTo>
                  <a:lnTo>
                    <a:pt x="3154934" y="12006707"/>
                  </a:lnTo>
                  <a:lnTo>
                    <a:pt x="3154934" y="12108307"/>
                  </a:lnTo>
                  <a:close/>
                  <a:moveTo>
                    <a:pt x="3154934" y="11905107"/>
                  </a:moveTo>
                  <a:lnTo>
                    <a:pt x="3154934" y="11803507"/>
                  </a:lnTo>
                  <a:lnTo>
                    <a:pt x="3154934" y="11905107"/>
                  </a:lnTo>
                  <a:close/>
                  <a:moveTo>
                    <a:pt x="3154934" y="11701907"/>
                  </a:moveTo>
                  <a:lnTo>
                    <a:pt x="3154934" y="11600307"/>
                  </a:lnTo>
                  <a:lnTo>
                    <a:pt x="3154934" y="11701907"/>
                  </a:lnTo>
                  <a:close/>
                  <a:moveTo>
                    <a:pt x="3154934" y="11498707"/>
                  </a:moveTo>
                  <a:lnTo>
                    <a:pt x="3154934" y="11397107"/>
                  </a:lnTo>
                  <a:lnTo>
                    <a:pt x="3154934" y="11498707"/>
                  </a:lnTo>
                  <a:close/>
                  <a:moveTo>
                    <a:pt x="3154934" y="11295507"/>
                  </a:moveTo>
                  <a:lnTo>
                    <a:pt x="3154934" y="11193907"/>
                  </a:lnTo>
                  <a:lnTo>
                    <a:pt x="3154934" y="11295507"/>
                  </a:lnTo>
                  <a:close/>
                  <a:moveTo>
                    <a:pt x="3154934" y="11092307"/>
                  </a:moveTo>
                  <a:lnTo>
                    <a:pt x="3154934" y="10990707"/>
                  </a:lnTo>
                  <a:lnTo>
                    <a:pt x="3154934" y="11092307"/>
                  </a:lnTo>
                  <a:close/>
                  <a:moveTo>
                    <a:pt x="3154934" y="10889107"/>
                  </a:moveTo>
                  <a:lnTo>
                    <a:pt x="3154934" y="10787507"/>
                  </a:lnTo>
                  <a:lnTo>
                    <a:pt x="3154934" y="10889107"/>
                  </a:lnTo>
                  <a:close/>
                  <a:moveTo>
                    <a:pt x="3154934" y="10685907"/>
                  </a:moveTo>
                  <a:lnTo>
                    <a:pt x="3154934" y="10584307"/>
                  </a:lnTo>
                  <a:lnTo>
                    <a:pt x="3154934" y="10685907"/>
                  </a:lnTo>
                  <a:close/>
                  <a:moveTo>
                    <a:pt x="3154934" y="10482707"/>
                  </a:moveTo>
                  <a:lnTo>
                    <a:pt x="3154934" y="10381107"/>
                  </a:lnTo>
                  <a:lnTo>
                    <a:pt x="3154934" y="10482707"/>
                  </a:lnTo>
                  <a:close/>
                  <a:moveTo>
                    <a:pt x="3154934" y="10279507"/>
                  </a:moveTo>
                  <a:lnTo>
                    <a:pt x="3154934" y="10177907"/>
                  </a:lnTo>
                  <a:lnTo>
                    <a:pt x="3154934" y="10279507"/>
                  </a:lnTo>
                  <a:close/>
                  <a:moveTo>
                    <a:pt x="3154934" y="10076307"/>
                  </a:moveTo>
                  <a:lnTo>
                    <a:pt x="3154934" y="9974707"/>
                  </a:lnTo>
                  <a:lnTo>
                    <a:pt x="3154934" y="10076307"/>
                  </a:lnTo>
                  <a:close/>
                  <a:moveTo>
                    <a:pt x="3154934" y="9873107"/>
                  </a:moveTo>
                  <a:lnTo>
                    <a:pt x="3154934" y="9771507"/>
                  </a:lnTo>
                  <a:lnTo>
                    <a:pt x="3154934" y="9873107"/>
                  </a:lnTo>
                  <a:close/>
                  <a:moveTo>
                    <a:pt x="3154934" y="9669907"/>
                  </a:moveTo>
                  <a:lnTo>
                    <a:pt x="3154934" y="9568307"/>
                  </a:lnTo>
                  <a:lnTo>
                    <a:pt x="3154934" y="9669907"/>
                  </a:lnTo>
                  <a:close/>
                  <a:moveTo>
                    <a:pt x="3154934" y="9466707"/>
                  </a:moveTo>
                  <a:lnTo>
                    <a:pt x="3154934" y="9365107"/>
                  </a:lnTo>
                  <a:lnTo>
                    <a:pt x="3154934" y="9466707"/>
                  </a:lnTo>
                  <a:close/>
                  <a:moveTo>
                    <a:pt x="3154934" y="9263507"/>
                  </a:moveTo>
                  <a:lnTo>
                    <a:pt x="3154934" y="9161907"/>
                  </a:lnTo>
                  <a:lnTo>
                    <a:pt x="3154934" y="9263507"/>
                  </a:lnTo>
                  <a:close/>
                  <a:moveTo>
                    <a:pt x="3154934" y="9060307"/>
                  </a:moveTo>
                  <a:lnTo>
                    <a:pt x="3154934" y="8958707"/>
                  </a:lnTo>
                  <a:lnTo>
                    <a:pt x="3154934" y="9060307"/>
                  </a:lnTo>
                  <a:close/>
                  <a:moveTo>
                    <a:pt x="3154934" y="8857107"/>
                  </a:moveTo>
                  <a:lnTo>
                    <a:pt x="3154934" y="8755507"/>
                  </a:lnTo>
                  <a:lnTo>
                    <a:pt x="3154934" y="8857107"/>
                  </a:lnTo>
                  <a:close/>
                  <a:moveTo>
                    <a:pt x="3154934" y="8653907"/>
                  </a:moveTo>
                  <a:lnTo>
                    <a:pt x="3154934" y="8552307"/>
                  </a:lnTo>
                  <a:lnTo>
                    <a:pt x="3154934" y="8653907"/>
                  </a:lnTo>
                  <a:close/>
                  <a:moveTo>
                    <a:pt x="3154934" y="8450707"/>
                  </a:moveTo>
                  <a:lnTo>
                    <a:pt x="3154934" y="8349107"/>
                  </a:lnTo>
                  <a:lnTo>
                    <a:pt x="3154934" y="8450707"/>
                  </a:lnTo>
                  <a:close/>
                  <a:moveTo>
                    <a:pt x="3154934" y="8247507"/>
                  </a:moveTo>
                  <a:lnTo>
                    <a:pt x="3154934" y="8145907"/>
                  </a:lnTo>
                  <a:lnTo>
                    <a:pt x="3154934" y="8247507"/>
                  </a:lnTo>
                  <a:close/>
                  <a:moveTo>
                    <a:pt x="3154934" y="8044307"/>
                  </a:moveTo>
                  <a:lnTo>
                    <a:pt x="3154934" y="7942707"/>
                  </a:lnTo>
                  <a:lnTo>
                    <a:pt x="3154934" y="8044307"/>
                  </a:lnTo>
                  <a:close/>
                  <a:moveTo>
                    <a:pt x="3154934" y="7841107"/>
                  </a:moveTo>
                  <a:lnTo>
                    <a:pt x="3154934" y="7739507"/>
                  </a:lnTo>
                  <a:lnTo>
                    <a:pt x="3154934" y="7841107"/>
                  </a:lnTo>
                  <a:close/>
                  <a:moveTo>
                    <a:pt x="3154934" y="7637907"/>
                  </a:moveTo>
                  <a:lnTo>
                    <a:pt x="3154934" y="7536307"/>
                  </a:lnTo>
                  <a:lnTo>
                    <a:pt x="3154934" y="7637907"/>
                  </a:lnTo>
                  <a:close/>
                  <a:moveTo>
                    <a:pt x="3154934" y="7434707"/>
                  </a:moveTo>
                  <a:lnTo>
                    <a:pt x="3154934" y="7333107"/>
                  </a:lnTo>
                  <a:lnTo>
                    <a:pt x="3154934" y="7434707"/>
                  </a:lnTo>
                  <a:close/>
                  <a:moveTo>
                    <a:pt x="3154934" y="7231507"/>
                  </a:moveTo>
                  <a:lnTo>
                    <a:pt x="3154934" y="7129907"/>
                  </a:lnTo>
                  <a:lnTo>
                    <a:pt x="3154934" y="7231507"/>
                  </a:lnTo>
                  <a:close/>
                  <a:moveTo>
                    <a:pt x="3154934" y="7028307"/>
                  </a:moveTo>
                  <a:lnTo>
                    <a:pt x="3154934" y="6926707"/>
                  </a:lnTo>
                  <a:lnTo>
                    <a:pt x="3154934" y="7028307"/>
                  </a:lnTo>
                  <a:close/>
                  <a:moveTo>
                    <a:pt x="3154934" y="6825107"/>
                  </a:moveTo>
                  <a:lnTo>
                    <a:pt x="3154934" y="6723507"/>
                  </a:lnTo>
                  <a:lnTo>
                    <a:pt x="3154934" y="6825107"/>
                  </a:lnTo>
                  <a:close/>
                  <a:moveTo>
                    <a:pt x="3154934" y="6621907"/>
                  </a:moveTo>
                  <a:lnTo>
                    <a:pt x="3154934" y="6520307"/>
                  </a:lnTo>
                  <a:lnTo>
                    <a:pt x="3154934" y="6621907"/>
                  </a:lnTo>
                  <a:close/>
                  <a:moveTo>
                    <a:pt x="3154934" y="6418707"/>
                  </a:moveTo>
                  <a:lnTo>
                    <a:pt x="3154934" y="6317107"/>
                  </a:lnTo>
                  <a:lnTo>
                    <a:pt x="3154934" y="6418707"/>
                  </a:lnTo>
                  <a:close/>
                  <a:moveTo>
                    <a:pt x="3154934" y="6215507"/>
                  </a:moveTo>
                  <a:lnTo>
                    <a:pt x="3154934" y="6113907"/>
                  </a:lnTo>
                  <a:lnTo>
                    <a:pt x="3154934" y="6215507"/>
                  </a:lnTo>
                  <a:close/>
                  <a:moveTo>
                    <a:pt x="3154934" y="6012307"/>
                  </a:moveTo>
                  <a:lnTo>
                    <a:pt x="3154934" y="5910707"/>
                  </a:lnTo>
                  <a:lnTo>
                    <a:pt x="3154934" y="6012307"/>
                  </a:lnTo>
                  <a:close/>
                  <a:moveTo>
                    <a:pt x="3154934" y="5809107"/>
                  </a:moveTo>
                  <a:lnTo>
                    <a:pt x="3154934" y="5707507"/>
                  </a:lnTo>
                  <a:lnTo>
                    <a:pt x="3154934" y="5809107"/>
                  </a:lnTo>
                  <a:close/>
                  <a:moveTo>
                    <a:pt x="3154934" y="5605907"/>
                  </a:moveTo>
                  <a:lnTo>
                    <a:pt x="3154934" y="5504307"/>
                  </a:lnTo>
                  <a:lnTo>
                    <a:pt x="3154934" y="5605907"/>
                  </a:lnTo>
                  <a:close/>
                  <a:moveTo>
                    <a:pt x="3154934" y="5402707"/>
                  </a:moveTo>
                  <a:lnTo>
                    <a:pt x="3154934" y="5301107"/>
                  </a:lnTo>
                  <a:lnTo>
                    <a:pt x="3154934" y="5402707"/>
                  </a:lnTo>
                  <a:close/>
                  <a:moveTo>
                    <a:pt x="3154934" y="5199507"/>
                  </a:moveTo>
                  <a:lnTo>
                    <a:pt x="3154934" y="5097907"/>
                  </a:lnTo>
                  <a:lnTo>
                    <a:pt x="3154934" y="5199507"/>
                  </a:lnTo>
                  <a:close/>
                  <a:moveTo>
                    <a:pt x="3154934" y="4996307"/>
                  </a:moveTo>
                  <a:lnTo>
                    <a:pt x="3154934" y="4894707"/>
                  </a:lnTo>
                  <a:lnTo>
                    <a:pt x="3154934" y="4996307"/>
                  </a:lnTo>
                  <a:close/>
                  <a:moveTo>
                    <a:pt x="3154934" y="4793107"/>
                  </a:moveTo>
                  <a:lnTo>
                    <a:pt x="3154934" y="4691507"/>
                  </a:lnTo>
                  <a:lnTo>
                    <a:pt x="3154934" y="4793107"/>
                  </a:lnTo>
                  <a:close/>
                  <a:moveTo>
                    <a:pt x="3154934" y="4589907"/>
                  </a:moveTo>
                  <a:lnTo>
                    <a:pt x="3154934" y="4488307"/>
                  </a:lnTo>
                  <a:lnTo>
                    <a:pt x="3154934" y="4589907"/>
                  </a:lnTo>
                  <a:close/>
                  <a:moveTo>
                    <a:pt x="3154934" y="4386707"/>
                  </a:moveTo>
                  <a:lnTo>
                    <a:pt x="3154934" y="4285107"/>
                  </a:lnTo>
                  <a:lnTo>
                    <a:pt x="3154934" y="4386707"/>
                  </a:lnTo>
                  <a:close/>
                  <a:moveTo>
                    <a:pt x="3154934" y="4183507"/>
                  </a:moveTo>
                  <a:lnTo>
                    <a:pt x="3154934" y="4081907"/>
                  </a:lnTo>
                  <a:lnTo>
                    <a:pt x="3154934" y="4183507"/>
                  </a:lnTo>
                  <a:close/>
                  <a:moveTo>
                    <a:pt x="3154934" y="3980307"/>
                  </a:moveTo>
                  <a:lnTo>
                    <a:pt x="3154934" y="3878707"/>
                  </a:lnTo>
                  <a:lnTo>
                    <a:pt x="3154934" y="3980307"/>
                  </a:lnTo>
                  <a:close/>
                  <a:moveTo>
                    <a:pt x="3154934" y="3777107"/>
                  </a:moveTo>
                  <a:lnTo>
                    <a:pt x="3154934" y="3675507"/>
                  </a:lnTo>
                  <a:lnTo>
                    <a:pt x="3154934" y="3777107"/>
                  </a:lnTo>
                  <a:close/>
                  <a:moveTo>
                    <a:pt x="3154934" y="3573907"/>
                  </a:moveTo>
                  <a:lnTo>
                    <a:pt x="3154934" y="3472307"/>
                  </a:lnTo>
                  <a:lnTo>
                    <a:pt x="3154934" y="3573907"/>
                  </a:lnTo>
                  <a:close/>
                  <a:moveTo>
                    <a:pt x="3154934" y="3370707"/>
                  </a:moveTo>
                  <a:lnTo>
                    <a:pt x="3154934" y="3269107"/>
                  </a:lnTo>
                  <a:lnTo>
                    <a:pt x="3154934" y="3370707"/>
                  </a:lnTo>
                  <a:close/>
                  <a:moveTo>
                    <a:pt x="3154934" y="3167507"/>
                  </a:moveTo>
                  <a:lnTo>
                    <a:pt x="3154934" y="3065907"/>
                  </a:lnTo>
                  <a:lnTo>
                    <a:pt x="3154934" y="3167507"/>
                  </a:lnTo>
                  <a:close/>
                  <a:moveTo>
                    <a:pt x="3154934" y="2964307"/>
                  </a:moveTo>
                  <a:lnTo>
                    <a:pt x="3154934" y="2862707"/>
                  </a:lnTo>
                  <a:lnTo>
                    <a:pt x="3154934" y="2964307"/>
                  </a:lnTo>
                  <a:close/>
                  <a:moveTo>
                    <a:pt x="3154934" y="2761107"/>
                  </a:moveTo>
                  <a:lnTo>
                    <a:pt x="3154934" y="2659507"/>
                  </a:lnTo>
                  <a:lnTo>
                    <a:pt x="3154934" y="2761107"/>
                  </a:lnTo>
                  <a:close/>
                  <a:moveTo>
                    <a:pt x="3154934" y="2557907"/>
                  </a:moveTo>
                  <a:lnTo>
                    <a:pt x="3154934" y="2456307"/>
                  </a:lnTo>
                  <a:lnTo>
                    <a:pt x="3154934" y="2557907"/>
                  </a:lnTo>
                  <a:close/>
                  <a:moveTo>
                    <a:pt x="3154934" y="2354707"/>
                  </a:moveTo>
                  <a:lnTo>
                    <a:pt x="3154934" y="2253107"/>
                  </a:lnTo>
                  <a:lnTo>
                    <a:pt x="3154934" y="2354707"/>
                  </a:lnTo>
                  <a:close/>
                  <a:moveTo>
                    <a:pt x="3154934" y="2151507"/>
                  </a:moveTo>
                  <a:lnTo>
                    <a:pt x="3154934" y="2049907"/>
                  </a:lnTo>
                  <a:lnTo>
                    <a:pt x="3154934" y="2151507"/>
                  </a:lnTo>
                  <a:close/>
                  <a:moveTo>
                    <a:pt x="3154934" y="1948307"/>
                  </a:moveTo>
                  <a:lnTo>
                    <a:pt x="3154934" y="1846707"/>
                  </a:lnTo>
                  <a:lnTo>
                    <a:pt x="3154934" y="1948307"/>
                  </a:lnTo>
                  <a:close/>
                  <a:moveTo>
                    <a:pt x="3154934" y="1745107"/>
                  </a:moveTo>
                  <a:lnTo>
                    <a:pt x="3154934" y="1643507"/>
                  </a:lnTo>
                  <a:lnTo>
                    <a:pt x="3154934" y="1745107"/>
                  </a:lnTo>
                  <a:close/>
                  <a:moveTo>
                    <a:pt x="3154934" y="1541907"/>
                  </a:moveTo>
                  <a:lnTo>
                    <a:pt x="3154934" y="1440307"/>
                  </a:lnTo>
                  <a:lnTo>
                    <a:pt x="3154934" y="1541907"/>
                  </a:lnTo>
                  <a:close/>
                  <a:moveTo>
                    <a:pt x="3154934" y="1338707"/>
                  </a:moveTo>
                  <a:lnTo>
                    <a:pt x="3154934" y="1237107"/>
                  </a:lnTo>
                  <a:lnTo>
                    <a:pt x="3154934" y="1338707"/>
                  </a:lnTo>
                  <a:close/>
                  <a:moveTo>
                    <a:pt x="3154934" y="1135507"/>
                  </a:moveTo>
                  <a:lnTo>
                    <a:pt x="3154934" y="1033907"/>
                  </a:lnTo>
                  <a:lnTo>
                    <a:pt x="3154934" y="1135507"/>
                  </a:lnTo>
                  <a:close/>
                  <a:moveTo>
                    <a:pt x="3154934" y="932307"/>
                  </a:moveTo>
                  <a:lnTo>
                    <a:pt x="3154934" y="830707"/>
                  </a:lnTo>
                  <a:lnTo>
                    <a:pt x="3154934" y="932307"/>
                  </a:lnTo>
                  <a:close/>
                  <a:moveTo>
                    <a:pt x="3154934" y="729107"/>
                  </a:moveTo>
                  <a:lnTo>
                    <a:pt x="3154934" y="627507"/>
                  </a:lnTo>
                  <a:lnTo>
                    <a:pt x="3154934" y="729107"/>
                  </a:lnTo>
                  <a:close/>
                  <a:moveTo>
                    <a:pt x="3154934" y="525907"/>
                  </a:moveTo>
                  <a:lnTo>
                    <a:pt x="3154934" y="424307"/>
                  </a:lnTo>
                  <a:lnTo>
                    <a:pt x="3154934" y="525907"/>
                  </a:lnTo>
                  <a:close/>
                  <a:moveTo>
                    <a:pt x="3154934" y="322707"/>
                  </a:moveTo>
                  <a:lnTo>
                    <a:pt x="3154934" y="221107"/>
                  </a:lnTo>
                  <a:lnTo>
                    <a:pt x="3154934" y="322707"/>
                  </a:lnTo>
                  <a:close/>
                  <a:moveTo>
                    <a:pt x="3154934" y="119507"/>
                  </a:moveTo>
                  <a:lnTo>
                    <a:pt x="3154934" y="25400"/>
                  </a:lnTo>
                  <a:cubicBezTo>
                    <a:pt x="3104134" y="11430"/>
                    <a:pt x="3115564" y="0"/>
                    <a:pt x="3129534" y="0"/>
                  </a:cubicBezTo>
                  <a:lnTo>
                    <a:pt x="3231134" y="0"/>
                  </a:lnTo>
                  <a:lnTo>
                    <a:pt x="3231134" y="50800"/>
                  </a:lnTo>
                  <a:lnTo>
                    <a:pt x="3129534" y="50800"/>
                  </a:lnTo>
                  <a:lnTo>
                    <a:pt x="3129534" y="25400"/>
                  </a:lnTo>
                  <a:lnTo>
                    <a:pt x="3154934" y="25400"/>
                  </a:lnTo>
                  <a:lnTo>
                    <a:pt x="3154934" y="119507"/>
                  </a:lnTo>
                  <a:close/>
                </a:path>
              </a:pathLst>
            </a:custGeom>
            <a:solidFill>
              <a:srgbClr val="000000"/>
            </a:solidFill>
          </p:spPr>
        </p:sp>
      </p:grpSp>
      <p:grpSp>
        <p:nvGrpSpPr>
          <p:cNvPr name="Group 4" id="4"/>
          <p:cNvGrpSpPr/>
          <p:nvPr/>
        </p:nvGrpSpPr>
        <p:grpSpPr>
          <a:xfrm rot="0">
            <a:off x="446228" y="3006146"/>
            <a:ext cx="8393986" cy="623247"/>
            <a:chOff x="0" y="0"/>
            <a:chExt cx="11191982" cy="830996"/>
          </a:xfrm>
        </p:grpSpPr>
        <p:sp>
          <p:nvSpPr>
            <p:cNvPr name="Freeform 5" id="5"/>
            <p:cNvSpPr/>
            <p:nvPr/>
          </p:nvSpPr>
          <p:spPr>
            <a:xfrm flipH="false" flipV="false" rot="0">
              <a:off x="0" y="0"/>
              <a:ext cx="11191982" cy="830996"/>
            </a:xfrm>
            <a:custGeom>
              <a:avLst/>
              <a:gdLst/>
              <a:ahLst/>
              <a:cxnLst/>
              <a:rect r="r" b="b" t="t" l="l"/>
              <a:pathLst>
                <a:path h="830996" w="11191982">
                  <a:moveTo>
                    <a:pt x="0" y="0"/>
                  </a:moveTo>
                  <a:lnTo>
                    <a:pt x="11191982" y="0"/>
                  </a:lnTo>
                  <a:lnTo>
                    <a:pt x="11191982" y="830996"/>
                  </a:lnTo>
                  <a:lnTo>
                    <a:pt x="0" y="830996"/>
                  </a:lnTo>
                  <a:close/>
                </a:path>
              </a:pathLst>
            </a:custGeom>
            <a:solidFill>
              <a:srgbClr val="000000">
                <a:alpha val="0"/>
              </a:srgbClr>
            </a:solidFill>
          </p:spPr>
        </p:sp>
        <p:sp>
          <p:nvSpPr>
            <p:cNvPr name="TextBox 6" id="6"/>
            <p:cNvSpPr txBox="true"/>
            <p:nvPr/>
          </p:nvSpPr>
          <p:spPr>
            <a:xfrm>
              <a:off x="0" y="-28575"/>
              <a:ext cx="11191982" cy="859571"/>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Continuously leveraging innovation and technology, the brand aims to simplify banking and enhance the customer experience, positioning itself as the most convenient bank.</a:t>
              </a:r>
            </a:p>
          </p:txBody>
        </p:sp>
      </p:grpSp>
      <p:grpSp>
        <p:nvGrpSpPr>
          <p:cNvPr name="Group 7" id="7"/>
          <p:cNvGrpSpPr/>
          <p:nvPr/>
        </p:nvGrpSpPr>
        <p:grpSpPr>
          <a:xfrm rot="0">
            <a:off x="451387" y="2532737"/>
            <a:ext cx="6159356" cy="507831"/>
            <a:chOff x="0" y="0"/>
            <a:chExt cx="8212474" cy="677108"/>
          </a:xfrm>
        </p:grpSpPr>
        <p:sp>
          <p:nvSpPr>
            <p:cNvPr name="Freeform 8" id="8"/>
            <p:cNvSpPr/>
            <p:nvPr/>
          </p:nvSpPr>
          <p:spPr>
            <a:xfrm flipH="false" flipV="false" rot="0">
              <a:off x="0" y="0"/>
              <a:ext cx="8212474" cy="677108"/>
            </a:xfrm>
            <a:custGeom>
              <a:avLst/>
              <a:gdLst/>
              <a:ahLst/>
              <a:cxnLst/>
              <a:rect r="r" b="b" t="t" l="l"/>
              <a:pathLst>
                <a:path h="677108" w="8212474">
                  <a:moveTo>
                    <a:pt x="0" y="0"/>
                  </a:moveTo>
                  <a:lnTo>
                    <a:pt x="8212474" y="0"/>
                  </a:lnTo>
                  <a:lnTo>
                    <a:pt x="8212474" y="677108"/>
                  </a:lnTo>
                  <a:lnTo>
                    <a:pt x="0" y="677108"/>
                  </a:lnTo>
                  <a:close/>
                </a:path>
              </a:pathLst>
            </a:custGeom>
            <a:solidFill>
              <a:srgbClr val="000000">
                <a:alpha val="0"/>
              </a:srgbClr>
            </a:solidFill>
          </p:spPr>
        </p:sp>
        <p:sp>
          <p:nvSpPr>
            <p:cNvPr name="TextBox 9" id="9"/>
            <p:cNvSpPr txBox="true"/>
            <p:nvPr/>
          </p:nvSpPr>
          <p:spPr>
            <a:xfrm>
              <a:off x="0" y="-47625"/>
              <a:ext cx="8212474" cy="724733"/>
            </a:xfrm>
            <a:prstGeom prst="rect">
              <a:avLst/>
            </a:prstGeom>
          </p:spPr>
          <p:txBody>
            <a:bodyPr anchor="t" rtlCol="false" tIns="0" lIns="0" bIns="0" rIns="0"/>
            <a:lstStyle/>
            <a:p>
              <a:pPr algn="l">
                <a:lnSpc>
                  <a:spcPts val="2879"/>
                </a:lnSpc>
              </a:pPr>
              <a:r>
                <a:rPr lang="en-US" b="true" sz="2400" i="true">
                  <a:solidFill>
                    <a:srgbClr val="000000"/>
                  </a:solidFill>
                  <a:latin typeface="Times New Roman Bold Italics"/>
                  <a:ea typeface="Times New Roman Bold Italics"/>
                  <a:cs typeface="Times New Roman Bold Italics"/>
                  <a:sym typeface="Times New Roman Bold Italics"/>
                </a:rPr>
                <a:t>“Banking Made Easy”</a:t>
              </a:r>
            </a:p>
          </p:txBody>
        </p:sp>
      </p:grpSp>
      <p:sp>
        <p:nvSpPr>
          <p:cNvPr name="AutoShape 10" id="10"/>
          <p:cNvSpPr/>
          <p:nvPr/>
        </p:nvSpPr>
        <p:spPr>
          <a:xfrm rot="3910">
            <a:off x="406596" y="3904534"/>
            <a:ext cx="8373032" cy="0"/>
          </a:xfrm>
          <a:prstGeom prst="line">
            <a:avLst/>
          </a:prstGeom>
          <a:ln cap="rnd" w="9525">
            <a:solidFill>
              <a:srgbClr val="FFFFFF"/>
            </a:solidFill>
            <a:prstDash val="solid"/>
            <a:headEnd type="none" len="sm" w="sm"/>
            <a:tailEnd type="none" len="sm" w="sm"/>
          </a:ln>
        </p:spPr>
      </p:sp>
      <p:grpSp>
        <p:nvGrpSpPr>
          <p:cNvPr name="Group 11" id="11"/>
          <p:cNvGrpSpPr/>
          <p:nvPr/>
        </p:nvGrpSpPr>
        <p:grpSpPr>
          <a:xfrm rot="0">
            <a:off x="349938" y="4529612"/>
            <a:ext cx="8253868" cy="1442703"/>
            <a:chOff x="0" y="0"/>
            <a:chExt cx="11005158" cy="1923604"/>
          </a:xfrm>
        </p:grpSpPr>
        <p:sp>
          <p:nvSpPr>
            <p:cNvPr name="Freeform 12" id="12"/>
            <p:cNvSpPr/>
            <p:nvPr/>
          </p:nvSpPr>
          <p:spPr>
            <a:xfrm flipH="false" flipV="false" rot="0">
              <a:off x="0" y="0"/>
              <a:ext cx="11005158" cy="1923604"/>
            </a:xfrm>
            <a:custGeom>
              <a:avLst/>
              <a:gdLst/>
              <a:ahLst/>
              <a:cxnLst/>
              <a:rect r="r" b="b" t="t" l="l"/>
              <a:pathLst>
                <a:path h="1923604" w="11005158">
                  <a:moveTo>
                    <a:pt x="0" y="0"/>
                  </a:moveTo>
                  <a:lnTo>
                    <a:pt x="11005158" y="0"/>
                  </a:lnTo>
                  <a:lnTo>
                    <a:pt x="11005158" y="1923604"/>
                  </a:lnTo>
                  <a:lnTo>
                    <a:pt x="0" y="1923604"/>
                  </a:lnTo>
                  <a:close/>
                </a:path>
              </a:pathLst>
            </a:custGeom>
            <a:solidFill>
              <a:srgbClr val="000000">
                <a:alpha val="0"/>
              </a:srgbClr>
            </a:solidFill>
          </p:spPr>
        </p:sp>
        <p:sp>
          <p:nvSpPr>
            <p:cNvPr name="TextBox 13" id="13"/>
            <p:cNvSpPr txBox="true"/>
            <p:nvPr/>
          </p:nvSpPr>
          <p:spPr>
            <a:xfrm>
              <a:off x="0" y="-28575"/>
              <a:ext cx="11005158" cy="1952179"/>
            </a:xfrm>
            <a:prstGeom prst="rect">
              <a:avLst/>
            </a:prstGeom>
          </p:spPr>
          <p:txBody>
            <a:bodyPr anchor="t" rtlCol="false" tIns="0" lIns="0" bIns="0" rIns="0"/>
            <a:lstStyle/>
            <a:p>
              <a:pPr algn="l">
                <a:lnSpc>
                  <a:spcPts val="1889"/>
                </a:lnSpc>
              </a:pPr>
              <a:r>
                <a:rPr lang="en-US" b="true" sz="1575" i="true">
                  <a:solidFill>
                    <a:srgbClr val="000000"/>
                  </a:solidFill>
                  <a:latin typeface="Arial Bold Italics"/>
                  <a:ea typeface="Arial Bold Italics"/>
                  <a:cs typeface="Arial Bold Italics"/>
                  <a:sym typeface="Arial Bold Italics"/>
                </a:rPr>
                <a:t>Mass-tiege consumers</a:t>
              </a:r>
            </a:p>
            <a:p>
              <a:pPr algn="l">
                <a:lnSpc>
                  <a:spcPts val="1889"/>
                </a:lnSpc>
              </a:pP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INDIVIDUALS:</a:t>
              </a:r>
              <a:r>
                <a:rPr lang="en-US" sz="1575">
                  <a:solidFill>
                    <a:srgbClr val="000000"/>
                  </a:solidFill>
                  <a:latin typeface="Arial"/>
                  <a:ea typeface="Arial"/>
                  <a:cs typeface="Arial"/>
                  <a:sym typeface="Arial"/>
                </a:rPr>
                <a:t> Emerging and affluent professionals with active lifestyles, engaging in shopping, travel, and entertainment.</a:t>
              </a:r>
            </a:p>
            <a:p>
              <a:pPr algn="l" marL="285036" indent="-142518" lvl="1">
                <a:lnSpc>
                  <a:spcPts val="1889"/>
                </a:lnSpc>
                <a:buFont typeface="Arial"/>
                <a:buChar char="•"/>
              </a:pPr>
              <a:r>
                <a:rPr lang="en-US" b="true" sz="1575">
                  <a:solidFill>
                    <a:srgbClr val="000000"/>
                  </a:solidFill>
                  <a:latin typeface="Arial Bold"/>
                  <a:ea typeface="Arial Bold"/>
                  <a:cs typeface="Arial Bold"/>
                  <a:sym typeface="Arial Bold"/>
                </a:rPr>
                <a:t>BUSINESS: </a:t>
              </a:r>
              <a:r>
                <a:rPr lang="en-US" sz="1575">
                  <a:solidFill>
                    <a:srgbClr val="000000"/>
                  </a:solidFill>
                  <a:latin typeface="Arial"/>
                  <a:ea typeface="Arial"/>
                  <a:cs typeface="Arial"/>
                  <a:sym typeface="Arial"/>
                </a:rPr>
                <a:t>Progressive, New-age MSMEs and large businesses which use technology to enhance profitability &amp; efficiency.</a:t>
              </a:r>
            </a:p>
          </p:txBody>
        </p:sp>
      </p:grpSp>
      <p:sp>
        <p:nvSpPr>
          <p:cNvPr name="AutoShape 14" id="14"/>
          <p:cNvSpPr/>
          <p:nvPr/>
        </p:nvSpPr>
        <p:spPr>
          <a:xfrm rot="3910">
            <a:off x="391353" y="6164616"/>
            <a:ext cx="8373032" cy="0"/>
          </a:xfrm>
          <a:prstGeom prst="line">
            <a:avLst/>
          </a:prstGeom>
          <a:ln cap="rnd" w="9525">
            <a:solidFill>
              <a:srgbClr val="FFFFFF"/>
            </a:solidFill>
            <a:prstDash val="solid"/>
            <a:headEnd type="none" len="sm" w="sm"/>
            <a:tailEnd type="none" len="sm" w="sm"/>
          </a:ln>
        </p:spPr>
      </p:sp>
      <p:grpSp>
        <p:nvGrpSpPr>
          <p:cNvPr name="Group 15" id="15"/>
          <p:cNvGrpSpPr/>
          <p:nvPr/>
        </p:nvGrpSpPr>
        <p:grpSpPr>
          <a:xfrm rot="0">
            <a:off x="411363" y="3993861"/>
            <a:ext cx="3678486" cy="496002"/>
            <a:chOff x="0" y="0"/>
            <a:chExt cx="4904648" cy="661336"/>
          </a:xfrm>
        </p:grpSpPr>
        <p:sp>
          <p:nvSpPr>
            <p:cNvPr name="Freeform 16" id="16"/>
            <p:cNvSpPr/>
            <p:nvPr/>
          </p:nvSpPr>
          <p:spPr>
            <a:xfrm flipH="false" flipV="false" rot="0">
              <a:off x="0" y="0"/>
              <a:ext cx="4904648" cy="661336"/>
            </a:xfrm>
            <a:custGeom>
              <a:avLst/>
              <a:gdLst/>
              <a:ahLst/>
              <a:cxnLst/>
              <a:rect r="r" b="b" t="t" l="l"/>
              <a:pathLst>
                <a:path h="661336" w="4904648">
                  <a:moveTo>
                    <a:pt x="0" y="0"/>
                  </a:moveTo>
                  <a:lnTo>
                    <a:pt x="4904648" y="0"/>
                  </a:lnTo>
                  <a:lnTo>
                    <a:pt x="4904648" y="661336"/>
                  </a:lnTo>
                  <a:lnTo>
                    <a:pt x="0" y="661336"/>
                  </a:lnTo>
                  <a:close/>
                </a:path>
              </a:pathLst>
            </a:custGeom>
            <a:solidFill>
              <a:srgbClr val="000000">
                <a:alpha val="0"/>
              </a:srgbClr>
            </a:solidFill>
          </p:spPr>
        </p:sp>
        <p:sp>
          <p:nvSpPr>
            <p:cNvPr name="TextBox 17" id="17"/>
            <p:cNvSpPr txBox="true"/>
            <p:nvPr/>
          </p:nvSpPr>
          <p:spPr>
            <a:xfrm>
              <a:off x="0" y="-228600"/>
              <a:ext cx="4904648" cy="889936"/>
            </a:xfrm>
            <a:prstGeom prst="rect">
              <a:avLst/>
            </a:prstGeom>
          </p:spPr>
          <p:txBody>
            <a:bodyPr anchor="t" rtlCol="false" tIns="0" lIns="0" bIns="0" rIns="0"/>
            <a:lstStyle/>
            <a:p>
              <a:pPr algn="l">
                <a:lnSpc>
                  <a:spcPts val="4492"/>
                </a:lnSpc>
              </a:pPr>
              <a:r>
                <a:rPr lang="en-US" b="true" sz="2100">
                  <a:solidFill>
                    <a:srgbClr val="000000"/>
                  </a:solidFill>
                  <a:latin typeface="Times New Roman Bold"/>
                  <a:ea typeface="Times New Roman Bold"/>
                  <a:cs typeface="Times New Roman Bold"/>
                  <a:sym typeface="Times New Roman Bold"/>
                </a:rPr>
                <a:t>KEY TARGET CUSTOMERS</a:t>
              </a:r>
            </a:p>
          </p:txBody>
        </p:sp>
      </p:grpSp>
      <p:grpSp>
        <p:nvGrpSpPr>
          <p:cNvPr name="Group 18" id="18"/>
          <p:cNvGrpSpPr/>
          <p:nvPr/>
        </p:nvGrpSpPr>
        <p:grpSpPr>
          <a:xfrm rot="0">
            <a:off x="240303" y="6463646"/>
            <a:ext cx="4554962" cy="461665"/>
            <a:chOff x="0" y="0"/>
            <a:chExt cx="6073282" cy="615554"/>
          </a:xfrm>
        </p:grpSpPr>
        <p:sp>
          <p:nvSpPr>
            <p:cNvPr name="Freeform 19" id="19"/>
            <p:cNvSpPr/>
            <p:nvPr/>
          </p:nvSpPr>
          <p:spPr>
            <a:xfrm flipH="false" flipV="false" rot="0">
              <a:off x="0" y="0"/>
              <a:ext cx="6073282" cy="615554"/>
            </a:xfrm>
            <a:custGeom>
              <a:avLst/>
              <a:gdLst/>
              <a:ahLst/>
              <a:cxnLst/>
              <a:rect r="r" b="b" t="t" l="l"/>
              <a:pathLst>
                <a:path h="615554" w="6073282">
                  <a:moveTo>
                    <a:pt x="0" y="0"/>
                  </a:moveTo>
                  <a:lnTo>
                    <a:pt x="6073282" y="0"/>
                  </a:lnTo>
                  <a:lnTo>
                    <a:pt x="6073282" y="615554"/>
                  </a:lnTo>
                  <a:lnTo>
                    <a:pt x="0" y="615554"/>
                  </a:lnTo>
                  <a:close/>
                </a:path>
              </a:pathLst>
            </a:custGeom>
            <a:solidFill>
              <a:srgbClr val="000000">
                <a:alpha val="0"/>
              </a:srgbClr>
            </a:solidFill>
          </p:spPr>
        </p:sp>
        <p:sp>
          <p:nvSpPr>
            <p:cNvPr name="TextBox 20" id="20"/>
            <p:cNvSpPr txBox="true"/>
            <p:nvPr/>
          </p:nvSpPr>
          <p:spPr>
            <a:xfrm>
              <a:off x="0" y="-47625"/>
              <a:ext cx="6073282"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MAINLINE COMMUNICATION</a:t>
              </a:r>
            </a:p>
          </p:txBody>
        </p:sp>
      </p:grpSp>
      <p:grpSp>
        <p:nvGrpSpPr>
          <p:cNvPr name="Group 21" id="21"/>
          <p:cNvGrpSpPr/>
          <p:nvPr/>
        </p:nvGrpSpPr>
        <p:grpSpPr>
          <a:xfrm rot="0">
            <a:off x="8953926" y="342396"/>
            <a:ext cx="8943654" cy="553998"/>
            <a:chOff x="0" y="0"/>
            <a:chExt cx="11924872" cy="738664"/>
          </a:xfrm>
        </p:grpSpPr>
        <p:sp>
          <p:nvSpPr>
            <p:cNvPr name="Freeform 22" id="22"/>
            <p:cNvSpPr/>
            <p:nvPr/>
          </p:nvSpPr>
          <p:spPr>
            <a:xfrm flipH="false" flipV="false" rot="0">
              <a:off x="0" y="0"/>
              <a:ext cx="11924919" cy="738632"/>
            </a:xfrm>
            <a:custGeom>
              <a:avLst/>
              <a:gdLst/>
              <a:ahLst/>
              <a:cxnLst/>
              <a:rect r="r" b="b" t="t" l="l"/>
              <a:pathLst>
                <a:path h="738632" w="11924919">
                  <a:moveTo>
                    <a:pt x="0" y="0"/>
                  </a:moveTo>
                  <a:lnTo>
                    <a:pt x="11924919" y="0"/>
                  </a:lnTo>
                  <a:lnTo>
                    <a:pt x="11924919" y="738632"/>
                  </a:lnTo>
                  <a:lnTo>
                    <a:pt x="0" y="738632"/>
                  </a:lnTo>
                  <a:close/>
                </a:path>
              </a:pathLst>
            </a:custGeom>
            <a:solidFill>
              <a:srgbClr val="ED1C24"/>
            </a:solidFill>
          </p:spPr>
        </p:sp>
        <p:sp>
          <p:nvSpPr>
            <p:cNvPr name="TextBox 23" id="23"/>
            <p:cNvSpPr txBox="true"/>
            <p:nvPr/>
          </p:nvSpPr>
          <p:spPr>
            <a:xfrm>
              <a:off x="0" y="-57150"/>
              <a:ext cx="11924872" cy="795814"/>
            </a:xfrm>
            <a:prstGeom prst="rect">
              <a:avLst/>
            </a:prstGeom>
          </p:spPr>
          <p:txBody>
            <a:bodyPr anchor="t" rtlCol="false" tIns="50800" lIns="50800" bIns="50800" rIns="50800"/>
            <a:lstStyle/>
            <a:p>
              <a:pPr algn="ctr">
                <a:lnSpc>
                  <a:spcPts val="3240"/>
                </a:lnSpc>
              </a:pPr>
              <a:r>
                <a:rPr lang="en-US" b="true" sz="2700">
                  <a:solidFill>
                    <a:srgbClr val="FFFFFF"/>
                  </a:solidFill>
                  <a:latin typeface="Times New Roman Bold"/>
                  <a:ea typeface="Times New Roman Bold"/>
                  <a:cs typeface="Times New Roman Bold"/>
                  <a:sym typeface="Times New Roman Bold"/>
                </a:rPr>
                <a:t>Social Media Approach</a:t>
              </a:r>
            </a:p>
          </p:txBody>
        </p:sp>
      </p:grpSp>
      <p:grpSp>
        <p:nvGrpSpPr>
          <p:cNvPr name="Group 24" id="24"/>
          <p:cNvGrpSpPr/>
          <p:nvPr/>
        </p:nvGrpSpPr>
        <p:grpSpPr>
          <a:xfrm rot="0">
            <a:off x="9144000" y="1455134"/>
            <a:ext cx="8573782" cy="1188787"/>
            <a:chOff x="0" y="0"/>
            <a:chExt cx="11431710" cy="1585050"/>
          </a:xfrm>
        </p:grpSpPr>
        <p:sp>
          <p:nvSpPr>
            <p:cNvPr name="Freeform 25" id="25"/>
            <p:cNvSpPr/>
            <p:nvPr/>
          </p:nvSpPr>
          <p:spPr>
            <a:xfrm flipH="false" flipV="false" rot="0">
              <a:off x="0" y="0"/>
              <a:ext cx="11431710" cy="1585050"/>
            </a:xfrm>
            <a:custGeom>
              <a:avLst/>
              <a:gdLst/>
              <a:ahLst/>
              <a:cxnLst/>
              <a:rect r="r" b="b" t="t" l="l"/>
              <a:pathLst>
                <a:path h="1585050" w="11431710">
                  <a:moveTo>
                    <a:pt x="0" y="0"/>
                  </a:moveTo>
                  <a:lnTo>
                    <a:pt x="11431710" y="0"/>
                  </a:lnTo>
                  <a:lnTo>
                    <a:pt x="11431710" y="1585050"/>
                  </a:lnTo>
                  <a:lnTo>
                    <a:pt x="0" y="1585050"/>
                  </a:lnTo>
                  <a:close/>
                </a:path>
              </a:pathLst>
            </a:custGeom>
            <a:solidFill>
              <a:srgbClr val="000000">
                <a:alpha val="0"/>
              </a:srgbClr>
            </a:solidFill>
          </p:spPr>
        </p:sp>
        <p:sp>
          <p:nvSpPr>
            <p:cNvPr name="TextBox 26" id="26"/>
            <p:cNvSpPr txBox="true"/>
            <p:nvPr/>
          </p:nvSpPr>
          <p:spPr>
            <a:xfrm>
              <a:off x="0" y="-47625"/>
              <a:ext cx="11431710" cy="1632675"/>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OVERALL STRATEGY </a:t>
              </a:r>
            </a:p>
            <a:p>
              <a:pPr algn="l">
                <a:lnSpc>
                  <a:spcPts val="1889"/>
                </a:lnSpc>
              </a:pPr>
              <a:r>
                <a:rPr lang="en-US" sz="1575">
                  <a:solidFill>
                    <a:srgbClr val="000000"/>
                  </a:solidFill>
                  <a:latin typeface="Arial"/>
                  <a:ea typeface="Arial"/>
                  <a:cs typeface="Arial"/>
                  <a:sym typeface="Arial"/>
                </a:rPr>
                <a:t>Primarily </a:t>
              </a:r>
              <a:r>
                <a:rPr lang="en-US" sz="1575">
                  <a:solidFill>
                    <a:srgbClr val="00B0F0"/>
                  </a:solidFill>
                  <a:latin typeface="Arial"/>
                  <a:ea typeface="Arial"/>
                  <a:cs typeface="Arial"/>
                  <a:sym typeface="Arial"/>
                </a:rPr>
                <a:t>targeting mass-tige individuals</a:t>
              </a:r>
              <a:r>
                <a:rPr lang="en-US" sz="1575">
                  <a:solidFill>
                    <a:srgbClr val="000000"/>
                  </a:solidFill>
                  <a:latin typeface="Arial"/>
                  <a:ea typeface="Arial"/>
                  <a:cs typeface="Arial"/>
                  <a:sym typeface="Arial"/>
                </a:rPr>
                <a:t>, the brand curates </a:t>
              </a:r>
              <a:r>
                <a:rPr lang="en-US" sz="1575">
                  <a:solidFill>
                    <a:srgbClr val="00B0F0"/>
                  </a:solidFill>
                  <a:latin typeface="Arial"/>
                  <a:ea typeface="Arial"/>
                  <a:cs typeface="Arial"/>
                  <a:sym typeface="Arial"/>
                </a:rPr>
                <a:t>light-hearted</a:t>
              </a:r>
              <a:r>
                <a:rPr lang="en-US" sz="1575">
                  <a:solidFill>
                    <a:srgbClr val="000000"/>
                  </a:solidFill>
                  <a:latin typeface="Arial"/>
                  <a:ea typeface="Arial"/>
                  <a:cs typeface="Arial"/>
                  <a:sym typeface="Arial"/>
                </a:rPr>
                <a:t> content that highlights app features and offers to drive </a:t>
              </a:r>
              <a:r>
                <a:rPr lang="en-US" sz="1575">
                  <a:solidFill>
                    <a:srgbClr val="00B0F0"/>
                  </a:solidFill>
                  <a:latin typeface="Arial"/>
                  <a:ea typeface="Arial"/>
                  <a:cs typeface="Arial"/>
                  <a:sym typeface="Arial"/>
                </a:rPr>
                <a:t>consideration</a:t>
              </a:r>
              <a:r>
                <a:rPr lang="en-US" sz="1575">
                  <a:solidFill>
                    <a:srgbClr val="000000"/>
                  </a:solidFill>
                  <a:latin typeface="Arial"/>
                  <a:ea typeface="Arial"/>
                  <a:cs typeface="Arial"/>
                  <a:sym typeface="Arial"/>
                </a:rPr>
                <a:t>. The content is strategically tailored for different audience segments with a </a:t>
              </a:r>
              <a:r>
                <a:rPr lang="en-US" sz="1575">
                  <a:solidFill>
                    <a:srgbClr val="00B0F0"/>
                  </a:solidFill>
                  <a:latin typeface="Arial"/>
                  <a:ea typeface="Arial"/>
                  <a:cs typeface="Arial"/>
                  <a:sym typeface="Arial"/>
                </a:rPr>
                <a:t>platform-specific approach.</a:t>
              </a:r>
            </a:p>
          </p:txBody>
        </p:sp>
      </p:grpSp>
      <p:grpSp>
        <p:nvGrpSpPr>
          <p:cNvPr name="Group 27" id="27"/>
          <p:cNvGrpSpPr/>
          <p:nvPr/>
        </p:nvGrpSpPr>
        <p:grpSpPr>
          <a:xfrm rot="0">
            <a:off x="9144000" y="3002102"/>
            <a:ext cx="8573784" cy="1188787"/>
            <a:chOff x="0" y="0"/>
            <a:chExt cx="11431712" cy="1585050"/>
          </a:xfrm>
        </p:grpSpPr>
        <p:sp>
          <p:nvSpPr>
            <p:cNvPr name="Freeform 28" id="28"/>
            <p:cNvSpPr/>
            <p:nvPr/>
          </p:nvSpPr>
          <p:spPr>
            <a:xfrm flipH="false" flipV="false" rot="0">
              <a:off x="0" y="0"/>
              <a:ext cx="11431712" cy="1585050"/>
            </a:xfrm>
            <a:custGeom>
              <a:avLst/>
              <a:gdLst/>
              <a:ahLst/>
              <a:cxnLst/>
              <a:rect r="r" b="b" t="t" l="l"/>
              <a:pathLst>
                <a:path h="1585050" w="11431712">
                  <a:moveTo>
                    <a:pt x="0" y="0"/>
                  </a:moveTo>
                  <a:lnTo>
                    <a:pt x="11431712" y="0"/>
                  </a:lnTo>
                  <a:lnTo>
                    <a:pt x="11431712" y="1585050"/>
                  </a:lnTo>
                  <a:lnTo>
                    <a:pt x="0" y="1585050"/>
                  </a:lnTo>
                  <a:close/>
                </a:path>
              </a:pathLst>
            </a:custGeom>
            <a:solidFill>
              <a:srgbClr val="000000">
                <a:alpha val="0"/>
              </a:srgbClr>
            </a:solidFill>
          </p:spPr>
        </p:sp>
        <p:sp>
          <p:nvSpPr>
            <p:cNvPr name="TextBox 29" id="29"/>
            <p:cNvSpPr txBox="true"/>
            <p:nvPr/>
          </p:nvSpPr>
          <p:spPr>
            <a:xfrm>
              <a:off x="0" y="-47625"/>
              <a:ext cx="11431712" cy="1632675"/>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COMMUNICATION LENS</a:t>
              </a:r>
            </a:p>
            <a:p>
              <a:pPr algn="l">
                <a:lnSpc>
                  <a:spcPts val="1889"/>
                </a:lnSpc>
              </a:pPr>
              <a:r>
                <a:rPr lang="en-US" sz="1575">
                  <a:solidFill>
                    <a:srgbClr val="000000"/>
                  </a:solidFill>
                  <a:latin typeface="Arial"/>
                  <a:ea typeface="Arial"/>
                  <a:cs typeface="Arial"/>
                  <a:sym typeface="Arial"/>
                </a:rPr>
                <a:t>Centered on the idea of "Banking Made Easy," the brand consistently highlights its digital solutions to showcase how technology simplifies banking. Additionally, it reinforces recall through sonic branding and logo integration.</a:t>
              </a:r>
            </a:p>
          </p:txBody>
        </p:sp>
      </p:grpSp>
      <p:sp>
        <p:nvSpPr>
          <p:cNvPr name="AutoShape 30" id="30"/>
          <p:cNvSpPr/>
          <p:nvPr/>
        </p:nvSpPr>
        <p:spPr>
          <a:xfrm rot="3852">
            <a:off x="9224000" y="2821545"/>
            <a:ext cx="8498548" cy="0"/>
          </a:xfrm>
          <a:prstGeom prst="line">
            <a:avLst/>
          </a:prstGeom>
          <a:ln cap="rnd" w="9525">
            <a:solidFill>
              <a:srgbClr val="FFFFFF"/>
            </a:solidFill>
            <a:prstDash val="solid"/>
            <a:headEnd type="none" len="sm" w="sm"/>
            <a:tailEnd type="none" len="sm" w="sm"/>
          </a:ln>
        </p:spPr>
      </p:sp>
      <p:sp>
        <p:nvSpPr>
          <p:cNvPr name="AutoShape 31" id="31"/>
          <p:cNvSpPr/>
          <p:nvPr/>
        </p:nvSpPr>
        <p:spPr>
          <a:xfrm rot="3852">
            <a:off x="9224000" y="4400637"/>
            <a:ext cx="8498548" cy="0"/>
          </a:xfrm>
          <a:prstGeom prst="line">
            <a:avLst/>
          </a:prstGeom>
          <a:ln cap="rnd" w="9525">
            <a:solidFill>
              <a:srgbClr val="FFFFFF"/>
            </a:solidFill>
            <a:prstDash val="solid"/>
            <a:headEnd type="none" len="sm" w="sm"/>
            <a:tailEnd type="none" len="sm" w="sm"/>
          </a:ln>
        </p:spPr>
      </p:sp>
      <p:grpSp>
        <p:nvGrpSpPr>
          <p:cNvPr name="Group 32" id="32"/>
          <p:cNvGrpSpPr/>
          <p:nvPr/>
        </p:nvGrpSpPr>
        <p:grpSpPr>
          <a:xfrm rot="0">
            <a:off x="9144000" y="4671406"/>
            <a:ext cx="8658546" cy="704038"/>
            <a:chOff x="0" y="0"/>
            <a:chExt cx="11544728" cy="938718"/>
          </a:xfrm>
        </p:grpSpPr>
        <p:sp>
          <p:nvSpPr>
            <p:cNvPr name="Freeform 33" id="33"/>
            <p:cNvSpPr/>
            <p:nvPr/>
          </p:nvSpPr>
          <p:spPr>
            <a:xfrm flipH="false" flipV="false" rot="0">
              <a:off x="0" y="0"/>
              <a:ext cx="11544728" cy="938718"/>
            </a:xfrm>
            <a:custGeom>
              <a:avLst/>
              <a:gdLst/>
              <a:ahLst/>
              <a:cxnLst/>
              <a:rect r="r" b="b" t="t" l="l"/>
              <a:pathLst>
                <a:path h="938718" w="11544728">
                  <a:moveTo>
                    <a:pt x="0" y="0"/>
                  </a:moveTo>
                  <a:lnTo>
                    <a:pt x="11544728" y="0"/>
                  </a:lnTo>
                  <a:lnTo>
                    <a:pt x="11544728" y="938718"/>
                  </a:lnTo>
                  <a:lnTo>
                    <a:pt x="0" y="938718"/>
                  </a:lnTo>
                  <a:close/>
                </a:path>
              </a:pathLst>
            </a:custGeom>
            <a:solidFill>
              <a:srgbClr val="000000">
                <a:alpha val="0"/>
              </a:srgbClr>
            </a:solidFill>
          </p:spPr>
        </p:sp>
        <p:sp>
          <p:nvSpPr>
            <p:cNvPr name="TextBox 34" id="34"/>
            <p:cNvSpPr txBox="true"/>
            <p:nvPr/>
          </p:nvSpPr>
          <p:spPr>
            <a:xfrm>
              <a:off x="0" y="-47625"/>
              <a:ext cx="11544728" cy="986343"/>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TONALITY</a:t>
              </a:r>
            </a:p>
            <a:p>
              <a:pPr algn="l">
                <a:lnSpc>
                  <a:spcPts val="1889"/>
                </a:lnSpc>
              </a:pPr>
              <a:r>
                <a:rPr lang="en-US" sz="1575">
                  <a:solidFill>
                    <a:srgbClr val="000000"/>
                  </a:solidFill>
                  <a:latin typeface="Arial"/>
                  <a:ea typeface="Arial"/>
                  <a:cs typeface="Arial"/>
                  <a:sym typeface="Arial"/>
                </a:rPr>
                <a:t>Light hearted, Fun, Upbeat, Salesy</a:t>
              </a:r>
            </a:p>
          </p:txBody>
        </p:sp>
      </p:grpSp>
      <p:sp>
        <p:nvSpPr>
          <p:cNvPr name="AutoShape 35" id="35"/>
          <p:cNvSpPr/>
          <p:nvPr/>
        </p:nvSpPr>
        <p:spPr>
          <a:xfrm rot="3896">
            <a:off x="9319035" y="5692388"/>
            <a:ext cx="8403512" cy="0"/>
          </a:xfrm>
          <a:prstGeom prst="line">
            <a:avLst/>
          </a:prstGeom>
          <a:ln cap="rnd" w="9525">
            <a:solidFill>
              <a:srgbClr val="FFFFFF"/>
            </a:solidFill>
            <a:prstDash val="solid"/>
            <a:headEnd type="none" len="sm" w="sm"/>
            <a:tailEnd type="none" len="sm" w="sm"/>
          </a:ln>
        </p:spPr>
      </p:sp>
      <p:sp>
        <p:nvSpPr>
          <p:cNvPr name="Freeform 36" id="36"/>
          <p:cNvSpPr/>
          <p:nvPr/>
        </p:nvSpPr>
        <p:spPr>
          <a:xfrm flipH="false" flipV="false" rot="0">
            <a:off x="349938" y="275542"/>
            <a:ext cx="3739911" cy="752364"/>
          </a:xfrm>
          <a:custGeom>
            <a:avLst/>
            <a:gdLst/>
            <a:ahLst/>
            <a:cxnLst/>
            <a:rect r="r" b="b" t="t" l="l"/>
            <a:pathLst>
              <a:path h="752364" w="3739911">
                <a:moveTo>
                  <a:pt x="0" y="0"/>
                </a:moveTo>
                <a:lnTo>
                  <a:pt x="3739911" y="0"/>
                </a:lnTo>
                <a:lnTo>
                  <a:pt x="3739911" y="752365"/>
                </a:lnTo>
                <a:lnTo>
                  <a:pt x="0" y="752365"/>
                </a:lnTo>
                <a:lnTo>
                  <a:pt x="0" y="0"/>
                </a:lnTo>
                <a:close/>
              </a:path>
            </a:pathLst>
          </a:custGeom>
          <a:blipFill>
            <a:blip r:embed="rId2"/>
            <a:stretch>
              <a:fillRect l="0" t="0" r="0" b="0"/>
            </a:stretch>
          </a:blipFill>
        </p:spPr>
      </p:sp>
      <p:grpSp>
        <p:nvGrpSpPr>
          <p:cNvPr name="Group 37" id="37"/>
          <p:cNvGrpSpPr/>
          <p:nvPr/>
        </p:nvGrpSpPr>
        <p:grpSpPr>
          <a:xfrm rot="0">
            <a:off x="376020" y="6927682"/>
            <a:ext cx="8220848" cy="819455"/>
            <a:chOff x="0" y="0"/>
            <a:chExt cx="10961130" cy="1092606"/>
          </a:xfrm>
        </p:grpSpPr>
        <p:sp>
          <p:nvSpPr>
            <p:cNvPr name="Freeform 38" id="38"/>
            <p:cNvSpPr/>
            <p:nvPr/>
          </p:nvSpPr>
          <p:spPr>
            <a:xfrm flipH="false" flipV="false" rot="0">
              <a:off x="0" y="0"/>
              <a:ext cx="10961130" cy="1092606"/>
            </a:xfrm>
            <a:custGeom>
              <a:avLst/>
              <a:gdLst/>
              <a:ahLst/>
              <a:cxnLst/>
              <a:rect r="r" b="b" t="t" l="l"/>
              <a:pathLst>
                <a:path h="1092606" w="10961130">
                  <a:moveTo>
                    <a:pt x="0" y="0"/>
                  </a:moveTo>
                  <a:lnTo>
                    <a:pt x="10961130" y="0"/>
                  </a:lnTo>
                  <a:lnTo>
                    <a:pt x="10961130" y="1092606"/>
                  </a:lnTo>
                  <a:lnTo>
                    <a:pt x="0" y="1092606"/>
                  </a:lnTo>
                  <a:close/>
                </a:path>
              </a:pathLst>
            </a:custGeom>
            <a:solidFill>
              <a:srgbClr val="000000">
                <a:alpha val="0"/>
              </a:srgbClr>
            </a:solidFill>
          </p:spPr>
        </p:sp>
        <p:sp>
          <p:nvSpPr>
            <p:cNvPr name="TextBox 39" id="39"/>
            <p:cNvSpPr txBox="true"/>
            <p:nvPr/>
          </p:nvSpPr>
          <p:spPr>
            <a:xfrm>
              <a:off x="0" y="-28575"/>
              <a:ext cx="10961130" cy="1121181"/>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The mainline communication emphasizes the brand’s digital solutions, positioning it as an innovative, tech-savvy, and highly convenient bank accessible anytime, anywhere.</a:t>
              </a:r>
            </a:p>
            <a:p>
              <a:pPr algn="l">
                <a:lnSpc>
                  <a:spcPts val="1889"/>
                </a:lnSpc>
              </a:pPr>
            </a:p>
            <a:p>
              <a:pPr algn="l">
                <a:lnSpc>
                  <a:spcPts val="1889"/>
                </a:lnSpc>
              </a:pPr>
              <a:r>
                <a:rPr lang="en-US" b="true" sz="1575">
                  <a:solidFill>
                    <a:srgbClr val="000000"/>
                  </a:solidFill>
                  <a:latin typeface="Arial Bold"/>
                  <a:ea typeface="Arial Bold"/>
                  <a:cs typeface="Arial Bold"/>
                  <a:sym typeface="Arial Bold"/>
                </a:rPr>
                <a:t>Brand Ambassador: </a:t>
              </a:r>
              <a:r>
                <a:rPr lang="en-US" sz="1575">
                  <a:solidFill>
                    <a:srgbClr val="000000"/>
                  </a:solidFill>
                  <a:latin typeface="Arial"/>
                  <a:ea typeface="Arial"/>
                  <a:cs typeface="Arial"/>
                  <a:sym typeface="Arial"/>
                </a:rPr>
                <a:t>Anil Kapoor and Samantha Ruth</a:t>
              </a:r>
            </a:p>
          </p:txBody>
        </p:sp>
      </p:grpSp>
      <p:grpSp>
        <p:nvGrpSpPr>
          <p:cNvPr name="Group 40" id="40"/>
          <p:cNvGrpSpPr/>
          <p:nvPr/>
        </p:nvGrpSpPr>
        <p:grpSpPr>
          <a:xfrm rot="0">
            <a:off x="446226" y="7843455"/>
            <a:ext cx="8150642" cy="1165704"/>
            <a:chOff x="0" y="0"/>
            <a:chExt cx="10867522" cy="1554272"/>
          </a:xfrm>
        </p:grpSpPr>
        <p:sp>
          <p:nvSpPr>
            <p:cNvPr name="Freeform 41" id="41"/>
            <p:cNvSpPr/>
            <p:nvPr/>
          </p:nvSpPr>
          <p:spPr>
            <a:xfrm flipH="false" flipV="false" rot="0">
              <a:off x="0" y="0"/>
              <a:ext cx="10867522" cy="1554272"/>
            </a:xfrm>
            <a:custGeom>
              <a:avLst/>
              <a:gdLst/>
              <a:ahLst/>
              <a:cxnLst/>
              <a:rect r="r" b="b" t="t" l="l"/>
              <a:pathLst>
                <a:path h="1554272" w="10867522">
                  <a:moveTo>
                    <a:pt x="0" y="0"/>
                  </a:moveTo>
                  <a:lnTo>
                    <a:pt x="10867522" y="0"/>
                  </a:lnTo>
                  <a:lnTo>
                    <a:pt x="10867522" y="1554272"/>
                  </a:lnTo>
                  <a:lnTo>
                    <a:pt x="0" y="1554272"/>
                  </a:lnTo>
                  <a:close/>
                </a:path>
              </a:pathLst>
            </a:custGeom>
            <a:solidFill>
              <a:srgbClr val="000000">
                <a:alpha val="0"/>
              </a:srgbClr>
            </a:solidFill>
          </p:spPr>
        </p:sp>
        <p:sp>
          <p:nvSpPr>
            <p:cNvPr name="TextBox 42" id="42"/>
            <p:cNvSpPr txBox="true"/>
            <p:nvPr/>
          </p:nvSpPr>
          <p:spPr>
            <a:xfrm>
              <a:off x="0" y="-28575"/>
              <a:ext cx="10867522" cy="1582847"/>
            </a:xfrm>
            <a:prstGeom prst="rect">
              <a:avLst/>
            </a:prstGeom>
          </p:spPr>
          <p:txBody>
            <a:bodyPr anchor="t" rtlCol="false" tIns="0" lIns="0" bIns="0" rIns="0"/>
            <a:lstStyle/>
            <a:p>
              <a:pPr algn="l">
                <a:lnSpc>
                  <a:spcPts val="1889"/>
                </a:lnSpc>
              </a:pPr>
              <a:r>
                <a:rPr lang="en-US" b="true" sz="1575">
                  <a:solidFill>
                    <a:srgbClr val="000000"/>
                  </a:solidFill>
                  <a:latin typeface="Arial Bold"/>
                  <a:ea typeface="Arial Bold"/>
                  <a:cs typeface="Arial Bold"/>
                  <a:sym typeface="Arial Bold"/>
                </a:rPr>
                <a:t>Campaigns</a:t>
              </a:r>
            </a:p>
            <a:p>
              <a:pPr algn="l">
                <a:lnSpc>
                  <a:spcPts val="1800"/>
                </a:lnSpc>
              </a:pPr>
              <a:r>
                <a:rPr lang="en-US" sz="1500" i="true">
                  <a:solidFill>
                    <a:srgbClr val="00B0F0"/>
                  </a:solidFill>
                  <a:latin typeface="Arial Italics"/>
                  <a:ea typeface="Arial Italics"/>
                  <a:cs typeface="Arial Italics"/>
                  <a:sym typeface="Arial Italics"/>
                </a:rPr>
                <a:t>Mobile On, Banking full on</a:t>
              </a:r>
              <a:r>
                <a:rPr lang="en-US" sz="1500">
                  <a:solidFill>
                    <a:srgbClr val="000000"/>
                  </a:solidFill>
                  <a:latin typeface="Arial"/>
                  <a:ea typeface="Arial"/>
                  <a:cs typeface="Arial"/>
                  <a:sym typeface="Arial"/>
                </a:rPr>
                <a:t> Campaign: The campaign positions iMobile Pay as a one-stop banking solution, highlighting its comprehensive features for seamless mobile banking.</a:t>
              </a:r>
            </a:p>
            <a:p>
              <a:pPr algn="l">
                <a:lnSpc>
                  <a:spcPts val="1800"/>
                </a:lnSpc>
              </a:pPr>
              <a:r>
                <a:rPr lang="en-US" sz="1500" i="true">
                  <a:solidFill>
                    <a:srgbClr val="00B0F0"/>
                  </a:solidFill>
                  <a:latin typeface="Arial Italics"/>
                  <a:ea typeface="Arial Italics"/>
                  <a:cs typeface="Arial Italics"/>
                  <a:sym typeface="Arial Italics"/>
                </a:rPr>
                <a:t>All Fast, All Easy:</a:t>
              </a:r>
              <a:r>
                <a:rPr lang="en-US" sz="1500" i="true">
                  <a:solidFill>
                    <a:srgbClr val="ED1C24"/>
                  </a:solidFill>
                  <a:latin typeface="Arial Italics"/>
                  <a:ea typeface="Arial Italics"/>
                  <a:cs typeface="Arial Italics"/>
                  <a:sym typeface="Arial Italics"/>
                </a:rPr>
                <a:t> </a:t>
              </a:r>
              <a:r>
                <a:rPr lang="en-US" sz="1500" i="true">
                  <a:solidFill>
                    <a:srgbClr val="000000"/>
                  </a:solidFill>
                  <a:latin typeface="Arial Italics"/>
                  <a:ea typeface="Arial Italics"/>
                  <a:cs typeface="Arial Italics"/>
                  <a:sym typeface="Arial Italics"/>
                </a:rPr>
                <a:t>Targeting South India, the campaign positions ICICI as the go-to bank for B2B solutions, offering fast, seamless digital services, amplified by regional star Samantha.</a:t>
              </a:r>
            </a:p>
          </p:txBody>
        </p:sp>
      </p:grpSp>
      <p:grpSp>
        <p:nvGrpSpPr>
          <p:cNvPr name="Group 43" id="43"/>
          <p:cNvGrpSpPr/>
          <p:nvPr/>
        </p:nvGrpSpPr>
        <p:grpSpPr>
          <a:xfrm rot="0">
            <a:off x="380877" y="1951544"/>
            <a:ext cx="8393986" cy="623247"/>
            <a:chOff x="0" y="0"/>
            <a:chExt cx="11191982" cy="830996"/>
          </a:xfrm>
        </p:grpSpPr>
        <p:sp>
          <p:nvSpPr>
            <p:cNvPr name="Freeform 44" id="44"/>
            <p:cNvSpPr/>
            <p:nvPr/>
          </p:nvSpPr>
          <p:spPr>
            <a:xfrm flipH="false" flipV="false" rot="0">
              <a:off x="0" y="0"/>
              <a:ext cx="11191982" cy="830996"/>
            </a:xfrm>
            <a:custGeom>
              <a:avLst/>
              <a:gdLst/>
              <a:ahLst/>
              <a:cxnLst/>
              <a:rect r="r" b="b" t="t" l="l"/>
              <a:pathLst>
                <a:path h="830996" w="11191982">
                  <a:moveTo>
                    <a:pt x="0" y="0"/>
                  </a:moveTo>
                  <a:lnTo>
                    <a:pt x="11191982" y="0"/>
                  </a:lnTo>
                  <a:lnTo>
                    <a:pt x="11191982" y="830996"/>
                  </a:lnTo>
                  <a:lnTo>
                    <a:pt x="0" y="830996"/>
                  </a:lnTo>
                  <a:close/>
                </a:path>
              </a:pathLst>
            </a:custGeom>
            <a:solidFill>
              <a:srgbClr val="000000">
                <a:alpha val="0"/>
              </a:srgbClr>
            </a:solidFill>
          </p:spPr>
        </p:sp>
        <p:sp>
          <p:nvSpPr>
            <p:cNvPr name="TextBox 45" id="45"/>
            <p:cNvSpPr txBox="true"/>
            <p:nvPr/>
          </p:nvSpPr>
          <p:spPr>
            <a:xfrm>
              <a:off x="0" y="-28575"/>
              <a:ext cx="11191982" cy="859571"/>
            </a:xfrm>
            <a:prstGeom prst="rect">
              <a:avLst/>
            </a:prstGeom>
          </p:spPr>
          <p:txBody>
            <a:bodyPr anchor="t" rtlCol="false" tIns="0" lIns="0" bIns="0" rIns="0"/>
            <a:lstStyle/>
            <a:p>
              <a:pPr algn="l">
                <a:lnSpc>
                  <a:spcPts val="1889"/>
                </a:lnSpc>
              </a:pPr>
              <a:r>
                <a:rPr lang="en-US" sz="1575" i="true">
                  <a:solidFill>
                    <a:srgbClr val="FF0000"/>
                  </a:solidFill>
                  <a:latin typeface="Arial Italics"/>
                  <a:ea typeface="Arial Italics"/>
                  <a:cs typeface="Arial Italics"/>
                  <a:sym typeface="Arial Italics"/>
                </a:rPr>
                <a:t>The brand lacks a clearly defined overarching purpose, though a deep dive into its communication suggests—</a:t>
              </a:r>
            </a:p>
          </p:txBody>
        </p:sp>
      </p:grpSp>
      <p:sp>
        <p:nvSpPr>
          <p:cNvPr name="Freeform 46" id="46"/>
          <p:cNvSpPr/>
          <p:nvPr/>
        </p:nvSpPr>
        <p:spPr>
          <a:xfrm flipH="false" flipV="false" rot="0">
            <a:off x="9693426" y="6841092"/>
            <a:ext cx="556982" cy="556982"/>
          </a:xfrm>
          <a:custGeom>
            <a:avLst/>
            <a:gdLst/>
            <a:ahLst/>
            <a:cxnLst/>
            <a:rect r="r" b="b" t="t" l="l"/>
            <a:pathLst>
              <a:path h="556982" w="556982">
                <a:moveTo>
                  <a:pt x="0" y="0"/>
                </a:moveTo>
                <a:lnTo>
                  <a:pt x="556982" y="0"/>
                </a:lnTo>
                <a:lnTo>
                  <a:pt x="556982" y="556982"/>
                </a:lnTo>
                <a:lnTo>
                  <a:pt x="0" y="556982"/>
                </a:lnTo>
                <a:lnTo>
                  <a:pt x="0" y="0"/>
                </a:lnTo>
                <a:close/>
              </a:path>
            </a:pathLst>
          </a:custGeom>
          <a:blipFill>
            <a:blip r:embed="rId3"/>
            <a:stretch>
              <a:fillRect l="0" t="0" r="0" b="0"/>
            </a:stretch>
          </a:blipFill>
        </p:spPr>
      </p:sp>
      <p:sp>
        <p:nvSpPr>
          <p:cNvPr name="Freeform 47" id="47"/>
          <p:cNvSpPr/>
          <p:nvPr/>
        </p:nvSpPr>
        <p:spPr>
          <a:xfrm flipH="false" flipV="false" rot="0">
            <a:off x="9670119" y="7660455"/>
            <a:ext cx="556983" cy="557757"/>
          </a:xfrm>
          <a:custGeom>
            <a:avLst/>
            <a:gdLst/>
            <a:ahLst/>
            <a:cxnLst/>
            <a:rect r="r" b="b" t="t" l="l"/>
            <a:pathLst>
              <a:path h="557757" w="556983">
                <a:moveTo>
                  <a:pt x="0" y="0"/>
                </a:moveTo>
                <a:lnTo>
                  <a:pt x="556983" y="0"/>
                </a:lnTo>
                <a:lnTo>
                  <a:pt x="556983" y="557757"/>
                </a:lnTo>
                <a:lnTo>
                  <a:pt x="0" y="557757"/>
                </a:lnTo>
                <a:lnTo>
                  <a:pt x="0" y="0"/>
                </a:lnTo>
                <a:close/>
              </a:path>
            </a:pathLst>
          </a:custGeom>
          <a:blipFill>
            <a:blip r:embed="rId4"/>
            <a:stretch>
              <a:fillRect l="0" t="0" r="-8" b="0"/>
            </a:stretch>
          </a:blipFill>
        </p:spPr>
      </p:sp>
      <p:sp>
        <p:nvSpPr>
          <p:cNvPr name="Freeform 48" id="48"/>
          <p:cNvSpPr/>
          <p:nvPr/>
        </p:nvSpPr>
        <p:spPr>
          <a:xfrm flipH="false" flipV="false" rot="0">
            <a:off x="9669344" y="8469244"/>
            <a:ext cx="557757" cy="557757"/>
          </a:xfrm>
          <a:custGeom>
            <a:avLst/>
            <a:gdLst/>
            <a:ahLst/>
            <a:cxnLst/>
            <a:rect r="r" b="b" t="t" l="l"/>
            <a:pathLst>
              <a:path h="557757" w="557757">
                <a:moveTo>
                  <a:pt x="0" y="0"/>
                </a:moveTo>
                <a:lnTo>
                  <a:pt x="557756" y="0"/>
                </a:lnTo>
                <a:lnTo>
                  <a:pt x="557756" y="557758"/>
                </a:lnTo>
                <a:lnTo>
                  <a:pt x="0" y="557758"/>
                </a:lnTo>
                <a:lnTo>
                  <a:pt x="0" y="0"/>
                </a:lnTo>
                <a:close/>
              </a:path>
            </a:pathLst>
          </a:custGeom>
          <a:blipFill>
            <a:blip r:embed="rId5"/>
            <a:stretch>
              <a:fillRect l="0" t="0" r="0" b="0"/>
            </a:stretch>
          </a:blipFill>
        </p:spPr>
      </p:sp>
      <p:grpSp>
        <p:nvGrpSpPr>
          <p:cNvPr name="Group 49" id="49"/>
          <p:cNvGrpSpPr/>
          <p:nvPr/>
        </p:nvGrpSpPr>
        <p:grpSpPr>
          <a:xfrm rot="0">
            <a:off x="10575876" y="6734487"/>
            <a:ext cx="6972768" cy="646330"/>
            <a:chOff x="0" y="0"/>
            <a:chExt cx="9297024" cy="861774"/>
          </a:xfrm>
        </p:grpSpPr>
        <p:sp>
          <p:nvSpPr>
            <p:cNvPr name="Freeform 50" id="50"/>
            <p:cNvSpPr/>
            <p:nvPr/>
          </p:nvSpPr>
          <p:spPr>
            <a:xfrm flipH="false" flipV="false" rot="0">
              <a:off x="0" y="0"/>
              <a:ext cx="9297024" cy="861774"/>
            </a:xfrm>
            <a:custGeom>
              <a:avLst/>
              <a:gdLst/>
              <a:ahLst/>
              <a:cxnLst/>
              <a:rect r="r" b="b" t="t" l="l"/>
              <a:pathLst>
                <a:path h="861774" w="9297024">
                  <a:moveTo>
                    <a:pt x="0" y="0"/>
                  </a:moveTo>
                  <a:lnTo>
                    <a:pt x="9297024" y="0"/>
                  </a:lnTo>
                  <a:lnTo>
                    <a:pt x="9297024" y="861774"/>
                  </a:lnTo>
                  <a:lnTo>
                    <a:pt x="0" y="861774"/>
                  </a:lnTo>
                  <a:close/>
                </a:path>
              </a:pathLst>
            </a:custGeom>
            <a:solidFill>
              <a:srgbClr val="000000">
                <a:alpha val="0"/>
              </a:srgbClr>
            </a:solidFill>
          </p:spPr>
        </p:sp>
        <p:sp>
          <p:nvSpPr>
            <p:cNvPr name="TextBox 51" id="51"/>
            <p:cNvSpPr txBox="true"/>
            <p:nvPr/>
          </p:nvSpPr>
          <p:spPr>
            <a:xfrm>
              <a:off x="0" y="-38100"/>
              <a:ext cx="9297024"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Leveraging </a:t>
              </a:r>
              <a:r>
                <a:rPr lang="en-US" sz="1650">
                  <a:solidFill>
                    <a:srgbClr val="00B0F0"/>
                  </a:solidFill>
                  <a:latin typeface="Arial"/>
                  <a:ea typeface="Arial"/>
                  <a:cs typeface="Arial"/>
                  <a:sym typeface="Arial"/>
                </a:rPr>
                <a:t>aminations, reels and appealing visual story telling</a:t>
              </a:r>
              <a:r>
                <a:rPr lang="en-US" sz="1650">
                  <a:solidFill>
                    <a:srgbClr val="000000"/>
                  </a:solidFill>
                  <a:latin typeface="Arial"/>
                  <a:ea typeface="Arial"/>
                  <a:cs typeface="Arial"/>
                  <a:sym typeface="Arial"/>
                </a:rPr>
                <a:t>, they </a:t>
              </a:r>
              <a:r>
                <a:rPr lang="en-US" sz="1650">
                  <a:solidFill>
                    <a:srgbClr val="00B0F0"/>
                  </a:solidFill>
                  <a:latin typeface="Arial"/>
                  <a:ea typeface="Arial"/>
                  <a:cs typeface="Arial"/>
                  <a:sym typeface="Arial"/>
                </a:rPr>
                <a:t>showcase technology, products/features &amp; offers </a:t>
              </a:r>
              <a:r>
                <a:rPr lang="en-US" sz="1650">
                  <a:solidFill>
                    <a:srgbClr val="000000"/>
                  </a:solidFill>
                  <a:latin typeface="Arial"/>
                  <a:ea typeface="Arial"/>
                  <a:cs typeface="Arial"/>
                  <a:sym typeface="Arial"/>
                </a:rPr>
                <a:t>to drive consideration</a:t>
              </a:r>
            </a:p>
          </p:txBody>
        </p:sp>
      </p:grpSp>
      <p:grpSp>
        <p:nvGrpSpPr>
          <p:cNvPr name="Group 52" id="52"/>
          <p:cNvGrpSpPr/>
          <p:nvPr/>
        </p:nvGrpSpPr>
        <p:grpSpPr>
          <a:xfrm rot="0">
            <a:off x="10573149" y="7743126"/>
            <a:ext cx="3816350" cy="392415"/>
            <a:chOff x="0" y="0"/>
            <a:chExt cx="5088466" cy="523220"/>
          </a:xfrm>
        </p:grpSpPr>
        <p:sp>
          <p:nvSpPr>
            <p:cNvPr name="Freeform 53" id="53"/>
            <p:cNvSpPr/>
            <p:nvPr/>
          </p:nvSpPr>
          <p:spPr>
            <a:xfrm flipH="false" flipV="false" rot="0">
              <a:off x="0" y="0"/>
              <a:ext cx="5088466" cy="523220"/>
            </a:xfrm>
            <a:custGeom>
              <a:avLst/>
              <a:gdLst/>
              <a:ahLst/>
              <a:cxnLst/>
              <a:rect r="r" b="b" t="t" l="l"/>
              <a:pathLst>
                <a:path h="523220" w="5088466">
                  <a:moveTo>
                    <a:pt x="0" y="0"/>
                  </a:moveTo>
                  <a:lnTo>
                    <a:pt x="5088466" y="0"/>
                  </a:lnTo>
                  <a:lnTo>
                    <a:pt x="5088466" y="523220"/>
                  </a:lnTo>
                  <a:lnTo>
                    <a:pt x="0" y="523220"/>
                  </a:lnTo>
                  <a:close/>
                </a:path>
              </a:pathLst>
            </a:custGeom>
            <a:solidFill>
              <a:srgbClr val="000000">
                <a:alpha val="0"/>
              </a:srgbClr>
            </a:solidFill>
          </p:spPr>
        </p:sp>
        <p:sp>
          <p:nvSpPr>
            <p:cNvPr name="TextBox 54" id="54"/>
            <p:cNvSpPr txBox="true"/>
            <p:nvPr/>
          </p:nvSpPr>
          <p:spPr>
            <a:xfrm>
              <a:off x="0" y="-38100"/>
              <a:ext cx="5088466"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Duplication from Instagram</a:t>
              </a:r>
            </a:p>
          </p:txBody>
        </p:sp>
      </p:grpSp>
      <p:grpSp>
        <p:nvGrpSpPr>
          <p:cNvPr name="Group 55" id="55"/>
          <p:cNvGrpSpPr/>
          <p:nvPr/>
        </p:nvGrpSpPr>
        <p:grpSpPr>
          <a:xfrm rot="0">
            <a:off x="10575876" y="8310549"/>
            <a:ext cx="6972768" cy="900246"/>
            <a:chOff x="0" y="0"/>
            <a:chExt cx="9297024" cy="1200328"/>
          </a:xfrm>
        </p:grpSpPr>
        <p:sp>
          <p:nvSpPr>
            <p:cNvPr name="Freeform 56" id="56"/>
            <p:cNvSpPr/>
            <p:nvPr/>
          </p:nvSpPr>
          <p:spPr>
            <a:xfrm flipH="false" flipV="false" rot="0">
              <a:off x="0" y="0"/>
              <a:ext cx="9297024" cy="1200328"/>
            </a:xfrm>
            <a:custGeom>
              <a:avLst/>
              <a:gdLst/>
              <a:ahLst/>
              <a:cxnLst/>
              <a:rect r="r" b="b" t="t" l="l"/>
              <a:pathLst>
                <a:path h="1200328" w="9297024">
                  <a:moveTo>
                    <a:pt x="0" y="0"/>
                  </a:moveTo>
                  <a:lnTo>
                    <a:pt x="9297024" y="0"/>
                  </a:lnTo>
                  <a:lnTo>
                    <a:pt x="9297024" y="1200328"/>
                  </a:lnTo>
                  <a:lnTo>
                    <a:pt x="0" y="1200328"/>
                  </a:lnTo>
                  <a:close/>
                </a:path>
              </a:pathLst>
            </a:custGeom>
            <a:solidFill>
              <a:srgbClr val="000000">
                <a:alpha val="0"/>
              </a:srgbClr>
            </a:solidFill>
          </p:spPr>
        </p:sp>
        <p:sp>
          <p:nvSpPr>
            <p:cNvPr name="TextBox 57" id="57"/>
            <p:cNvSpPr txBox="true"/>
            <p:nvPr/>
          </p:nvSpPr>
          <p:spPr>
            <a:xfrm>
              <a:off x="0" y="-38100"/>
              <a:ext cx="9297024"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Targeting </a:t>
              </a:r>
              <a:r>
                <a:rPr lang="en-US" sz="1650">
                  <a:solidFill>
                    <a:srgbClr val="00B0F0"/>
                  </a:solidFill>
                  <a:latin typeface="Arial"/>
                  <a:ea typeface="Arial"/>
                  <a:cs typeface="Arial"/>
                  <a:sym typeface="Arial"/>
                </a:rPr>
                <a:t>professionals and B2B audiences w</a:t>
              </a:r>
              <a:r>
                <a:rPr lang="en-US" sz="1650">
                  <a:solidFill>
                    <a:srgbClr val="000000"/>
                  </a:solidFill>
                  <a:latin typeface="Arial"/>
                  <a:ea typeface="Arial"/>
                  <a:cs typeface="Arial"/>
                  <a:sym typeface="Arial"/>
                </a:rPr>
                <a:t>ith tailored </a:t>
              </a:r>
              <a:r>
                <a:rPr lang="en-US" sz="1650">
                  <a:solidFill>
                    <a:srgbClr val="00B0F0"/>
                  </a:solidFill>
                  <a:latin typeface="Arial"/>
                  <a:ea typeface="Arial"/>
                  <a:cs typeface="Arial"/>
                  <a:sym typeface="Arial"/>
                </a:rPr>
                <a:t>business solutions, industry insights, and scam awareness.</a:t>
              </a:r>
              <a:r>
                <a:rPr lang="en-US" sz="1650">
                  <a:solidFill>
                    <a:srgbClr val="000000"/>
                  </a:solidFill>
                  <a:latin typeface="Arial"/>
                  <a:ea typeface="Arial"/>
                  <a:cs typeface="Arial"/>
                  <a:sym typeface="Arial"/>
                </a:rPr>
                <a:t> Content also duplicated from Instagram.</a:t>
              </a:r>
            </a:p>
          </p:txBody>
        </p:sp>
      </p:grpSp>
      <p:grpSp>
        <p:nvGrpSpPr>
          <p:cNvPr name="Group 58" id="58"/>
          <p:cNvGrpSpPr/>
          <p:nvPr/>
        </p:nvGrpSpPr>
        <p:grpSpPr>
          <a:xfrm rot="0">
            <a:off x="9228765" y="5941764"/>
            <a:ext cx="6867676" cy="461665"/>
            <a:chOff x="0" y="0"/>
            <a:chExt cx="9156902" cy="615554"/>
          </a:xfrm>
        </p:grpSpPr>
        <p:sp>
          <p:nvSpPr>
            <p:cNvPr name="Freeform 59" id="59"/>
            <p:cNvSpPr/>
            <p:nvPr/>
          </p:nvSpPr>
          <p:spPr>
            <a:xfrm flipH="false" flipV="false" rot="0">
              <a:off x="0" y="0"/>
              <a:ext cx="9156902" cy="615554"/>
            </a:xfrm>
            <a:custGeom>
              <a:avLst/>
              <a:gdLst/>
              <a:ahLst/>
              <a:cxnLst/>
              <a:rect r="r" b="b" t="t" l="l"/>
              <a:pathLst>
                <a:path h="615554" w="9156902">
                  <a:moveTo>
                    <a:pt x="0" y="0"/>
                  </a:moveTo>
                  <a:lnTo>
                    <a:pt x="9156902" y="0"/>
                  </a:lnTo>
                  <a:lnTo>
                    <a:pt x="9156902" y="615554"/>
                  </a:lnTo>
                  <a:lnTo>
                    <a:pt x="0" y="615554"/>
                  </a:lnTo>
                  <a:close/>
                </a:path>
              </a:pathLst>
            </a:custGeom>
            <a:solidFill>
              <a:srgbClr val="000000">
                <a:alpha val="0"/>
              </a:srgbClr>
            </a:solidFill>
          </p:spPr>
        </p:sp>
        <p:sp>
          <p:nvSpPr>
            <p:cNvPr name="TextBox 60" id="60"/>
            <p:cNvSpPr txBox="true"/>
            <p:nvPr/>
          </p:nvSpPr>
          <p:spPr>
            <a:xfrm>
              <a:off x="0" y="-47625"/>
              <a:ext cx="9156902"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PLATFORM STRATEGY</a:t>
              </a:r>
            </a:p>
          </p:txBody>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
            <a:ext cx="18288000" cy="1140432"/>
            <a:chOff x="0" y="0"/>
            <a:chExt cx="24384000" cy="1520576"/>
          </a:xfrm>
        </p:grpSpPr>
        <p:sp>
          <p:nvSpPr>
            <p:cNvPr name="Freeform 3" id="3"/>
            <p:cNvSpPr/>
            <p:nvPr/>
          </p:nvSpPr>
          <p:spPr>
            <a:xfrm flipH="false" flipV="false" rot="0">
              <a:off x="0" y="0"/>
              <a:ext cx="24384000" cy="1520571"/>
            </a:xfrm>
            <a:custGeom>
              <a:avLst/>
              <a:gdLst/>
              <a:ahLst/>
              <a:cxnLst/>
              <a:rect r="r" b="b" t="t" l="l"/>
              <a:pathLst>
                <a:path h="1520571" w="24384000">
                  <a:moveTo>
                    <a:pt x="0" y="0"/>
                  </a:moveTo>
                  <a:lnTo>
                    <a:pt x="24384000" y="0"/>
                  </a:lnTo>
                  <a:lnTo>
                    <a:pt x="24384000" y="1520571"/>
                  </a:lnTo>
                  <a:lnTo>
                    <a:pt x="0" y="1520571"/>
                  </a:lnTo>
                  <a:close/>
                </a:path>
              </a:pathLst>
            </a:custGeom>
            <a:solidFill>
              <a:srgbClr val="F2F2F2"/>
            </a:solidFill>
          </p:spPr>
        </p:sp>
      </p:grpSp>
      <p:grpSp>
        <p:nvGrpSpPr>
          <p:cNvPr name="Group 4" id="4"/>
          <p:cNvGrpSpPr/>
          <p:nvPr/>
        </p:nvGrpSpPr>
        <p:grpSpPr>
          <a:xfrm rot="0">
            <a:off x="3333750" y="-76634"/>
            <a:ext cx="14820250" cy="1246496"/>
            <a:chOff x="0" y="0"/>
            <a:chExt cx="19760334" cy="1661994"/>
          </a:xfrm>
        </p:grpSpPr>
        <p:sp>
          <p:nvSpPr>
            <p:cNvPr name="Freeform 5" id="5"/>
            <p:cNvSpPr/>
            <p:nvPr/>
          </p:nvSpPr>
          <p:spPr>
            <a:xfrm flipH="false" flipV="false" rot="0">
              <a:off x="0" y="0"/>
              <a:ext cx="19760333" cy="1661994"/>
            </a:xfrm>
            <a:custGeom>
              <a:avLst/>
              <a:gdLst/>
              <a:ahLst/>
              <a:cxnLst/>
              <a:rect r="r" b="b" t="t" l="l"/>
              <a:pathLst>
                <a:path h="1661994" w="19760333">
                  <a:moveTo>
                    <a:pt x="0" y="0"/>
                  </a:moveTo>
                  <a:lnTo>
                    <a:pt x="19760333" y="0"/>
                  </a:lnTo>
                  <a:lnTo>
                    <a:pt x="19760333" y="1661994"/>
                  </a:lnTo>
                  <a:lnTo>
                    <a:pt x="0" y="1661994"/>
                  </a:lnTo>
                  <a:close/>
                </a:path>
              </a:pathLst>
            </a:custGeom>
            <a:solidFill>
              <a:srgbClr val="000000">
                <a:alpha val="0"/>
              </a:srgbClr>
            </a:solidFill>
          </p:spPr>
        </p:sp>
        <p:sp>
          <p:nvSpPr>
            <p:cNvPr name="TextBox 6" id="6"/>
            <p:cNvSpPr txBox="true"/>
            <p:nvPr/>
          </p:nvSpPr>
          <p:spPr>
            <a:xfrm>
              <a:off x="0" y="-47625"/>
              <a:ext cx="19760334" cy="1709619"/>
            </a:xfrm>
            <a:prstGeom prst="rect">
              <a:avLst/>
            </a:prstGeom>
          </p:spPr>
          <p:txBody>
            <a:bodyPr anchor="t" rtlCol="false" tIns="0" lIns="0" bIns="0" rIns="0"/>
            <a:lstStyle/>
            <a:p>
              <a:pPr algn="l">
                <a:lnSpc>
                  <a:spcPts val="2879"/>
                </a:lnSpc>
              </a:pPr>
              <a:r>
                <a:rPr lang="en-US" b="true" sz="2400">
                  <a:solidFill>
                    <a:srgbClr val="000000"/>
                  </a:solidFill>
                  <a:latin typeface="Times New Roman Bold"/>
                  <a:ea typeface="Times New Roman Bold"/>
                  <a:cs typeface="Times New Roman Bold"/>
                  <a:sym typeface="Times New Roman Bold"/>
                </a:rPr>
                <a:t>Their content revolves around six core pillars;</a:t>
              </a:r>
            </a:p>
            <a:p>
              <a:pPr algn="l">
                <a:lnSpc>
                  <a:spcPts val="2879"/>
                </a:lnSpc>
              </a:pPr>
              <a:r>
                <a:rPr lang="en-US" b="true" sz="2400">
                  <a:solidFill>
                    <a:srgbClr val="00B0F0"/>
                  </a:solidFill>
                  <a:latin typeface="Times New Roman Bold"/>
                  <a:ea typeface="Times New Roman Bold"/>
                  <a:cs typeface="Times New Roman Bold"/>
                  <a:sym typeface="Times New Roman Bold"/>
                </a:rPr>
                <a:t>PRODUCT SPOTLIGHT, AMPLIFICATION, REGIONALIZATION, EDUCATION, SOCIAL RESPONSIBILITY, EMPLOYER BRANDING</a:t>
              </a:r>
            </a:p>
          </p:txBody>
        </p:sp>
      </p:grpSp>
      <p:sp>
        <p:nvSpPr>
          <p:cNvPr name="Freeform 7" id="7"/>
          <p:cNvSpPr/>
          <p:nvPr/>
        </p:nvSpPr>
        <p:spPr>
          <a:xfrm flipH="false" flipV="false" rot="0">
            <a:off x="441307" y="312322"/>
            <a:ext cx="2892442" cy="581877"/>
          </a:xfrm>
          <a:custGeom>
            <a:avLst/>
            <a:gdLst/>
            <a:ahLst/>
            <a:cxnLst/>
            <a:rect r="r" b="b" t="t" l="l"/>
            <a:pathLst>
              <a:path h="581877" w="2892442">
                <a:moveTo>
                  <a:pt x="0" y="0"/>
                </a:moveTo>
                <a:lnTo>
                  <a:pt x="2892443" y="0"/>
                </a:lnTo>
                <a:lnTo>
                  <a:pt x="2892443" y="581878"/>
                </a:lnTo>
                <a:lnTo>
                  <a:pt x="0" y="581878"/>
                </a:lnTo>
                <a:lnTo>
                  <a:pt x="0" y="0"/>
                </a:lnTo>
                <a:close/>
              </a:path>
            </a:pathLst>
          </a:custGeom>
          <a:blipFill>
            <a:blip r:embed="rId2"/>
            <a:stretch>
              <a:fillRect l="0" t="0" r="0" b="0"/>
            </a:stretch>
          </a:blipFill>
        </p:spPr>
      </p:sp>
      <p:sp>
        <p:nvSpPr>
          <p:cNvPr name="AutoShape 8" id="8"/>
          <p:cNvSpPr/>
          <p:nvPr/>
        </p:nvSpPr>
        <p:spPr>
          <a:xfrm rot="5413663">
            <a:off x="5283526" y="5704187"/>
            <a:ext cx="9175220" cy="0"/>
          </a:xfrm>
          <a:prstGeom prst="line">
            <a:avLst/>
          </a:prstGeom>
          <a:ln cap="rnd" w="19050">
            <a:solidFill>
              <a:srgbClr val="000000"/>
            </a:solidFill>
            <a:prstDash val="solid"/>
            <a:headEnd type="none" len="sm" w="sm"/>
            <a:tailEnd type="none" len="sm" w="sm"/>
          </a:ln>
        </p:spPr>
      </p:sp>
      <p:grpSp>
        <p:nvGrpSpPr>
          <p:cNvPr name="Group 9" id="9"/>
          <p:cNvGrpSpPr/>
          <p:nvPr/>
        </p:nvGrpSpPr>
        <p:grpSpPr>
          <a:xfrm rot="0">
            <a:off x="-2566" y="1436830"/>
            <a:ext cx="9952563" cy="507831"/>
            <a:chOff x="0" y="0"/>
            <a:chExt cx="13270084" cy="677108"/>
          </a:xfrm>
        </p:grpSpPr>
        <p:sp>
          <p:nvSpPr>
            <p:cNvPr name="Freeform 10" id="10"/>
            <p:cNvSpPr/>
            <p:nvPr/>
          </p:nvSpPr>
          <p:spPr>
            <a:xfrm flipH="false" flipV="false" rot="0">
              <a:off x="0" y="0"/>
              <a:ext cx="13270085" cy="677108"/>
            </a:xfrm>
            <a:custGeom>
              <a:avLst/>
              <a:gdLst/>
              <a:ahLst/>
              <a:cxnLst/>
              <a:rect r="r" b="b" t="t" l="l"/>
              <a:pathLst>
                <a:path h="677108" w="13270085">
                  <a:moveTo>
                    <a:pt x="0" y="0"/>
                  </a:moveTo>
                  <a:lnTo>
                    <a:pt x="13270085" y="0"/>
                  </a:lnTo>
                  <a:lnTo>
                    <a:pt x="13270085" y="677108"/>
                  </a:lnTo>
                  <a:lnTo>
                    <a:pt x="0" y="677108"/>
                  </a:lnTo>
                  <a:close/>
                </a:path>
              </a:pathLst>
            </a:custGeom>
            <a:solidFill>
              <a:srgbClr val="000000">
                <a:alpha val="0"/>
              </a:srgbClr>
            </a:solidFill>
          </p:spPr>
        </p:sp>
        <p:sp>
          <p:nvSpPr>
            <p:cNvPr name="TextBox 11" id="11"/>
            <p:cNvSpPr txBox="true"/>
            <p:nvPr/>
          </p:nvSpPr>
          <p:spPr>
            <a:xfrm>
              <a:off x="0" y="-47625"/>
              <a:ext cx="13270084"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PRODUCT SPOTLIGHT</a:t>
              </a:r>
            </a:p>
          </p:txBody>
        </p:sp>
      </p:grpSp>
      <p:grpSp>
        <p:nvGrpSpPr>
          <p:cNvPr name="Group 12" id="12"/>
          <p:cNvGrpSpPr/>
          <p:nvPr/>
        </p:nvGrpSpPr>
        <p:grpSpPr>
          <a:xfrm rot="0">
            <a:off x="9883039" y="1435260"/>
            <a:ext cx="8305806" cy="507831"/>
            <a:chOff x="0" y="0"/>
            <a:chExt cx="11074408" cy="677108"/>
          </a:xfrm>
        </p:grpSpPr>
        <p:sp>
          <p:nvSpPr>
            <p:cNvPr name="Freeform 13" id="13"/>
            <p:cNvSpPr/>
            <p:nvPr/>
          </p:nvSpPr>
          <p:spPr>
            <a:xfrm flipH="false" flipV="false" rot="0">
              <a:off x="0" y="0"/>
              <a:ext cx="11074408" cy="677108"/>
            </a:xfrm>
            <a:custGeom>
              <a:avLst/>
              <a:gdLst/>
              <a:ahLst/>
              <a:cxnLst/>
              <a:rect r="r" b="b" t="t" l="l"/>
              <a:pathLst>
                <a:path h="677108" w="11074408">
                  <a:moveTo>
                    <a:pt x="0" y="0"/>
                  </a:moveTo>
                  <a:lnTo>
                    <a:pt x="11074408" y="0"/>
                  </a:lnTo>
                  <a:lnTo>
                    <a:pt x="11074408" y="677108"/>
                  </a:lnTo>
                  <a:lnTo>
                    <a:pt x="0" y="677108"/>
                  </a:lnTo>
                  <a:close/>
                </a:path>
              </a:pathLst>
            </a:custGeom>
            <a:solidFill>
              <a:srgbClr val="000000">
                <a:alpha val="0"/>
              </a:srgbClr>
            </a:solidFill>
          </p:spPr>
        </p:sp>
        <p:sp>
          <p:nvSpPr>
            <p:cNvPr name="TextBox 14" id="14"/>
            <p:cNvSpPr txBox="true"/>
            <p:nvPr/>
          </p:nvSpPr>
          <p:spPr>
            <a:xfrm>
              <a:off x="0" y="-47625"/>
              <a:ext cx="1107440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AMPLIFICATION</a:t>
              </a:r>
            </a:p>
          </p:txBody>
        </p:sp>
      </p:grpSp>
      <p:grpSp>
        <p:nvGrpSpPr>
          <p:cNvPr name="Group 15" id="15"/>
          <p:cNvGrpSpPr/>
          <p:nvPr/>
        </p:nvGrpSpPr>
        <p:grpSpPr>
          <a:xfrm rot="0">
            <a:off x="9875082" y="5258986"/>
            <a:ext cx="8313764" cy="507831"/>
            <a:chOff x="0" y="0"/>
            <a:chExt cx="11085018" cy="677108"/>
          </a:xfrm>
        </p:grpSpPr>
        <p:sp>
          <p:nvSpPr>
            <p:cNvPr name="Freeform 16" id="16"/>
            <p:cNvSpPr/>
            <p:nvPr/>
          </p:nvSpPr>
          <p:spPr>
            <a:xfrm flipH="false" flipV="false" rot="0">
              <a:off x="0" y="0"/>
              <a:ext cx="11085018" cy="677108"/>
            </a:xfrm>
            <a:custGeom>
              <a:avLst/>
              <a:gdLst/>
              <a:ahLst/>
              <a:cxnLst/>
              <a:rect r="r" b="b" t="t" l="l"/>
              <a:pathLst>
                <a:path h="677108" w="11085018">
                  <a:moveTo>
                    <a:pt x="0" y="0"/>
                  </a:moveTo>
                  <a:lnTo>
                    <a:pt x="11085018" y="0"/>
                  </a:lnTo>
                  <a:lnTo>
                    <a:pt x="11085018" y="677108"/>
                  </a:lnTo>
                  <a:lnTo>
                    <a:pt x="0" y="677108"/>
                  </a:lnTo>
                  <a:close/>
                </a:path>
              </a:pathLst>
            </a:custGeom>
            <a:solidFill>
              <a:srgbClr val="000000">
                <a:alpha val="0"/>
              </a:srgbClr>
            </a:solidFill>
          </p:spPr>
        </p:sp>
        <p:sp>
          <p:nvSpPr>
            <p:cNvPr name="TextBox 17" id="17"/>
            <p:cNvSpPr txBox="true"/>
            <p:nvPr/>
          </p:nvSpPr>
          <p:spPr>
            <a:xfrm>
              <a:off x="0" y="-47625"/>
              <a:ext cx="1108501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REGIONALIZATION</a:t>
              </a:r>
            </a:p>
          </p:txBody>
        </p:sp>
      </p:grpSp>
      <p:sp>
        <p:nvSpPr>
          <p:cNvPr name="Freeform 18" id="18"/>
          <p:cNvSpPr/>
          <p:nvPr/>
        </p:nvSpPr>
        <p:spPr>
          <a:xfrm flipH="false" flipV="false" rot="0">
            <a:off x="12221996" y="6519595"/>
            <a:ext cx="1658487" cy="2083282"/>
          </a:xfrm>
          <a:custGeom>
            <a:avLst/>
            <a:gdLst/>
            <a:ahLst/>
            <a:cxnLst/>
            <a:rect r="r" b="b" t="t" l="l"/>
            <a:pathLst>
              <a:path h="2083282" w="1658487">
                <a:moveTo>
                  <a:pt x="0" y="0"/>
                </a:moveTo>
                <a:lnTo>
                  <a:pt x="1658486" y="0"/>
                </a:lnTo>
                <a:lnTo>
                  <a:pt x="1658486" y="2083283"/>
                </a:lnTo>
                <a:lnTo>
                  <a:pt x="0" y="2083283"/>
                </a:lnTo>
                <a:lnTo>
                  <a:pt x="0" y="0"/>
                </a:lnTo>
                <a:close/>
              </a:path>
            </a:pathLst>
          </a:custGeom>
          <a:blipFill>
            <a:blip r:embed="rId3"/>
            <a:stretch>
              <a:fillRect l="0" t="0" r="0" b="0"/>
            </a:stretch>
          </a:blipFill>
        </p:spPr>
      </p:sp>
      <p:grpSp>
        <p:nvGrpSpPr>
          <p:cNvPr name="Group 19" id="19"/>
          <p:cNvGrpSpPr/>
          <p:nvPr/>
        </p:nvGrpSpPr>
        <p:grpSpPr>
          <a:xfrm rot="0">
            <a:off x="10036664" y="5937258"/>
            <a:ext cx="3714448" cy="692498"/>
            <a:chOff x="0" y="0"/>
            <a:chExt cx="4952598" cy="923330"/>
          </a:xfrm>
        </p:grpSpPr>
        <p:sp>
          <p:nvSpPr>
            <p:cNvPr name="Freeform 20" id="20"/>
            <p:cNvSpPr/>
            <p:nvPr/>
          </p:nvSpPr>
          <p:spPr>
            <a:xfrm flipH="false" flipV="false" rot="0">
              <a:off x="0" y="0"/>
              <a:ext cx="4952598" cy="923330"/>
            </a:xfrm>
            <a:custGeom>
              <a:avLst/>
              <a:gdLst/>
              <a:ahLst/>
              <a:cxnLst/>
              <a:rect r="r" b="b" t="t" l="l"/>
              <a:pathLst>
                <a:path h="923330" w="4952598">
                  <a:moveTo>
                    <a:pt x="0" y="0"/>
                  </a:moveTo>
                  <a:lnTo>
                    <a:pt x="4952598" y="0"/>
                  </a:lnTo>
                  <a:lnTo>
                    <a:pt x="4952598" y="923330"/>
                  </a:lnTo>
                  <a:lnTo>
                    <a:pt x="0" y="923330"/>
                  </a:lnTo>
                  <a:close/>
                </a:path>
              </a:pathLst>
            </a:custGeom>
            <a:solidFill>
              <a:srgbClr val="000000">
                <a:alpha val="0"/>
              </a:srgbClr>
            </a:solidFill>
          </p:spPr>
        </p:sp>
        <p:sp>
          <p:nvSpPr>
            <p:cNvPr name="TextBox 21" id="21"/>
            <p:cNvSpPr txBox="true"/>
            <p:nvPr/>
          </p:nvSpPr>
          <p:spPr>
            <a:xfrm>
              <a:off x="0" y="-38100"/>
              <a:ext cx="4952598"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Regional Dialects And Faces Of Influence</a:t>
              </a:r>
            </a:p>
          </p:txBody>
        </p:sp>
      </p:grpSp>
      <p:grpSp>
        <p:nvGrpSpPr>
          <p:cNvPr name="Group 22" id="22"/>
          <p:cNvGrpSpPr/>
          <p:nvPr/>
        </p:nvGrpSpPr>
        <p:grpSpPr>
          <a:xfrm rot="0">
            <a:off x="12221994" y="8602878"/>
            <a:ext cx="1689124" cy="692498"/>
            <a:chOff x="0" y="0"/>
            <a:chExt cx="2252166" cy="923330"/>
          </a:xfrm>
        </p:grpSpPr>
        <p:sp>
          <p:nvSpPr>
            <p:cNvPr name="Freeform 23" id="23"/>
            <p:cNvSpPr/>
            <p:nvPr/>
          </p:nvSpPr>
          <p:spPr>
            <a:xfrm flipH="false" flipV="false" rot="0">
              <a:off x="0" y="0"/>
              <a:ext cx="2252218" cy="923290"/>
            </a:xfrm>
            <a:custGeom>
              <a:avLst/>
              <a:gdLst/>
              <a:ahLst/>
              <a:cxnLst/>
              <a:rect r="r" b="b" t="t" l="l"/>
              <a:pathLst>
                <a:path h="923290" w="2252218">
                  <a:moveTo>
                    <a:pt x="0" y="0"/>
                  </a:moveTo>
                  <a:lnTo>
                    <a:pt x="2252218" y="0"/>
                  </a:lnTo>
                  <a:lnTo>
                    <a:pt x="2252218" y="923290"/>
                  </a:lnTo>
                  <a:lnTo>
                    <a:pt x="0" y="923290"/>
                  </a:lnTo>
                  <a:close/>
                </a:path>
              </a:pathLst>
            </a:custGeom>
            <a:solidFill>
              <a:srgbClr val="F2F2F2"/>
            </a:solidFill>
          </p:spPr>
        </p:sp>
        <p:sp>
          <p:nvSpPr>
            <p:cNvPr name="TextBox 24" id="24"/>
            <p:cNvSpPr txBox="true"/>
            <p:nvPr/>
          </p:nvSpPr>
          <p:spPr>
            <a:xfrm>
              <a:off x="0" y="-28575"/>
              <a:ext cx="2252166" cy="951905"/>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Snippets of TVCs on Instagram in Tamil, Telugu</a:t>
              </a:r>
            </a:p>
          </p:txBody>
        </p:sp>
      </p:grpSp>
      <p:sp>
        <p:nvSpPr>
          <p:cNvPr name="AutoShape 25" id="25"/>
          <p:cNvSpPr/>
          <p:nvPr/>
        </p:nvSpPr>
        <p:spPr>
          <a:xfrm rot="-5391194">
            <a:off x="12285297" y="7862169"/>
            <a:ext cx="3718464" cy="0"/>
          </a:xfrm>
          <a:prstGeom prst="line">
            <a:avLst/>
          </a:prstGeom>
          <a:ln cap="rnd" w="9525">
            <a:solidFill>
              <a:srgbClr val="FFFFFF"/>
            </a:solidFill>
            <a:prstDash val="solid"/>
            <a:headEnd type="none" len="sm" w="sm"/>
            <a:tailEnd type="none" len="sm" w="sm"/>
          </a:ln>
        </p:spPr>
      </p:sp>
      <p:grpSp>
        <p:nvGrpSpPr>
          <p:cNvPr name="Group 26" id="26"/>
          <p:cNvGrpSpPr/>
          <p:nvPr/>
        </p:nvGrpSpPr>
        <p:grpSpPr>
          <a:xfrm rot="0">
            <a:off x="10044396" y="7031172"/>
            <a:ext cx="2232934" cy="1661994"/>
            <a:chOff x="0" y="0"/>
            <a:chExt cx="2977246" cy="2215992"/>
          </a:xfrm>
        </p:grpSpPr>
        <p:sp>
          <p:nvSpPr>
            <p:cNvPr name="Freeform 27" id="27"/>
            <p:cNvSpPr/>
            <p:nvPr/>
          </p:nvSpPr>
          <p:spPr>
            <a:xfrm flipH="false" flipV="false" rot="0">
              <a:off x="0" y="0"/>
              <a:ext cx="2977246" cy="2215992"/>
            </a:xfrm>
            <a:custGeom>
              <a:avLst/>
              <a:gdLst/>
              <a:ahLst/>
              <a:cxnLst/>
              <a:rect r="r" b="b" t="t" l="l"/>
              <a:pathLst>
                <a:path h="2215992" w="2977246">
                  <a:moveTo>
                    <a:pt x="0" y="0"/>
                  </a:moveTo>
                  <a:lnTo>
                    <a:pt x="2977246" y="0"/>
                  </a:lnTo>
                  <a:lnTo>
                    <a:pt x="2977246" y="2215992"/>
                  </a:lnTo>
                  <a:lnTo>
                    <a:pt x="0" y="2215992"/>
                  </a:lnTo>
                  <a:close/>
                </a:path>
              </a:pathLst>
            </a:custGeom>
            <a:solidFill>
              <a:srgbClr val="000000">
                <a:alpha val="0"/>
              </a:srgbClr>
            </a:solidFill>
          </p:spPr>
        </p:sp>
        <p:sp>
          <p:nvSpPr>
            <p:cNvPr name="TextBox 28" id="28"/>
            <p:cNvSpPr txBox="true"/>
            <p:nvPr/>
          </p:nvSpPr>
          <p:spPr>
            <a:xfrm>
              <a:off x="0" y="-38100"/>
              <a:ext cx="2977246" cy="225409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The brand uses regional influencers and local-language content to deepen mass-tige customer engagement.</a:t>
              </a:r>
            </a:p>
          </p:txBody>
        </p:sp>
      </p:grpSp>
      <p:grpSp>
        <p:nvGrpSpPr>
          <p:cNvPr name="Group 29" id="29"/>
          <p:cNvGrpSpPr/>
          <p:nvPr/>
        </p:nvGrpSpPr>
        <p:grpSpPr>
          <a:xfrm rot="0">
            <a:off x="14446166" y="5904882"/>
            <a:ext cx="3086172" cy="692498"/>
            <a:chOff x="0" y="0"/>
            <a:chExt cx="4114896" cy="923330"/>
          </a:xfrm>
        </p:grpSpPr>
        <p:sp>
          <p:nvSpPr>
            <p:cNvPr name="Freeform 30" id="30"/>
            <p:cNvSpPr/>
            <p:nvPr/>
          </p:nvSpPr>
          <p:spPr>
            <a:xfrm flipH="false" flipV="false" rot="0">
              <a:off x="0" y="0"/>
              <a:ext cx="4114896" cy="923330"/>
            </a:xfrm>
            <a:custGeom>
              <a:avLst/>
              <a:gdLst/>
              <a:ahLst/>
              <a:cxnLst/>
              <a:rect r="r" b="b" t="t" l="l"/>
              <a:pathLst>
                <a:path h="923330" w="4114896">
                  <a:moveTo>
                    <a:pt x="0" y="0"/>
                  </a:moveTo>
                  <a:lnTo>
                    <a:pt x="4114896" y="0"/>
                  </a:lnTo>
                  <a:lnTo>
                    <a:pt x="4114896" y="923330"/>
                  </a:lnTo>
                  <a:lnTo>
                    <a:pt x="0" y="923330"/>
                  </a:lnTo>
                  <a:close/>
                </a:path>
              </a:pathLst>
            </a:custGeom>
            <a:solidFill>
              <a:srgbClr val="000000">
                <a:alpha val="0"/>
              </a:srgbClr>
            </a:solidFill>
          </p:spPr>
        </p:sp>
        <p:sp>
          <p:nvSpPr>
            <p:cNvPr name="TextBox 31" id="31"/>
            <p:cNvSpPr txBox="true"/>
            <p:nvPr/>
          </p:nvSpPr>
          <p:spPr>
            <a:xfrm>
              <a:off x="0" y="-38100"/>
              <a:ext cx="4114896"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Celebrating Regional Culture</a:t>
              </a:r>
            </a:p>
          </p:txBody>
        </p:sp>
      </p:grpSp>
      <p:grpSp>
        <p:nvGrpSpPr>
          <p:cNvPr name="Group 32" id="32"/>
          <p:cNvGrpSpPr/>
          <p:nvPr/>
        </p:nvGrpSpPr>
        <p:grpSpPr>
          <a:xfrm rot="0">
            <a:off x="14313844" y="6671997"/>
            <a:ext cx="3550003" cy="900246"/>
            <a:chOff x="0" y="0"/>
            <a:chExt cx="4733338" cy="1200328"/>
          </a:xfrm>
        </p:grpSpPr>
        <p:sp>
          <p:nvSpPr>
            <p:cNvPr name="Freeform 33" id="33"/>
            <p:cNvSpPr/>
            <p:nvPr/>
          </p:nvSpPr>
          <p:spPr>
            <a:xfrm flipH="false" flipV="false" rot="0">
              <a:off x="0" y="0"/>
              <a:ext cx="4733338" cy="1200328"/>
            </a:xfrm>
            <a:custGeom>
              <a:avLst/>
              <a:gdLst/>
              <a:ahLst/>
              <a:cxnLst/>
              <a:rect r="r" b="b" t="t" l="l"/>
              <a:pathLst>
                <a:path h="1200328" w="4733338">
                  <a:moveTo>
                    <a:pt x="0" y="0"/>
                  </a:moveTo>
                  <a:lnTo>
                    <a:pt x="4733338" y="0"/>
                  </a:lnTo>
                  <a:lnTo>
                    <a:pt x="4733338" y="1200328"/>
                  </a:lnTo>
                  <a:lnTo>
                    <a:pt x="0" y="1200328"/>
                  </a:lnTo>
                  <a:close/>
                </a:path>
              </a:pathLst>
            </a:custGeom>
            <a:solidFill>
              <a:srgbClr val="000000">
                <a:alpha val="0"/>
              </a:srgbClr>
            </a:solidFill>
          </p:spPr>
        </p:sp>
        <p:sp>
          <p:nvSpPr>
            <p:cNvPr name="TextBox 34" id="34"/>
            <p:cNvSpPr txBox="true"/>
            <p:nvPr/>
          </p:nvSpPr>
          <p:spPr>
            <a:xfrm>
              <a:off x="0" y="-38100"/>
              <a:ext cx="4733338"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Talent hunt for Bengali NRIs aged 50+, featuring dance, music, poetry, comedy, and photography.</a:t>
              </a:r>
            </a:p>
          </p:txBody>
        </p:sp>
      </p:grpSp>
      <p:sp>
        <p:nvSpPr>
          <p:cNvPr name="AutoShape 35" id="35"/>
          <p:cNvSpPr/>
          <p:nvPr/>
        </p:nvSpPr>
        <p:spPr>
          <a:xfrm rot="-5388248">
            <a:off x="12563603" y="3520392"/>
            <a:ext cx="2786524" cy="0"/>
          </a:xfrm>
          <a:prstGeom prst="line">
            <a:avLst/>
          </a:prstGeom>
          <a:ln cap="rnd" w="9525">
            <a:solidFill>
              <a:srgbClr val="FFFFFF"/>
            </a:solidFill>
            <a:prstDash val="solid"/>
            <a:headEnd type="none" len="sm" w="sm"/>
            <a:tailEnd type="none" len="sm" w="sm"/>
          </a:ln>
        </p:spPr>
      </p:sp>
      <p:grpSp>
        <p:nvGrpSpPr>
          <p:cNvPr name="Group 36" id="36"/>
          <p:cNvGrpSpPr/>
          <p:nvPr/>
        </p:nvGrpSpPr>
        <p:grpSpPr>
          <a:xfrm rot="0">
            <a:off x="9965776" y="2360787"/>
            <a:ext cx="3856225" cy="415499"/>
            <a:chOff x="0" y="0"/>
            <a:chExt cx="5141634" cy="553998"/>
          </a:xfrm>
        </p:grpSpPr>
        <p:sp>
          <p:nvSpPr>
            <p:cNvPr name="Freeform 37" id="37"/>
            <p:cNvSpPr/>
            <p:nvPr/>
          </p:nvSpPr>
          <p:spPr>
            <a:xfrm flipH="false" flipV="false" rot="0">
              <a:off x="0" y="0"/>
              <a:ext cx="5141634" cy="553998"/>
            </a:xfrm>
            <a:custGeom>
              <a:avLst/>
              <a:gdLst/>
              <a:ahLst/>
              <a:cxnLst/>
              <a:rect r="r" b="b" t="t" l="l"/>
              <a:pathLst>
                <a:path h="553998" w="5141634">
                  <a:moveTo>
                    <a:pt x="0" y="0"/>
                  </a:moveTo>
                  <a:lnTo>
                    <a:pt x="5141634" y="0"/>
                  </a:lnTo>
                  <a:lnTo>
                    <a:pt x="5141634" y="553998"/>
                  </a:lnTo>
                  <a:lnTo>
                    <a:pt x="0" y="553998"/>
                  </a:lnTo>
                  <a:close/>
                </a:path>
              </a:pathLst>
            </a:custGeom>
            <a:solidFill>
              <a:srgbClr val="000000">
                <a:alpha val="0"/>
              </a:srgbClr>
            </a:solidFill>
          </p:spPr>
        </p:sp>
        <p:sp>
          <p:nvSpPr>
            <p:cNvPr name="TextBox 38" id="38"/>
            <p:cNvSpPr txBox="true"/>
            <p:nvPr/>
          </p:nvSpPr>
          <p:spPr>
            <a:xfrm>
              <a:off x="0" y="-38100"/>
              <a:ext cx="514163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Celebrity Brand Ambassadors</a:t>
              </a:r>
            </a:p>
          </p:txBody>
        </p:sp>
      </p:grpSp>
      <p:sp>
        <p:nvSpPr>
          <p:cNvPr name="Freeform 39" id="39"/>
          <p:cNvSpPr/>
          <p:nvPr/>
        </p:nvSpPr>
        <p:spPr>
          <a:xfrm flipH="false" flipV="false" rot="0">
            <a:off x="11988962" y="3010264"/>
            <a:ext cx="793593" cy="786329"/>
          </a:xfrm>
          <a:custGeom>
            <a:avLst/>
            <a:gdLst/>
            <a:ahLst/>
            <a:cxnLst/>
            <a:rect r="r" b="b" t="t" l="l"/>
            <a:pathLst>
              <a:path h="786329" w="793593">
                <a:moveTo>
                  <a:pt x="0" y="0"/>
                </a:moveTo>
                <a:lnTo>
                  <a:pt x="793593" y="0"/>
                </a:lnTo>
                <a:lnTo>
                  <a:pt x="793593" y="786329"/>
                </a:lnTo>
                <a:lnTo>
                  <a:pt x="0" y="786329"/>
                </a:lnTo>
                <a:lnTo>
                  <a:pt x="0" y="0"/>
                </a:lnTo>
                <a:close/>
              </a:path>
            </a:pathLst>
          </a:custGeom>
          <a:blipFill>
            <a:blip r:embed="rId4"/>
            <a:stretch>
              <a:fillRect l="0" t="0" r="-8069" b="-63601"/>
            </a:stretch>
          </a:blipFill>
        </p:spPr>
      </p:sp>
      <p:sp>
        <p:nvSpPr>
          <p:cNvPr name="Freeform 40" id="40"/>
          <p:cNvSpPr/>
          <p:nvPr/>
        </p:nvSpPr>
        <p:spPr>
          <a:xfrm flipH="false" flipV="false" rot="0">
            <a:off x="12902619" y="2950900"/>
            <a:ext cx="837142" cy="791918"/>
          </a:xfrm>
          <a:custGeom>
            <a:avLst/>
            <a:gdLst/>
            <a:ahLst/>
            <a:cxnLst/>
            <a:rect r="r" b="b" t="t" l="l"/>
            <a:pathLst>
              <a:path h="791918" w="837142">
                <a:moveTo>
                  <a:pt x="0" y="0"/>
                </a:moveTo>
                <a:lnTo>
                  <a:pt x="837142" y="0"/>
                </a:lnTo>
                <a:lnTo>
                  <a:pt x="837142" y="791918"/>
                </a:lnTo>
                <a:lnTo>
                  <a:pt x="0" y="791918"/>
                </a:lnTo>
                <a:lnTo>
                  <a:pt x="0" y="0"/>
                </a:lnTo>
                <a:close/>
              </a:path>
            </a:pathLst>
          </a:custGeom>
          <a:blipFill>
            <a:blip r:embed="rId5"/>
            <a:stretch>
              <a:fillRect l="-35932" t="-7" r="-32244" b="4"/>
            </a:stretch>
          </a:blipFill>
        </p:spPr>
      </p:sp>
      <p:sp>
        <p:nvSpPr>
          <p:cNvPr name="Freeform 41" id="41" descr="Samanta Prayers Finally Heard! | cinejosh.com"/>
          <p:cNvSpPr/>
          <p:nvPr/>
        </p:nvSpPr>
        <p:spPr>
          <a:xfrm flipH="false" flipV="false" rot="0">
            <a:off x="12831570" y="3847485"/>
            <a:ext cx="837143" cy="790192"/>
          </a:xfrm>
          <a:custGeom>
            <a:avLst/>
            <a:gdLst/>
            <a:ahLst/>
            <a:cxnLst/>
            <a:rect r="r" b="b" t="t" l="l"/>
            <a:pathLst>
              <a:path h="790192" w="837143">
                <a:moveTo>
                  <a:pt x="0" y="0"/>
                </a:moveTo>
                <a:lnTo>
                  <a:pt x="837143" y="0"/>
                </a:lnTo>
                <a:lnTo>
                  <a:pt x="837143" y="790193"/>
                </a:lnTo>
                <a:lnTo>
                  <a:pt x="0" y="790193"/>
                </a:lnTo>
                <a:lnTo>
                  <a:pt x="0" y="0"/>
                </a:lnTo>
                <a:close/>
              </a:path>
            </a:pathLst>
          </a:custGeom>
          <a:blipFill>
            <a:blip r:embed="rId6"/>
            <a:stretch>
              <a:fillRect l="0" t="0" r="0" b="-15123"/>
            </a:stretch>
          </a:blipFill>
        </p:spPr>
      </p:sp>
      <p:sp>
        <p:nvSpPr>
          <p:cNvPr name="Freeform 42" id="42" descr="Singham actor Murali Sharma says 'it's not happy beginning for faces like  me' | Exclusive - India Today"/>
          <p:cNvSpPr/>
          <p:nvPr/>
        </p:nvSpPr>
        <p:spPr>
          <a:xfrm flipH="false" flipV="false" rot="0">
            <a:off x="11988962" y="3851349"/>
            <a:ext cx="769857" cy="786328"/>
          </a:xfrm>
          <a:custGeom>
            <a:avLst/>
            <a:gdLst/>
            <a:ahLst/>
            <a:cxnLst/>
            <a:rect r="r" b="b" t="t" l="l"/>
            <a:pathLst>
              <a:path h="786328" w="769857">
                <a:moveTo>
                  <a:pt x="0" y="0"/>
                </a:moveTo>
                <a:lnTo>
                  <a:pt x="769856" y="0"/>
                </a:lnTo>
                <a:lnTo>
                  <a:pt x="769856" y="786329"/>
                </a:lnTo>
                <a:lnTo>
                  <a:pt x="0" y="786329"/>
                </a:lnTo>
                <a:lnTo>
                  <a:pt x="0" y="0"/>
                </a:lnTo>
                <a:close/>
              </a:path>
            </a:pathLst>
          </a:custGeom>
          <a:blipFill>
            <a:blip r:embed="rId7"/>
            <a:stretch>
              <a:fillRect l="-40114" t="0" r="-41466" b="0"/>
            </a:stretch>
          </a:blipFill>
        </p:spPr>
      </p:sp>
      <p:grpSp>
        <p:nvGrpSpPr>
          <p:cNvPr name="Group 43" id="43"/>
          <p:cNvGrpSpPr/>
          <p:nvPr/>
        </p:nvGrpSpPr>
        <p:grpSpPr>
          <a:xfrm rot="0">
            <a:off x="9984452" y="2863306"/>
            <a:ext cx="2125239" cy="1915909"/>
            <a:chOff x="0" y="0"/>
            <a:chExt cx="2833652" cy="2554546"/>
          </a:xfrm>
        </p:grpSpPr>
        <p:sp>
          <p:nvSpPr>
            <p:cNvPr name="Freeform 44" id="44"/>
            <p:cNvSpPr/>
            <p:nvPr/>
          </p:nvSpPr>
          <p:spPr>
            <a:xfrm flipH="false" flipV="false" rot="0">
              <a:off x="0" y="0"/>
              <a:ext cx="2833652" cy="2554546"/>
            </a:xfrm>
            <a:custGeom>
              <a:avLst/>
              <a:gdLst/>
              <a:ahLst/>
              <a:cxnLst/>
              <a:rect r="r" b="b" t="t" l="l"/>
              <a:pathLst>
                <a:path h="2554546" w="2833652">
                  <a:moveTo>
                    <a:pt x="0" y="0"/>
                  </a:moveTo>
                  <a:lnTo>
                    <a:pt x="2833652" y="0"/>
                  </a:lnTo>
                  <a:lnTo>
                    <a:pt x="2833652" y="2554546"/>
                  </a:lnTo>
                  <a:lnTo>
                    <a:pt x="0" y="2554546"/>
                  </a:lnTo>
                  <a:close/>
                </a:path>
              </a:pathLst>
            </a:custGeom>
            <a:solidFill>
              <a:srgbClr val="000000">
                <a:alpha val="0"/>
              </a:srgbClr>
            </a:solidFill>
          </p:spPr>
        </p:sp>
        <p:sp>
          <p:nvSpPr>
            <p:cNvPr name="TextBox 45" id="45"/>
            <p:cNvSpPr txBox="true"/>
            <p:nvPr/>
          </p:nvSpPr>
          <p:spPr>
            <a:xfrm>
              <a:off x="0" y="-38100"/>
              <a:ext cx="2833652" cy="2592646"/>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Partnering with celebrities like Anil Kapoor, Samantha, Tanu, and Murli Sharma to </a:t>
              </a:r>
              <a:r>
                <a:rPr lang="en-US" sz="1650">
                  <a:solidFill>
                    <a:srgbClr val="00B0F0"/>
                  </a:solidFill>
                  <a:latin typeface="Arial"/>
                  <a:ea typeface="Arial"/>
                  <a:cs typeface="Arial"/>
                  <a:sym typeface="Arial"/>
                </a:rPr>
                <a:t>reach</a:t>
              </a:r>
              <a:r>
                <a:rPr lang="en-US" sz="1650">
                  <a:solidFill>
                    <a:srgbClr val="000000"/>
                  </a:solidFill>
                  <a:latin typeface="Arial"/>
                  <a:ea typeface="Arial"/>
                  <a:cs typeface="Arial"/>
                  <a:sym typeface="Arial"/>
                </a:rPr>
                <a:t> </a:t>
              </a:r>
              <a:r>
                <a:rPr lang="en-US" sz="1650">
                  <a:solidFill>
                    <a:srgbClr val="00B0F0"/>
                  </a:solidFill>
                  <a:latin typeface="Arial"/>
                  <a:ea typeface="Arial"/>
                  <a:cs typeface="Arial"/>
                  <a:sym typeface="Arial"/>
                </a:rPr>
                <a:t>mass and regional audiences.</a:t>
              </a:r>
            </a:p>
          </p:txBody>
        </p:sp>
      </p:grpSp>
      <p:grpSp>
        <p:nvGrpSpPr>
          <p:cNvPr name="Group 46" id="46"/>
          <p:cNvGrpSpPr/>
          <p:nvPr/>
        </p:nvGrpSpPr>
        <p:grpSpPr>
          <a:xfrm rot="0">
            <a:off x="14224860" y="2318078"/>
            <a:ext cx="1968240" cy="692497"/>
            <a:chOff x="0" y="0"/>
            <a:chExt cx="2624320" cy="923330"/>
          </a:xfrm>
        </p:grpSpPr>
        <p:sp>
          <p:nvSpPr>
            <p:cNvPr name="Freeform 47" id="47"/>
            <p:cNvSpPr/>
            <p:nvPr/>
          </p:nvSpPr>
          <p:spPr>
            <a:xfrm flipH="false" flipV="false" rot="0">
              <a:off x="0" y="0"/>
              <a:ext cx="2624320" cy="923330"/>
            </a:xfrm>
            <a:custGeom>
              <a:avLst/>
              <a:gdLst/>
              <a:ahLst/>
              <a:cxnLst/>
              <a:rect r="r" b="b" t="t" l="l"/>
              <a:pathLst>
                <a:path h="923330" w="2624320">
                  <a:moveTo>
                    <a:pt x="0" y="0"/>
                  </a:moveTo>
                  <a:lnTo>
                    <a:pt x="2624320" y="0"/>
                  </a:lnTo>
                  <a:lnTo>
                    <a:pt x="2624320" y="923330"/>
                  </a:lnTo>
                  <a:lnTo>
                    <a:pt x="0" y="923330"/>
                  </a:lnTo>
                  <a:close/>
                </a:path>
              </a:pathLst>
            </a:custGeom>
            <a:solidFill>
              <a:srgbClr val="000000">
                <a:alpha val="0"/>
              </a:srgbClr>
            </a:solidFill>
          </p:spPr>
        </p:sp>
        <p:sp>
          <p:nvSpPr>
            <p:cNvPr name="TextBox 48" id="48"/>
            <p:cNvSpPr txBox="true"/>
            <p:nvPr/>
          </p:nvSpPr>
          <p:spPr>
            <a:xfrm>
              <a:off x="0" y="-38100"/>
              <a:ext cx="2624320"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Influencer Amplification</a:t>
              </a:r>
            </a:p>
          </p:txBody>
        </p:sp>
      </p:grpSp>
      <p:grpSp>
        <p:nvGrpSpPr>
          <p:cNvPr name="Group 49" id="49"/>
          <p:cNvGrpSpPr/>
          <p:nvPr/>
        </p:nvGrpSpPr>
        <p:grpSpPr>
          <a:xfrm rot="0">
            <a:off x="16452688" y="4291778"/>
            <a:ext cx="1112752" cy="323166"/>
            <a:chOff x="0" y="0"/>
            <a:chExt cx="1483670" cy="430888"/>
          </a:xfrm>
        </p:grpSpPr>
        <p:sp>
          <p:nvSpPr>
            <p:cNvPr name="Freeform 50" id="50"/>
            <p:cNvSpPr/>
            <p:nvPr/>
          </p:nvSpPr>
          <p:spPr>
            <a:xfrm flipH="false" flipV="false" rot="0">
              <a:off x="0" y="0"/>
              <a:ext cx="1483614" cy="430911"/>
            </a:xfrm>
            <a:custGeom>
              <a:avLst/>
              <a:gdLst/>
              <a:ahLst/>
              <a:cxnLst/>
              <a:rect r="r" b="b" t="t" l="l"/>
              <a:pathLst>
                <a:path h="430911" w="1483614">
                  <a:moveTo>
                    <a:pt x="0" y="0"/>
                  </a:moveTo>
                  <a:lnTo>
                    <a:pt x="1483614" y="0"/>
                  </a:lnTo>
                  <a:lnTo>
                    <a:pt x="1483614" y="430911"/>
                  </a:lnTo>
                  <a:lnTo>
                    <a:pt x="0" y="430911"/>
                  </a:lnTo>
                  <a:close/>
                </a:path>
              </a:pathLst>
            </a:custGeom>
            <a:solidFill>
              <a:srgbClr val="F2F2F2"/>
            </a:solidFill>
          </p:spPr>
        </p:sp>
        <p:sp>
          <p:nvSpPr>
            <p:cNvPr name="TextBox 51" id="51"/>
            <p:cNvSpPr txBox="true"/>
            <p:nvPr/>
          </p:nvSpPr>
          <p:spPr>
            <a:xfrm>
              <a:off x="0" y="-28575"/>
              <a:ext cx="1483670"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Travel</a:t>
              </a:r>
            </a:p>
          </p:txBody>
        </p:sp>
      </p:grpSp>
      <p:sp>
        <p:nvSpPr>
          <p:cNvPr name="Freeform 52" id="52">
            <a:hlinkClick r:id="rId9" tooltip="https://www.instagram.com/reel/DC_ofNoz7uh/?utm_source=ig_web_copy_link&amp;igsh=MzRlODBiNWFlZA=="/>
          </p:cNvPr>
          <p:cNvSpPr/>
          <p:nvPr/>
        </p:nvSpPr>
        <p:spPr>
          <a:xfrm flipH="false" flipV="false" rot="0">
            <a:off x="16452688" y="2278930"/>
            <a:ext cx="1112752" cy="2012847"/>
          </a:xfrm>
          <a:custGeom>
            <a:avLst/>
            <a:gdLst/>
            <a:ahLst/>
            <a:cxnLst/>
            <a:rect r="r" b="b" t="t" l="l"/>
            <a:pathLst>
              <a:path h="2012847" w="1112752">
                <a:moveTo>
                  <a:pt x="0" y="0"/>
                </a:moveTo>
                <a:lnTo>
                  <a:pt x="1112753" y="0"/>
                </a:lnTo>
                <a:lnTo>
                  <a:pt x="1112753" y="2012848"/>
                </a:lnTo>
                <a:lnTo>
                  <a:pt x="0" y="2012848"/>
                </a:lnTo>
                <a:lnTo>
                  <a:pt x="0" y="0"/>
                </a:lnTo>
                <a:close/>
              </a:path>
            </a:pathLst>
          </a:custGeom>
          <a:blipFill>
            <a:blip r:embed="rId8"/>
            <a:stretch>
              <a:fillRect l="0" t="0" r="0" b="0"/>
            </a:stretch>
          </a:blipFill>
        </p:spPr>
      </p:sp>
      <p:grpSp>
        <p:nvGrpSpPr>
          <p:cNvPr name="Group 53" id="53"/>
          <p:cNvGrpSpPr/>
          <p:nvPr/>
        </p:nvGrpSpPr>
        <p:grpSpPr>
          <a:xfrm rot="0">
            <a:off x="14134164" y="2989398"/>
            <a:ext cx="2274356" cy="1661994"/>
            <a:chOff x="0" y="0"/>
            <a:chExt cx="3032474" cy="2215992"/>
          </a:xfrm>
        </p:grpSpPr>
        <p:sp>
          <p:nvSpPr>
            <p:cNvPr name="Freeform 54" id="54"/>
            <p:cNvSpPr/>
            <p:nvPr/>
          </p:nvSpPr>
          <p:spPr>
            <a:xfrm flipH="false" flipV="false" rot="0">
              <a:off x="0" y="0"/>
              <a:ext cx="3032474" cy="2215992"/>
            </a:xfrm>
            <a:custGeom>
              <a:avLst/>
              <a:gdLst/>
              <a:ahLst/>
              <a:cxnLst/>
              <a:rect r="r" b="b" t="t" l="l"/>
              <a:pathLst>
                <a:path h="2215992" w="3032474">
                  <a:moveTo>
                    <a:pt x="0" y="0"/>
                  </a:moveTo>
                  <a:lnTo>
                    <a:pt x="3032474" y="0"/>
                  </a:lnTo>
                  <a:lnTo>
                    <a:pt x="3032474" y="2215992"/>
                  </a:lnTo>
                  <a:lnTo>
                    <a:pt x="0" y="2215992"/>
                  </a:lnTo>
                  <a:close/>
                </a:path>
              </a:pathLst>
            </a:custGeom>
            <a:solidFill>
              <a:srgbClr val="000000">
                <a:alpha val="0"/>
              </a:srgbClr>
            </a:solidFill>
          </p:spPr>
        </p:sp>
        <p:sp>
          <p:nvSpPr>
            <p:cNvPr name="TextBox 55" id="55"/>
            <p:cNvSpPr txBox="true"/>
            <p:nvPr/>
          </p:nvSpPr>
          <p:spPr>
            <a:xfrm>
              <a:off x="0" y="-38100"/>
              <a:ext cx="3032474" cy="225409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Boosting credit card and app promotions with influencers across travel, tech, infotainment, music, and finance.</a:t>
              </a:r>
            </a:p>
          </p:txBody>
        </p:sp>
      </p:grpSp>
      <p:grpSp>
        <p:nvGrpSpPr>
          <p:cNvPr name="Group 56" id="56"/>
          <p:cNvGrpSpPr/>
          <p:nvPr/>
        </p:nvGrpSpPr>
        <p:grpSpPr>
          <a:xfrm rot="0">
            <a:off x="496874" y="2274196"/>
            <a:ext cx="2907738" cy="969497"/>
            <a:chOff x="0" y="0"/>
            <a:chExt cx="3876984" cy="1292662"/>
          </a:xfrm>
        </p:grpSpPr>
        <p:sp>
          <p:nvSpPr>
            <p:cNvPr name="Freeform 57" id="57"/>
            <p:cNvSpPr/>
            <p:nvPr/>
          </p:nvSpPr>
          <p:spPr>
            <a:xfrm flipH="false" flipV="false" rot="0">
              <a:off x="0" y="0"/>
              <a:ext cx="3876984" cy="1292662"/>
            </a:xfrm>
            <a:custGeom>
              <a:avLst/>
              <a:gdLst/>
              <a:ahLst/>
              <a:cxnLst/>
              <a:rect r="r" b="b" t="t" l="l"/>
              <a:pathLst>
                <a:path h="1292662" w="3876984">
                  <a:moveTo>
                    <a:pt x="0" y="0"/>
                  </a:moveTo>
                  <a:lnTo>
                    <a:pt x="3876984" y="0"/>
                  </a:lnTo>
                  <a:lnTo>
                    <a:pt x="3876984" y="1292662"/>
                  </a:lnTo>
                  <a:lnTo>
                    <a:pt x="0" y="1292662"/>
                  </a:lnTo>
                  <a:close/>
                </a:path>
              </a:pathLst>
            </a:custGeom>
            <a:solidFill>
              <a:srgbClr val="000000">
                <a:alpha val="0"/>
              </a:srgbClr>
            </a:solidFill>
          </p:spPr>
        </p:sp>
        <p:sp>
          <p:nvSpPr>
            <p:cNvPr name="TextBox 58" id="58"/>
            <p:cNvSpPr txBox="true"/>
            <p:nvPr/>
          </p:nvSpPr>
          <p:spPr>
            <a:xfrm>
              <a:off x="0" y="-38100"/>
              <a:ext cx="3876984" cy="1330762"/>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Leveraging Brand Partnerships To Spotlight Products</a:t>
              </a:r>
            </a:p>
          </p:txBody>
        </p:sp>
      </p:grpSp>
      <p:grpSp>
        <p:nvGrpSpPr>
          <p:cNvPr name="Group 59" id="59"/>
          <p:cNvGrpSpPr/>
          <p:nvPr/>
        </p:nvGrpSpPr>
        <p:grpSpPr>
          <a:xfrm rot="0">
            <a:off x="496872" y="3365437"/>
            <a:ext cx="3038384" cy="1915910"/>
            <a:chOff x="0" y="0"/>
            <a:chExt cx="4051178" cy="2554546"/>
          </a:xfrm>
        </p:grpSpPr>
        <p:sp>
          <p:nvSpPr>
            <p:cNvPr name="Freeform 60" id="60"/>
            <p:cNvSpPr/>
            <p:nvPr/>
          </p:nvSpPr>
          <p:spPr>
            <a:xfrm flipH="false" flipV="false" rot="0">
              <a:off x="0" y="0"/>
              <a:ext cx="4051178" cy="2554546"/>
            </a:xfrm>
            <a:custGeom>
              <a:avLst/>
              <a:gdLst/>
              <a:ahLst/>
              <a:cxnLst/>
              <a:rect r="r" b="b" t="t" l="l"/>
              <a:pathLst>
                <a:path h="2554546" w="4051178">
                  <a:moveTo>
                    <a:pt x="0" y="0"/>
                  </a:moveTo>
                  <a:lnTo>
                    <a:pt x="4051178" y="0"/>
                  </a:lnTo>
                  <a:lnTo>
                    <a:pt x="4051178" y="2554546"/>
                  </a:lnTo>
                  <a:lnTo>
                    <a:pt x="0" y="2554546"/>
                  </a:lnTo>
                  <a:close/>
                </a:path>
              </a:pathLst>
            </a:custGeom>
            <a:solidFill>
              <a:srgbClr val="000000">
                <a:alpha val="0"/>
              </a:srgbClr>
            </a:solidFill>
          </p:spPr>
        </p:sp>
        <p:sp>
          <p:nvSpPr>
            <p:cNvPr name="TextBox 61" id="61"/>
            <p:cNvSpPr txBox="true"/>
            <p:nvPr/>
          </p:nvSpPr>
          <p:spPr>
            <a:xfrm>
              <a:off x="0" y="-38100"/>
              <a:ext cx="4051178" cy="2592646"/>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ICICI partners with travel, sports, and entertainment brands to </a:t>
              </a:r>
              <a:r>
                <a:rPr lang="en-US" sz="1650">
                  <a:solidFill>
                    <a:srgbClr val="00B0F0"/>
                  </a:solidFill>
                  <a:latin typeface="Arial"/>
                  <a:ea typeface="Arial"/>
                  <a:cs typeface="Arial"/>
                  <a:sym typeface="Arial"/>
                </a:rPr>
                <a:t>create niche products</a:t>
              </a:r>
              <a:r>
                <a:rPr lang="en-US" sz="1650">
                  <a:solidFill>
                    <a:srgbClr val="000000"/>
                  </a:solidFill>
                  <a:latin typeface="Arial"/>
                  <a:ea typeface="Arial"/>
                  <a:cs typeface="Arial"/>
                  <a:sym typeface="Arial"/>
                </a:rPr>
                <a:t>, leveraging </a:t>
              </a:r>
              <a:r>
                <a:rPr lang="en-US" sz="1650">
                  <a:solidFill>
                    <a:srgbClr val="00B0F0"/>
                  </a:solidFill>
                  <a:latin typeface="Arial"/>
                  <a:ea typeface="Arial"/>
                  <a:cs typeface="Arial"/>
                  <a:sym typeface="Arial"/>
                </a:rPr>
                <a:t>Instagram collaborations to expand reach and engage</a:t>
              </a:r>
              <a:r>
                <a:rPr lang="en-US" sz="1650">
                  <a:solidFill>
                    <a:srgbClr val="000000"/>
                  </a:solidFill>
                  <a:latin typeface="Arial"/>
                  <a:ea typeface="Arial"/>
                  <a:cs typeface="Arial"/>
                  <a:sym typeface="Arial"/>
                </a:rPr>
                <a:t> audiences.</a:t>
              </a:r>
            </a:p>
          </p:txBody>
        </p:sp>
      </p:grpSp>
      <p:sp>
        <p:nvSpPr>
          <p:cNvPr name="AutoShape 62" id="62"/>
          <p:cNvSpPr/>
          <p:nvPr/>
        </p:nvSpPr>
        <p:spPr>
          <a:xfrm rot="3537">
            <a:off x="501922" y="5732217"/>
            <a:ext cx="9256443" cy="0"/>
          </a:xfrm>
          <a:prstGeom prst="line">
            <a:avLst/>
          </a:prstGeom>
          <a:ln cap="rnd" w="9525">
            <a:solidFill>
              <a:srgbClr val="FFFFFF"/>
            </a:solidFill>
            <a:prstDash val="solid"/>
            <a:headEnd type="none" len="sm" w="sm"/>
            <a:tailEnd type="none" len="sm" w="sm"/>
          </a:ln>
        </p:spPr>
      </p:sp>
      <p:grpSp>
        <p:nvGrpSpPr>
          <p:cNvPr name="Group 63" id="63"/>
          <p:cNvGrpSpPr/>
          <p:nvPr/>
        </p:nvGrpSpPr>
        <p:grpSpPr>
          <a:xfrm rot="0">
            <a:off x="3523860" y="4827508"/>
            <a:ext cx="1112890" cy="300082"/>
            <a:chOff x="0" y="0"/>
            <a:chExt cx="1483854" cy="400110"/>
          </a:xfrm>
        </p:grpSpPr>
        <p:sp>
          <p:nvSpPr>
            <p:cNvPr name="Freeform 64" id="64"/>
            <p:cNvSpPr/>
            <p:nvPr/>
          </p:nvSpPr>
          <p:spPr>
            <a:xfrm flipH="false" flipV="false" rot="0">
              <a:off x="0" y="0"/>
              <a:ext cx="1483868" cy="400050"/>
            </a:xfrm>
            <a:custGeom>
              <a:avLst/>
              <a:gdLst/>
              <a:ahLst/>
              <a:cxnLst/>
              <a:rect r="r" b="b" t="t" l="l"/>
              <a:pathLst>
                <a:path h="400050" w="1483868">
                  <a:moveTo>
                    <a:pt x="0" y="0"/>
                  </a:moveTo>
                  <a:lnTo>
                    <a:pt x="1483868" y="0"/>
                  </a:lnTo>
                  <a:lnTo>
                    <a:pt x="1483868" y="400050"/>
                  </a:lnTo>
                  <a:lnTo>
                    <a:pt x="0" y="400050"/>
                  </a:lnTo>
                  <a:close/>
                </a:path>
              </a:pathLst>
            </a:custGeom>
            <a:solidFill>
              <a:srgbClr val="F2F2F2"/>
            </a:solidFill>
          </p:spPr>
        </p:sp>
        <p:sp>
          <p:nvSpPr>
            <p:cNvPr name="TextBox 65" id="65"/>
            <p:cNvSpPr txBox="true"/>
            <p:nvPr/>
          </p:nvSpPr>
          <p:spPr>
            <a:xfrm>
              <a:off x="0" y="-28575"/>
              <a:ext cx="1483854" cy="428685"/>
            </a:xfrm>
            <a:prstGeom prst="rect">
              <a:avLst/>
            </a:prstGeom>
          </p:spPr>
          <p:txBody>
            <a:bodyPr anchor="t" rtlCol="false" tIns="50800" lIns="50800" bIns="50800" rIns="50800"/>
            <a:lstStyle/>
            <a:p>
              <a:pPr algn="l">
                <a:lnSpc>
                  <a:spcPts val="1260"/>
                </a:lnSpc>
              </a:pPr>
              <a:r>
                <a:rPr lang="en-US" sz="1050">
                  <a:solidFill>
                    <a:srgbClr val="000000"/>
                  </a:solidFill>
                  <a:latin typeface="Arial"/>
                  <a:ea typeface="Arial"/>
                  <a:cs typeface="Arial"/>
                  <a:sym typeface="Arial"/>
                </a:rPr>
                <a:t>Make my Trip</a:t>
              </a:r>
            </a:p>
          </p:txBody>
        </p:sp>
      </p:grpSp>
      <p:sp>
        <p:nvSpPr>
          <p:cNvPr name="Freeform 66" id="66">
            <a:hlinkClick r:id="rId11" tooltip="https://www.instagram.com/reel/DA56wBRyy8F/?utm_source=ig_web_copy_link&amp;igsh=MzRlODBiNWFlZA=="/>
          </p:cNvPr>
          <p:cNvSpPr/>
          <p:nvPr/>
        </p:nvSpPr>
        <p:spPr>
          <a:xfrm flipH="false" flipV="false" rot="0">
            <a:off x="3517169" y="3071646"/>
            <a:ext cx="986397" cy="1754792"/>
          </a:xfrm>
          <a:custGeom>
            <a:avLst/>
            <a:gdLst/>
            <a:ahLst/>
            <a:cxnLst/>
            <a:rect r="r" b="b" t="t" l="l"/>
            <a:pathLst>
              <a:path h="1754792" w="986397">
                <a:moveTo>
                  <a:pt x="0" y="0"/>
                </a:moveTo>
                <a:lnTo>
                  <a:pt x="986397" y="0"/>
                </a:lnTo>
                <a:lnTo>
                  <a:pt x="986397" y="1754792"/>
                </a:lnTo>
                <a:lnTo>
                  <a:pt x="0" y="1754792"/>
                </a:lnTo>
                <a:lnTo>
                  <a:pt x="0" y="0"/>
                </a:lnTo>
                <a:close/>
              </a:path>
            </a:pathLst>
          </a:custGeom>
          <a:blipFill>
            <a:blip r:embed="rId10"/>
            <a:stretch>
              <a:fillRect l="0" t="0" r="0" b="0"/>
            </a:stretch>
          </a:blipFill>
        </p:spPr>
      </p:sp>
      <p:sp>
        <p:nvSpPr>
          <p:cNvPr name="Freeform 67" id="67">
            <a:hlinkClick r:id="rId13" tooltip="https://www.instagram.com/p/C5-oSwXAJoK/?utm_source=ig_web_copy_link&amp;igsh=MzRlODBiNWFlZA%3D%3D"/>
          </p:cNvPr>
          <p:cNvSpPr/>
          <p:nvPr/>
        </p:nvSpPr>
        <p:spPr>
          <a:xfrm flipH="false" flipV="false" rot="0">
            <a:off x="4636750" y="3313131"/>
            <a:ext cx="1489692" cy="1498875"/>
          </a:xfrm>
          <a:custGeom>
            <a:avLst/>
            <a:gdLst/>
            <a:ahLst/>
            <a:cxnLst/>
            <a:rect r="r" b="b" t="t" l="l"/>
            <a:pathLst>
              <a:path h="1498875" w="1489692">
                <a:moveTo>
                  <a:pt x="0" y="0"/>
                </a:moveTo>
                <a:lnTo>
                  <a:pt x="1489692" y="0"/>
                </a:lnTo>
                <a:lnTo>
                  <a:pt x="1489692" y="1498875"/>
                </a:lnTo>
                <a:lnTo>
                  <a:pt x="0" y="1498875"/>
                </a:lnTo>
                <a:lnTo>
                  <a:pt x="0" y="0"/>
                </a:lnTo>
                <a:close/>
              </a:path>
            </a:pathLst>
          </a:custGeom>
          <a:blipFill>
            <a:blip r:embed="rId12"/>
            <a:stretch>
              <a:fillRect l="0" t="0" r="0" b="0"/>
            </a:stretch>
          </a:blipFill>
        </p:spPr>
      </p:sp>
      <p:grpSp>
        <p:nvGrpSpPr>
          <p:cNvPr name="Group 68" id="68"/>
          <p:cNvGrpSpPr/>
          <p:nvPr/>
        </p:nvGrpSpPr>
        <p:grpSpPr>
          <a:xfrm rot="0">
            <a:off x="4620513" y="4805127"/>
            <a:ext cx="1505931" cy="323166"/>
            <a:chOff x="0" y="0"/>
            <a:chExt cx="2007908" cy="430888"/>
          </a:xfrm>
        </p:grpSpPr>
        <p:sp>
          <p:nvSpPr>
            <p:cNvPr name="Freeform 69" id="69"/>
            <p:cNvSpPr/>
            <p:nvPr/>
          </p:nvSpPr>
          <p:spPr>
            <a:xfrm flipH="false" flipV="false" rot="0">
              <a:off x="0" y="0"/>
              <a:ext cx="2007870" cy="430911"/>
            </a:xfrm>
            <a:custGeom>
              <a:avLst/>
              <a:gdLst/>
              <a:ahLst/>
              <a:cxnLst/>
              <a:rect r="r" b="b" t="t" l="l"/>
              <a:pathLst>
                <a:path h="430911" w="2007870">
                  <a:moveTo>
                    <a:pt x="0" y="0"/>
                  </a:moveTo>
                  <a:lnTo>
                    <a:pt x="2007870" y="0"/>
                  </a:lnTo>
                  <a:lnTo>
                    <a:pt x="2007870" y="430911"/>
                  </a:lnTo>
                  <a:lnTo>
                    <a:pt x="0" y="430911"/>
                  </a:lnTo>
                  <a:close/>
                </a:path>
              </a:pathLst>
            </a:custGeom>
            <a:solidFill>
              <a:srgbClr val="F2F2F2"/>
            </a:solidFill>
          </p:spPr>
        </p:sp>
        <p:sp>
          <p:nvSpPr>
            <p:cNvPr name="TextBox 70" id="70"/>
            <p:cNvSpPr txBox="true"/>
            <p:nvPr/>
          </p:nvSpPr>
          <p:spPr>
            <a:xfrm>
              <a:off x="0" y="-28575"/>
              <a:ext cx="2007908" cy="45946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CSK Card</a:t>
              </a:r>
            </a:p>
          </p:txBody>
        </p:sp>
      </p:grpSp>
      <p:sp>
        <p:nvSpPr>
          <p:cNvPr name="Freeform 71" id="71"/>
          <p:cNvSpPr/>
          <p:nvPr/>
        </p:nvSpPr>
        <p:spPr>
          <a:xfrm flipH="false" flipV="false" rot="0">
            <a:off x="3513208" y="2333046"/>
            <a:ext cx="2613232" cy="653310"/>
          </a:xfrm>
          <a:custGeom>
            <a:avLst/>
            <a:gdLst/>
            <a:ahLst/>
            <a:cxnLst/>
            <a:rect r="r" b="b" t="t" l="l"/>
            <a:pathLst>
              <a:path h="653310" w="2613232">
                <a:moveTo>
                  <a:pt x="0" y="0"/>
                </a:moveTo>
                <a:lnTo>
                  <a:pt x="2613233" y="0"/>
                </a:lnTo>
                <a:lnTo>
                  <a:pt x="2613233" y="653310"/>
                </a:lnTo>
                <a:lnTo>
                  <a:pt x="0" y="653310"/>
                </a:lnTo>
                <a:lnTo>
                  <a:pt x="0" y="0"/>
                </a:lnTo>
                <a:close/>
              </a:path>
            </a:pathLst>
          </a:custGeom>
          <a:blipFill>
            <a:blip r:embed="rId14"/>
            <a:stretch>
              <a:fillRect l="0" t="0" r="0" b="0"/>
            </a:stretch>
          </a:blipFill>
        </p:spPr>
      </p:sp>
      <p:grpSp>
        <p:nvGrpSpPr>
          <p:cNvPr name="Group 72" id="72"/>
          <p:cNvGrpSpPr/>
          <p:nvPr/>
        </p:nvGrpSpPr>
        <p:grpSpPr>
          <a:xfrm rot="0">
            <a:off x="489132" y="6897105"/>
            <a:ext cx="3625690" cy="692498"/>
            <a:chOff x="0" y="0"/>
            <a:chExt cx="4834254" cy="923330"/>
          </a:xfrm>
        </p:grpSpPr>
        <p:sp>
          <p:nvSpPr>
            <p:cNvPr name="Freeform 73" id="73"/>
            <p:cNvSpPr/>
            <p:nvPr/>
          </p:nvSpPr>
          <p:spPr>
            <a:xfrm flipH="false" flipV="false" rot="0">
              <a:off x="0" y="0"/>
              <a:ext cx="4834254" cy="923330"/>
            </a:xfrm>
            <a:custGeom>
              <a:avLst/>
              <a:gdLst/>
              <a:ahLst/>
              <a:cxnLst/>
              <a:rect r="r" b="b" t="t" l="l"/>
              <a:pathLst>
                <a:path h="923330" w="4834254">
                  <a:moveTo>
                    <a:pt x="0" y="0"/>
                  </a:moveTo>
                  <a:lnTo>
                    <a:pt x="4834254" y="0"/>
                  </a:lnTo>
                  <a:lnTo>
                    <a:pt x="4834254" y="923330"/>
                  </a:lnTo>
                  <a:lnTo>
                    <a:pt x="0" y="923330"/>
                  </a:lnTo>
                  <a:close/>
                </a:path>
              </a:pathLst>
            </a:custGeom>
            <a:solidFill>
              <a:srgbClr val="000000">
                <a:alpha val="0"/>
              </a:srgbClr>
            </a:solidFill>
          </p:spPr>
        </p:sp>
        <p:sp>
          <p:nvSpPr>
            <p:cNvPr name="TextBox 74" id="74"/>
            <p:cNvSpPr txBox="true"/>
            <p:nvPr/>
          </p:nvSpPr>
          <p:spPr>
            <a:xfrm>
              <a:off x="0" y="-38100"/>
              <a:ext cx="4834254"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Highlighting Offers To Promote Credit Cards</a:t>
              </a:r>
            </a:p>
          </p:txBody>
        </p:sp>
      </p:grpSp>
      <p:grpSp>
        <p:nvGrpSpPr>
          <p:cNvPr name="Group 75" id="75"/>
          <p:cNvGrpSpPr/>
          <p:nvPr/>
        </p:nvGrpSpPr>
        <p:grpSpPr>
          <a:xfrm rot="0">
            <a:off x="471396" y="7784019"/>
            <a:ext cx="3796300" cy="830997"/>
            <a:chOff x="0" y="0"/>
            <a:chExt cx="5061734" cy="1107996"/>
          </a:xfrm>
        </p:grpSpPr>
        <p:sp>
          <p:nvSpPr>
            <p:cNvPr name="Freeform 76" id="76"/>
            <p:cNvSpPr/>
            <p:nvPr/>
          </p:nvSpPr>
          <p:spPr>
            <a:xfrm flipH="false" flipV="false" rot="0">
              <a:off x="0" y="0"/>
              <a:ext cx="5061734" cy="1107996"/>
            </a:xfrm>
            <a:custGeom>
              <a:avLst/>
              <a:gdLst/>
              <a:ahLst/>
              <a:cxnLst/>
              <a:rect r="r" b="b" t="t" l="l"/>
              <a:pathLst>
                <a:path h="1107996" w="5061734">
                  <a:moveTo>
                    <a:pt x="0" y="0"/>
                  </a:moveTo>
                  <a:lnTo>
                    <a:pt x="5061734" y="0"/>
                  </a:lnTo>
                  <a:lnTo>
                    <a:pt x="5061734" y="1107996"/>
                  </a:lnTo>
                  <a:lnTo>
                    <a:pt x="0" y="1107996"/>
                  </a:lnTo>
                  <a:close/>
                </a:path>
              </a:pathLst>
            </a:custGeom>
            <a:solidFill>
              <a:srgbClr val="000000">
                <a:alpha val="0"/>
              </a:srgbClr>
            </a:solidFill>
          </p:spPr>
        </p:sp>
        <p:sp>
          <p:nvSpPr>
            <p:cNvPr name="TextBox 77" id="77"/>
            <p:cNvSpPr txBox="true"/>
            <p:nvPr/>
          </p:nvSpPr>
          <p:spPr>
            <a:xfrm>
              <a:off x="0" y="-38100"/>
              <a:ext cx="5061734" cy="1146096"/>
            </a:xfrm>
            <a:prstGeom prst="rect">
              <a:avLst/>
            </a:prstGeom>
          </p:spPr>
          <p:txBody>
            <a:bodyPr anchor="t" rtlCol="false" tIns="0" lIns="0" bIns="0" rIns="0"/>
            <a:lstStyle/>
            <a:p>
              <a:pPr algn="l">
                <a:lnSpc>
                  <a:spcPts val="1800"/>
                </a:lnSpc>
              </a:pPr>
              <a:r>
                <a:rPr lang="en-US" sz="1500">
                  <a:solidFill>
                    <a:srgbClr val="000000"/>
                  </a:solidFill>
                  <a:latin typeface="Arial"/>
                  <a:ea typeface="Arial"/>
                  <a:cs typeface="Arial"/>
                  <a:sym typeface="Arial"/>
                </a:rPr>
                <a:t>Focused on exclusive travel and shopping offers, making the brand essential to an aspirational lifestyle.</a:t>
              </a:r>
            </a:p>
          </p:txBody>
        </p:sp>
      </p:grpSp>
      <p:sp>
        <p:nvSpPr>
          <p:cNvPr name="Freeform 78" id="78">
            <a:hlinkClick r:id="rId16" tooltip="https://www.instagram.com/p/DA8OACNo4zW/?utm_source=ig_web_copy_link&amp;igsh=MzRlODBiNWFlZA=="/>
          </p:cNvPr>
          <p:cNvSpPr/>
          <p:nvPr/>
        </p:nvSpPr>
        <p:spPr>
          <a:xfrm flipH="false" flipV="false" rot="0">
            <a:off x="4524748" y="6887847"/>
            <a:ext cx="2113108" cy="2131370"/>
          </a:xfrm>
          <a:custGeom>
            <a:avLst/>
            <a:gdLst/>
            <a:ahLst/>
            <a:cxnLst/>
            <a:rect r="r" b="b" t="t" l="l"/>
            <a:pathLst>
              <a:path h="2131370" w="2113108">
                <a:moveTo>
                  <a:pt x="0" y="0"/>
                </a:moveTo>
                <a:lnTo>
                  <a:pt x="2113109" y="0"/>
                </a:lnTo>
                <a:lnTo>
                  <a:pt x="2113109" y="2131369"/>
                </a:lnTo>
                <a:lnTo>
                  <a:pt x="0" y="2131369"/>
                </a:lnTo>
                <a:lnTo>
                  <a:pt x="0" y="0"/>
                </a:lnTo>
                <a:close/>
              </a:path>
            </a:pathLst>
          </a:custGeom>
          <a:blipFill>
            <a:blip r:embed="rId15"/>
            <a:stretch>
              <a:fillRect l="0" t="0" r="0" b="0"/>
            </a:stretch>
          </a:blipFill>
        </p:spPr>
      </p:sp>
      <p:sp>
        <p:nvSpPr>
          <p:cNvPr name="Freeform 79" id="79">
            <a:hlinkClick r:id="rId18" tooltip="https://www.instagram.com/p/DAikXQ6AcK8/?utm_source=ig_web_copy_link&amp;igsh=MzRlODBiNWFlZA=="/>
          </p:cNvPr>
          <p:cNvSpPr/>
          <p:nvPr/>
        </p:nvSpPr>
        <p:spPr>
          <a:xfrm flipH="false" flipV="false" rot="0">
            <a:off x="6850545" y="6451158"/>
            <a:ext cx="2389144" cy="3004750"/>
          </a:xfrm>
          <a:custGeom>
            <a:avLst/>
            <a:gdLst/>
            <a:ahLst/>
            <a:cxnLst/>
            <a:rect r="r" b="b" t="t" l="l"/>
            <a:pathLst>
              <a:path h="3004750" w="2389144">
                <a:moveTo>
                  <a:pt x="0" y="0"/>
                </a:moveTo>
                <a:lnTo>
                  <a:pt x="2389145" y="0"/>
                </a:lnTo>
                <a:lnTo>
                  <a:pt x="2389145" y="3004750"/>
                </a:lnTo>
                <a:lnTo>
                  <a:pt x="0" y="3004750"/>
                </a:lnTo>
                <a:lnTo>
                  <a:pt x="0" y="0"/>
                </a:lnTo>
                <a:close/>
              </a:path>
            </a:pathLst>
          </a:custGeom>
          <a:blipFill>
            <a:blip r:embed="rId17"/>
            <a:stretch>
              <a:fillRect l="0" t="0" r="0" b="0"/>
            </a:stretch>
          </a:blipFill>
        </p:spPr>
      </p:sp>
      <p:grpSp>
        <p:nvGrpSpPr>
          <p:cNvPr name="Group 80" id="80"/>
          <p:cNvGrpSpPr/>
          <p:nvPr/>
        </p:nvGrpSpPr>
        <p:grpSpPr>
          <a:xfrm rot="0">
            <a:off x="6682971" y="2171169"/>
            <a:ext cx="2905674" cy="692497"/>
            <a:chOff x="0" y="0"/>
            <a:chExt cx="3874232" cy="923330"/>
          </a:xfrm>
        </p:grpSpPr>
        <p:sp>
          <p:nvSpPr>
            <p:cNvPr name="Freeform 81" id="81"/>
            <p:cNvSpPr/>
            <p:nvPr/>
          </p:nvSpPr>
          <p:spPr>
            <a:xfrm flipH="false" flipV="false" rot="0">
              <a:off x="0" y="0"/>
              <a:ext cx="3874232" cy="923330"/>
            </a:xfrm>
            <a:custGeom>
              <a:avLst/>
              <a:gdLst/>
              <a:ahLst/>
              <a:cxnLst/>
              <a:rect r="r" b="b" t="t" l="l"/>
              <a:pathLst>
                <a:path h="923330" w="3874232">
                  <a:moveTo>
                    <a:pt x="0" y="0"/>
                  </a:moveTo>
                  <a:lnTo>
                    <a:pt x="3874232" y="0"/>
                  </a:lnTo>
                  <a:lnTo>
                    <a:pt x="3874232" y="923330"/>
                  </a:lnTo>
                  <a:lnTo>
                    <a:pt x="0" y="923330"/>
                  </a:lnTo>
                  <a:close/>
                </a:path>
              </a:pathLst>
            </a:custGeom>
            <a:solidFill>
              <a:srgbClr val="000000">
                <a:alpha val="0"/>
              </a:srgbClr>
            </a:solidFill>
          </p:spPr>
        </p:sp>
        <p:sp>
          <p:nvSpPr>
            <p:cNvPr name="TextBox 82" id="82"/>
            <p:cNvSpPr txBox="true"/>
            <p:nvPr/>
          </p:nvSpPr>
          <p:spPr>
            <a:xfrm>
              <a:off x="0" y="-38100"/>
              <a:ext cx="3874232"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Marrying Topicals With Products</a:t>
              </a:r>
            </a:p>
          </p:txBody>
        </p:sp>
      </p:grpSp>
      <p:grpSp>
        <p:nvGrpSpPr>
          <p:cNvPr name="Group 83" id="83"/>
          <p:cNvGrpSpPr/>
          <p:nvPr/>
        </p:nvGrpSpPr>
        <p:grpSpPr>
          <a:xfrm rot="0">
            <a:off x="6656793" y="2897632"/>
            <a:ext cx="3070951" cy="830997"/>
            <a:chOff x="0" y="0"/>
            <a:chExt cx="4094602" cy="1107996"/>
          </a:xfrm>
        </p:grpSpPr>
        <p:sp>
          <p:nvSpPr>
            <p:cNvPr name="Freeform 84" id="84"/>
            <p:cNvSpPr/>
            <p:nvPr/>
          </p:nvSpPr>
          <p:spPr>
            <a:xfrm flipH="false" flipV="false" rot="0">
              <a:off x="0" y="0"/>
              <a:ext cx="4094602" cy="1107996"/>
            </a:xfrm>
            <a:custGeom>
              <a:avLst/>
              <a:gdLst/>
              <a:ahLst/>
              <a:cxnLst/>
              <a:rect r="r" b="b" t="t" l="l"/>
              <a:pathLst>
                <a:path h="1107996" w="4094602">
                  <a:moveTo>
                    <a:pt x="0" y="0"/>
                  </a:moveTo>
                  <a:lnTo>
                    <a:pt x="4094602" y="0"/>
                  </a:lnTo>
                  <a:lnTo>
                    <a:pt x="4094602" y="1107996"/>
                  </a:lnTo>
                  <a:lnTo>
                    <a:pt x="0" y="1107996"/>
                  </a:lnTo>
                  <a:close/>
                </a:path>
              </a:pathLst>
            </a:custGeom>
            <a:solidFill>
              <a:srgbClr val="000000">
                <a:alpha val="0"/>
              </a:srgbClr>
            </a:solidFill>
          </p:spPr>
        </p:sp>
        <p:sp>
          <p:nvSpPr>
            <p:cNvPr name="TextBox 85" id="85"/>
            <p:cNvSpPr txBox="true"/>
            <p:nvPr/>
          </p:nvSpPr>
          <p:spPr>
            <a:xfrm>
              <a:off x="0" y="-38100"/>
              <a:ext cx="4094602" cy="1146096"/>
            </a:xfrm>
            <a:prstGeom prst="rect">
              <a:avLst/>
            </a:prstGeom>
          </p:spPr>
          <p:txBody>
            <a:bodyPr anchor="t" rtlCol="false" tIns="0" lIns="0" bIns="0" rIns="0"/>
            <a:lstStyle/>
            <a:p>
              <a:pPr algn="l">
                <a:lnSpc>
                  <a:spcPts val="1800"/>
                </a:lnSpc>
              </a:pPr>
              <a:r>
                <a:rPr lang="en-US" sz="1500">
                  <a:solidFill>
                    <a:srgbClr val="000000"/>
                  </a:solidFill>
                  <a:latin typeface="Arial"/>
                  <a:ea typeface="Arial"/>
                  <a:cs typeface="Arial"/>
                  <a:sym typeface="Arial"/>
                </a:rPr>
                <a:t>Leveraging festivals to highlight solutions and </a:t>
              </a:r>
              <a:r>
                <a:rPr lang="en-US" sz="1500">
                  <a:solidFill>
                    <a:srgbClr val="00B0F0"/>
                  </a:solidFill>
                  <a:latin typeface="Arial"/>
                  <a:ea typeface="Arial"/>
                  <a:cs typeface="Arial"/>
                  <a:sym typeface="Arial"/>
                </a:rPr>
                <a:t>promote products contextually</a:t>
              </a:r>
              <a:r>
                <a:rPr lang="en-US" sz="1500">
                  <a:solidFill>
                    <a:srgbClr val="000000"/>
                  </a:solidFill>
                  <a:latin typeface="Arial"/>
                  <a:ea typeface="Arial"/>
                  <a:cs typeface="Arial"/>
                  <a:sym typeface="Arial"/>
                </a:rPr>
                <a:t>.</a:t>
              </a:r>
            </a:p>
          </p:txBody>
        </p:sp>
      </p:grpSp>
      <p:sp>
        <p:nvSpPr>
          <p:cNvPr name="AutoShape 86" id="86"/>
          <p:cNvSpPr/>
          <p:nvPr/>
        </p:nvSpPr>
        <p:spPr>
          <a:xfrm rot="5389678">
            <a:off x="4831976" y="3881831"/>
            <a:ext cx="3172436" cy="0"/>
          </a:xfrm>
          <a:prstGeom prst="line">
            <a:avLst/>
          </a:prstGeom>
          <a:ln cap="rnd" w="9525">
            <a:solidFill>
              <a:srgbClr val="FFFFFF"/>
            </a:solidFill>
            <a:prstDash val="solid"/>
            <a:headEnd type="none" len="sm" w="sm"/>
            <a:tailEnd type="none" len="sm" w="sm"/>
          </a:ln>
        </p:spPr>
      </p:sp>
      <p:sp>
        <p:nvSpPr>
          <p:cNvPr name="Freeform 87" id="87">
            <a:hlinkClick r:id="rId20" tooltip="https://www.instagram.com/reel/DCTm9-zBbm6/?utm_source=ig_web_copy_link&amp;igsh=MzRlODBiNWFlZA=="/>
          </p:cNvPr>
          <p:cNvSpPr/>
          <p:nvPr/>
        </p:nvSpPr>
        <p:spPr>
          <a:xfrm flipH="false" flipV="false" rot="0">
            <a:off x="6768197" y="3817506"/>
            <a:ext cx="1018110" cy="1275762"/>
          </a:xfrm>
          <a:custGeom>
            <a:avLst/>
            <a:gdLst/>
            <a:ahLst/>
            <a:cxnLst/>
            <a:rect r="r" b="b" t="t" l="l"/>
            <a:pathLst>
              <a:path h="1275762" w="1018110">
                <a:moveTo>
                  <a:pt x="0" y="0"/>
                </a:moveTo>
                <a:lnTo>
                  <a:pt x="1018109" y="0"/>
                </a:lnTo>
                <a:lnTo>
                  <a:pt x="1018109" y="1275762"/>
                </a:lnTo>
                <a:lnTo>
                  <a:pt x="0" y="1275762"/>
                </a:lnTo>
                <a:lnTo>
                  <a:pt x="0" y="0"/>
                </a:lnTo>
                <a:close/>
              </a:path>
            </a:pathLst>
          </a:custGeom>
          <a:blipFill>
            <a:blip r:embed="rId19"/>
            <a:stretch>
              <a:fillRect l="0" t="0" r="0" b="0"/>
            </a:stretch>
          </a:blipFill>
        </p:spPr>
      </p:sp>
      <p:grpSp>
        <p:nvGrpSpPr>
          <p:cNvPr name="Group 88" id="88"/>
          <p:cNvGrpSpPr/>
          <p:nvPr/>
        </p:nvGrpSpPr>
        <p:grpSpPr>
          <a:xfrm rot="0">
            <a:off x="6768197" y="4940106"/>
            <a:ext cx="2015772" cy="507831"/>
            <a:chOff x="0" y="0"/>
            <a:chExt cx="2687696" cy="677108"/>
          </a:xfrm>
        </p:grpSpPr>
        <p:sp>
          <p:nvSpPr>
            <p:cNvPr name="Freeform 89" id="89"/>
            <p:cNvSpPr/>
            <p:nvPr/>
          </p:nvSpPr>
          <p:spPr>
            <a:xfrm flipH="false" flipV="false" rot="0">
              <a:off x="0" y="0"/>
              <a:ext cx="2687701" cy="677164"/>
            </a:xfrm>
            <a:custGeom>
              <a:avLst/>
              <a:gdLst/>
              <a:ahLst/>
              <a:cxnLst/>
              <a:rect r="r" b="b" t="t" l="l"/>
              <a:pathLst>
                <a:path h="677164" w="2687701">
                  <a:moveTo>
                    <a:pt x="0" y="0"/>
                  </a:moveTo>
                  <a:lnTo>
                    <a:pt x="2687701" y="0"/>
                  </a:lnTo>
                  <a:lnTo>
                    <a:pt x="2687701" y="677164"/>
                  </a:lnTo>
                  <a:lnTo>
                    <a:pt x="0" y="677164"/>
                  </a:lnTo>
                  <a:close/>
                </a:path>
              </a:pathLst>
            </a:custGeom>
            <a:solidFill>
              <a:srgbClr val="F2F2F2"/>
            </a:solidFill>
          </p:spPr>
        </p:sp>
        <p:sp>
          <p:nvSpPr>
            <p:cNvPr name="TextBox 90" id="90"/>
            <p:cNvSpPr txBox="true"/>
            <p:nvPr/>
          </p:nvSpPr>
          <p:spPr>
            <a:xfrm>
              <a:off x="0" y="-28575"/>
              <a:ext cx="2687696"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Young Star savings account on children’s day</a:t>
              </a:r>
            </a:p>
          </p:txBody>
        </p:sp>
      </p:grpSp>
      <p:sp>
        <p:nvSpPr>
          <p:cNvPr name="Freeform 91" id="91"/>
          <p:cNvSpPr/>
          <p:nvPr/>
        </p:nvSpPr>
        <p:spPr>
          <a:xfrm flipH="false" flipV="false" rot="0">
            <a:off x="8303398" y="3817307"/>
            <a:ext cx="1033509" cy="1275762"/>
          </a:xfrm>
          <a:custGeom>
            <a:avLst/>
            <a:gdLst/>
            <a:ahLst/>
            <a:cxnLst/>
            <a:rect r="r" b="b" t="t" l="l"/>
            <a:pathLst>
              <a:path h="1275762" w="1033509">
                <a:moveTo>
                  <a:pt x="0" y="0"/>
                </a:moveTo>
                <a:lnTo>
                  <a:pt x="1033510" y="0"/>
                </a:lnTo>
                <a:lnTo>
                  <a:pt x="1033510" y="1275762"/>
                </a:lnTo>
                <a:lnTo>
                  <a:pt x="0" y="1275762"/>
                </a:lnTo>
                <a:lnTo>
                  <a:pt x="0" y="0"/>
                </a:lnTo>
                <a:close/>
              </a:path>
            </a:pathLst>
          </a:custGeom>
          <a:blipFill>
            <a:blip r:embed="rId21"/>
            <a:stretch>
              <a:fillRect l="0" t="0" r="0" b="0"/>
            </a:stretch>
          </a:blipFill>
        </p:spPr>
      </p:sp>
      <p:sp>
        <p:nvSpPr>
          <p:cNvPr name="AutoShape 92" id="92"/>
          <p:cNvSpPr/>
          <p:nvPr/>
        </p:nvSpPr>
        <p:spPr>
          <a:xfrm rot="11626">
            <a:off x="9852877" y="5096109"/>
            <a:ext cx="8449434" cy="0"/>
          </a:xfrm>
          <a:prstGeom prst="line">
            <a:avLst/>
          </a:prstGeom>
          <a:ln cap="rnd" w="19050">
            <a:solidFill>
              <a:srgbClr val="000000"/>
            </a:solidFill>
            <a:prstDash val="solid"/>
            <a:headEnd type="none" len="sm" w="sm"/>
            <a:tailEnd type="none" len="sm" w="sm"/>
          </a:ln>
        </p:spPr>
      </p:sp>
      <p:sp>
        <p:nvSpPr>
          <p:cNvPr name="Freeform 93" id="93">
            <a:hlinkClick r:id="rId23" tooltip="https://www.instagram.com/p/C-xPk3kMghR/"/>
          </p:cNvPr>
          <p:cNvSpPr/>
          <p:nvPr/>
        </p:nvSpPr>
        <p:spPr>
          <a:xfrm flipH="false" flipV="false" rot="0">
            <a:off x="14611349" y="7762350"/>
            <a:ext cx="2759525" cy="1394388"/>
          </a:xfrm>
          <a:custGeom>
            <a:avLst/>
            <a:gdLst/>
            <a:ahLst/>
            <a:cxnLst/>
            <a:rect r="r" b="b" t="t" l="l"/>
            <a:pathLst>
              <a:path h="1394388" w="2759525">
                <a:moveTo>
                  <a:pt x="0" y="0"/>
                </a:moveTo>
                <a:lnTo>
                  <a:pt x="2759524" y="0"/>
                </a:lnTo>
                <a:lnTo>
                  <a:pt x="2759524" y="1394388"/>
                </a:lnTo>
                <a:lnTo>
                  <a:pt x="0" y="1394388"/>
                </a:lnTo>
                <a:lnTo>
                  <a:pt x="0" y="0"/>
                </a:lnTo>
                <a:close/>
              </a:path>
            </a:pathLst>
          </a:custGeom>
          <a:blipFill>
            <a:blip r:embed="rId22"/>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www.instagram.com/p/C1bqbrryqZq/"/>
          </p:cNvPr>
          <p:cNvSpPr/>
          <p:nvPr/>
        </p:nvSpPr>
        <p:spPr>
          <a:xfrm flipH="false" flipV="false" rot="0">
            <a:off x="5328403" y="6174651"/>
            <a:ext cx="2459404" cy="2459405"/>
          </a:xfrm>
          <a:custGeom>
            <a:avLst/>
            <a:gdLst/>
            <a:ahLst/>
            <a:cxnLst/>
            <a:rect r="r" b="b" t="t" l="l"/>
            <a:pathLst>
              <a:path h="2459405" w="2459404">
                <a:moveTo>
                  <a:pt x="0" y="0"/>
                </a:moveTo>
                <a:lnTo>
                  <a:pt x="2459405" y="0"/>
                </a:lnTo>
                <a:lnTo>
                  <a:pt x="2459405" y="2459405"/>
                </a:lnTo>
                <a:lnTo>
                  <a:pt x="0" y="2459405"/>
                </a:lnTo>
                <a:lnTo>
                  <a:pt x="0" y="0"/>
                </a:lnTo>
                <a:close/>
              </a:path>
            </a:pathLst>
          </a:custGeom>
          <a:blipFill>
            <a:blip r:embed="rId2"/>
            <a:stretch>
              <a:fillRect l="0" t="0" r="0" b="0"/>
            </a:stretch>
          </a:blipFill>
        </p:spPr>
      </p:sp>
      <p:grpSp>
        <p:nvGrpSpPr>
          <p:cNvPr name="Group 3" id="3"/>
          <p:cNvGrpSpPr/>
          <p:nvPr/>
        </p:nvGrpSpPr>
        <p:grpSpPr>
          <a:xfrm rot="0">
            <a:off x="-16533" y="346082"/>
            <a:ext cx="9128760" cy="507831"/>
            <a:chOff x="0" y="0"/>
            <a:chExt cx="12171680" cy="677108"/>
          </a:xfrm>
        </p:grpSpPr>
        <p:sp>
          <p:nvSpPr>
            <p:cNvPr name="Freeform 4" id="4"/>
            <p:cNvSpPr/>
            <p:nvPr/>
          </p:nvSpPr>
          <p:spPr>
            <a:xfrm flipH="false" flipV="false" rot="0">
              <a:off x="0" y="0"/>
              <a:ext cx="12171680" cy="677108"/>
            </a:xfrm>
            <a:custGeom>
              <a:avLst/>
              <a:gdLst/>
              <a:ahLst/>
              <a:cxnLst/>
              <a:rect r="r" b="b" t="t" l="l"/>
              <a:pathLst>
                <a:path h="677108" w="12171680">
                  <a:moveTo>
                    <a:pt x="0" y="0"/>
                  </a:moveTo>
                  <a:lnTo>
                    <a:pt x="12171680" y="0"/>
                  </a:lnTo>
                  <a:lnTo>
                    <a:pt x="12171680" y="677108"/>
                  </a:lnTo>
                  <a:lnTo>
                    <a:pt x="0" y="677108"/>
                  </a:lnTo>
                  <a:close/>
                </a:path>
              </a:pathLst>
            </a:custGeom>
            <a:solidFill>
              <a:srgbClr val="000000">
                <a:alpha val="0"/>
              </a:srgbClr>
            </a:solidFill>
          </p:spPr>
        </p:sp>
        <p:sp>
          <p:nvSpPr>
            <p:cNvPr name="TextBox 5" id="5"/>
            <p:cNvSpPr txBox="true"/>
            <p:nvPr/>
          </p:nvSpPr>
          <p:spPr>
            <a:xfrm>
              <a:off x="0" y="-47625"/>
              <a:ext cx="12171680"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EDUCATION</a:t>
              </a:r>
            </a:p>
          </p:txBody>
        </p:sp>
      </p:grpSp>
      <p:grpSp>
        <p:nvGrpSpPr>
          <p:cNvPr name="Group 6" id="6"/>
          <p:cNvGrpSpPr/>
          <p:nvPr/>
        </p:nvGrpSpPr>
        <p:grpSpPr>
          <a:xfrm rot="0">
            <a:off x="853944" y="1724554"/>
            <a:ext cx="5095659" cy="415499"/>
            <a:chOff x="0" y="0"/>
            <a:chExt cx="6794212" cy="553998"/>
          </a:xfrm>
        </p:grpSpPr>
        <p:sp>
          <p:nvSpPr>
            <p:cNvPr name="Freeform 7" id="7"/>
            <p:cNvSpPr/>
            <p:nvPr/>
          </p:nvSpPr>
          <p:spPr>
            <a:xfrm flipH="false" flipV="false" rot="0">
              <a:off x="0" y="0"/>
              <a:ext cx="6794212" cy="553998"/>
            </a:xfrm>
            <a:custGeom>
              <a:avLst/>
              <a:gdLst/>
              <a:ahLst/>
              <a:cxnLst/>
              <a:rect r="r" b="b" t="t" l="l"/>
              <a:pathLst>
                <a:path h="553998" w="6794212">
                  <a:moveTo>
                    <a:pt x="0" y="0"/>
                  </a:moveTo>
                  <a:lnTo>
                    <a:pt x="6794212" y="0"/>
                  </a:lnTo>
                  <a:lnTo>
                    <a:pt x="6794212" y="553998"/>
                  </a:lnTo>
                  <a:lnTo>
                    <a:pt x="0" y="553998"/>
                  </a:lnTo>
                  <a:close/>
                </a:path>
              </a:pathLst>
            </a:custGeom>
            <a:solidFill>
              <a:srgbClr val="000000">
                <a:alpha val="0"/>
              </a:srgbClr>
            </a:solidFill>
          </p:spPr>
        </p:sp>
        <p:sp>
          <p:nvSpPr>
            <p:cNvPr name="TextBox 8" id="8"/>
            <p:cNvSpPr txBox="true"/>
            <p:nvPr/>
          </p:nvSpPr>
          <p:spPr>
            <a:xfrm>
              <a:off x="0" y="-38100"/>
              <a:ext cx="6794212"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Cyber Security Education #BeatTheCheat</a:t>
              </a:r>
            </a:p>
          </p:txBody>
        </p:sp>
      </p:grpSp>
      <p:sp>
        <p:nvSpPr>
          <p:cNvPr name="AutoShape 9" id="9"/>
          <p:cNvSpPr/>
          <p:nvPr/>
        </p:nvSpPr>
        <p:spPr>
          <a:xfrm rot="5390477">
            <a:off x="3837463" y="5133975"/>
            <a:ext cx="10315615" cy="0"/>
          </a:xfrm>
          <a:prstGeom prst="line">
            <a:avLst/>
          </a:prstGeom>
          <a:ln cap="rnd" w="19050">
            <a:solidFill>
              <a:srgbClr val="000000"/>
            </a:solidFill>
            <a:prstDash val="solid"/>
            <a:headEnd type="none" len="sm" w="sm"/>
            <a:tailEnd type="none" len="sm" w="sm"/>
          </a:ln>
        </p:spPr>
      </p:sp>
      <p:sp>
        <p:nvSpPr>
          <p:cNvPr name="Freeform 10" id="10">
            <a:hlinkClick r:id="rId5" tooltip="https://www.instagram.com/reel/DCEYvZQo9zw/?utm_source=ig_web_copy_link&amp;igsh=MzRlODBiNWFlZA=="/>
          </p:cNvPr>
          <p:cNvSpPr/>
          <p:nvPr/>
        </p:nvSpPr>
        <p:spPr>
          <a:xfrm flipH="false" flipV="false" rot="0">
            <a:off x="858618" y="2650245"/>
            <a:ext cx="1761809" cy="3182121"/>
          </a:xfrm>
          <a:custGeom>
            <a:avLst/>
            <a:gdLst/>
            <a:ahLst/>
            <a:cxnLst/>
            <a:rect r="r" b="b" t="t" l="l"/>
            <a:pathLst>
              <a:path h="3182121" w="1761809">
                <a:moveTo>
                  <a:pt x="0" y="0"/>
                </a:moveTo>
                <a:lnTo>
                  <a:pt x="1761809" y="0"/>
                </a:lnTo>
                <a:lnTo>
                  <a:pt x="1761809" y="3182121"/>
                </a:lnTo>
                <a:lnTo>
                  <a:pt x="0" y="3182121"/>
                </a:lnTo>
                <a:lnTo>
                  <a:pt x="0" y="0"/>
                </a:lnTo>
                <a:close/>
              </a:path>
            </a:pathLst>
          </a:custGeom>
          <a:blipFill>
            <a:blip r:embed="rId4"/>
            <a:stretch>
              <a:fillRect l="0" t="0" r="0" b="0"/>
            </a:stretch>
          </a:blipFill>
        </p:spPr>
      </p:sp>
      <p:sp>
        <p:nvSpPr>
          <p:cNvPr name="Freeform 11" id="11"/>
          <p:cNvSpPr/>
          <p:nvPr/>
        </p:nvSpPr>
        <p:spPr>
          <a:xfrm flipH="false" flipV="false" rot="0">
            <a:off x="2736196" y="3951984"/>
            <a:ext cx="3812220" cy="2155137"/>
          </a:xfrm>
          <a:custGeom>
            <a:avLst/>
            <a:gdLst/>
            <a:ahLst/>
            <a:cxnLst/>
            <a:rect r="r" b="b" t="t" l="l"/>
            <a:pathLst>
              <a:path h="2155137" w="3812220">
                <a:moveTo>
                  <a:pt x="0" y="0"/>
                </a:moveTo>
                <a:lnTo>
                  <a:pt x="3812221" y="0"/>
                </a:lnTo>
                <a:lnTo>
                  <a:pt x="3812221" y="2155137"/>
                </a:lnTo>
                <a:lnTo>
                  <a:pt x="0" y="2155137"/>
                </a:lnTo>
                <a:lnTo>
                  <a:pt x="0" y="0"/>
                </a:lnTo>
                <a:close/>
              </a:path>
            </a:pathLst>
          </a:custGeom>
          <a:blipFill>
            <a:blip r:embed="rId6"/>
            <a:stretch>
              <a:fillRect l="0" t="0" r="0" b="0"/>
            </a:stretch>
          </a:blipFill>
        </p:spPr>
      </p:sp>
      <p:grpSp>
        <p:nvGrpSpPr>
          <p:cNvPr name="Group 12" id="12"/>
          <p:cNvGrpSpPr/>
          <p:nvPr/>
        </p:nvGrpSpPr>
        <p:grpSpPr>
          <a:xfrm rot="0">
            <a:off x="853944" y="5727090"/>
            <a:ext cx="1761809" cy="346248"/>
            <a:chOff x="0" y="0"/>
            <a:chExt cx="2349078" cy="461664"/>
          </a:xfrm>
        </p:grpSpPr>
        <p:sp>
          <p:nvSpPr>
            <p:cNvPr name="Freeform 13" id="13"/>
            <p:cNvSpPr/>
            <p:nvPr/>
          </p:nvSpPr>
          <p:spPr>
            <a:xfrm flipH="false" flipV="false" rot="0">
              <a:off x="0" y="0"/>
              <a:ext cx="2349119" cy="461645"/>
            </a:xfrm>
            <a:custGeom>
              <a:avLst/>
              <a:gdLst/>
              <a:ahLst/>
              <a:cxnLst/>
              <a:rect r="r" b="b" t="t" l="l"/>
              <a:pathLst>
                <a:path h="461645" w="2349119">
                  <a:moveTo>
                    <a:pt x="0" y="0"/>
                  </a:moveTo>
                  <a:lnTo>
                    <a:pt x="2349119" y="0"/>
                  </a:lnTo>
                  <a:lnTo>
                    <a:pt x="2349119" y="461645"/>
                  </a:lnTo>
                  <a:lnTo>
                    <a:pt x="0" y="461645"/>
                  </a:lnTo>
                  <a:close/>
                </a:path>
              </a:pathLst>
            </a:custGeom>
            <a:solidFill>
              <a:srgbClr val="F2F2F2"/>
            </a:solidFill>
          </p:spPr>
        </p:sp>
        <p:sp>
          <p:nvSpPr>
            <p:cNvPr name="TextBox 14" id="14"/>
            <p:cNvSpPr txBox="true"/>
            <p:nvPr/>
          </p:nvSpPr>
          <p:spPr>
            <a:xfrm>
              <a:off x="0" y="-38100"/>
              <a:ext cx="2349078" cy="499764"/>
            </a:xfrm>
            <a:prstGeom prst="rect">
              <a:avLst/>
            </a:prstGeom>
          </p:spPr>
          <p:txBody>
            <a:bodyPr anchor="t" rtlCol="false" tIns="50800" lIns="50800" bIns="50800" rIns="50800"/>
            <a:lstStyle/>
            <a:p>
              <a:pPr algn="l">
                <a:lnSpc>
                  <a:spcPts val="1620"/>
                </a:lnSpc>
              </a:pPr>
              <a:r>
                <a:rPr lang="en-US" sz="1350">
                  <a:solidFill>
                    <a:srgbClr val="000000"/>
                  </a:solidFill>
                  <a:latin typeface="Arial"/>
                  <a:ea typeface="Arial"/>
                  <a:cs typeface="Arial"/>
                  <a:sym typeface="Arial"/>
                </a:rPr>
                <a:t>Influencers</a:t>
              </a:r>
            </a:p>
          </p:txBody>
        </p:sp>
      </p:grpSp>
      <p:grpSp>
        <p:nvGrpSpPr>
          <p:cNvPr name="Group 15" id="15"/>
          <p:cNvGrpSpPr/>
          <p:nvPr/>
        </p:nvGrpSpPr>
        <p:grpSpPr>
          <a:xfrm rot="0">
            <a:off x="3002126" y="2446853"/>
            <a:ext cx="5095659" cy="900246"/>
            <a:chOff x="0" y="0"/>
            <a:chExt cx="6794212" cy="1200328"/>
          </a:xfrm>
        </p:grpSpPr>
        <p:sp>
          <p:nvSpPr>
            <p:cNvPr name="Freeform 16" id="16"/>
            <p:cNvSpPr/>
            <p:nvPr/>
          </p:nvSpPr>
          <p:spPr>
            <a:xfrm flipH="false" flipV="false" rot="0">
              <a:off x="0" y="0"/>
              <a:ext cx="6794212" cy="1200328"/>
            </a:xfrm>
            <a:custGeom>
              <a:avLst/>
              <a:gdLst/>
              <a:ahLst/>
              <a:cxnLst/>
              <a:rect r="r" b="b" t="t" l="l"/>
              <a:pathLst>
                <a:path h="1200328" w="6794212">
                  <a:moveTo>
                    <a:pt x="0" y="0"/>
                  </a:moveTo>
                  <a:lnTo>
                    <a:pt x="6794212" y="0"/>
                  </a:lnTo>
                  <a:lnTo>
                    <a:pt x="6794212" y="1200328"/>
                  </a:lnTo>
                  <a:lnTo>
                    <a:pt x="0" y="1200328"/>
                  </a:lnTo>
                  <a:close/>
                </a:path>
              </a:pathLst>
            </a:custGeom>
            <a:solidFill>
              <a:srgbClr val="000000">
                <a:alpha val="0"/>
              </a:srgbClr>
            </a:solidFill>
          </p:spPr>
        </p:sp>
        <p:sp>
          <p:nvSpPr>
            <p:cNvPr name="TextBox 17" id="17"/>
            <p:cNvSpPr txBox="true"/>
            <p:nvPr/>
          </p:nvSpPr>
          <p:spPr>
            <a:xfrm>
              <a:off x="0" y="-38100"/>
              <a:ext cx="6794212" cy="1238428"/>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Leveraging diverse formats like influencer collab and DVC to raise awareness around frauds and scams hence expanding touchpoints</a:t>
              </a:r>
            </a:p>
          </p:txBody>
        </p:sp>
      </p:grpSp>
      <p:grpSp>
        <p:nvGrpSpPr>
          <p:cNvPr name="Group 18" id="18"/>
          <p:cNvGrpSpPr/>
          <p:nvPr/>
        </p:nvGrpSpPr>
        <p:grpSpPr>
          <a:xfrm rot="0">
            <a:off x="9155402" y="346082"/>
            <a:ext cx="9105957" cy="507831"/>
            <a:chOff x="0" y="0"/>
            <a:chExt cx="12141276" cy="677108"/>
          </a:xfrm>
        </p:grpSpPr>
        <p:sp>
          <p:nvSpPr>
            <p:cNvPr name="Freeform 19" id="19"/>
            <p:cNvSpPr/>
            <p:nvPr/>
          </p:nvSpPr>
          <p:spPr>
            <a:xfrm flipH="false" flipV="false" rot="0">
              <a:off x="0" y="0"/>
              <a:ext cx="12141276" cy="677108"/>
            </a:xfrm>
            <a:custGeom>
              <a:avLst/>
              <a:gdLst/>
              <a:ahLst/>
              <a:cxnLst/>
              <a:rect r="r" b="b" t="t" l="l"/>
              <a:pathLst>
                <a:path h="677108" w="12141276">
                  <a:moveTo>
                    <a:pt x="0" y="0"/>
                  </a:moveTo>
                  <a:lnTo>
                    <a:pt x="12141276" y="0"/>
                  </a:lnTo>
                  <a:lnTo>
                    <a:pt x="12141276" y="677108"/>
                  </a:lnTo>
                  <a:lnTo>
                    <a:pt x="0" y="677108"/>
                  </a:lnTo>
                  <a:close/>
                </a:path>
              </a:pathLst>
            </a:custGeom>
            <a:solidFill>
              <a:srgbClr val="000000">
                <a:alpha val="0"/>
              </a:srgbClr>
            </a:solidFill>
          </p:spPr>
        </p:sp>
        <p:sp>
          <p:nvSpPr>
            <p:cNvPr name="TextBox 20" id="20"/>
            <p:cNvSpPr txBox="true"/>
            <p:nvPr/>
          </p:nvSpPr>
          <p:spPr>
            <a:xfrm>
              <a:off x="0" y="-47625"/>
              <a:ext cx="12141276"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SOCIAL RESPONSIBILITY</a:t>
              </a:r>
            </a:p>
          </p:txBody>
        </p:sp>
      </p:grpSp>
      <p:grpSp>
        <p:nvGrpSpPr>
          <p:cNvPr name="Group 21" id="21"/>
          <p:cNvGrpSpPr/>
          <p:nvPr/>
        </p:nvGrpSpPr>
        <p:grpSpPr>
          <a:xfrm rot="0">
            <a:off x="9128762" y="5499963"/>
            <a:ext cx="9159238" cy="507831"/>
            <a:chOff x="0" y="0"/>
            <a:chExt cx="12212318" cy="677108"/>
          </a:xfrm>
        </p:grpSpPr>
        <p:sp>
          <p:nvSpPr>
            <p:cNvPr name="Freeform 22" id="22"/>
            <p:cNvSpPr/>
            <p:nvPr/>
          </p:nvSpPr>
          <p:spPr>
            <a:xfrm flipH="false" flipV="false" rot="0">
              <a:off x="0" y="0"/>
              <a:ext cx="12212318" cy="677108"/>
            </a:xfrm>
            <a:custGeom>
              <a:avLst/>
              <a:gdLst/>
              <a:ahLst/>
              <a:cxnLst/>
              <a:rect r="r" b="b" t="t" l="l"/>
              <a:pathLst>
                <a:path h="677108" w="12212318">
                  <a:moveTo>
                    <a:pt x="0" y="0"/>
                  </a:moveTo>
                  <a:lnTo>
                    <a:pt x="12212318" y="0"/>
                  </a:lnTo>
                  <a:lnTo>
                    <a:pt x="12212318" y="677108"/>
                  </a:lnTo>
                  <a:lnTo>
                    <a:pt x="0" y="677108"/>
                  </a:lnTo>
                  <a:close/>
                </a:path>
              </a:pathLst>
            </a:custGeom>
            <a:solidFill>
              <a:srgbClr val="000000">
                <a:alpha val="0"/>
              </a:srgbClr>
            </a:solidFill>
          </p:spPr>
        </p:sp>
        <p:sp>
          <p:nvSpPr>
            <p:cNvPr name="TextBox 23" id="23"/>
            <p:cNvSpPr txBox="true"/>
            <p:nvPr/>
          </p:nvSpPr>
          <p:spPr>
            <a:xfrm>
              <a:off x="0" y="-47625"/>
              <a:ext cx="1221231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EMPLOYER BRANDING</a:t>
              </a:r>
            </a:p>
          </p:txBody>
        </p:sp>
      </p:grpSp>
      <p:grpSp>
        <p:nvGrpSpPr>
          <p:cNvPr name="Group 24" id="24"/>
          <p:cNvGrpSpPr/>
          <p:nvPr/>
        </p:nvGrpSpPr>
        <p:grpSpPr>
          <a:xfrm rot="0">
            <a:off x="9425196" y="2412448"/>
            <a:ext cx="2564254" cy="2169825"/>
            <a:chOff x="0" y="0"/>
            <a:chExt cx="3419006" cy="2893100"/>
          </a:xfrm>
        </p:grpSpPr>
        <p:sp>
          <p:nvSpPr>
            <p:cNvPr name="Freeform 25" id="25"/>
            <p:cNvSpPr/>
            <p:nvPr/>
          </p:nvSpPr>
          <p:spPr>
            <a:xfrm flipH="false" flipV="false" rot="0">
              <a:off x="0" y="0"/>
              <a:ext cx="3419006" cy="2893100"/>
            </a:xfrm>
            <a:custGeom>
              <a:avLst/>
              <a:gdLst/>
              <a:ahLst/>
              <a:cxnLst/>
              <a:rect r="r" b="b" t="t" l="l"/>
              <a:pathLst>
                <a:path h="2893100" w="3419006">
                  <a:moveTo>
                    <a:pt x="0" y="0"/>
                  </a:moveTo>
                  <a:lnTo>
                    <a:pt x="3419006" y="0"/>
                  </a:lnTo>
                  <a:lnTo>
                    <a:pt x="3419006" y="2893100"/>
                  </a:lnTo>
                  <a:lnTo>
                    <a:pt x="0" y="2893100"/>
                  </a:lnTo>
                  <a:close/>
                </a:path>
              </a:pathLst>
            </a:custGeom>
            <a:solidFill>
              <a:srgbClr val="000000">
                <a:alpha val="0"/>
              </a:srgbClr>
            </a:solidFill>
          </p:spPr>
        </p:sp>
        <p:sp>
          <p:nvSpPr>
            <p:cNvPr name="TextBox 26" id="26"/>
            <p:cNvSpPr txBox="true"/>
            <p:nvPr/>
          </p:nvSpPr>
          <p:spPr>
            <a:xfrm>
              <a:off x="0" y="-38100"/>
              <a:ext cx="3419006" cy="293120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ICICI crafts </a:t>
              </a:r>
              <a:r>
                <a:rPr lang="en-US" sz="1650">
                  <a:solidFill>
                    <a:srgbClr val="00B0F0"/>
                  </a:solidFill>
                  <a:latin typeface="Arial"/>
                  <a:ea typeface="Arial"/>
                  <a:cs typeface="Arial"/>
                  <a:sym typeface="Arial"/>
                </a:rPr>
                <a:t>immersive storytelling films and reels</a:t>
              </a:r>
              <a:r>
                <a:rPr lang="en-US" sz="1650">
                  <a:solidFill>
                    <a:srgbClr val="000000"/>
                  </a:solidFill>
                  <a:latin typeface="Arial"/>
                  <a:ea typeface="Arial"/>
                  <a:cs typeface="Arial"/>
                  <a:sym typeface="Arial"/>
                </a:rPr>
                <a:t> on rural development, showcasing the </a:t>
              </a:r>
              <a:r>
                <a:rPr lang="en-US" sz="1650">
                  <a:solidFill>
                    <a:srgbClr val="00B0F0"/>
                  </a:solidFill>
                  <a:latin typeface="Arial"/>
                  <a:ea typeface="Arial"/>
                  <a:cs typeface="Arial"/>
                  <a:sym typeface="Arial"/>
                </a:rPr>
                <a:t>testimonials of beneficiaries </a:t>
              </a:r>
              <a:r>
                <a:rPr lang="en-US" sz="1650">
                  <a:solidFill>
                    <a:srgbClr val="000000"/>
                  </a:solidFill>
                  <a:latin typeface="Arial"/>
                  <a:ea typeface="Arial"/>
                  <a:cs typeface="Arial"/>
                  <a:sym typeface="Arial"/>
                </a:rPr>
                <a:t>and the </a:t>
              </a:r>
              <a:r>
                <a:rPr lang="en-US" sz="1650">
                  <a:solidFill>
                    <a:srgbClr val="00B0F0"/>
                  </a:solidFill>
                  <a:latin typeface="Arial"/>
                  <a:ea typeface="Arial"/>
                  <a:cs typeface="Arial"/>
                  <a:sym typeface="Arial"/>
                </a:rPr>
                <a:t>brand’s impact.</a:t>
              </a:r>
            </a:p>
          </p:txBody>
        </p:sp>
      </p:grpSp>
      <p:sp>
        <p:nvSpPr>
          <p:cNvPr name="Freeform 27" id="27">
            <a:hlinkClick r:id="rId8" tooltip="https://www.instagram.com/reel/DDZlxirNRgR/?utm_source=ig_web_copy_link&amp;igsh=MzRlODBiNWFlZA=="/>
          </p:cNvPr>
          <p:cNvSpPr/>
          <p:nvPr/>
        </p:nvSpPr>
        <p:spPr>
          <a:xfrm flipH="false" flipV="false" rot="0">
            <a:off x="13723100" y="1446412"/>
            <a:ext cx="1741731" cy="3109144"/>
          </a:xfrm>
          <a:custGeom>
            <a:avLst/>
            <a:gdLst/>
            <a:ahLst/>
            <a:cxnLst/>
            <a:rect r="r" b="b" t="t" l="l"/>
            <a:pathLst>
              <a:path h="3109144" w="1741731">
                <a:moveTo>
                  <a:pt x="0" y="0"/>
                </a:moveTo>
                <a:lnTo>
                  <a:pt x="1741730" y="0"/>
                </a:lnTo>
                <a:lnTo>
                  <a:pt x="1741730" y="3109145"/>
                </a:lnTo>
                <a:lnTo>
                  <a:pt x="0" y="3109145"/>
                </a:lnTo>
                <a:lnTo>
                  <a:pt x="0" y="0"/>
                </a:lnTo>
                <a:close/>
              </a:path>
            </a:pathLst>
          </a:custGeom>
          <a:blipFill>
            <a:blip r:embed="rId7"/>
            <a:stretch>
              <a:fillRect l="0" t="0" r="0" b="0"/>
            </a:stretch>
          </a:blipFill>
        </p:spPr>
      </p:sp>
      <p:sp>
        <p:nvSpPr>
          <p:cNvPr name="Freeform 28" id="28">
            <a:hlinkClick r:id="rId10" tooltip="https://www.instagram.com/reel/DA5tFSySjP_/?utm_source=ig_web_copy_link&amp;igsh=MzRlODBiNWFlZA=="/>
          </p:cNvPr>
          <p:cNvSpPr/>
          <p:nvPr/>
        </p:nvSpPr>
        <p:spPr>
          <a:xfrm flipH="false" flipV="false" rot="0">
            <a:off x="12117050" y="2807031"/>
            <a:ext cx="1405182" cy="1768928"/>
          </a:xfrm>
          <a:custGeom>
            <a:avLst/>
            <a:gdLst/>
            <a:ahLst/>
            <a:cxnLst/>
            <a:rect r="r" b="b" t="t" l="l"/>
            <a:pathLst>
              <a:path h="1768928" w="1405182">
                <a:moveTo>
                  <a:pt x="0" y="0"/>
                </a:moveTo>
                <a:lnTo>
                  <a:pt x="1405182" y="0"/>
                </a:lnTo>
                <a:lnTo>
                  <a:pt x="1405182" y="1768927"/>
                </a:lnTo>
                <a:lnTo>
                  <a:pt x="0" y="1768927"/>
                </a:lnTo>
                <a:lnTo>
                  <a:pt x="0" y="0"/>
                </a:lnTo>
                <a:close/>
              </a:path>
            </a:pathLst>
          </a:custGeom>
          <a:blipFill>
            <a:blip r:embed="rId9"/>
            <a:stretch>
              <a:fillRect l="0" t="0" r="0" b="0"/>
            </a:stretch>
          </a:blipFill>
        </p:spPr>
      </p:sp>
      <p:sp>
        <p:nvSpPr>
          <p:cNvPr name="Freeform 29" id="29">
            <a:hlinkClick r:id="rId12" tooltip="https://www.instagram.com/reel/DCBrvYxt2hb/?utm_source=ig_web_copy_link&amp;igsh=MzRlODBiNWFlZA=="/>
          </p:cNvPr>
          <p:cNvSpPr/>
          <p:nvPr/>
        </p:nvSpPr>
        <p:spPr>
          <a:xfrm flipH="false" flipV="false" rot="0">
            <a:off x="15666855" y="1400152"/>
            <a:ext cx="1762525" cy="3158662"/>
          </a:xfrm>
          <a:custGeom>
            <a:avLst/>
            <a:gdLst/>
            <a:ahLst/>
            <a:cxnLst/>
            <a:rect r="r" b="b" t="t" l="l"/>
            <a:pathLst>
              <a:path h="3158662" w="1762525">
                <a:moveTo>
                  <a:pt x="0" y="0"/>
                </a:moveTo>
                <a:lnTo>
                  <a:pt x="1762525" y="0"/>
                </a:lnTo>
                <a:lnTo>
                  <a:pt x="1762525" y="3158663"/>
                </a:lnTo>
                <a:lnTo>
                  <a:pt x="0" y="3158663"/>
                </a:lnTo>
                <a:lnTo>
                  <a:pt x="0" y="0"/>
                </a:lnTo>
                <a:close/>
              </a:path>
            </a:pathLst>
          </a:custGeom>
          <a:blipFill>
            <a:blip r:embed="rId11"/>
            <a:stretch>
              <a:fillRect l="0" t="0" r="0" b="0"/>
            </a:stretch>
          </a:blipFill>
        </p:spPr>
      </p:sp>
      <p:grpSp>
        <p:nvGrpSpPr>
          <p:cNvPr name="Group 30" id="30"/>
          <p:cNvGrpSpPr/>
          <p:nvPr/>
        </p:nvGrpSpPr>
        <p:grpSpPr>
          <a:xfrm rot="0">
            <a:off x="9396524" y="1584858"/>
            <a:ext cx="3816225" cy="692497"/>
            <a:chOff x="0" y="0"/>
            <a:chExt cx="5088300" cy="923330"/>
          </a:xfrm>
        </p:grpSpPr>
        <p:sp>
          <p:nvSpPr>
            <p:cNvPr name="Freeform 31" id="31"/>
            <p:cNvSpPr/>
            <p:nvPr/>
          </p:nvSpPr>
          <p:spPr>
            <a:xfrm flipH="false" flipV="false" rot="0">
              <a:off x="0" y="0"/>
              <a:ext cx="5088300" cy="923330"/>
            </a:xfrm>
            <a:custGeom>
              <a:avLst/>
              <a:gdLst/>
              <a:ahLst/>
              <a:cxnLst/>
              <a:rect r="r" b="b" t="t" l="l"/>
              <a:pathLst>
                <a:path h="923330" w="5088300">
                  <a:moveTo>
                    <a:pt x="0" y="0"/>
                  </a:moveTo>
                  <a:lnTo>
                    <a:pt x="5088300" y="0"/>
                  </a:lnTo>
                  <a:lnTo>
                    <a:pt x="5088300" y="923330"/>
                  </a:lnTo>
                  <a:lnTo>
                    <a:pt x="0" y="923330"/>
                  </a:lnTo>
                  <a:close/>
                </a:path>
              </a:pathLst>
            </a:custGeom>
            <a:solidFill>
              <a:srgbClr val="000000">
                <a:alpha val="0"/>
              </a:srgbClr>
            </a:solidFill>
          </p:spPr>
        </p:sp>
        <p:sp>
          <p:nvSpPr>
            <p:cNvPr name="TextBox 32" id="32"/>
            <p:cNvSpPr txBox="true"/>
            <p:nvPr/>
          </p:nvSpPr>
          <p:spPr>
            <a:xfrm>
              <a:off x="0" y="-38100"/>
              <a:ext cx="5088300"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Spotlighting Impact With Moving Stories</a:t>
              </a:r>
            </a:p>
          </p:txBody>
        </p:sp>
      </p:grpSp>
      <p:grpSp>
        <p:nvGrpSpPr>
          <p:cNvPr name="Group 33" id="33"/>
          <p:cNvGrpSpPr/>
          <p:nvPr/>
        </p:nvGrpSpPr>
        <p:grpSpPr>
          <a:xfrm rot="0">
            <a:off x="9318633" y="6347901"/>
            <a:ext cx="4389747" cy="415499"/>
            <a:chOff x="0" y="0"/>
            <a:chExt cx="5852996" cy="553998"/>
          </a:xfrm>
        </p:grpSpPr>
        <p:sp>
          <p:nvSpPr>
            <p:cNvPr name="Freeform 34" id="34"/>
            <p:cNvSpPr/>
            <p:nvPr/>
          </p:nvSpPr>
          <p:spPr>
            <a:xfrm flipH="false" flipV="false" rot="0">
              <a:off x="0" y="0"/>
              <a:ext cx="5852996" cy="553998"/>
            </a:xfrm>
            <a:custGeom>
              <a:avLst/>
              <a:gdLst/>
              <a:ahLst/>
              <a:cxnLst/>
              <a:rect r="r" b="b" t="t" l="l"/>
              <a:pathLst>
                <a:path h="553998" w="5852996">
                  <a:moveTo>
                    <a:pt x="0" y="0"/>
                  </a:moveTo>
                  <a:lnTo>
                    <a:pt x="5852996" y="0"/>
                  </a:lnTo>
                  <a:lnTo>
                    <a:pt x="5852996" y="553998"/>
                  </a:lnTo>
                  <a:lnTo>
                    <a:pt x="0" y="553998"/>
                  </a:lnTo>
                  <a:close/>
                </a:path>
              </a:pathLst>
            </a:custGeom>
            <a:solidFill>
              <a:srgbClr val="000000">
                <a:alpha val="0"/>
              </a:srgbClr>
            </a:solidFill>
          </p:spPr>
        </p:sp>
        <p:sp>
          <p:nvSpPr>
            <p:cNvPr name="TextBox 35" id="35"/>
            <p:cNvSpPr txBox="true"/>
            <p:nvPr/>
          </p:nvSpPr>
          <p:spPr>
            <a:xfrm>
              <a:off x="0" y="-38100"/>
              <a:ext cx="585299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Career Opportunities On Instagram</a:t>
              </a:r>
            </a:p>
          </p:txBody>
        </p:sp>
      </p:grpSp>
      <p:sp>
        <p:nvSpPr>
          <p:cNvPr name="AutoShape 36" id="36"/>
          <p:cNvSpPr/>
          <p:nvPr/>
        </p:nvSpPr>
        <p:spPr>
          <a:xfrm rot="5390701">
            <a:off x="11962315" y="7930667"/>
            <a:ext cx="3521569" cy="0"/>
          </a:xfrm>
          <a:prstGeom prst="line">
            <a:avLst/>
          </a:prstGeom>
          <a:ln cap="rnd" w="9525">
            <a:solidFill>
              <a:srgbClr val="FFFFFF"/>
            </a:solidFill>
            <a:prstDash val="solid"/>
            <a:headEnd type="none" len="sm" w="sm"/>
            <a:tailEnd type="none" len="sm" w="sm"/>
          </a:ln>
        </p:spPr>
      </p:sp>
      <p:sp>
        <p:nvSpPr>
          <p:cNvPr name="Freeform 37" id="37"/>
          <p:cNvSpPr/>
          <p:nvPr/>
        </p:nvSpPr>
        <p:spPr>
          <a:xfrm flipH="false" flipV="false" rot="0">
            <a:off x="9426990" y="7703460"/>
            <a:ext cx="1621707" cy="1623724"/>
          </a:xfrm>
          <a:custGeom>
            <a:avLst/>
            <a:gdLst/>
            <a:ahLst/>
            <a:cxnLst/>
            <a:rect r="r" b="b" t="t" l="l"/>
            <a:pathLst>
              <a:path h="1623724" w="1621707">
                <a:moveTo>
                  <a:pt x="0" y="0"/>
                </a:moveTo>
                <a:lnTo>
                  <a:pt x="1621707" y="0"/>
                </a:lnTo>
                <a:lnTo>
                  <a:pt x="1621707" y="1623724"/>
                </a:lnTo>
                <a:lnTo>
                  <a:pt x="0" y="1623724"/>
                </a:lnTo>
                <a:lnTo>
                  <a:pt x="0" y="0"/>
                </a:lnTo>
                <a:close/>
              </a:path>
            </a:pathLst>
          </a:custGeom>
          <a:blipFill>
            <a:blip r:embed="rId13"/>
            <a:stretch>
              <a:fillRect l="0" t="0" r="0" b="0"/>
            </a:stretch>
          </a:blipFill>
        </p:spPr>
      </p:sp>
      <p:grpSp>
        <p:nvGrpSpPr>
          <p:cNvPr name="Group 38" id="38"/>
          <p:cNvGrpSpPr/>
          <p:nvPr/>
        </p:nvGrpSpPr>
        <p:grpSpPr>
          <a:xfrm rot="0">
            <a:off x="9396524" y="6729592"/>
            <a:ext cx="4050399" cy="646330"/>
            <a:chOff x="0" y="0"/>
            <a:chExt cx="5400532" cy="861774"/>
          </a:xfrm>
        </p:grpSpPr>
        <p:sp>
          <p:nvSpPr>
            <p:cNvPr name="Freeform 39" id="39"/>
            <p:cNvSpPr/>
            <p:nvPr/>
          </p:nvSpPr>
          <p:spPr>
            <a:xfrm flipH="false" flipV="false" rot="0">
              <a:off x="0" y="0"/>
              <a:ext cx="5400532" cy="861774"/>
            </a:xfrm>
            <a:custGeom>
              <a:avLst/>
              <a:gdLst/>
              <a:ahLst/>
              <a:cxnLst/>
              <a:rect r="r" b="b" t="t" l="l"/>
              <a:pathLst>
                <a:path h="861774" w="5400532">
                  <a:moveTo>
                    <a:pt x="0" y="0"/>
                  </a:moveTo>
                  <a:lnTo>
                    <a:pt x="5400532" y="0"/>
                  </a:lnTo>
                  <a:lnTo>
                    <a:pt x="5400532" y="861774"/>
                  </a:lnTo>
                  <a:lnTo>
                    <a:pt x="0" y="861774"/>
                  </a:lnTo>
                  <a:close/>
                </a:path>
              </a:pathLst>
            </a:custGeom>
            <a:solidFill>
              <a:srgbClr val="000000">
                <a:alpha val="0"/>
              </a:srgbClr>
            </a:solidFill>
          </p:spPr>
        </p:sp>
        <p:sp>
          <p:nvSpPr>
            <p:cNvPr name="TextBox 40" id="40"/>
            <p:cNvSpPr txBox="true"/>
            <p:nvPr/>
          </p:nvSpPr>
          <p:spPr>
            <a:xfrm>
              <a:off x="0" y="-38100"/>
              <a:ext cx="5400532"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Using Samantha in statics and audiographics to attract talent.</a:t>
              </a:r>
            </a:p>
          </p:txBody>
        </p:sp>
      </p:grpSp>
      <p:sp>
        <p:nvSpPr>
          <p:cNvPr name="Freeform 41" id="41"/>
          <p:cNvSpPr/>
          <p:nvPr/>
        </p:nvSpPr>
        <p:spPr>
          <a:xfrm flipH="false" flipV="false" rot="0">
            <a:off x="11365029" y="7643380"/>
            <a:ext cx="1650267" cy="1658561"/>
          </a:xfrm>
          <a:custGeom>
            <a:avLst/>
            <a:gdLst/>
            <a:ahLst/>
            <a:cxnLst/>
            <a:rect r="r" b="b" t="t" l="l"/>
            <a:pathLst>
              <a:path h="1658561" w="1650267">
                <a:moveTo>
                  <a:pt x="0" y="0"/>
                </a:moveTo>
                <a:lnTo>
                  <a:pt x="1650267" y="0"/>
                </a:lnTo>
                <a:lnTo>
                  <a:pt x="1650267" y="1658561"/>
                </a:lnTo>
                <a:lnTo>
                  <a:pt x="0" y="1658561"/>
                </a:lnTo>
                <a:lnTo>
                  <a:pt x="0" y="0"/>
                </a:lnTo>
                <a:close/>
              </a:path>
            </a:pathLst>
          </a:custGeom>
          <a:blipFill>
            <a:blip r:embed="rId14"/>
            <a:stretch>
              <a:fillRect l="0" t="0" r="0" b="0"/>
            </a:stretch>
          </a:blipFill>
        </p:spPr>
      </p:sp>
      <p:grpSp>
        <p:nvGrpSpPr>
          <p:cNvPr name="Group 42" id="42"/>
          <p:cNvGrpSpPr/>
          <p:nvPr/>
        </p:nvGrpSpPr>
        <p:grpSpPr>
          <a:xfrm rot="0">
            <a:off x="13999278" y="6311378"/>
            <a:ext cx="3485367" cy="692498"/>
            <a:chOff x="0" y="0"/>
            <a:chExt cx="4647156" cy="923330"/>
          </a:xfrm>
        </p:grpSpPr>
        <p:sp>
          <p:nvSpPr>
            <p:cNvPr name="Freeform 43" id="43"/>
            <p:cNvSpPr/>
            <p:nvPr/>
          </p:nvSpPr>
          <p:spPr>
            <a:xfrm flipH="false" flipV="false" rot="0">
              <a:off x="0" y="0"/>
              <a:ext cx="4647156" cy="923330"/>
            </a:xfrm>
            <a:custGeom>
              <a:avLst/>
              <a:gdLst/>
              <a:ahLst/>
              <a:cxnLst/>
              <a:rect r="r" b="b" t="t" l="l"/>
              <a:pathLst>
                <a:path h="923330" w="4647156">
                  <a:moveTo>
                    <a:pt x="0" y="0"/>
                  </a:moveTo>
                  <a:lnTo>
                    <a:pt x="4647156" y="0"/>
                  </a:lnTo>
                  <a:lnTo>
                    <a:pt x="4647156" y="923330"/>
                  </a:lnTo>
                  <a:lnTo>
                    <a:pt x="0" y="923330"/>
                  </a:lnTo>
                  <a:close/>
                </a:path>
              </a:pathLst>
            </a:custGeom>
            <a:solidFill>
              <a:srgbClr val="000000">
                <a:alpha val="0"/>
              </a:srgbClr>
            </a:solidFill>
          </p:spPr>
        </p:sp>
        <p:sp>
          <p:nvSpPr>
            <p:cNvPr name="TextBox 44" id="44"/>
            <p:cNvSpPr txBox="true"/>
            <p:nvPr/>
          </p:nvSpPr>
          <p:spPr>
            <a:xfrm>
              <a:off x="0" y="-38100"/>
              <a:ext cx="4647156"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Spotlighting </a:t>
              </a:r>
            </a:p>
            <a:p>
              <a:pPr algn="l">
                <a:lnSpc>
                  <a:spcPts val="2160"/>
                </a:lnSpc>
              </a:pPr>
              <a:r>
                <a:rPr lang="en-US" b="true" sz="1800">
                  <a:solidFill>
                    <a:srgbClr val="000000"/>
                  </a:solidFill>
                  <a:latin typeface="Arial Bold"/>
                  <a:ea typeface="Arial Bold"/>
                  <a:cs typeface="Arial Bold"/>
                  <a:sym typeface="Arial Bold"/>
                </a:rPr>
                <a:t>i-Universe App</a:t>
              </a:r>
            </a:p>
          </p:txBody>
        </p:sp>
      </p:grpSp>
      <p:grpSp>
        <p:nvGrpSpPr>
          <p:cNvPr name="Group 45" id="45"/>
          <p:cNvGrpSpPr/>
          <p:nvPr/>
        </p:nvGrpSpPr>
        <p:grpSpPr>
          <a:xfrm rot="0">
            <a:off x="14035575" y="6985918"/>
            <a:ext cx="3560216" cy="646330"/>
            <a:chOff x="0" y="0"/>
            <a:chExt cx="4746954" cy="861774"/>
          </a:xfrm>
        </p:grpSpPr>
        <p:sp>
          <p:nvSpPr>
            <p:cNvPr name="Freeform 46" id="46"/>
            <p:cNvSpPr/>
            <p:nvPr/>
          </p:nvSpPr>
          <p:spPr>
            <a:xfrm flipH="false" flipV="false" rot="0">
              <a:off x="0" y="0"/>
              <a:ext cx="4746954" cy="861774"/>
            </a:xfrm>
            <a:custGeom>
              <a:avLst/>
              <a:gdLst/>
              <a:ahLst/>
              <a:cxnLst/>
              <a:rect r="r" b="b" t="t" l="l"/>
              <a:pathLst>
                <a:path h="861774" w="4746954">
                  <a:moveTo>
                    <a:pt x="0" y="0"/>
                  </a:moveTo>
                  <a:lnTo>
                    <a:pt x="4746954" y="0"/>
                  </a:lnTo>
                  <a:lnTo>
                    <a:pt x="4746954" y="861774"/>
                  </a:lnTo>
                  <a:lnTo>
                    <a:pt x="0" y="861774"/>
                  </a:lnTo>
                  <a:close/>
                </a:path>
              </a:pathLst>
            </a:custGeom>
            <a:solidFill>
              <a:srgbClr val="000000">
                <a:alpha val="0"/>
              </a:srgbClr>
            </a:solidFill>
          </p:spPr>
        </p:sp>
        <p:sp>
          <p:nvSpPr>
            <p:cNvPr name="TextBox 47" id="47"/>
            <p:cNvSpPr txBox="true"/>
            <p:nvPr/>
          </p:nvSpPr>
          <p:spPr>
            <a:xfrm>
              <a:off x="0" y="-38100"/>
              <a:ext cx="4746954"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Showcases i-Universe app as a one-stop hub for ICICI careers</a:t>
              </a:r>
            </a:p>
          </p:txBody>
        </p:sp>
      </p:grpSp>
      <p:sp>
        <p:nvSpPr>
          <p:cNvPr name="Freeform 48" id="48">
            <a:hlinkClick r:id="rId16" tooltip="https://www.instagram.com/reel/DFaLPABoM4W/?utm_source=ig_web_copy_link&amp;igsh=MzRlODBiNWFlZA=="/>
          </p:cNvPr>
          <p:cNvSpPr/>
          <p:nvPr/>
        </p:nvSpPr>
        <p:spPr>
          <a:xfrm flipH="false" flipV="false" rot="0">
            <a:off x="14171703" y="7850930"/>
            <a:ext cx="2681377" cy="1506427"/>
          </a:xfrm>
          <a:custGeom>
            <a:avLst/>
            <a:gdLst/>
            <a:ahLst/>
            <a:cxnLst/>
            <a:rect r="r" b="b" t="t" l="l"/>
            <a:pathLst>
              <a:path h="1506427" w="2681377">
                <a:moveTo>
                  <a:pt x="0" y="0"/>
                </a:moveTo>
                <a:lnTo>
                  <a:pt x="2681377" y="0"/>
                </a:lnTo>
                <a:lnTo>
                  <a:pt x="2681377" y="1506427"/>
                </a:lnTo>
                <a:lnTo>
                  <a:pt x="0" y="1506427"/>
                </a:lnTo>
                <a:lnTo>
                  <a:pt x="0" y="0"/>
                </a:lnTo>
                <a:close/>
              </a:path>
            </a:pathLst>
          </a:custGeom>
          <a:blipFill>
            <a:blip r:embed="rId15"/>
            <a:stretch>
              <a:fillRect l="0" t="0" r="0" b="0"/>
            </a:stretch>
          </a:blipFill>
        </p:spPr>
      </p:sp>
      <p:sp>
        <p:nvSpPr>
          <p:cNvPr name="AutoShape 49" id="49"/>
          <p:cNvSpPr/>
          <p:nvPr/>
        </p:nvSpPr>
        <p:spPr>
          <a:xfrm rot="10538">
            <a:off x="8980961" y="5096109"/>
            <a:ext cx="9321348" cy="0"/>
          </a:xfrm>
          <a:prstGeom prst="line">
            <a:avLst/>
          </a:prstGeom>
          <a:ln cap="rnd" w="19050">
            <a:solidFill>
              <a:srgbClr val="000000"/>
            </a:solidFill>
            <a:prstDash val="solid"/>
            <a:headEnd type="none" len="sm" w="sm"/>
            <a:tailEnd type="none" len="sm" w="sm"/>
          </a:ln>
        </p:spPr>
      </p:sp>
      <p:grpSp>
        <p:nvGrpSpPr>
          <p:cNvPr name="Group 50" id="50"/>
          <p:cNvGrpSpPr/>
          <p:nvPr/>
        </p:nvGrpSpPr>
        <p:grpSpPr>
          <a:xfrm rot="0">
            <a:off x="8995270" y="5140173"/>
            <a:ext cx="1752596" cy="346248"/>
            <a:chOff x="0" y="0"/>
            <a:chExt cx="2336794" cy="461664"/>
          </a:xfrm>
        </p:grpSpPr>
        <p:sp>
          <p:nvSpPr>
            <p:cNvPr name="Freeform 51" id="51"/>
            <p:cNvSpPr/>
            <p:nvPr/>
          </p:nvSpPr>
          <p:spPr>
            <a:xfrm flipH="false" flipV="false" rot="0">
              <a:off x="0" y="0"/>
              <a:ext cx="2336794" cy="461664"/>
            </a:xfrm>
            <a:custGeom>
              <a:avLst/>
              <a:gdLst/>
              <a:ahLst/>
              <a:cxnLst/>
              <a:rect r="r" b="b" t="t" l="l"/>
              <a:pathLst>
                <a:path h="461664" w="2336794">
                  <a:moveTo>
                    <a:pt x="0" y="0"/>
                  </a:moveTo>
                  <a:lnTo>
                    <a:pt x="2336794" y="0"/>
                  </a:lnTo>
                  <a:lnTo>
                    <a:pt x="2336794" y="461664"/>
                  </a:lnTo>
                  <a:lnTo>
                    <a:pt x="0" y="461664"/>
                  </a:lnTo>
                  <a:close/>
                </a:path>
              </a:pathLst>
            </a:custGeom>
            <a:solidFill>
              <a:srgbClr val="000000">
                <a:alpha val="0"/>
              </a:srgbClr>
            </a:solidFill>
          </p:spPr>
        </p:sp>
        <p:sp>
          <p:nvSpPr>
            <p:cNvPr name="TextBox 52" id="52"/>
            <p:cNvSpPr txBox="true"/>
            <p:nvPr/>
          </p:nvSpPr>
          <p:spPr>
            <a:xfrm>
              <a:off x="0" y="-38100"/>
              <a:ext cx="2336794" cy="499764"/>
            </a:xfrm>
            <a:prstGeom prst="rect">
              <a:avLst/>
            </a:prstGeom>
          </p:spPr>
          <p:txBody>
            <a:bodyPr anchor="t" rtlCol="false" tIns="0" lIns="0" bIns="0" rIns="0"/>
            <a:lstStyle/>
            <a:p>
              <a:pPr algn="l">
                <a:lnSpc>
                  <a:spcPts val="1620"/>
                </a:lnSpc>
              </a:pPr>
              <a:r>
                <a:rPr lang="en-US" sz="1350" i="true">
                  <a:solidFill>
                    <a:srgbClr val="000000"/>
                  </a:solidFill>
                  <a:latin typeface="Arial Italics"/>
                  <a:ea typeface="Arial Italics"/>
                  <a:cs typeface="Arial Italics"/>
                  <a:sym typeface="Arial Italics"/>
                </a:rPr>
                <a:t>a small bucket</a:t>
              </a:r>
            </a:p>
          </p:txBody>
        </p:sp>
      </p:grpSp>
      <p:sp>
        <p:nvSpPr>
          <p:cNvPr name="Freeform 53" id="53">
            <a:hlinkClick r:id="rId18" tooltip="https://www.instagram.com/p/Czs-LlTPJ-d/"/>
          </p:cNvPr>
          <p:cNvSpPr/>
          <p:nvPr/>
        </p:nvSpPr>
        <p:spPr>
          <a:xfrm flipH="false" flipV="false" rot="0">
            <a:off x="855326" y="6208398"/>
            <a:ext cx="4293602" cy="2435180"/>
          </a:xfrm>
          <a:custGeom>
            <a:avLst/>
            <a:gdLst/>
            <a:ahLst/>
            <a:cxnLst/>
            <a:rect r="r" b="b" t="t" l="l"/>
            <a:pathLst>
              <a:path h="2435180" w="4293602">
                <a:moveTo>
                  <a:pt x="0" y="0"/>
                </a:moveTo>
                <a:lnTo>
                  <a:pt x="4293601" y="0"/>
                </a:lnTo>
                <a:lnTo>
                  <a:pt x="4293601" y="2435180"/>
                </a:lnTo>
                <a:lnTo>
                  <a:pt x="0" y="2435180"/>
                </a:lnTo>
                <a:lnTo>
                  <a:pt x="0" y="0"/>
                </a:lnTo>
                <a:close/>
              </a:path>
            </a:pathLst>
          </a:custGeom>
          <a:blipFill>
            <a:blip r:embed="rId17"/>
            <a:stretch>
              <a:fillRect l="0" t="0" r="0" b="0"/>
            </a:stretch>
          </a:blipFill>
        </p:spPr>
      </p:sp>
      <p:grpSp>
        <p:nvGrpSpPr>
          <p:cNvPr name="Group 54" id="54"/>
          <p:cNvGrpSpPr/>
          <p:nvPr/>
        </p:nvGrpSpPr>
        <p:grpSpPr>
          <a:xfrm rot="0">
            <a:off x="855327" y="8600307"/>
            <a:ext cx="6932481" cy="507831"/>
            <a:chOff x="0" y="0"/>
            <a:chExt cx="9243308" cy="677108"/>
          </a:xfrm>
        </p:grpSpPr>
        <p:sp>
          <p:nvSpPr>
            <p:cNvPr name="Freeform 55" id="55"/>
            <p:cNvSpPr/>
            <p:nvPr/>
          </p:nvSpPr>
          <p:spPr>
            <a:xfrm flipH="false" flipV="false" rot="0">
              <a:off x="0" y="0"/>
              <a:ext cx="9243314" cy="677164"/>
            </a:xfrm>
            <a:custGeom>
              <a:avLst/>
              <a:gdLst/>
              <a:ahLst/>
              <a:cxnLst/>
              <a:rect r="r" b="b" t="t" l="l"/>
              <a:pathLst>
                <a:path h="677164" w="9243314">
                  <a:moveTo>
                    <a:pt x="0" y="0"/>
                  </a:moveTo>
                  <a:lnTo>
                    <a:pt x="9243314" y="0"/>
                  </a:lnTo>
                  <a:lnTo>
                    <a:pt x="9243314" y="677164"/>
                  </a:lnTo>
                  <a:lnTo>
                    <a:pt x="0" y="677164"/>
                  </a:lnTo>
                  <a:close/>
                </a:path>
              </a:pathLst>
            </a:custGeom>
            <a:solidFill>
              <a:srgbClr val="F2F2F2"/>
            </a:solidFill>
          </p:spPr>
        </p:sp>
        <p:sp>
          <p:nvSpPr>
            <p:cNvPr name="TextBox 56" id="56"/>
            <p:cNvSpPr txBox="true"/>
            <p:nvPr/>
          </p:nvSpPr>
          <p:spPr>
            <a:xfrm>
              <a:off x="0" y="-28575"/>
              <a:ext cx="9243308" cy="705683"/>
            </a:xfrm>
            <a:prstGeom prst="rect">
              <a:avLst/>
            </a:prstGeom>
          </p:spPr>
          <p:txBody>
            <a:bodyPr anchor="t" rtlCol="false" tIns="50800" lIns="50800" bIns="50800" rIns="50800"/>
            <a:lstStyle/>
            <a:p>
              <a:pPr algn="l">
                <a:lnSpc>
                  <a:spcPts val="1439"/>
                </a:lnSpc>
              </a:pPr>
              <a:r>
                <a:rPr lang="en-US" sz="1200">
                  <a:solidFill>
                    <a:srgbClr val="000000"/>
                  </a:solidFill>
                  <a:latin typeface="Arial"/>
                  <a:ea typeface="Arial"/>
                  <a:cs typeface="Arial"/>
                  <a:sym typeface="Arial"/>
                </a:rPr>
                <a:t>Featuring Patil as a cop and Tabu as an investigator to illustrate scams, boosting brand recall and awareness.</a:t>
              </a:r>
            </a:p>
          </p:txBody>
        </p:sp>
      </p:gr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93266" y="4746345"/>
            <a:ext cx="4744890" cy="461666"/>
            <a:chOff x="0" y="0"/>
            <a:chExt cx="6326520" cy="615554"/>
          </a:xfrm>
        </p:grpSpPr>
        <p:sp>
          <p:nvSpPr>
            <p:cNvPr name="Freeform 3" id="3"/>
            <p:cNvSpPr/>
            <p:nvPr/>
          </p:nvSpPr>
          <p:spPr>
            <a:xfrm flipH="false" flipV="false" rot="0">
              <a:off x="0" y="0"/>
              <a:ext cx="6326520" cy="615554"/>
            </a:xfrm>
            <a:custGeom>
              <a:avLst/>
              <a:gdLst/>
              <a:ahLst/>
              <a:cxnLst/>
              <a:rect r="r" b="b" t="t" l="l"/>
              <a:pathLst>
                <a:path h="615554" w="6326520">
                  <a:moveTo>
                    <a:pt x="0" y="0"/>
                  </a:moveTo>
                  <a:lnTo>
                    <a:pt x="6326520" y="0"/>
                  </a:lnTo>
                  <a:lnTo>
                    <a:pt x="6326520" y="615554"/>
                  </a:lnTo>
                  <a:lnTo>
                    <a:pt x="0" y="615554"/>
                  </a:lnTo>
                  <a:close/>
                </a:path>
              </a:pathLst>
            </a:custGeom>
            <a:solidFill>
              <a:srgbClr val="000000">
                <a:alpha val="0"/>
              </a:srgbClr>
            </a:solidFill>
          </p:spPr>
        </p:sp>
        <p:sp>
          <p:nvSpPr>
            <p:cNvPr name="TextBox 4" id="4"/>
            <p:cNvSpPr txBox="true"/>
            <p:nvPr/>
          </p:nvSpPr>
          <p:spPr>
            <a:xfrm>
              <a:off x="0" y="-47625"/>
              <a:ext cx="6326520"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REGIONAL CONNECT</a:t>
              </a:r>
            </a:p>
          </p:txBody>
        </p:sp>
      </p:grpSp>
      <p:grpSp>
        <p:nvGrpSpPr>
          <p:cNvPr name="Group 5" id="5"/>
          <p:cNvGrpSpPr/>
          <p:nvPr/>
        </p:nvGrpSpPr>
        <p:grpSpPr>
          <a:xfrm rot="0">
            <a:off x="12074794" y="5803623"/>
            <a:ext cx="5101465" cy="784830"/>
            <a:chOff x="0" y="0"/>
            <a:chExt cx="6801954" cy="1046440"/>
          </a:xfrm>
        </p:grpSpPr>
        <p:sp>
          <p:nvSpPr>
            <p:cNvPr name="Freeform 6" id="6"/>
            <p:cNvSpPr/>
            <p:nvPr/>
          </p:nvSpPr>
          <p:spPr>
            <a:xfrm flipH="false" flipV="false" rot="0">
              <a:off x="0" y="0"/>
              <a:ext cx="6801954" cy="1046440"/>
            </a:xfrm>
            <a:custGeom>
              <a:avLst/>
              <a:gdLst/>
              <a:ahLst/>
              <a:cxnLst/>
              <a:rect r="r" b="b" t="t" l="l"/>
              <a:pathLst>
                <a:path h="1046440" w="6801954">
                  <a:moveTo>
                    <a:pt x="0" y="0"/>
                  </a:moveTo>
                  <a:lnTo>
                    <a:pt x="6801954" y="0"/>
                  </a:lnTo>
                  <a:lnTo>
                    <a:pt x="6801954" y="1046440"/>
                  </a:lnTo>
                  <a:lnTo>
                    <a:pt x="0" y="1046440"/>
                  </a:lnTo>
                  <a:close/>
                </a:path>
              </a:pathLst>
            </a:custGeom>
            <a:solidFill>
              <a:srgbClr val="000000">
                <a:alpha val="0"/>
              </a:srgbClr>
            </a:solidFill>
          </p:spPr>
        </p:sp>
        <p:sp>
          <p:nvSpPr>
            <p:cNvPr name="TextBox 7" id="7"/>
            <p:cNvSpPr txBox="true"/>
            <p:nvPr/>
          </p:nvSpPr>
          <p:spPr>
            <a:xfrm>
              <a:off x="0" y="-47625"/>
              <a:ext cx="6801954" cy="1094065"/>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EASILY CONSUMABLE CONTENT TREATMENT</a:t>
              </a:r>
            </a:p>
          </p:txBody>
        </p:sp>
      </p:grpSp>
      <p:grpSp>
        <p:nvGrpSpPr>
          <p:cNvPr name="Group 8" id="8"/>
          <p:cNvGrpSpPr/>
          <p:nvPr/>
        </p:nvGrpSpPr>
        <p:grpSpPr>
          <a:xfrm rot="0">
            <a:off x="6048064" y="1545105"/>
            <a:ext cx="6026732" cy="877163"/>
            <a:chOff x="0" y="0"/>
            <a:chExt cx="8035642" cy="1169550"/>
          </a:xfrm>
        </p:grpSpPr>
        <p:sp>
          <p:nvSpPr>
            <p:cNvPr name="Freeform 9" id="9"/>
            <p:cNvSpPr/>
            <p:nvPr/>
          </p:nvSpPr>
          <p:spPr>
            <a:xfrm flipH="false" flipV="false" rot="0">
              <a:off x="0" y="0"/>
              <a:ext cx="8035642" cy="1169550"/>
            </a:xfrm>
            <a:custGeom>
              <a:avLst/>
              <a:gdLst/>
              <a:ahLst/>
              <a:cxnLst/>
              <a:rect r="r" b="b" t="t" l="l"/>
              <a:pathLst>
                <a:path h="1169550" w="8035642">
                  <a:moveTo>
                    <a:pt x="0" y="0"/>
                  </a:moveTo>
                  <a:lnTo>
                    <a:pt x="8035642" y="0"/>
                  </a:lnTo>
                  <a:lnTo>
                    <a:pt x="8035642" y="1169550"/>
                  </a:lnTo>
                  <a:lnTo>
                    <a:pt x="0" y="1169550"/>
                  </a:lnTo>
                  <a:close/>
                </a:path>
              </a:pathLst>
            </a:custGeom>
            <a:solidFill>
              <a:srgbClr val="000000">
                <a:alpha val="0"/>
              </a:srgbClr>
            </a:solidFill>
          </p:spPr>
        </p:sp>
        <p:sp>
          <p:nvSpPr>
            <p:cNvPr name="TextBox 10" id="10"/>
            <p:cNvSpPr txBox="true"/>
            <p:nvPr/>
          </p:nvSpPr>
          <p:spPr>
            <a:xfrm>
              <a:off x="0" y="-95250"/>
              <a:ext cx="8035642" cy="1264800"/>
            </a:xfrm>
            <a:prstGeom prst="rect">
              <a:avLst/>
            </a:prstGeom>
          </p:spPr>
          <p:txBody>
            <a:bodyPr anchor="t" rtlCol="false" tIns="0" lIns="0" bIns="0" rIns="0"/>
            <a:lstStyle/>
            <a:p>
              <a:pPr algn="ctr">
                <a:lnSpc>
                  <a:spcPts val="5759"/>
                </a:lnSpc>
              </a:pPr>
              <a:r>
                <a:rPr lang="en-US" b="true" sz="4800">
                  <a:solidFill>
                    <a:srgbClr val="000000"/>
                  </a:solidFill>
                  <a:latin typeface="Times New Roman Bold"/>
                  <a:ea typeface="Times New Roman Bold"/>
                  <a:cs typeface="Times New Roman Bold"/>
                  <a:sym typeface="Times New Roman Bold"/>
                </a:rPr>
                <a:t>KEY TAKEAWAYS</a:t>
              </a:r>
            </a:p>
          </p:txBody>
        </p:sp>
      </p:grpSp>
      <p:grpSp>
        <p:nvGrpSpPr>
          <p:cNvPr name="Group 11" id="11"/>
          <p:cNvGrpSpPr/>
          <p:nvPr/>
        </p:nvGrpSpPr>
        <p:grpSpPr>
          <a:xfrm rot="0">
            <a:off x="1385745" y="3156644"/>
            <a:ext cx="5044438" cy="461665"/>
            <a:chOff x="0" y="0"/>
            <a:chExt cx="6725918" cy="615554"/>
          </a:xfrm>
        </p:grpSpPr>
        <p:sp>
          <p:nvSpPr>
            <p:cNvPr name="Freeform 12" id="12"/>
            <p:cNvSpPr/>
            <p:nvPr/>
          </p:nvSpPr>
          <p:spPr>
            <a:xfrm flipH="false" flipV="false" rot="0">
              <a:off x="0" y="0"/>
              <a:ext cx="6725918" cy="615554"/>
            </a:xfrm>
            <a:custGeom>
              <a:avLst/>
              <a:gdLst/>
              <a:ahLst/>
              <a:cxnLst/>
              <a:rect r="r" b="b" t="t" l="l"/>
              <a:pathLst>
                <a:path h="615554" w="6725918">
                  <a:moveTo>
                    <a:pt x="0" y="0"/>
                  </a:moveTo>
                  <a:lnTo>
                    <a:pt x="6725918" y="0"/>
                  </a:lnTo>
                  <a:lnTo>
                    <a:pt x="6725918" y="615554"/>
                  </a:lnTo>
                  <a:lnTo>
                    <a:pt x="0" y="615554"/>
                  </a:lnTo>
                  <a:close/>
                </a:path>
              </a:pathLst>
            </a:custGeom>
            <a:solidFill>
              <a:srgbClr val="000000">
                <a:alpha val="0"/>
              </a:srgbClr>
            </a:solidFill>
          </p:spPr>
        </p:sp>
        <p:sp>
          <p:nvSpPr>
            <p:cNvPr name="TextBox 13" id="13"/>
            <p:cNvSpPr txBox="true"/>
            <p:nvPr/>
          </p:nvSpPr>
          <p:spPr>
            <a:xfrm>
              <a:off x="0" y="-47625"/>
              <a:ext cx="6725918" cy="663179"/>
            </a:xfrm>
            <a:prstGeom prst="rect">
              <a:avLst/>
            </a:prstGeom>
          </p:spPr>
          <p:txBody>
            <a:bodyPr anchor="t" rtlCol="false" tIns="0" lIns="0" bIns="0" rIns="0"/>
            <a:lstStyle/>
            <a:p>
              <a:pPr algn="l">
                <a:lnSpc>
                  <a:spcPts val="2520"/>
                </a:lnSpc>
              </a:pPr>
              <a:r>
                <a:rPr lang="en-US" b="true" sz="2100">
                  <a:solidFill>
                    <a:srgbClr val="000000"/>
                  </a:solidFill>
                  <a:latin typeface="Arial Bold"/>
                  <a:ea typeface="Arial Bold"/>
                  <a:cs typeface="Arial Bold"/>
                  <a:sym typeface="Arial Bold"/>
                </a:rPr>
                <a:t>PLATFORM-AUDIENCE SYNERGY</a:t>
              </a:r>
            </a:p>
          </p:txBody>
        </p:sp>
      </p:grpSp>
      <p:grpSp>
        <p:nvGrpSpPr>
          <p:cNvPr name="Group 14" id="14"/>
          <p:cNvGrpSpPr/>
          <p:nvPr/>
        </p:nvGrpSpPr>
        <p:grpSpPr>
          <a:xfrm rot="0">
            <a:off x="1385745" y="3807819"/>
            <a:ext cx="4744890" cy="1800494"/>
            <a:chOff x="0" y="0"/>
            <a:chExt cx="6326520" cy="2400658"/>
          </a:xfrm>
        </p:grpSpPr>
        <p:sp>
          <p:nvSpPr>
            <p:cNvPr name="Freeform 15" id="15"/>
            <p:cNvSpPr/>
            <p:nvPr/>
          </p:nvSpPr>
          <p:spPr>
            <a:xfrm flipH="false" flipV="false" rot="0">
              <a:off x="0" y="0"/>
              <a:ext cx="6326520" cy="2400658"/>
            </a:xfrm>
            <a:custGeom>
              <a:avLst/>
              <a:gdLst/>
              <a:ahLst/>
              <a:cxnLst/>
              <a:rect r="r" b="b" t="t" l="l"/>
              <a:pathLst>
                <a:path h="2400658" w="6326520">
                  <a:moveTo>
                    <a:pt x="0" y="0"/>
                  </a:moveTo>
                  <a:lnTo>
                    <a:pt x="6326520" y="0"/>
                  </a:lnTo>
                  <a:lnTo>
                    <a:pt x="6326520" y="2400658"/>
                  </a:lnTo>
                  <a:lnTo>
                    <a:pt x="0" y="2400658"/>
                  </a:lnTo>
                  <a:close/>
                </a:path>
              </a:pathLst>
            </a:custGeom>
            <a:solidFill>
              <a:srgbClr val="000000">
                <a:alpha val="0"/>
              </a:srgbClr>
            </a:solidFill>
          </p:spPr>
        </p:sp>
        <p:sp>
          <p:nvSpPr>
            <p:cNvPr name="TextBox 16" id="16"/>
            <p:cNvSpPr txBox="true"/>
            <p:nvPr/>
          </p:nvSpPr>
          <p:spPr>
            <a:xfrm>
              <a:off x="0" y="-38100"/>
              <a:ext cx="6326520" cy="2438758"/>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ICICI customizes content for each platform, aligning with audience preferences and consumption habits. They focus on reaching the </a:t>
              </a:r>
              <a:r>
                <a:rPr lang="en-US" sz="1800">
                  <a:solidFill>
                    <a:srgbClr val="00B0F0"/>
                  </a:solidFill>
                  <a:latin typeface="Arial"/>
                  <a:ea typeface="Arial"/>
                  <a:cs typeface="Arial"/>
                  <a:sym typeface="Arial"/>
                </a:rPr>
                <a:t>masses on Instagram </a:t>
              </a:r>
              <a:r>
                <a:rPr lang="en-US" sz="1800">
                  <a:solidFill>
                    <a:srgbClr val="000000"/>
                  </a:solidFill>
                  <a:latin typeface="Arial"/>
                  <a:ea typeface="Arial"/>
                  <a:cs typeface="Arial"/>
                  <a:sym typeface="Arial"/>
                </a:rPr>
                <a:t>while engaging </a:t>
              </a:r>
              <a:r>
                <a:rPr lang="en-US" sz="1800">
                  <a:solidFill>
                    <a:srgbClr val="00B0F0"/>
                  </a:solidFill>
                  <a:latin typeface="Arial"/>
                  <a:ea typeface="Arial"/>
                  <a:cs typeface="Arial"/>
                  <a:sym typeface="Arial"/>
                </a:rPr>
                <a:t>businesses and professionals on LinkedIn and X.</a:t>
              </a:r>
            </a:p>
          </p:txBody>
        </p:sp>
      </p:grpSp>
      <p:grpSp>
        <p:nvGrpSpPr>
          <p:cNvPr name="Group 17" id="17"/>
          <p:cNvGrpSpPr/>
          <p:nvPr/>
        </p:nvGrpSpPr>
        <p:grpSpPr>
          <a:xfrm rot="0">
            <a:off x="12074796" y="6779819"/>
            <a:ext cx="5101465" cy="1523494"/>
            <a:chOff x="0" y="0"/>
            <a:chExt cx="6801954" cy="2031326"/>
          </a:xfrm>
        </p:grpSpPr>
        <p:sp>
          <p:nvSpPr>
            <p:cNvPr name="Freeform 18" id="18"/>
            <p:cNvSpPr/>
            <p:nvPr/>
          </p:nvSpPr>
          <p:spPr>
            <a:xfrm flipH="false" flipV="false" rot="0">
              <a:off x="0" y="0"/>
              <a:ext cx="6801954" cy="2031326"/>
            </a:xfrm>
            <a:custGeom>
              <a:avLst/>
              <a:gdLst/>
              <a:ahLst/>
              <a:cxnLst/>
              <a:rect r="r" b="b" t="t" l="l"/>
              <a:pathLst>
                <a:path h="2031326" w="6801954">
                  <a:moveTo>
                    <a:pt x="0" y="0"/>
                  </a:moveTo>
                  <a:lnTo>
                    <a:pt x="6801954" y="0"/>
                  </a:lnTo>
                  <a:lnTo>
                    <a:pt x="6801954" y="2031326"/>
                  </a:lnTo>
                  <a:lnTo>
                    <a:pt x="0" y="2031326"/>
                  </a:lnTo>
                  <a:close/>
                </a:path>
              </a:pathLst>
            </a:custGeom>
            <a:solidFill>
              <a:srgbClr val="000000">
                <a:alpha val="0"/>
              </a:srgbClr>
            </a:solidFill>
          </p:spPr>
        </p:sp>
        <p:sp>
          <p:nvSpPr>
            <p:cNvPr name="TextBox 19" id="19"/>
            <p:cNvSpPr txBox="true"/>
            <p:nvPr/>
          </p:nvSpPr>
          <p:spPr>
            <a:xfrm>
              <a:off x="0" y="-38100"/>
              <a:ext cx="6801954"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ICICI creates </a:t>
              </a:r>
              <a:r>
                <a:rPr lang="en-US" sz="1800">
                  <a:solidFill>
                    <a:srgbClr val="00B0F0"/>
                  </a:solidFill>
                  <a:latin typeface="Arial"/>
                  <a:ea typeface="Arial"/>
                  <a:cs typeface="Arial"/>
                  <a:sym typeface="Arial"/>
                </a:rPr>
                <a:t>engaging</a:t>
              </a:r>
              <a:r>
                <a:rPr lang="en-US" sz="1800">
                  <a:solidFill>
                    <a:srgbClr val="000000"/>
                  </a:solidFill>
                  <a:latin typeface="Arial"/>
                  <a:ea typeface="Arial"/>
                  <a:cs typeface="Arial"/>
                  <a:sym typeface="Arial"/>
                </a:rPr>
                <a:t>, easily consumable content by incorporating </a:t>
              </a:r>
              <a:r>
                <a:rPr lang="en-US" sz="1800">
                  <a:solidFill>
                    <a:srgbClr val="00B0F0"/>
                  </a:solidFill>
                  <a:latin typeface="Arial"/>
                  <a:ea typeface="Arial"/>
                  <a:cs typeface="Arial"/>
                  <a:sym typeface="Arial"/>
                </a:rPr>
                <a:t>animation, a fun and light-hearted tone</a:t>
              </a:r>
              <a:r>
                <a:rPr lang="en-US" sz="1800">
                  <a:solidFill>
                    <a:srgbClr val="000000"/>
                  </a:solidFill>
                  <a:latin typeface="Arial"/>
                  <a:ea typeface="Arial"/>
                  <a:cs typeface="Arial"/>
                  <a:sym typeface="Arial"/>
                </a:rPr>
                <a:t>, and collaborations with </a:t>
              </a:r>
              <a:r>
                <a:rPr lang="en-US" sz="1800">
                  <a:solidFill>
                    <a:srgbClr val="00B0F0"/>
                  </a:solidFill>
                  <a:latin typeface="Arial"/>
                  <a:ea typeface="Arial"/>
                  <a:cs typeface="Arial"/>
                  <a:sym typeface="Arial"/>
                </a:rPr>
                <a:t>affinity-based influencer</a:t>
              </a:r>
              <a:r>
                <a:rPr lang="en-US" sz="1800">
                  <a:solidFill>
                    <a:srgbClr val="000000"/>
                  </a:solidFill>
                  <a:latin typeface="Arial"/>
                  <a:ea typeface="Arial"/>
                  <a:cs typeface="Arial"/>
                  <a:sym typeface="Arial"/>
                </a:rPr>
                <a:t>s to capture and retain user attention</a:t>
              </a:r>
            </a:p>
          </p:txBody>
        </p:sp>
      </p:grpSp>
      <p:grpSp>
        <p:nvGrpSpPr>
          <p:cNvPr name="Group 20" id="20"/>
          <p:cNvGrpSpPr/>
          <p:nvPr/>
        </p:nvGrpSpPr>
        <p:grpSpPr>
          <a:xfrm rot="0">
            <a:off x="6593266" y="5331313"/>
            <a:ext cx="5101465" cy="1523494"/>
            <a:chOff x="0" y="0"/>
            <a:chExt cx="6801954" cy="2031326"/>
          </a:xfrm>
        </p:grpSpPr>
        <p:sp>
          <p:nvSpPr>
            <p:cNvPr name="Freeform 21" id="21"/>
            <p:cNvSpPr/>
            <p:nvPr/>
          </p:nvSpPr>
          <p:spPr>
            <a:xfrm flipH="false" flipV="false" rot="0">
              <a:off x="0" y="0"/>
              <a:ext cx="6801954" cy="2031326"/>
            </a:xfrm>
            <a:custGeom>
              <a:avLst/>
              <a:gdLst/>
              <a:ahLst/>
              <a:cxnLst/>
              <a:rect r="r" b="b" t="t" l="l"/>
              <a:pathLst>
                <a:path h="2031326" w="6801954">
                  <a:moveTo>
                    <a:pt x="0" y="0"/>
                  </a:moveTo>
                  <a:lnTo>
                    <a:pt x="6801954" y="0"/>
                  </a:lnTo>
                  <a:lnTo>
                    <a:pt x="6801954" y="2031326"/>
                  </a:lnTo>
                  <a:lnTo>
                    <a:pt x="0" y="2031326"/>
                  </a:lnTo>
                  <a:close/>
                </a:path>
              </a:pathLst>
            </a:custGeom>
            <a:solidFill>
              <a:srgbClr val="000000">
                <a:alpha val="0"/>
              </a:srgbClr>
            </a:solidFill>
          </p:spPr>
        </p:sp>
        <p:sp>
          <p:nvSpPr>
            <p:cNvPr name="TextBox 22" id="22"/>
            <p:cNvSpPr txBox="true"/>
            <p:nvPr/>
          </p:nvSpPr>
          <p:spPr>
            <a:xfrm>
              <a:off x="0" y="-38100"/>
              <a:ext cx="6801954" cy="2069426"/>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ICICI strengthens regional engagement by featuring </a:t>
              </a:r>
              <a:r>
                <a:rPr lang="en-US" sz="1800">
                  <a:solidFill>
                    <a:srgbClr val="00B0F0"/>
                  </a:solidFill>
                  <a:latin typeface="Arial"/>
                  <a:ea typeface="Arial"/>
                  <a:cs typeface="Arial"/>
                  <a:sym typeface="Arial"/>
                </a:rPr>
                <a:t>faces of influence like Samantha and Murli Sharma</a:t>
              </a:r>
              <a:r>
                <a:rPr lang="en-US" sz="1800">
                  <a:solidFill>
                    <a:srgbClr val="000000"/>
                  </a:solidFill>
                  <a:latin typeface="Arial"/>
                  <a:ea typeface="Arial"/>
                  <a:cs typeface="Arial"/>
                  <a:sym typeface="Arial"/>
                </a:rPr>
                <a:t> in and curating content in </a:t>
              </a:r>
              <a:r>
                <a:rPr lang="en-US" sz="1800">
                  <a:solidFill>
                    <a:srgbClr val="00B0F0"/>
                  </a:solidFill>
                  <a:latin typeface="Arial"/>
                  <a:ea typeface="Arial"/>
                  <a:cs typeface="Arial"/>
                  <a:sym typeface="Arial"/>
                </a:rPr>
                <a:t>regional-language</a:t>
              </a:r>
              <a:r>
                <a:rPr lang="en-US" sz="1800">
                  <a:solidFill>
                    <a:srgbClr val="000000"/>
                  </a:solidFill>
                  <a:latin typeface="Arial"/>
                  <a:ea typeface="Arial"/>
                  <a:cs typeface="Arial"/>
                  <a:sym typeface="Arial"/>
                </a:rPr>
                <a:t> (DVCs), enhancing brand affinity in South India</a:t>
              </a:r>
            </a:p>
          </p:txBody>
        </p:sp>
      </p:grpSp>
      <p:sp>
        <p:nvSpPr>
          <p:cNvPr name="Freeform 23" id="23"/>
          <p:cNvSpPr/>
          <p:nvPr/>
        </p:nvSpPr>
        <p:spPr>
          <a:xfrm flipH="false" flipV="false" rot="0">
            <a:off x="-1152024" y="7684906"/>
            <a:ext cx="7500512" cy="7500512"/>
          </a:xfrm>
          <a:custGeom>
            <a:avLst/>
            <a:gdLst/>
            <a:ahLst/>
            <a:cxnLst/>
            <a:rect r="r" b="b" t="t" l="l"/>
            <a:pathLst>
              <a:path h="7500512" w="7500512">
                <a:moveTo>
                  <a:pt x="0" y="0"/>
                </a:moveTo>
                <a:lnTo>
                  <a:pt x="7500512" y="0"/>
                </a:lnTo>
                <a:lnTo>
                  <a:pt x="7500512"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24" id="24"/>
          <p:cNvGrpSpPr/>
          <p:nvPr/>
        </p:nvGrpSpPr>
        <p:grpSpPr>
          <a:xfrm rot="0">
            <a:off x="16483547" y="-725760"/>
            <a:ext cx="2564247" cy="2564247"/>
            <a:chOff x="0" y="0"/>
            <a:chExt cx="3418996" cy="3418996"/>
          </a:xfrm>
        </p:grpSpPr>
        <p:sp>
          <p:nvSpPr>
            <p:cNvPr name="Freeform 25" id="25"/>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26" id="26"/>
          <p:cNvSpPr/>
          <p:nvPr/>
        </p:nvSpPr>
        <p:spPr>
          <a:xfrm flipH="false" flipV="false" rot="0">
            <a:off x="349938" y="275542"/>
            <a:ext cx="3739911" cy="752364"/>
          </a:xfrm>
          <a:custGeom>
            <a:avLst/>
            <a:gdLst/>
            <a:ahLst/>
            <a:cxnLst/>
            <a:rect r="r" b="b" t="t" l="l"/>
            <a:pathLst>
              <a:path h="752364" w="3739911">
                <a:moveTo>
                  <a:pt x="0" y="0"/>
                </a:moveTo>
                <a:lnTo>
                  <a:pt x="3739911" y="0"/>
                </a:lnTo>
                <a:lnTo>
                  <a:pt x="3739911" y="752365"/>
                </a:lnTo>
                <a:lnTo>
                  <a:pt x="0" y="752365"/>
                </a:lnTo>
                <a:lnTo>
                  <a:pt x="0" y="0"/>
                </a:lnTo>
                <a:close/>
              </a:path>
            </a:pathLst>
          </a:custGeom>
          <a:blipFill>
            <a:blip r:embed="rId4"/>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001456"/>
            <a:ext cx="8717703" cy="577082"/>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BRAND </a:t>
              </a:r>
              <a:r>
                <a:rPr lang="en-US" b="true" sz="4539">
                  <a:solidFill>
                    <a:srgbClr val="ED1C24"/>
                  </a:solidFill>
                  <a:latin typeface="Times New Roman Bold"/>
                  <a:ea typeface="Times New Roman Bold"/>
                  <a:cs typeface="Times New Roman Bold"/>
                  <a:sym typeface="Times New Roman Bold"/>
                </a:rPr>
                <a:t>ANALYSIS</a:t>
              </a:r>
            </a:p>
          </p:txBody>
        </p:sp>
      </p:grpSp>
      <p:grpSp>
        <p:nvGrpSpPr>
          <p:cNvPr name="Group 6" id="6"/>
          <p:cNvGrpSpPr/>
          <p:nvPr/>
        </p:nvGrpSpPr>
        <p:grpSpPr>
          <a:xfrm rot="0">
            <a:off x="1832670" y="4791452"/>
            <a:ext cx="15628498" cy="600165"/>
            <a:chOff x="0" y="0"/>
            <a:chExt cx="20837998" cy="800220"/>
          </a:xfrm>
        </p:grpSpPr>
        <p:sp>
          <p:nvSpPr>
            <p:cNvPr name="Freeform 7" id="7"/>
            <p:cNvSpPr/>
            <p:nvPr/>
          </p:nvSpPr>
          <p:spPr>
            <a:xfrm flipH="false" flipV="false" rot="0">
              <a:off x="0" y="0"/>
              <a:ext cx="20837998" cy="800220"/>
            </a:xfrm>
            <a:custGeom>
              <a:avLst/>
              <a:gdLst/>
              <a:ahLst/>
              <a:cxnLst/>
              <a:rect r="r" b="b" t="t" l="l"/>
              <a:pathLst>
                <a:path h="800220" w="20837998">
                  <a:moveTo>
                    <a:pt x="0" y="0"/>
                  </a:moveTo>
                  <a:lnTo>
                    <a:pt x="20837998" y="0"/>
                  </a:lnTo>
                  <a:lnTo>
                    <a:pt x="20837998" y="800220"/>
                  </a:lnTo>
                  <a:lnTo>
                    <a:pt x="0" y="800220"/>
                  </a:lnTo>
                  <a:close/>
                </a:path>
              </a:pathLst>
            </a:custGeom>
            <a:solidFill>
              <a:srgbClr val="000000">
                <a:alpha val="0"/>
              </a:srgbClr>
            </a:solidFill>
          </p:spPr>
        </p:sp>
        <p:sp>
          <p:nvSpPr>
            <p:cNvPr name="TextBox 8" id="8"/>
            <p:cNvSpPr txBox="true"/>
            <p:nvPr/>
          </p:nvSpPr>
          <p:spPr>
            <a:xfrm>
              <a:off x="0" y="-66675"/>
              <a:ext cx="20837998" cy="866895"/>
            </a:xfrm>
            <a:prstGeom prst="rect">
              <a:avLst/>
            </a:prstGeom>
          </p:spPr>
          <p:txBody>
            <a:bodyPr anchor="t" rtlCol="false" tIns="0" lIns="0" bIns="0" rIns="0"/>
            <a:lstStyle/>
            <a:p>
              <a:pPr algn="ctr">
                <a:lnSpc>
                  <a:spcPts val="3600"/>
                </a:lnSpc>
              </a:pPr>
              <a:r>
                <a:rPr lang="en-US" sz="3000" i="true">
                  <a:solidFill>
                    <a:srgbClr val="000000"/>
                  </a:solidFill>
                  <a:latin typeface="Calibri (MS) Light Italics"/>
                  <a:ea typeface="Calibri (MS) Light Italics"/>
                  <a:cs typeface="Calibri (MS) Light Italics"/>
                  <a:sym typeface="Calibri (MS) Light Italics"/>
                </a:rPr>
                <a:t>Let’s see how we are fairing against our peers</a:t>
              </a:r>
            </a:p>
          </p:txBody>
        </p:sp>
      </p:grpSp>
      <p:grpSp>
        <p:nvGrpSpPr>
          <p:cNvPr name="Group 9" id="9"/>
          <p:cNvGrpSpPr/>
          <p:nvPr/>
        </p:nvGrpSpPr>
        <p:grpSpPr>
          <a:xfrm rot="0">
            <a:off x="16804559" y="8652429"/>
            <a:ext cx="2564247" cy="2564247"/>
            <a:chOff x="0" y="0"/>
            <a:chExt cx="3418996" cy="3418996"/>
          </a:xfrm>
        </p:grpSpPr>
        <p:sp>
          <p:nvSpPr>
            <p:cNvPr name="Freeform 10" id="10"/>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11" id="11"/>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4" id="14" descr="DBS Bank Logo and symbol, meaning, history, PNG, brand"/>
          <p:cNvSpPr/>
          <p:nvPr/>
        </p:nvSpPr>
        <p:spPr>
          <a:xfrm flipH="false" flipV="false" rot="0">
            <a:off x="8038626" y="5612412"/>
            <a:ext cx="2210746" cy="817702"/>
          </a:xfrm>
          <a:custGeom>
            <a:avLst/>
            <a:gdLst/>
            <a:ahLst/>
            <a:cxnLst/>
            <a:rect r="r" b="b" t="t" l="l"/>
            <a:pathLst>
              <a:path h="817702" w="2210746">
                <a:moveTo>
                  <a:pt x="0" y="0"/>
                </a:moveTo>
                <a:lnTo>
                  <a:pt x="2210746" y="0"/>
                </a:lnTo>
                <a:lnTo>
                  <a:pt x="2210746" y="817702"/>
                </a:lnTo>
                <a:lnTo>
                  <a:pt x="0" y="817702"/>
                </a:lnTo>
                <a:lnTo>
                  <a:pt x="0" y="0"/>
                </a:lnTo>
                <a:close/>
              </a:path>
            </a:pathLst>
          </a:custGeom>
          <a:blipFill>
            <a:blip r:embed="rId9"/>
            <a:stretch>
              <a:fillRect l="0" t="-30018" r="-2" b="-37502"/>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944791" y="421282"/>
            <a:ext cx="8948373" cy="9542366"/>
            <a:chOff x="0" y="0"/>
            <a:chExt cx="11931164" cy="12723154"/>
          </a:xfrm>
        </p:grpSpPr>
        <p:sp>
          <p:nvSpPr>
            <p:cNvPr name="Freeform 3" id="3"/>
            <p:cNvSpPr/>
            <p:nvPr/>
          </p:nvSpPr>
          <p:spPr>
            <a:xfrm flipH="false" flipV="false" rot="0">
              <a:off x="-3064002" y="0"/>
              <a:ext cx="14995144" cy="12773914"/>
            </a:xfrm>
            <a:custGeom>
              <a:avLst/>
              <a:gdLst/>
              <a:ahLst/>
              <a:cxnLst/>
              <a:rect r="r" b="b" t="t" l="l"/>
              <a:pathLst>
                <a:path h="12773914" w="14995144">
                  <a:moveTo>
                    <a:pt x="3292602" y="0"/>
                  </a:moveTo>
                  <a:lnTo>
                    <a:pt x="3394202" y="0"/>
                  </a:lnTo>
                  <a:lnTo>
                    <a:pt x="3394202" y="50800"/>
                  </a:lnTo>
                  <a:lnTo>
                    <a:pt x="3292602" y="50800"/>
                  </a:lnTo>
                  <a:close/>
                  <a:moveTo>
                    <a:pt x="3495802" y="0"/>
                  </a:moveTo>
                  <a:lnTo>
                    <a:pt x="3597402" y="0"/>
                  </a:lnTo>
                  <a:lnTo>
                    <a:pt x="3597402" y="50800"/>
                  </a:lnTo>
                  <a:lnTo>
                    <a:pt x="3495802" y="50800"/>
                  </a:lnTo>
                  <a:close/>
                  <a:moveTo>
                    <a:pt x="3699002" y="0"/>
                  </a:moveTo>
                  <a:lnTo>
                    <a:pt x="3800602" y="0"/>
                  </a:lnTo>
                  <a:lnTo>
                    <a:pt x="3800602" y="50800"/>
                  </a:lnTo>
                  <a:lnTo>
                    <a:pt x="3699002" y="50800"/>
                  </a:lnTo>
                  <a:close/>
                  <a:moveTo>
                    <a:pt x="3902202" y="0"/>
                  </a:moveTo>
                  <a:lnTo>
                    <a:pt x="4003802" y="0"/>
                  </a:lnTo>
                  <a:lnTo>
                    <a:pt x="4003802" y="50800"/>
                  </a:lnTo>
                  <a:lnTo>
                    <a:pt x="3902202" y="50800"/>
                  </a:lnTo>
                  <a:close/>
                  <a:moveTo>
                    <a:pt x="4105402" y="0"/>
                  </a:moveTo>
                  <a:lnTo>
                    <a:pt x="4207002" y="0"/>
                  </a:lnTo>
                  <a:lnTo>
                    <a:pt x="4207002" y="50800"/>
                  </a:lnTo>
                  <a:lnTo>
                    <a:pt x="4105402" y="50800"/>
                  </a:lnTo>
                  <a:close/>
                  <a:moveTo>
                    <a:pt x="4308602" y="0"/>
                  </a:moveTo>
                  <a:lnTo>
                    <a:pt x="4410202" y="0"/>
                  </a:lnTo>
                  <a:lnTo>
                    <a:pt x="4410202" y="50800"/>
                  </a:lnTo>
                  <a:lnTo>
                    <a:pt x="4308602" y="50800"/>
                  </a:lnTo>
                  <a:close/>
                  <a:moveTo>
                    <a:pt x="4511802" y="50800"/>
                  </a:moveTo>
                  <a:lnTo>
                    <a:pt x="4613402" y="50800"/>
                  </a:lnTo>
                  <a:lnTo>
                    <a:pt x="4511802" y="50800"/>
                  </a:lnTo>
                  <a:close/>
                  <a:moveTo>
                    <a:pt x="4715002" y="50800"/>
                  </a:moveTo>
                  <a:lnTo>
                    <a:pt x="4816602" y="50800"/>
                  </a:lnTo>
                  <a:lnTo>
                    <a:pt x="4715002" y="50800"/>
                  </a:lnTo>
                  <a:close/>
                  <a:moveTo>
                    <a:pt x="4918202" y="50800"/>
                  </a:moveTo>
                  <a:lnTo>
                    <a:pt x="5019802" y="50800"/>
                  </a:lnTo>
                  <a:lnTo>
                    <a:pt x="4918202" y="50800"/>
                  </a:lnTo>
                  <a:close/>
                  <a:moveTo>
                    <a:pt x="5121402" y="50800"/>
                  </a:moveTo>
                  <a:lnTo>
                    <a:pt x="5223002" y="50800"/>
                  </a:lnTo>
                  <a:lnTo>
                    <a:pt x="5121402" y="50800"/>
                  </a:lnTo>
                  <a:close/>
                  <a:moveTo>
                    <a:pt x="5324602" y="50800"/>
                  </a:moveTo>
                  <a:lnTo>
                    <a:pt x="5426202" y="50800"/>
                  </a:lnTo>
                  <a:lnTo>
                    <a:pt x="5324602" y="50800"/>
                  </a:lnTo>
                  <a:close/>
                  <a:moveTo>
                    <a:pt x="5527802" y="50800"/>
                  </a:moveTo>
                  <a:lnTo>
                    <a:pt x="5629402" y="50800"/>
                  </a:lnTo>
                  <a:lnTo>
                    <a:pt x="5527802" y="50800"/>
                  </a:lnTo>
                  <a:close/>
                  <a:moveTo>
                    <a:pt x="5731002" y="50800"/>
                  </a:moveTo>
                  <a:lnTo>
                    <a:pt x="5832602" y="50800"/>
                  </a:lnTo>
                  <a:lnTo>
                    <a:pt x="5731002" y="50800"/>
                  </a:lnTo>
                  <a:close/>
                  <a:moveTo>
                    <a:pt x="5934202" y="50800"/>
                  </a:moveTo>
                  <a:lnTo>
                    <a:pt x="6035802" y="50800"/>
                  </a:lnTo>
                  <a:lnTo>
                    <a:pt x="5934202" y="50800"/>
                  </a:lnTo>
                  <a:close/>
                  <a:moveTo>
                    <a:pt x="6137402" y="50800"/>
                  </a:moveTo>
                  <a:lnTo>
                    <a:pt x="6239002" y="50800"/>
                  </a:lnTo>
                  <a:lnTo>
                    <a:pt x="6137402" y="50800"/>
                  </a:lnTo>
                  <a:close/>
                  <a:moveTo>
                    <a:pt x="6340602" y="50800"/>
                  </a:moveTo>
                  <a:lnTo>
                    <a:pt x="6442202" y="50800"/>
                  </a:lnTo>
                  <a:lnTo>
                    <a:pt x="6340602" y="50800"/>
                  </a:lnTo>
                  <a:close/>
                  <a:moveTo>
                    <a:pt x="6543802" y="50800"/>
                  </a:moveTo>
                  <a:lnTo>
                    <a:pt x="6645402" y="50800"/>
                  </a:lnTo>
                  <a:lnTo>
                    <a:pt x="6543802" y="50800"/>
                  </a:lnTo>
                  <a:close/>
                  <a:moveTo>
                    <a:pt x="6747002" y="50800"/>
                  </a:moveTo>
                  <a:lnTo>
                    <a:pt x="6848602" y="50800"/>
                  </a:lnTo>
                  <a:lnTo>
                    <a:pt x="6747002" y="50800"/>
                  </a:lnTo>
                  <a:close/>
                  <a:moveTo>
                    <a:pt x="6950202" y="50800"/>
                  </a:moveTo>
                  <a:lnTo>
                    <a:pt x="7051802" y="50800"/>
                  </a:lnTo>
                  <a:lnTo>
                    <a:pt x="6950202" y="50800"/>
                  </a:lnTo>
                  <a:close/>
                  <a:moveTo>
                    <a:pt x="7153402" y="50800"/>
                  </a:moveTo>
                  <a:lnTo>
                    <a:pt x="7255002" y="50800"/>
                  </a:lnTo>
                  <a:lnTo>
                    <a:pt x="7153402" y="50800"/>
                  </a:lnTo>
                  <a:close/>
                  <a:moveTo>
                    <a:pt x="7356602" y="50800"/>
                  </a:moveTo>
                  <a:lnTo>
                    <a:pt x="7458202" y="50800"/>
                  </a:lnTo>
                  <a:lnTo>
                    <a:pt x="7356602" y="50800"/>
                  </a:lnTo>
                  <a:close/>
                  <a:moveTo>
                    <a:pt x="7559802" y="50800"/>
                  </a:moveTo>
                  <a:lnTo>
                    <a:pt x="7661402" y="50800"/>
                  </a:lnTo>
                  <a:lnTo>
                    <a:pt x="7559802" y="50800"/>
                  </a:lnTo>
                  <a:close/>
                  <a:moveTo>
                    <a:pt x="7763002" y="50800"/>
                  </a:moveTo>
                  <a:lnTo>
                    <a:pt x="7864602" y="50800"/>
                  </a:lnTo>
                  <a:lnTo>
                    <a:pt x="7763002" y="50800"/>
                  </a:lnTo>
                  <a:close/>
                  <a:moveTo>
                    <a:pt x="7966202" y="50800"/>
                  </a:moveTo>
                  <a:lnTo>
                    <a:pt x="8067802" y="50800"/>
                  </a:lnTo>
                  <a:lnTo>
                    <a:pt x="7966202" y="50800"/>
                  </a:lnTo>
                  <a:close/>
                  <a:moveTo>
                    <a:pt x="8169402" y="50800"/>
                  </a:moveTo>
                  <a:lnTo>
                    <a:pt x="8271002" y="50800"/>
                  </a:lnTo>
                  <a:lnTo>
                    <a:pt x="8169402" y="50800"/>
                  </a:lnTo>
                  <a:close/>
                  <a:moveTo>
                    <a:pt x="8372602" y="50800"/>
                  </a:moveTo>
                  <a:lnTo>
                    <a:pt x="8474202" y="50800"/>
                  </a:lnTo>
                  <a:lnTo>
                    <a:pt x="8372602" y="50800"/>
                  </a:lnTo>
                  <a:close/>
                  <a:moveTo>
                    <a:pt x="8575802" y="50800"/>
                  </a:moveTo>
                  <a:lnTo>
                    <a:pt x="8677402" y="50800"/>
                  </a:lnTo>
                  <a:lnTo>
                    <a:pt x="8575802" y="50800"/>
                  </a:lnTo>
                  <a:close/>
                  <a:moveTo>
                    <a:pt x="8779002" y="50800"/>
                  </a:moveTo>
                  <a:lnTo>
                    <a:pt x="8880602" y="50800"/>
                  </a:lnTo>
                  <a:lnTo>
                    <a:pt x="8779002" y="50800"/>
                  </a:lnTo>
                  <a:close/>
                  <a:moveTo>
                    <a:pt x="8982202" y="50800"/>
                  </a:moveTo>
                  <a:lnTo>
                    <a:pt x="9083802" y="50800"/>
                  </a:lnTo>
                  <a:lnTo>
                    <a:pt x="8982202" y="50800"/>
                  </a:lnTo>
                  <a:close/>
                  <a:moveTo>
                    <a:pt x="9185402" y="50800"/>
                  </a:moveTo>
                  <a:lnTo>
                    <a:pt x="9287002" y="50800"/>
                  </a:lnTo>
                  <a:lnTo>
                    <a:pt x="9185402" y="50800"/>
                  </a:lnTo>
                  <a:close/>
                  <a:moveTo>
                    <a:pt x="9388602" y="50800"/>
                  </a:moveTo>
                  <a:lnTo>
                    <a:pt x="9490202" y="50800"/>
                  </a:lnTo>
                  <a:lnTo>
                    <a:pt x="9388602" y="50800"/>
                  </a:lnTo>
                  <a:close/>
                  <a:moveTo>
                    <a:pt x="9591802" y="50800"/>
                  </a:moveTo>
                  <a:lnTo>
                    <a:pt x="9693402" y="50800"/>
                  </a:lnTo>
                  <a:lnTo>
                    <a:pt x="9591802" y="50800"/>
                  </a:lnTo>
                  <a:close/>
                  <a:moveTo>
                    <a:pt x="9795002" y="50800"/>
                  </a:moveTo>
                  <a:lnTo>
                    <a:pt x="9896602" y="50800"/>
                  </a:lnTo>
                  <a:lnTo>
                    <a:pt x="9795002" y="50800"/>
                  </a:lnTo>
                  <a:close/>
                  <a:moveTo>
                    <a:pt x="9998202" y="50800"/>
                  </a:moveTo>
                  <a:lnTo>
                    <a:pt x="10099802" y="50800"/>
                  </a:lnTo>
                  <a:lnTo>
                    <a:pt x="9998202" y="50800"/>
                  </a:lnTo>
                  <a:close/>
                  <a:moveTo>
                    <a:pt x="10201402" y="50800"/>
                  </a:moveTo>
                  <a:lnTo>
                    <a:pt x="10303002" y="50800"/>
                  </a:lnTo>
                  <a:lnTo>
                    <a:pt x="10201402" y="50800"/>
                  </a:lnTo>
                  <a:close/>
                  <a:moveTo>
                    <a:pt x="10404602" y="50800"/>
                  </a:moveTo>
                  <a:lnTo>
                    <a:pt x="10506202" y="50800"/>
                  </a:lnTo>
                  <a:lnTo>
                    <a:pt x="10404602" y="50800"/>
                  </a:lnTo>
                  <a:close/>
                  <a:moveTo>
                    <a:pt x="10607802" y="50800"/>
                  </a:moveTo>
                  <a:lnTo>
                    <a:pt x="10709402" y="50800"/>
                  </a:lnTo>
                  <a:lnTo>
                    <a:pt x="10607802" y="50800"/>
                  </a:lnTo>
                  <a:close/>
                  <a:moveTo>
                    <a:pt x="10811002" y="50800"/>
                  </a:moveTo>
                  <a:lnTo>
                    <a:pt x="10912602" y="50800"/>
                  </a:lnTo>
                  <a:lnTo>
                    <a:pt x="10811002" y="50800"/>
                  </a:lnTo>
                  <a:close/>
                  <a:moveTo>
                    <a:pt x="11014202" y="50800"/>
                  </a:moveTo>
                  <a:lnTo>
                    <a:pt x="11115802" y="50800"/>
                  </a:lnTo>
                  <a:lnTo>
                    <a:pt x="11014202" y="50800"/>
                  </a:lnTo>
                  <a:close/>
                  <a:moveTo>
                    <a:pt x="11217402" y="50800"/>
                  </a:moveTo>
                  <a:lnTo>
                    <a:pt x="11319002" y="50800"/>
                  </a:lnTo>
                  <a:lnTo>
                    <a:pt x="11217402" y="50800"/>
                  </a:lnTo>
                  <a:close/>
                  <a:moveTo>
                    <a:pt x="11420602" y="50800"/>
                  </a:moveTo>
                  <a:lnTo>
                    <a:pt x="11522202" y="50800"/>
                  </a:lnTo>
                  <a:lnTo>
                    <a:pt x="11420602" y="50800"/>
                  </a:lnTo>
                  <a:close/>
                  <a:moveTo>
                    <a:pt x="11623802" y="50800"/>
                  </a:moveTo>
                  <a:lnTo>
                    <a:pt x="11725402" y="50800"/>
                  </a:lnTo>
                  <a:lnTo>
                    <a:pt x="11623802" y="50800"/>
                  </a:lnTo>
                  <a:close/>
                  <a:moveTo>
                    <a:pt x="11827002" y="50800"/>
                  </a:moveTo>
                  <a:lnTo>
                    <a:pt x="11928602" y="50800"/>
                  </a:lnTo>
                  <a:lnTo>
                    <a:pt x="11827002" y="50800"/>
                  </a:lnTo>
                  <a:close/>
                  <a:moveTo>
                    <a:pt x="12030202" y="50800"/>
                  </a:moveTo>
                  <a:lnTo>
                    <a:pt x="12131802" y="50800"/>
                  </a:lnTo>
                  <a:lnTo>
                    <a:pt x="12030202" y="50800"/>
                  </a:lnTo>
                  <a:close/>
                  <a:moveTo>
                    <a:pt x="12233402" y="50800"/>
                  </a:moveTo>
                  <a:lnTo>
                    <a:pt x="12335002" y="50800"/>
                  </a:lnTo>
                  <a:lnTo>
                    <a:pt x="12233402" y="50800"/>
                  </a:lnTo>
                  <a:close/>
                  <a:moveTo>
                    <a:pt x="12436602" y="50800"/>
                  </a:moveTo>
                  <a:lnTo>
                    <a:pt x="12538202" y="50800"/>
                  </a:lnTo>
                  <a:lnTo>
                    <a:pt x="12436602" y="50800"/>
                  </a:lnTo>
                  <a:close/>
                  <a:moveTo>
                    <a:pt x="12639802" y="50800"/>
                  </a:moveTo>
                  <a:lnTo>
                    <a:pt x="12741402" y="50800"/>
                  </a:lnTo>
                  <a:lnTo>
                    <a:pt x="12639802" y="50800"/>
                  </a:lnTo>
                  <a:close/>
                  <a:moveTo>
                    <a:pt x="12843002" y="50800"/>
                  </a:moveTo>
                  <a:lnTo>
                    <a:pt x="12944602" y="50800"/>
                  </a:lnTo>
                  <a:lnTo>
                    <a:pt x="12843002" y="50800"/>
                  </a:lnTo>
                  <a:close/>
                  <a:moveTo>
                    <a:pt x="13046202" y="50800"/>
                  </a:moveTo>
                  <a:lnTo>
                    <a:pt x="13147802" y="50800"/>
                  </a:lnTo>
                  <a:lnTo>
                    <a:pt x="13046202" y="50800"/>
                  </a:lnTo>
                  <a:close/>
                  <a:moveTo>
                    <a:pt x="13249402" y="50800"/>
                  </a:moveTo>
                  <a:lnTo>
                    <a:pt x="13351002" y="50800"/>
                  </a:lnTo>
                  <a:lnTo>
                    <a:pt x="13249402" y="50800"/>
                  </a:lnTo>
                  <a:close/>
                  <a:moveTo>
                    <a:pt x="13452602" y="50800"/>
                  </a:moveTo>
                  <a:lnTo>
                    <a:pt x="13554202" y="50800"/>
                  </a:lnTo>
                  <a:lnTo>
                    <a:pt x="13452602" y="50800"/>
                  </a:lnTo>
                  <a:close/>
                  <a:moveTo>
                    <a:pt x="13655802" y="50800"/>
                  </a:moveTo>
                  <a:lnTo>
                    <a:pt x="13757402" y="50800"/>
                  </a:lnTo>
                  <a:lnTo>
                    <a:pt x="13655802" y="50800"/>
                  </a:lnTo>
                  <a:close/>
                  <a:moveTo>
                    <a:pt x="13859002" y="50800"/>
                  </a:moveTo>
                  <a:lnTo>
                    <a:pt x="13960602" y="50800"/>
                  </a:lnTo>
                  <a:lnTo>
                    <a:pt x="13859002" y="50800"/>
                  </a:lnTo>
                  <a:close/>
                  <a:moveTo>
                    <a:pt x="14062202" y="50800"/>
                  </a:moveTo>
                  <a:lnTo>
                    <a:pt x="14163802" y="50800"/>
                  </a:lnTo>
                  <a:lnTo>
                    <a:pt x="14062202" y="50800"/>
                  </a:lnTo>
                  <a:close/>
                  <a:moveTo>
                    <a:pt x="14265402" y="50800"/>
                  </a:moveTo>
                  <a:lnTo>
                    <a:pt x="14367002" y="50800"/>
                  </a:lnTo>
                  <a:lnTo>
                    <a:pt x="14265402" y="50800"/>
                  </a:lnTo>
                  <a:close/>
                  <a:moveTo>
                    <a:pt x="14468602" y="50800"/>
                  </a:moveTo>
                  <a:lnTo>
                    <a:pt x="14570202" y="50800"/>
                  </a:lnTo>
                  <a:lnTo>
                    <a:pt x="14468602" y="50800"/>
                  </a:lnTo>
                  <a:close/>
                  <a:moveTo>
                    <a:pt x="14671802" y="50800"/>
                  </a:moveTo>
                  <a:lnTo>
                    <a:pt x="14773402" y="50800"/>
                  </a:lnTo>
                  <a:lnTo>
                    <a:pt x="14671802" y="50800"/>
                  </a:lnTo>
                  <a:close/>
                  <a:moveTo>
                    <a:pt x="14875002" y="50800"/>
                  </a:moveTo>
                  <a:lnTo>
                    <a:pt x="14969744" y="50800"/>
                  </a:lnTo>
                  <a:cubicBezTo>
                    <a:pt x="14983714" y="50800"/>
                    <a:pt x="14995144" y="62230"/>
                    <a:pt x="14995144" y="76200"/>
                  </a:cubicBezTo>
                  <a:lnTo>
                    <a:pt x="14995144" y="83058"/>
                  </a:lnTo>
                  <a:lnTo>
                    <a:pt x="14944344" y="83058"/>
                  </a:lnTo>
                  <a:lnTo>
                    <a:pt x="14944344" y="25400"/>
                  </a:lnTo>
                  <a:lnTo>
                    <a:pt x="14969744" y="25400"/>
                  </a:lnTo>
                  <a:lnTo>
                    <a:pt x="14969744" y="50800"/>
                  </a:lnTo>
                  <a:lnTo>
                    <a:pt x="14875002" y="50800"/>
                  </a:lnTo>
                  <a:close/>
                  <a:moveTo>
                    <a:pt x="14995144" y="184658"/>
                  </a:moveTo>
                  <a:lnTo>
                    <a:pt x="14995144" y="286258"/>
                  </a:lnTo>
                  <a:lnTo>
                    <a:pt x="14944344" y="286258"/>
                  </a:lnTo>
                  <a:lnTo>
                    <a:pt x="14944344" y="184658"/>
                  </a:lnTo>
                  <a:close/>
                  <a:moveTo>
                    <a:pt x="14944344" y="387858"/>
                  </a:moveTo>
                  <a:lnTo>
                    <a:pt x="14944344" y="489458"/>
                  </a:lnTo>
                  <a:lnTo>
                    <a:pt x="14893544" y="489458"/>
                  </a:lnTo>
                  <a:lnTo>
                    <a:pt x="14893544" y="387858"/>
                  </a:lnTo>
                  <a:close/>
                  <a:moveTo>
                    <a:pt x="14893544" y="591058"/>
                  </a:moveTo>
                  <a:lnTo>
                    <a:pt x="14893544" y="692658"/>
                  </a:lnTo>
                  <a:lnTo>
                    <a:pt x="14842744" y="692658"/>
                  </a:lnTo>
                  <a:lnTo>
                    <a:pt x="14842744" y="591058"/>
                  </a:lnTo>
                  <a:close/>
                  <a:moveTo>
                    <a:pt x="14842744" y="794258"/>
                  </a:moveTo>
                  <a:lnTo>
                    <a:pt x="14842744" y="895858"/>
                  </a:lnTo>
                  <a:lnTo>
                    <a:pt x="14791944" y="895858"/>
                  </a:lnTo>
                  <a:lnTo>
                    <a:pt x="14791944" y="794258"/>
                  </a:lnTo>
                  <a:close/>
                  <a:moveTo>
                    <a:pt x="14791944" y="997458"/>
                  </a:moveTo>
                  <a:lnTo>
                    <a:pt x="14791944" y="1099058"/>
                  </a:lnTo>
                  <a:lnTo>
                    <a:pt x="14741144" y="1099058"/>
                  </a:lnTo>
                  <a:lnTo>
                    <a:pt x="14741144" y="997458"/>
                  </a:lnTo>
                  <a:close/>
                  <a:moveTo>
                    <a:pt x="14741144" y="1200658"/>
                  </a:moveTo>
                  <a:lnTo>
                    <a:pt x="14741144" y="1302258"/>
                  </a:lnTo>
                  <a:lnTo>
                    <a:pt x="14690344" y="1302258"/>
                  </a:lnTo>
                  <a:lnTo>
                    <a:pt x="14690344" y="1200658"/>
                  </a:lnTo>
                  <a:close/>
                  <a:moveTo>
                    <a:pt x="14690344" y="1403858"/>
                  </a:moveTo>
                  <a:lnTo>
                    <a:pt x="14690344" y="1505458"/>
                  </a:lnTo>
                  <a:lnTo>
                    <a:pt x="14639544" y="1505458"/>
                  </a:lnTo>
                  <a:lnTo>
                    <a:pt x="14639544" y="1403858"/>
                  </a:lnTo>
                  <a:close/>
                  <a:moveTo>
                    <a:pt x="14639544" y="1607058"/>
                  </a:moveTo>
                  <a:lnTo>
                    <a:pt x="14639544" y="1708658"/>
                  </a:lnTo>
                  <a:lnTo>
                    <a:pt x="14588744" y="1708658"/>
                  </a:lnTo>
                  <a:lnTo>
                    <a:pt x="14588744" y="1607058"/>
                  </a:lnTo>
                  <a:close/>
                  <a:moveTo>
                    <a:pt x="14588744" y="1810258"/>
                  </a:moveTo>
                  <a:lnTo>
                    <a:pt x="14588744" y="1911858"/>
                  </a:lnTo>
                  <a:lnTo>
                    <a:pt x="14537944" y="1911858"/>
                  </a:lnTo>
                  <a:lnTo>
                    <a:pt x="14537944" y="1810258"/>
                  </a:lnTo>
                  <a:close/>
                  <a:moveTo>
                    <a:pt x="14537944" y="2013458"/>
                  </a:moveTo>
                  <a:lnTo>
                    <a:pt x="14537944" y="2115058"/>
                  </a:lnTo>
                  <a:lnTo>
                    <a:pt x="14487144" y="2115058"/>
                  </a:lnTo>
                  <a:lnTo>
                    <a:pt x="14487144" y="2013458"/>
                  </a:lnTo>
                  <a:close/>
                  <a:moveTo>
                    <a:pt x="14487144" y="2216658"/>
                  </a:moveTo>
                  <a:lnTo>
                    <a:pt x="14487144" y="2318258"/>
                  </a:lnTo>
                  <a:lnTo>
                    <a:pt x="14436344" y="2318258"/>
                  </a:lnTo>
                  <a:lnTo>
                    <a:pt x="14436344" y="2216658"/>
                  </a:lnTo>
                  <a:close/>
                  <a:moveTo>
                    <a:pt x="14436344" y="2419858"/>
                  </a:moveTo>
                  <a:lnTo>
                    <a:pt x="14436344" y="2521458"/>
                  </a:lnTo>
                  <a:lnTo>
                    <a:pt x="14385544" y="2521458"/>
                  </a:lnTo>
                  <a:lnTo>
                    <a:pt x="14385544" y="2419858"/>
                  </a:lnTo>
                  <a:close/>
                  <a:moveTo>
                    <a:pt x="14385544" y="2623058"/>
                  </a:moveTo>
                  <a:lnTo>
                    <a:pt x="14385544" y="2724658"/>
                  </a:lnTo>
                  <a:lnTo>
                    <a:pt x="14334744" y="2724658"/>
                  </a:lnTo>
                  <a:lnTo>
                    <a:pt x="14334744" y="2623058"/>
                  </a:lnTo>
                  <a:close/>
                  <a:moveTo>
                    <a:pt x="14334744" y="2826258"/>
                  </a:moveTo>
                  <a:lnTo>
                    <a:pt x="14334744" y="2927858"/>
                  </a:lnTo>
                  <a:lnTo>
                    <a:pt x="14283944" y="2927858"/>
                  </a:lnTo>
                  <a:lnTo>
                    <a:pt x="14283944" y="2826258"/>
                  </a:lnTo>
                  <a:close/>
                  <a:moveTo>
                    <a:pt x="14283944" y="3029458"/>
                  </a:moveTo>
                  <a:lnTo>
                    <a:pt x="14283944" y="3131058"/>
                  </a:lnTo>
                  <a:lnTo>
                    <a:pt x="14233144" y="3131058"/>
                  </a:lnTo>
                  <a:lnTo>
                    <a:pt x="14233144" y="3029458"/>
                  </a:lnTo>
                  <a:close/>
                  <a:moveTo>
                    <a:pt x="14233144" y="3232658"/>
                  </a:moveTo>
                  <a:lnTo>
                    <a:pt x="14233144" y="3334258"/>
                  </a:lnTo>
                  <a:lnTo>
                    <a:pt x="14182344" y="3334258"/>
                  </a:lnTo>
                  <a:lnTo>
                    <a:pt x="14182344" y="3232658"/>
                  </a:lnTo>
                  <a:close/>
                  <a:moveTo>
                    <a:pt x="14182344" y="3435858"/>
                  </a:moveTo>
                  <a:lnTo>
                    <a:pt x="14182344" y="3537458"/>
                  </a:lnTo>
                  <a:lnTo>
                    <a:pt x="14131544" y="3537458"/>
                  </a:lnTo>
                  <a:lnTo>
                    <a:pt x="14131544" y="3435858"/>
                  </a:lnTo>
                  <a:close/>
                  <a:moveTo>
                    <a:pt x="14131544" y="3639058"/>
                  </a:moveTo>
                  <a:lnTo>
                    <a:pt x="14131544" y="3740658"/>
                  </a:lnTo>
                  <a:lnTo>
                    <a:pt x="14080744" y="3740658"/>
                  </a:lnTo>
                  <a:lnTo>
                    <a:pt x="14080744" y="3639058"/>
                  </a:lnTo>
                  <a:close/>
                  <a:moveTo>
                    <a:pt x="14080744" y="3842258"/>
                  </a:moveTo>
                  <a:lnTo>
                    <a:pt x="14080744" y="3943858"/>
                  </a:lnTo>
                  <a:lnTo>
                    <a:pt x="14029944" y="3943858"/>
                  </a:lnTo>
                  <a:lnTo>
                    <a:pt x="14029944" y="3842258"/>
                  </a:lnTo>
                  <a:close/>
                  <a:moveTo>
                    <a:pt x="14029944" y="4045458"/>
                  </a:moveTo>
                  <a:lnTo>
                    <a:pt x="14029944" y="4147058"/>
                  </a:lnTo>
                  <a:lnTo>
                    <a:pt x="13979144" y="4147058"/>
                  </a:lnTo>
                  <a:lnTo>
                    <a:pt x="13979144" y="4045458"/>
                  </a:lnTo>
                  <a:close/>
                  <a:moveTo>
                    <a:pt x="13979144" y="4248658"/>
                  </a:moveTo>
                  <a:lnTo>
                    <a:pt x="13979144" y="4350258"/>
                  </a:lnTo>
                  <a:lnTo>
                    <a:pt x="13928344" y="4350258"/>
                  </a:lnTo>
                  <a:lnTo>
                    <a:pt x="13928344" y="4248658"/>
                  </a:lnTo>
                  <a:close/>
                  <a:moveTo>
                    <a:pt x="13928344" y="4451858"/>
                  </a:moveTo>
                  <a:lnTo>
                    <a:pt x="13928344" y="4553458"/>
                  </a:lnTo>
                  <a:lnTo>
                    <a:pt x="13877544" y="4553458"/>
                  </a:lnTo>
                  <a:lnTo>
                    <a:pt x="13877544" y="4451858"/>
                  </a:lnTo>
                  <a:close/>
                  <a:moveTo>
                    <a:pt x="13877544" y="4655058"/>
                  </a:moveTo>
                  <a:lnTo>
                    <a:pt x="13877544" y="4756658"/>
                  </a:lnTo>
                  <a:lnTo>
                    <a:pt x="13826744" y="4756658"/>
                  </a:lnTo>
                  <a:lnTo>
                    <a:pt x="13826744" y="4655058"/>
                  </a:lnTo>
                  <a:close/>
                  <a:moveTo>
                    <a:pt x="13826744" y="4858258"/>
                  </a:moveTo>
                  <a:lnTo>
                    <a:pt x="13826744" y="4959858"/>
                  </a:lnTo>
                  <a:lnTo>
                    <a:pt x="13775944" y="4959858"/>
                  </a:lnTo>
                  <a:lnTo>
                    <a:pt x="13775944" y="4858258"/>
                  </a:lnTo>
                  <a:close/>
                  <a:moveTo>
                    <a:pt x="13775944" y="5061458"/>
                  </a:moveTo>
                  <a:lnTo>
                    <a:pt x="13775944" y="5163058"/>
                  </a:lnTo>
                  <a:lnTo>
                    <a:pt x="13725144" y="5163058"/>
                  </a:lnTo>
                  <a:lnTo>
                    <a:pt x="13725144" y="5061458"/>
                  </a:lnTo>
                  <a:close/>
                  <a:moveTo>
                    <a:pt x="13725144" y="5264658"/>
                  </a:moveTo>
                  <a:lnTo>
                    <a:pt x="13725144" y="5366258"/>
                  </a:lnTo>
                  <a:lnTo>
                    <a:pt x="13674344" y="5366258"/>
                  </a:lnTo>
                  <a:lnTo>
                    <a:pt x="13674344" y="5264658"/>
                  </a:lnTo>
                  <a:close/>
                  <a:moveTo>
                    <a:pt x="13674344" y="5467858"/>
                  </a:moveTo>
                  <a:lnTo>
                    <a:pt x="13674344" y="5569458"/>
                  </a:lnTo>
                  <a:lnTo>
                    <a:pt x="13623544" y="5569458"/>
                  </a:lnTo>
                  <a:lnTo>
                    <a:pt x="13623544" y="5467858"/>
                  </a:lnTo>
                  <a:close/>
                  <a:moveTo>
                    <a:pt x="13623544" y="5671058"/>
                  </a:moveTo>
                  <a:lnTo>
                    <a:pt x="13623544" y="5772658"/>
                  </a:lnTo>
                  <a:lnTo>
                    <a:pt x="13572744" y="5772658"/>
                  </a:lnTo>
                  <a:lnTo>
                    <a:pt x="13572744" y="5671058"/>
                  </a:lnTo>
                  <a:close/>
                  <a:moveTo>
                    <a:pt x="13572744" y="5874258"/>
                  </a:moveTo>
                  <a:lnTo>
                    <a:pt x="13572744" y="5975858"/>
                  </a:lnTo>
                  <a:lnTo>
                    <a:pt x="13521944" y="5975858"/>
                  </a:lnTo>
                  <a:lnTo>
                    <a:pt x="13521944" y="5874258"/>
                  </a:lnTo>
                  <a:close/>
                  <a:moveTo>
                    <a:pt x="13521944" y="6077458"/>
                  </a:moveTo>
                  <a:lnTo>
                    <a:pt x="13521944" y="6179058"/>
                  </a:lnTo>
                  <a:lnTo>
                    <a:pt x="13471144" y="6179058"/>
                  </a:lnTo>
                  <a:lnTo>
                    <a:pt x="13471144" y="6077458"/>
                  </a:lnTo>
                  <a:close/>
                  <a:moveTo>
                    <a:pt x="13471144" y="6280658"/>
                  </a:moveTo>
                  <a:lnTo>
                    <a:pt x="13471144" y="6382258"/>
                  </a:lnTo>
                  <a:lnTo>
                    <a:pt x="13420344" y="6382258"/>
                  </a:lnTo>
                  <a:lnTo>
                    <a:pt x="13420344" y="6280658"/>
                  </a:lnTo>
                  <a:close/>
                  <a:moveTo>
                    <a:pt x="13420344" y="6483858"/>
                  </a:moveTo>
                  <a:lnTo>
                    <a:pt x="13420344" y="6585458"/>
                  </a:lnTo>
                  <a:lnTo>
                    <a:pt x="13369544" y="6585458"/>
                  </a:lnTo>
                  <a:lnTo>
                    <a:pt x="13369544" y="6483858"/>
                  </a:lnTo>
                  <a:close/>
                  <a:moveTo>
                    <a:pt x="13369544" y="6687058"/>
                  </a:moveTo>
                  <a:lnTo>
                    <a:pt x="13369544" y="6788658"/>
                  </a:lnTo>
                  <a:lnTo>
                    <a:pt x="13318744" y="6788658"/>
                  </a:lnTo>
                  <a:lnTo>
                    <a:pt x="13318744" y="6687058"/>
                  </a:lnTo>
                  <a:close/>
                  <a:moveTo>
                    <a:pt x="13318744" y="6890258"/>
                  </a:moveTo>
                  <a:lnTo>
                    <a:pt x="13318744" y="6991858"/>
                  </a:lnTo>
                  <a:lnTo>
                    <a:pt x="13267944" y="6991858"/>
                  </a:lnTo>
                  <a:lnTo>
                    <a:pt x="13267944" y="6890258"/>
                  </a:lnTo>
                  <a:close/>
                  <a:moveTo>
                    <a:pt x="13267944" y="7093458"/>
                  </a:moveTo>
                  <a:lnTo>
                    <a:pt x="13267944" y="7195058"/>
                  </a:lnTo>
                  <a:lnTo>
                    <a:pt x="13217144" y="7195058"/>
                  </a:lnTo>
                  <a:lnTo>
                    <a:pt x="13217144" y="7093458"/>
                  </a:lnTo>
                  <a:close/>
                  <a:moveTo>
                    <a:pt x="13217144" y="7296658"/>
                  </a:moveTo>
                  <a:lnTo>
                    <a:pt x="13217144" y="7398258"/>
                  </a:lnTo>
                  <a:lnTo>
                    <a:pt x="13166344" y="7398258"/>
                  </a:lnTo>
                  <a:lnTo>
                    <a:pt x="13166344" y="7296658"/>
                  </a:lnTo>
                  <a:close/>
                  <a:moveTo>
                    <a:pt x="13166344" y="7499858"/>
                  </a:moveTo>
                  <a:lnTo>
                    <a:pt x="13166344" y="7601458"/>
                  </a:lnTo>
                  <a:lnTo>
                    <a:pt x="13115544" y="7601458"/>
                  </a:lnTo>
                  <a:lnTo>
                    <a:pt x="13115544" y="7499858"/>
                  </a:lnTo>
                  <a:close/>
                  <a:moveTo>
                    <a:pt x="13115544" y="7703058"/>
                  </a:moveTo>
                  <a:lnTo>
                    <a:pt x="13115544" y="7804658"/>
                  </a:lnTo>
                  <a:lnTo>
                    <a:pt x="13064744" y="7804658"/>
                  </a:lnTo>
                  <a:lnTo>
                    <a:pt x="13064744" y="7703058"/>
                  </a:lnTo>
                  <a:close/>
                  <a:moveTo>
                    <a:pt x="13064744" y="7906258"/>
                  </a:moveTo>
                  <a:lnTo>
                    <a:pt x="13064744" y="8007858"/>
                  </a:lnTo>
                  <a:lnTo>
                    <a:pt x="13013944" y="8007858"/>
                  </a:lnTo>
                  <a:lnTo>
                    <a:pt x="13013944" y="7906258"/>
                  </a:lnTo>
                  <a:close/>
                  <a:moveTo>
                    <a:pt x="13013944" y="8109458"/>
                  </a:moveTo>
                  <a:lnTo>
                    <a:pt x="13013944" y="8211058"/>
                  </a:lnTo>
                  <a:lnTo>
                    <a:pt x="12963144" y="8211058"/>
                  </a:lnTo>
                  <a:lnTo>
                    <a:pt x="12963144" y="8109458"/>
                  </a:lnTo>
                  <a:close/>
                  <a:moveTo>
                    <a:pt x="12963144" y="8312658"/>
                  </a:moveTo>
                  <a:lnTo>
                    <a:pt x="12963144" y="8414258"/>
                  </a:lnTo>
                  <a:lnTo>
                    <a:pt x="12912344" y="8414258"/>
                  </a:lnTo>
                  <a:lnTo>
                    <a:pt x="12912344" y="8312658"/>
                  </a:lnTo>
                  <a:close/>
                  <a:moveTo>
                    <a:pt x="12912344" y="8515858"/>
                  </a:moveTo>
                  <a:lnTo>
                    <a:pt x="12912344" y="8617458"/>
                  </a:lnTo>
                  <a:lnTo>
                    <a:pt x="12861544" y="8617458"/>
                  </a:lnTo>
                  <a:lnTo>
                    <a:pt x="12861544" y="8515858"/>
                  </a:lnTo>
                  <a:close/>
                  <a:moveTo>
                    <a:pt x="12861544" y="8719058"/>
                  </a:moveTo>
                  <a:lnTo>
                    <a:pt x="12861544" y="8820658"/>
                  </a:lnTo>
                  <a:lnTo>
                    <a:pt x="12810744" y="8820658"/>
                  </a:lnTo>
                  <a:lnTo>
                    <a:pt x="12810744" y="8719058"/>
                  </a:lnTo>
                  <a:close/>
                  <a:moveTo>
                    <a:pt x="12810744" y="8922258"/>
                  </a:moveTo>
                  <a:lnTo>
                    <a:pt x="12810744" y="9023858"/>
                  </a:lnTo>
                  <a:lnTo>
                    <a:pt x="12759944" y="9023858"/>
                  </a:lnTo>
                  <a:lnTo>
                    <a:pt x="12759944" y="8922258"/>
                  </a:lnTo>
                  <a:close/>
                  <a:moveTo>
                    <a:pt x="12759944" y="9125458"/>
                  </a:moveTo>
                  <a:lnTo>
                    <a:pt x="12759944" y="9227058"/>
                  </a:lnTo>
                  <a:lnTo>
                    <a:pt x="12709144" y="9227058"/>
                  </a:lnTo>
                  <a:lnTo>
                    <a:pt x="12709144" y="9125458"/>
                  </a:lnTo>
                  <a:close/>
                  <a:moveTo>
                    <a:pt x="12709144" y="9328658"/>
                  </a:moveTo>
                  <a:lnTo>
                    <a:pt x="12709144" y="9430258"/>
                  </a:lnTo>
                  <a:lnTo>
                    <a:pt x="12658344" y="9430258"/>
                  </a:lnTo>
                  <a:lnTo>
                    <a:pt x="12658344" y="9328658"/>
                  </a:lnTo>
                  <a:close/>
                  <a:moveTo>
                    <a:pt x="12658344" y="9531858"/>
                  </a:moveTo>
                  <a:lnTo>
                    <a:pt x="12658344" y="9633458"/>
                  </a:lnTo>
                  <a:lnTo>
                    <a:pt x="12607544" y="9633458"/>
                  </a:lnTo>
                  <a:lnTo>
                    <a:pt x="12607544" y="9531858"/>
                  </a:lnTo>
                  <a:close/>
                  <a:moveTo>
                    <a:pt x="12607544" y="9735058"/>
                  </a:moveTo>
                  <a:lnTo>
                    <a:pt x="12607544" y="9836658"/>
                  </a:lnTo>
                  <a:lnTo>
                    <a:pt x="12556744" y="9836658"/>
                  </a:lnTo>
                  <a:lnTo>
                    <a:pt x="12556744" y="9735058"/>
                  </a:lnTo>
                  <a:close/>
                  <a:moveTo>
                    <a:pt x="12556744" y="9938258"/>
                  </a:moveTo>
                  <a:lnTo>
                    <a:pt x="12556744" y="10039858"/>
                  </a:lnTo>
                  <a:lnTo>
                    <a:pt x="12505944" y="10039858"/>
                  </a:lnTo>
                  <a:lnTo>
                    <a:pt x="12505944" y="9938258"/>
                  </a:lnTo>
                  <a:close/>
                  <a:moveTo>
                    <a:pt x="12505944" y="10141458"/>
                  </a:moveTo>
                  <a:lnTo>
                    <a:pt x="12505944" y="10243058"/>
                  </a:lnTo>
                  <a:lnTo>
                    <a:pt x="12455144" y="10243058"/>
                  </a:lnTo>
                  <a:lnTo>
                    <a:pt x="12455144" y="10141458"/>
                  </a:lnTo>
                  <a:close/>
                  <a:moveTo>
                    <a:pt x="12455144" y="10344658"/>
                  </a:moveTo>
                  <a:lnTo>
                    <a:pt x="12455144" y="10446258"/>
                  </a:lnTo>
                  <a:lnTo>
                    <a:pt x="12404344" y="10446258"/>
                  </a:lnTo>
                  <a:lnTo>
                    <a:pt x="12404344" y="10344658"/>
                  </a:lnTo>
                  <a:close/>
                  <a:moveTo>
                    <a:pt x="12404344" y="10547858"/>
                  </a:moveTo>
                  <a:lnTo>
                    <a:pt x="12404344" y="10649458"/>
                  </a:lnTo>
                  <a:lnTo>
                    <a:pt x="12353544" y="10649458"/>
                  </a:lnTo>
                  <a:lnTo>
                    <a:pt x="12353544" y="10547858"/>
                  </a:lnTo>
                  <a:close/>
                  <a:moveTo>
                    <a:pt x="12353544" y="10751058"/>
                  </a:moveTo>
                  <a:lnTo>
                    <a:pt x="12353544" y="10852658"/>
                  </a:lnTo>
                  <a:lnTo>
                    <a:pt x="12302744" y="10852658"/>
                  </a:lnTo>
                  <a:lnTo>
                    <a:pt x="12302744" y="10751058"/>
                  </a:lnTo>
                  <a:close/>
                  <a:moveTo>
                    <a:pt x="12302744" y="10954258"/>
                  </a:moveTo>
                  <a:lnTo>
                    <a:pt x="12302744" y="11055858"/>
                  </a:lnTo>
                  <a:lnTo>
                    <a:pt x="12251944" y="11055858"/>
                  </a:lnTo>
                  <a:lnTo>
                    <a:pt x="12251944" y="10954258"/>
                  </a:lnTo>
                  <a:close/>
                  <a:moveTo>
                    <a:pt x="12251944" y="11157458"/>
                  </a:moveTo>
                  <a:lnTo>
                    <a:pt x="12251944" y="11259058"/>
                  </a:lnTo>
                  <a:lnTo>
                    <a:pt x="12201144" y="11259058"/>
                  </a:lnTo>
                  <a:lnTo>
                    <a:pt x="12201144" y="11157458"/>
                  </a:lnTo>
                  <a:close/>
                  <a:moveTo>
                    <a:pt x="12201144" y="11360658"/>
                  </a:moveTo>
                  <a:lnTo>
                    <a:pt x="12201144" y="11462258"/>
                  </a:lnTo>
                  <a:lnTo>
                    <a:pt x="12150344" y="11462258"/>
                  </a:lnTo>
                  <a:lnTo>
                    <a:pt x="12150344" y="11360658"/>
                  </a:lnTo>
                  <a:close/>
                  <a:moveTo>
                    <a:pt x="12150344" y="11563858"/>
                  </a:moveTo>
                  <a:lnTo>
                    <a:pt x="12150344" y="11665458"/>
                  </a:lnTo>
                  <a:lnTo>
                    <a:pt x="12099544" y="11665458"/>
                  </a:lnTo>
                  <a:lnTo>
                    <a:pt x="12099544" y="11563858"/>
                  </a:lnTo>
                  <a:close/>
                  <a:moveTo>
                    <a:pt x="12099544" y="11767058"/>
                  </a:moveTo>
                  <a:lnTo>
                    <a:pt x="12099544" y="11868658"/>
                  </a:lnTo>
                  <a:lnTo>
                    <a:pt x="12048744" y="11868658"/>
                  </a:lnTo>
                  <a:lnTo>
                    <a:pt x="12048744" y="11767058"/>
                  </a:lnTo>
                  <a:close/>
                  <a:moveTo>
                    <a:pt x="12048744" y="11970258"/>
                  </a:moveTo>
                  <a:lnTo>
                    <a:pt x="12048744" y="12071858"/>
                  </a:lnTo>
                  <a:lnTo>
                    <a:pt x="11997944" y="12071858"/>
                  </a:lnTo>
                  <a:lnTo>
                    <a:pt x="11997944" y="11970258"/>
                  </a:lnTo>
                  <a:close/>
                  <a:moveTo>
                    <a:pt x="11997944" y="12173458"/>
                  </a:moveTo>
                  <a:lnTo>
                    <a:pt x="11997944" y="12275058"/>
                  </a:lnTo>
                  <a:lnTo>
                    <a:pt x="11947144" y="12275058"/>
                  </a:lnTo>
                  <a:lnTo>
                    <a:pt x="11947144" y="12173458"/>
                  </a:lnTo>
                  <a:close/>
                  <a:moveTo>
                    <a:pt x="11947144" y="12376658"/>
                  </a:moveTo>
                  <a:lnTo>
                    <a:pt x="11947144" y="12478258"/>
                  </a:lnTo>
                  <a:lnTo>
                    <a:pt x="11896344" y="12478258"/>
                  </a:lnTo>
                  <a:lnTo>
                    <a:pt x="11896344" y="12376658"/>
                  </a:lnTo>
                  <a:close/>
                  <a:moveTo>
                    <a:pt x="11896344" y="12579858"/>
                  </a:moveTo>
                  <a:lnTo>
                    <a:pt x="11896344" y="12681458"/>
                  </a:lnTo>
                  <a:lnTo>
                    <a:pt x="11845544" y="12681458"/>
                  </a:lnTo>
                  <a:lnTo>
                    <a:pt x="11845544" y="12579858"/>
                  </a:lnTo>
                  <a:close/>
                  <a:moveTo>
                    <a:pt x="11785600" y="12773914"/>
                  </a:moveTo>
                  <a:lnTo>
                    <a:pt x="11684000" y="12773914"/>
                  </a:lnTo>
                  <a:lnTo>
                    <a:pt x="11684000" y="12723114"/>
                  </a:lnTo>
                  <a:lnTo>
                    <a:pt x="11785600" y="12723114"/>
                  </a:lnTo>
                  <a:close/>
                  <a:moveTo>
                    <a:pt x="11582400" y="12723114"/>
                  </a:moveTo>
                  <a:lnTo>
                    <a:pt x="11480800" y="12723114"/>
                  </a:lnTo>
                  <a:lnTo>
                    <a:pt x="11480800" y="12672314"/>
                  </a:lnTo>
                  <a:lnTo>
                    <a:pt x="11582400" y="12672314"/>
                  </a:lnTo>
                  <a:close/>
                  <a:moveTo>
                    <a:pt x="11379200" y="12672314"/>
                  </a:moveTo>
                  <a:lnTo>
                    <a:pt x="11277600" y="12672314"/>
                  </a:lnTo>
                  <a:lnTo>
                    <a:pt x="11277600" y="12621514"/>
                  </a:lnTo>
                  <a:lnTo>
                    <a:pt x="11379200" y="12621514"/>
                  </a:lnTo>
                  <a:close/>
                  <a:moveTo>
                    <a:pt x="11176000" y="12621514"/>
                  </a:moveTo>
                  <a:lnTo>
                    <a:pt x="11074400" y="12621514"/>
                  </a:lnTo>
                  <a:lnTo>
                    <a:pt x="11074400" y="12570714"/>
                  </a:lnTo>
                  <a:lnTo>
                    <a:pt x="11176000" y="12570714"/>
                  </a:lnTo>
                  <a:close/>
                  <a:moveTo>
                    <a:pt x="10972800" y="12570714"/>
                  </a:moveTo>
                  <a:lnTo>
                    <a:pt x="10871200" y="12570714"/>
                  </a:lnTo>
                  <a:lnTo>
                    <a:pt x="10871200" y="12519914"/>
                  </a:lnTo>
                  <a:lnTo>
                    <a:pt x="10972800" y="12519914"/>
                  </a:lnTo>
                  <a:close/>
                  <a:moveTo>
                    <a:pt x="10769600" y="12519914"/>
                  </a:moveTo>
                  <a:lnTo>
                    <a:pt x="10668000" y="12519914"/>
                  </a:lnTo>
                  <a:lnTo>
                    <a:pt x="10668000" y="12469114"/>
                  </a:lnTo>
                  <a:lnTo>
                    <a:pt x="10769600" y="12469114"/>
                  </a:lnTo>
                  <a:close/>
                  <a:moveTo>
                    <a:pt x="10566400" y="12469114"/>
                  </a:moveTo>
                  <a:lnTo>
                    <a:pt x="10464800" y="12469114"/>
                  </a:lnTo>
                  <a:lnTo>
                    <a:pt x="10464800" y="12418314"/>
                  </a:lnTo>
                  <a:lnTo>
                    <a:pt x="10566400" y="12418314"/>
                  </a:lnTo>
                  <a:close/>
                  <a:moveTo>
                    <a:pt x="10363200" y="12418314"/>
                  </a:moveTo>
                  <a:lnTo>
                    <a:pt x="10261600" y="12418314"/>
                  </a:lnTo>
                  <a:lnTo>
                    <a:pt x="10261600" y="12367514"/>
                  </a:lnTo>
                  <a:lnTo>
                    <a:pt x="10363200" y="12367514"/>
                  </a:lnTo>
                  <a:close/>
                  <a:moveTo>
                    <a:pt x="10160000" y="12367514"/>
                  </a:moveTo>
                  <a:lnTo>
                    <a:pt x="10058400" y="12367514"/>
                  </a:lnTo>
                  <a:lnTo>
                    <a:pt x="10058400" y="12316714"/>
                  </a:lnTo>
                  <a:lnTo>
                    <a:pt x="10160000" y="12316714"/>
                  </a:lnTo>
                  <a:close/>
                  <a:moveTo>
                    <a:pt x="9956800" y="12316714"/>
                  </a:moveTo>
                  <a:lnTo>
                    <a:pt x="9855200" y="12316714"/>
                  </a:lnTo>
                  <a:lnTo>
                    <a:pt x="9855200" y="12265914"/>
                  </a:lnTo>
                  <a:lnTo>
                    <a:pt x="9956800" y="12265914"/>
                  </a:lnTo>
                  <a:close/>
                  <a:moveTo>
                    <a:pt x="9753600" y="12265914"/>
                  </a:moveTo>
                  <a:lnTo>
                    <a:pt x="9652000" y="12265914"/>
                  </a:lnTo>
                  <a:lnTo>
                    <a:pt x="9652000" y="12215114"/>
                  </a:lnTo>
                  <a:lnTo>
                    <a:pt x="9753600" y="12215114"/>
                  </a:lnTo>
                  <a:close/>
                  <a:moveTo>
                    <a:pt x="9550400" y="12215114"/>
                  </a:moveTo>
                  <a:lnTo>
                    <a:pt x="9448800" y="12215114"/>
                  </a:lnTo>
                  <a:lnTo>
                    <a:pt x="9448800" y="12164314"/>
                  </a:lnTo>
                  <a:lnTo>
                    <a:pt x="9550400" y="12164314"/>
                  </a:lnTo>
                  <a:close/>
                  <a:moveTo>
                    <a:pt x="9347200" y="12164314"/>
                  </a:moveTo>
                  <a:lnTo>
                    <a:pt x="9245600" y="12164314"/>
                  </a:lnTo>
                  <a:lnTo>
                    <a:pt x="9245600" y="12113514"/>
                  </a:lnTo>
                  <a:lnTo>
                    <a:pt x="9347200" y="12113514"/>
                  </a:lnTo>
                  <a:close/>
                  <a:moveTo>
                    <a:pt x="9144000" y="12113514"/>
                  </a:moveTo>
                  <a:lnTo>
                    <a:pt x="9042400" y="12113514"/>
                  </a:lnTo>
                  <a:lnTo>
                    <a:pt x="9042400" y="12062714"/>
                  </a:lnTo>
                  <a:lnTo>
                    <a:pt x="9144000" y="12062714"/>
                  </a:lnTo>
                  <a:close/>
                  <a:moveTo>
                    <a:pt x="8940800" y="12062714"/>
                  </a:moveTo>
                  <a:lnTo>
                    <a:pt x="8839200" y="12062714"/>
                  </a:lnTo>
                  <a:lnTo>
                    <a:pt x="8839200" y="12011914"/>
                  </a:lnTo>
                  <a:lnTo>
                    <a:pt x="8940800" y="12011914"/>
                  </a:lnTo>
                  <a:close/>
                  <a:moveTo>
                    <a:pt x="8737600" y="12011914"/>
                  </a:moveTo>
                  <a:lnTo>
                    <a:pt x="8636000" y="12011914"/>
                  </a:lnTo>
                  <a:lnTo>
                    <a:pt x="8636000" y="11961114"/>
                  </a:lnTo>
                  <a:lnTo>
                    <a:pt x="8737600" y="11961114"/>
                  </a:lnTo>
                  <a:close/>
                  <a:moveTo>
                    <a:pt x="8534400" y="11961114"/>
                  </a:moveTo>
                  <a:lnTo>
                    <a:pt x="8432800" y="11961114"/>
                  </a:lnTo>
                  <a:lnTo>
                    <a:pt x="8432800" y="11910314"/>
                  </a:lnTo>
                  <a:lnTo>
                    <a:pt x="8534400" y="11910314"/>
                  </a:lnTo>
                  <a:close/>
                  <a:moveTo>
                    <a:pt x="8331200" y="11910314"/>
                  </a:moveTo>
                  <a:lnTo>
                    <a:pt x="8229600" y="11910314"/>
                  </a:lnTo>
                  <a:lnTo>
                    <a:pt x="8229600" y="11859514"/>
                  </a:lnTo>
                  <a:lnTo>
                    <a:pt x="8331200" y="11859514"/>
                  </a:lnTo>
                  <a:close/>
                  <a:moveTo>
                    <a:pt x="8128000" y="11859514"/>
                  </a:moveTo>
                  <a:lnTo>
                    <a:pt x="8026400" y="11859514"/>
                  </a:lnTo>
                  <a:lnTo>
                    <a:pt x="8026400" y="11808714"/>
                  </a:lnTo>
                  <a:lnTo>
                    <a:pt x="8128000" y="11808714"/>
                  </a:lnTo>
                  <a:close/>
                  <a:moveTo>
                    <a:pt x="7924800" y="11808714"/>
                  </a:moveTo>
                  <a:lnTo>
                    <a:pt x="7823200" y="11808714"/>
                  </a:lnTo>
                  <a:lnTo>
                    <a:pt x="7823200" y="11757914"/>
                  </a:lnTo>
                  <a:lnTo>
                    <a:pt x="7924800" y="11757914"/>
                  </a:lnTo>
                  <a:close/>
                  <a:moveTo>
                    <a:pt x="7721600" y="11757914"/>
                  </a:moveTo>
                  <a:lnTo>
                    <a:pt x="7620000" y="11757914"/>
                  </a:lnTo>
                  <a:lnTo>
                    <a:pt x="7620000" y="11707114"/>
                  </a:lnTo>
                  <a:lnTo>
                    <a:pt x="7721600" y="11707114"/>
                  </a:lnTo>
                  <a:close/>
                  <a:moveTo>
                    <a:pt x="7518400" y="11707114"/>
                  </a:moveTo>
                  <a:lnTo>
                    <a:pt x="7416800" y="11707114"/>
                  </a:lnTo>
                  <a:lnTo>
                    <a:pt x="7416800" y="11656314"/>
                  </a:lnTo>
                  <a:lnTo>
                    <a:pt x="7518400" y="11656314"/>
                  </a:lnTo>
                  <a:close/>
                  <a:moveTo>
                    <a:pt x="7315200" y="11656314"/>
                  </a:moveTo>
                  <a:lnTo>
                    <a:pt x="7213600" y="11656314"/>
                  </a:lnTo>
                  <a:lnTo>
                    <a:pt x="7213600" y="11605514"/>
                  </a:lnTo>
                  <a:lnTo>
                    <a:pt x="7315200" y="11605514"/>
                  </a:lnTo>
                  <a:close/>
                  <a:moveTo>
                    <a:pt x="7112000" y="11605514"/>
                  </a:moveTo>
                  <a:lnTo>
                    <a:pt x="7010400" y="11605514"/>
                  </a:lnTo>
                  <a:lnTo>
                    <a:pt x="7010400" y="11554714"/>
                  </a:lnTo>
                  <a:lnTo>
                    <a:pt x="7112000" y="11554714"/>
                  </a:lnTo>
                  <a:close/>
                  <a:moveTo>
                    <a:pt x="6908800" y="11554714"/>
                  </a:moveTo>
                  <a:lnTo>
                    <a:pt x="6807200" y="11554714"/>
                  </a:lnTo>
                  <a:lnTo>
                    <a:pt x="6807200" y="11503914"/>
                  </a:lnTo>
                  <a:lnTo>
                    <a:pt x="6908800" y="11503914"/>
                  </a:lnTo>
                  <a:close/>
                  <a:moveTo>
                    <a:pt x="6705600" y="11503914"/>
                  </a:moveTo>
                  <a:lnTo>
                    <a:pt x="6604000" y="11503914"/>
                  </a:lnTo>
                  <a:lnTo>
                    <a:pt x="6604000" y="11453114"/>
                  </a:lnTo>
                  <a:lnTo>
                    <a:pt x="6705600" y="11453114"/>
                  </a:lnTo>
                  <a:close/>
                  <a:moveTo>
                    <a:pt x="6502400" y="11453114"/>
                  </a:moveTo>
                  <a:lnTo>
                    <a:pt x="6400800" y="11453114"/>
                  </a:lnTo>
                  <a:lnTo>
                    <a:pt x="6400800" y="11402314"/>
                  </a:lnTo>
                  <a:lnTo>
                    <a:pt x="6502400" y="11402314"/>
                  </a:lnTo>
                  <a:close/>
                  <a:moveTo>
                    <a:pt x="6299200" y="11402314"/>
                  </a:moveTo>
                  <a:lnTo>
                    <a:pt x="6197600" y="11402314"/>
                  </a:lnTo>
                  <a:lnTo>
                    <a:pt x="6197600" y="11351514"/>
                  </a:lnTo>
                  <a:lnTo>
                    <a:pt x="6299200" y="11351514"/>
                  </a:lnTo>
                  <a:close/>
                  <a:moveTo>
                    <a:pt x="6096000" y="11351514"/>
                  </a:moveTo>
                  <a:lnTo>
                    <a:pt x="5994400" y="11351514"/>
                  </a:lnTo>
                  <a:lnTo>
                    <a:pt x="5994400" y="11300714"/>
                  </a:lnTo>
                  <a:lnTo>
                    <a:pt x="6096000" y="11300714"/>
                  </a:lnTo>
                  <a:close/>
                  <a:moveTo>
                    <a:pt x="5892800" y="11300714"/>
                  </a:moveTo>
                  <a:lnTo>
                    <a:pt x="5791200" y="11300714"/>
                  </a:lnTo>
                  <a:lnTo>
                    <a:pt x="5791200" y="11249914"/>
                  </a:lnTo>
                  <a:lnTo>
                    <a:pt x="5892800" y="11249914"/>
                  </a:lnTo>
                  <a:close/>
                  <a:moveTo>
                    <a:pt x="5689600" y="11249914"/>
                  </a:moveTo>
                  <a:lnTo>
                    <a:pt x="5588000" y="11249914"/>
                  </a:lnTo>
                  <a:lnTo>
                    <a:pt x="5588000" y="11199114"/>
                  </a:lnTo>
                  <a:lnTo>
                    <a:pt x="5689600" y="11199114"/>
                  </a:lnTo>
                  <a:close/>
                  <a:moveTo>
                    <a:pt x="5486400" y="11199114"/>
                  </a:moveTo>
                  <a:lnTo>
                    <a:pt x="5384800" y="11199114"/>
                  </a:lnTo>
                  <a:lnTo>
                    <a:pt x="5384800" y="11148314"/>
                  </a:lnTo>
                  <a:lnTo>
                    <a:pt x="5486400" y="11148314"/>
                  </a:lnTo>
                  <a:close/>
                  <a:moveTo>
                    <a:pt x="5283200" y="11148314"/>
                  </a:moveTo>
                  <a:lnTo>
                    <a:pt x="5181600" y="11148314"/>
                  </a:lnTo>
                  <a:lnTo>
                    <a:pt x="5181600" y="11097514"/>
                  </a:lnTo>
                  <a:lnTo>
                    <a:pt x="5283200" y="11097514"/>
                  </a:lnTo>
                  <a:close/>
                  <a:moveTo>
                    <a:pt x="5080000" y="11097514"/>
                  </a:moveTo>
                  <a:lnTo>
                    <a:pt x="4978400" y="11097514"/>
                  </a:lnTo>
                  <a:lnTo>
                    <a:pt x="4978400" y="11046714"/>
                  </a:lnTo>
                  <a:lnTo>
                    <a:pt x="5080000" y="11046714"/>
                  </a:lnTo>
                  <a:close/>
                  <a:moveTo>
                    <a:pt x="4876800" y="11046714"/>
                  </a:moveTo>
                  <a:lnTo>
                    <a:pt x="4775200" y="11046714"/>
                  </a:lnTo>
                  <a:lnTo>
                    <a:pt x="4775200" y="10995914"/>
                  </a:lnTo>
                  <a:lnTo>
                    <a:pt x="4876800" y="10995914"/>
                  </a:lnTo>
                  <a:close/>
                  <a:moveTo>
                    <a:pt x="4673600" y="10995914"/>
                  </a:moveTo>
                  <a:lnTo>
                    <a:pt x="4572000" y="10995914"/>
                  </a:lnTo>
                  <a:lnTo>
                    <a:pt x="4572000" y="10945114"/>
                  </a:lnTo>
                  <a:lnTo>
                    <a:pt x="4673600" y="10945114"/>
                  </a:lnTo>
                  <a:close/>
                  <a:moveTo>
                    <a:pt x="4470400" y="10945114"/>
                  </a:moveTo>
                  <a:lnTo>
                    <a:pt x="4368800" y="10945114"/>
                  </a:lnTo>
                  <a:lnTo>
                    <a:pt x="4368800" y="10894314"/>
                  </a:lnTo>
                  <a:lnTo>
                    <a:pt x="4470400" y="10894314"/>
                  </a:lnTo>
                  <a:close/>
                  <a:moveTo>
                    <a:pt x="4267200" y="10894314"/>
                  </a:moveTo>
                  <a:lnTo>
                    <a:pt x="4165600" y="10894314"/>
                  </a:lnTo>
                  <a:lnTo>
                    <a:pt x="4165600" y="10843514"/>
                  </a:lnTo>
                  <a:lnTo>
                    <a:pt x="4267200" y="10843514"/>
                  </a:lnTo>
                  <a:close/>
                  <a:moveTo>
                    <a:pt x="4064000" y="10843514"/>
                  </a:moveTo>
                  <a:lnTo>
                    <a:pt x="3962400" y="10843514"/>
                  </a:lnTo>
                  <a:lnTo>
                    <a:pt x="3962400" y="10792714"/>
                  </a:lnTo>
                  <a:lnTo>
                    <a:pt x="4064000" y="10792714"/>
                  </a:lnTo>
                  <a:close/>
                  <a:moveTo>
                    <a:pt x="3860800" y="10792714"/>
                  </a:moveTo>
                  <a:lnTo>
                    <a:pt x="3759200" y="10792714"/>
                  </a:lnTo>
                  <a:lnTo>
                    <a:pt x="3759200" y="10741914"/>
                  </a:lnTo>
                  <a:lnTo>
                    <a:pt x="3860800" y="10741914"/>
                  </a:lnTo>
                  <a:close/>
                  <a:moveTo>
                    <a:pt x="3657600" y="10741914"/>
                  </a:moveTo>
                  <a:lnTo>
                    <a:pt x="3556000" y="10741914"/>
                  </a:lnTo>
                  <a:lnTo>
                    <a:pt x="3556000" y="10691114"/>
                  </a:lnTo>
                  <a:lnTo>
                    <a:pt x="3657600" y="10691114"/>
                  </a:lnTo>
                  <a:close/>
                  <a:moveTo>
                    <a:pt x="3454400" y="10691114"/>
                  </a:moveTo>
                  <a:lnTo>
                    <a:pt x="3352800" y="10691114"/>
                  </a:lnTo>
                  <a:lnTo>
                    <a:pt x="3352800" y="10640314"/>
                  </a:lnTo>
                  <a:lnTo>
                    <a:pt x="3454400" y="10640314"/>
                  </a:lnTo>
                  <a:close/>
                  <a:moveTo>
                    <a:pt x="3251200" y="10640314"/>
                  </a:moveTo>
                  <a:lnTo>
                    <a:pt x="3149600" y="10640314"/>
                  </a:lnTo>
                  <a:lnTo>
                    <a:pt x="3149600" y="10589514"/>
                  </a:lnTo>
                  <a:lnTo>
                    <a:pt x="3251200" y="10589514"/>
                  </a:lnTo>
                  <a:close/>
                  <a:moveTo>
                    <a:pt x="3048000" y="10589514"/>
                  </a:moveTo>
                  <a:lnTo>
                    <a:pt x="2946400" y="10589514"/>
                  </a:lnTo>
                  <a:lnTo>
                    <a:pt x="2946400" y="10538714"/>
                  </a:lnTo>
                  <a:lnTo>
                    <a:pt x="3048000" y="10538714"/>
                  </a:lnTo>
                  <a:close/>
                  <a:moveTo>
                    <a:pt x="2844800" y="10538714"/>
                  </a:moveTo>
                  <a:lnTo>
                    <a:pt x="2743200" y="10538714"/>
                  </a:lnTo>
                  <a:lnTo>
                    <a:pt x="2743200" y="10487914"/>
                  </a:lnTo>
                  <a:lnTo>
                    <a:pt x="2844800" y="10487914"/>
                  </a:lnTo>
                  <a:close/>
                  <a:moveTo>
                    <a:pt x="2641600" y="10487914"/>
                  </a:moveTo>
                  <a:lnTo>
                    <a:pt x="2540000" y="10487914"/>
                  </a:lnTo>
                  <a:lnTo>
                    <a:pt x="2540000" y="10437114"/>
                  </a:lnTo>
                  <a:lnTo>
                    <a:pt x="2641600" y="10437114"/>
                  </a:lnTo>
                  <a:close/>
                  <a:moveTo>
                    <a:pt x="2438400" y="10437114"/>
                  </a:moveTo>
                  <a:lnTo>
                    <a:pt x="2336800" y="10437114"/>
                  </a:lnTo>
                  <a:lnTo>
                    <a:pt x="2336800" y="10386314"/>
                  </a:lnTo>
                  <a:lnTo>
                    <a:pt x="2438400" y="10386314"/>
                  </a:lnTo>
                  <a:close/>
                  <a:moveTo>
                    <a:pt x="2235200" y="10386314"/>
                  </a:moveTo>
                  <a:lnTo>
                    <a:pt x="2133600" y="10386314"/>
                  </a:lnTo>
                  <a:lnTo>
                    <a:pt x="2133600" y="10335514"/>
                  </a:lnTo>
                  <a:lnTo>
                    <a:pt x="2235200" y="10335514"/>
                  </a:lnTo>
                  <a:close/>
                  <a:moveTo>
                    <a:pt x="2032000" y="10335514"/>
                  </a:moveTo>
                  <a:lnTo>
                    <a:pt x="1930400" y="10335514"/>
                  </a:lnTo>
                  <a:lnTo>
                    <a:pt x="1930400" y="10284714"/>
                  </a:lnTo>
                  <a:lnTo>
                    <a:pt x="2032000" y="10284714"/>
                  </a:lnTo>
                  <a:close/>
                  <a:moveTo>
                    <a:pt x="1828800" y="10284714"/>
                  </a:moveTo>
                  <a:lnTo>
                    <a:pt x="1727200" y="10284714"/>
                  </a:lnTo>
                  <a:lnTo>
                    <a:pt x="1727200" y="10233914"/>
                  </a:lnTo>
                  <a:lnTo>
                    <a:pt x="1828800" y="10233914"/>
                  </a:lnTo>
                  <a:close/>
                  <a:moveTo>
                    <a:pt x="1625600" y="10233914"/>
                  </a:moveTo>
                  <a:lnTo>
                    <a:pt x="1524000" y="10233914"/>
                  </a:lnTo>
                  <a:lnTo>
                    <a:pt x="1524000" y="10183114"/>
                  </a:lnTo>
                  <a:lnTo>
                    <a:pt x="1625600" y="10183114"/>
                  </a:lnTo>
                  <a:close/>
                  <a:moveTo>
                    <a:pt x="1422400" y="10183114"/>
                  </a:moveTo>
                  <a:lnTo>
                    <a:pt x="1320800" y="10183114"/>
                  </a:lnTo>
                  <a:lnTo>
                    <a:pt x="1320800" y="10132314"/>
                  </a:lnTo>
                  <a:lnTo>
                    <a:pt x="1422400" y="10132314"/>
                  </a:lnTo>
                  <a:close/>
                  <a:moveTo>
                    <a:pt x="1219200" y="10132314"/>
                  </a:moveTo>
                  <a:lnTo>
                    <a:pt x="1117600" y="10132314"/>
                  </a:lnTo>
                  <a:lnTo>
                    <a:pt x="1117600" y="10081514"/>
                  </a:lnTo>
                  <a:lnTo>
                    <a:pt x="1219200" y="10081514"/>
                  </a:lnTo>
                  <a:close/>
                  <a:moveTo>
                    <a:pt x="1016000" y="10081514"/>
                  </a:moveTo>
                  <a:lnTo>
                    <a:pt x="914400" y="10081514"/>
                  </a:lnTo>
                  <a:lnTo>
                    <a:pt x="914400" y="10030714"/>
                  </a:lnTo>
                  <a:lnTo>
                    <a:pt x="1016000" y="10030714"/>
                  </a:lnTo>
                  <a:close/>
                  <a:moveTo>
                    <a:pt x="812800" y="10030714"/>
                  </a:moveTo>
                  <a:lnTo>
                    <a:pt x="711200" y="10030714"/>
                  </a:lnTo>
                  <a:lnTo>
                    <a:pt x="711200" y="9979914"/>
                  </a:lnTo>
                  <a:lnTo>
                    <a:pt x="812800" y="9979914"/>
                  </a:lnTo>
                  <a:close/>
                  <a:moveTo>
                    <a:pt x="609600" y="9979914"/>
                  </a:moveTo>
                  <a:lnTo>
                    <a:pt x="508000" y="9979914"/>
                  </a:lnTo>
                  <a:lnTo>
                    <a:pt x="508000" y="9929114"/>
                  </a:lnTo>
                  <a:lnTo>
                    <a:pt x="609600" y="9929114"/>
                  </a:lnTo>
                  <a:close/>
                  <a:moveTo>
                    <a:pt x="406400" y="9929114"/>
                  </a:moveTo>
                  <a:lnTo>
                    <a:pt x="304800" y="9929114"/>
                  </a:lnTo>
                  <a:lnTo>
                    <a:pt x="304800" y="9878314"/>
                  </a:lnTo>
                  <a:lnTo>
                    <a:pt x="406400" y="9878314"/>
                  </a:lnTo>
                  <a:close/>
                  <a:moveTo>
                    <a:pt x="203200" y="9878314"/>
                  </a:moveTo>
                  <a:lnTo>
                    <a:pt x="101600" y="9878314"/>
                  </a:lnTo>
                  <a:lnTo>
                    <a:pt x="101600" y="9827514"/>
                  </a:lnTo>
                  <a:lnTo>
                    <a:pt x="203200" y="9827514"/>
                  </a:lnTo>
                  <a:close/>
                  <a:moveTo>
                    <a:pt x="0" y="9827514"/>
                  </a:moveTo>
                  <a:lnTo>
                    <a:pt x="3089402" y="9827514"/>
                  </a:lnTo>
                  <a:cubicBezTo>
                    <a:pt x="3075432" y="9827514"/>
                    <a:pt x="3064002" y="9816084"/>
                    <a:pt x="3064002" y="9802114"/>
                  </a:cubicBezTo>
                  <a:lnTo>
                    <a:pt x="3064002" y="9760839"/>
                  </a:lnTo>
                  <a:lnTo>
                    <a:pt x="3114802" y="9760839"/>
                  </a:lnTo>
                  <a:lnTo>
                    <a:pt x="3114802" y="9802114"/>
                  </a:lnTo>
                  <a:lnTo>
                    <a:pt x="3089402" y="9802114"/>
                  </a:lnTo>
                  <a:lnTo>
                    <a:pt x="3089402" y="9776714"/>
                  </a:lnTo>
                  <a:lnTo>
                    <a:pt x="3149727" y="9776714"/>
                  </a:lnTo>
                  <a:close/>
                  <a:moveTo>
                    <a:pt x="3064002" y="12554839"/>
                  </a:moveTo>
                  <a:lnTo>
                    <a:pt x="3064002" y="12453239"/>
                  </a:lnTo>
                  <a:lnTo>
                    <a:pt x="3114802" y="12453239"/>
                  </a:lnTo>
                  <a:lnTo>
                    <a:pt x="3114802" y="12554839"/>
                  </a:lnTo>
                  <a:close/>
                  <a:moveTo>
                    <a:pt x="3114802" y="12351639"/>
                  </a:moveTo>
                  <a:lnTo>
                    <a:pt x="3114802" y="12250039"/>
                  </a:lnTo>
                  <a:lnTo>
                    <a:pt x="3114802" y="12351639"/>
                  </a:lnTo>
                  <a:close/>
                  <a:moveTo>
                    <a:pt x="3114802" y="12148439"/>
                  </a:moveTo>
                  <a:lnTo>
                    <a:pt x="3114802" y="12046839"/>
                  </a:lnTo>
                  <a:lnTo>
                    <a:pt x="3114802" y="12148439"/>
                  </a:lnTo>
                  <a:close/>
                  <a:moveTo>
                    <a:pt x="3114802" y="11945239"/>
                  </a:moveTo>
                  <a:lnTo>
                    <a:pt x="3114802" y="11843639"/>
                  </a:lnTo>
                  <a:lnTo>
                    <a:pt x="3114802" y="11945239"/>
                  </a:lnTo>
                  <a:close/>
                  <a:moveTo>
                    <a:pt x="3114802" y="11742039"/>
                  </a:moveTo>
                  <a:lnTo>
                    <a:pt x="3114802" y="11640439"/>
                  </a:lnTo>
                  <a:lnTo>
                    <a:pt x="3114802" y="11742039"/>
                  </a:lnTo>
                  <a:close/>
                  <a:moveTo>
                    <a:pt x="3114802" y="11538839"/>
                  </a:moveTo>
                  <a:lnTo>
                    <a:pt x="3114802" y="11437239"/>
                  </a:lnTo>
                  <a:lnTo>
                    <a:pt x="3114802" y="11538839"/>
                  </a:lnTo>
                  <a:close/>
                  <a:moveTo>
                    <a:pt x="3114802" y="11335639"/>
                  </a:moveTo>
                  <a:lnTo>
                    <a:pt x="3114802" y="11234039"/>
                  </a:lnTo>
                  <a:lnTo>
                    <a:pt x="3114802" y="11335639"/>
                  </a:lnTo>
                  <a:close/>
                  <a:moveTo>
                    <a:pt x="3114802" y="11132439"/>
                  </a:moveTo>
                  <a:lnTo>
                    <a:pt x="3114802" y="11030839"/>
                  </a:lnTo>
                  <a:lnTo>
                    <a:pt x="3114802" y="11132439"/>
                  </a:lnTo>
                  <a:close/>
                  <a:moveTo>
                    <a:pt x="3114802" y="10929239"/>
                  </a:moveTo>
                  <a:lnTo>
                    <a:pt x="3114802" y="10827639"/>
                  </a:lnTo>
                  <a:lnTo>
                    <a:pt x="3114802" y="10929239"/>
                  </a:lnTo>
                  <a:close/>
                  <a:moveTo>
                    <a:pt x="3114802" y="10726039"/>
                  </a:moveTo>
                  <a:lnTo>
                    <a:pt x="3114802" y="10624439"/>
                  </a:lnTo>
                  <a:lnTo>
                    <a:pt x="3114802" y="10726039"/>
                  </a:lnTo>
                  <a:close/>
                  <a:moveTo>
                    <a:pt x="3114802" y="10522839"/>
                  </a:moveTo>
                  <a:lnTo>
                    <a:pt x="3114802" y="10421239"/>
                  </a:lnTo>
                  <a:lnTo>
                    <a:pt x="3114802" y="10522839"/>
                  </a:lnTo>
                  <a:close/>
                  <a:moveTo>
                    <a:pt x="3114802" y="10319639"/>
                  </a:moveTo>
                  <a:lnTo>
                    <a:pt x="3114802" y="10218039"/>
                  </a:lnTo>
                  <a:lnTo>
                    <a:pt x="3114802" y="10319639"/>
                  </a:lnTo>
                  <a:close/>
                  <a:moveTo>
                    <a:pt x="3114802" y="10116439"/>
                  </a:moveTo>
                  <a:lnTo>
                    <a:pt x="3114802" y="10014839"/>
                  </a:lnTo>
                  <a:lnTo>
                    <a:pt x="3114802" y="10116439"/>
                  </a:lnTo>
                  <a:close/>
                  <a:moveTo>
                    <a:pt x="3114802" y="9913239"/>
                  </a:moveTo>
                  <a:lnTo>
                    <a:pt x="3114802" y="9811639"/>
                  </a:lnTo>
                  <a:lnTo>
                    <a:pt x="3114802" y="9913239"/>
                  </a:lnTo>
                  <a:close/>
                  <a:moveTo>
                    <a:pt x="3114802" y="9710039"/>
                  </a:moveTo>
                  <a:lnTo>
                    <a:pt x="3114802" y="9608439"/>
                  </a:lnTo>
                  <a:lnTo>
                    <a:pt x="3114802" y="9710039"/>
                  </a:lnTo>
                  <a:close/>
                  <a:moveTo>
                    <a:pt x="3114802" y="9506839"/>
                  </a:moveTo>
                  <a:lnTo>
                    <a:pt x="3114802" y="9405239"/>
                  </a:lnTo>
                  <a:lnTo>
                    <a:pt x="3114802" y="9506839"/>
                  </a:lnTo>
                  <a:close/>
                  <a:moveTo>
                    <a:pt x="3114802" y="9303639"/>
                  </a:moveTo>
                  <a:lnTo>
                    <a:pt x="3114802" y="9202039"/>
                  </a:lnTo>
                  <a:lnTo>
                    <a:pt x="3114802" y="9303639"/>
                  </a:lnTo>
                  <a:close/>
                  <a:moveTo>
                    <a:pt x="3114802" y="9100439"/>
                  </a:moveTo>
                  <a:lnTo>
                    <a:pt x="3114802" y="8998839"/>
                  </a:lnTo>
                  <a:lnTo>
                    <a:pt x="3114802" y="9100439"/>
                  </a:lnTo>
                  <a:close/>
                  <a:moveTo>
                    <a:pt x="3114802" y="8897239"/>
                  </a:moveTo>
                  <a:lnTo>
                    <a:pt x="3114802" y="8795639"/>
                  </a:lnTo>
                  <a:lnTo>
                    <a:pt x="3114802" y="8897239"/>
                  </a:lnTo>
                  <a:close/>
                  <a:moveTo>
                    <a:pt x="3114802" y="8694039"/>
                  </a:moveTo>
                  <a:lnTo>
                    <a:pt x="3114802" y="8592439"/>
                  </a:lnTo>
                  <a:lnTo>
                    <a:pt x="3114802" y="8694039"/>
                  </a:lnTo>
                  <a:close/>
                  <a:moveTo>
                    <a:pt x="3114802" y="8490839"/>
                  </a:moveTo>
                  <a:lnTo>
                    <a:pt x="3114802" y="8389239"/>
                  </a:lnTo>
                  <a:lnTo>
                    <a:pt x="3114802" y="8490839"/>
                  </a:lnTo>
                  <a:close/>
                  <a:moveTo>
                    <a:pt x="3114802" y="8287639"/>
                  </a:moveTo>
                  <a:lnTo>
                    <a:pt x="3114802" y="8186039"/>
                  </a:lnTo>
                  <a:lnTo>
                    <a:pt x="3114802" y="8287639"/>
                  </a:lnTo>
                  <a:close/>
                  <a:moveTo>
                    <a:pt x="3114802" y="8084439"/>
                  </a:moveTo>
                  <a:lnTo>
                    <a:pt x="3114802" y="7982839"/>
                  </a:lnTo>
                  <a:lnTo>
                    <a:pt x="3114802" y="8084439"/>
                  </a:lnTo>
                  <a:close/>
                  <a:moveTo>
                    <a:pt x="3114802" y="7881239"/>
                  </a:moveTo>
                  <a:lnTo>
                    <a:pt x="3114802" y="7779639"/>
                  </a:lnTo>
                  <a:lnTo>
                    <a:pt x="3114802" y="7881239"/>
                  </a:lnTo>
                  <a:close/>
                  <a:moveTo>
                    <a:pt x="3114802" y="7678039"/>
                  </a:moveTo>
                  <a:lnTo>
                    <a:pt x="3114802" y="7576439"/>
                  </a:lnTo>
                  <a:lnTo>
                    <a:pt x="3114802" y="7678039"/>
                  </a:lnTo>
                  <a:close/>
                  <a:moveTo>
                    <a:pt x="3114802" y="7474839"/>
                  </a:moveTo>
                  <a:lnTo>
                    <a:pt x="3114802" y="7373239"/>
                  </a:lnTo>
                  <a:lnTo>
                    <a:pt x="3114802" y="7474839"/>
                  </a:lnTo>
                  <a:close/>
                  <a:moveTo>
                    <a:pt x="3114802" y="7271639"/>
                  </a:moveTo>
                  <a:lnTo>
                    <a:pt x="3114802" y="7170039"/>
                  </a:lnTo>
                  <a:lnTo>
                    <a:pt x="3114802" y="7271639"/>
                  </a:lnTo>
                  <a:close/>
                  <a:moveTo>
                    <a:pt x="3114802" y="7068439"/>
                  </a:moveTo>
                  <a:lnTo>
                    <a:pt x="3114802" y="6966839"/>
                  </a:lnTo>
                  <a:lnTo>
                    <a:pt x="3114802" y="7068439"/>
                  </a:lnTo>
                  <a:close/>
                  <a:moveTo>
                    <a:pt x="3114802" y="6865239"/>
                  </a:moveTo>
                  <a:lnTo>
                    <a:pt x="3114802" y="6763639"/>
                  </a:lnTo>
                  <a:lnTo>
                    <a:pt x="3114802" y="6865239"/>
                  </a:lnTo>
                  <a:close/>
                  <a:moveTo>
                    <a:pt x="3114802" y="6662039"/>
                  </a:moveTo>
                  <a:lnTo>
                    <a:pt x="3114802" y="6560439"/>
                  </a:lnTo>
                  <a:lnTo>
                    <a:pt x="3114802" y="6662039"/>
                  </a:lnTo>
                  <a:close/>
                  <a:moveTo>
                    <a:pt x="3114802" y="6458839"/>
                  </a:moveTo>
                  <a:lnTo>
                    <a:pt x="3114802" y="6357239"/>
                  </a:lnTo>
                  <a:lnTo>
                    <a:pt x="3114802" y="6458839"/>
                  </a:lnTo>
                  <a:close/>
                  <a:moveTo>
                    <a:pt x="3114802" y="6255639"/>
                  </a:moveTo>
                  <a:lnTo>
                    <a:pt x="3114802" y="6154039"/>
                  </a:lnTo>
                  <a:lnTo>
                    <a:pt x="3114802" y="6255639"/>
                  </a:lnTo>
                  <a:close/>
                  <a:moveTo>
                    <a:pt x="3114802" y="6052439"/>
                  </a:moveTo>
                  <a:lnTo>
                    <a:pt x="3114802" y="5950839"/>
                  </a:lnTo>
                  <a:lnTo>
                    <a:pt x="3114802" y="6052439"/>
                  </a:lnTo>
                  <a:close/>
                  <a:moveTo>
                    <a:pt x="3114802" y="5849239"/>
                  </a:moveTo>
                  <a:lnTo>
                    <a:pt x="3114802" y="5747639"/>
                  </a:lnTo>
                  <a:lnTo>
                    <a:pt x="3114802" y="5849239"/>
                  </a:lnTo>
                  <a:close/>
                  <a:moveTo>
                    <a:pt x="3114802" y="5646039"/>
                  </a:moveTo>
                  <a:lnTo>
                    <a:pt x="3114802" y="5544439"/>
                  </a:lnTo>
                  <a:lnTo>
                    <a:pt x="3114802" y="5646039"/>
                  </a:lnTo>
                  <a:close/>
                  <a:moveTo>
                    <a:pt x="3114802" y="5442839"/>
                  </a:moveTo>
                  <a:lnTo>
                    <a:pt x="3114802" y="5341239"/>
                  </a:lnTo>
                  <a:lnTo>
                    <a:pt x="3114802" y="5442839"/>
                  </a:lnTo>
                  <a:close/>
                  <a:moveTo>
                    <a:pt x="3114802" y="5239639"/>
                  </a:moveTo>
                  <a:lnTo>
                    <a:pt x="3114802" y="5138039"/>
                  </a:lnTo>
                  <a:lnTo>
                    <a:pt x="3114802" y="5239639"/>
                  </a:lnTo>
                  <a:close/>
                  <a:moveTo>
                    <a:pt x="3114802" y="5036439"/>
                  </a:moveTo>
                  <a:lnTo>
                    <a:pt x="3114802" y="4934839"/>
                  </a:lnTo>
                  <a:lnTo>
                    <a:pt x="3114802" y="5036439"/>
                  </a:lnTo>
                  <a:close/>
                  <a:moveTo>
                    <a:pt x="3114802" y="4833239"/>
                  </a:moveTo>
                  <a:lnTo>
                    <a:pt x="3114802" y="4731639"/>
                  </a:lnTo>
                  <a:lnTo>
                    <a:pt x="3114802" y="4833239"/>
                  </a:lnTo>
                  <a:close/>
                  <a:moveTo>
                    <a:pt x="3114802" y="4630039"/>
                  </a:moveTo>
                  <a:lnTo>
                    <a:pt x="3114802" y="4528439"/>
                  </a:lnTo>
                  <a:lnTo>
                    <a:pt x="3114802" y="4630039"/>
                  </a:lnTo>
                  <a:close/>
                  <a:moveTo>
                    <a:pt x="3114802" y="4426839"/>
                  </a:moveTo>
                  <a:lnTo>
                    <a:pt x="3114802" y="4325239"/>
                  </a:lnTo>
                  <a:lnTo>
                    <a:pt x="3114802" y="4426839"/>
                  </a:lnTo>
                  <a:close/>
                  <a:moveTo>
                    <a:pt x="3114802" y="4223639"/>
                  </a:moveTo>
                  <a:lnTo>
                    <a:pt x="3114802" y="4122039"/>
                  </a:lnTo>
                  <a:lnTo>
                    <a:pt x="3114802" y="4223639"/>
                  </a:lnTo>
                  <a:close/>
                  <a:moveTo>
                    <a:pt x="3114802" y="4020439"/>
                  </a:moveTo>
                  <a:lnTo>
                    <a:pt x="3114802" y="3918839"/>
                  </a:lnTo>
                  <a:lnTo>
                    <a:pt x="3114802" y="4020439"/>
                  </a:lnTo>
                  <a:close/>
                  <a:moveTo>
                    <a:pt x="3114802" y="3817239"/>
                  </a:moveTo>
                  <a:lnTo>
                    <a:pt x="3114802" y="3715639"/>
                  </a:lnTo>
                  <a:lnTo>
                    <a:pt x="3114802" y="3817239"/>
                  </a:lnTo>
                  <a:close/>
                  <a:moveTo>
                    <a:pt x="3114802" y="3614039"/>
                  </a:moveTo>
                  <a:lnTo>
                    <a:pt x="3114802" y="3512439"/>
                  </a:lnTo>
                  <a:lnTo>
                    <a:pt x="3114802" y="3614039"/>
                  </a:lnTo>
                  <a:close/>
                  <a:moveTo>
                    <a:pt x="3114802" y="3410839"/>
                  </a:moveTo>
                  <a:lnTo>
                    <a:pt x="3114802" y="3309239"/>
                  </a:lnTo>
                  <a:lnTo>
                    <a:pt x="3114802" y="3410839"/>
                  </a:lnTo>
                  <a:close/>
                  <a:moveTo>
                    <a:pt x="3114802" y="3207639"/>
                  </a:moveTo>
                  <a:lnTo>
                    <a:pt x="3114802" y="3106039"/>
                  </a:lnTo>
                  <a:lnTo>
                    <a:pt x="3114802" y="3207639"/>
                  </a:lnTo>
                  <a:close/>
                  <a:moveTo>
                    <a:pt x="3114802" y="3004439"/>
                  </a:moveTo>
                  <a:lnTo>
                    <a:pt x="3114802" y="2902839"/>
                  </a:lnTo>
                  <a:lnTo>
                    <a:pt x="3114802" y="3004439"/>
                  </a:lnTo>
                  <a:close/>
                  <a:moveTo>
                    <a:pt x="3114802" y="2801239"/>
                  </a:moveTo>
                  <a:lnTo>
                    <a:pt x="3114802" y="2699639"/>
                  </a:lnTo>
                  <a:lnTo>
                    <a:pt x="3114802" y="2801239"/>
                  </a:lnTo>
                  <a:close/>
                  <a:moveTo>
                    <a:pt x="3114802" y="2598039"/>
                  </a:moveTo>
                  <a:lnTo>
                    <a:pt x="3114802" y="2496439"/>
                  </a:lnTo>
                  <a:lnTo>
                    <a:pt x="3114802" y="2598039"/>
                  </a:lnTo>
                  <a:close/>
                  <a:moveTo>
                    <a:pt x="3114802" y="2394839"/>
                  </a:moveTo>
                  <a:lnTo>
                    <a:pt x="3114802" y="2293239"/>
                  </a:lnTo>
                  <a:lnTo>
                    <a:pt x="3114802" y="2394839"/>
                  </a:lnTo>
                  <a:close/>
                  <a:moveTo>
                    <a:pt x="3114802" y="2191639"/>
                  </a:moveTo>
                  <a:lnTo>
                    <a:pt x="3114802" y="2090039"/>
                  </a:lnTo>
                  <a:lnTo>
                    <a:pt x="3114802" y="2191639"/>
                  </a:lnTo>
                  <a:close/>
                  <a:moveTo>
                    <a:pt x="3114802" y="1988439"/>
                  </a:moveTo>
                  <a:lnTo>
                    <a:pt x="3114802" y="1886839"/>
                  </a:lnTo>
                  <a:lnTo>
                    <a:pt x="3114802" y="1988439"/>
                  </a:lnTo>
                  <a:close/>
                  <a:moveTo>
                    <a:pt x="3114802" y="1785239"/>
                  </a:moveTo>
                  <a:lnTo>
                    <a:pt x="3114802" y="1683639"/>
                  </a:lnTo>
                  <a:lnTo>
                    <a:pt x="3114802" y="1785239"/>
                  </a:lnTo>
                  <a:close/>
                  <a:moveTo>
                    <a:pt x="3114802" y="1582039"/>
                  </a:moveTo>
                  <a:lnTo>
                    <a:pt x="3114802" y="1480439"/>
                  </a:lnTo>
                  <a:lnTo>
                    <a:pt x="3114802" y="1582039"/>
                  </a:lnTo>
                  <a:close/>
                  <a:moveTo>
                    <a:pt x="3114802" y="1378839"/>
                  </a:moveTo>
                  <a:lnTo>
                    <a:pt x="3114802" y="1277239"/>
                  </a:lnTo>
                  <a:lnTo>
                    <a:pt x="3114802" y="1378839"/>
                  </a:lnTo>
                  <a:close/>
                  <a:moveTo>
                    <a:pt x="3114802" y="1175639"/>
                  </a:moveTo>
                  <a:lnTo>
                    <a:pt x="3114802" y="1074039"/>
                  </a:lnTo>
                  <a:lnTo>
                    <a:pt x="3114802" y="1175639"/>
                  </a:lnTo>
                  <a:close/>
                  <a:moveTo>
                    <a:pt x="3114802" y="972439"/>
                  </a:moveTo>
                  <a:lnTo>
                    <a:pt x="3114802" y="870839"/>
                  </a:lnTo>
                  <a:lnTo>
                    <a:pt x="3114802" y="972439"/>
                  </a:lnTo>
                  <a:close/>
                  <a:moveTo>
                    <a:pt x="3114802" y="769239"/>
                  </a:moveTo>
                  <a:lnTo>
                    <a:pt x="3114802" y="667639"/>
                  </a:lnTo>
                  <a:lnTo>
                    <a:pt x="3114802" y="769239"/>
                  </a:lnTo>
                  <a:close/>
                  <a:moveTo>
                    <a:pt x="3114802" y="566039"/>
                  </a:moveTo>
                  <a:lnTo>
                    <a:pt x="3114802" y="464439"/>
                  </a:lnTo>
                  <a:lnTo>
                    <a:pt x="3114802" y="566039"/>
                  </a:lnTo>
                  <a:close/>
                  <a:moveTo>
                    <a:pt x="3114802" y="362839"/>
                  </a:moveTo>
                  <a:lnTo>
                    <a:pt x="3114802" y="261239"/>
                  </a:lnTo>
                  <a:lnTo>
                    <a:pt x="3114802" y="362839"/>
                  </a:lnTo>
                  <a:close/>
                  <a:moveTo>
                    <a:pt x="3114802" y="159639"/>
                  </a:moveTo>
                  <a:lnTo>
                    <a:pt x="3114802" y="58039"/>
                  </a:lnTo>
                  <a:lnTo>
                    <a:pt x="3114802" y="159639"/>
                  </a:lnTo>
                  <a:close/>
                  <a:moveTo>
                    <a:pt x="3089402" y="0"/>
                  </a:moveTo>
                  <a:lnTo>
                    <a:pt x="3191002" y="0"/>
                  </a:lnTo>
                  <a:lnTo>
                    <a:pt x="3191002" y="50800"/>
                  </a:lnTo>
                  <a:lnTo>
                    <a:pt x="3089402" y="50800"/>
                  </a:lnTo>
                  <a:close/>
                </a:path>
              </a:pathLst>
            </a:custGeom>
            <a:solidFill>
              <a:srgbClr val="000000"/>
            </a:solidFill>
          </p:spPr>
        </p:sp>
      </p:grpSp>
      <p:sp>
        <p:nvSpPr>
          <p:cNvPr name="Freeform 4" id="4" descr="DBS Bank Logo and symbol, meaning, history, PNG, brand"/>
          <p:cNvSpPr/>
          <p:nvPr/>
        </p:nvSpPr>
        <p:spPr>
          <a:xfrm flipH="false" flipV="false" rot="0">
            <a:off x="413886" y="261708"/>
            <a:ext cx="2210746" cy="817702"/>
          </a:xfrm>
          <a:custGeom>
            <a:avLst/>
            <a:gdLst/>
            <a:ahLst/>
            <a:cxnLst/>
            <a:rect r="r" b="b" t="t" l="l"/>
            <a:pathLst>
              <a:path h="817702" w="2210746">
                <a:moveTo>
                  <a:pt x="0" y="0"/>
                </a:moveTo>
                <a:lnTo>
                  <a:pt x="2210746" y="0"/>
                </a:lnTo>
                <a:lnTo>
                  <a:pt x="2210746" y="817702"/>
                </a:lnTo>
                <a:lnTo>
                  <a:pt x="0" y="817702"/>
                </a:lnTo>
                <a:lnTo>
                  <a:pt x="0" y="0"/>
                </a:lnTo>
                <a:close/>
              </a:path>
            </a:pathLst>
          </a:custGeom>
          <a:blipFill>
            <a:blip r:embed="rId2"/>
            <a:stretch>
              <a:fillRect l="0" t="-30018" r="-2" b="-37502"/>
            </a:stretch>
          </a:blipFill>
        </p:spPr>
      </p:sp>
      <p:grpSp>
        <p:nvGrpSpPr>
          <p:cNvPr name="Group 5" id="5"/>
          <p:cNvGrpSpPr/>
          <p:nvPr/>
        </p:nvGrpSpPr>
        <p:grpSpPr>
          <a:xfrm rot="0">
            <a:off x="388917" y="2097908"/>
            <a:ext cx="8393985" cy="865622"/>
            <a:chOff x="0" y="0"/>
            <a:chExt cx="11191980" cy="1154162"/>
          </a:xfrm>
        </p:grpSpPr>
        <p:sp>
          <p:nvSpPr>
            <p:cNvPr name="Freeform 6" id="6"/>
            <p:cNvSpPr/>
            <p:nvPr/>
          </p:nvSpPr>
          <p:spPr>
            <a:xfrm flipH="false" flipV="false" rot="0">
              <a:off x="0" y="0"/>
              <a:ext cx="11191980" cy="1154162"/>
            </a:xfrm>
            <a:custGeom>
              <a:avLst/>
              <a:gdLst/>
              <a:ahLst/>
              <a:cxnLst/>
              <a:rect r="r" b="b" t="t" l="l"/>
              <a:pathLst>
                <a:path h="1154162" w="11191980">
                  <a:moveTo>
                    <a:pt x="0" y="0"/>
                  </a:moveTo>
                  <a:lnTo>
                    <a:pt x="11191980" y="0"/>
                  </a:lnTo>
                  <a:lnTo>
                    <a:pt x="11191980" y="1154162"/>
                  </a:lnTo>
                  <a:lnTo>
                    <a:pt x="0" y="1154162"/>
                  </a:lnTo>
                  <a:close/>
                </a:path>
              </a:pathLst>
            </a:custGeom>
            <a:solidFill>
              <a:srgbClr val="000000">
                <a:alpha val="0"/>
              </a:srgbClr>
            </a:solidFill>
          </p:spPr>
        </p:sp>
        <p:sp>
          <p:nvSpPr>
            <p:cNvPr name="TextBox 7" id="7"/>
            <p:cNvSpPr txBox="true"/>
            <p:nvPr/>
          </p:nvSpPr>
          <p:spPr>
            <a:xfrm>
              <a:off x="0" y="-28575"/>
              <a:ext cx="11191980" cy="1182737"/>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At DBS, we believe that banking should be </a:t>
              </a:r>
              <a:r>
                <a:rPr lang="en-US" sz="1575">
                  <a:solidFill>
                    <a:srgbClr val="00B0F0"/>
                  </a:solidFill>
                  <a:latin typeface="Arial"/>
                  <a:ea typeface="Arial"/>
                  <a:cs typeface="Arial"/>
                  <a:sym typeface="Arial"/>
                </a:rPr>
                <a:t>simple and effortless</a:t>
              </a:r>
              <a:r>
                <a:rPr lang="en-US" b="true" sz="1575">
                  <a:solidFill>
                    <a:srgbClr val="00B0F0"/>
                  </a:solidFill>
                  <a:latin typeface="Arial Bold"/>
                  <a:ea typeface="Arial Bold"/>
                  <a:cs typeface="Arial Bold"/>
                  <a:sym typeface="Arial Bold"/>
                </a:rPr>
                <a:t>,</a:t>
              </a:r>
              <a:r>
                <a:rPr lang="en-US" sz="1575">
                  <a:solidFill>
                    <a:srgbClr val="000000"/>
                  </a:solidFill>
                  <a:latin typeface="Arial"/>
                  <a:ea typeface="Arial"/>
                  <a:cs typeface="Arial"/>
                  <a:sym typeface="Arial"/>
                </a:rPr>
                <a:t> so that you can </a:t>
              </a:r>
              <a:r>
                <a:rPr lang="en-US" sz="1575">
                  <a:solidFill>
                    <a:srgbClr val="00B0F0"/>
                  </a:solidFill>
                  <a:latin typeface="Arial"/>
                  <a:ea typeface="Arial"/>
                  <a:cs typeface="Arial"/>
                  <a:sym typeface="Arial"/>
                </a:rPr>
                <a:t>spend more time with the people and things that you care about</a:t>
              </a:r>
              <a:r>
                <a:rPr lang="en-US" sz="1575">
                  <a:solidFill>
                    <a:srgbClr val="000000"/>
                  </a:solidFill>
                  <a:latin typeface="Arial"/>
                  <a:ea typeface="Arial"/>
                  <a:cs typeface="Arial"/>
                  <a:sym typeface="Arial"/>
                </a:rPr>
                <a:t>. Through good and tough times, </a:t>
              </a:r>
              <a:r>
                <a:rPr lang="en-US" sz="1575">
                  <a:solidFill>
                    <a:srgbClr val="00B0F0"/>
                  </a:solidFill>
                  <a:latin typeface="Arial"/>
                  <a:ea typeface="Arial"/>
                  <a:cs typeface="Arial"/>
                  <a:sym typeface="Arial"/>
                </a:rPr>
                <a:t>we want to be the constant</a:t>
              </a:r>
              <a:r>
                <a:rPr lang="en-US" sz="1575">
                  <a:solidFill>
                    <a:srgbClr val="000000"/>
                  </a:solidFill>
                  <a:latin typeface="Arial"/>
                  <a:ea typeface="Arial"/>
                  <a:cs typeface="Arial"/>
                  <a:sym typeface="Arial"/>
                </a:rPr>
                <a:t> that helps you live more, live better, and bank a little less.</a:t>
              </a:r>
            </a:p>
          </p:txBody>
        </p:sp>
      </p:grpSp>
      <p:grpSp>
        <p:nvGrpSpPr>
          <p:cNvPr name="Group 8" id="8"/>
          <p:cNvGrpSpPr/>
          <p:nvPr/>
        </p:nvGrpSpPr>
        <p:grpSpPr>
          <a:xfrm rot="0">
            <a:off x="419400" y="1623594"/>
            <a:ext cx="6159356" cy="507831"/>
            <a:chOff x="0" y="0"/>
            <a:chExt cx="8212474" cy="677108"/>
          </a:xfrm>
        </p:grpSpPr>
        <p:sp>
          <p:nvSpPr>
            <p:cNvPr name="Freeform 9" id="9"/>
            <p:cNvSpPr/>
            <p:nvPr/>
          </p:nvSpPr>
          <p:spPr>
            <a:xfrm flipH="false" flipV="false" rot="0">
              <a:off x="0" y="0"/>
              <a:ext cx="8212474" cy="677108"/>
            </a:xfrm>
            <a:custGeom>
              <a:avLst/>
              <a:gdLst/>
              <a:ahLst/>
              <a:cxnLst/>
              <a:rect r="r" b="b" t="t" l="l"/>
              <a:pathLst>
                <a:path h="677108" w="8212474">
                  <a:moveTo>
                    <a:pt x="0" y="0"/>
                  </a:moveTo>
                  <a:lnTo>
                    <a:pt x="8212474" y="0"/>
                  </a:lnTo>
                  <a:lnTo>
                    <a:pt x="8212474" y="677108"/>
                  </a:lnTo>
                  <a:lnTo>
                    <a:pt x="0" y="677108"/>
                  </a:lnTo>
                  <a:close/>
                </a:path>
              </a:pathLst>
            </a:custGeom>
            <a:solidFill>
              <a:srgbClr val="000000">
                <a:alpha val="0"/>
              </a:srgbClr>
            </a:solidFill>
          </p:spPr>
        </p:sp>
        <p:sp>
          <p:nvSpPr>
            <p:cNvPr name="TextBox 10" id="10"/>
            <p:cNvSpPr txBox="true"/>
            <p:nvPr/>
          </p:nvSpPr>
          <p:spPr>
            <a:xfrm>
              <a:off x="0" y="-47625"/>
              <a:ext cx="8212474" cy="724733"/>
            </a:xfrm>
            <a:prstGeom prst="rect">
              <a:avLst/>
            </a:prstGeom>
          </p:spPr>
          <p:txBody>
            <a:bodyPr anchor="t" rtlCol="false" tIns="0" lIns="0" bIns="0" rIns="0"/>
            <a:lstStyle/>
            <a:p>
              <a:pPr algn="l">
                <a:lnSpc>
                  <a:spcPts val="2879"/>
                </a:lnSpc>
              </a:pPr>
              <a:r>
                <a:rPr lang="en-US" b="true" sz="2400" i="true">
                  <a:solidFill>
                    <a:srgbClr val="000000"/>
                  </a:solidFill>
                  <a:latin typeface="Times New Roman Bold Italics"/>
                  <a:ea typeface="Times New Roman Bold Italics"/>
                  <a:cs typeface="Times New Roman Bold Italics"/>
                  <a:sym typeface="Times New Roman Bold Italics"/>
                </a:rPr>
                <a:t>“Live more, Bank Less”</a:t>
              </a:r>
            </a:p>
          </p:txBody>
        </p:sp>
      </p:grpSp>
      <p:grpSp>
        <p:nvGrpSpPr>
          <p:cNvPr name="Group 11" id="11"/>
          <p:cNvGrpSpPr/>
          <p:nvPr/>
        </p:nvGrpSpPr>
        <p:grpSpPr>
          <a:xfrm rot="0">
            <a:off x="419400" y="4423806"/>
            <a:ext cx="3678486" cy="496002"/>
            <a:chOff x="0" y="0"/>
            <a:chExt cx="4904648" cy="661336"/>
          </a:xfrm>
        </p:grpSpPr>
        <p:sp>
          <p:nvSpPr>
            <p:cNvPr name="Freeform 12" id="12"/>
            <p:cNvSpPr/>
            <p:nvPr/>
          </p:nvSpPr>
          <p:spPr>
            <a:xfrm flipH="false" flipV="false" rot="0">
              <a:off x="0" y="0"/>
              <a:ext cx="4904648" cy="661336"/>
            </a:xfrm>
            <a:custGeom>
              <a:avLst/>
              <a:gdLst/>
              <a:ahLst/>
              <a:cxnLst/>
              <a:rect r="r" b="b" t="t" l="l"/>
              <a:pathLst>
                <a:path h="661336" w="4904648">
                  <a:moveTo>
                    <a:pt x="0" y="0"/>
                  </a:moveTo>
                  <a:lnTo>
                    <a:pt x="4904648" y="0"/>
                  </a:lnTo>
                  <a:lnTo>
                    <a:pt x="4904648" y="661336"/>
                  </a:lnTo>
                  <a:lnTo>
                    <a:pt x="0" y="661336"/>
                  </a:lnTo>
                  <a:close/>
                </a:path>
              </a:pathLst>
            </a:custGeom>
            <a:solidFill>
              <a:srgbClr val="000000">
                <a:alpha val="0"/>
              </a:srgbClr>
            </a:solidFill>
          </p:spPr>
        </p:sp>
        <p:sp>
          <p:nvSpPr>
            <p:cNvPr name="TextBox 13" id="13"/>
            <p:cNvSpPr txBox="true"/>
            <p:nvPr/>
          </p:nvSpPr>
          <p:spPr>
            <a:xfrm>
              <a:off x="0" y="-228600"/>
              <a:ext cx="4904648" cy="889936"/>
            </a:xfrm>
            <a:prstGeom prst="rect">
              <a:avLst/>
            </a:prstGeom>
          </p:spPr>
          <p:txBody>
            <a:bodyPr anchor="t" rtlCol="false" tIns="0" lIns="0" bIns="0" rIns="0"/>
            <a:lstStyle/>
            <a:p>
              <a:pPr algn="l">
                <a:lnSpc>
                  <a:spcPts val="4492"/>
                </a:lnSpc>
              </a:pPr>
              <a:r>
                <a:rPr lang="en-US" b="true" sz="2100">
                  <a:solidFill>
                    <a:srgbClr val="000000"/>
                  </a:solidFill>
                  <a:latin typeface="Times New Roman Bold"/>
                  <a:ea typeface="Times New Roman Bold"/>
                  <a:cs typeface="Times New Roman Bold"/>
                  <a:sym typeface="Times New Roman Bold"/>
                </a:rPr>
                <a:t>KEY TARGET CUSTOMERS</a:t>
              </a:r>
            </a:p>
          </p:txBody>
        </p:sp>
      </p:grpSp>
      <p:grpSp>
        <p:nvGrpSpPr>
          <p:cNvPr name="Group 14" id="14"/>
          <p:cNvGrpSpPr/>
          <p:nvPr/>
        </p:nvGrpSpPr>
        <p:grpSpPr>
          <a:xfrm rot="0">
            <a:off x="419400" y="4929804"/>
            <a:ext cx="8039864" cy="380874"/>
            <a:chOff x="0" y="0"/>
            <a:chExt cx="10719818" cy="507832"/>
          </a:xfrm>
        </p:grpSpPr>
        <p:sp>
          <p:nvSpPr>
            <p:cNvPr name="Freeform 15" id="15"/>
            <p:cNvSpPr/>
            <p:nvPr/>
          </p:nvSpPr>
          <p:spPr>
            <a:xfrm flipH="false" flipV="false" rot="0">
              <a:off x="0" y="0"/>
              <a:ext cx="10719818" cy="507832"/>
            </a:xfrm>
            <a:custGeom>
              <a:avLst/>
              <a:gdLst/>
              <a:ahLst/>
              <a:cxnLst/>
              <a:rect r="r" b="b" t="t" l="l"/>
              <a:pathLst>
                <a:path h="507832" w="10719818">
                  <a:moveTo>
                    <a:pt x="0" y="0"/>
                  </a:moveTo>
                  <a:lnTo>
                    <a:pt x="10719818" y="0"/>
                  </a:lnTo>
                  <a:lnTo>
                    <a:pt x="10719818" y="507832"/>
                  </a:lnTo>
                  <a:lnTo>
                    <a:pt x="0" y="507832"/>
                  </a:lnTo>
                  <a:close/>
                </a:path>
              </a:pathLst>
            </a:custGeom>
            <a:solidFill>
              <a:srgbClr val="000000">
                <a:alpha val="0"/>
              </a:srgbClr>
            </a:solidFill>
          </p:spPr>
        </p:sp>
        <p:sp>
          <p:nvSpPr>
            <p:cNvPr name="TextBox 16" id="16"/>
            <p:cNvSpPr txBox="true"/>
            <p:nvPr/>
          </p:nvSpPr>
          <p:spPr>
            <a:xfrm>
              <a:off x="0" y="-28575"/>
              <a:ext cx="10719818" cy="536407"/>
            </a:xfrm>
            <a:prstGeom prst="rect">
              <a:avLst/>
            </a:prstGeom>
          </p:spPr>
          <p:txBody>
            <a:bodyPr anchor="t" rtlCol="false" tIns="0" lIns="0" bIns="0" rIns="0"/>
            <a:lstStyle/>
            <a:p>
              <a:pPr algn="l">
                <a:lnSpc>
                  <a:spcPts val="1889"/>
                </a:lnSpc>
              </a:pPr>
              <a:r>
                <a:rPr lang="en-US" sz="1575">
                  <a:solidFill>
                    <a:srgbClr val="000000"/>
                  </a:solidFill>
                  <a:latin typeface="Arial"/>
                  <a:ea typeface="Arial"/>
                  <a:cs typeface="Arial"/>
                  <a:sym typeface="Arial"/>
                </a:rPr>
                <a:t>Everyone Banks! And Everyone Who Banks! – Individuals, Businesses, Institutions</a:t>
              </a:r>
            </a:p>
          </p:txBody>
        </p:sp>
      </p:grpSp>
      <p:grpSp>
        <p:nvGrpSpPr>
          <p:cNvPr name="Group 17" id="17"/>
          <p:cNvGrpSpPr/>
          <p:nvPr/>
        </p:nvGrpSpPr>
        <p:grpSpPr>
          <a:xfrm rot="0">
            <a:off x="388914" y="5903883"/>
            <a:ext cx="4554962" cy="461665"/>
            <a:chOff x="0" y="0"/>
            <a:chExt cx="6073282" cy="615554"/>
          </a:xfrm>
        </p:grpSpPr>
        <p:sp>
          <p:nvSpPr>
            <p:cNvPr name="Freeform 18" id="18"/>
            <p:cNvSpPr/>
            <p:nvPr/>
          </p:nvSpPr>
          <p:spPr>
            <a:xfrm flipH="false" flipV="false" rot="0">
              <a:off x="0" y="0"/>
              <a:ext cx="6073282" cy="615554"/>
            </a:xfrm>
            <a:custGeom>
              <a:avLst/>
              <a:gdLst/>
              <a:ahLst/>
              <a:cxnLst/>
              <a:rect r="r" b="b" t="t" l="l"/>
              <a:pathLst>
                <a:path h="615554" w="6073282">
                  <a:moveTo>
                    <a:pt x="0" y="0"/>
                  </a:moveTo>
                  <a:lnTo>
                    <a:pt x="6073282" y="0"/>
                  </a:lnTo>
                  <a:lnTo>
                    <a:pt x="6073282" y="615554"/>
                  </a:lnTo>
                  <a:lnTo>
                    <a:pt x="0" y="615554"/>
                  </a:lnTo>
                  <a:close/>
                </a:path>
              </a:pathLst>
            </a:custGeom>
            <a:solidFill>
              <a:srgbClr val="000000">
                <a:alpha val="0"/>
              </a:srgbClr>
            </a:solidFill>
          </p:spPr>
        </p:sp>
        <p:sp>
          <p:nvSpPr>
            <p:cNvPr name="TextBox 19" id="19"/>
            <p:cNvSpPr txBox="true"/>
            <p:nvPr/>
          </p:nvSpPr>
          <p:spPr>
            <a:xfrm>
              <a:off x="0" y="-47625"/>
              <a:ext cx="6073282"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MAINLINE COMMUNICATION</a:t>
              </a:r>
            </a:p>
          </p:txBody>
        </p:sp>
      </p:grpSp>
      <p:grpSp>
        <p:nvGrpSpPr>
          <p:cNvPr name="Group 20" id="20"/>
          <p:cNvGrpSpPr/>
          <p:nvPr/>
        </p:nvGrpSpPr>
        <p:grpSpPr>
          <a:xfrm rot="0">
            <a:off x="485454" y="6512750"/>
            <a:ext cx="8363502" cy="3004560"/>
            <a:chOff x="0" y="0"/>
            <a:chExt cx="11151336" cy="4006080"/>
          </a:xfrm>
        </p:grpSpPr>
        <p:sp>
          <p:nvSpPr>
            <p:cNvPr name="Freeform 21" id="21"/>
            <p:cNvSpPr/>
            <p:nvPr/>
          </p:nvSpPr>
          <p:spPr>
            <a:xfrm flipH="false" flipV="false" rot="0">
              <a:off x="0" y="0"/>
              <a:ext cx="11151336" cy="4006080"/>
            </a:xfrm>
            <a:custGeom>
              <a:avLst/>
              <a:gdLst/>
              <a:ahLst/>
              <a:cxnLst/>
              <a:rect r="r" b="b" t="t" l="l"/>
              <a:pathLst>
                <a:path h="4006080" w="11151336">
                  <a:moveTo>
                    <a:pt x="0" y="0"/>
                  </a:moveTo>
                  <a:lnTo>
                    <a:pt x="11151336" y="0"/>
                  </a:lnTo>
                  <a:lnTo>
                    <a:pt x="11151336" y="4006080"/>
                  </a:lnTo>
                  <a:lnTo>
                    <a:pt x="0" y="4006080"/>
                  </a:lnTo>
                  <a:close/>
                </a:path>
              </a:pathLst>
            </a:custGeom>
            <a:solidFill>
              <a:srgbClr val="000000">
                <a:alpha val="0"/>
              </a:srgbClr>
            </a:solidFill>
          </p:spPr>
        </p:sp>
        <p:sp>
          <p:nvSpPr>
            <p:cNvPr name="TextBox 22" id="22"/>
            <p:cNvSpPr txBox="true"/>
            <p:nvPr/>
          </p:nvSpPr>
          <p:spPr>
            <a:xfrm>
              <a:off x="0" y="-28575"/>
              <a:ext cx="11151336" cy="4034655"/>
            </a:xfrm>
            <a:prstGeom prst="rect">
              <a:avLst/>
            </a:prstGeom>
          </p:spPr>
          <p:txBody>
            <a:bodyPr anchor="t" rtlCol="false" tIns="0" lIns="0" bIns="0" rIns="0"/>
            <a:lstStyle/>
            <a:p>
              <a:pPr algn="l">
                <a:lnSpc>
                  <a:spcPts val="1889"/>
                </a:lnSpc>
              </a:pPr>
              <a:r>
                <a:rPr lang="en-US" b="true" sz="1575">
                  <a:solidFill>
                    <a:srgbClr val="000000"/>
                  </a:solidFill>
                  <a:latin typeface="Arial Bold"/>
                  <a:ea typeface="Arial Bold"/>
                  <a:cs typeface="Arial Bold"/>
                  <a:sym typeface="Arial Bold"/>
                </a:rPr>
                <a:t>Campaigns</a:t>
              </a:r>
            </a:p>
            <a:p>
              <a:pPr algn="l">
                <a:lnSpc>
                  <a:spcPts val="1800"/>
                </a:lnSpc>
              </a:pPr>
            </a:p>
            <a:p>
              <a:pPr algn="l">
                <a:lnSpc>
                  <a:spcPts val="1800"/>
                </a:lnSpc>
              </a:pPr>
              <a:r>
                <a:rPr lang="en-US" b="true" sz="1500" i="true">
                  <a:solidFill>
                    <a:srgbClr val="000000"/>
                  </a:solidFill>
                  <a:latin typeface="Arial Bold Italics"/>
                  <a:ea typeface="Arial Bold Italics"/>
                  <a:cs typeface="Arial Bold Italics"/>
                  <a:sym typeface="Arial Bold Italics"/>
                </a:rPr>
                <a:t>DBS Ideal: Secure, Simple &amp; Smart Campaign </a:t>
              </a:r>
              <a:r>
                <a:rPr lang="en-US" sz="1500" i="true">
                  <a:solidFill>
                    <a:srgbClr val="000000"/>
                  </a:solidFill>
                  <a:latin typeface="Arial Italics"/>
                  <a:ea typeface="Arial Italics"/>
                  <a:cs typeface="Arial Italics"/>
                  <a:sym typeface="Arial Italics"/>
                </a:rPr>
                <a:t>– Aligning with DBS Bank’s core message, Live More, Bank Less, the campaign showcases how business banking can be effortless—just one click and a face scan away—while you focus on what truly matters. Targeted at businesses, it positions DBS Ideal as a digital savvy bank with simple, secure, and seamless solutions</a:t>
              </a:r>
            </a:p>
            <a:p>
              <a:pPr algn="l">
                <a:lnSpc>
                  <a:spcPts val="1800"/>
                </a:lnSpc>
              </a:pPr>
            </a:p>
            <a:p>
              <a:pPr algn="l">
                <a:lnSpc>
                  <a:spcPts val="1800"/>
                </a:lnSpc>
              </a:pPr>
            </a:p>
            <a:p>
              <a:pPr algn="l">
                <a:lnSpc>
                  <a:spcPts val="1800"/>
                </a:lnSpc>
              </a:pPr>
              <a:r>
                <a:rPr lang="en-US" b="true" sz="1500" i="true">
                  <a:solidFill>
                    <a:srgbClr val="000000"/>
                  </a:solidFill>
                  <a:latin typeface="Arial Bold Italics"/>
                  <a:ea typeface="Arial Bold Italics"/>
                  <a:cs typeface="Arial Bold Italics"/>
                  <a:sym typeface="Arial Bold Italics"/>
                </a:rPr>
                <a:t>Live More, Bank Less campaign</a:t>
              </a:r>
              <a:r>
                <a:rPr lang="en-US" sz="1500" i="true">
                  <a:solidFill>
                    <a:srgbClr val="000000"/>
                  </a:solidFill>
                  <a:latin typeface="Arial Italics"/>
                  <a:ea typeface="Arial Italics"/>
                  <a:cs typeface="Arial Italics"/>
                  <a:sym typeface="Arial Italics"/>
                </a:rPr>
                <a:t>: The "Live More, Bank Less" campaign, tailored for India, adapts HSBC's global narrative to </a:t>
              </a:r>
              <a:r>
                <a:rPr lang="en-US" sz="1500" i="true">
                  <a:solidFill>
                    <a:srgbClr val="00B0F0"/>
                  </a:solidFill>
                  <a:latin typeface="Arial Italics"/>
                  <a:ea typeface="Arial Italics"/>
                  <a:cs typeface="Arial Italics"/>
                  <a:sym typeface="Arial Italics"/>
                </a:rPr>
                <a:t>highlight its innovations and vast network. </a:t>
              </a:r>
              <a:r>
                <a:rPr lang="en-US" sz="1500" i="true">
                  <a:solidFill>
                    <a:srgbClr val="000000"/>
                  </a:solidFill>
                  <a:latin typeface="Arial Italics"/>
                  <a:ea typeface="Arial Italics"/>
                  <a:cs typeface="Arial Italics"/>
                  <a:sym typeface="Arial Italics"/>
                </a:rPr>
                <a:t>The campaign emphasizes on the seamless, joyful banking enabled by DBS for both individual and business customers while maintaining a </a:t>
              </a:r>
              <a:r>
                <a:rPr lang="en-US" sz="1500" i="true">
                  <a:solidFill>
                    <a:srgbClr val="00B0F0"/>
                  </a:solidFill>
                  <a:latin typeface="Arial Italics"/>
                  <a:ea typeface="Arial Italics"/>
                  <a:cs typeface="Arial Italics"/>
                  <a:sym typeface="Arial Italics"/>
                </a:rPr>
                <a:t>mass-tige appeal</a:t>
              </a:r>
              <a:r>
                <a:rPr lang="en-US" sz="1500" i="true">
                  <a:solidFill>
                    <a:srgbClr val="000000"/>
                  </a:solidFill>
                  <a:latin typeface="Arial Italics"/>
                  <a:ea typeface="Arial Italics"/>
                  <a:cs typeface="Arial Italics"/>
                  <a:sym typeface="Arial Italics"/>
                </a:rPr>
                <a:t>.</a:t>
              </a:r>
            </a:p>
          </p:txBody>
        </p:sp>
      </p:grpSp>
      <p:sp>
        <p:nvSpPr>
          <p:cNvPr name="AutoShape 23" id="23"/>
          <p:cNvSpPr/>
          <p:nvPr/>
        </p:nvSpPr>
        <p:spPr>
          <a:xfrm rot="5880">
            <a:off x="437575" y="4132419"/>
            <a:ext cx="8352477" cy="0"/>
          </a:xfrm>
          <a:prstGeom prst="line">
            <a:avLst/>
          </a:prstGeom>
          <a:ln cap="rnd" w="9525">
            <a:solidFill>
              <a:srgbClr val="FFFFFF"/>
            </a:solidFill>
            <a:prstDash val="solid"/>
            <a:headEnd type="none" len="sm" w="sm"/>
            <a:tailEnd type="none" len="sm" w="sm"/>
          </a:ln>
        </p:spPr>
      </p:sp>
      <p:sp>
        <p:nvSpPr>
          <p:cNvPr name="AutoShape 24" id="24"/>
          <p:cNvSpPr/>
          <p:nvPr/>
        </p:nvSpPr>
        <p:spPr>
          <a:xfrm rot="5862">
            <a:off x="412250" y="5657504"/>
            <a:ext cx="8377802" cy="0"/>
          </a:xfrm>
          <a:prstGeom prst="line">
            <a:avLst/>
          </a:prstGeom>
          <a:ln cap="rnd" w="9525">
            <a:solidFill>
              <a:srgbClr val="FFFFFF"/>
            </a:solidFill>
            <a:prstDash val="solid"/>
            <a:headEnd type="none" len="sm" w="sm"/>
            <a:tailEnd type="none" len="sm" w="sm"/>
          </a:ln>
        </p:spPr>
      </p:sp>
      <p:grpSp>
        <p:nvGrpSpPr>
          <p:cNvPr name="Group 25" id="25"/>
          <p:cNvGrpSpPr/>
          <p:nvPr/>
        </p:nvGrpSpPr>
        <p:grpSpPr>
          <a:xfrm rot="0">
            <a:off x="419400" y="2981705"/>
            <a:ext cx="6159356" cy="415498"/>
            <a:chOff x="0" y="0"/>
            <a:chExt cx="8212474" cy="553998"/>
          </a:xfrm>
        </p:grpSpPr>
        <p:sp>
          <p:nvSpPr>
            <p:cNvPr name="Freeform 26" id="26"/>
            <p:cNvSpPr/>
            <p:nvPr/>
          </p:nvSpPr>
          <p:spPr>
            <a:xfrm flipH="false" flipV="false" rot="0">
              <a:off x="0" y="0"/>
              <a:ext cx="8212474" cy="553998"/>
            </a:xfrm>
            <a:custGeom>
              <a:avLst/>
              <a:gdLst/>
              <a:ahLst/>
              <a:cxnLst/>
              <a:rect r="r" b="b" t="t" l="l"/>
              <a:pathLst>
                <a:path h="553998" w="8212474">
                  <a:moveTo>
                    <a:pt x="0" y="0"/>
                  </a:moveTo>
                  <a:lnTo>
                    <a:pt x="8212474" y="0"/>
                  </a:lnTo>
                  <a:lnTo>
                    <a:pt x="8212474" y="553998"/>
                  </a:lnTo>
                  <a:lnTo>
                    <a:pt x="0" y="553998"/>
                  </a:lnTo>
                  <a:close/>
                </a:path>
              </a:pathLst>
            </a:custGeom>
            <a:solidFill>
              <a:srgbClr val="000000">
                <a:alpha val="0"/>
              </a:srgbClr>
            </a:solidFill>
          </p:spPr>
        </p:sp>
        <p:sp>
          <p:nvSpPr>
            <p:cNvPr name="TextBox 27" id="27"/>
            <p:cNvSpPr txBox="true"/>
            <p:nvPr/>
          </p:nvSpPr>
          <p:spPr>
            <a:xfrm>
              <a:off x="0" y="-38100"/>
              <a:ext cx="821247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Stance: A different kind of bank</a:t>
              </a:r>
            </a:p>
          </p:txBody>
        </p:sp>
      </p:grpSp>
      <p:grpSp>
        <p:nvGrpSpPr>
          <p:cNvPr name="Group 28" id="28"/>
          <p:cNvGrpSpPr/>
          <p:nvPr/>
        </p:nvGrpSpPr>
        <p:grpSpPr>
          <a:xfrm rot="0">
            <a:off x="625452" y="3353436"/>
            <a:ext cx="7597275" cy="392415"/>
            <a:chOff x="0" y="0"/>
            <a:chExt cx="10129700" cy="523220"/>
          </a:xfrm>
        </p:grpSpPr>
        <p:sp>
          <p:nvSpPr>
            <p:cNvPr name="Freeform 29" id="29"/>
            <p:cNvSpPr/>
            <p:nvPr/>
          </p:nvSpPr>
          <p:spPr>
            <a:xfrm flipH="false" flipV="false" rot="0">
              <a:off x="0" y="0"/>
              <a:ext cx="10129700" cy="523220"/>
            </a:xfrm>
            <a:custGeom>
              <a:avLst/>
              <a:gdLst/>
              <a:ahLst/>
              <a:cxnLst/>
              <a:rect r="r" b="b" t="t" l="l"/>
              <a:pathLst>
                <a:path h="523220" w="10129700">
                  <a:moveTo>
                    <a:pt x="0" y="0"/>
                  </a:moveTo>
                  <a:lnTo>
                    <a:pt x="10129700" y="0"/>
                  </a:lnTo>
                  <a:lnTo>
                    <a:pt x="10129700" y="523220"/>
                  </a:lnTo>
                  <a:lnTo>
                    <a:pt x="0" y="523220"/>
                  </a:lnTo>
                  <a:close/>
                </a:path>
              </a:pathLst>
            </a:custGeom>
            <a:solidFill>
              <a:srgbClr val="000000">
                <a:alpha val="0"/>
              </a:srgbClr>
            </a:solidFill>
          </p:spPr>
        </p:sp>
        <p:sp>
          <p:nvSpPr>
            <p:cNvPr name="TextBox 30" id="30"/>
            <p:cNvSpPr txBox="true"/>
            <p:nvPr/>
          </p:nvSpPr>
          <p:spPr>
            <a:xfrm>
              <a:off x="0" y="-28575"/>
              <a:ext cx="10129700" cy="551795"/>
            </a:xfrm>
            <a:prstGeom prst="rect">
              <a:avLst/>
            </a:prstGeom>
          </p:spPr>
          <p:txBody>
            <a:bodyPr anchor="t" rtlCol="false" tIns="0" lIns="0" bIns="0" rIns="0"/>
            <a:lstStyle/>
            <a:p>
              <a:pPr algn="ctr">
                <a:lnSpc>
                  <a:spcPts val="1889"/>
                </a:lnSpc>
              </a:pPr>
              <a:r>
                <a:rPr lang="en-US" sz="1575">
                  <a:solidFill>
                    <a:srgbClr val="2E2E2E"/>
                  </a:solidFill>
                  <a:latin typeface="Arial"/>
                  <a:ea typeface="Arial"/>
                  <a:cs typeface="Arial"/>
                  <a:sym typeface="Arial"/>
                </a:rPr>
                <a:t>CHALLENGER  |  DIGITAL-FIRST  |  INNOVATOR  |  PARTNER  |  TIMELY</a:t>
              </a:r>
            </a:p>
          </p:txBody>
        </p:sp>
      </p:grpSp>
      <p:grpSp>
        <p:nvGrpSpPr>
          <p:cNvPr name="Group 31" id="31"/>
          <p:cNvGrpSpPr/>
          <p:nvPr/>
        </p:nvGrpSpPr>
        <p:grpSpPr>
          <a:xfrm rot="0">
            <a:off x="8953926" y="342396"/>
            <a:ext cx="8943654" cy="553998"/>
            <a:chOff x="0" y="0"/>
            <a:chExt cx="11924872" cy="738664"/>
          </a:xfrm>
        </p:grpSpPr>
        <p:sp>
          <p:nvSpPr>
            <p:cNvPr name="Freeform 32" id="32"/>
            <p:cNvSpPr/>
            <p:nvPr/>
          </p:nvSpPr>
          <p:spPr>
            <a:xfrm flipH="false" flipV="false" rot="0">
              <a:off x="0" y="0"/>
              <a:ext cx="11924919" cy="738632"/>
            </a:xfrm>
            <a:custGeom>
              <a:avLst/>
              <a:gdLst/>
              <a:ahLst/>
              <a:cxnLst/>
              <a:rect r="r" b="b" t="t" l="l"/>
              <a:pathLst>
                <a:path h="738632" w="11924919">
                  <a:moveTo>
                    <a:pt x="0" y="0"/>
                  </a:moveTo>
                  <a:lnTo>
                    <a:pt x="11924919" y="0"/>
                  </a:lnTo>
                  <a:lnTo>
                    <a:pt x="11924919" y="738632"/>
                  </a:lnTo>
                  <a:lnTo>
                    <a:pt x="0" y="738632"/>
                  </a:lnTo>
                  <a:close/>
                </a:path>
              </a:pathLst>
            </a:custGeom>
            <a:solidFill>
              <a:srgbClr val="ED1C24"/>
            </a:solidFill>
          </p:spPr>
        </p:sp>
        <p:sp>
          <p:nvSpPr>
            <p:cNvPr name="TextBox 33" id="33"/>
            <p:cNvSpPr txBox="true"/>
            <p:nvPr/>
          </p:nvSpPr>
          <p:spPr>
            <a:xfrm>
              <a:off x="0" y="-57150"/>
              <a:ext cx="11924872" cy="795814"/>
            </a:xfrm>
            <a:prstGeom prst="rect">
              <a:avLst/>
            </a:prstGeom>
          </p:spPr>
          <p:txBody>
            <a:bodyPr anchor="t" rtlCol="false" tIns="50800" lIns="50800" bIns="50800" rIns="50800"/>
            <a:lstStyle/>
            <a:p>
              <a:pPr algn="ctr">
                <a:lnSpc>
                  <a:spcPts val="3240"/>
                </a:lnSpc>
              </a:pPr>
              <a:r>
                <a:rPr lang="en-US" b="true" sz="2700">
                  <a:solidFill>
                    <a:srgbClr val="FFFFFF"/>
                  </a:solidFill>
                  <a:latin typeface="Times New Roman Bold"/>
                  <a:ea typeface="Times New Roman Bold"/>
                  <a:cs typeface="Times New Roman Bold"/>
                  <a:sym typeface="Times New Roman Bold"/>
                </a:rPr>
                <a:t>Social Media Approach</a:t>
              </a:r>
            </a:p>
          </p:txBody>
        </p:sp>
      </p:grpSp>
      <p:grpSp>
        <p:nvGrpSpPr>
          <p:cNvPr name="Group 34" id="34"/>
          <p:cNvGrpSpPr/>
          <p:nvPr/>
        </p:nvGrpSpPr>
        <p:grpSpPr>
          <a:xfrm rot="0">
            <a:off x="9144000" y="1572871"/>
            <a:ext cx="8573782" cy="1188787"/>
            <a:chOff x="0" y="0"/>
            <a:chExt cx="11431710" cy="1585050"/>
          </a:xfrm>
        </p:grpSpPr>
        <p:sp>
          <p:nvSpPr>
            <p:cNvPr name="Freeform 35" id="35"/>
            <p:cNvSpPr/>
            <p:nvPr/>
          </p:nvSpPr>
          <p:spPr>
            <a:xfrm flipH="false" flipV="false" rot="0">
              <a:off x="0" y="0"/>
              <a:ext cx="11431710" cy="1585050"/>
            </a:xfrm>
            <a:custGeom>
              <a:avLst/>
              <a:gdLst/>
              <a:ahLst/>
              <a:cxnLst/>
              <a:rect r="r" b="b" t="t" l="l"/>
              <a:pathLst>
                <a:path h="1585050" w="11431710">
                  <a:moveTo>
                    <a:pt x="0" y="0"/>
                  </a:moveTo>
                  <a:lnTo>
                    <a:pt x="11431710" y="0"/>
                  </a:lnTo>
                  <a:lnTo>
                    <a:pt x="11431710" y="1585050"/>
                  </a:lnTo>
                  <a:lnTo>
                    <a:pt x="0" y="1585050"/>
                  </a:lnTo>
                  <a:close/>
                </a:path>
              </a:pathLst>
            </a:custGeom>
            <a:solidFill>
              <a:srgbClr val="000000">
                <a:alpha val="0"/>
              </a:srgbClr>
            </a:solidFill>
          </p:spPr>
        </p:sp>
        <p:sp>
          <p:nvSpPr>
            <p:cNvPr name="TextBox 36" id="36"/>
            <p:cNvSpPr txBox="true"/>
            <p:nvPr/>
          </p:nvSpPr>
          <p:spPr>
            <a:xfrm>
              <a:off x="0" y="-47625"/>
              <a:ext cx="11431710" cy="1632675"/>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OVERALL STRATEGY </a:t>
              </a:r>
            </a:p>
            <a:p>
              <a:pPr algn="l">
                <a:lnSpc>
                  <a:spcPts val="1889"/>
                </a:lnSpc>
              </a:pPr>
              <a:r>
                <a:rPr lang="en-US" sz="1575">
                  <a:solidFill>
                    <a:srgbClr val="000000"/>
                  </a:solidFill>
                  <a:latin typeface="Arial"/>
                  <a:ea typeface="Arial"/>
                  <a:cs typeface="Arial"/>
                  <a:sym typeface="Arial"/>
                </a:rPr>
                <a:t>Social media serves as a dynamic platform to </a:t>
              </a:r>
              <a:r>
                <a:rPr lang="en-US" sz="1575">
                  <a:solidFill>
                    <a:srgbClr val="00B0F0"/>
                  </a:solidFill>
                  <a:latin typeface="Arial"/>
                  <a:ea typeface="Arial"/>
                  <a:cs typeface="Arial"/>
                  <a:sym typeface="Arial"/>
                </a:rPr>
                <a:t>reinforce the brand's philosophy and values</a:t>
              </a:r>
              <a:r>
                <a:rPr lang="en-US" sz="1575">
                  <a:solidFill>
                    <a:srgbClr val="000000"/>
                  </a:solidFill>
                  <a:latin typeface="Arial"/>
                  <a:ea typeface="Arial"/>
                  <a:cs typeface="Arial"/>
                  <a:sym typeface="Arial"/>
                </a:rPr>
                <a:t> with a touch of infotainment. It </a:t>
              </a:r>
              <a:r>
                <a:rPr lang="en-US" sz="1575">
                  <a:solidFill>
                    <a:srgbClr val="00B0F0"/>
                  </a:solidFill>
                  <a:latin typeface="Arial"/>
                  <a:ea typeface="Arial"/>
                  <a:cs typeface="Arial"/>
                  <a:sym typeface="Arial"/>
                </a:rPr>
                <a:t>primarily targets B2B customers, followed by individual customers &amp; potential employees.</a:t>
              </a:r>
            </a:p>
          </p:txBody>
        </p:sp>
      </p:grpSp>
      <p:grpSp>
        <p:nvGrpSpPr>
          <p:cNvPr name="Group 37" id="37"/>
          <p:cNvGrpSpPr/>
          <p:nvPr/>
        </p:nvGrpSpPr>
        <p:grpSpPr>
          <a:xfrm rot="0">
            <a:off x="9144000" y="3057530"/>
            <a:ext cx="8573784" cy="946413"/>
            <a:chOff x="0" y="0"/>
            <a:chExt cx="11431712" cy="1261884"/>
          </a:xfrm>
        </p:grpSpPr>
        <p:sp>
          <p:nvSpPr>
            <p:cNvPr name="Freeform 38" id="38"/>
            <p:cNvSpPr/>
            <p:nvPr/>
          </p:nvSpPr>
          <p:spPr>
            <a:xfrm flipH="false" flipV="false" rot="0">
              <a:off x="0" y="0"/>
              <a:ext cx="11431712" cy="1261884"/>
            </a:xfrm>
            <a:custGeom>
              <a:avLst/>
              <a:gdLst/>
              <a:ahLst/>
              <a:cxnLst/>
              <a:rect r="r" b="b" t="t" l="l"/>
              <a:pathLst>
                <a:path h="1261884" w="11431712">
                  <a:moveTo>
                    <a:pt x="0" y="0"/>
                  </a:moveTo>
                  <a:lnTo>
                    <a:pt x="11431712" y="0"/>
                  </a:lnTo>
                  <a:lnTo>
                    <a:pt x="11431712" y="1261884"/>
                  </a:lnTo>
                  <a:lnTo>
                    <a:pt x="0" y="1261884"/>
                  </a:lnTo>
                  <a:close/>
                </a:path>
              </a:pathLst>
            </a:custGeom>
            <a:solidFill>
              <a:srgbClr val="000000">
                <a:alpha val="0"/>
              </a:srgbClr>
            </a:solidFill>
          </p:spPr>
        </p:sp>
        <p:sp>
          <p:nvSpPr>
            <p:cNvPr name="TextBox 39" id="39"/>
            <p:cNvSpPr txBox="true"/>
            <p:nvPr/>
          </p:nvSpPr>
          <p:spPr>
            <a:xfrm>
              <a:off x="0" y="-47625"/>
              <a:ext cx="11431712" cy="130950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COMMUNICATION LENS</a:t>
              </a:r>
            </a:p>
            <a:p>
              <a:pPr algn="l">
                <a:lnSpc>
                  <a:spcPts val="1889"/>
                </a:lnSpc>
              </a:pPr>
              <a:r>
                <a:rPr lang="en-US" sz="1575">
                  <a:solidFill>
                    <a:srgbClr val="000000"/>
                  </a:solidFill>
                  <a:latin typeface="Arial"/>
                  <a:ea typeface="Arial"/>
                  <a:cs typeface="Arial"/>
                  <a:sym typeface="Arial"/>
                </a:rPr>
                <a:t>The content on social media subtly layers back into the two key messages that the brand wants to push – “Live More, Bank Less” &amp; “A Different Kind of Bank”.</a:t>
              </a:r>
            </a:p>
          </p:txBody>
        </p:sp>
      </p:grpSp>
      <p:sp>
        <p:nvSpPr>
          <p:cNvPr name="AutoShape 40" id="40"/>
          <p:cNvSpPr/>
          <p:nvPr/>
        </p:nvSpPr>
        <p:spPr>
          <a:xfrm rot="5776">
            <a:off x="9221615" y="2889710"/>
            <a:ext cx="8503317" cy="0"/>
          </a:xfrm>
          <a:prstGeom prst="line">
            <a:avLst/>
          </a:prstGeom>
          <a:ln cap="rnd" w="9525">
            <a:solidFill>
              <a:srgbClr val="FFFFFF"/>
            </a:solidFill>
            <a:prstDash val="solid"/>
            <a:headEnd type="none" len="sm" w="sm"/>
            <a:tailEnd type="none" len="sm" w="sm"/>
          </a:ln>
        </p:spPr>
      </p:sp>
      <p:sp>
        <p:nvSpPr>
          <p:cNvPr name="AutoShape 41" id="41"/>
          <p:cNvSpPr/>
          <p:nvPr/>
        </p:nvSpPr>
        <p:spPr>
          <a:xfrm rot="5776">
            <a:off x="9221615" y="4217632"/>
            <a:ext cx="8503317" cy="0"/>
          </a:xfrm>
          <a:prstGeom prst="line">
            <a:avLst/>
          </a:prstGeom>
          <a:ln cap="rnd" w="9525">
            <a:solidFill>
              <a:srgbClr val="FFFFFF"/>
            </a:solidFill>
            <a:prstDash val="solid"/>
            <a:headEnd type="none" len="sm" w="sm"/>
            <a:tailEnd type="none" len="sm" w="sm"/>
          </a:ln>
        </p:spPr>
      </p:sp>
      <p:grpSp>
        <p:nvGrpSpPr>
          <p:cNvPr name="Group 42" id="42"/>
          <p:cNvGrpSpPr/>
          <p:nvPr/>
        </p:nvGrpSpPr>
        <p:grpSpPr>
          <a:xfrm rot="0">
            <a:off x="9144000" y="4413345"/>
            <a:ext cx="8658546" cy="704038"/>
            <a:chOff x="0" y="0"/>
            <a:chExt cx="11544728" cy="938718"/>
          </a:xfrm>
        </p:grpSpPr>
        <p:sp>
          <p:nvSpPr>
            <p:cNvPr name="Freeform 43" id="43"/>
            <p:cNvSpPr/>
            <p:nvPr/>
          </p:nvSpPr>
          <p:spPr>
            <a:xfrm flipH="false" flipV="false" rot="0">
              <a:off x="0" y="0"/>
              <a:ext cx="11544728" cy="938718"/>
            </a:xfrm>
            <a:custGeom>
              <a:avLst/>
              <a:gdLst/>
              <a:ahLst/>
              <a:cxnLst/>
              <a:rect r="r" b="b" t="t" l="l"/>
              <a:pathLst>
                <a:path h="938718" w="11544728">
                  <a:moveTo>
                    <a:pt x="0" y="0"/>
                  </a:moveTo>
                  <a:lnTo>
                    <a:pt x="11544728" y="0"/>
                  </a:lnTo>
                  <a:lnTo>
                    <a:pt x="11544728" y="938718"/>
                  </a:lnTo>
                  <a:lnTo>
                    <a:pt x="0" y="938718"/>
                  </a:lnTo>
                  <a:close/>
                </a:path>
              </a:pathLst>
            </a:custGeom>
            <a:solidFill>
              <a:srgbClr val="000000">
                <a:alpha val="0"/>
              </a:srgbClr>
            </a:solidFill>
          </p:spPr>
        </p:sp>
        <p:sp>
          <p:nvSpPr>
            <p:cNvPr name="TextBox 44" id="44"/>
            <p:cNvSpPr txBox="true"/>
            <p:nvPr/>
          </p:nvSpPr>
          <p:spPr>
            <a:xfrm>
              <a:off x="0" y="-47625"/>
              <a:ext cx="11544728" cy="986343"/>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TONALITY</a:t>
              </a:r>
            </a:p>
            <a:p>
              <a:pPr algn="l">
                <a:lnSpc>
                  <a:spcPts val="1889"/>
                </a:lnSpc>
              </a:pPr>
              <a:r>
                <a:rPr lang="en-US" sz="1575">
                  <a:solidFill>
                    <a:srgbClr val="000000"/>
                  </a:solidFill>
                  <a:latin typeface="Arial"/>
                  <a:ea typeface="Arial"/>
                  <a:cs typeface="Arial"/>
                  <a:sym typeface="Arial"/>
                </a:rPr>
                <a:t>Informative, Inspirational, Authoritative, Salsey</a:t>
              </a:r>
            </a:p>
          </p:txBody>
        </p:sp>
      </p:grpSp>
      <p:sp>
        <p:nvSpPr>
          <p:cNvPr name="AutoShape 45" id="45"/>
          <p:cNvSpPr/>
          <p:nvPr/>
        </p:nvSpPr>
        <p:spPr>
          <a:xfrm rot="5841">
            <a:off x="9316651" y="5325614"/>
            <a:ext cx="8408282" cy="0"/>
          </a:xfrm>
          <a:prstGeom prst="line">
            <a:avLst/>
          </a:prstGeom>
          <a:ln cap="rnd" w="9525">
            <a:solidFill>
              <a:srgbClr val="FFFFFF"/>
            </a:solidFill>
            <a:prstDash val="solid"/>
            <a:headEnd type="none" len="sm" w="sm"/>
            <a:tailEnd type="none" len="sm" w="sm"/>
          </a:ln>
        </p:spPr>
      </p:sp>
      <p:sp>
        <p:nvSpPr>
          <p:cNvPr name="Freeform 46" id="46"/>
          <p:cNvSpPr/>
          <p:nvPr/>
        </p:nvSpPr>
        <p:spPr>
          <a:xfrm flipH="false" flipV="false" rot="0">
            <a:off x="9693426" y="6462540"/>
            <a:ext cx="556982" cy="556982"/>
          </a:xfrm>
          <a:custGeom>
            <a:avLst/>
            <a:gdLst/>
            <a:ahLst/>
            <a:cxnLst/>
            <a:rect r="r" b="b" t="t" l="l"/>
            <a:pathLst>
              <a:path h="556982" w="556982">
                <a:moveTo>
                  <a:pt x="0" y="0"/>
                </a:moveTo>
                <a:lnTo>
                  <a:pt x="556982" y="0"/>
                </a:lnTo>
                <a:lnTo>
                  <a:pt x="556982" y="556982"/>
                </a:lnTo>
                <a:lnTo>
                  <a:pt x="0" y="556982"/>
                </a:lnTo>
                <a:lnTo>
                  <a:pt x="0" y="0"/>
                </a:lnTo>
                <a:close/>
              </a:path>
            </a:pathLst>
          </a:custGeom>
          <a:blipFill>
            <a:blip r:embed="rId3"/>
            <a:stretch>
              <a:fillRect l="0" t="0" r="0" b="0"/>
            </a:stretch>
          </a:blipFill>
        </p:spPr>
      </p:sp>
      <p:sp>
        <p:nvSpPr>
          <p:cNvPr name="Freeform 47" id="47"/>
          <p:cNvSpPr/>
          <p:nvPr/>
        </p:nvSpPr>
        <p:spPr>
          <a:xfrm flipH="false" flipV="false" rot="0">
            <a:off x="9670119" y="7414107"/>
            <a:ext cx="556983" cy="557757"/>
          </a:xfrm>
          <a:custGeom>
            <a:avLst/>
            <a:gdLst/>
            <a:ahLst/>
            <a:cxnLst/>
            <a:rect r="r" b="b" t="t" l="l"/>
            <a:pathLst>
              <a:path h="557757" w="556983">
                <a:moveTo>
                  <a:pt x="0" y="0"/>
                </a:moveTo>
                <a:lnTo>
                  <a:pt x="556983" y="0"/>
                </a:lnTo>
                <a:lnTo>
                  <a:pt x="556983" y="557757"/>
                </a:lnTo>
                <a:lnTo>
                  <a:pt x="0" y="557757"/>
                </a:lnTo>
                <a:lnTo>
                  <a:pt x="0" y="0"/>
                </a:lnTo>
                <a:close/>
              </a:path>
            </a:pathLst>
          </a:custGeom>
          <a:blipFill>
            <a:blip r:embed="rId4"/>
            <a:stretch>
              <a:fillRect l="0" t="0" r="-8" b="0"/>
            </a:stretch>
          </a:blipFill>
        </p:spPr>
      </p:sp>
      <p:sp>
        <p:nvSpPr>
          <p:cNvPr name="Freeform 48" id="48"/>
          <p:cNvSpPr/>
          <p:nvPr/>
        </p:nvSpPr>
        <p:spPr>
          <a:xfrm flipH="false" flipV="false" rot="0">
            <a:off x="9669344" y="8292824"/>
            <a:ext cx="557757" cy="557757"/>
          </a:xfrm>
          <a:custGeom>
            <a:avLst/>
            <a:gdLst/>
            <a:ahLst/>
            <a:cxnLst/>
            <a:rect r="r" b="b" t="t" l="l"/>
            <a:pathLst>
              <a:path h="557757" w="557757">
                <a:moveTo>
                  <a:pt x="0" y="0"/>
                </a:moveTo>
                <a:lnTo>
                  <a:pt x="557756" y="0"/>
                </a:lnTo>
                <a:lnTo>
                  <a:pt x="557756" y="557756"/>
                </a:lnTo>
                <a:lnTo>
                  <a:pt x="0" y="557756"/>
                </a:lnTo>
                <a:lnTo>
                  <a:pt x="0" y="0"/>
                </a:lnTo>
                <a:close/>
              </a:path>
            </a:pathLst>
          </a:custGeom>
          <a:blipFill>
            <a:blip r:embed="rId5"/>
            <a:stretch>
              <a:fillRect l="0" t="0" r="0" b="0"/>
            </a:stretch>
          </a:blipFill>
        </p:spPr>
      </p:sp>
      <p:grpSp>
        <p:nvGrpSpPr>
          <p:cNvPr name="Group 49" id="49"/>
          <p:cNvGrpSpPr/>
          <p:nvPr/>
        </p:nvGrpSpPr>
        <p:grpSpPr>
          <a:xfrm rot="0">
            <a:off x="10526601" y="6337579"/>
            <a:ext cx="6820859" cy="646330"/>
            <a:chOff x="0" y="0"/>
            <a:chExt cx="9094478" cy="861774"/>
          </a:xfrm>
        </p:grpSpPr>
        <p:sp>
          <p:nvSpPr>
            <p:cNvPr name="Freeform 50" id="50"/>
            <p:cNvSpPr/>
            <p:nvPr/>
          </p:nvSpPr>
          <p:spPr>
            <a:xfrm flipH="false" flipV="false" rot="0">
              <a:off x="0" y="0"/>
              <a:ext cx="9094478" cy="861774"/>
            </a:xfrm>
            <a:custGeom>
              <a:avLst/>
              <a:gdLst/>
              <a:ahLst/>
              <a:cxnLst/>
              <a:rect r="r" b="b" t="t" l="l"/>
              <a:pathLst>
                <a:path h="861774" w="9094478">
                  <a:moveTo>
                    <a:pt x="0" y="0"/>
                  </a:moveTo>
                  <a:lnTo>
                    <a:pt x="9094478" y="0"/>
                  </a:lnTo>
                  <a:lnTo>
                    <a:pt x="9094478" y="861774"/>
                  </a:lnTo>
                  <a:lnTo>
                    <a:pt x="0" y="861774"/>
                  </a:lnTo>
                  <a:close/>
                </a:path>
              </a:pathLst>
            </a:custGeom>
            <a:solidFill>
              <a:srgbClr val="000000">
                <a:alpha val="0"/>
              </a:srgbClr>
            </a:solidFill>
          </p:spPr>
        </p:sp>
        <p:sp>
          <p:nvSpPr>
            <p:cNvPr name="TextBox 51" id="51"/>
            <p:cNvSpPr txBox="true"/>
            <p:nvPr/>
          </p:nvSpPr>
          <p:spPr>
            <a:xfrm>
              <a:off x="0" y="-38100"/>
              <a:ext cx="9094478"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All social media content happens here </a:t>
              </a:r>
              <a:r>
                <a:rPr lang="en-US" sz="1650">
                  <a:solidFill>
                    <a:srgbClr val="00B0F0"/>
                  </a:solidFill>
                  <a:latin typeface="Arial"/>
                  <a:ea typeface="Arial"/>
                  <a:cs typeface="Arial"/>
                  <a:sym typeface="Arial"/>
                </a:rPr>
                <a:t>targeting everyone hosting every digital content.</a:t>
              </a:r>
            </a:p>
          </p:txBody>
        </p:sp>
      </p:grpSp>
      <p:grpSp>
        <p:nvGrpSpPr>
          <p:cNvPr name="Group 52" id="52"/>
          <p:cNvGrpSpPr/>
          <p:nvPr/>
        </p:nvGrpSpPr>
        <p:grpSpPr>
          <a:xfrm rot="0">
            <a:off x="10526602" y="7496778"/>
            <a:ext cx="4620738" cy="392415"/>
            <a:chOff x="0" y="0"/>
            <a:chExt cx="6160984" cy="523220"/>
          </a:xfrm>
        </p:grpSpPr>
        <p:sp>
          <p:nvSpPr>
            <p:cNvPr name="Freeform 53" id="53"/>
            <p:cNvSpPr/>
            <p:nvPr/>
          </p:nvSpPr>
          <p:spPr>
            <a:xfrm flipH="false" flipV="false" rot="0">
              <a:off x="0" y="0"/>
              <a:ext cx="6160984" cy="523220"/>
            </a:xfrm>
            <a:custGeom>
              <a:avLst/>
              <a:gdLst/>
              <a:ahLst/>
              <a:cxnLst/>
              <a:rect r="r" b="b" t="t" l="l"/>
              <a:pathLst>
                <a:path h="523220" w="6160984">
                  <a:moveTo>
                    <a:pt x="0" y="0"/>
                  </a:moveTo>
                  <a:lnTo>
                    <a:pt x="6160984" y="0"/>
                  </a:lnTo>
                  <a:lnTo>
                    <a:pt x="6160984" y="523220"/>
                  </a:lnTo>
                  <a:lnTo>
                    <a:pt x="0" y="523220"/>
                  </a:lnTo>
                  <a:close/>
                </a:path>
              </a:pathLst>
            </a:custGeom>
            <a:solidFill>
              <a:srgbClr val="000000">
                <a:alpha val="0"/>
              </a:srgbClr>
            </a:solidFill>
          </p:spPr>
        </p:sp>
        <p:sp>
          <p:nvSpPr>
            <p:cNvPr name="TextBox 54" id="54"/>
            <p:cNvSpPr txBox="true"/>
            <p:nvPr/>
          </p:nvSpPr>
          <p:spPr>
            <a:xfrm>
              <a:off x="0" y="-38100"/>
              <a:ext cx="6160984" cy="561320"/>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Duplication from Instagram</a:t>
              </a:r>
            </a:p>
          </p:txBody>
        </p:sp>
      </p:grpSp>
      <p:grpSp>
        <p:nvGrpSpPr>
          <p:cNvPr name="Group 55" id="55"/>
          <p:cNvGrpSpPr/>
          <p:nvPr/>
        </p:nvGrpSpPr>
        <p:grpSpPr>
          <a:xfrm rot="0">
            <a:off x="10526601" y="8375494"/>
            <a:ext cx="6820857" cy="646330"/>
            <a:chOff x="0" y="0"/>
            <a:chExt cx="9094476" cy="861774"/>
          </a:xfrm>
        </p:grpSpPr>
        <p:sp>
          <p:nvSpPr>
            <p:cNvPr name="Freeform 56" id="56"/>
            <p:cNvSpPr/>
            <p:nvPr/>
          </p:nvSpPr>
          <p:spPr>
            <a:xfrm flipH="false" flipV="false" rot="0">
              <a:off x="0" y="0"/>
              <a:ext cx="9094476" cy="861774"/>
            </a:xfrm>
            <a:custGeom>
              <a:avLst/>
              <a:gdLst/>
              <a:ahLst/>
              <a:cxnLst/>
              <a:rect r="r" b="b" t="t" l="l"/>
              <a:pathLst>
                <a:path h="861774" w="9094476">
                  <a:moveTo>
                    <a:pt x="0" y="0"/>
                  </a:moveTo>
                  <a:lnTo>
                    <a:pt x="9094476" y="0"/>
                  </a:lnTo>
                  <a:lnTo>
                    <a:pt x="9094476" y="861774"/>
                  </a:lnTo>
                  <a:lnTo>
                    <a:pt x="0" y="861774"/>
                  </a:lnTo>
                  <a:close/>
                </a:path>
              </a:pathLst>
            </a:custGeom>
            <a:solidFill>
              <a:srgbClr val="000000">
                <a:alpha val="0"/>
              </a:srgbClr>
            </a:solidFill>
          </p:spPr>
        </p:sp>
        <p:sp>
          <p:nvSpPr>
            <p:cNvPr name="TextBox 57" id="57"/>
            <p:cNvSpPr txBox="true"/>
            <p:nvPr/>
          </p:nvSpPr>
          <p:spPr>
            <a:xfrm>
              <a:off x="0" y="-38100"/>
              <a:ext cx="9094476" cy="89987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Content duplicated from Instagram alongside replies for customer grievances</a:t>
              </a:r>
            </a:p>
          </p:txBody>
        </p:sp>
      </p:grpSp>
      <p:grpSp>
        <p:nvGrpSpPr>
          <p:cNvPr name="Group 58" id="58"/>
          <p:cNvGrpSpPr/>
          <p:nvPr/>
        </p:nvGrpSpPr>
        <p:grpSpPr>
          <a:xfrm rot="0">
            <a:off x="9228765" y="5644935"/>
            <a:ext cx="6820860" cy="461665"/>
            <a:chOff x="0" y="0"/>
            <a:chExt cx="9094480" cy="615554"/>
          </a:xfrm>
        </p:grpSpPr>
        <p:sp>
          <p:nvSpPr>
            <p:cNvPr name="Freeform 59" id="59"/>
            <p:cNvSpPr/>
            <p:nvPr/>
          </p:nvSpPr>
          <p:spPr>
            <a:xfrm flipH="false" flipV="false" rot="0">
              <a:off x="0" y="0"/>
              <a:ext cx="9094480" cy="615554"/>
            </a:xfrm>
            <a:custGeom>
              <a:avLst/>
              <a:gdLst/>
              <a:ahLst/>
              <a:cxnLst/>
              <a:rect r="r" b="b" t="t" l="l"/>
              <a:pathLst>
                <a:path h="615554" w="9094480">
                  <a:moveTo>
                    <a:pt x="0" y="0"/>
                  </a:moveTo>
                  <a:lnTo>
                    <a:pt x="9094480" y="0"/>
                  </a:lnTo>
                  <a:lnTo>
                    <a:pt x="9094480" y="615554"/>
                  </a:lnTo>
                  <a:lnTo>
                    <a:pt x="0" y="615554"/>
                  </a:lnTo>
                  <a:close/>
                </a:path>
              </a:pathLst>
            </a:custGeom>
            <a:solidFill>
              <a:srgbClr val="000000">
                <a:alpha val="0"/>
              </a:srgbClr>
            </a:solidFill>
          </p:spPr>
        </p:sp>
        <p:sp>
          <p:nvSpPr>
            <p:cNvPr name="TextBox 60" id="60"/>
            <p:cNvSpPr txBox="true"/>
            <p:nvPr/>
          </p:nvSpPr>
          <p:spPr>
            <a:xfrm>
              <a:off x="0" y="-47625"/>
              <a:ext cx="9094480" cy="663179"/>
            </a:xfrm>
            <a:prstGeom prst="rect">
              <a:avLst/>
            </a:prstGeom>
          </p:spPr>
          <p:txBody>
            <a:bodyPr anchor="t" rtlCol="false" tIns="0" lIns="0" bIns="0" rIns="0"/>
            <a:lstStyle/>
            <a:p>
              <a:pPr algn="l">
                <a:lnSpc>
                  <a:spcPts val="2520"/>
                </a:lnSpc>
              </a:pPr>
              <a:r>
                <a:rPr lang="en-US" b="true" sz="2100">
                  <a:solidFill>
                    <a:srgbClr val="000000"/>
                  </a:solidFill>
                  <a:latin typeface="Times New Roman Bold"/>
                  <a:ea typeface="Times New Roman Bold"/>
                  <a:cs typeface="Times New Roman Bold"/>
                  <a:sym typeface="Times New Roman Bold"/>
                </a:rPr>
                <a:t>PLATFORM STRATEGY</a:t>
              </a:r>
            </a:p>
          </p:txBody>
        </p:sp>
      </p:gr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www.instagram.com/p/DGNv8K_M_ef/?utm_source=ig_web_copy_link&amp;igsh=MzRlODBiNWFlZA=="/>
          </p:cNvPr>
          <p:cNvSpPr/>
          <p:nvPr/>
        </p:nvSpPr>
        <p:spPr>
          <a:xfrm flipH="false" flipV="false" rot="0">
            <a:off x="12683435" y="2280718"/>
            <a:ext cx="1472193" cy="1836864"/>
          </a:xfrm>
          <a:custGeom>
            <a:avLst/>
            <a:gdLst/>
            <a:ahLst/>
            <a:cxnLst/>
            <a:rect r="r" b="b" t="t" l="l"/>
            <a:pathLst>
              <a:path h="1836864" w="1472193">
                <a:moveTo>
                  <a:pt x="0" y="0"/>
                </a:moveTo>
                <a:lnTo>
                  <a:pt x="1472193" y="0"/>
                </a:lnTo>
                <a:lnTo>
                  <a:pt x="1472193" y="1836865"/>
                </a:lnTo>
                <a:lnTo>
                  <a:pt x="0" y="1836865"/>
                </a:lnTo>
                <a:lnTo>
                  <a:pt x="0" y="0"/>
                </a:lnTo>
                <a:close/>
              </a:path>
            </a:pathLst>
          </a:custGeom>
          <a:blipFill>
            <a:blip r:embed="rId2"/>
            <a:stretch>
              <a:fillRect l="0" t="0" r="0" b="0"/>
            </a:stretch>
          </a:blipFill>
        </p:spPr>
      </p:sp>
      <p:grpSp>
        <p:nvGrpSpPr>
          <p:cNvPr name="Group 3" id="3"/>
          <p:cNvGrpSpPr/>
          <p:nvPr/>
        </p:nvGrpSpPr>
        <p:grpSpPr>
          <a:xfrm rot="0">
            <a:off x="0" y="1"/>
            <a:ext cx="18288000" cy="1140432"/>
            <a:chOff x="0" y="0"/>
            <a:chExt cx="24384000" cy="1520576"/>
          </a:xfrm>
        </p:grpSpPr>
        <p:sp>
          <p:nvSpPr>
            <p:cNvPr name="Freeform 4" id="4"/>
            <p:cNvSpPr/>
            <p:nvPr/>
          </p:nvSpPr>
          <p:spPr>
            <a:xfrm flipH="false" flipV="false" rot="0">
              <a:off x="0" y="0"/>
              <a:ext cx="24384000" cy="1520571"/>
            </a:xfrm>
            <a:custGeom>
              <a:avLst/>
              <a:gdLst/>
              <a:ahLst/>
              <a:cxnLst/>
              <a:rect r="r" b="b" t="t" l="l"/>
              <a:pathLst>
                <a:path h="1520571" w="24384000">
                  <a:moveTo>
                    <a:pt x="0" y="0"/>
                  </a:moveTo>
                  <a:lnTo>
                    <a:pt x="24384000" y="0"/>
                  </a:lnTo>
                  <a:lnTo>
                    <a:pt x="24384000" y="1520571"/>
                  </a:lnTo>
                  <a:lnTo>
                    <a:pt x="0" y="1520571"/>
                  </a:lnTo>
                  <a:close/>
                </a:path>
              </a:pathLst>
            </a:custGeom>
            <a:solidFill>
              <a:srgbClr val="F2F2F2"/>
            </a:solidFill>
          </p:spPr>
        </p:sp>
      </p:grpSp>
      <p:grpSp>
        <p:nvGrpSpPr>
          <p:cNvPr name="Group 5" id="5"/>
          <p:cNvGrpSpPr/>
          <p:nvPr/>
        </p:nvGrpSpPr>
        <p:grpSpPr>
          <a:xfrm rot="0">
            <a:off x="2886867" y="131634"/>
            <a:ext cx="14943933" cy="877162"/>
            <a:chOff x="0" y="0"/>
            <a:chExt cx="19925244" cy="1169550"/>
          </a:xfrm>
        </p:grpSpPr>
        <p:sp>
          <p:nvSpPr>
            <p:cNvPr name="Freeform 6" id="6"/>
            <p:cNvSpPr/>
            <p:nvPr/>
          </p:nvSpPr>
          <p:spPr>
            <a:xfrm flipH="false" flipV="false" rot="0">
              <a:off x="0" y="0"/>
              <a:ext cx="19925244" cy="1169550"/>
            </a:xfrm>
            <a:custGeom>
              <a:avLst/>
              <a:gdLst/>
              <a:ahLst/>
              <a:cxnLst/>
              <a:rect r="r" b="b" t="t" l="l"/>
              <a:pathLst>
                <a:path h="1169550" w="19925244">
                  <a:moveTo>
                    <a:pt x="0" y="0"/>
                  </a:moveTo>
                  <a:lnTo>
                    <a:pt x="19925244" y="0"/>
                  </a:lnTo>
                  <a:lnTo>
                    <a:pt x="19925244" y="1169550"/>
                  </a:lnTo>
                  <a:lnTo>
                    <a:pt x="0" y="1169550"/>
                  </a:lnTo>
                  <a:close/>
                </a:path>
              </a:pathLst>
            </a:custGeom>
            <a:solidFill>
              <a:srgbClr val="000000">
                <a:alpha val="0"/>
              </a:srgbClr>
            </a:solidFill>
          </p:spPr>
        </p:sp>
        <p:sp>
          <p:nvSpPr>
            <p:cNvPr name="TextBox 7" id="7"/>
            <p:cNvSpPr txBox="true"/>
            <p:nvPr/>
          </p:nvSpPr>
          <p:spPr>
            <a:xfrm>
              <a:off x="0" y="-47625"/>
              <a:ext cx="19925244" cy="1217175"/>
            </a:xfrm>
            <a:prstGeom prst="rect">
              <a:avLst/>
            </a:prstGeom>
          </p:spPr>
          <p:txBody>
            <a:bodyPr anchor="t" rtlCol="false" tIns="0" lIns="0" bIns="0" rIns="0"/>
            <a:lstStyle/>
            <a:p>
              <a:pPr algn="l">
                <a:lnSpc>
                  <a:spcPts val="2879"/>
                </a:lnSpc>
              </a:pPr>
              <a:r>
                <a:rPr lang="en-US" b="true" sz="2400">
                  <a:solidFill>
                    <a:srgbClr val="000000"/>
                  </a:solidFill>
                  <a:latin typeface="Times New Roman Bold"/>
                  <a:ea typeface="Times New Roman Bold"/>
                  <a:cs typeface="Times New Roman Bold"/>
                  <a:sym typeface="Times New Roman Bold"/>
                </a:rPr>
                <a:t>The content revolves around four core pillars;</a:t>
              </a:r>
            </a:p>
            <a:p>
              <a:pPr algn="l">
                <a:lnSpc>
                  <a:spcPts val="2879"/>
                </a:lnSpc>
              </a:pPr>
              <a:r>
                <a:rPr lang="en-US" b="true" sz="2400">
                  <a:solidFill>
                    <a:srgbClr val="00B0F0"/>
                  </a:solidFill>
                  <a:latin typeface="Times New Roman Bold"/>
                  <a:ea typeface="Times New Roman Bold"/>
                  <a:cs typeface="Times New Roman Bold"/>
                  <a:sym typeface="Times New Roman Bold"/>
                </a:rPr>
                <a:t>BRAND TRUST, SOCIAL RESPONSIBILITY, EDUCATION, RESONANCE</a:t>
              </a:r>
            </a:p>
          </p:txBody>
        </p:sp>
      </p:grpSp>
      <p:sp>
        <p:nvSpPr>
          <p:cNvPr name="Freeform 8" id="8" descr="DBS Bank Logo and symbol, meaning, history, PNG, brand"/>
          <p:cNvSpPr/>
          <p:nvPr/>
        </p:nvSpPr>
        <p:spPr>
          <a:xfrm flipH="false" flipV="false" rot="0">
            <a:off x="338061" y="161362"/>
            <a:ext cx="2210746" cy="817702"/>
          </a:xfrm>
          <a:custGeom>
            <a:avLst/>
            <a:gdLst/>
            <a:ahLst/>
            <a:cxnLst/>
            <a:rect r="r" b="b" t="t" l="l"/>
            <a:pathLst>
              <a:path h="817702" w="2210746">
                <a:moveTo>
                  <a:pt x="0" y="0"/>
                </a:moveTo>
                <a:lnTo>
                  <a:pt x="2210747" y="0"/>
                </a:lnTo>
                <a:lnTo>
                  <a:pt x="2210747" y="817703"/>
                </a:lnTo>
                <a:lnTo>
                  <a:pt x="0" y="817703"/>
                </a:lnTo>
                <a:lnTo>
                  <a:pt x="0" y="0"/>
                </a:lnTo>
                <a:close/>
              </a:path>
            </a:pathLst>
          </a:custGeom>
          <a:blipFill>
            <a:blip r:embed="rId4"/>
            <a:stretch>
              <a:fillRect l="0" t="-30018" r="-2" b="-37502"/>
            </a:stretch>
          </a:blipFill>
        </p:spPr>
      </p:sp>
      <p:grpSp>
        <p:nvGrpSpPr>
          <p:cNvPr name="Group 9" id="9"/>
          <p:cNvGrpSpPr/>
          <p:nvPr/>
        </p:nvGrpSpPr>
        <p:grpSpPr>
          <a:xfrm rot="0">
            <a:off x="-90231" y="1506246"/>
            <a:ext cx="9140218" cy="507831"/>
            <a:chOff x="0" y="0"/>
            <a:chExt cx="12186958" cy="677108"/>
          </a:xfrm>
        </p:grpSpPr>
        <p:sp>
          <p:nvSpPr>
            <p:cNvPr name="Freeform 10" id="10"/>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11" id="11"/>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BRAND TRUST</a:t>
              </a:r>
            </a:p>
          </p:txBody>
        </p:sp>
      </p:grpSp>
      <p:grpSp>
        <p:nvGrpSpPr>
          <p:cNvPr name="Group 12" id="12"/>
          <p:cNvGrpSpPr/>
          <p:nvPr/>
        </p:nvGrpSpPr>
        <p:grpSpPr>
          <a:xfrm rot="0">
            <a:off x="8730804" y="1544022"/>
            <a:ext cx="9137650" cy="507831"/>
            <a:chOff x="0" y="0"/>
            <a:chExt cx="12183534" cy="677108"/>
          </a:xfrm>
        </p:grpSpPr>
        <p:sp>
          <p:nvSpPr>
            <p:cNvPr name="Freeform 13" id="13"/>
            <p:cNvSpPr/>
            <p:nvPr/>
          </p:nvSpPr>
          <p:spPr>
            <a:xfrm flipH="false" flipV="false" rot="0">
              <a:off x="0" y="0"/>
              <a:ext cx="12183534" cy="677108"/>
            </a:xfrm>
            <a:custGeom>
              <a:avLst/>
              <a:gdLst/>
              <a:ahLst/>
              <a:cxnLst/>
              <a:rect r="r" b="b" t="t" l="l"/>
              <a:pathLst>
                <a:path h="677108" w="12183534">
                  <a:moveTo>
                    <a:pt x="0" y="0"/>
                  </a:moveTo>
                  <a:lnTo>
                    <a:pt x="12183534" y="0"/>
                  </a:lnTo>
                  <a:lnTo>
                    <a:pt x="12183534" y="677108"/>
                  </a:lnTo>
                  <a:lnTo>
                    <a:pt x="0" y="677108"/>
                  </a:lnTo>
                  <a:close/>
                </a:path>
              </a:pathLst>
            </a:custGeom>
            <a:solidFill>
              <a:srgbClr val="000000">
                <a:alpha val="0"/>
              </a:srgbClr>
            </a:solidFill>
          </p:spPr>
        </p:sp>
        <p:sp>
          <p:nvSpPr>
            <p:cNvPr name="TextBox 14" id="14"/>
            <p:cNvSpPr txBox="true"/>
            <p:nvPr/>
          </p:nvSpPr>
          <p:spPr>
            <a:xfrm>
              <a:off x="0" y="-47625"/>
              <a:ext cx="12183534"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SOCIAL RESPONSIBILITY</a:t>
              </a:r>
            </a:p>
          </p:txBody>
        </p:sp>
      </p:grpSp>
      <p:sp>
        <p:nvSpPr>
          <p:cNvPr name="AutoShape 15" id="15"/>
          <p:cNvSpPr/>
          <p:nvPr/>
        </p:nvSpPr>
        <p:spPr>
          <a:xfrm rot="5389293">
            <a:off x="4255324" y="5704192"/>
            <a:ext cx="9175186" cy="0"/>
          </a:xfrm>
          <a:prstGeom prst="line">
            <a:avLst/>
          </a:prstGeom>
          <a:ln cap="rnd" w="19050">
            <a:solidFill>
              <a:srgbClr val="000000"/>
            </a:solidFill>
            <a:prstDash val="solid"/>
            <a:headEnd type="none" len="sm" w="sm"/>
            <a:tailEnd type="none" len="sm" w="sm"/>
          </a:ln>
        </p:spPr>
      </p:sp>
      <p:grpSp>
        <p:nvGrpSpPr>
          <p:cNvPr name="Group 16" id="16"/>
          <p:cNvGrpSpPr/>
          <p:nvPr/>
        </p:nvGrpSpPr>
        <p:grpSpPr>
          <a:xfrm rot="0">
            <a:off x="8842916" y="1155136"/>
            <a:ext cx="9137642" cy="369331"/>
            <a:chOff x="0" y="0"/>
            <a:chExt cx="12183522" cy="492442"/>
          </a:xfrm>
        </p:grpSpPr>
        <p:sp>
          <p:nvSpPr>
            <p:cNvPr name="Freeform 17" id="17"/>
            <p:cNvSpPr/>
            <p:nvPr/>
          </p:nvSpPr>
          <p:spPr>
            <a:xfrm flipH="false" flipV="false" rot="0">
              <a:off x="0" y="0"/>
              <a:ext cx="12183522" cy="492442"/>
            </a:xfrm>
            <a:custGeom>
              <a:avLst/>
              <a:gdLst/>
              <a:ahLst/>
              <a:cxnLst/>
              <a:rect r="r" b="b" t="t" l="l"/>
              <a:pathLst>
                <a:path h="492442" w="12183522">
                  <a:moveTo>
                    <a:pt x="0" y="0"/>
                  </a:moveTo>
                  <a:lnTo>
                    <a:pt x="12183522" y="0"/>
                  </a:lnTo>
                  <a:lnTo>
                    <a:pt x="12183522" y="492442"/>
                  </a:lnTo>
                  <a:lnTo>
                    <a:pt x="0" y="492442"/>
                  </a:lnTo>
                  <a:close/>
                </a:path>
              </a:pathLst>
            </a:custGeom>
            <a:solidFill>
              <a:srgbClr val="000000">
                <a:alpha val="0"/>
              </a:srgbClr>
            </a:solidFill>
          </p:spPr>
        </p:sp>
        <p:sp>
          <p:nvSpPr>
            <p:cNvPr name="TextBox 18" id="18"/>
            <p:cNvSpPr txBox="true"/>
            <p:nvPr/>
          </p:nvSpPr>
          <p:spPr>
            <a:xfrm>
              <a:off x="0" y="-28575"/>
              <a:ext cx="12183522" cy="521017"/>
            </a:xfrm>
            <a:prstGeom prst="rect">
              <a:avLst/>
            </a:prstGeom>
          </p:spPr>
          <p:txBody>
            <a:bodyPr anchor="t" rtlCol="false" tIns="0" lIns="0" bIns="0" rIns="0"/>
            <a:lstStyle/>
            <a:p>
              <a:pPr algn="l">
                <a:lnSpc>
                  <a:spcPts val="1439"/>
                </a:lnSpc>
              </a:pPr>
              <a:r>
                <a:rPr lang="en-US" sz="1200" i="true">
                  <a:solidFill>
                    <a:srgbClr val="000000"/>
                  </a:solidFill>
                  <a:latin typeface="Arial Italics"/>
                  <a:ea typeface="Arial Italics"/>
                  <a:cs typeface="Arial Italics"/>
                  <a:sym typeface="Arial Italics"/>
                </a:rPr>
                <a:t>With social responsibility at its core, DBS curates diverse content that showcases its impactful initiatives and commitment to facilitate sustainable business practices.</a:t>
              </a:r>
            </a:p>
          </p:txBody>
        </p:sp>
      </p:grpSp>
      <p:grpSp>
        <p:nvGrpSpPr>
          <p:cNvPr name="Group 19" id="19"/>
          <p:cNvGrpSpPr/>
          <p:nvPr/>
        </p:nvGrpSpPr>
        <p:grpSpPr>
          <a:xfrm rot="0">
            <a:off x="9243297" y="2505531"/>
            <a:ext cx="3682324" cy="692497"/>
            <a:chOff x="0" y="0"/>
            <a:chExt cx="4909766" cy="923330"/>
          </a:xfrm>
        </p:grpSpPr>
        <p:sp>
          <p:nvSpPr>
            <p:cNvPr name="Freeform 20" id="20"/>
            <p:cNvSpPr/>
            <p:nvPr/>
          </p:nvSpPr>
          <p:spPr>
            <a:xfrm flipH="false" flipV="false" rot="0">
              <a:off x="0" y="0"/>
              <a:ext cx="4909766" cy="923330"/>
            </a:xfrm>
            <a:custGeom>
              <a:avLst/>
              <a:gdLst/>
              <a:ahLst/>
              <a:cxnLst/>
              <a:rect r="r" b="b" t="t" l="l"/>
              <a:pathLst>
                <a:path h="923330" w="4909766">
                  <a:moveTo>
                    <a:pt x="0" y="0"/>
                  </a:moveTo>
                  <a:lnTo>
                    <a:pt x="4909766" y="0"/>
                  </a:lnTo>
                  <a:lnTo>
                    <a:pt x="4909766" y="923330"/>
                  </a:lnTo>
                  <a:lnTo>
                    <a:pt x="0" y="923330"/>
                  </a:lnTo>
                  <a:close/>
                </a:path>
              </a:pathLst>
            </a:custGeom>
            <a:solidFill>
              <a:srgbClr val="000000">
                <a:alpha val="0"/>
              </a:srgbClr>
            </a:solidFill>
          </p:spPr>
        </p:sp>
        <p:sp>
          <p:nvSpPr>
            <p:cNvPr name="TextBox 21" id="21"/>
            <p:cNvSpPr txBox="true"/>
            <p:nvPr/>
          </p:nvSpPr>
          <p:spPr>
            <a:xfrm>
              <a:off x="0" y="-38100"/>
              <a:ext cx="4909766"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DBS Foundation-Values &amp; Initiatives</a:t>
              </a:r>
            </a:p>
          </p:txBody>
        </p:sp>
      </p:grpSp>
      <p:sp>
        <p:nvSpPr>
          <p:cNvPr name="Freeform 22" id="22">
            <a:hlinkClick r:id="rId6" tooltip="https://www.instagram.com/p/DBag4PDC69p/"/>
          </p:cNvPr>
          <p:cNvSpPr/>
          <p:nvPr/>
        </p:nvSpPr>
        <p:spPr>
          <a:xfrm flipH="false" flipV="false" rot="0">
            <a:off x="12733587" y="4247262"/>
            <a:ext cx="2236452" cy="1145837"/>
          </a:xfrm>
          <a:custGeom>
            <a:avLst/>
            <a:gdLst/>
            <a:ahLst/>
            <a:cxnLst/>
            <a:rect r="r" b="b" t="t" l="l"/>
            <a:pathLst>
              <a:path h="1145837" w="2236452">
                <a:moveTo>
                  <a:pt x="0" y="0"/>
                </a:moveTo>
                <a:lnTo>
                  <a:pt x="2236452" y="0"/>
                </a:lnTo>
                <a:lnTo>
                  <a:pt x="2236452" y="1145837"/>
                </a:lnTo>
                <a:lnTo>
                  <a:pt x="0" y="1145837"/>
                </a:lnTo>
                <a:lnTo>
                  <a:pt x="0" y="0"/>
                </a:lnTo>
                <a:close/>
              </a:path>
            </a:pathLst>
          </a:custGeom>
          <a:blipFill>
            <a:blip r:embed="rId5"/>
            <a:stretch>
              <a:fillRect l="0" t="0" r="0" b="0"/>
            </a:stretch>
          </a:blipFill>
        </p:spPr>
      </p:sp>
      <p:sp>
        <p:nvSpPr>
          <p:cNvPr name="Freeform 23" id="23">
            <a:hlinkClick r:id="rId8" tooltip="https://www.instagram.com/p/DAPw8W3ikRC/"/>
          </p:cNvPr>
          <p:cNvSpPr/>
          <p:nvPr/>
        </p:nvSpPr>
        <p:spPr>
          <a:xfrm flipH="false" flipV="false" rot="0">
            <a:off x="15572264" y="3069502"/>
            <a:ext cx="1224974" cy="2190765"/>
          </a:xfrm>
          <a:custGeom>
            <a:avLst/>
            <a:gdLst/>
            <a:ahLst/>
            <a:cxnLst/>
            <a:rect r="r" b="b" t="t" l="l"/>
            <a:pathLst>
              <a:path h="2190765" w="1224974">
                <a:moveTo>
                  <a:pt x="0" y="0"/>
                </a:moveTo>
                <a:lnTo>
                  <a:pt x="1224973" y="0"/>
                </a:lnTo>
                <a:lnTo>
                  <a:pt x="1224973" y="2190765"/>
                </a:lnTo>
                <a:lnTo>
                  <a:pt x="0" y="2190765"/>
                </a:lnTo>
                <a:lnTo>
                  <a:pt x="0" y="0"/>
                </a:lnTo>
                <a:close/>
              </a:path>
            </a:pathLst>
          </a:custGeom>
          <a:blipFill>
            <a:blip r:embed="rId7"/>
            <a:stretch>
              <a:fillRect l="0" t="0" r="0" b="0"/>
            </a:stretch>
          </a:blipFill>
        </p:spPr>
      </p:sp>
      <p:grpSp>
        <p:nvGrpSpPr>
          <p:cNvPr name="Group 24" id="24"/>
          <p:cNvGrpSpPr/>
          <p:nvPr/>
        </p:nvGrpSpPr>
        <p:grpSpPr>
          <a:xfrm rot="0">
            <a:off x="12700709" y="3680744"/>
            <a:ext cx="1472193" cy="461665"/>
            <a:chOff x="0" y="0"/>
            <a:chExt cx="1962924" cy="615554"/>
          </a:xfrm>
        </p:grpSpPr>
        <p:sp>
          <p:nvSpPr>
            <p:cNvPr name="Freeform 25" id="25"/>
            <p:cNvSpPr/>
            <p:nvPr/>
          </p:nvSpPr>
          <p:spPr>
            <a:xfrm flipH="false" flipV="false" rot="0">
              <a:off x="0" y="0"/>
              <a:ext cx="1962912" cy="615569"/>
            </a:xfrm>
            <a:custGeom>
              <a:avLst/>
              <a:gdLst/>
              <a:ahLst/>
              <a:cxnLst/>
              <a:rect r="r" b="b" t="t" l="l"/>
              <a:pathLst>
                <a:path h="615569" w="1962912">
                  <a:moveTo>
                    <a:pt x="0" y="0"/>
                  </a:moveTo>
                  <a:lnTo>
                    <a:pt x="1962912" y="0"/>
                  </a:lnTo>
                  <a:lnTo>
                    <a:pt x="1962912" y="615569"/>
                  </a:lnTo>
                  <a:lnTo>
                    <a:pt x="0" y="615569"/>
                  </a:lnTo>
                  <a:close/>
                </a:path>
              </a:pathLst>
            </a:custGeom>
            <a:solidFill>
              <a:srgbClr val="F2F2F2"/>
            </a:solidFill>
          </p:spPr>
        </p:sp>
        <p:sp>
          <p:nvSpPr>
            <p:cNvPr name="TextBox 26" id="26"/>
            <p:cNvSpPr txBox="true"/>
            <p:nvPr/>
          </p:nvSpPr>
          <p:spPr>
            <a:xfrm>
              <a:off x="0" y="-28575"/>
              <a:ext cx="1962924" cy="644129"/>
            </a:xfrm>
            <a:prstGeom prst="rect">
              <a:avLst/>
            </a:prstGeom>
          </p:spPr>
          <p:txBody>
            <a:bodyPr anchor="t" rtlCol="false" tIns="50800" lIns="50800" bIns="50800" rIns="50800"/>
            <a:lstStyle/>
            <a:p>
              <a:pPr algn="l">
                <a:lnSpc>
                  <a:spcPts val="1260"/>
                </a:lnSpc>
              </a:pPr>
              <a:r>
                <a:rPr lang="en-US" b="true" sz="1050">
                  <a:solidFill>
                    <a:srgbClr val="000000"/>
                  </a:solidFill>
                  <a:latin typeface="Arial Bold"/>
                  <a:ea typeface="Arial Bold"/>
                  <a:cs typeface="Arial Bold"/>
                  <a:sym typeface="Arial Bold"/>
                </a:rPr>
                <a:t>DBS Foundation Grants</a:t>
              </a:r>
            </a:p>
          </p:txBody>
        </p:sp>
      </p:grpSp>
      <p:sp>
        <p:nvSpPr>
          <p:cNvPr name="Freeform 27" id="27">
            <a:hlinkClick r:id="rId10" tooltip="https://www.instagram.com/p/C99YFMdt03U/"/>
          </p:cNvPr>
          <p:cNvSpPr/>
          <p:nvPr/>
        </p:nvSpPr>
        <p:spPr>
          <a:xfrm flipH="false" flipV="false" rot="0">
            <a:off x="14272767" y="2483300"/>
            <a:ext cx="1209345" cy="1236831"/>
          </a:xfrm>
          <a:custGeom>
            <a:avLst/>
            <a:gdLst/>
            <a:ahLst/>
            <a:cxnLst/>
            <a:rect r="r" b="b" t="t" l="l"/>
            <a:pathLst>
              <a:path h="1236831" w="1209345">
                <a:moveTo>
                  <a:pt x="0" y="0"/>
                </a:moveTo>
                <a:lnTo>
                  <a:pt x="1209345" y="0"/>
                </a:lnTo>
                <a:lnTo>
                  <a:pt x="1209345" y="1236830"/>
                </a:lnTo>
                <a:lnTo>
                  <a:pt x="0" y="1236830"/>
                </a:lnTo>
                <a:lnTo>
                  <a:pt x="0" y="0"/>
                </a:lnTo>
                <a:close/>
              </a:path>
            </a:pathLst>
          </a:custGeom>
          <a:blipFill>
            <a:blip r:embed="rId9"/>
            <a:stretch>
              <a:fillRect l="0" t="0" r="0" b="0"/>
            </a:stretch>
          </a:blipFill>
        </p:spPr>
      </p:sp>
      <p:grpSp>
        <p:nvGrpSpPr>
          <p:cNvPr name="Group 28" id="28"/>
          <p:cNvGrpSpPr/>
          <p:nvPr/>
        </p:nvGrpSpPr>
        <p:grpSpPr>
          <a:xfrm rot="0">
            <a:off x="14272767" y="3737833"/>
            <a:ext cx="1231590" cy="300083"/>
            <a:chOff x="0" y="0"/>
            <a:chExt cx="1642120" cy="400110"/>
          </a:xfrm>
        </p:grpSpPr>
        <p:sp>
          <p:nvSpPr>
            <p:cNvPr name="Freeform 29" id="29"/>
            <p:cNvSpPr/>
            <p:nvPr/>
          </p:nvSpPr>
          <p:spPr>
            <a:xfrm flipH="false" flipV="false" rot="0">
              <a:off x="0" y="0"/>
              <a:ext cx="1642110" cy="400050"/>
            </a:xfrm>
            <a:custGeom>
              <a:avLst/>
              <a:gdLst/>
              <a:ahLst/>
              <a:cxnLst/>
              <a:rect r="r" b="b" t="t" l="l"/>
              <a:pathLst>
                <a:path h="400050" w="1642110">
                  <a:moveTo>
                    <a:pt x="0" y="0"/>
                  </a:moveTo>
                  <a:lnTo>
                    <a:pt x="1642110" y="0"/>
                  </a:lnTo>
                  <a:lnTo>
                    <a:pt x="1642110" y="400050"/>
                  </a:lnTo>
                  <a:lnTo>
                    <a:pt x="0" y="400050"/>
                  </a:lnTo>
                  <a:close/>
                </a:path>
              </a:pathLst>
            </a:custGeom>
            <a:solidFill>
              <a:srgbClr val="F2F2F2"/>
            </a:solidFill>
          </p:spPr>
        </p:sp>
        <p:sp>
          <p:nvSpPr>
            <p:cNvPr name="TextBox 30" id="30"/>
            <p:cNvSpPr txBox="true"/>
            <p:nvPr/>
          </p:nvSpPr>
          <p:spPr>
            <a:xfrm>
              <a:off x="0" y="-28575"/>
              <a:ext cx="1642120" cy="428685"/>
            </a:xfrm>
            <a:prstGeom prst="rect">
              <a:avLst/>
            </a:prstGeom>
          </p:spPr>
          <p:txBody>
            <a:bodyPr anchor="t" rtlCol="false" tIns="50800" lIns="50800" bIns="50800" rIns="50800"/>
            <a:lstStyle/>
            <a:p>
              <a:pPr algn="l">
                <a:lnSpc>
                  <a:spcPts val="1260"/>
                </a:lnSpc>
              </a:pPr>
              <a:r>
                <a:rPr lang="en-US" b="true" sz="1050">
                  <a:solidFill>
                    <a:srgbClr val="000000"/>
                  </a:solidFill>
                  <a:latin typeface="Arial Bold"/>
                  <a:ea typeface="Arial Bold"/>
                  <a:cs typeface="Arial Bold"/>
                  <a:sym typeface="Arial Bold"/>
                </a:rPr>
                <a:t>Impact</a:t>
              </a:r>
            </a:p>
          </p:txBody>
        </p:sp>
      </p:grpSp>
      <p:grpSp>
        <p:nvGrpSpPr>
          <p:cNvPr name="Group 31" id="31"/>
          <p:cNvGrpSpPr/>
          <p:nvPr/>
        </p:nvGrpSpPr>
        <p:grpSpPr>
          <a:xfrm rot="0">
            <a:off x="9382717" y="3266385"/>
            <a:ext cx="2506155" cy="2031326"/>
            <a:chOff x="0" y="0"/>
            <a:chExt cx="3341540" cy="2708434"/>
          </a:xfrm>
        </p:grpSpPr>
        <p:sp>
          <p:nvSpPr>
            <p:cNvPr name="Freeform 32" id="32"/>
            <p:cNvSpPr/>
            <p:nvPr/>
          </p:nvSpPr>
          <p:spPr>
            <a:xfrm flipH="false" flipV="false" rot="0">
              <a:off x="0" y="0"/>
              <a:ext cx="3341540" cy="2708434"/>
            </a:xfrm>
            <a:custGeom>
              <a:avLst/>
              <a:gdLst/>
              <a:ahLst/>
              <a:cxnLst/>
              <a:rect r="r" b="b" t="t" l="l"/>
              <a:pathLst>
                <a:path h="2708434" w="3341540">
                  <a:moveTo>
                    <a:pt x="0" y="0"/>
                  </a:moveTo>
                  <a:lnTo>
                    <a:pt x="3341540" y="0"/>
                  </a:lnTo>
                  <a:lnTo>
                    <a:pt x="3341540" y="2708434"/>
                  </a:lnTo>
                  <a:lnTo>
                    <a:pt x="0" y="2708434"/>
                  </a:lnTo>
                  <a:close/>
                </a:path>
              </a:pathLst>
            </a:custGeom>
            <a:solidFill>
              <a:srgbClr val="000000">
                <a:alpha val="0"/>
              </a:srgbClr>
            </a:solidFill>
          </p:spPr>
        </p:sp>
        <p:sp>
          <p:nvSpPr>
            <p:cNvPr name="TextBox 33" id="33"/>
            <p:cNvSpPr txBox="true"/>
            <p:nvPr/>
          </p:nvSpPr>
          <p:spPr>
            <a:xfrm>
              <a:off x="0" y="-38100"/>
              <a:ext cx="3341540" cy="2746534"/>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Highlighting DBS foundation, we spotlight the brand’s social responsibility initiatives, specifically </a:t>
              </a:r>
              <a:r>
                <a:rPr lang="en-US" sz="1650">
                  <a:solidFill>
                    <a:srgbClr val="00B0F0"/>
                  </a:solidFill>
                  <a:latin typeface="Arial"/>
                  <a:ea typeface="Arial"/>
                  <a:cs typeface="Arial"/>
                  <a:sym typeface="Arial"/>
                </a:rPr>
                <a:t>grants provided to promote sustainable &amp; responsible businesses.</a:t>
              </a:r>
            </a:p>
          </p:txBody>
        </p:sp>
      </p:grpSp>
      <p:sp>
        <p:nvSpPr>
          <p:cNvPr name="AutoShape 34" id="34"/>
          <p:cNvSpPr/>
          <p:nvPr/>
        </p:nvSpPr>
        <p:spPr>
          <a:xfrm rot="5862">
            <a:off x="9473777" y="5909361"/>
            <a:ext cx="8377802" cy="0"/>
          </a:xfrm>
          <a:prstGeom prst="line">
            <a:avLst/>
          </a:prstGeom>
          <a:ln cap="rnd" w="9525">
            <a:solidFill>
              <a:srgbClr val="FFFFFF"/>
            </a:solidFill>
            <a:prstDash val="solid"/>
            <a:headEnd type="none" len="sm" w="sm"/>
            <a:tailEnd type="none" len="sm" w="sm"/>
          </a:ln>
        </p:spPr>
      </p:sp>
      <p:sp>
        <p:nvSpPr>
          <p:cNvPr name="AutoShape 35" id="35"/>
          <p:cNvSpPr/>
          <p:nvPr/>
        </p:nvSpPr>
        <p:spPr>
          <a:xfrm rot="5387156">
            <a:off x="11616049" y="8077200"/>
            <a:ext cx="3824314" cy="0"/>
          </a:xfrm>
          <a:prstGeom prst="line">
            <a:avLst/>
          </a:prstGeom>
          <a:ln cap="rnd" w="9525">
            <a:solidFill>
              <a:srgbClr val="FFFFFF"/>
            </a:solidFill>
            <a:prstDash val="solid"/>
            <a:headEnd type="none" len="sm" w="sm"/>
            <a:tailEnd type="none" len="sm" w="sm"/>
          </a:ln>
        </p:spPr>
      </p:sp>
      <p:grpSp>
        <p:nvGrpSpPr>
          <p:cNvPr name="Group 36" id="36"/>
          <p:cNvGrpSpPr/>
          <p:nvPr/>
        </p:nvGrpSpPr>
        <p:grpSpPr>
          <a:xfrm rot="0">
            <a:off x="9252327" y="6277917"/>
            <a:ext cx="4017995" cy="415499"/>
            <a:chOff x="0" y="0"/>
            <a:chExt cx="5357326" cy="553998"/>
          </a:xfrm>
        </p:grpSpPr>
        <p:sp>
          <p:nvSpPr>
            <p:cNvPr name="Freeform 37" id="37"/>
            <p:cNvSpPr/>
            <p:nvPr/>
          </p:nvSpPr>
          <p:spPr>
            <a:xfrm flipH="false" flipV="false" rot="0">
              <a:off x="0" y="0"/>
              <a:ext cx="5357326" cy="553998"/>
            </a:xfrm>
            <a:custGeom>
              <a:avLst/>
              <a:gdLst/>
              <a:ahLst/>
              <a:cxnLst/>
              <a:rect r="r" b="b" t="t" l="l"/>
              <a:pathLst>
                <a:path h="553998" w="5357326">
                  <a:moveTo>
                    <a:pt x="0" y="0"/>
                  </a:moveTo>
                  <a:lnTo>
                    <a:pt x="5357326" y="0"/>
                  </a:lnTo>
                  <a:lnTo>
                    <a:pt x="5357326" y="553998"/>
                  </a:lnTo>
                  <a:lnTo>
                    <a:pt x="0" y="553998"/>
                  </a:lnTo>
                  <a:close/>
                </a:path>
              </a:pathLst>
            </a:custGeom>
            <a:solidFill>
              <a:srgbClr val="000000">
                <a:alpha val="0"/>
              </a:srgbClr>
            </a:solidFill>
          </p:spPr>
        </p:sp>
        <p:sp>
          <p:nvSpPr>
            <p:cNvPr name="TextBox 38" id="38"/>
            <p:cNvSpPr txBox="true"/>
            <p:nvPr/>
          </p:nvSpPr>
          <p:spPr>
            <a:xfrm>
              <a:off x="0" y="-38100"/>
              <a:ext cx="535732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Promoting conscious living</a:t>
              </a:r>
            </a:p>
          </p:txBody>
        </p:sp>
      </p:grpSp>
      <p:sp>
        <p:nvSpPr>
          <p:cNvPr name="Freeform 39" id="39">
            <a:hlinkClick r:id="rId12" tooltip="https://www.instagram.com/p/C7dlAeeN7oA/"/>
          </p:cNvPr>
          <p:cNvSpPr/>
          <p:nvPr/>
        </p:nvSpPr>
        <p:spPr>
          <a:xfrm flipH="false" flipV="false" rot="0">
            <a:off x="11759722" y="6967602"/>
            <a:ext cx="1490476" cy="2650468"/>
          </a:xfrm>
          <a:custGeom>
            <a:avLst/>
            <a:gdLst/>
            <a:ahLst/>
            <a:cxnLst/>
            <a:rect r="r" b="b" t="t" l="l"/>
            <a:pathLst>
              <a:path h="2650468" w="1490476">
                <a:moveTo>
                  <a:pt x="0" y="0"/>
                </a:moveTo>
                <a:lnTo>
                  <a:pt x="1490477" y="0"/>
                </a:lnTo>
                <a:lnTo>
                  <a:pt x="1490477" y="2650468"/>
                </a:lnTo>
                <a:lnTo>
                  <a:pt x="0" y="2650468"/>
                </a:lnTo>
                <a:lnTo>
                  <a:pt x="0" y="0"/>
                </a:lnTo>
                <a:close/>
              </a:path>
            </a:pathLst>
          </a:custGeom>
          <a:blipFill>
            <a:blip r:embed="rId11"/>
            <a:stretch>
              <a:fillRect l="0" t="0" r="0" b="0"/>
            </a:stretch>
          </a:blipFill>
        </p:spPr>
      </p:sp>
      <p:grpSp>
        <p:nvGrpSpPr>
          <p:cNvPr name="Group 40" id="40"/>
          <p:cNvGrpSpPr/>
          <p:nvPr/>
        </p:nvGrpSpPr>
        <p:grpSpPr>
          <a:xfrm rot="0">
            <a:off x="11759721" y="9327086"/>
            <a:ext cx="1490478" cy="300083"/>
            <a:chOff x="0" y="0"/>
            <a:chExt cx="1987304" cy="400110"/>
          </a:xfrm>
        </p:grpSpPr>
        <p:sp>
          <p:nvSpPr>
            <p:cNvPr name="Freeform 41" id="41"/>
            <p:cNvSpPr/>
            <p:nvPr/>
          </p:nvSpPr>
          <p:spPr>
            <a:xfrm flipH="false" flipV="false" rot="0">
              <a:off x="0" y="0"/>
              <a:ext cx="1987296" cy="400050"/>
            </a:xfrm>
            <a:custGeom>
              <a:avLst/>
              <a:gdLst/>
              <a:ahLst/>
              <a:cxnLst/>
              <a:rect r="r" b="b" t="t" l="l"/>
              <a:pathLst>
                <a:path h="400050" w="1987296">
                  <a:moveTo>
                    <a:pt x="0" y="0"/>
                  </a:moveTo>
                  <a:lnTo>
                    <a:pt x="1987296" y="0"/>
                  </a:lnTo>
                  <a:lnTo>
                    <a:pt x="1987296" y="400050"/>
                  </a:lnTo>
                  <a:lnTo>
                    <a:pt x="0" y="400050"/>
                  </a:lnTo>
                  <a:close/>
                </a:path>
              </a:pathLst>
            </a:custGeom>
            <a:solidFill>
              <a:srgbClr val="F2F2F2"/>
            </a:solidFill>
          </p:spPr>
        </p:sp>
        <p:sp>
          <p:nvSpPr>
            <p:cNvPr name="TextBox 42" id="42"/>
            <p:cNvSpPr txBox="true"/>
            <p:nvPr/>
          </p:nvSpPr>
          <p:spPr>
            <a:xfrm>
              <a:off x="0" y="-28575"/>
              <a:ext cx="1987304" cy="428685"/>
            </a:xfrm>
            <a:prstGeom prst="rect">
              <a:avLst/>
            </a:prstGeom>
          </p:spPr>
          <p:txBody>
            <a:bodyPr anchor="t" rtlCol="false" tIns="50800" lIns="50800" bIns="50800" rIns="50800"/>
            <a:lstStyle/>
            <a:p>
              <a:pPr algn="l">
                <a:lnSpc>
                  <a:spcPts val="1260"/>
                </a:lnSpc>
              </a:pPr>
              <a:r>
                <a:rPr lang="en-US" b="true" sz="1050">
                  <a:solidFill>
                    <a:srgbClr val="000000"/>
                  </a:solidFill>
                  <a:latin typeface="Arial Bold"/>
                  <a:ea typeface="Arial Bold"/>
                  <a:cs typeface="Arial Bold"/>
                  <a:sym typeface="Arial Bold"/>
                </a:rPr>
                <a:t>Zero Food Waste</a:t>
              </a:r>
            </a:p>
          </p:txBody>
        </p:sp>
      </p:grpSp>
      <p:sp>
        <p:nvSpPr>
          <p:cNvPr name="Freeform 43" id="43">
            <a:hlinkClick r:id="rId14" tooltip="https://www.instagram.com/p/C964_QdNUgs/"/>
          </p:cNvPr>
          <p:cNvSpPr/>
          <p:nvPr/>
        </p:nvSpPr>
        <p:spPr>
          <a:xfrm flipH="false" flipV="false" rot="0">
            <a:off x="10449440" y="8102278"/>
            <a:ext cx="1092585" cy="1234960"/>
          </a:xfrm>
          <a:custGeom>
            <a:avLst/>
            <a:gdLst/>
            <a:ahLst/>
            <a:cxnLst/>
            <a:rect r="r" b="b" t="t" l="l"/>
            <a:pathLst>
              <a:path h="1234960" w="1092585">
                <a:moveTo>
                  <a:pt x="0" y="0"/>
                </a:moveTo>
                <a:lnTo>
                  <a:pt x="1092585" y="0"/>
                </a:lnTo>
                <a:lnTo>
                  <a:pt x="1092585" y="1234961"/>
                </a:lnTo>
                <a:lnTo>
                  <a:pt x="0" y="1234961"/>
                </a:lnTo>
                <a:lnTo>
                  <a:pt x="0" y="0"/>
                </a:lnTo>
                <a:close/>
              </a:path>
            </a:pathLst>
          </a:custGeom>
          <a:blipFill>
            <a:blip r:embed="rId13"/>
            <a:stretch>
              <a:fillRect l="0" t="0" r="0" b="0"/>
            </a:stretch>
          </a:blipFill>
        </p:spPr>
      </p:sp>
      <p:grpSp>
        <p:nvGrpSpPr>
          <p:cNvPr name="Group 44" id="44"/>
          <p:cNvGrpSpPr/>
          <p:nvPr/>
        </p:nvGrpSpPr>
        <p:grpSpPr>
          <a:xfrm rot="0">
            <a:off x="9373646" y="6824914"/>
            <a:ext cx="2515225" cy="1015662"/>
            <a:chOff x="0" y="0"/>
            <a:chExt cx="3353634" cy="1354216"/>
          </a:xfrm>
        </p:grpSpPr>
        <p:sp>
          <p:nvSpPr>
            <p:cNvPr name="Freeform 45" id="45"/>
            <p:cNvSpPr/>
            <p:nvPr/>
          </p:nvSpPr>
          <p:spPr>
            <a:xfrm flipH="false" flipV="false" rot="0">
              <a:off x="0" y="0"/>
              <a:ext cx="3353634" cy="1354216"/>
            </a:xfrm>
            <a:custGeom>
              <a:avLst/>
              <a:gdLst/>
              <a:ahLst/>
              <a:cxnLst/>
              <a:rect r="r" b="b" t="t" l="l"/>
              <a:pathLst>
                <a:path h="1354216" w="3353634">
                  <a:moveTo>
                    <a:pt x="0" y="0"/>
                  </a:moveTo>
                  <a:lnTo>
                    <a:pt x="3353634" y="0"/>
                  </a:lnTo>
                  <a:lnTo>
                    <a:pt x="3353634" y="1354216"/>
                  </a:lnTo>
                  <a:lnTo>
                    <a:pt x="0" y="1354216"/>
                  </a:lnTo>
                  <a:close/>
                </a:path>
              </a:pathLst>
            </a:custGeom>
            <a:solidFill>
              <a:srgbClr val="000000">
                <a:alpha val="0"/>
              </a:srgbClr>
            </a:solidFill>
          </p:spPr>
        </p:sp>
        <p:sp>
          <p:nvSpPr>
            <p:cNvPr name="TextBox 46" id="46"/>
            <p:cNvSpPr txBox="true"/>
            <p:nvPr/>
          </p:nvSpPr>
          <p:spPr>
            <a:xfrm>
              <a:off x="0" y="-38100"/>
              <a:ext cx="3353634" cy="1392316"/>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Educational content to drive awareness around the importance of eco-conscious lifestyle</a:t>
              </a:r>
            </a:p>
          </p:txBody>
        </p:sp>
      </p:grpSp>
      <p:grpSp>
        <p:nvGrpSpPr>
          <p:cNvPr name="Group 47" id="47"/>
          <p:cNvGrpSpPr/>
          <p:nvPr/>
        </p:nvGrpSpPr>
        <p:grpSpPr>
          <a:xfrm rot="0">
            <a:off x="13715378" y="6369261"/>
            <a:ext cx="2623988" cy="415499"/>
            <a:chOff x="0" y="0"/>
            <a:chExt cx="3498650" cy="553998"/>
          </a:xfrm>
        </p:grpSpPr>
        <p:sp>
          <p:nvSpPr>
            <p:cNvPr name="Freeform 48" id="48"/>
            <p:cNvSpPr/>
            <p:nvPr/>
          </p:nvSpPr>
          <p:spPr>
            <a:xfrm flipH="false" flipV="false" rot="0">
              <a:off x="0" y="0"/>
              <a:ext cx="3498650" cy="553998"/>
            </a:xfrm>
            <a:custGeom>
              <a:avLst/>
              <a:gdLst/>
              <a:ahLst/>
              <a:cxnLst/>
              <a:rect r="r" b="b" t="t" l="l"/>
              <a:pathLst>
                <a:path h="553998" w="3498650">
                  <a:moveTo>
                    <a:pt x="0" y="0"/>
                  </a:moveTo>
                  <a:lnTo>
                    <a:pt x="3498650" y="0"/>
                  </a:lnTo>
                  <a:lnTo>
                    <a:pt x="3498650" y="553998"/>
                  </a:lnTo>
                  <a:lnTo>
                    <a:pt x="0" y="553998"/>
                  </a:lnTo>
                  <a:close/>
                </a:path>
              </a:pathLst>
            </a:custGeom>
            <a:solidFill>
              <a:srgbClr val="000000">
                <a:alpha val="0"/>
              </a:srgbClr>
            </a:solidFill>
          </p:spPr>
        </p:sp>
        <p:sp>
          <p:nvSpPr>
            <p:cNvPr name="TextBox 49" id="49"/>
            <p:cNvSpPr txBox="true"/>
            <p:nvPr/>
          </p:nvSpPr>
          <p:spPr>
            <a:xfrm>
              <a:off x="0" y="-38100"/>
              <a:ext cx="349865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Gender Inclusivity</a:t>
              </a:r>
            </a:p>
          </p:txBody>
        </p:sp>
      </p:grpSp>
      <p:sp>
        <p:nvSpPr>
          <p:cNvPr name="Freeform 50" id="50"/>
          <p:cNvSpPr/>
          <p:nvPr/>
        </p:nvSpPr>
        <p:spPr>
          <a:xfrm flipH="false" flipV="false" rot="0">
            <a:off x="15525436" y="8132984"/>
            <a:ext cx="1490476" cy="1494184"/>
          </a:xfrm>
          <a:custGeom>
            <a:avLst/>
            <a:gdLst/>
            <a:ahLst/>
            <a:cxnLst/>
            <a:rect r="r" b="b" t="t" l="l"/>
            <a:pathLst>
              <a:path h="1494184" w="1490476">
                <a:moveTo>
                  <a:pt x="0" y="0"/>
                </a:moveTo>
                <a:lnTo>
                  <a:pt x="1490477" y="0"/>
                </a:lnTo>
                <a:lnTo>
                  <a:pt x="1490477" y="1494184"/>
                </a:lnTo>
                <a:lnTo>
                  <a:pt x="0" y="1494184"/>
                </a:lnTo>
                <a:lnTo>
                  <a:pt x="0" y="0"/>
                </a:lnTo>
                <a:close/>
              </a:path>
            </a:pathLst>
          </a:custGeom>
          <a:blipFill>
            <a:blip r:embed="rId15"/>
            <a:stretch>
              <a:fillRect l="0" t="0" r="0" b="0"/>
            </a:stretch>
          </a:blipFill>
        </p:spPr>
      </p:sp>
      <p:sp>
        <p:nvSpPr>
          <p:cNvPr name="Freeform 51" id="51">
            <a:hlinkClick r:id="rId17" tooltip="https://www.instagram.com/p/DAAlgLWtPzG/"/>
          </p:cNvPr>
          <p:cNvSpPr/>
          <p:nvPr/>
        </p:nvSpPr>
        <p:spPr>
          <a:xfrm flipH="false" flipV="false" rot="0">
            <a:off x="13806214" y="8123831"/>
            <a:ext cx="1490478" cy="1486775"/>
          </a:xfrm>
          <a:custGeom>
            <a:avLst/>
            <a:gdLst/>
            <a:ahLst/>
            <a:cxnLst/>
            <a:rect r="r" b="b" t="t" l="l"/>
            <a:pathLst>
              <a:path h="1486775" w="1490478">
                <a:moveTo>
                  <a:pt x="0" y="0"/>
                </a:moveTo>
                <a:lnTo>
                  <a:pt x="1490478" y="0"/>
                </a:lnTo>
                <a:lnTo>
                  <a:pt x="1490478" y="1486774"/>
                </a:lnTo>
                <a:lnTo>
                  <a:pt x="0" y="1486774"/>
                </a:lnTo>
                <a:lnTo>
                  <a:pt x="0" y="0"/>
                </a:lnTo>
                <a:close/>
              </a:path>
            </a:pathLst>
          </a:custGeom>
          <a:blipFill>
            <a:blip r:embed="rId16"/>
            <a:stretch>
              <a:fillRect l="0" t="0" r="0" b="0"/>
            </a:stretch>
          </a:blipFill>
        </p:spPr>
      </p:sp>
      <p:grpSp>
        <p:nvGrpSpPr>
          <p:cNvPr name="Group 52" id="52"/>
          <p:cNvGrpSpPr/>
          <p:nvPr/>
        </p:nvGrpSpPr>
        <p:grpSpPr>
          <a:xfrm rot="0">
            <a:off x="13863663" y="6824914"/>
            <a:ext cx="3457406" cy="1015662"/>
            <a:chOff x="0" y="0"/>
            <a:chExt cx="4609874" cy="1354216"/>
          </a:xfrm>
        </p:grpSpPr>
        <p:sp>
          <p:nvSpPr>
            <p:cNvPr name="Freeform 53" id="53"/>
            <p:cNvSpPr/>
            <p:nvPr/>
          </p:nvSpPr>
          <p:spPr>
            <a:xfrm flipH="false" flipV="false" rot="0">
              <a:off x="0" y="0"/>
              <a:ext cx="4609874" cy="1354216"/>
            </a:xfrm>
            <a:custGeom>
              <a:avLst/>
              <a:gdLst/>
              <a:ahLst/>
              <a:cxnLst/>
              <a:rect r="r" b="b" t="t" l="l"/>
              <a:pathLst>
                <a:path h="1354216" w="4609874">
                  <a:moveTo>
                    <a:pt x="0" y="0"/>
                  </a:moveTo>
                  <a:lnTo>
                    <a:pt x="4609874" y="0"/>
                  </a:lnTo>
                  <a:lnTo>
                    <a:pt x="4609874" y="1354216"/>
                  </a:lnTo>
                  <a:lnTo>
                    <a:pt x="0" y="1354216"/>
                  </a:lnTo>
                  <a:close/>
                </a:path>
              </a:pathLst>
            </a:custGeom>
            <a:solidFill>
              <a:srgbClr val="000000">
                <a:alpha val="0"/>
              </a:srgbClr>
            </a:solidFill>
          </p:spPr>
        </p:sp>
        <p:sp>
          <p:nvSpPr>
            <p:cNvPr name="TextBox 54" id="54"/>
            <p:cNvSpPr txBox="true"/>
            <p:nvPr/>
          </p:nvSpPr>
          <p:spPr>
            <a:xfrm>
              <a:off x="0" y="-38100"/>
              <a:ext cx="4609874" cy="1392316"/>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DBS leverages its </a:t>
              </a:r>
              <a:r>
                <a:rPr lang="en-US" sz="1650">
                  <a:solidFill>
                    <a:srgbClr val="00B0F0"/>
                  </a:solidFill>
                  <a:latin typeface="Arial"/>
                  <a:ea typeface="Arial"/>
                  <a:cs typeface="Arial"/>
                  <a:sym typeface="Arial"/>
                </a:rPr>
                <a:t>Women and Finance report </a:t>
              </a:r>
              <a:r>
                <a:rPr lang="en-US" sz="1650">
                  <a:solidFill>
                    <a:srgbClr val="000000"/>
                  </a:solidFill>
                  <a:latin typeface="Arial"/>
                  <a:ea typeface="Arial"/>
                  <a:cs typeface="Arial"/>
                  <a:sym typeface="Arial"/>
                </a:rPr>
                <a:t>to drive conversations on women's empowerment and its societal impact.</a:t>
              </a:r>
            </a:p>
          </p:txBody>
        </p:sp>
      </p:grpSp>
      <p:sp>
        <p:nvSpPr>
          <p:cNvPr name="AutoShape 55" id="55"/>
          <p:cNvSpPr/>
          <p:nvPr/>
        </p:nvSpPr>
        <p:spPr>
          <a:xfrm rot="6215">
            <a:off x="364110" y="5959540"/>
            <a:ext cx="7901902" cy="0"/>
          </a:xfrm>
          <a:prstGeom prst="line">
            <a:avLst/>
          </a:prstGeom>
          <a:ln cap="rnd" w="9525">
            <a:solidFill>
              <a:srgbClr val="FFFFFF"/>
            </a:solidFill>
            <a:prstDash val="solid"/>
            <a:headEnd type="none" len="sm" w="sm"/>
            <a:tailEnd type="none" len="sm" w="sm"/>
          </a:ln>
        </p:spPr>
      </p:sp>
      <p:grpSp>
        <p:nvGrpSpPr>
          <p:cNvPr name="Group 56" id="56"/>
          <p:cNvGrpSpPr/>
          <p:nvPr/>
        </p:nvGrpSpPr>
        <p:grpSpPr>
          <a:xfrm rot="0">
            <a:off x="787504" y="2346420"/>
            <a:ext cx="3211026" cy="415498"/>
            <a:chOff x="0" y="0"/>
            <a:chExt cx="4281368" cy="553998"/>
          </a:xfrm>
        </p:grpSpPr>
        <p:sp>
          <p:nvSpPr>
            <p:cNvPr name="Freeform 57" id="57"/>
            <p:cNvSpPr/>
            <p:nvPr/>
          </p:nvSpPr>
          <p:spPr>
            <a:xfrm flipH="false" flipV="false" rot="0">
              <a:off x="0" y="0"/>
              <a:ext cx="4281368" cy="553998"/>
            </a:xfrm>
            <a:custGeom>
              <a:avLst/>
              <a:gdLst/>
              <a:ahLst/>
              <a:cxnLst/>
              <a:rect r="r" b="b" t="t" l="l"/>
              <a:pathLst>
                <a:path h="553998" w="4281368">
                  <a:moveTo>
                    <a:pt x="0" y="0"/>
                  </a:moveTo>
                  <a:lnTo>
                    <a:pt x="4281368" y="0"/>
                  </a:lnTo>
                  <a:lnTo>
                    <a:pt x="4281368" y="553998"/>
                  </a:lnTo>
                  <a:lnTo>
                    <a:pt x="0" y="553998"/>
                  </a:lnTo>
                  <a:close/>
                </a:path>
              </a:pathLst>
            </a:custGeom>
            <a:solidFill>
              <a:srgbClr val="000000">
                <a:alpha val="0"/>
              </a:srgbClr>
            </a:solidFill>
          </p:spPr>
        </p:sp>
        <p:sp>
          <p:nvSpPr>
            <p:cNvPr name="TextBox 58" id="58"/>
            <p:cNvSpPr txBox="true"/>
            <p:nvPr/>
          </p:nvSpPr>
          <p:spPr>
            <a:xfrm>
              <a:off x="0" y="-38100"/>
              <a:ext cx="4281368"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Employer Branding</a:t>
              </a:r>
            </a:p>
          </p:txBody>
        </p:sp>
      </p:grpSp>
      <p:grpSp>
        <p:nvGrpSpPr>
          <p:cNvPr name="Group 59" id="59"/>
          <p:cNvGrpSpPr/>
          <p:nvPr/>
        </p:nvGrpSpPr>
        <p:grpSpPr>
          <a:xfrm rot="0">
            <a:off x="792600" y="6170392"/>
            <a:ext cx="7263824" cy="415499"/>
            <a:chOff x="0" y="0"/>
            <a:chExt cx="9685098" cy="553998"/>
          </a:xfrm>
        </p:grpSpPr>
        <p:sp>
          <p:nvSpPr>
            <p:cNvPr name="Freeform 60" id="60"/>
            <p:cNvSpPr/>
            <p:nvPr/>
          </p:nvSpPr>
          <p:spPr>
            <a:xfrm flipH="false" flipV="false" rot="0">
              <a:off x="0" y="0"/>
              <a:ext cx="9685098" cy="553998"/>
            </a:xfrm>
            <a:custGeom>
              <a:avLst/>
              <a:gdLst/>
              <a:ahLst/>
              <a:cxnLst/>
              <a:rect r="r" b="b" t="t" l="l"/>
              <a:pathLst>
                <a:path h="553998" w="9685098">
                  <a:moveTo>
                    <a:pt x="0" y="0"/>
                  </a:moveTo>
                  <a:lnTo>
                    <a:pt x="9685098" y="0"/>
                  </a:lnTo>
                  <a:lnTo>
                    <a:pt x="9685098" y="553998"/>
                  </a:lnTo>
                  <a:lnTo>
                    <a:pt x="0" y="553998"/>
                  </a:lnTo>
                  <a:close/>
                </a:path>
              </a:pathLst>
            </a:custGeom>
            <a:solidFill>
              <a:srgbClr val="000000">
                <a:alpha val="0"/>
              </a:srgbClr>
            </a:solidFill>
          </p:spPr>
        </p:sp>
        <p:sp>
          <p:nvSpPr>
            <p:cNvPr name="TextBox 61" id="61"/>
            <p:cNvSpPr txBox="true"/>
            <p:nvPr/>
          </p:nvSpPr>
          <p:spPr>
            <a:xfrm>
              <a:off x="0" y="-38100"/>
              <a:ext cx="9685098"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Awards / Recognitions</a:t>
              </a:r>
            </a:p>
          </p:txBody>
        </p:sp>
      </p:grpSp>
      <p:grpSp>
        <p:nvGrpSpPr>
          <p:cNvPr name="Group 62" id="62"/>
          <p:cNvGrpSpPr/>
          <p:nvPr/>
        </p:nvGrpSpPr>
        <p:grpSpPr>
          <a:xfrm rot="0">
            <a:off x="786260" y="6580978"/>
            <a:ext cx="7472603" cy="646329"/>
            <a:chOff x="0" y="0"/>
            <a:chExt cx="9963470" cy="861772"/>
          </a:xfrm>
        </p:grpSpPr>
        <p:sp>
          <p:nvSpPr>
            <p:cNvPr name="Freeform 63" id="63"/>
            <p:cNvSpPr/>
            <p:nvPr/>
          </p:nvSpPr>
          <p:spPr>
            <a:xfrm flipH="false" flipV="false" rot="0">
              <a:off x="0" y="0"/>
              <a:ext cx="9963470" cy="861772"/>
            </a:xfrm>
            <a:custGeom>
              <a:avLst/>
              <a:gdLst/>
              <a:ahLst/>
              <a:cxnLst/>
              <a:rect r="r" b="b" t="t" l="l"/>
              <a:pathLst>
                <a:path h="861772" w="9963470">
                  <a:moveTo>
                    <a:pt x="0" y="0"/>
                  </a:moveTo>
                  <a:lnTo>
                    <a:pt x="9963470" y="0"/>
                  </a:lnTo>
                  <a:lnTo>
                    <a:pt x="9963470" y="861772"/>
                  </a:lnTo>
                  <a:lnTo>
                    <a:pt x="0" y="861772"/>
                  </a:lnTo>
                  <a:close/>
                </a:path>
              </a:pathLst>
            </a:custGeom>
            <a:solidFill>
              <a:srgbClr val="000000">
                <a:alpha val="0"/>
              </a:srgbClr>
            </a:solidFill>
          </p:spPr>
        </p:sp>
        <p:sp>
          <p:nvSpPr>
            <p:cNvPr name="TextBox 64" id="64"/>
            <p:cNvSpPr txBox="true"/>
            <p:nvPr/>
          </p:nvSpPr>
          <p:spPr>
            <a:xfrm>
              <a:off x="0" y="-38100"/>
              <a:ext cx="9963470" cy="899872"/>
            </a:xfrm>
            <a:prstGeom prst="rect">
              <a:avLst/>
            </a:prstGeom>
          </p:spPr>
          <p:txBody>
            <a:bodyPr anchor="ctr" rtlCol="false" tIns="0" lIns="0" bIns="0" rIns="0"/>
            <a:lstStyle/>
            <a:p>
              <a:pPr algn="l">
                <a:lnSpc>
                  <a:spcPts val="1980"/>
                </a:lnSpc>
              </a:pPr>
              <a:r>
                <a:rPr lang="en-US" sz="1650">
                  <a:solidFill>
                    <a:srgbClr val="000000"/>
                  </a:solidFill>
                  <a:latin typeface="Arial"/>
                  <a:ea typeface="Arial"/>
                  <a:cs typeface="Arial"/>
                  <a:sym typeface="Arial"/>
                </a:rPr>
                <a:t>Showcasing the </a:t>
              </a:r>
              <a:r>
                <a:rPr lang="en-US" sz="1650">
                  <a:solidFill>
                    <a:srgbClr val="00B0F0"/>
                  </a:solidFill>
                  <a:latin typeface="Arial"/>
                  <a:ea typeface="Arial"/>
                  <a:cs typeface="Arial"/>
                  <a:sym typeface="Arial"/>
                </a:rPr>
                <a:t>brand’s and employees’ awards and recognitions</a:t>
              </a:r>
              <a:r>
                <a:rPr lang="en-US" sz="1650">
                  <a:solidFill>
                    <a:srgbClr val="000000"/>
                  </a:solidFill>
                  <a:latin typeface="Arial"/>
                  <a:ea typeface="Arial"/>
                  <a:cs typeface="Arial"/>
                  <a:sym typeface="Arial"/>
                </a:rPr>
                <a:t> to highlight DBS’s expertise and commitment—reinforcing the credibility</a:t>
              </a:r>
            </a:p>
          </p:txBody>
        </p:sp>
      </p:grpSp>
      <p:sp>
        <p:nvSpPr>
          <p:cNvPr name="Freeform 65" id="65">
            <a:hlinkClick r:id="rId19" tooltip="https://www.instagram.com/p/DD7e8qqJsVQ/?img_index=3"/>
          </p:cNvPr>
          <p:cNvSpPr/>
          <p:nvPr/>
        </p:nvSpPr>
        <p:spPr>
          <a:xfrm flipH="false" flipV="false" rot="0">
            <a:off x="2245677" y="7620579"/>
            <a:ext cx="1798332" cy="1800567"/>
          </a:xfrm>
          <a:custGeom>
            <a:avLst/>
            <a:gdLst/>
            <a:ahLst/>
            <a:cxnLst/>
            <a:rect r="r" b="b" t="t" l="l"/>
            <a:pathLst>
              <a:path h="1800567" w="1798332">
                <a:moveTo>
                  <a:pt x="0" y="0"/>
                </a:moveTo>
                <a:lnTo>
                  <a:pt x="1798332" y="0"/>
                </a:lnTo>
                <a:lnTo>
                  <a:pt x="1798332" y="1800567"/>
                </a:lnTo>
                <a:lnTo>
                  <a:pt x="0" y="1800567"/>
                </a:lnTo>
                <a:lnTo>
                  <a:pt x="0" y="0"/>
                </a:lnTo>
                <a:close/>
              </a:path>
            </a:pathLst>
          </a:custGeom>
          <a:blipFill>
            <a:blip r:embed="rId18"/>
            <a:stretch>
              <a:fillRect l="0" t="0" r="0" b="0"/>
            </a:stretch>
          </a:blipFill>
        </p:spPr>
      </p:sp>
      <p:sp>
        <p:nvSpPr>
          <p:cNvPr name="Freeform 66" id="66">
            <a:hlinkClick r:id="rId21" tooltip="https://www.instagram.com/p/C9dFBwZOHjG/"/>
          </p:cNvPr>
          <p:cNvSpPr/>
          <p:nvPr/>
        </p:nvSpPr>
        <p:spPr>
          <a:xfrm flipH="false" flipV="false" rot="0">
            <a:off x="374034" y="7637894"/>
            <a:ext cx="1796104" cy="1800567"/>
          </a:xfrm>
          <a:custGeom>
            <a:avLst/>
            <a:gdLst/>
            <a:ahLst/>
            <a:cxnLst/>
            <a:rect r="r" b="b" t="t" l="l"/>
            <a:pathLst>
              <a:path h="1800567" w="1796104">
                <a:moveTo>
                  <a:pt x="0" y="0"/>
                </a:moveTo>
                <a:lnTo>
                  <a:pt x="1796104" y="0"/>
                </a:lnTo>
                <a:lnTo>
                  <a:pt x="1796104" y="1800566"/>
                </a:lnTo>
                <a:lnTo>
                  <a:pt x="0" y="1800566"/>
                </a:lnTo>
                <a:lnTo>
                  <a:pt x="0" y="0"/>
                </a:lnTo>
                <a:close/>
              </a:path>
            </a:pathLst>
          </a:custGeom>
          <a:blipFill>
            <a:blip r:embed="rId20"/>
            <a:stretch>
              <a:fillRect l="0" t="0" r="0" b="0"/>
            </a:stretch>
          </a:blipFill>
        </p:spPr>
      </p:sp>
      <p:sp>
        <p:nvSpPr>
          <p:cNvPr name="Freeform 67" id="67">
            <a:hlinkClick r:id="rId23" tooltip="https://www.instagram.com/p/DAhpS3_CoVe/"/>
          </p:cNvPr>
          <p:cNvSpPr/>
          <p:nvPr/>
        </p:nvSpPr>
        <p:spPr>
          <a:xfrm flipH="false" flipV="false" rot="0">
            <a:off x="5812941" y="7865908"/>
            <a:ext cx="2455940" cy="1615991"/>
          </a:xfrm>
          <a:custGeom>
            <a:avLst/>
            <a:gdLst/>
            <a:ahLst/>
            <a:cxnLst/>
            <a:rect r="r" b="b" t="t" l="l"/>
            <a:pathLst>
              <a:path h="1615991" w="2455940">
                <a:moveTo>
                  <a:pt x="0" y="0"/>
                </a:moveTo>
                <a:lnTo>
                  <a:pt x="2455939" y="0"/>
                </a:lnTo>
                <a:lnTo>
                  <a:pt x="2455939" y="1615991"/>
                </a:lnTo>
                <a:lnTo>
                  <a:pt x="0" y="1615991"/>
                </a:lnTo>
                <a:lnTo>
                  <a:pt x="0" y="0"/>
                </a:lnTo>
                <a:close/>
              </a:path>
            </a:pathLst>
          </a:custGeom>
          <a:blipFill>
            <a:blip r:embed="rId22"/>
            <a:stretch>
              <a:fillRect l="0" t="0" r="0" b="0"/>
            </a:stretch>
          </a:blipFill>
        </p:spPr>
      </p:sp>
      <p:grpSp>
        <p:nvGrpSpPr>
          <p:cNvPr name="Group 68" id="68"/>
          <p:cNvGrpSpPr/>
          <p:nvPr/>
        </p:nvGrpSpPr>
        <p:grpSpPr>
          <a:xfrm rot="0">
            <a:off x="795399" y="2835741"/>
            <a:ext cx="5825418" cy="646331"/>
            <a:chOff x="0" y="0"/>
            <a:chExt cx="7767224" cy="861774"/>
          </a:xfrm>
        </p:grpSpPr>
        <p:sp>
          <p:nvSpPr>
            <p:cNvPr name="Freeform 69" id="69"/>
            <p:cNvSpPr/>
            <p:nvPr/>
          </p:nvSpPr>
          <p:spPr>
            <a:xfrm flipH="false" flipV="false" rot="0">
              <a:off x="0" y="0"/>
              <a:ext cx="7767224" cy="861774"/>
            </a:xfrm>
            <a:custGeom>
              <a:avLst/>
              <a:gdLst/>
              <a:ahLst/>
              <a:cxnLst/>
              <a:rect r="r" b="b" t="t" l="l"/>
              <a:pathLst>
                <a:path h="861774" w="7767224">
                  <a:moveTo>
                    <a:pt x="0" y="0"/>
                  </a:moveTo>
                  <a:lnTo>
                    <a:pt x="7767224" y="0"/>
                  </a:lnTo>
                  <a:lnTo>
                    <a:pt x="7767224" y="861774"/>
                  </a:lnTo>
                  <a:lnTo>
                    <a:pt x="0" y="861774"/>
                  </a:lnTo>
                  <a:close/>
                </a:path>
              </a:pathLst>
            </a:custGeom>
            <a:solidFill>
              <a:srgbClr val="000000">
                <a:alpha val="0"/>
              </a:srgbClr>
            </a:solidFill>
          </p:spPr>
        </p:sp>
        <p:sp>
          <p:nvSpPr>
            <p:cNvPr name="TextBox 70" id="70"/>
            <p:cNvSpPr txBox="true"/>
            <p:nvPr/>
          </p:nvSpPr>
          <p:spPr>
            <a:xfrm>
              <a:off x="0" y="-38100"/>
              <a:ext cx="7767224" cy="899874"/>
            </a:xfrm>
            <a:prstGeom prst="rect">
              <a:avLst/>
            </a:prstGeom>
          </p:spPr>
          <p:txBody>
            <a:bodyPr anchor="ctr" rtlCol="false" tIns="0" lIns="0" bIns="0" rIns="0"/>
            <a:lstStyle/>
            <a:p>
              <a:pPr algn="l">
                <a:lnSpc>
                  <a:spcPts val="1980"/>
                </a:lnSpc>
              </a:pPr>
              <a:r>
                <a:rPr lang="en-US" sz="1650">
                  <a:solidFill>
                    <a:srgbClr val="000000"/>
                  </a:solidFill>
                  <a:latin typeface="Arial"/>
                  <a:ea typeface="Arial"/>
                  <a:cs typeface="Arial"/>
                  <a:sym typeface="Arial"/>
                </a:rPr>
                <a:t>Showcasing </a:t>
              </a:r>
              <a:r>
                <a:rPr lang="en-US" sz="1650">
                  <a:solidFill>
                    <a:srgbClr val="00B0F0"/>
                  </a:solidFill>
                  <a:latin typeface="Arial"/>
                  <a:ea typeface="Arial"/>
                  <a:cs typeface="Arial"/>
                  <a:sym typeface="Arial"/>
                </a:rPr>
                <a:t>employee success stories &amp; testimonials</a:t>
              </a:r>
              <a:r>
                <a:rPr lang="en-US" sz="1650">
                  <a:solidFill>
                    <a:srgbClr val="000000"/>
                  </a:solidFill>
                  <a:latin typeface="Arial"/>
                  <a:ea typeface="Arial"/>
                  <a:cs typeface="Arial"/>
                  <a:sym typeface="Arial"/>
                </a:rPr>
                <a:t> to attract talent and highlight commitment to well-being.</a:t>
              </a:r>
            </a:p>
          </p:txBody>
        </p:sp>
      </p:grpSp>
      <p:sp>
        <p:nvSpPr>
          <p:cNvPr name="Freeform 71" id="71">
            <a:hlinkClick r:id="rId25" tooltip="https://www.instagram.com/p/DADY9QypgTu/"/>
          </p:cNvPr>
          <p:cNvSpPr/>
          <p:nvPr/>
        </p:nvSpPr>
        <p:spPr>
          <a:xfrm flipH="false" flipV="false" rot="0">
            <a:off x="6455586" y="2475831"/>
            <a:ext cx="1803278" cy="3237885"/>
          </a:xfrm>
          <a:custGeom>
            <a:avLst/>
            <a:gdLst/>
            <a:ahLst/>
            <a:cxnLst/>
            <a:rect r="r" b="b" t="t" l="l"/>
            <a:pathLst>
              <a:path h="3237885" w="1803278">
                <a:moveTo>
                  <a:pt x="0" y="0"/>
                </a:moveTo>
                <a:lnTo>
                  <a:pt x="1803278" y="0"/>
                </a:lnTo>
                <a:lnTo>
                  <a:pt x="1803278" y="3237885"/>
                </a:lnTo>
                <a:lnTo>
                  <a:pt x="0" y="3237885"/>
                </a:lnTo>
                <a:lnTo>
                  <a:pt x="0" y="0"/>
                </a:lnTo>
                <a:close/>
              </a:path>
            </a:pathLst>
          </a:custGeom>
          <a:blipFill>
            <a:blip r:embed="rId24"/>
            <a:stretch>
              <a:fillRect l="0" t="0" r="0" b="0"/>
            </a:stretch>
          </a:blipFill>
        </p:spPr>
      </p:sp>
      <p:sp>
        <p:nvSpPr>
          <p:cNvPr name="Freeform 72" id="72">
            <a:hlinkClick r:id="rId27" tooltip="https://www.instagram.com/p/C_zr4R-KZaU/"/>
          </p:cNvPr>
          <p:cNvSpPr/>
          <p:nvPr/>
        </p:nvSpPr>
        <p:spPr>
          <a:xfrm flipH="false" flipV="false" rot="0">
            <a:off x="4992447" y="3595515"/>
            <a:ext cx="1190971" cy="2129394"/>
          </a:xfrm>
          <a:custGeom>
            <a:avLst/>
            <a:gdLst/>
            <a:ahLst/>
            <a:cxnLst/>
            <a:rect r="r" b="b" t="t" l="l"/>
            <a:pathLst>
              <a:path h="2129394" w="1190971">
                <a:moveTo>
                  <a:pt x="0" y="0"/>
                </a:moveTo>
                <a:lnTo>
                  <a:pt x="1190971" y="0"/>
                </a:lnTo>
                <a:lnTo>
                  <a:pt x="1190971" y="2129394"/>
                </a:lnTo>
                <a:lnTo>
                  <a:pt x="0" y="2129394"/>
                </a:lnTo>
                <a:lnTo>
                  <a:pt x="0" y="0"/>
                </a:lnTo>
                <a:close/>
              </a:path>
            </a:pathLst>
          </a:custGeom>
          <a:blipFill>
            <a:blip r:embed="rId26"/>
            <a:stretch>
              <a:fillRect l="0" t="0" r="0" b="0"/>
            </a:stretch>
          </a:blipFill>
        </p:spPr>
      </p:sp>
      <p:grpSp>
        <p:nvGrpSpPr>
          <p:cNvPr name="Group 73" id="73"/>
          <p:cNvGrpSpPr/>
          <p:nvPr/>
        </p:nvGrpSpPr>
        <p:grpSpPr>
          <a:xfrm rot="0">
            <a:off x="6455586" y="5424827"/>
            <a:ext cx="1803279" cy="300083"/>
            <a:chOff x="0" y="0"/>
            <a:chExt cx="2404372" cy="400110"/>
          </a:xfrm>
        </p:grpSpPr>
        <p:sp>
          <p:nvSpPr>
            <p:cNvPr name="Freeform 74" id="74"/>
            <p:cNvSpPr/>
            <p:nvPr/>
          </p:nvSpPr>
          <p:spPr>
            <a:xfrm flipH="false" flipV="false" rot="0">
              <a:off x="0" y="0"/>
              <a:ext cx="2404364" cy="400050"/>
            </a:xfrm>
            <a:custGeom>
              <a:avLst/>
              <a:gdLst/>
              <a:ahLst/>
              <a:cxnLst/>
              <a:rect r="r" b="b" t="t" l="l"/>
              <a:pathLst>
                <a:path h="400050" w="2404364">
                  <a:moveTo>
                    <a:pt x="0" y="0"/>
                  </a:moveTo>
                  <a:lnTo>
                    <a:pt x="2404364" y="0"/>
                  </a:lnTo>
                  <a:lnTo>
                    <a:pt x="2404364" y="400050"/>
                  </a:lnTo>
                  <a:lnTo>
                    <a:pt x="0" y="400050"/>
                  </a:lnTo>
                  <a:close/>
                </a:path>
              </a:pathLst>
            </a:custGeom>
            <a:solidFill>
              <a:srgbClr val="F2F2F2"/>
            </a:solidFill>
          </p:spPr>
        </p:sp>
        <p:sp>
          <p:nvSpPr>
            <p:cNvPr name="TextBox 75" id="75"/>
            <p:cNvSpPr txBox="true"/>
            <p:nvPr/>
          </p:nvSpPr>
          <p:spPr>
            <a:xfrm>
              <a:off x="0" y="-28575"/>
              <a:ext cx="2404372" cy="428685"/>
            </a:xfrm>
            <a:prstGeom prst="rect">
              <a:avLst/>
            </a:prstGeom>
          </p:spPr>
          <p:txBody>
            <a:bodyPr anchor="t" rtlCol="false" tIns="50800" lIns="50800" bIns="50800" rIns="50800"/>
            <a:lstStyle/>
            <a:p>
              <a:pPr algn="l">
                <a:lnSpc>
                  <a:spcPts val="1260"/>
                </a:lnSpc>
              </a:pPr>
              <a:r>
                <a:rPr lang="en-US" sz="1050">
                  <a:solidFill>
                    <a:srgbClr val="000000"/>
                  </a:solidFill>
                  <a:latin typeface="Arial"/>
                  <a:ea typeface="Arial"/>
                  <a:cs typeface="Arial"/>
                  <a:sym typeface="Arial"/>
                </a:rPr>
                <a:t>Trust Your Spark Content</a:t>
              </a:r>
            </a:p>
          </p:txBody>
        </p:sp>
      </p:grpSp>
      <p:sp>
        <p:nvSpPr>
          <p:cNvPr name="Freeform 76" id="76">
            <a:hlinkClick r:id="rId29" tooltip="https://www.instagram.com/p/DFMg0CbgMKe/"/>
          </p:cNvPr>
          <p:cNvSpPr/>
          <p:nvPr/>
        </p:nvSpPr>
        <p:spPr>
          <a:xfrm flipH="false" flipV="false" rot="0">
            <a:off x="779184" y="3573066"/>
            <a:ext cx="2081046" cy="2094084"/>
          </a:xfrm>
          <a:custGeom>
            <a:avLst/>
            <a:gdLst/>
            <a:ahLst/>
            <a:cxnLst/>
            <a:rect r="r" b="b" t="t" l="l"/>
            <a:pathLst>
              <a:path h="2094084" w="2081046">
                <a:moveTo>
                  <a:pt x="0" y="0"/>
                </a:moveTo>
                <a:lnTo>
                  <a:pt x="2081046" y="0"/>
                </a:lnTo>
                <a:lnTo>
                  <a:pt x="2081046" y="2094084"/>
                </a:lnTo>
                <a:lnTo>
                  <a:pt x="0" y="2094084"/>
                </a:lnTo>
                <a:lnTo>
                  <a:pt x="0" y="0"/>
                </a:lnTo>
                <a:close/>
              </a:path>
            </a:pathLst>
          </a:custGeom>
          <a:blipFill>
            <a:blip r:embed="rId28"/>
            <a:stretch>
              <a:fillRect l="0" t="0" r="0" b="0"/>
            </a:stretch>
          </a:blipFill>
        </p:spPr>
      </p:sp>
      <p:sp>
        <p:nvSpPr>
          <p:cNvPr name="Freeform 77" id="77">
            <a:hlinkClick r:id="rId31" tooltip="https://www.instagram.com/reel/DFt9D2HpomW/?utm_source=ig_web_copy_link&amp;igsh=MzRlODBiNWFlZA=="/>
          </p:cNvPr>
          <p:cNvSpPr/>
          <p:nvPr/>
        </p:nvSpPr>
        <p:spPr>
          <a:xfrm flipH="false" flipV="false" rot="0">
            <a:off x="16925742" y="3060856"/>
            <a:ext cx="1214418" cy="2190765"/>
          </a:xfrm>
          <a:custGeom>
            <a:avLst/>
            <a:gdLst/>
            <a:ahLst/>
            <a:cxnLst/>
            <a:rect r="r" b="b" t="t" l="l"/>
            <a:pathLst>
              <a:path h="2190765" w="1214418">
                <a:moveTo>
                  <a:pt x="0" y="0"/>
                </a:moveTo>
                <a:lnTo>
                  <a:pt x="1214418" y="0"/>
                </a:lnTo>
                <a:lnTo>
                  <a:pt x="1214418" y="2190766"/>
                </a:lnTo>
                <a:lnTo>
                  <a:pt x="0" y="2190766"/>
                </a:lnTo>
                <a:lnTo>
                  <a:pt x="0" y="0"/>
                </a:lnTo>
                <a:close/>
              </a:path>
            </a:pathLst>
          </a:custGeom>
          <a:blipFill>
            <a:blip r:embed="rId30"/>
            <a:stretch>
              <a:fillRect l="0" t="0" r="0" b="0"/>
            </a:stretch>
          </a:blipFill>
        </p:spPr>
      </p:sp>
      <p:grpSp>
        <p:nvGrpSpPr>
          <p:cNvPr name="Group 78" id="78"/>
          <p:cNvGrpSpPr/>
          <p:nvPr/>
        </p:nvGrpSpPr>
        <p:grpSpPr>
          <a:xfrm rot="0">
            <a:off x="16925742" y="5274784"/>
            <a:ext cx="1231590" cy="461665"/>
            <a:chOff x="0" y="0"/>
            <a:chExt cx="1642120" cy="615554"/>
          </a:xfrm>
        </p:grpSpPr>
        <p:sp>
          <p:nvSpPr>
            <p:cNvPr name="Freeform 79" id="79"/>
            <p:cNvSpPr/>
            <p:nvPr/>
          </p:nvSpPr>
          <p:spPr>
            <a:xfrm flipH="false" flipV="false" rot="0">
              <a:off x="0" y="0"/>
              <a:ext cx="1642110" cy="615569"/>
            </a:xfrm>
            <a:custGeom>
              <a:avLst/>
              <a:gdLst/>
              <a:ahLst/>
              <a:cxnLst/>
              <a:rect r="r" b="b" t="t" l="l"/>
              <a:pathLst>
                <a:path h="615569" w="1642110">
                  <a:moveTo>
                    <a:pt x="0" y="0"/>
                  </a:moveTo>
                  <a:lnTo>
                    <a:pt x="1642110" y="0"/>
                  </a:lnTo>
                  <a:lnTo>
                    <a:pt x="1642110" y="615569"/>
                  </a:lnTo>
                  <a:lnTo>
                    <a:pt x="0" y="615569"/>
                  </a:lnTo>
                  <a:close/>
                </a:path>
              </a:pathLst>
            </a:custGeom>
            <a:solidFill>
              <a:srgbClr val="F2F2F2"/>
            </a:solidFill>
          </p:spPr>
        </p:sp>
        <p:sp>
          <p:nvSpPr>
            <p:cNvPr name="TextBox 80" id="80"/>
            <p:cNvSpPr txBox="true"/>
            <p:nvPr/>
          </p:nvSpPr>
          <p:spPr>
            <a:xfrm>
              <a:off x="0" y="-28575"/>
              <a:ext cx="1642120" cy="644129"/>
            </a:xfrm>
            <a:prstGeom prst="rect">
              <a:avLst/>
            </a:prstGeom>
          </p:spPr>
          <p:txBody>
            <a:bodyPr anchor="t" rtlCol="false" tIns="50800" lIns="50800" bIns="50800" rIns="50800"/>
            <a:lstStyle/>
            <a:p>
              <a:pPr algn="l">
                <a:lnSpc>
                  <a:spcPts val="1260"/>
                </a:lnSpc>
              </a:pPr>
              <a:r>
                <a:rPr lang="en-US" b="true" sz="1050">
                  <a:solidFill>
                    <a:srgbClr val="000000"/>
                  </a:solidFill>
                  <a:latin typeface="Arial Bold"/>
                  <a:ea typeface="Arial Bold"/>
                  <a:cs typeface="Arial Bold"/>
                  <a:sym typeface="Arial Bold"/>
                </a:rPr>
                <a:t>Grant Winner Speaks</a:t>
              </a:r>
            </a:p>
          </p:txBody>
        </p:sp>
      </p:grpSp>
      <p:sp>
        <p:nvSpPr>
          <p:cNvPr name="Freeform 81" id="81">
            <a:hlinkClick r:id="rId33" tooltip="https://www.instagram.com/p/DGkKXyFTJ4N/?utm_source=ig_web_copy_link&amp;igsh=MzRlODBiNWFlZA=="/>
          </p:cNvPr>
          <p:cNvSpPr/>
          <p:nvPr/>
        </p:nvSpPr>
        <p:spPr>
          <a:xfrm flipH="false" flipV="false" rot="0">
            <a:off x="4202391" y="7676558"/>
            <a:ext cx="1440015" cy="1800567"/>
          </a:xfrm>
          <a:custGeom>
            <a:avLst/>
            <a:gdLst/>
            <a:ahLst/>
            <a:cxnLst/>
            <a:rect r="r" b="b" t="t" l="l"/>
            <a:pathLst>
              <a:path h="1800567" w="1440015">
                <a:moveTo>
                  <a:pt x="0" y="0"/>
                </a:moveTo>
                <a:lnTo>
                  <a:pt x="1440015" y="0"/>
                </a:lnTo>
                <a:lnTo>
                  <a:pt x="1440015" y="1800567"/>
                </a:lnTo>
                <a:lnTo>
                  <a:pt x="0" y="1800567"/>
                </a:lnTo>
                <a:lnTo>
                  <a:pt x="0" y="0"/>
                </a:lnTo>
                <a:close/>
              </a:path>
            </a:pathLst>
          </a:custGeom>
          <a:blipFill>
            <a:blip r:embed="rId32"/>
            <a:stretch>
              <a:fillRect l="0" t="0" r="0" b="0"/>
            </a:stretch>
          </a:blipFill>
        </p:spPr>
      </p:sp>
      <p:sp>
        <p:nvSpPr>
          <p:cNvPr name="Freeform 82" id="82">
            <a:hlinkClick r:id="rId35" tooltip="https://www.instagram.com/reel/DHaYKMwMwFW/?utm_source=ig_web_copy_link&amp;igsh=MzRlODBiNWFlZA=="/>
          </p:cNvPr>
          <p:cNvSpPr/>
          <p:nvPr/>
        </p:nvSpPr>
        <p:spPr>
          <a:xfrm flipH="false" flipV="false" rot="0">
            <a:off x="3365558" y="3573066"/>
            <a:ext cx="1190970" cy="2125065"/>
          </a:xfrm>
          <a:custGeom>
            <a:avLst/>
            <a:gdLst/>
            <a:ahLst/>
            <a:cxnLst/>
            <a:rect r="r" b="b" t="t" l="l"/>
            <a:pathLst>
              <a:path h="2125065" w="1190970">
                <a:moveTo>
                  <a:pt x="0" y="0"/>
                </a:moveTo>
                <a:lnTo>
                  <a:pt x="1190970" y="0"/>
                </a:lnTo>
                <a:lnTo>
                  <a:pt x="1190970" y="2125065"/>
                </a:lnTo>
                <a:lnTo>
                  <a:pt x="0" y="2125065"/>
                </a:lnTo>
                <a:lnTo>
                  <a:pt x="0" y="0"/>
                </a:lnTo>
                <a:close/>
              </a:path>
            </a:pathLst>
          </a:custGeom>
          <a:blipFill>
            <a:blip r:embed="rId34"/>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5250" y="468018"/>
            <a:ext cx="9140218" cy="507831"/>
            <a:chOff x="0" y="0"/>
            <a:chExt cx="12186958" cy="677108"/>
          </a:xfrm>
        </p:grpSpPr>
        <p:sp>
          <p:nvSpPr>
            <p:cNvPr name="Freeform 3" id="3"/>
            <p:cNvSpPr/>
            <p:nvPr/>
          </p:nvSpPr>
          <p:spPr>
            <a:xfrm flipH="false" flipV="false" rot="0">
              <a:off x="0" y="0"/>
              <a:ext cx="12186958" cy="677108"/>
            </a:xfrm>
            <a:custGeom>
              <a:avLst/>
              <a:gdLst/>
              <a:ahLst/>
              <a:cxnLst/>
              <a:rect r="r" b="b" t="t" l="l"/>
              <a:pathLst>
                <a:path h="677108" w="12186958">
                  <a:moveTo>
                    <a:pt x="0" y="0"/>
                  </a:moveTo>
                  <a:lnTo>
                    <a:pt x="12186958" y="0"/>
                  </a:lnTo>
                  <a:lnTo>
                    <a:pt x="12186958" y="677108"/>
                  </a:lnTo>
                  <a:lnTo>
                    <a:pt x="0" y="677108"/>
                  </a:lnTo>
                  <a:close/>
                </a:path>
              </a:pathLst>
            </a:custGeom>
            <a:solidFill>
              <a:srgbClr val="000000">
                <a:alpha val="0"/>
              </a:srgbClr>
            </a:solidFill>
          </p:spPr>
        </p:sp>
        <p:sp>
          <p:nvSpPr>
            <p:cNvPr name="TextBox 4" id="4"/>
            <p:cNvSpPr txBox="true"/>
            <p:nvPr/>
          </p:nvSpPr>
          <p:spPr>
            <a:xfrm>
              <a:off x="0" y="-47625"/>
              <a:ext cx="12186958"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EDUCATION</a:t>
              </a:r>
            </a:p>
          </p:txBody>
        </p:sp>
      </p:grpSp>
      <p:grpSp>
        <p:nvGrpSpPr>
          <p:cNvPr name="Group 5" id="5"/>
          <p:cNvGrpSpPr/>
          <p:nvPr/>
        </p:nvGrpSpPr>
        <p:grpSpPr>
          <a:xfrm rot="0">
            <a:off x="9003333" y="570932"/>
            <a:ext cx="9137650" cy="507831"/>
            <a:chOff x="0" y="0"/>
            <a:chExt cx="12183534" cy="677108"/>
          </a:xfrm>
        </p:grpSpPr>
        <p:sp>
          <p:nvSpPr>
            <p:cNvPr name="Freeform 6" id="6"/>
            <p:cNvSpPr/>
            <p:nvPr/>
          </p:nvSpPr>
          <p:spPr>
            <a:xfrm flipH="false" flipV="false" rot="0">
              <a:off x="0" y="0"/>
              <a:ext cx="12183534" cy="677108"/>
            </a:xfrm>
            <a:custGeom>
              <a:avLst/>
              <a:gdLst/>
              <a:ahLst/>
              <a:cxnLst/>
              <a:rect r="r" b="b" t="t" l="l"/>
              <a:pathLst>
                <a:path h="677108" w="12183534">
                  <a:moveTo>
                    <a:pt x="0" y="0"/>
                  </a:moveTo>
                  <a:lnTo>
                    <a:pt x="12183534" y="0"/>
                  </a:lnTo>
                  <a:lnTo>
                    <a:pt x="12183534" y="677108"/>
                  </a:lnTo>
                  <a:lnTo>
                    <a:pt x="0" y="677108"/>
                  </a:lnTo>
                  <a:close/>
                </a:path>
              </a:pathLst>
            </a:custGeom>
            <a:solidFill>
              <a:srgbClr val="000000">
                <a:alpha val="0"/>
              </a:srgbClr>
            </a:solidFill>
          </p:spPr>
        </p:sp>
        <p:sp>
          <p:nvSpPr>
            <p:cNvPr name="TextBox 7" id="7"/>
            <p:cNvSpPr txBox="true"/>
            <p:nvPr/>
          </p:nvSpPr>
          <p:spPr>
            <a:xfrm>
              <a:off x="0" y="-47625"/>
              <a:ext cx="12183534" cy="724733"/>
            </a:xfrm>
            <a:prstGeom prst="rect">
              <a:avLst/>
            </a:prstGeom>
          </p:spPr>
          <p:txBody>
            <a:bodyPr anchor="t" rtlCol="false" tIns="0" lIns="0" bIns="0" rIns="0"/>
            <a:lstStyle/>
            <a:p>
              <a:pPr algn="ctr">
                <a:lnSpc>
                  <a:spcPts val="2879"/>
                </a:lnSpc>
              </a:pPr>
              <a:r>
                <a:rPr lang="en-US" b="true" sz="2400" u="sng">
                  <a:solidFill>
                    <a:srgbClr val="000000"/>
                  </a:solidFill>
                  <a:latin typeface="Arial Bold"/>
                  <a:ea typeface="Arial Bold"/>
                  <a:cs typeface="Arial Bold"/>
                  <a:sym typeface="Arial Bold"/>
                </a:rPr>
                <a:t>RESONANCE</a:t>
              </a:r>
            </a:p>
          </p:txBody>
        </p:sp>
      </p:grpSp>
      <p:sp>
        <p:nvSpPr>
          <p:cNvPr name="AutoShape 8" id="8"/>
          <p:cNvSpPr/>
          <p:nvPr/>
        </p:nvSpPr>
        <p:spPr>
          <a:xfrm rot="5390477">
            <a:off x="3681238" y="5133821"/>
            <a:ext cx="10315924" cy="0"/>
          </a:xfrm>
          <a:prstGeom prst="line">
            <a:avLst/>
          </a:prstGeom>
          <a:ln cap="rnd" w="19050">
            <a:solidFill>
              <a:srgbClr val="000000"/>
            </a:solidFill>
            <a:prstDash val="solid"/>
            <a:headEnd type="none" len="sm" w="sm"/>
            <a:tailEnd type="none" len="sm" w="sm"/>
          </a:ln>
        </p:spPr>
      </p:sp>
      <p:grpSp>
        <p:nvGrpSpPr>
          <p:cNvPr name="Group 9" id="9"/>
          <p:cNvGrpSpPr/>
          <p:nvPr/>
        </p:nvGrpSpPr>
        <p:grpSpPr>
          <a:xfrm rot="0">
            <a:off x="818607" y="7460967"/>
            <a:ext cx="3165831" cy="692498"/>
            <a:chOff x="0" y="0"/>
            <a:chExt cx="4221108" cy="923330"/>
          </a:xfrm>
        </p:grpSpPr>
        <p:sp>
          <p:nvSpPr>
            <p:cNvPr name="Freeform 10" id="10"/>
            <p:cNvSpPr/>
            <p:nvPr/>
          </p:nvSpPr>
          <p:spPr>
            <a:xfrm flipH="false" flipV="false" rot="0">
              <a:off x="0" y="0"/>
              <a:ext cx="4221108" cy="923330"/>
            </a:xfrm>
            <a:custGeom>
              <a:avLst/>
              <a:gdLst/>
              <a:ahLst/>
              <a:cxnLst/>
              <a:rect r="r" b="b" t="t" l="l"/>
              <a:pathLst>
                <a:path h="923330" w="4221108">
                  <a:moveTo>
                    <a:pt x="0" y="0"/>
                  </a:moveTo>
                  <a:lnTo>
                    <a:pt x="4221108" y="0"/>
                  </a:lnTo>
                  <a:lnTo>
                    <a:pt x="4221108" y="923330"/>
                  </a:lnTo>
                  <a:lnTo>
                    <a:pt x="0" y="923330"/>
                  </a:lnTo>
                  <a:close/>
                </a:path>
              </a:pathLst>
            </a:custGeom>
            <a:solidFill>
              <a:srgbClr val="000000">
                <a:alpha val="0"/>
              </a:srgbClr>
            </a:solidFill>
          </p:spPr>
        </p:sp>
        <p:sp>
          <p:nvSpPr>
            <p:cNvPr name="TextBox 11" id="11"/>
            <p:cNvSpPr txBox="true"/>
            <p:nvPr/>
          </p:nvSpPr>
          <p:spPr>
            <a:xfrm>
              <a:off x="0" y="-38100"/>
              <a:ext cx="4221108"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Safety &amp; Security Awareness</a:t>
              </a:r>
            </a:p>
          </p:txBody>
        </p:sp>
      </p:grpSp>
      <p:grpSp>
        <p:nvGrpSpPr>
          <p:cNvPr name="Group 12" id="12"/>
          <p:cNvGrpSpPr/>
          <p:nvPr/>
        </p:nvGrpSpPr>
        <p:grpSpPr>
          <a:xfrm rot="0">
            <a:off x="729145" y="8242143"/>
            <a:ext cx="3397342" cy="1154161"/>
            <a:chOff x="0" y="0"/>
            <a:chExt cx="4529790" cy="1538882"/>
          </a:xfrm>
        </p:grpSpPr>
        <p:sp>
          <p:nvSpPr>
            <p:cNvPr name="Freeform 13" id="13"/>
            <p:cNvSpPr/>
            <p:nvPr/>
          </p:nvSpPr>
          <p:spPr>
            <a:xfrm flipH="false" flipV="false" rot="0">
              <a:off x="0" y="0"/>
              <a:ext cx="4529790" cy="1538882"/>
            </a:xfrm>
            <a:custGeom>
              <a:avLst/>
              <a:gdLst/>
              <a:ahLst/>
              <a:cxnLst/>
              <a:rect r="r" b="b" t="t" l="l"/>
              <a:pathLst>
                <a:path h="1538882" w="4529790">
                  <a:moveTo>
                    <a:pt x="0" y="0"/>
                  </a:moveTo>
                  <a:lnTo>
                    <a:pt x="4529790" y="0"/>
                  </a:lnTo>
                  <a:lnTo>
                    <a:pt x="4529790" y="1538882"/>
                  </a:lnTo>
                  <a:lnTo>
                    <a:pt x="0" y="1538882"/>
                  </a:lnTo>
                  <a:close/>
                </a:path>
              </a:pathLst>
            </a:custGeom>
            <a:solidFill>
              <a:srgbClr val="000000">
                <a:alpha val="0"/>
              </a:srgbClr>
            </a:solidFill>
          </p:spPr>
        </p:sp>
        <p:sp>
          <p:nvSpPr>
            <p:cNvPr name="TextBox 14" id="14"/>
            <p:cNvSpPr txBox="true"/>
            <p:nvPr/>
          </p:nvSpPr>
          <p:spPr>
            <a:xfrm>
              <a:off x="0" y="-38100"/>
              <a:ext cx="4529790" cy="1576982"/>
            </a:xfrm>
            <a:prstGeom prst="rect">
              <a:avLst/>
            </a:prstGeom>
          </p:spPr>
          <p:txBody>
            <a:bodyPr anchor="ctr" rtlCol="false" tIns="0" lIns="0" bIns="0" rIns="0"/>
            <a:lstStyle/>
            <a:p>
              <a:pPr algn="l">
                <a:lnSpc>
                  <a:spcPts val="1980"/>
                </a:lnSpc>
              </a:pPr>
              <a:r>
                <a:rPr lang="en-US" sz="1650">
                  <a:solidFill>
                    <a:srgbClr val="000000"/>
                  </a:solidFill>
                  <a:latin typeface="Arial"/>
                  <a:ea typeface="Arial"/>
                  <a:cs typeface="Arial"/>
                  <a:sym typeface="Arial"/>
                </a:rPr>
                <a:t>Using puzzles and showcases realistic scenarios to educate customers on data security, reinforcing DBS as a trusted ally.</a:t>
              </a:r>
            </a:p>
          </p:txBody>
        </p:sp>
      </p:grpSp>
      <p:sp>
        <p:nvSpPr>
          <p:cNvPr name="Freeform 15" id="15">
            <a:hlinkClick r:id="rId3" tooltip="https://www.instagram.com/p/DFWp-sVTdyt/"/>
          </p:cNvPr>
          <p:cNvSpPr/>
          <p:nvPr/>
        </p:nvSpPr>
        <p:spPr>
          <a:xfrm flipH="false" flipV="false" rot="0">
            <a:off x="4047123" y="7846094"/>
            <a:ext cx="1605232" cy="1627584"/>
          </a:xfrm>
          <a:custGeom>
            <a:avLst/>
            <a:gdLst/>
            <a:ahLst/>
            <a:cxnLst/>
            <a:rect r="r" b="b" t="t" l="l"/>
            <a:pathLst>
              <a:path h="1627584" w="1605232">
                <a:moveTo>
                  <a:pt x="0" y="0"/>
                </a:moveTo>
                <a:lnTo>
                  <a:pt x="1605232" y="0"/>
                </a:lnTo>
                <a:lnTo>
                  <a:pt x="1605232" y="1627584"/>
                </a:lnTo>
                <a:lnTo>
                  <a:pt x="0" y="1627584"/>
                </a:lnTo>
                <a:lnTo>
                  <a:pt x="0" y="0"/>
                </a:lnTo>
                <a:close/>
              </a:path>
            </a:pathLst>
          </a:custGeom>
          <a:blipFill>
            <a:blip r:embed="rId2"/>
            <a:stretch>
              <a:fillRect l="0" t="0" r="0" b="0"/>
            </a:stretch>
          </a:blipFill>
        </p:spPr>
      </p:sp>
      <p:sp>
        <p:nvSpPr>
          <p:cNvPr name="Freeform 16" id="16">
            <a:hlinkClick r:id="rId5" tooltip="https://www.instagram.com/p/DFCNJdDMqWK/"/>
          </p:cNvPr>
          <p:cNvSpPr/>
          <p:nvPr/>
        </p:nvSpPr>
        <p:spPr>
          <a:xfrm flipH="false" flipV="false" rot="0">
            <a:off x="7085316" y="7391418"/>
            <a:ext cx="1144489" cy="2067797"/>
          </a:xfrm>
          <a:custGeom>
            <a:avLst/>
            <a:gdLst/>
            <a:ahLst/>
            <a:cxnLst/>
            <a:rect r="r" b="b" t="t" l="l"/>
            <a:pathLst>
              <a:path h="2067797" w="1144489">
                <a:moveTo>
                  <a:pt x="0" y="0"/>
                </a:moveTo>
                <a:lnTo>
                  <a:pt x="1144489" y="0"/>
                </a:lnTo>
                <a:lnTo>
                  <a:pt x="1144489" y="2067796"/>
                </a:lnTo>
                <a:lnTo>
                  <a:pt x="0" y="2067796"/>
                </a:lnTo>
                <a:lnTo>
                  <a:pt x="0" y="0"/>
                </a:lnTo>
                <a:close/>
              </a:path>
            </a:pathLst>
          </a:custGeom>
          <a:blipFill>
            <a:blip r:embed="rId4"/>
            <a:stretch>
              <a:fillRect l="0" t="0" r="0" b="0"/>
            </a:stretch>
          </a:blipFill>
        </p:spPr>
      </p:sp>
      <p:sp>
        <p:nvSpPr>
          <p:cNvPr name="AutoShape 17" id="17"/>
          <p:cNvSpPr/>
          <p:nvPr/>
        </p:nvSpPr>
        <p:spPr>
          <a:xfrm rot="5987">
            <a:off x="452852" y="7078443"/>
            <a:ext cx="8202998" cy="0"/>
          </a:xfrm>
          <a:prstGeom prst="line">
            <a:avLst/>
          </a:prstGeom>
          <a:ln cap="rnd" w="9525">
            <a:solidFill>
              <a:srgbClr val="FFFFFF"/>
            </a:solidFill>
            <a:prstDash val="solid"/>
            <a:headEnd type="none" len="sm" w="sm"/>
            <a:tailEnd type="none" len="sm" w="sm"/>
          </a:ln>
        </p:spPr>
      </p:sp>
      <p:grpSp>
        <p:nvGrpSpPr>
          <p:cNvPr name="Group 18" id="18"/>
          <p:cNvGrpSpPr/>
          <p:nvPr/>
        </p:nvGrpSpPr>
        <p:grpSpPr>
          <a:xfrm rot="0">
            <a:off x="811221" y="1367496"/>
            <a:ext cx="3675005" cy="415499"/>
            <a:chOff x="0" y="0"/>
            <a:chExt cx="4900006" cy="553998"/>
          </a:xfrm>
        </p:grpSpPr>
        <p:sp>
          <p:nvSpPr>
            <p:cNvPr name="Freeform 19" id="19"/>
            <p:cNvSpPr/>
            <p:nvPr/>
          </p:nvSpPr>
          <p:spPr>
            <a:xfrm flipH="false" flipV="false" rot="0">
              <a:off x="0" y="0"/>
              <a:ext cx="4900006" cy="553998"/>
            </a:xfrm>
            <a:custGeom>
              <a:avLst/>
              <a:gdLst/>
              <a:ahLst/>
              <a:cxnLst/>
              <a:rect r="r" b="b" t="t" l="l"/>
              <a:pathLst>
                <a:path h="553998" w="4900006">
                  <a:moveTo>
                    <a:pt x="0" y="0"/>
                  </a:moveTo>
                  <a:lnTo>
                    <a:pt x="4900006" y="0"/>
                  </a:lnTo>
                  <a:lnTo>
                    <a:pt x="4900006" y="553998"/>
                  </a:lnTo>
                  <a:lnTo>
                    <a:pt x="0" y="553998"/>
                  </a:lnTo>
                  <a:close/>
                </a:path>
              </a:pathLst>
            </a:custGeom>
            <a:solidFill>
              <a:srgbClr val="000000">
                <a:alpha val="0"/>
              </a:srgbClr>
            </a:solidFill>
          </p:spPr>
        </p:sp>
        <p:sp>
          <p:nvSpPr>
            <p:cNvPr name="TextBox 20" id="20"/>
            <p:cNvSpPr txBox="true"/>
            <p:nvPr/>
          </p:nvSpPr>
          <p:spPr>
            <a:xfrm>
              <a:off x="0" y="-38100"/>
              <a:ext cx="490000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Learn from the Leaders</a:t>
              </a:r>
            </a:p>
          </p:txBody>
        </p:sp>
      </p:grpSp>
      <p:grpSp>
        <p:nvGrpSpPr>
          <p:cNvPr name="Group 21" id="21"/>
          <p:cNvGrpSpPr/>
          <p:nvPr/>
        </p:nvGrpSpPr>
        <p:grpSpPr>
          <a:xfrm rot="0">
            <a:off x="838856" y="1830813"/>
            <a:ext cx="3690896" cy="1246496"/>
            <a:chOff x="0" y="0"/>
            <a:chExt cx="4921194" cy="1661994"/>
          </a:xfrm>
        </p:grpSpPr>
        <p:sp>
          <p:nvSpPr>
            <p:cNvPr name="Freeform 22" id="22"/>
            <p:cNvSpPr/>
            <p:nvPr/>
          </p:nvSpPr>
          <p:spPr>
            <a:xfrm flipH="false" flipV="false" rot="0">
              <a:off x="0" y="0"/>
              <a:ext cx="4921194" cy="1661994"/>
            </a:xfrm>
            <a:custGeom>
              <a:avLst/>
              <a:gdLst/>
              <a:ahLst/>
              <a:cxnLst/>
              <a:rect r="r" b="b" t="t" l="l"/>
              <a:pathLst>
                <a:path h="1661994" w="4921194">
                  <a:moveTo>
                    <a:pt x="0" y="0"/>
                  </a:moveTo>
                  <a:lnTo>
                    <a:pt x="4921194" y="0"/>
                  </a:lnTo>
                  <a:lnTo>
                    <a:pt x="4921194" y="1661994"/>
                  </a:lnTo>
                  <a:lnTo>
                    <a:pt x="0" y="1661994"/>
                  </a:lnTo>
                  <a:close/>
                </a:path>
              </a:pathLst>
            </a:custGeom>
            <a:solidFill>
              <a:srgbClr val="000000">
                <a:alpha val="0"/>
              </a:srgbClr>
            </a:solidFill>
          </p:spPr>
        </p:sp>
        <p:sp>
          <p:nvSpPr>
            <p:cNvPr name="TextBox 23" id="23"/>
            <p:cNvSpPr txBox="true"/>
            <p:nvPr/>
          </p:nvSpPr>
          <p:spPr>
            <a:xfrm>
              <a:off x="0" y="-38100"/>
              <a:ext cx="4921194" cy="1700094"/>
            </a:xfrm>
            <a:prstGeom prst="rect">
              <a:avLst/>
            </a:prstGeom>
          </p:spPr>
          <p:txBody>
            <a:bodyPr anchor="t" rtlCol="false" tIns="0" lIns="0" bIns="0" rIns="0"/>
            <a:lstStyle/>
            <a:p>
              <a:pPr algn="l">
                <a:lnSpc>
                  <a:spcPts val="2160"/>
                </a:lnSpc>
              </a:pPr>
              <a:r>
                <a:rPr lang="en-US" sz="1800">
                  <a:solidFill>
                    <a:srgbClr val="000000"/>
                  </a:solidFill>
                  <a:latin typeface="Arial"/>
                  <a:ea typeface="Arial"/>
                  <a:cs typeface="Arial"/>
                  <a:sym typeface="Arial"/>
                </a:rPr>
                <a:t>Showcasing </a:t>
              </a:r>
              <a:r>
                <a:rPr lang="en-US" sz="1800">
                  <a:solidFill>
                    <a:srgbClr val="00B0F0"/>
                  </a:solidFill>
                  <a:latin typeface="Arial"/>
                  <a:ea typeface="Arial"/>
                  <a:cs typeface="Arial"/>
                  <a:sym typeface="Arial"/>
                </a:rPr>
                <a:t>leadership insights</a:t>
              </a:r>
              <a:r>
                <a:rPr lang="en-US" sz="1800">
                  <a:solidFill>
                    <a:srgbClr val="000000"/>
                  </a:solidFill>
                  <a:latin typeface="Arial"/>
                  <a:ea typeface="Arial"/>
                  <a:cs typeface="Arial"/>
                  <a:sym typeface="Arial"/>
                </a:rPr>
                <a:t> through interviews highlighting </a:t>
              </a:r>
              <a:r>
                <a:rPr lang="en-US" sz="1800">
                  <a:solidFill>
                    <a:srgbClr val="00B0F0"/>
                  </a:solidFill>
                  <a:latin typeface="Arial"/>
                  <a:ea typeface="Arial"/>
                  <a:cs typeface="Arial"/>
                  <a:sym typeface="Arial"/>
                </a:rPr>
                <a:t>industry expertise, vision, and innovation.</a:t>
              </a:r>
            </a:p>
          </p:txBody>
        </p:sp>
      </p:grpSp>
      <p:sp>
        <p:nvSpPr>
          <p:cNvPr name="Freeform 24" id="24">
            <a:hlinkClick r:id="rId7" tooltip="https://www.instagram.com/p/DApzxGgIIBg/"/>
          </p:cNvPr>
          <p:cNvSpPr/>
          <p:nvPr/>
        </p:nvSpPr>
        <p:spPr>
          <a:xfrm flipH="false" flipV="false" rot="0">
            <a:off x="4654242" y="1179549"/>
            <a:ext cx="1214036" cy="2182566"/>
          </a:xfrm>
          <a:custGeom>
            <a:avLst/>
            <a:gdLst/>
            <a:ahLst/>
            <a:cxnLst/>
            <a:rect r="r" b="b" t="t" l="l"/>
            <a:pathLst>
              <a:path h="2182566" w="1214036">
                <a:moveTo>
                  <a:pt x="0" y="0"/>
                </a:moveTo>
                <a:lnTo>
                  <a:pt x="1214036" y="0"/>
                </a:lnTo>
                <a:lnTo>
                  <a:pt x="1214036" y="2182566"/>
                </a:lnTo>
                <a:lnTo>
                  <a:pt x="0" y="2182566"/>
                </a:lnTo>
                <a:lnTo>
                  <a:pt x="0" y="0"/>
                </a:lnTo>
                <a:close/>
              </a:path>
            </a:pathLst>
          </a:custGeom>
          <a:blipFill>
            <a:blip r:embed="rId6"/>
            <a:stretch>
              <a:fillRect l="0" t="0" r="0" b="0"/>
            </a:stretch>
          </a:blipFill>
        </p:spPr>
      </p:sp>
      <p:sp>
        <p:nvSpPr>
          <p:cNvPr name="Freeform 25" id="25"/>
          <p:cNvSpPr/>
          <p:nvPr/>
        </p:nvSpPr>
        <p:spPr>
          <a:xfrm flipH="false" flipV="false" rot="0">
            <a:off x="6021099" y="1178984"/>
            <a:ext cx="2183136" cy="2183136"/>
          </a:xfrm>
          <a:custGeom>
            <a:avLst/>
            <a:gdLst/>
            <a:ahLst/>
            <a:cxnLst/>
            <a:rect r="r" b="b" t="t" l="l"/>
            <a:pathLst>
              <a:path h="2183136" w="2183136">
                <a:moveTo>
                  <a:pt x="0" y="0"/>
                </a:moveTo>
                <a:lnTo>
                  <a:pt x="2183136" y="0"/>
                </a:lnTo>
                <a:lnTo>
                  <a:pt x="2183136" y="2183135"/>
                </a:lnTo>
                <a:lnTo>
                  <a:pt x="0" y="2183135"/>
                </a:lnTo>
                <a:lnTo>
                  <a:pt x="0" y="0"/>
                </a:lnTo>
                <a:close/>
              </a:path>
            </a:pathLst>
          </a:custGeom>
          <a:blipFill>
            <a:blip r:embed="rId8"/>
            <a:stretch>
              <a:fillRect l="0" t="0" r="0" b="0"/>
            </a:stretch>
          </a:blipFill>
        </p:spPr>
      </p:sp>
      <p:sp>
        <p:nvSpPr>
          <p:cNvPr name="AutoShape 26" id="26"/>
          <p:cNvSpPr/>
          <p:nvPr/>
        </p:nvSpPr>
        <p:spPr>
          <a:xfrm rot="6050">
            <a:off x="537738" y="3543920"/>
            <a:ext cx="8118112" cy="0"/>
          </a:xfrm>
          <a:prstGeom prst="line">
            <a:avLst/>
          </a:prstGeom>
          <a:ln cap="rnd" w="9525">
            <a:solidFill>
              <a:srgbClr val="FFFFFF"/>
            </a:solidFill>
            <a:prstDash val="solid"/>
            <a:headEnd type="none" len="sm" w="sm"/>
            <a:tailEnd type="none" len="sm" w="sm"/>
          </a:ln>
        </p:spPr>
      </p:sp>
      <p:grpSp>
        <p:nvGrpSpPr>
          <p:cNvPr name="Group 27" id="27"/>
          <p:cNvGrpSpPr/>
          <p:nvPr/>
        </p:nvGrpSpPr>
        <p:grpSpPr>
          <a:xfrm rot="0">
            <a:off x="839106" y="3870406"/>
            <a:ext cx="3675005" cy="415498"/>
            <a:chOff x="0" y="0"/>
            <a:chExt cx="4900006" cy="553998"/>
          </a:xfrm>
        </p:grpSpPr>
        <p:sp>
          <p:nvSpPr>
            <p:cNvPr name="Freeform 28" id="28"/>
            <p:cNvSpPr/>
            <p:nvPr/>
          </p:nvSpPr>
          <p:spPr>
            <a:xfrm flipH="false" flipV="false" rot="0">
              <a:off x="0" y="0"/>
              <a:ext cx="4900006" cy="553998"/>
            </a:xfrm>
            <a:custGeom>
              <a:avLst/>
              <a:gdLst/>
              <a:ahLst/>
              <a:cxnLst/>
              <a:rect r="r" b="b" t="t" l="l"/>
              <a:pathLst>
                <a:path h="553998" w="4900006">
                  <a:moveTo>
                    <a:pt x="0" y="0"/>
                  </a:moveTo>
                  <a:lnTo>
                    <a:pt x="4900006" y="0"/>
                  </a:lnTo>
                  <a:lnTo>
                    <a:pt x="4900006" y="553998"/>
                  </a:lnTo>
                  <a:lnTo>
                    <a:pt x="0" y="553998"/>
                  </a:lnTo>
                  <a:close/>
                </a:path>
              </a:pathLst>
            </a:custGeom>
            <a:solidFill>
              <a:srgbClr val="000000">
                <a:alpha val="0"/>
              </a:srgbClr>
            </a:solidFill>
          </p:spPr>
        </p:sp>
        <p:sp>
          <p:nvSpPr>
            <p:cNvPr name="TextBox 29" id="29"/>
            <p:cNvSpPr txBox="true"/>
            <p:nvPr/>
          </p:nvSpPr>
          <p:spPr>
            <a:xfrm>
              <a:off x="0" y="-38100"/>
              <a:ext cx="490000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Seminars / Events</a:t>
              </a:r>
            </a:p>
          </p:txBody>
        </p:sp>
      </p:grpSp>
      <p:grpSp>
        <p:nvGrpSpPr>
          <p:cNvPr name="Group 30" id="30"/>
          <p:cNvGrpSpPr/>
          <p:nvPr/>
        </p:nvGrpSpPr>
        <p:grpSpPr>
          <a:xfrm rot="0">
            <a:off x="811472" y="5157458"/>
            <a:ext cx="3805204" cy="1154161"/>
            <a:chOff x="0" y="0"/>
            <a:chExt cx="5073606" cy="1538882"/>
          </a:xfrm>
        </p:grpSpPr>
        <p:sp>
          <p:nvSpPr>
            <p:cNvPr name="Freeform 31" id="31"/>
            <p:cNvSpPr/>
            <p:nvPr/>
          </p:nvSpPr>
          <p:spPr>
            <a:xfrm flipH="false" flipV="false" rot="0">
              <a:off x="0" y="0"/>
              <a:ext cx="5073606" cy="1538882"/>
            </a:xfrm>
            <a:custGeom>
              <a:avLst/>
              <a:gdLst/>
              <a:ahLst/>
              <a:cxnLst/>
              <a:rect r="r" b="b" t="t" l="l"/>
              <a:pathLst>
                <a:path h="1538882" w="5073606">
                  <a:moveTo>
                    <a:pt x="0" y="0"/>
                  </a:moveTo>
                  <a:lnTo>
                    <a:pt x="5073606" y="0"/>
                  </a:lnTo>
                  <a:lnTo>
                    <a:pt x="5073606" y="1538882"/>
                  </a:lnTo>
                  <a:lnTo>
                    <a:pt x="0" y="1538882"/>
                  </a:lnTo>
                  <a:close/>
                </a:path>
              </a:pathLst>
            </a:custGeom>
            <a:solidFill>
              <a:srgbClr val="000000">
                <a:alpha val="0"/>
              </a:srgbClr>
            </a:solidFill>
          </p:spPr>
        </p:sp>
        <p:sp>
          <p:nvSpPr>
            <p:cNvPr name="TextBox 32" id="32"/>
            <p:cNvSpPr txBox="true"/>
            <p:nvPr/>
          </p:nvSpPr>
          <p:spPr>
            <a:xfrm>
              <a:off x="0" y="-38100"/>
              <a:ext cx="5073606" cy="1576982"/>
            </a:xfrm>
            <a:prstGeom prst="rect">
              <a:avLst/>
            </a:prstGeom>
          </p:spPr>
          <p:txBody>
            <a:bodyPr anchor="t" rtlCol="false" tIns="0" lIns="0" bIns="0" rIns="0"/>
            <a:lstStyle/>
            <a:p>
              <a:pPr algn="l">
                <a:lnSpc>
                  <a:spcPts val="1980"/>
                </a:lnSpc>
              </a:pPr>
              <a:r>
                <a:rPr lang="en-US" sz="1650">
                  <a:solidFill>
                    <a:srgbClr val="000000"/>
                  </a:solidFill>
                  <a:latin typeface="Arial"/>
                  <a:ea typeface="Arial"/>
                  <a:cs typeface="Arial"/>
                  <a:sym typeface="Arial"/>
                </a:rPr>
                <a:t>Beyond banking, DBS highlights its role in strengthening bilateral economic ties and its Singaporean heritage through Trivias</a:t>
              </a:r>
            </a:p>
          </p:txBody>
        </p:sp>
      </p:grpSp>
      <p:grpSp>
        <p:nvGrpSpPr>
          <p:cNvPr name="Group 33" id="33"/>
          <p:cNvGrpSpPr/>
          <p:nvPr/>
        </p:nvGrpSpPr>
        <p:grpSpPr>
          <a:xfrm rot="0">
            <a:off x="811472" y="4384948"/>
            <a:ext cx="4253719" cy="415498"/>
            <a:chOff x="0" y="0"/>
            <a:chExt cx="5671626" cy="553998"/>
          </a:xfrm>
        </p:grpSpPr>
        <p:sp>
          <p:nvSpPr>
            <p:cNvPr name="Freeform 34" id="34"/>
            <p:cNvSpPr/>
            <p:nvPr/>
          </p:nvSpPr>
          <p:spPr>
            <a:xfrm flipH="false" flipV="false" rot="0">
              <a:off x="0" y="0"/>
              <a:ext cx="5671626" cy="553998"/>
            </a:xfrm>
            <a:custGeom>
              <a:avLst/>
              <a:gdLst/>
              <a:ahLst/>
              <a:cxnLst/>
              <a:rect r="r" b="b" t="t" l="l"/>
              <a:pathLst>
                <a:path h="553998" w="5671626">
                  <a:moveTo>
                    <a:pt x="0" y="0"/>
                  </a:moveTo>
                  <a:lnTo>
                    <a:pt x="5671626" y="0"/>
                  </a:lnTo>
                  <a:lnTo>
                    <a:pt x="5671626" y="553998"/>
                  </a:lnTo>
                  <a:lnTo>
                    <a:pt x="0" y="553998"/>
                  </a:lnTo>
                  <a:close/>
                </a:path>
              </a:pathLst>
            </a:custGeom>
            <a:solidFill>
              <a:srgbClr val="000000">
                <a:alpha val="0"/>
              </a:srgbClr>
            </a:solidFill>
          </p:spPr>
        </p:sp>
        <p:sp>
          <p:nvSpPr>
            <p:cNvPr name="TextBox 35" id="35"/>
            <p:cNvSpPr txBox="true"/>
            <p:nvPr/>
          </p:nvSpPr>
          <p:spPr>
            <a:xfrm>
              <a:off x="0" y="-38100"/>
              <a:ext cx="5671626" cy="592098"/>
            </a:xfrm>
            <a:prstGeom prst="rect">
              <a:avLst/>
            </a:prstGeom>
          </p:spPr>
          <p:txBody>
            <a:bodyPr anchor="t" rtlCol="false" tIns="0" lIns="0" bIns="0" rIns="0"/>
            <a:lstStyle/>
            <a:p>
              <a:pPr algn="l">
                <a:lnSpc>
                  <a:spcPts val="2160"/>
                </a:lnSpc>
              </a:pPr>
              <a:r>
                <a:rPr lang="en-US" sz="1800" i="true">
                  <a:solidFill>
                    <a:srgbClr val="000000"/>
                  </a:solidFill>
                  <a:latin typeface="Times New Roman Italics"/>
                  <a:ea typeface="Times New Roman Italics"/>
                  <a:cs typeface="Times New Roman Italics"/>
                  <a:sym typeface="Times New Roman Italics"/>
                </a:rPr>
                <a:t>DBS X CNBC ‘India Singapore Connect’</a:t>
              </a:r>
            </a:p>
          </p:txBody>
        </p:sp>
      </p:grpSp>
      <p:sp>
        <p:nvSpPr>
          <p:cNvPr name="Freeform 36" id="36">
            <a:hlinkClick r:id="rId10" tooltip="https://www.instagram.com/p/DD6SlQPyDwk/"/>
          </p:cNvPr>
          <p:cNvSpPr/>
          <p:nvPr/>
        </p:nvSpPr>
        <p:spPr>
          <a:xfrm flipH="false" flipV="false" rot="0">
            <a:off x="4912532" y="4234762"/>
            <a:ext cx="2045108" cy="1136455"/>
          </a:xfrm>
          <a:custGeom>
            <a:avLst/>
            <a:gdLst/>
            <a:ahLst/>
            <a:cxnLst/>
            <a:rect r="r" b="b" t="t" l="l"/>
            <a:pathLst>
              <a:path h="1136455" w="2045108">
                <a:moveTo>
                  <a:pt x="0" y="0"/>
                </a:moveTo>
                <a:lnTo>
                  <a:pt x="2045107" y="0"/>
                </a:lnTo>
                <a:lnTo>
                  <a:pt x="2045107" y="1136456"/>
                </a:lnTo>
                <a:lnTo>
                  <a:pt x="0" y="1136456"/>
                </a:lnTo>
                <a:lnTo>
                  <a:pt x="0" y="0"/>
                </a:lnTo>
                <a:close/>
              </a:path>
            </a:pathLst>
          </a:custGeom>
          <a:blipFill>
            <a:blip r:embed="rId9"/>
            <a:stretch>
              <a:fillRect l="0" t="0" r="0" b="0"/>
            </a:stretch>
          </a:blipFill>
        </p:spPr>
      </p:sp>
      <p:sp>
        <p:nvSpPr>
          <p:cNvPr name="Freeform 37" id="37">
            <a:hlinkClick r:id="rId12" tooltip="https://www.instagram.com/p/DDWOBWmtQIK/"/>
          </p:cNvPr>
          <p:cNvSpPr/>
          <p:nvPr/>
        </p:nvSpPr>
        <p:spPr>
          <a:xfrm flipH="false" flipV="false" rot="0">
            <a:off x="4853511" y="5486248"/>
            <a:ext cx="2064322" cy="1182200"/>
          </a:xfrm>
          <a:custGeom>
            <a:avLst/>
            <a:gdLst/>
            <a:ahLst/>
            <a:cxnLst/>
            <a:rect r="r" b="b" t="t" l="l"/>
            <a:pathLst>
              <a:path h="1182200" w="2064322">
                <a:moveTo>
                  <a:pt x="0" y="0"/>
                </a:moveTo>
                <a:lnTo>
                  <a:pt x="2064323" y="0"/>
                </a:lnTo>
                <a:lnTo>
                  <a:pt x="2064323" y="1182200"/>
                </a:lnTo>
                <a:lnTo>
                  <a:pt x="0" y="1182200"/>
                </a:lnTo>
                <a:lnTo>
                  <a:pt x="0" y="0"/>
                </a:lnTo>
                <a:close/>
              </a:path>
            </a:pathLst>
          </a:custGeom>
          <a:blipFill>
            <a:blip r:embed="rId11"/>
            <a:stretch>
              <a:fillRect l="0" t="0" r="0" b="0"/>
            </a:stretch>
          </a:blipFill>
        </p:spPr>
      </p:sp>
      <p:sp>
        <p:nvSpPr>
          <p:cNvPr name="AutoShape 38" id="38"/>
          <p:cNvSpPr/>
          <p:nvPr/>
        </p:nvSpPr>
        <p:spPr>
          <a:xfrm rot="5393996">
            <a:off x="9348122" y="5453181"/>
            <a:ext cx="8181374" cy="0"/>
          </a:xfrm>
          <a:prstGeom prst="line">
            <a:avLst/>
          </a:prstGeom>
          <a:ln cap="rnd" w="9525">
            <a:solidFill>
              <a:srgbClr val="FFFFFF"/>
            </a:solidFill>
            <a:prstDash val="solid"/>
            <a:headEnd type="none" len="sm" w="sm"/>
            <a:tailEnd type="none" len="sm" w="sm"/>
          </a:ln>
        </p:spPr>
      </p:sp>
      <p:grpSp>
        <p:nvGrpSpPr>
          <p:cNvPr name="Group 39" id="39"/>
          <p:cNvGrpSpPr/>
          <p:nvPr/>
        </p:nvGrpSpPr>
        <p:grpSpPr>
          <a:xfrm rot="0">
            <a:off x="8917490" y="3939"/>
            <a:ext cx="9370506" cy="553998"/>
            <a:chOff x="0" y="0"/>
            <a:chExt cx="12494008" cy="738664"/>
          </a:xfrm>
        </p:grpSpPr>
        <p:sp>
          <p:nvSpPr>
            <p:cNvPr name="Freeform 40" id="40"/>
            <p:cNvSpPr/>
            <p:nvPr/>
          </p:nvSpPr>
          <p:spPr>
            <a:xfrm flipH="false" flipV="false" rot="0">
              <a:off x="0" y="0"/>
              <a:ext cx="12494008" cy="738664"/>
            </a:xfrm>
            <a:custGeom>
              <a:avLst/>
              <a:gdLst/>
              <a:ahLst/>
              <a:cxnLst/>
              <a:rect r="r" b="b" t="t" l="l"/>
              <a:pathLst>
                <a:path h="738664" w="12494008">
                  <a:moveTo>
                    <a:pt x="0" y="0"/>
                  </a:moveTo>
                  <a:lnTo>
                    <a:pt x="12494008" y="0"/>
                  </a:lnTo>
                  <a:lnTo>
                    <a:pt x="12494008" y="738664"/>
                  </a:lnTo>
                  <a:lnTo>
                    <a:pt x="0" y="738664"/>
                  </a:lnTo>
                  <a:close/>
                </a:path>
              </a:pathLst>
            </a:custGeom>
            <a:solidFill>
              <a:srgbClr val="000000">
                <a:alpha val="0"/>
              </a:srgbClr>
            </a:solidFill>
          </p:spPr>
        </p:sp>
        <p:sp>
          <p:nvSpPr>
            <p:cNvPr name="TextBox 41" id="41"/>
            <p:cNvSpPr txBox="true"/>
            <p:nvPr/>
          </p:nvSpPr>
          <p:spPr>
            <a:xfrm>
              <a:off x="0" y="-38100"/>
              <a:ext cx="12494008" cy="776764"/>
            </a:xfrm>
            <a:prstGeom prst="rect">
              <a:avLst/>
            </a:prstGeom>
          </p:spPr>
          <p:txBody>
            <a:bodyPr anchor="t" rtlCol="false" tIns="0" lIns="0" bIns="0" rIns="0"/>
            <a:lstStyle/>
            <a:p>
              <a:pPr algn="l">
                <a:lnSpc>
                  <a:spcPts val="1620"/>
                </a:lnSpc>
              </a:pPr>
              <a:r>
                <a:rPr lang="en-US" sz="1350" i="true">
                  <a:solidFill>
                    <a:srgbClr val="000000"/>
                  </a:solidFill>
                  <a:latin typeface="Arial Italics"/>
                  <a:ea typeface="Arial Italics"/>
                  <a:cs typeface="Arial Italics"/>
                  <a:sym typeface="Arial Italics"/>
                </a:rPr>
                <a:t>Although the brand hasn’t leveraged the full potential of pop culture hacking, they have tapped into Badminton, Bollywood, Music/Poetry, TV &amp; Online Entertainment</a:t>
              </a:r>
            </a:p>
          </p:txBody>
        </p:sp>
      </p:grpSp>
      <p:grpSp>
        <p:nvGrpSpPr>
          <p:cNvPr name="Group 42" id="42"/>
          <p:cNvGrpSpPr/>
          <p:nvPr/>
        </p:nvGrpSpPr>
        <p:grpSpPr>
          <a:xfrm rot="0">
            <a:off x="9170301" y="1434717"/>
            <a:ext cx="4030385" cy="692497"/>
            <a:chOff x="0" y="0"/>
            <a:chExt cx="5373846" cy="923330"/>
          </a:xfrm>
        </p:grpSpPr>
        <p:sp>
          <p:nvSpPr>
            <p:cNvPr name="Freeform 43" id="43"/>
            <p:cNvSpPr/>
            <p:nvPr/>
          </p:nvSpPr>
          <p:spPr>
            <a:xfrm flipH="false" flipV="false" rot="0">
              <a:off x="0" y="0"/>
              <a:ext cx="5373846" cy="923330"/>
            </a:xfrm>
            <a:custGeom>
              <a:avLst/>
              <a:gdLst/>
              <a:ahLst/>
              <a:cxnLst/>
              <a:rect r="r" b="b" t="t" l="l"/>
              <a:pathLst>
                <a:path h="923330" w="5373846">
                  <a:moveTo>
                    <a:pt x="0" y="0"/>
                  </a:moveTo>
                  <a:lnTo>
                    <a:pt x="5373846" y="0"/>
                  </a:lnTo>
                  <a:lnTo>
                    <a:pt x="5373846" y="923330"/>
                  </a:lnTo>
                  <a:lnTo>
                    <a:pt x="0" y="923330"/>
                  </a:lnTo>
                  <a:close/>
                </a:path>
              </a:pathLst>
            </a:custGeom>
            <a:solidFill>
              <a:srgbClr val="000000">
                <a:alpha val="0"/>
              </a:srgbClr>
            </a:solidFill>
          </p:spPr>
        </p:sp>
        <p:sp>
          <p:nvSpPr>
            <p:cNvPr name="TextBox 44" id="44"/>
            <p:cNvSpPr txBox="true"/>
            <p:nvPr/>
          </p:nvSpPr>
          <p:spPr>
            <a:xfrm>
              <a:off x="0" y="-38100"/>
              <a:ext cx="5373846"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1. Faces of Influence limited to badminton</a:t>
              </a:r>
            </a:p>
          </p:txBody>
        </p:sp>
      </p:grpSp>
      <p:grpSp>
        <p:nvGrpSpPr>
          <p:cNvPr name="Group 45" id="45"/>
          <p:cNvGrpSpPr/>
          <p:nvPr/>
        </p:nvGrpSpPr>
        <p:grpSpPr>
          <a:xfrm rot="0">
            <a:off x="9177000" y="2163516"/>
            <a:ext cx="4030386" cy="1154161"/>
            <a:chOff x="0" y="0"/>
            <a:chExt cx="5373848" cy="1538882"/>
          </a:xfrm>
        </p:grpSpPr>
        <p:sp>
          <p:nvSpPr>
            <p:cNvPr name="Freeform 46" id="46"/>
            <p:cNvSpPr/>
            <p:nvPr/>
          </p:nvSpPr>
          <p:spPr>
            <a:xfrm flipH="false" flipV="false" rot="0">
              <a:off x="0" y="0"/>
              <a:ext cx="5373848" cy="1538882"/>
            </a:xfrm>
            <a:custGeom>
              <a:avLst/>
              <a:gdLst/>
              <a:ahLst/>
              <a:cxnLst/>
              <a:rect r="r" b="b" t="t" l="l"/>
              <a:pathLst>
                <a:path h="1538882" w="5373848">
                  <a:moveTo>
                    <a:pt x="0" y="0"/>
                  </a:moveTo>
                  <a:lnTo>
                    <a:pt x="5373848" y="0"/>
                  </a:lnTo>
                  <a:lnTo>
                    <a:pt x="5373848" y="1538882"/>
                  </a:lnTo>
                  <a:lnTo>
                    <a:pt x="0" y="1538882"/>
                  </a:lnTo>
                  <a:close/>
                </a:path>
              </a:pathLst>
            </a:custGeom>
            <a:solidFill>
              <a:srgbClr val="000000">
                <a:alpha val="0"/>
              </a:srgbClr>
            </a:solidFill>
          </p:spPr>
        </p:sp>
        <p:sp>
          <p:nvSpPr>
            <p:cNvPr name="TextBox 47" id="47"/>
            <p:cNvSpPr txBox="true"/>
            <p:nvPr/>
          </p:nvSpPr>
          <p:spPr>
            <a:xfrm>
              <a:off x="0" y="-38100"/>
              <a:ext cx="5373848" cy="1576982"/>
            </a:xfrm>
            <a:prstGeom prst="rect">
              <a:avLst/>
            </a:prstGeom>
          </p:spPr>
          <p:txBody>
            <a:bodyPr anchor="t" rtlCol="false" tIns="0" lIns="0" bIns="0" rIns="0"/>
            <a:lstStyle/>
            <a:p>
              <a:pPr algn="l">
                <a:lnSpc>
                  <a:spcPts val="1980"/>
                </a:lnSpc>
              </a:pPr>
              <a:r>
                <a:rPr lang="en-US" sz="1650">
                  <a:solidFill>
                    <a:srgbClr val="333333"/>
                  </a:solidFill>
                  <a:latin typeface="Arial"/>
                  <a:ea typeface="Arial"/>
                  <a:cs typeface="Arial"/>
                  <a:sym typeface="Arial"/>
                </a:rPr>
                <a:t>Badminton stars Chirag Shetty, Satwiksairaj Rankireddy, Treesa Jolly, and Lakshya Sen feature in topicals, brand narratives, and event content.</a:t>
              </a:r>
            </a:p>
          </p:txBody>
        </p:sp>
      </p:grpSp>
      <p:sp>
        <p:nvSpPr>
          <p:cNvPr name="Freeform 48" id="48"/>
          <p:cNvSpPr/>
          <p:nvPr/>
        </p:nvSpPr>
        <p:spPr>
          <a:xfrm flipH="false" flipV="false" rot="0">
            <a:off x="11935290" y="4214674"/>
            <a:ext cx="1095046" cy="1204066"/>
          </a:xfrm>
          <a:custGeom>
            <a:avLst/>
            <a:gdLst/>
            <a:ahLst/>
            <a:cxnLst/>
            <a:rect r="r" b="b" t="t" l="l"/>
            <a:pathLst>
              <a:path h="1204066" w="1095046">
                <a:moveTo>
                  <a:pt x="0" y="0"/>
                </a:moveTo>
                <a:lnTo>
                  <a:pt x="1095046" y="0"/>
                </a:lnTo>
                <a:lnTo>
                  <a:pt x="1095046" y="1204067"/>
                </a:lnTo>
                <a:lnTo>
                  <a:pt x="0" y="1204067"/>
                </a:lnTo>
                <a:lnTo>
                  <a:pt x="0" y="0"/>
                </a:lnTo>
                <a:close/>
              </a:path>
            </a:pathLst>
          </a:custGeom>
          <a:blipFill>
            <a:blip r:embed="rId13"/>
            <a:stretch>
              <a:fillRect l="0" t="0" r="0" b="0"/>
            </a:stretch>
          </a:blipFill>
        </p:spPr>
      </p:sp>
      <p:sp>
        <p:nvSpPr>
          <p:cNvPr name="Freeform 49" id="49"/>
          <p:cNvSpPr/>
          <p:nvPr/>
        </p:nvSpPr>
        <p:spPr>
          <a:xfrm flipH="false" flipV="false" rot="0">
            <a:off x="10738090" y="3640334"/>
            <a:ext cx="1086258" cy="1778407"/>
          </a:xfrm>
          <a:custGeom>
            <a:avLst/>
            <a:gdLst/>
            <a:ahLst/>
            <a:cxnLst/>
            <a:rect r="r" b="b" t="t" l="l"/>
            <a:pathLst>
              <a:path h="1778407" w="1086258">
                <a:moveTo>
                  <a:pt x="0" y="0"/>
                </a:moveTo>
                <a:lnTo>
                  <a:pt x="1086258" y="0"/>
                </a:lnTo>
                <a:lnTo>
                  <a:pt x="1086258" y="1778407"/>
                </a:lnTo>
                <a:lnTo>
                  <a:pt x="0" y="1778407"/>
                </a:lnTo>
                <a:lnTo>
                  <a:pt x="0" y="0"/>
                </a:lnTo>
                <a:close/>
              </a:path>
            </a:pathLst>
          </a:custGeom>
          <a:blipFill>
            <a:blip r:embed="rId14"/>
            <a:stretch>
              <a:fillRect l="0" t="0" r="0" b="0"/>
            </a:stretch>
          </a:blipFill>
        </p:spPr>
      </p:sp>
      <p:grpSp>
        <p:nvGrpSpPr>
          <p:cNvPr name="Group 50" id="50"/>
          <p:cNvGrpSpPr/>
          <p:nvPr/>
        </p:nvGrpSpPr>
        <p:grpSpPr>
          <a:xfrm rot="0">
            <a:off x="9124053" y="5839655"/>
            <a:ext cx="4030385" cy="415499"/>
            <a:chOff x="0" y="0"/>
            <a:chExt cx="5373846" cy="553998"/>
          </a:xfrm>
        </p:grpSpPr>
        <p:sp>
          <p:nvSpPr>
            <p:cNvPr name="Freeform 51" id="51"/>
            <p:cNvSpPr/>
            <p:nvPr/>
          </p:nvSpPr>
          <p:spPr>
            <a:xfrm flipH="false" flipV="false" rot="0">
              <a:off x="0" y="0"/>
              <a:ext cx="5373846" cy="553998"/>
            </a:xfrm>
            <a:custGeom>
              <a:avLst/>
              <a:gdLst/>
              <a:ahLst/>
              <a:cxnLst/>
              <a:rect r="r" b="b" t="t" l="l"/>
              <a:pathLst>
                <a:path h="553998" w="5373846">
                  <a:moveTo>
                    <a:pt x="0" y="0"/>
                  </a:moveTo>
                  <a:lnTo>
                    <a:pt x="5373846" y="0"/>
                  </a:lnTo>
                  <a:lnTo>
                    <a:pt x="5373846" y="553998"/>
                  </a:lnTo>
                  <a:lnTo>
                    <a:pt x="0" y="553998"/>
                  </a:lnTo>
                  <a:close/>
                </a:path>
              </a:pathLst>
            </a:custGeom>
            <a:solidFill>
              <a:srgbClr val="000000">
                <a:alpha val="0"/>
              </a:srgbClr>
            </a:solidFill>
          </p:spPr>
        </p:sp>
        <p:sp>
          <p:nvSpPr>
            <p:cNvPr name="TextBox 52" id="52"/>
            <p:cNvSpPr txBox="true"/>
            <p:nvPr/>
          </p:nvSpPr>
          <p:spPr>
            <a:xfrm>
              <a:off x="0" y="-38100"/>
              <a:ext cx="5373846"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2. Bollywood cinema integration</a:t>
              </a:r>
            </a:p>
          </p:txBody>
        </p:sp>
      </p:grpSp>
      <p:sp>
        <p:nvSpPr>
          <p:cNvPr name="AutoShape 53" id="53"/>
          <p:cNvSpPr/>
          <p:nvPr/>
        </p:nvSpPr>
        <p:spPr>
          <a:xfrm rot="12542">
            <a:off x="9341292" y="5617572"/>
            <a:ext cx="3915949" cy="0"/>
          </a:xfrm>
          <a:prstGeom prst="line">
            <a:avLst/>
          </a:prstGeom>
          <a:ln cap="rnd" w="9525">
            <a:solidFill>
              <a:srgbClr val="FFFFFF"/>
            </a:solidFill>
            <a:prstDash val="solid"/>
            <a:headEnd type="none" len="sm" w="sm"/>
            <a:tailEnd type="none" len="sm" w="sm"/>
          </a:ln>
        </p:spPr>
      </p:sp>
      <p:grpSp>
        <p:nvGrpSpPr>
          <p:cNvPr name="Group 54" id="54"/>
          <p:cNvGrpSpPr/>
          <p:nvPr/>
        </p:nvGrpSpPr>
        <p:grpSpPr>
          <a:xfrm rot="0">
            <a:off x="9170301" y="6319778"/>
            <a:ext cx="3990411" cy="1154161"/>
            <a:chOff x="0" y="0"/>
            <a:chExt cx="5320548" cy="1538882"/>
          </a:xfrm>
        </p:grpSpPr>
        <p:sp>
          <p:nvSpPr>
            <p:cNvPr name="Freeform 55" id="55"/>
            <p:cNvSpPr/>
            <p:nvPr/>
          </p:nvSpPr>
          <p:spPr>
            <a:xfrm flipH="false" flipV="false" rot="0">
              <a:off x="0" y="0"/>
              <a:ext cx="5320548" cy="1538882"/>
            </a:xfrm>
            <a:custGeom>
              <a:avLst/>
              <a:gdLst/>
              <a:ahLst/>
              <a:cxnLst/>
              <a:rect r="r" b="b" t="t" l="l"/>
              <a:pathLst>
                <a:path h="1538882" w="5320548">
                  <a:moveTo>
                    <a:pt x="0" y="0"/>
                  </a:moveTo>
                  <a:lnTo>
                    <a:pt x="5320548" y="0"/>
                  </a:lnTo>
                  <a:lnTo>
                    <a:pt x="5320548" y="1538882"/>
                  </a:lnTo>
                  <a:lnTo>
                    <a:pt x="0" y="1538882"/>
                  </a:lnTo>
                  <a:close/>
                </a:path>
              </a:pathLst>
            </a:custGeom>
            <a:solidFill>
              <a:srgbClr val="000000">
                <a:alpha val="0"/>
              </a:srgbClr>
            </a:solidFill>
          </p:spPr>
        </p:sp>
        <p:sp>
          <p:nvSpPr>
            <p:cNvPr name="TextBox 56" id="56"/>
            <p:cNvSpPr txBox="true"/>
            <p:nvPr/>
          </p:nvSpPr>
          <p:spPr>
            <a:xfrm>
              <a:off x="0" y="-38100"/>
              <a:ext cx="5320548" cy="1576982"/>
            </a:xfrm>
            <a:prstGeom prst="rect">
              <a:avLst/>
            </a:prstGeom>
          </p:spPr>
          <p:txBody>
            <a:bodyPr anchor="t" rtlCol="false" tIns="0" lIns="0" bIns="0" rIns="0"/>
            <a:lstStyle/>
            <a:p>
              <a:pPr algn="l">
                <a:lnSpc>
                  <a:spcPts val="1980"/>
                </a:lnSpc>
              </a:pPr>
              <a:r>
                <a:rPr lang="en-US" sz="1650">
                  <a:solidFill>
                    <a:srgbClr val="333333"/>
                  </a:solidFill>
                  <a:latin typeface="Arial"/>
                  <a:ea typeface="Arial"/>
                  <a:cs typeface="Arial"/>
                  <a:sym typeface="Arial"/>
                </a:rPr>
                <a:t>Partnering with real and reel Srikanth for Srikanth, starring Rajkummar Rao, the brand embraced pop culture &amp; celebrated diversity.</a:t>
              </a:r>
            </a:p>
          </p:txBody>
        </p:sp>
      </p:grpSp>
      <p:sp>
        <p:nvSpPr>
          <p:cNvPr name="Freeform 57" id="57">
            <a:hlinkClick r:id="rId16" tooltip="https://www.instagram.com/p/C7x-KLDhSKk/"/>
          </p:cNvPr>
          <p:cNvSpPr/>
          <p:nvPr/>
        </p:nvSpPr>
        <p:spPr>
          <a:xfrm flipH="false" flipV="false" rot="0">
            <a:off x="11637004" y="7354767"/>
            <a:ext cx="1121414" cy="2126729"/>
          </a:xfrm>
          <a:custGeom>
            <a:avLst/>
            <a:gdLst/>
            <a:ahLst/>
            <a:cxnLst/>
            <a:rect r="r" b="b" t="t" l="l"/>
            <a:pathLst>
              <a:path h="2126729" w="1121414">
                <a:moveTo>
                  <a:pt x="0" y="0"/>
                </a:moveTo>
                <a:lnTo>
                  <a:pt x="1121414" y="0"/>
                </a:lnTo>
                <a:lnTo>
                  <a:pt x="1121414" y="2126729"/>
                </a:lnTo>
                <a:lnTo>
                  <a:pt x="0" y="2126729"/>
                </a:lnTo>
                <a:lnTo>
                  <a:pt x="0" y="0"/>
                </a:lnTo>
                <a:close/>
              </a:path>
            </a:pathLst>
          </a:custGeom>
          <a:blipFill>
            <a:blip r:embed="rId15"/>
            <a:stretch>
              <a:fillRect l="0" t="0" r="0" b="0"/>
            </a:stretch>
          </a:blipFill>
        </p:spPr>
      </p:sp>
      <p:sp>
        <p:nvSpPr>
          <p:cNvPr name="Freeform 58" id="58">
            <a:hlinkClick r:id="rId18" tooltip="https://www.instagram.com/p/C7WyEbOAzJ4/"/>
          </p:cNvPr>
          <p:cNvSpPr/>
          <p:nvPr/>
        </p:nvSpPr>
        <p:spPr>
          <a:xfrm flipH="false" flipV="false" rot="0">
            <a:off x="9624357" y="7587971"/>
            <a:ext cx="1919814" cy="1898349"/>
          </a:xfrm>
          <a:custGeom>
            <a:avLst/>
            <a:gdLst/>
            <a:ahLst/>
            <a:cxnLst/>
            <a:rect r="r" b="b" t="t" l="l"/>
            <a:pathLst>
              <a:path h="1898349" w="1919814">
                <a:moveTo>
                  <a:pt x="0" y="0"/>
                </a:moveTo>
                <a:lnTo>
                  <a:pt x="1919814" y="0"/>
                </a:lnTo>
                <a:lnTo>
                  <a:pt x="1919814" y="1898349"/>
                </a:lnTo>
                <a:lnTo>
                  <a:pt x="0" y="1898349"/>
                </a:lnTo>
                <a:lnTo>
                  <a:pt x="0" y="0"/>
                </a:lnTo>
                <a:close/>
              </a:path>
            </a:pathLst>
          </a:custGeom>
          <a:blipFill>
            <a:blip r:embed="rId17"/>
            <a:stretch>
              <a:fillRect l="0" t="0" r="0" b="0"/>
            </a:stretch>
          </a:blipFill>
        </p:spPr>
      </p:sp>
      <p:grpSp>
        <p:nvGrpSpPr>
          <p:cNvPr name="Group 59" id="59"/>
          <p:cNvGrpSpPr/>
          <p:nvPr/>
        </p:nvGrpSpPr>
        <p:grpSpPr>
          <a:xfrm rot="0">
            <a:off x="13716908" y="1781584"/>
            <a:ext cx="2560173" cy="692498"/>
            <a:chOff x="0" y="0"/>
            <a:chExt cx="3413564" cy="923330"/>
          </a:xfrm>
        </p:grpSpPr>
        <p:sp>
          <p:nvSpPr>
            <p:cNvPr name="Freeform 60" id="60"/>
            <p:cNvSpPr/>
            <p:nvPr/>
          </p:nvSpPr>
          <p:spPr>
            <a:xfrm flipH="false" flipV="false" rot="0">
              <a:off x="0" y="0"/>
              <a:ext cx="3413564" cy="923330"/>
            </a:xfrm>
            <a:custGeom>
              <a:avLst/>
              <a:gdLst/>
              <a:ahLst/>
              <a:cxnLst/>
              <a:rect r="r" b="b" t="t" l="l"/>
              <a:pathLst>
                <a:path h="923330" w="3413564">
                  <a:moveTo>
                    <a:pt x="0" y="0"/>
                  </a:moveTo>
                  <a:lnTo>
                    <a:pt x="3413564" y="0"/>
                  </a:lnTo>
                  <a:lnTo>
                    <a:pt x="3413564" y="923330"/>
                  </a:lnTo>
                  <a:lnTo>
                    <a:pt x="0" y="923330"/>
                  </a:lnTo>
                  <a:close/>
                </a:path>
              </a:pathLst>
            </a:custGeom>
            <a:solidFill>
              <a:srgbClr val="000000">
                <a:alpha val="0"/>
              </a:srgbClr>
            </a:solidFill>
          </p:spPr>
        </p:sp>
        <p:sp>
          <p:nvSpPr>
            <p:cNvPr name="TextBox 61" id="61"/>
            <p:cNvSpPr txBox="true"/>
            <p:nvPr/>
          </p:nvSpPr>
          <p:spPr>
            <a:xfrm>
              <a:off x="0" y="-38100"/>
              <a:ext cx="3413564" cy="961430"/>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3. Music/Poetry through events</a:t>
              </a:r>
            </a:p>
          </p:txBody>
        </p:sp>
      </p:grpSp>
      <p:sp>
        <p:nvSpPr>
          <p:cNvPr name="Freeform 62" id="62">
            <a:hlinkClick r:id="rId20" tooltip="https://www.instagram.com/p/C5qjGehyZg9/"/>
          </p:cNvPr>
          <p:cNvSpPr/>
          <p:nvPr/>
        </p:nvSpPr>
        <p:spPr>
          <a:xfrm flipH="false" flipV="false" rot="0">
            <a:off x="16280760" y="1642364"/>
            <a:ext cx="1199700" cy="2181028"/>
          </a:xfrm>
          <a:custGeom>
            <a:avLst/>
            <a:gdLst/>
            <a:ahLst/>
            <a:cxnLst/>
            <a:rect r="r" b="b" t="t" l="l"/>
            <a:pathLst>
              <a:path h="2181028" w="1199700">
                <a:moveTo>
                  <a:pt x="0" y="0"/>
                </a:moveTo>
                <a:lnTo>
                  <a:pt x="1199700" y="0"/>
                </a:lnTo>
                <a:lnTo>
                  <a:pt x="1199700" y="2181028"/>
                </a:lnTo>
                <a:lnTo>
                  <a:pt x="0" y="2181028"/>
                </a:lnTo>
                <a:lnTo>
                  <a:pt x="0" y="0"/>
                </a:lnTo>
                <a:close/>
              </a:path>
            </a:pathLst>
          </a:custGeom>
          <a:blipFill>
            <a:blip r:embed="rId19"/>
            <a:stretch>
              <a:fillRect l="0" t="0" r="0" b="0"/>
            </a:stretch>
          </a:blipFill>
        </p:spPr>
      </p:sp>
      <p:grpSp>
        <p:nvGrpSpPr>
          <p:cNvPr name="Group 63" id="63"/>
          <p:cNvGrpSpPr/>
          <p:nvPr/>
        </p:nvGrpSpPr>
        <p:grpSpPr>
          <a:xfrm rot="0">
            <a:off x="13695742" y="2667075"/>
            <a:ext cx="2674692" cy="1154161"/>
            <a:chOff x="0" y="0"/>
            <a:chExt cx="3566256" cy="1538882"/>
          </a:xfrm>
        </p:grpSpPr>
        <p:sp>
          <p:nvSpPr>
            <p:cNvPr name="Freeform 64" id="64"/>
            <p:cNvSpPr/>
            <p:nvPr/>
          </p:nvSpPr>
          <p:spPr>
            <a:xfrm flipH="false" flipV="false" rot="0">
              <a:off x="0" y="0"/>
              <a:ext cx="3566256" cy="1538882"/>
            </a:xfrm>
            <a:custGeom>
              <a:avLst/>
              <a:gdLst/>
              <a:ahLst/>
              <a:cxnLst/>
              <a:rect r="r" b="b" t="t" l="l"/>
              <a:pathLst>
                <a:path h="1538882" w="3566256">
                  <a:moveTo>
                    <a:pt x="0" y="0"/>
                  </a:moveTo>
                  <a:lnTo>
                    <a:pt x="3566256" y="0"/>
                  </a:lnTo>
                  <a:lnTo>
                    <a:pt x="3566256" y="1538882"/>
                  </a:lnTo>
                  <a:lnTo>
                    <a:pt x="0" y="1538882"/>
                  </a:lnTo>
                  <a:close/>
                </a:path>
              </a:pathLst>
            </a:custGeom>
            <a:solidFill>
              <a:srgbClr val="000000">
                <a:alpha val="0"/>
              </a:srgbClr>
            </a:solidFill>
          </p:spPr>
        </p:sp>
        <p:sp>
          <p:nvSpPr>
            <p:cNvPr name="TextBox 65" id="65"/>
            <p:cNvSpPr txBox="true"/>
            <p:nvPr/>
          </p:nvSpPr>
          <p:spPr>
            <a:xfrm>
              <a:off x="0" y="-38100"/>
              <a:ext cx="3566256" cy="1576982"/>
            </a:xfrm>
            <a:prstGeom prst="rect">
              <a:avLst/>
            </a:prstGeom>
          </p:spPr>
          <p:txBody>
            <a:bodyPr anchor="t" rtlCol="false" tIns="0" lIns="0" bIns="0" rIns="0"/>
            <a:lstStyle/>
            <a:p>
              <a:pPr algn="l">
                <a:lnSpc>
                  <a:spcPts val="1980"/>
                </a:lnSpc>
              </a:pPr>
              <a:r>
                <a:rPr lang="en-US" sz="1650">
                  <a:solidFill>
                    <a:srgbClr val="222222"/>
                  </a:solidFill>
                  <a:latin typeface="Arial"/>
                  <a:ea typeface="Arial"/>
                  <a:cs typeface="Arial"/>
                  <a:sym typeface="Arial"/>
                </a:rPr>
                <a:t>DBS joined Spoken Fest 2024 as a Sustainability Partner, aligning with its eco-conscious mission.</a:t>
              </a:r>
            </a:p>
          </p:txBody>
        </p:sp>
      </p:grpSp>
      <p:grpSp>
        <p:nvGrpSpPr>
          <p:cNvPr name="Group 66" id="66"/>
          <p:cNvGrpSpPr/>
          <p:nvPr/>
        </p:nvGrpSpPr>
        <p:grpSpPr>
          <a:xfrm rot="0">
            <a:off x="13694766" y="4507216"/>
            <a:ext cx="3782013" cy="415498"/>
            <a:chOff x="0" y="0"/>
            <a:chExt cx="5042684" cy="553998"/>
          </a:xfrm>
        </p:grpSpPr>
        <p:sp>
          <p:nvSpPr>
            <p:cNvPr name="Freeform 67" id="67"/>
            <p:cNvSpPr/>
            <p:nvPr/>
          </p:nvSpPr>
          <p:spPr>
            <a:xfrm flipH="false" flipV="false" rot="0">
              <a:off x="0" y="0"/>
              <a:ext cx="5042684" cy="553998"/>
            </a:xfrm>
            <a:custGeom>
              <a:avLst/>
              <a:gdLst/>
              <a:ahLst/>
              <a:cxnLst/>
              <a:rect r="r" b="b" t="t" l="l"/>
              <a:pathLst>
                <a:path h="553998" w="5042684">
                  <a:moveTo>
                    <a:pt x="0" y="0"/>
                  </a:moveTo>
                  <a:lnTo>
                    <a:pt x="5042684" y="0"/>
                  </a:lnTo>
                  <a:lnTo>
                    <a:pt x="5042684" y="553998"/>
                  </a:lnTo>
                  <a:lnTo>
                    <a:pt x="0" y="553998"/>
                  </a:lnTo>
                  <a:close/>
                </a:path>
              </a:pathLst>
            </a:custGeom>
            <a:solidFill>
              <a:srgbClr val="000000">
                <a:alpha val="0"/>
              </a:srgbClr>
            </a:solidFill>
          </p:spPr>
        </p:sp>
        <p:sp>
          <p:nvSpPr>
            <p:cNvPr name="TextBox 68" id="68"/>
            <p:cNvSpPr txBox="true"/>
            <p:nvPr/>
          </p:nvSpPr>
          <p:spPr>
            <a:xfrm>
              <a:off x="0" y="-38100"/>
              <a:ext cx="5042684"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4. TV with Shark Tank</a:t>
              </a:r>
            </a:p>
          </p:txBody>
        </p:sp>
      </p:grpSp>
      <p:sp>
        <p:nvSpPr>
          <p:cNvPr name="AutoShape 69" id="69"/>
          <p:cNvSpPr/>
          <p:nvPr/>
        </p:nvSpPr>
        <p:spPr>
          <a:xfrm rot="11979">
            <a:off x="13686537" y="4285905"/>
            <a:ext cx="4100048" cy="0"/>
          </a:xfrm>
          <a:prstGeom prst="line">
            <a:avLst/>
          </a:prstGeom>
          <a:ln cap="rnd" w="9525">
            <a:solidFill>
              <a:srgbClr val="FFFFFF"/>
            </a:solidFill>
            <a:prstDash val="solid"/>
            <a:headEnd type="none" len="sm" w="sm"/>
            <a:tailEnd type="none" len="sm" w="sm"/>
          </a:ln>
        </p:spPr>
      </p:sp>
      <p:sp>
        <p:nvSpPr>
          <p:cNvPr name="Freeform 70" id="70">
            <a:hlinkClick r:id="rId22" tooltip="https://www.instagram.com/p/C5Qo77mrWwf/"/>
          </p:cNvPr>
          <p:cNvSpPr/>
          <p:nvPr/>
        </p:nvSpPr>
        <p:spPr>
          <a:xfrm flipH="false" flipV="false" rot="0">
            <a:off x="13674412" y="5961132"/>
            <a:ext cx="1719343" cy="956852"/>
          </a:xfrm>
          <a:custGeom>
            <a:avLst/>
            <a:gdLst/>
            <a:ahLst/>
            <a:cxnLst/>
            <a:rect r="r" b="b" t="t" l="l"/>
            <a:pathLst>
              <a:path h="956852" w="1719343">
                <a:moveTo>
                  <a:pt x="0" y="0"/>
                </a:moveTo>
                <a:lnTo>
                  <a:pt x="1719344" y="0"/>
                </a:lnTo>
                <a:lnTo>
                  <a:pt x="1719344" y="956852"/>
                </a:lnTo>
                <a:lnTo>
                  <a:pt x="0" y="956852"/>
                </a:lnTo>
                <a:lnTo>
                  <a:pt x="0" y="0"/>
                </a:lnTo>
                <a:close/>
              </a:path>
            </a:pathLst>
          </a:custGeom>
          <a:blipFill>
            <a:blip r:embed="rId21"/>
            <a:stretch>
              <a:fillRect l="0" t="0" r="0" b="0"/>
            </a:stretch>
          </a:blipFill>
        </p:spPr>
      </p:sp>
      <p:sp>
        <p:nvSpPr>
          <p:cNvPr name="Freeform 71" id="71">
            <a:hlinkClick r:id="rId24" tooltip="https://www.instagram.com/p/C40sODlMHcX/"/>
          </p:cNvPr>
          <p:cNvSpPr/>
          <p:nvPr/>
        </p:nvSpPr>
        <p:spPr>
          <a:xfrm flipH="false" flipV="false" rot="0">
            <a:off x="15440002" y="5783220"/>
            <a:ext cx="2036777" cy="1164612"/>
          </a:xfrm>
          <a:custGeom>
            <a:avLst/>
            <a:gdLst/>
            <a:ahLst/>
            <a:cxnLst/>
            <a:rect r="r" b="b" t="t" l="l"/>
            <a:pathLst>
              <a:path h="1164612" w="2036777">
                <a:moveTo>
                  <a:pt x="0" y="0"/>
                </a:moveTo>
                <a:lnTo>
                  <a:pt x="2036777" y="0"/>
                </a:lnTo>
                <a:lnTo>
                  <a:pt x="2036777" y="1164612"/>
                </a:lnTo>
                <a:lnTo>
                  <a:pt x="0" y="1164612"/>
                </a:lnTo>
                <a:lnTo>
                  <a:pt x="0" y="0"/>
                </a:lnTo>
                <a:close/>
              </a:path>
            </a:pathLst>
          </a:custGeom>
          <a:blipFill>
            <a:blip r:embed="rId23"/>
            <a:stretch>
              <a:fillRect l="0" t="0" r="0" b="0"/>
            </a:stretch>
          </a:blipFill>
        </p:spPr>
      </p:sp>
      <p:grpSp>
        <p:nvGrpSpPr>
          <p:cNvPr name="Group 72" id="72"/>
          <p:cNvGrpSpPr/>
          <p:nvPr/>
        </p:nvGrpSpPr>
        <p:grpSpPr>
          <a:xfrm rot="0">
            <a:off x="13716908" y="4924618"/>
            <a:ext cx="3889455" cy="865621"/>
            <a:chOff x="0" y="0"/>
            <a:chExt cx="5185940" cy="1154162"/>
          </a:xfrm>
        </p:grpSpPr>
        <p:sp>
          <p:nvSpPr>
            <p:cNvPr name="Freeform 73" id="73"/>
            <p:cNvSpPr/>
            <p:nvPr/>
          </p:nvSpPr>
          <p:spPr>
            <a:xfrm flipH="false" flipV="false" rot="0">
              <a:off x="0" y="0"/>
              <a:ext cx="5185940" cy="1154162"/>
            </a:xfrm>
            <a:custGeom>
              <a:avLst/>
              <a:gdLst/>
              <a:ahLst/>
              <a:cxnLst/>
              <a:rect r="r" b="b" t="t" l="l"/>
              <a:pathLst>
                <a:path h="1154162" w="5185940">
                  <a:moveTo>
                    <a:pt x="0" y="0"/>
                  </a:moveTo>
                  <a:lnTo>
                    <a:pt x="5185940" y="0"/>
                  </a:lnTo>
                  <a:lnTo>
                    <a:pt x="5185940" y="1154162"/>
                  </a:lnTo>
                  <a:lnTo>
                    <a:pt x="0" y="1154162"/>
                  </a:lnTo>
                  <a:close/>
                </a:path>
              </a:pathLst>
            </a:custGeom>
            <a:solidFill>
              <a:srgbClr val="000000">
                <a:alpha val="0"/>
              </a:srgbClr>
            </a:solidFill>
          </p:spPr>
        </p:sp>
        <p:sp>
          <p:nvSpPr>
            <p:cNvPr name="TextBox 74" id="74"/>
            <p:cNvSpPr txBox="true"/>
            <p:nvPr/>
          </p:nvSpPr>
          <p:spPr>
            <a:xfrm>
              <a:off x="0" y="-28575"/>
              <a:ext cx="5185940" cy="1182737"/>
            </a:xfrm>
            <a:prstGeom prst="rect">
              <a:avLst/>
            </a:prstGeom>
          </p:spPr>
          <p:txBody>
            <a:bodyPr anchor="t" rtlCol="false" tIns="0" lIns="0" bIns="0" rIns="0"/>
            <a:lstStyle/>
            <a:p>
              <a:pPr algn="l">
                <a:lnSpc>
                  <a:spcPts val="1889"/>
                </a:lnSpc>
              </a:pPr>
              <a:r>
                <a:rPr lang="en-US" sz="1575">
                  <a:solidFill>
                    <a:srgbClr val="222222"/>
                  </a:solidFill>
                  <a:latin typeface="Arial"/>
                  <a:ea typeface="Arial"/>
                  <a:cs typeface="Arial"/>
                  <a:sym typeface="Arial"/>
                </a:rPr>
                <a:t>Advanced its strategy for a sustainable ecosystem by providing grants to innovative green businesses.</a:t>
              </a:r>
            </a:p>
          </p:txBody>
        </p:sp>
      </p:grpSp>
      <p:sp>
        <p:nvSpPr>
          <p:cNvPr name="AutoShape 75" id="75"/>
          <p:cNvSpPr/>
          <p:nvPr/>
        </p:nvSpPr>
        <p:spPr>
          <a:xfrm rot="12167">
            <a:off x="13712016" y="7307595"/>
            <a:ext cx="4036816" cy="0"/>
          </a:xfrm>
          <a:prstGeom prst="line">
            <a:avLst/>
          </a:prstGeom>
          <a:ln cap="rnd" w="9525">
            <a:solidFill>
              <a:srgbClr val="FFFFFF"/>
            </a:solidFill>
            <a:prstDash val="solid"/>
            <a:headEnd type="none" len="sm" w="sm"/>
            <a:tailEnd type="none" len="sm" w="sm"/>
          </a:ln>
        </p:spPr>
      </p:sp>
      <p:grpSp>
        <p:nvGrpSpPr>
          <p:cNvPr name="Group 76" id="76"/>
          <p:cNvGrpSpPr/>
          <p:nvPr/>
        </p:nvGrpSpPr>
        <p:grpSpPr>
          <a:xfrm rot="0">
            <a:off x="13716908" y="7506168"/>
            <a:ext cx="3992213" cy="415499"/>
            <a:chOff x="0" y="0"/>
            <a:chExt cx="5322950" cy="553998"/>
          </a:xfrm>
        </p:grpSpPr>
        <p:sp>
          <p:nvSpPr>
            <p:cNvPr name="Freeform 77" id="77"/>
            <p:cNvSpPr/>
            <p:nvPr/>
          </p:nvSpPr>
          <p:spPr>
            <a:xfrm flipH="false" flipV="false" rot="0">
              <a:off x="0" y="0"/>
              <a:ext cx="5322950" cy="553998"/>
            </a:xfrm>
            <a:custGeom>
              <a:avLst/>
              <a:gdLst/>
              <a:ahLst/>
              <a:cxnLst/>
              <a:rect r="r" b="b" t="t" l="l"/>
              <a:pathLst>
                <a:path h="553998" w="5322950">
                  <a:moveTo>
                    <a:pt x="0" y="0"/>
                  </a:moveTo>
                  <a:lnTo>
                    <a:pt x="5322950" y="0"/>
                  </a:lnTo>
                  <a:lnTo>
                    <a:pt x="5322950" y="553998"/>
                  </a:lnTo>
                  <a:lnTo>
                    <a:pt x="0" y="553998"/>
                  </a:lnTo>
                  <a:close/>
                </a:path>
              </a:pathLst>
            </a:custGeom>
            <a:solidFill>
              <a:srgbClr val="000000">
                <a:alpha val="0"/>
              </a:srgbClr>
            </a:solidFill>
          </p:spPr>
        </p:sp>
        <p:sp>
          <p:nvSpPr>
            <p:cNvPr name="TextBox 78" id="78"/>
            <p:cNvSpPr txBox="true"/>
            <p:nvPr/>
          </p:nvSpPr>
          <p:spPr>
            <a:xfrm>
              <a:off x="0" y="-38100"/>
              <a:ext cx="5322950" cy="592098"/>
            </a:xfrm>
            <a:prstGeom prst="rect">
              <a:avLst/>
            </a:prstGeom>
          </p:spPr>
          <p:txBody>
            <a:bodyPr anchor="t" rtlCol="false" tIns="0" lIns="0" bIns="0" rIns="0"/>
            <a:lstStyle/>
            <a:p>
              <a:pPr algn="l">
                <a:lnSpc>
                  <a:spcPts val="2160"/>
                </a:lnSpc>
              </a:pPr>
              <a:r>
                <a:rPr lang="en-US" b="true" sz="1800">
                  <a:solidFill>
                    <a:srgbClr val="000000"/>
                  </a:solidFill>
                  <a:latin typeface="Arial Bold"/>
                  <a:ea typeface="Arial Bold"/>
                  <a:cs typeface="Arial Bold"/>
                  <a:sym typeface="Arial Bold"/>
                </a:rPr>
                <a:t>5. Web-Series – DBS Spark</a:t>
              </a:r>
            </a:p>
          </p:txBody>
        </p:sp>
      </p:grpSp>
      <p:grpSp>
        <p:nvGrpSpPr>
          <p:cNvPr name="Group 79" id="79"/>
          <p:cNvGrpSpPr/>
          <p:nvPr/>
        </p:nvGrpSpPr>
        <p:grpSpPr>
          <a:xfrm rot="0">
            <a:off x="13658100" y="7970940"/>
            <a:ext cx="2120491" cy="1592744"/>
            <a:chOff x="0" y="0"/>
            <a:chExt cx="2827322" cy="2123658"/>
          </a:xfrm>
        </p:grpSpPr>
        <p:sp>
          <p:nvSpPr>
            <p:cNvPr name="Freeform 80" id="80"/>
            <p:cNvSpPr/>
            <p:nvPr/>
          </p:nvSpPr>
          <p:spPr>
            <a:xfrm flipH="false" flipV="false" rot="0">
              <a:off x="0" y="0"/>
              <a:ext cx="2827322" cy="2123658"/>
            </a:xfrm>
            <a:custGeom>
              <a:avLst/>
              <a:gdLst/>
              <a:ahLst/>
              <a:cxnLst/>
              <a:rect r="r" b="b" t="t" l="l"/>
              <a:pathLst>
                <a:path h="2123658" w="2827322">
                  <a:moveTo>
                    <a:pt x="0" y="0"/>
                  </a:moveTo>
                  <a:lnTo>
                    <a:pt x="2827322" y="0"/>
                  </a:lnTo>
                  <a:lnTo>
                    <a:pt x="2827322" y="2123658"/>
                  </a:lnTo>
                  <a:lnTo>
                    <a:pt x="0" y="2123658"/>
                  </a:lnTo>
                  <a:close/>
                </a:path>
              </a:pathLst>
            </a:custGeom>
            <a:solidFill>
              <a:srgbClr val="000000">
                <a:alpha val="0"/>
              </a:srgbClr>
            </a:solidFill>
          </p:spPr>
        </p:sp>
        <p:sp>
          <p:nvSpPr>
            <p:cNvPr name="TextBox 81" id="81"/>
            <p:cNvSpPr txBox="true"/>
            <p:nvPr/>
          </p:nvSpPr>
          <p:spPr>
            <a:xfrm>
              <a:off x="0" y="-28575"/>
              <a:ext cx="2827322" cy="2152233"/>
            </a:xfrm>
            <a:prstGeom prst="rect">
              <a:avLst/>
            </a:prstGeom>
          </p:spPr>
          <p:txBody>
            <a:bodyPr anchor="t" rtlCol="false" tIns="0" lIns="0" bIns="0" rIns="0"/>
            <a:lstStyle/>
            <a:p>
              <a:pPr algn="l">
                <a:lnSpc>
                  <a:spcPts val="1889"/>
                </a:lnSpc>
              </a:pPr>
              <a:r>
                <a:rPr lang="en-US" sz="1575">
                  <a:solidFill>
                    <a:srgbClr val="222222"/>
                  </a:solidFill>
                  <a:latin typeface="Arial"/>
                  <a:ea typeface="Arial"/>
                  <a:cs typeface="Arial"/>
                  <a:sym typeface="Arial"/>
                </a:rPr>
                <a:t>Humanizing the financial sector and communicating the core philosophy that drives bankers at DBS </a:t>
              </a:r>
            </a:p>
          </p:txBody>
        </p:sp>
      </p:grpSp>
      <p:sp>
        <p:nvSpPr>
          <p:cNvPr name="Freeform 82" id="82">
            <a:hlinkClick r:id="rId26" tooltip="https://www.instagram.com/p/DEmVM_xIqXz/"/>
          </p:cNvPr>
          <p:cNvSpPr/>
          <p:nvPr/>
        </p:nvSpPr>
        <p:spPr>
          <a:xfrm flipH="false" flipV="false" rot="0">
            <a:off x="16612986" y="8100738"/>
            <a:ext cx="842897" cy="1521047"/>
          </a:xfrm>
          <a:custGeom>
            <a:avLst/>
            <a:gdLst/>
            <a:ahLst/>
            <a:cxnLst/>
            <a:rect r="r" b="b" t="t" l="l"/>
            <a:pathLst>
              <a:path h="1521047" w="842897">
                <a:moveTo>
                  <a:pt x="0" y="0"/>
                </a:moveTo>
                <a:lnTo>
                  <a:pt x="842897" y="0"/>
                </a:lnTo>
                <a:lnTo>
                  <a:pt x="842897" y="1521046"/>
                </a:lnTo>
                <a:lnTo>
                  <a:pt x="0" y="1521046"/>
                </a:lnTo>
                <a:lnTo>
                  <a:pt x="0" y="0"/>
                </a:lnTo>
                <a:close/>
              </a:path>
            </a:pathLst>
          </a:custGeom>
          <a:blipFill>
            <a:blip r:embed="rId25"/>
            <a:stretch>
              <a:fillRect l="0" t="0" r="0" b="0"/>
            </a:stretch>
          </a:blipFill>
        </p:spPr>
      </p:sp>
      <p:sp>
        <p:nvSpPr>
          <p:cNvPr name="Freeform 83" id="83">
            <a:hlinkClick r:id="rId28" tooltip="https://www.instagram.com/p/DEmUhV3q2Dg/"/>
          </p:cNvPr>
          <p:cNvSpPr/>
          <p:nvPr/>
        </p:nvSpPr>
        <p:spPr>
          <a:xfrm flipH="false" flipV="false" rot="0">
            <a:off x="15692651" y="8100740"/>
            <a:ext cx="850334" cy="1521045"/>
          </a:xfrm>
          <a:custGeom>
            <a:avLst/>
            <a:gdLst/>
            <a:ahLst/>
            <a:cxnLst/>
            <a:rect r="r" b="b" t="t" l="l"/>
            <a:pathLst>
              <a:path h="1521045" w="850334">
                <a:moveTo>
                  <a:pt x="0" y="0"/>
                </a:moveTo>
                <a:lnTo>
                  <a:pt x="850333" y="0"/>
                </a:lnTo>
                <a:lnTo>
                  <a:pt x="850333" y="1521044"/>
                </a:lnTo>
                <a:lnTo>
                  <a:pt x="0" y="1521044"/>
                </a:lnTo>
                <a:lnTo>
                  <a:pt x="0" y="0"/>
                </a:lnTo>
                <a:close/>
              </a:path>
            </a:pathLst>
          </a:custGeom>
          <a:blipFill>
            <a:blip r:embed="rId27"/>
            <a:stretch>
              <a:fillRect l="0" t="0" r="0" b="0"/>
            </a:stretch>
          </a:blipFill>
        </p:spPr>
      </p:sp>
      <p:sp>
        <p:nvSpPr>
          <p:cNvPr name="Freeform 84" id="84">
            <a:hlinkClick r:id="rId30" tooltip="https://www.instagram.com/reel/DFosR51J70v/?utm_source=ig_web_copy_link&amp;igsh=MzRlODBiNWFlZA=="/>
          </p:cNvPr>
          <p:cNvSpPr/>
          <p:nvPr/>
        </p:nvSpPr>
        <p:spPr>
          <a:xfrm flipH="false" flipV="false" rot="0">
            <a:off x="9435615" y="3361898"/>
            <a:ext cx="1161245" cy="2056843"/>
          </a:xfrm>
          <a:custGeom>
            <a:avLst/>
            <a:gdLst/>
            <a:ahLst/>
            <a:cxnLst/>
            <a:rect r="r" b="b" t="t" l="l"/>
            <a:pathLst>
              <a:path h="2056843" w="1161245">
                <a:moveTo>
                  <a:pt x="0" y="0"/>
                </a:moveTo>
                <a:lnTo>
                  <a:pt x="1161245" y="0"/>
                </a:lnTo>
                <a:lnTo>
                  <a:pt x="1161245" y="2056843"/>
                </a:lnTo>
                <a:lnTo>
                  <a:pt x="0" y="2056843"/>
                </a:lnTo>
                <a:lnTo>
                  <a:pt x="0" y="0"/>
                </a:lnTo>
                <a:close/>
              </a:path>
            </a:pathLst>
          </a:custGeom>
          <a:blipFill>
            <a:blip r:embed="rId29"/>
            <a:stretch>
              <a:fillRect l="0" t="0" r="0" b="0"/>
            </a:stretch>
          </a:blipFill>
        </p:spPr>
      </p:sp>
      <p:sp>
        <p:nvSpPr>
          <p:cNvPr name="Freeform 85" id="85">
            <a:hlinkClick r:id="rId32" tooltip="https://www.instagram.com/p/DGAZhOwMJXV/?utm_source=ig_web_copy_link&amp;igsh=MzRlODBiNWFlZA=="/>
          </p:cNvPr>
          <p:cNvSpPr/>
          <p:nvPr/>
        </p:nvSpPr>
        <p:spPr>
          <a:xfrm flipH="false" flipV="false" rot="0">
            <a:off x="7054329" y="4499280"/>
            <a:ext cx="1657104" cy="2089281"/>
          </a:xfrm>
          <a:custGeom>
            <a:avLst/>
            <a:gdLst/>
            <a:ahLst/>
            <a:cxnLst/>
            <a:rect r="r" b="b" t="t" l="l"/>
            <a:pathLst>
              <a:path h="2089281" w="1657104">
                <a:moveTo>
                  <a:pt x="0" y="0"/>
                </a:moveTo>
                <a:lnTo>
                  <a:pt x="1657104" y="0"/>
                </a:lnTo>
                <a:lnTo>
                  <a:pt x="1657104" y="2089281"/>
                </a:lnTo>
                <a:lnTo>
                  <a:pt x="0" y="2089281"/>
                </a:lnTo>
                <a:lnTo>
                  <a:pt x="0" y="0"/>
                </a:lnTo>
                <a:close/>
              </a:path>
            </a:pathLst>
          </a:custGeom>
          <a:blipFill>
            <a:blip r:embed="rId31"/>
            <a:stretch>
              <a:fillRect l="0" t="0" r="0" b="0"/>
            </a:stretch>
          </a:blipFill>
        </p:spPr>
      </p:sp>
      <p:sp>
        <p:nvSpPr>
          <p:cNvPr name="Freeform 86" id="86">
            <a:hlinkClick r:id="rId34" tooltip="https://www.instagram.com/p/DHLj-ensAKx/?utm_source=ig_web_copy_link&amp;igsh=MzRlODBiNWFlZA=="/>
          </p:cNvPr>
          <p:cNvSpPr/>
          <p:nvPr/>
        </p:nvSpPr>
        <p:spPr>
          <a:xfrm flipH="false" flipV="false" rot="0">
            <a:off x="5715260" y="7845267"/>
            <a:ext cx="1328058" cy="1658035"/>
          </a:xfrm>
          <a:custGeom>
            <a:avLst/>
            <a:gdLst/>
            <a:ahLst/>
            <a:cxnLst/>
            <a:rect r="r" b="b" t="t" l="l"/>
            <a:pathLst>
              <a:path h="1658035" w="1328058">
                <a:moveTo>
                  <a:pt x="0" y="0"/>
                </a:moveTo>
                <a:lnTo>
                  <a:pt x="1328057" y="0"/>
                </a:lnTo>
                <a:lnTo>
                  <a:pt x="1328057" y="1658035"/>
                </a:lnTo>
                <a:lnTo>
                  <a:pt x="0" y="1658035"/>
                </a:lnTo>
                <a:lnTo>
                  <a:pt x="0" y="0"/>
                </a:lnTo>
                <a:close/>
              </a:path>
            </a:pathLst>
          </a:custGeom>
          <a:blipFill>
            <a:blip r:embed="rId3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1981200" y="5683807"/>
            <a:ext cx="15582891" cy="1107996"/>
            <a:chOff x="0" y="0"/>
            <a:chExt cx="20777188" cy="1477328"/>
          </a:xfrm>
        </p:grpSpPr>
        <p:sp>
          <p:nvSpPr>
            <p:cNvPr name="Freeform 3" id="3"/>
            <p:cNvSpPr/>
            <p:nvPr/>
          </p:nvSpPr>
          <p:spPr>
            <a:xfrm flipH="false" flipV="false" rot="0">
              <a:off x="0" y="0"/>
              <a:ext cx="20777188" cy="1477328"/>
            </a:xfrm>
            <a:custGeom>
              <a:avLst/>
              <a:gdLst/>
              <a:ahLst/>
              <a:cxnLst/>
              <a:rect r="r" b="b" t="t" l="l"/>
              <a:pathLst>
                <a:path h="1477328" w="20777188">
                  <a:moveTo>
                    <a:pt x="0" y="0"/>
                  </a:moveTo>
                  <a:lnTo>
                    <a:pt x="20777188" y="0"/>
                  </a:lnTo>
                  <a:lnTo>
                    <a:pt x="20777188" y="1477328"/>
                  </a:lnTo>
                  <a:lnTo>
                    <a:pt x="0" y="1477328"/>
                  </a:lnTo>
                  <a:close/>
                </a:path>
              </a:pathLst>
            </a:custGeom>
            <a:solidFill>
              <a:srgbClr val="000000">
                <a:alpha val="0"/>
              </a:srgbClr>
            </a:solidFill>
          </p:spPr>
        </p:sp>
        <p:sp>
          <p:nvSpPr>
            <p:cNvPr name="TextBox 4" id="4"/>
            <p:cNvSpPr txBox="true"/>
            <p:nvPr/>
          </p:nvSpPr>
          <p:spPr>
            <a:xfrm>
              <a:off x="0" y="-57150"/>
              <a:ext cx="20777188" cy="1534478"/>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Create content IPs to facilitate easy navigation and drive recall</a:t>
              </a:r>
            </a:p>
            <a:p>
              <a:pPr algn="l">
                <a:lnSpc>
                  <a:spcPts val="2160"/>
                </a:lnSpc>
              </a:pPr>
              <a:r>
                <a:rPr lang="en-US" sz="1800">
                  <a:solidFill>
                    <a:srgbClr val="000000"/>
                  </a:solidFill>
                  <a:latin typeface="Arial"/>
                  <a:ea typeface="Arial"/>
                  <a:cs typeface="Arial"/>
                  <a:sym typeface="Arial"/>
                </a:rPr>
                <a:t>Content IPs to drive recall and easy navigation of content. It will also help in the content deployment. For instance, we could curate tailored educational content for both Individual customers and businesses through separate IPs</a:t>
              </a:r>
            </a:p>
          </p:txBody>
        </p:sp>
      </p:grpSp>
      <p:grpSp>
        <p:nvGrpSpPr>
          <p:cNvPr name="Group 5" id="5"/>
          <p:cNvGrpSpPr/>
          <p:nvPr/>
        </p:nvGrpSpPr>
        <p:grpSpPr>
          <a:xfrm rot="0">
            <a:off x="1981200" y="3894018"/>
            <a:ext cx="15582892" cy="1107996"/>
            <a:chOff x="0" y="0"/>
            <a:chExt cx="20777190" cy="1477328"/>
          </a:xfrm>
        </p:grpSpPr>
        <p:sp>
          <p:nvSpPr>
            <p:cNvPr name="Freeform 6" id="6"/>
            <p:cNvSpPr/>
            <p:nvPr/>
          </p:nvSpPr>
          <p:spPr>
            <a:xfrm flipH="false" flipV="false" rot="0">
              <a:off x="0" y="0"/>
              <a:ext cx="20777191" cy="1477328"/>
            </a:xfrm>
            <a:custGeom>
              <a:avLst/>
              <a:gdLst/>
              <a:ahLst/>
              <a:cxnLst/>
              <a:rect r="r" b="b" t="t" l="l"/>
              <a:pathLst>
                <a:path h="1477328" w="20777191">
                  <a:moveTo>
                    <a:pt x="0" y="0"/>
                  </a:moveTo>
                  <a:lnTo>
                    <a:pt x="20777191" y="0"/>
                  </a:lnTo>
                  <a:lnTo>
                    <a:pt x="20777191" y="1477328"/>
                  </a:lnTo>
                  <a:lnTo>
                    <a:pt x="0" y="1477328"/>
                  </a:lnTo>
                  <a:close/>
                </a:path>
              </a:pathLst>
            </a:custGeom>
            <a:solidFill>
              <a:srgbClr val="000000">
                <a:alpha val="0"/>
              </a:srgbClr>
            </a:solidFill>
          </p:spPr>
        </p:sp>
        <p:sp>
          <p:nvSpPr>
            <p:cNvPr name="TextBox 7" id="7"/>
            <p:cNvSpPr txBox="true"/>
            <p:nvPr/>
          </p:nvSpPr>
          <p:spPr>
            <a:xfrm>
              <a:off x="0" y="-57150"/>
              <a:ext cx="20777190" cy="1534478"/>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Maximize current faces of Influence</a:t>
              </a:r>
            </a:p>
            <a:p>
              <a:pPr algn="l">
                <a:lnSpc>
                  <a:spcPts val="2160"/>
                </a:lnSpc>
              </a:pPr>
              <a:r>
                <a:rPr lang="en-US" sz="1800">
                  <a:solidFill>
                    <a:srgbClr val="000000"/>
                  </a:solidFill>
                  <a:latin typeface="Arial"/>
                  <a:ea typeface="Arial"/>
                  <a:cs typeface="Arial"/>
                  <a:sym typeface="Arial"/>
                </a:rPr>
                <a:t>Explore the possibilities of leveraging the badminton stars better. Also use more affinity specific social media &amp; mainstream influencers to amplify comms.</a:t>
              </a:r>
            </a:p>
          </p:txBody>
        </p:sp>
      </p:grpSp>
      <p:grpSp>
        <p:nvGrpSpPr>
          <p:cNvPr name="Group 8" id="8"/>
          <p:cNvGrpSpPr/>
          <p:nvPr/>
        </p:nvGrpSpPr>
        <p:grpSpPr>
          <a:xfrm rot="0">
            <a:off x="1981200" y="7575194"/>
            <a:ext cx="15582896" cy="1107996"/>
            <a:chOff x="0" y="0"/>
            <a:chExt cx="20777194" cy="1477328"/>
          </a:xfrm>
        </p:grpSpPr>
        <p:sp>
          <p:nvSpPr>
            <p:cNvPr name="Freeform 9" id="9"/>
            <p:cNvSpPr/>
            <p:nvPr/>
          </p:nvSpPr>
          <p:spPr>
            <a:xfrm flipH="false" flipV="false" rot="0">
              <a:off x="0" y="0"/>
              <a:ext cx="20777194" cy="1477328"/>
            </a:xfrm>
            <a:custGeom>
              <a:avLst/>
              <a:gdLst/>
              <a:ahLst/>
              <a:cxnLst/>
              <a:rect r="r" b="b" t="t" l="l"/>
              <a:pathLst>
                <a:path h="1477328" w="20777194">
                  <a:moveTo>
                    <a:pt x="0" y="0"/>
                  </a:moveTo>
                  <a:lnTo>
                    <a:pt x="20777194" y="0"/>
                  </a:lnTo>
                  <a:lnTo>
                    <a:pt x="20777194" y="1477328"/>
                  </a:lnTo>
                  <a:lnTo>
                    <a:pt x="0" y="1477328"/>
                  </a:lnTo>
                  <a:close/>
                </a:path>
              </a:pathLst>
            </a:custGeom>
            <a:solidFill>
              <a:srgbClr val="000000">
                <a:alpha val="0"/>
              </a:srgbClr>
            </a:solidFill>
          </p:spPr>
        </p:sp>
        <p:sp>
          <p:nvSpPr>
            <p:cNvPr name="TextBox 10" id="10"/>
            <p:cNvSpPr txBox="true"/>
            <p:nvPr/>
          </p:nvSpPr>
          <p:spPr>
            <a:xfrm>
              <a:off x="0" y="-57150"/>
              <a:ext cx="20777194" cy="1534478"/>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Co-branded products &amp; brand partnerships to drive appeal &amp; resonance</a:t>
              </a:r>
            </a:p>
            <a:p>
              <a:pPr algn="l">
                <a:lnSpc>
                  <a:spcPts val="2160"/>
                </a:lnSpc>
              </a:pPr>
              <a:r>
                <a:rPr lang="en-US" sz="1800">
                  <a:solidFill>
                    <a:srgbClr val="000000"/>
                  </a:solidFill>
                  <a:latin typeface="Arial"/>
                  <a:ea typeface="Arial"/>
                  <a:cs typeface="Arial"/>
                  <a:sym typeface="Arial"/>
                </a:rPr>
                <a:t>Leverage these partnerships to connect with audiences across diverse interests. Taking inspiration from HSBC, we can highlight how partnering with DBS unlocks new opportunities for audiences to explore their passions.</a:t>
              </a:r>
            </a:p>
          </p:txBody>
        </p:sp>
      </p:grpSp>
      <p:grpSp>
        <p:nvGrpSpPr>
          <p:cNvPr name="Group 11" id="11"/>
          <p:cNvGrpSpPr/>
          <p:nvPr/>
        </p:nvGrpSpPr>
        <p:grpSpPr>
          <a:xfrm rot="0">
            <a:off x="1981200" y="2104228"/>
            <a:ext cx="15582892" cy="1107996"/>
            <a:chOff x="0" y="0"/>
            <a:chExt cx="20777190" cy="1477328"/>
          </a:xfrm>
        </p:grpSpPr>
        <p:sp>
          <p:nvSpPr>
            <p:cNvPr name="Freeform 12" id="12"/>
            <p:cNvSpPr/>
            <p:nvPr/>
          </p:nvSpPr>
          <p:spPr>
            <a:xfrm flipH="false" flipV="false" rot="0">
              <a:off x="0" y="0"/>
              <a:ext cx="20777191" cy="1477328"/>
            </a:xfrm>
            <a:custGeom>
              <a:avLst/>
              <a:gdLst/>
              <a:ahLst/>
              <a:cxnLst/>
              <a:rect r="r" b="b" t="t" l="l"/>
              <a:pathLst>
                <a:path h="1477328" w="20777191">
                  <a:moveTo>
                    <a:pt x="0" y="0"/>
                  </a:moveTo>
                  <a:lnTo>
                    <a:pt x="20777191" y="0"/>
                  </a:lnTo>
                  <a:lnTo>
                    <a:pt x="20777191" y="1477328"/>
                  </a:lnTo>
                  <a:lnTo>
                    <a:pt x="0" y="1477328"/>
                  </a:lnTo>
                  <a:close/>
                </a:path>
              </a:pathLst>
            </a:custGeom>
            <a:solidFill>
              <a:srgbClr val="000000">
                <a:alpha val="0"/>
              </a:srgbClr>
            </a:solidFill>
          </p:spPr>
        </p:sp>
        <p:sp>
          <p:nvSpPr>
            <p:cNvPr name="TextBox 13" id="13"/>
            <p:cNvSpPr txBox="true"/>
            <p:nvPr/>
          </p:nvSpPr>
          <p:spPr>
            <a:xfrm>
              <a:off x="0" y="-57150"/>
              <a:ext cx="20777190" cy="1534478"/>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Content treatment and audience focus aligning with platform nuances</a:t>
              </a:r>
            </a:p>
            <a:p>
              <a:pPr algn="l">
                <a:lnSpc>
                  <a:spcPts val="2160"/>
                </a:lnSpc>
              </a:pPr>
              <a:r>
                <a:rPr lang="en-US" sz="1800">
                  <a:solidFill>
                    <a:srgbClr val="000000"/>
                  </a:solidFill>
                  <a:latin typeface="Arial"/>
                  <a:ea typeface="Arial"/>
                  <a:cs typeface="Arial"/>
                  <a:sym typeface="Arial"/>
                </a:rPr>
                <a:t>Instagram is a platform where audience goes for creative inspiration and connect with their interests. They expect light hearted, lo-fi, entertaining content on Instagram. We need to curate our content accordingly. Similarly, Twitter could be a great platform to engage with business audience</a:t>
              </a:r>
            </a:p>
          </p:txBody>
        </p:sp>
      </p:grpSp>
      <p:grpSp>
        <p:nvGrpSpPr>
          <p:cNvPr name="Group 14" id="14"/>
          <p:cNvGrpSpPr/>
          <p:nvPr/>
        </p:nvGrpSpPr>
        <p:grpSpPr>
          <a:xfrm rot="0">
            <a:off x="733425" y="2332262"/>
            <a:ext cx="1009650" cy="742950"/>
            <a:chOff x="0" y="0"/>
            <a:chExt cx="1346200" cy="990600"/>
          </a:xfrm>
        </p:grpSpPr>
        <p:sp>
          <p:nvSpPr>
            <p:cNvPr name="Freeform 15" id="15"/>
            <p:cNvSpPr/>
            <p:nvPr/>
          </p:nvSpPr>
          <p:spPr>
            <a:xfrm flipH="false" flipV="false" rot="0">
              <a:off x="0" y="0"/>
              <a:ext cx="1346200" cy="1238250"/>
            </a:xfrm>
            <a:custGeom>
              <a:avLst/>
              <a:gdLst/>
              <a:ahLst/>
              <a:cxnLst/>
              <a:rect r="r" b="b" t="t" l="l"/>
              <a:pathLst>
                <a:path h="1238250" w="1346200">
                  <a:moveTo>
                    <a:pt x="0" y="247650"/>
                  </a:moveTo>
                  <a:lnTo>
                    <a:pt x="30988" y="247650"/>
                  </a:lnTo>
                  <a:lnTo>
                    <a:pt x="30988" y="742950"/>
                  </a:lnTo>
                  <a:lnTo>
                    <a:pt x="0" y="742950"/>
                  </a:lnTo>
                  <a:close/>
                  <a:moveTo>
                    <a:pt x="61976" y="742950"/>
                  </a:moveTo>
                  <a:lnTo>
                    <a:pt x="123825" y="742950"/>
                  </a:lnTo>
                  <a:lnTo>
                    <a:pt x="123825" y="1238250"/>
                  </a:lnTo>
                  <a:lnTo>
                    <a:pt x="61976" y="1238250"/>
                  </a:lnTo>
                  <a:close/>
                  <a:moveTo>
                    <a:pt x="154813" y="1238250"/>
                  </a:moveTo>
                  <a:lnTo>
                    <a:pt x="850900" y="1238250"/>
                  </a:lnTo>
                  <a:lnTo>
                    <a:pt x="850900" y="0"/>
                  </a:lnTo>
                  <a:lnTo>
                    <a:pt x="1346200" y="495300"/>
                  </a:lnTo>
                  <a:lnTo>
                    <a:pt x="850900" y="990600"/>
                  </a:lnTo>
                  <a:lnTo>
                    <a:pt x="850900" y="742950"/>
                  </a:lnTo>
                  <a:lnTo>
                    <a:pt x="154813" y="742950"/>
                  </a:lnTo>
                  <a:close/>
                </a:path>
              </a:pathLst>
            </a:custGeom>
            <a:solidFill>
              <a:srgbClr val="ED1C24"/>
            </a:solidFill>
          </p:spPr>
        </p:sp>
      </p:grpSp>
      <p:grpSp>
        <p:nvGrpSpPr>
          <p:cNvPr name="Group 16" id="16"/>
          <p:cNvGrpSpPr/>
          <p:nvPr/>
        </p:nvGrpSpPr>
        <p:grpSpPr>
          <a:xfrm rot="0">
            <a:off x="733425" y="4076541"/>
            <a:ext cx="1009650" cy="742950"/>
            <a:chOff x="0" y="0"/>
            <a:chExt cx="1346200" cy="990600"/>
          </a:xfrm>
        </p:grpSpPr>
        <p:sp>
          <p:nvSpPr>
            <p:cNvPr name="Freeform 17" id="17"/>
            <p:cNvSpPr/>
            <p:nvPr/>
          </p:nvSpPr>
          <p:spPr>
            <a:xfrm flipH="false" flipV="false" rot="0">
              <a:off x="0" y="0"/>
              <a:ext cx="1346200" cy="1238250"/>
            </a:xfrm>
            <a:custGeom>
              <a:avLst/>
              <a:gdLst/>
              <a:ahLst/>
              <a:cxnLst/>
              <a:rect r="r" b="b" t="t" l="l"/>
              <a:pathLst>
                <a:path h="1238250" w="1346200">
                  <a:moveTo>
                    <a:pt x="0" y="247650"/>
                  </a:moveTo>
                  <a:lnTo>
                    <a:pt x="30988" y="247650"/>
                  </a:lnTo>
                  <a:lnTo>
                    <a:pt x="30988" y="742950"/>
                  </a:lnTo>
                  <a:lnTo>
                    <a:pt x="0" y="742950"/>
                  </a:lnTo>
                  <a:close/>
                  <a:moveTo>
                    <a:pt x="61976" y="742950"/>
                  </a:moveTo>
                  <a:lnTo>
                    <a:pt x="123825" y="742950"/>
                  </a:lnTo>
                  <a:lnTo>
                    <a:pt x="123825" y="1238250"/>
                  </a:lnTo>
                  <a:lnTo>
                    <a:pt x="61976" y="1238250"/>
                  </a:lnTo>
                  <a:close/>
                  <a:moveTo>
                    <a:pt x="154813" y="1238250"/>
                  </a:moveTo>
                  <a:lnTo>
                    <a:pt x="850900" y="1238250"/>
                  </a:lnTo>
                  <a:lnTo>
                    <a:pt x="850900" y="0"/>
                  </a:lnTo>
                  <a:lnTo>
                    <a:pt x="1346200" y="495300"/>
                  </a:lnTo>
                  <a:lnTo>
                    <a:pt x="850900" y="990600"/>
                  </a:lnTo>
                  <a:lnTo>
                    <a:pt x="850900" y="742950"/>
                  </a:lnTo>
                  <a:lnTo>
                    <a:pt x="154813" y="742950"/>
                  </a:lnTo>
                  <a:close/>
                </a:path>
              </a:pathLst>
            </a:custGeom>
            <a:solidFill>
              <a:srgbClr val="ED1C24"/>
            </a:solidFill>
          </p:spPr>
        </p:sp>
      </p:grpSp>
      <p:grpSp>
        <p:nvGrpSpPr>
          <p:cNvPr name="Group 18" id="18"/>
          <p:cNvGrpSpPr/>
          <p:nvPr/>
        </p:nvGrpSpPr>
        <p:grpSpPr>
          <a:xfrm rot="0">
            <a:off x="733425" y="5866330"/>
            <a:ext cx="1009650" cy="742950"/>
            <a:chOff x="0" y="0"/>
            <a:chExt cx="1346200" cy="990600"/>
          </a:xfrm>
        </p:grpSpPr>
        <p:sp>
          <p:nvSpPr>
            <p:cNvPr name="Freeform 19" id="19"/>
            <p:cNvSpPr/>
            <p:nvPr/>
          </p:nvSpPr>
          <p:spPr>
            <a:xfrm flipH="false" flipV="false" rot="0">
              <a:off x="0" y="0"/>
              <a:ext cx="1346200" cy="1238250"/>
            </a:xfrm>
            <a:custGeom>
              <a:avLst/>
              <a:gdLst/>
              <a:ahLst/>
              <a:cxnLst/>
              <a:rect r="r" b="b" t="t" l="l"/>
              <a:pathLst>
                <a:path h="1238250" w="1346200">
                  <a:moveTo>
                    <a:pt x="0" y="247650"/>
                  </a:moveTo>
                  <a:lnTo>
                    <a:pt x="30988" y="247650"/>
                  </a:lnTo>
                  <a:lnTo>
                    <a:pt x="30988" y="742950"/>
                  </a:lnTo>
                  <a:lnTo>
                    <a:pt x="0" y="742950"/>
                  </a:lnTo>
                  <a:close/>
                  <a:moveTo>
                    <a:pt x="61976" y="742950"/>
                  </a:moveTo>
                  <a:lnTo>
                    <a:pt x="123825" y="742950"/>
                  </a:lnTo>
                  <a:lnTo>
                    <a:pt x="123825" y="1238250"/>
                  </a:lnTo>
                  <a:lnTo>
                    <a:pt x="61976" y="1238250"/>
                  </a:lnTo>
                  <a:close/>
                  <a:moveTo>
                    <a:pt x="154813" y="1238250"/>
                  </a:moveTo>
                  <a:lnTo>
                    <a:pt x="850900" y="1238250"/>
                  </a:lnTo>
                  <a:lnTo>
                    <a:pt x="850900" y="0"/>
                  </a:lnTo>
                  <a:lnTo>
                    <a:pt x="1346200" y="495300"/>
                  </a:lnTo>
                  <a:lnTo>
                    <a:pt x="850900" y="990600"/>
                  </a:lnTo>
                  <a:lnTo>
                    <a:pt x="850900" y="742950"/>
                  </a:lnTo>
                  <a:lnTo>
                    <a:pt x="154813" y="742950"/>
                  </a:lnTo>
                  <a:close/>
                </a:path>
              </a:pathLst>
            </a:custGeom>
            <a:solidFill>
              <a:srgbClr val="ED1C24"/>
            </a:solidFill>
          </p:spPr>
        </p:sp>
      </p:grpSp>
      <p:grpSp>
        <p:nvGrpSpPr>
          <p:cNvPr name="Group 20" id="20"/>
          <p:cNvGrpSpPr/>
          <p:nvPr/>
        </p:nvGrpSpPr>
        <p:grpSpPr>
          <a:xfrm rot="0">
            <a:off x="733425" y="7757716"/>
            <a:ext cx="1009650" cy="742950"/>
            <a:chOff x="0" y="0"/>
            <a:chExt cx="1346200" cy="990600"/>
          </a:xfrm>
        </p:grpSpPr>
        <p:sp>
          <p:nvSpPr>
            <p:cNvPr name="Freeform 21" id="21"/>
            <p:cNvSpPr/>
            <p:nvPr/>
          </p:nvSpPr>
          <p:spPr>
            <a:xfrm flipH="false" flipV="false" rot="0">
              <a:off x="0" y="0"/>
              <a:ext cx="1346200" cy="1238250"/>
            </a:xfrm>
            <a:custGeom>
              <a:avLst/>
              <a:gdLst/>
              <a:ahLst/>
              <a:cxnLst/>
              <a:rect r="r" b="b" t="t" l="l"/>
              <a:pathLst>
                <a:path h="1238250" w="1346200">
                  <a:moveTo>
                    <a:pt x="0" y="247650"/>
                  </a:moveTo>
                  <a:lnTo>
                    <a:pt x="30988" y="247650"/>
                  </a:lnTo>
                  <a:lnTo>
                    <a:pt x="30988" y="742950"/>
                  </a:lnTo>
                  <a:lnTo>
                    <a:pt x="0" y="742950"/>
                  </a:lnTo>
                  <a:close/>
                  <a:moveTo>
                    <a:pt x="61976" y="742950"/>
                  </a:moveTo>
                  <a:lnTo>
                    <a:pt x="123825" y="742950"/>
                  </a:lnTo>
                  <a:lnTo>
                    <a:pt x="123825" y="1238250"/>
                  </a:lnTo>
                  <a:lnTo>
                    <a:pt x="61976" y="1238250"/>
                  </a:lnTo>
                  <a:close/>
                  <a:moveTo>
                    <a:pt x="154813" y="1238250"/>
                  </a:moveTo>
                  <a:lnTo>
                    <a:pt x="850900" y="1238250"/>
                  </a:lnTo>
                  <a:lnTo>
                    <a:pt x="850900" y="0"/>
                  </a:lnTo>
                  <a:lnTo>
                    <a:pt x="1346200" y="495300"/>
                  </a:lnTo>
                  <a:lnTo>
                    <a:pt x="850900" y="990600"/>
                  </a:lnTo>
                  <a:lnTo>
                    <a:pt x="850900" y="742950"/>
                  </a:lnTo>
                  <a:lnTo>
                    <a:pt x="154813" y="742950"/>
                  </a:lnTo>
                  <a:close/>
                </a:path>
              </a:pathLst>
            </a:custGeom>
            <a:solidFill>
              <a:srgbClr val="ED1C24"/>
            </a:solidFill>
          </p:spPr>
        </p:sp>
      </p:grpSp>
      <p:grpSp>
        <p:nvGrpSpPr>
          <p:cNvPr name="Group 22" id="22"/>
          <p:cNvGrpSpPr/>
          <p:nvPr/>
        </p:nvGrpSpPr>
        <p:grpSpPr>
          <a:xfrm rot="0">
            <a:off x="3966773" y="300252"/>
            <a:ext cx="10354454" cy="784830"/>
            <a:chOff x="0" y="0"/>
            <a:chExt cx="13805938" cy="1046440"/>
          </a:xfrm>
        </p:grpSpPr>
        <p:sp>
          <p:nvSpPr>
            <p:cNvPr name="Freeform 23" id="23"/>
            <p:cNvSpPr/>
            <p:nvPr/>
          </p:nvSpPr>
          <p:spPr>
            <a:xfrm flipH="false" flipV="false" rot="0">
              <a:off x="0" y="0"/>
              <a:ext cx="13805939" cy="1046440"/>
            </a:xfrm>
            <a:custGeom>
              <a:avLst/>
              <a:gdLst/>
              <a:ahLst/>
              <a:cxnLst/>
              <a:rect r="r" b="b" t="t" l="l"/>
              <a:pathLst>
                <a:path h="1046440" w="13805939">
                  <a:moveTo>
                    <a:pt x="0" y="0"/>
                  </a:moveTo>
                  <a:lnTo>
                    <a:pt x="13805939" y="0"/>
                  </a:lnTo>
                  <a:lnTo>
                    <a:pt x="13805939" y="1046440"/>
                  </a:lnTo>
                  <a:lnTo>
                    <a:pt x="0" y="1046440"/>
                  </a:lnTo>
                  <a:close/>
                </a:path>
              </a:pathLst>
            </a:custGeom>
            <a:solidFill>
              <a:srgbClr val="000000">
                <a:alpha val="0"/>
              </a:srgbClr>
            </a:solidFill>
          </p:spPr>
        </p:sp>
        <p:sp>
          <p:nvSpPr>
            <p:cNvPr name="TextBox 24" id="24"/>
            <p:cNvSpPr txBox="true"/>
            <p:nvPr/>
          </p:nvSpPr>
          <p:spPr>
            <a:xfrm>
              <a:off x="0" y="-85725"/>
              <a:ext cx="13805938" cy="1132165"/>
            </a:xfrm>
            <a:prstGeom prst="rect">
              <a:avLst/>
            </a:prstGeom>
          </p:spPr>
          <p:txBody>
            <a:bodyPr anchor="t" rtlCol="false" tIns="0" lIns="0" bIns="0" rIns="0"/>
            <a:lstStyle/>
            <a:p>
              <a:pPr algn="ctr">
                <a:lnSpc>
                  <a:spcPts val="5040"/>
                </a:lnSpc>
              </a:pPr>
              <a:r>
                <a:rPr lang="en-US" b="true" sz="4200">
                  <a:solidFill>
                    <a:srgbClr val="FF0000"/>
                  </a:solidFill>
                  <a:latin typeface="Times New Roman Bold"/>
                  <a:ea typeface="Times New Roman Bold"/>
                  <a:cs typeface="Times New Roman Bold"/>
                  <a:sym typeface="Times New Roman Bold"/>
                </a:rPr>
                <a:t>TACTICAL RECOMMENDATIONS</a:t>
              </a:r>
            </a:p>
          </p:txBody>
        </p:sp>
      </p:gr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001456"/>
            <a:ext cx="8717703" cy="577082"/>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STRATEGIC </a:t>
              </a:r>
              <a:r>
                <a:rPr lang="en-US" b="true" sz="4539">
                  <a:solidFill>
                    <a:srgbClr val="ED1C24"/>
                  </a:solidFill>
                  <a:latin typeface="Times New Roman Bold"/>
                  <a:ea typeface="Times New Roman Bold"/>
                  <a:cs typeface="Times New Roman Bold"/>
                  <a:sym typeface="Times New Roman Bold"/>
                </a:rPr>
                <a:t>APPROACH</a:t>
              </a:r>
            </a:p>
          </p:txBody>
        </p:sp>
      </p:grpSp>
      <p:grpSp>
        <p:nvGrpSpPr>
          <p:cNvPr name="Group 6" id="6"/>
          <p:cNvGrpSpPr/>
          <p:nvPr/>
        </p:nvGrpSpPr>
        <p:grpSpPr>
          <a:xfrm rot="0">
            <a:off x="1832670" y="4791452"/>
            <a:ext cx="15628498" cy="2446824"/>
            <a:chOff x="0" y="0"/>
            <a:chExt cx="20837998" cy="3262432"/>
          </a:xfrm>
        </p:grpSpPr>
        <p:sp>
          <p:nvSpPr>
            <p:cNvPr name="Freeform 7" id="7"/>
            <p:cNvSpPr/>
            <p:nvPr/>
          </p:nvSpPr>
          <p:spPr>
            <a:xfrm flipH="false" flipV="false" rot="0">
              <a:off x="0" y="0"/>
              <a:ext cx="20837998" cy="3262432"/>
            </a:xfrm>
            <a:custGeom>
              <a:avLst/>
              <a:gdLst/>
              <a:ahLst/>
              <a:cxnLst/>
              <a:rect r="r" b="b" t="t" l="l"/>
              <a:pathLst>
                <a:path h="3262432" w="20837998">
                  <a:moveTo>
                    <a:pt x="0" y="0"/>
                  </a:moveTo>
                  <a:lnTo>
                    <a:pt x="20837998" y="0"/>
                  </a:lnTo>
                  <a:lnTo>
                    <a:pt x="20837998" y="3262432"/>
                  </a:lnTo>
                  <a:lnTo>
                    <a:pt x="0" y="3262432"/>
                  </a:lnTo>
                  <a:close/>
                </a:path>
              </a:pathLst>
            </a:custGeom>
            <a:solidFill>
              <a:srgbClr val="000000">
                <a:alpha val="0"/>
              </a:srgbClr>
            </a:solidFill>
          </p:spPr>
        </p:sp>
        <p:sp>
          <p:nvSpPr>
            <p:cNvPr name="TextBox 8" id="8"/>
            <p:cNvSpPr txBox="true"/>
            <p:nvPr/>
          </p:nvSpPr>
          <p:spPr>
            <a:xfrm>
              <a:off x="0" y="-66675"/>
              <a:ext cx="20837998" cy="3329107"/>
            </a:xfrm>
            <a:prstGeom prst="rect">
              <a:avLst/>
            </a:prstGeom>
          </p:spPr>
          <p:txBody>
            <a:bodyPr anchor="t" rtlCol="false" tIns="0" lIns="0" bIns="0" rIns="0"/>
            <a:lstStyle/>
            <a:p>
              <a:pPr algn="ctr">
                <a:lnSpc>
                  <a:spcPts val="3600"/>
                </a:lnSpc>
              </a:pPr>
              <a:r>
                <a:rPr lang="en-US" sz="3000" i="true">
                  <a:solidFill>
                    <a:srgbClr val="000000"/>
                  </a:solidFill>
                  <a:latin typeface="Calibri (MS) Light Italics"/>
                  <a:ea typeface="Calibri (MS) Light Italics"/>
                  <a:cs typeface="Calibri (MS) Light Italics"/>
                  <a:sym typeface="Calibri (MS) Light Italics"/>
                </a:rPr>
                <a:t>Mapping our current approach with the competitors to define the strategic pivots </a:t>
              </a:r>
            </a:p>
            <a:p>
              <a:pPr algn="ctr" marL="542925" indent="-271462" lvl="1">
                <a:lnSpc>
                  <a:spcPts val="3600"/>
                </a:lnSpc>
                <a:buFont typeface="Arial"/>
                <a:buChar char="•"/>
              </a:pPr>
              <a:r>
                <a:rPr lang="en-US" sz="3000" i="true">
                  <a:solidFill>
                    <a:srgbClr val="000000"/>
                  </a:solidFill>
                  <a:latin typeface="Calibri (MS) Light Italics"/>
                  <a:ea typeface="Calibri (MS) Light Italics"/>
                  <a:cs typeface="Calibri (MS) Light Italics"/>
                  <a:sym typeface="Calibri (MS) Light Italics"/>
                </a:rPr>
                <a:t>The Audience</a:t>
              </a:r>
            </a:p>
            <a:p>
              <a:pPr algn="ctr" marL="542925" indent="-271462" lvl="1">
                <a:lnSpc>
                  <a:spcPts val="3600"/>
                </a:lnSpc>
                <a:buFont typeface="Arial"/>
                <a:buChar char="•"/>
              </a:pPr>
              <a:r>
                <a:rPr lang="en-US" sz="3000" i="true">
                  <a:solidFill>
                    <a:srgbClr val="000000"/>
                  </a:solidFill>
                  <a:latin typeface="Calibri (MS) Light Italics"/>
                  <a:ea typeface="Calibri (MS) Light Italics"/>
                  <a:cs typeface="Calibri (MS) Light Italics"/>
                  <a:sym typeface="Calibri (MS) Light Italics"/>
                </a:rPr>
                <a:t>The Content</a:t>
              </a:r>
            </a:p>
            <a:p>
              <a:pPr algn="ctr" marL="542925" indent="-271462" lvl="1">
                <a:lnSpc>
                  <a:spcPts val="3600"/>
                </a:lnSpc>
                <a:buFont typeface="Arial"/>
                <a:buChar char="•"/>
              </a:pPr>
              <a:r>
                <a:rPr lang="en-US" sz="3000" i="true">
                  <a:solidFill>
                    <a:srgbClr val="000000"/>
                  </a:solidFill>
                  <a:latin typeface="Calibri (MS) Light Italics"/>
                  <a:ea typeface="Calibri (MS) Light Italics"/>
                  <a:cs typeface="Calibri (MS) Light Italics"/>
                  <a:sym typeface="Calibri (MS) Light Italics"/>
                </a:rPr>
                <a:t>The Communication</a:t>
              </a:r>
            </a:p>
            <a:p>
              <a:pPr algn="ctr" marL="542925" indent="-271462" lvl="1">
                <a:lnSpc>
                  <a:spcPts val="3600"/>
                </a:lnSpc>
              </a:pPr>
            </a:p>
          </p:txBody>
        </p:sp>
      </p:grpSp>
      <p:grpSp>
        <p:nvGrpSpPr>
          <p:cNvPr name="Group 9" id="9"/>
          <p:cNvGrpSpPr/>
          <p:nvPr/>
        </p:nvGrpSpPr>
        <p:grpSpPr>
          <a:xfrm rot="0">
            <a:off x="16804559" y="8652429"/>
            <a:ext cx="2564247" cy="2564247"/>
            <a:chOff x="0" y="0"/>
            <a:chExt cx="3418996" cy="3418996"/>
          </a:xfrm>
        </p:grpSpPr>
        <p:sp>
          <p:nvSpPr>
            <p:cNvPr name="Freeform 10" id="10"/>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11" id="11"/>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854958"/>
            <a:ext cx="8717703" cy="577081"/>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THE </a:t>
              </a:r>
              <a:r>
                <a:rPr lang="en-US" b="true" sz="4539">
                  <a:solidFill>
                    <a:srgbClr val="ED1C24"/>
                  </a:solidFill>
                  <a:latin typeface="Times New Roman Bold"/>
                  <a:ea typeface="Times New Roman Bold"/>
                  <a:cs typeface="Times New Roman Bold"/>
                  <a:sym typeface="Times New Roman Bold"/>
                </a:rPr>
                <a:t>AUDIENCE</a:t>
              </a:r>
            </a:p>
          </p:txBody>
        </p:sp>
      </p:grpSp>
      <p:grpSp>
        <p:nvGrpSpPr>
          <p:cNvPr name="Group 6" id="6"/>
          <p:cNvGrpSpPr/>
          <p:nvPr/>
        </p:nvGrpSpPr>
        <p:grpSpPr>
          <a:xfrm rot="0">
            <a:off x="16804559" y="8652429"/>
            <a:ext cx="2564247" cy="2564247"/>
            <a:chOff x="0" y="0"/>
            <a:chExt cx="3418996" cy="3418996"/>
          </a:xfrm>
        </p:grpSpPr>
        <p:sp>
          <p:nvSpPr>
            <p:cNvPr name="Freeform 7" id="7"/>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8" id="8"/>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16977">
            <a:off x="11206631" y="4949266"/>
            <a:ext cx="3857324" cy="0"/>
          </a:xfrm>
          <a:prstGeom prst="line">
            <a:avLst/>
          </a:prstGeom>
          <a:ln cap="rnd" w="9525">
            <a:solidFill>
              <a:srgbClr val="000000"/>
            </a:solidFill>
            <a:prstDash val="solid"/>
            <a:headEnd type="none" len="sm" w="sm"/>
            <a:tailEnd type="none" len="sm" w="sm"/>
          </a:ln>
        </p:spPr>
      </p:sp>
      <p:sp>
        <p:nvSpPr>
          <p:cNvPr name="AutoShape 3" id="3"/>
          <p:cNvSpPr/>
          <p:nvPr/>
        </p:nvSpPr>
        <p:spPr>
          <a:xfrm rot="5240323">
            <a:off x="11011037" y="4955235"/>
            <a:ext cx="410284" cy="0"/>
          </a:xfrm>
          <a:prstGeom prst="line">
            <a:avLst/>
          </a:prstGeom>
          <a:ln cap="rnd" w="9525">
            <a:solidFill>
              <a:srgbClr val="000000"/>
            </a:solidFill>
            <a:prstDash val="solid"/>
            <a:headEnd type="none" len="sm" w="sm"/>
            <a:tailEnd type="none" len="sm" w="sm"/>
          </a:ln>
        </p:spPr>
      </p:sp>
      <p:sp>
        <p:nvSpPr>
          <p:cNvPr name="AutoShape 4" id="4"/>
          <p:cNvSpPr/>
          <p:nvPr/>
        </p:nvSpPr>
        <p:spPr>
          <a:xfrm rot="5240323">
            <a:off x="14849264" y="4949265"/>
            <a:ext cx="410284" cy="0"/>
          </a:xfrm>
          <a:prstGeom prst="line">
            <a:avLst/>
          </a:prstGeom>
          <a:ln cap="rnd" w="9525">
            <a:solidFill>
              <a:srgbClr val="000000"/>
            </a:solidFill>
            <a:prstDash val="solid"/>
            <a:headEnd type="none" len="sm" w="sm"/>
            <a:tailEnd type="none" len="sm" w="sm"/>
          </a:ln>
        </p:spPr>
      </p:sp>
      <p:sp>
        <p:nvSpPr>
          <p:cNvPr name="AutoShape 5" id="5"/>
          <p:cNvSpPr/>
          <p:nvPr/>
        </p:nvSpPr>
        <p:spPr>
          <a:xfrm rot="10709">
            <a:off x="-28620" y="5878281"/>
            <a:ext cx="18345239" cy="0"/>
          </a:xfrm>
          <a:prstGeom prst="line">
            <a:avLst/>
          </a:prstGeom>
          <a:ln cap="rnd" w="28575">
            <a:solidFill>
              <a:srgbClr val="000000"/>
            </a:solidFill>
            <a:prstDash val="solid"/>
            <a:headEnd type="none" len="sm" w="sm"/>
            <a:tailEnd type="triangle" len="med" w="lg"/>
          </a:ln>
        </p:spPr>
      </p:sp>
      <p:grpSp>
        <p:nvGrpSpPr>
          <p:cNvPr name="Group 6" id="6"/>
          <p:cNvGrpSpPr/>
          <p:nvPr/>
        </p:nvGrpSpPr>
        <p:grpSpPr>
          <a:xfrm rot="0">
            <a:off x="623610" y="220588"/>
            <a:ext cx="17226238" cy="1061829"/>
            <a:chOff x="0" y="0"/>
            <a:chExt cx="22968318" cy="1415772"/>
          </a:xfrm>
        </p:grpSpPr>
        <p:sp>
          <p:nvSpPr>
            <p:cNvPr name="Freeform 7" id="7"/>
            <p:cNvSpPr/>
            <p:nvPr/>
          </p:nvSpPr>
          <p:spPr>
            <a:xfrm flipH="false" flipV="false" rot="0">
              <a:off x="0" y="0"/>
              <a:ext cx="22968317" cy="1415772"/>
            </a:xfrm>
            <a:custGeom>
              <a:avLst/>
              <a:gdLst/>
              <a:ahLst/>
              <a:cxnLst/>
              <a:rect r="r" b="b" t="t" l="l"/>
              <a:pathLst>
                <a:path h="1415772" w="22968317">
                  <a:moveTo>
                    <a:pt x="0" y="0"/>
                  </a:moveTo>
                  <a:lnTo>
                    <a:pt x="22968317" y="0"/>
                  </a:lnTo>
                  <a:lnTo>
                    <a:pt x="22968317" y="1415772"/>
                  </a:lnTo>
                  <a:lnTo>
                    <a:pt x="0" y="1415772"/>
                  </a:lnTo>
                  <a:close/>
                </a:path>
              </a:pathLst>
            </a:custGeom>
            <a:solidFill>
              <a:srgbClr val="000000">
                <a:alpha val="0"/>
              </a:srgbClr>
            </a:solidFill>
          </p:spPr>
        </p:sp>
        <p:sp>
          <p:nvSpPr>
            <p:cNvPr name="TextBox 8" id="8"/>
            <p:cNvSpPr txBox="true"/>
            <p:nvPr/>
          </p:nvSpPr>
          <p:spPr>
            <a:xfrm>
              <a:off x="0" y="-66675"/>
              <a:ext cx="22968318" cy="1482447"/>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In context of the communication landscape, every brand in our category targets specific individual customer mindsets, creating distinct positioning within the industry</a:t>
              </a:r>
            </a:p>
          </p:txBody>
        </p:sp>
      </p:grpSp>
      <p:grpSp>
        <p:nvGrpSpPr>
          <p:cNvPr name="Group 9" id="9"/>
          <p:cNvGrpSpPr/>
          <p:nvPr/>
        </p:nvGrpSpPr>
        <p:grpSpPr>
          <a:xfrm rot="0">
            <a:off x="12573410" y="4598182"/>
            <a:ext cx="1429728" cy="660399"/>
            <a:chOff x="0" y="0"/>
            <a:chExt cx="1906304" cy="880532"/>
          </a:xfrm>
        </p:grpSpPr>
        <p:sp>
          <p:nvSpPr>
            <p:cNvPr name="Freeform 10" id="10"/>
            <p:cNvSpPr/>
            <p:nvPr/>
          </p:nvSpPr>
          <p:spPr>
            <a:xfrm flipH="false" flipV="false" rot="0">
              <a:off x="0" y="0"/>
              <a:ext cx="1906270" cy="880491"/>
            </a:xfrm>
            <a:custGeom>
              <a:avLst/>
              <a:gdLst/>
              <a:ahLst/>
              <a:cxnLst/>
              <a:rect r="r" b="b" t="t" l="l"/>
              <a:pathLst>
                <a:path h="880491" w="1906270">
                  <a:moveTo>
                    <a:pt x="0" y="0"/>
                  </a:moveTo>
                  <a:lnTo>
                    <a:pt x="1906270" y="0"/>
                  </a:lnTo>
                  <a:lnTo>
                    <a:pt x="1906270" y="880491"/>
                  </a:lnTo>
                  <a:lnTo>
                    <a:pt x="0" y="880491"/>
                  </a:lnTo>
                  <a:close/>
                </a:path>
              </a:pathLst>
            </a:custGeom>
            <a:solidFill>
              <a:srgbClr val="FFFFFF"/>
            </a:solidFill>
          </p:spPr>
        </p:sp>
      </p:grpSp>
      <p:sp>
        <p:nvSpPr>
          <p:cNvPr name="Freeform 11" id="11" descr="Standard Chartered Logo and symbol, meaning, history, PNG, brand"/>
          <p:cNvSpPr/>
          <p:nvPr/>
        </p:nvSpPr>
        <p:spPr>
          <a:xfrm flipH="false" flipV="false" rot="0">
            <a:off x="12573410" y="4547152"/>
            <a:ext cx="1429737" cy="804227"/>
          </a:xfrm>
          <a:custGeom>
            <a:avLst/>
            <a:gdLst/>
            <a:ahLst/>
            <a:cxnLst/>
            <a:rect r="r" b="b" t="t" l="l"/>
            <a:pathLst>
              <a:path h="804227" w="1429737">
                <a:moveTo>
                  <a:pt x="0" y="0"/>
                </a:moveTo>
                <a:lnTo>
                  <a:pt x="1429736" y="0"/>
                </a:lnTo>
                <a:lnTo>
                  <a:pt x="1429736" y="804227"/>
                </a:lnTo>
                <a:lnTo>
                  <a:pt x="0" y="804227"/>
                </a:lnTo>
                <a:lnTo>
                  <a:pt x="0" y="0"/>
                </a:lnTo>
                <a:close/>
              </a:path>
            </a:pathLst>
          </a:custGeom>
          <a:blipFill>
            <a:blip r:embed="rId2"/>
            <a:stretch>
              <a:fillRect l="0" t="0" r="0" b="0"/>
            </a:stretch>
          </a:blipFill>
        </p:spPr>
      </p:sp>
      <p:sp>
        <p:nvSpPr>
          <p:cNvPr name="AutoShape 12" id="12"/>
          <p:cNvSpPr/>
          <p:nvPr/>
        </p:nvSpPr>
        <p:spPr>
          <a:xfrm rot="5240323">
            <a:off x="3307222" y="5022393"/>
            <a:ext cx="410284" cy="0"/>
          </a:xfrm>
          <a:prstGeom prst="line">
            <a:avLst/>
          </a:prstGeom>
          <a:ln cap="rnd" w="9525">
            <a:solidFill>
              <a:srgbClr val="000000"/>
            </a:solidFill>
            <a:prstDash val="solid"/>
            <a:headEnd type="none" len="sm" w="sm"/>
            <a:tailEnd type="none" len="sm" w="sm"/>
          </a:ln>
        </p:spPr>
      </p:sp>
      <p:sp>
        <p:nvSpPr>
          <p:cNvPr name="AutoShape 13" id="13"/>
          <p:cNvSpPr/>
          <p:nvPr/>
        </p:nvSpPr>
        <p:spPr>
          <a:xfrm rot="5240323">
            <a:off x="7145449" y="5016423"/>
            <a:ext cx="410284" cy="0"/>
          </a:xfrm>
          <a:prstGeom prst="line">
            <a:avLst/>
          </a:prstGeom>
          <a:ln cap="rnd" w="9525">
            <a:solidFill>
              <a:srgbClr val="000000"/>
            </a:solidFill>
            <a:prstDash val="solid"/>
            <a:headEnd type="none" len="sm" w="sm"/>
            <a:tailEnd type="none" len="sm" w="sm"/>
          </a:ln>
        </p:spPr>
      </p:sp>
      <p:grpSp>
        <p:nvGrpSpPr>
          <p:cNvPr name="Group 14" id="14"/>
          <p:cNvGrpSpPr/>
          <p:nvPr/>
        </p:nvGrpSpPr>
        <p:grpSpPr>
          <a:xfrm rot="0">
            <a:off x="4284854" y="4665340"/>
            <a:ext cx="2014469" cy="660399"/>
            <a:chOff x="0" y="0"/>
            <a:chExt cx="2685958" cy="880532"/>
          </a:xfrm>
        </p:grpSpPr>
        <p:sp>
          <p:nvSpPr>
            <p:cNvPr name="Freeform 15" id="15"/>
            <p:cNvSpPr/>
            <p:nvPr/>
          </p:nvSpPr>
          <p:spPr>
            <a:xfrm flipH="false" flipV="false" rot="0">
              <a:off x="0" y="0"/>
              <a:ext cx="2685923" cy="880491"/>
            </a:xfrm>
            <a:custGeom>
              <a:avLst/>
              <a:gdLst/>
              <a:ahLst/>
              <a:cxnLst/>
              <a:rect r="r" b="b" t="t" l="l"/>
              <a:pathLst>
                <a:path h="880491" w="2685923">
                  <a:moveTo>
                    <a:pt x="0" y="0"/>
                  </a:moveTo>
                  <a:lnTo>
                    <a:pt x="2685923" y="0"/>
                  </a:lnTo>
                  <a:lnTo>
                    <a:pt x="2685923" y="880491"/>
                  </a:lnTo>
                  <a:lnTo>
                    <a:pt x="0" y="880491"/>
                  </a:lnTo>
                  <a:close/>
                </a:path>
              </a:pathLst>
            </a:custGeom>
            <a:solidFill>
              <a:srgbClr val="FFFFFF"/>
            </a:solidFill>
          </p:spPr>
        </p:sp>
      </p:grpSp>
      <p:sp>
        <p:nvSpPr>
          <p:cNvPr name="Freeform 16" id="16"/>
          <p:cNvSpPr/>
          <p:nvPr/>
        </p:nvSpPr>
        <p:spPr>
          <a:xfrm flipH="false" flipV="false" rot="0">
            <a:off x="4414558" y="4806590"/>
            <a:ext cx="1812807" cy="364686"/>
          </a:xfrm>
          <a:custGeom>
            <a:avLst/>
            <a:gdLst/>
            <a:ahLst/>
            <a:cxnLst/>
            <a:rect r="r" b="b" t="t" l="l"/>
            <a:pathLst>
              <a:path h="364686" w="1812807">
                <a:moveTo>
                  <a:pt x="0" y="0"/>
                </a:moveTo>
                <a:lnTo>
                  <a:pt x="1812808" y="0"/>
                </a:lnTo>
                <a:lnTo>
                  <a:pt x="1812808" y="364686"/>
                </a:lnTo>
                <a:lnTo>
                  <a:pt x="0" y="364686"/>
                </a:lnTo>
                <a:lnTo>
                  <a:pt x="0" y="0"/>
                </a:lnTo>
                <a:close/>
              </a:path>
            </a:pathLst>
          </a:custGeom>
          <a:blipFill>
            <a:blip r:embed="rId3"/>
            <a:stretch>
              <a:fillRect l="0" t="0" r="0" b="0"/>
            </a:stretch>
          </a:blipFill>
        </p:spPr>
      </p:sp>
      <p:sp>
        <p:nvSpPr>
          <p:cNvPr name="AutoShape 17" id="17"/>
          <p:cNvSpPr/>
          <p:nvPr/>
        </p:nvSpPr>
        <p:spPr>
          <a:xfrm rot="16977">
            <a:off x="7325853" y="4043712"/>
            <a:ext cx="3857324" cy="0"/>
          </a:xfrm>
          <a:prstGeom prst="line">
            <a:avLst/>
          </a:prstGeom>
          <a:ln cap="rnd" w="9525">
            <a:solidFill>
              <a:srgbClr val="000000"/>
            </a:solidFill>
            <a:prstDash val="solid"/>
            <a:headEnd type="none" len="sm" w="sm"/>
            <a:tailEnd type="none" len="sm" w="sm"/>
          </a:ln>
        </p:spPr>
      </p:sp>
      <p:sp>
        <p:nvSpPr>
          <p:cNvPr name="AutoShape 18" id="18"/>
          <p:cNvSpPr/>
          <p:nvPr/>
        </p:nvSpPr>
        <p:spPr>
          <a:xfrm rot="5240323">
            <a:off x="7130260" y="4049680"/>
            <a:ext cx="410284" cy="0"/>
          </a:xfrm>
          <a:prstGeom prst="line">
            <a:avLst/>
          </a:prstGeom>
          <a:ln cap="rnd" w="9525">
            <a:solidFill>
              <a:srgbClr val="000000"/>
            </a:solidFill>
            <a:prstDash val="solid"/>
            <a:headEnd type="none" len="sm" w="sm"/>
            <a:tailEnd type="none" len="sm" w="sm"/>
          </a:ln>
        </p:spPr>
      </p:sp>
      <p:sp>
        <p:nvSpPr>
          <p:cNvPr name="AutoShape 19" id="19"/>
          <p:cNvSpPr/>
          <p:nvPr/>
        </p:nvSpPr>
        <p:spPr>
          <a:xfrm rot="5240323">
            <a:off x="10968487" y="4043710"/>
            <a:ext cx="410284" cy="0"/>
          </a:xfrm>
          <a:prstGeom prst="line">
            <a:avLst/>
          </a:prstGeom>
          <a:ln cap="rnd" w="9525">
            <a:solidFill>
              <a:srgbClr val="000000"/>
            </a:solidFill>
            <a:prstDash val="solid"/>
            <a:headEnd type="none" len="sm" w="sm"/>
            <a:tailEnd type="none" len="sm" w="sm"/>
          </a:ln>
        </p:spPr>
      </p:sp>
      <p:grpSp>
        <p:nvGrpSpPr>
          <p:cNvPr name="Group 20" id="20"/>
          <p:cNvGrpSpPr/>
          <p:nvPr/>
        </p:nvGrpSpPr>
        <p:grpSpPr>
          <a:xfrm rot="0">
            <a:off x="8107892" y="3692628"/>
            <a:ext cx="2014468" cy="660399"/>
            <a:chOff x="0" y="0"/>
            <a:chExt cx="2685958" cy="880532"/>
          </a:xfrm>
        </p:grpSpPr>
        <p:sp>
          <p:nvSpPr>
            <p:cNvPr name="Freeform 21" id="21"/>
            <p:cNvSpPr/>
            <p:nvPr/>
          </p:nvSpPr>
          <p:spPr>
            <a:xfrm flipH="false" flipV="false" rot="0">
              <a:off x="0" y="0"/>
              <a:ext cx="2685923" cy="880491"/>
            </a:xfrm>
            <a:custGeom>
              <a:avLst/>
              <a:gdLst/>
              <a:ahLst/>
              <a:cxnLst/>
              <a:rect r="r" b="b" t="t" l="l"/>
              <a:pathLst>
                <a:path h="880491" w="2685923">
                  <a:moveTo>
                    <a:pt x="0" y="0"/>
                  </a:moveTo>
                  <a:lnTo>
                    <a:pt x="2685923" y="0"/>
                  </a:lnTo>
                  <a:lnTo>
                    <a:pt x="2685923" y="880491"/>
                  </a:lnTo>
                  <a:lnTo>
                    <a:pt x="0" y="880491"/>
                  </a:lnTo>
                  <a:close/>
                </a:path>
              </a:pathLst>
            </a:custGeom>
            <a:solidFill>
              <a:srgbClr val="FFFFFF"/>
            </a:solidFill>
          </p:spPr>
        </p:sp>
      </p:grpSp>
      <p:sp>
        <p:nvSpPr>
          <p:cNvPr name="Freeform 22" id="22"/>
          <p:cNvSpPr/>
          <p:nvPr/>
        </p:nvSpPr>
        <p:spPr>
          <a:xfrm flipH="false" flipV="false" rot="0">
            <a:off x="8292462" y="3834762"/>
            <a:ext cx="1703075" cy="458367"/>
          </a:xfrm>
          <a:custGeom>
            <a:avLst/>
            <a:gdLst/>
            <a:ahLst/>
            <a:cxnLst/>
            <a:rect r="r" b="b" t="t" l="l"/>
            <a:pathLst>
              <a:path h="458367" w="1703075">
                <a:moveTo>
                  <a:pt x="0" y="0"/>
                </a:moveTo>
                <a:lnTo>
                  <a:pt x="1703075" y="0"/>
                </a:lnTo>
                <a:lnTo>
                  <a:pt x="1703075" y="458367"/>
                </a:lnTo>
                <a:lnTo>
                  <a:pt x="0" y="458367"/>
                </a:lnTo>
                <a:lnTo>
                  <a:pt x="0" y="0"/>
                </a:lnTo>
                <a:close/>
              </a:path>
            </a:pathLst>
          </a:custGeom>
          <a:blipFill>
            <a:blip r:embed="rId4"/>
            <a:stretch>
              <a:fillRect l="0" t="0" r="0" b="0"/>
            </a:stretch>
          </a:blipFill>
        </p:spPr>
      </p:sp>
      <p:sp>
        <p:nvSpPr>
          <p:cNvPr name="AutoShape 23" id="23"/>
          <p:cNvSpPr/>
          <p:nvPr/>
        </p:nvSpPr>
        <p:spPr>
          <a:xfrm rot="13227">
            <a:off x="10112817" y="3219710"/>
            <a:ext cx="4951133" cy="0"/>
          </a:xfrm>
          <a:prstGeom prst="line">
            <a:avLst/>
          </a:prstGeom>
          <a:ln cap="rnd" w="9525">
            <a:solidFill>
              <a:srgbClr val="000000"/>
            </a:solidFill>
            <a:prstDash val="solid"/>
            <a:headEnd type="none" len="sm" w="sm"/>
            <a:tailEnd type="none" len="sm" w="sm"/>
          </a:ln>
        </p:spPr>
      </p:sp>
      <p:sp>
        <p:nvSpPr>
          <p:cNvPr name="AutoShape 24" id="24"/>
          <p:cNvSpPr/>
          <p:nvPr/>
        </p:nvSpPr>
        <p:spPr>
          <a:xfrm rot="5240323">
            <a:off x="9878662" y="3225678"/>
            <a:ext cx="410284" cy="0"/>
          </a:xfrm>
          <a:prstGeom prst="line">
            <a:avLst/>
          </a:prstGeom>
          <a:ln cap="rnd" w="9525">
            <a:solidFill>
              <a:srgbClr val="000000"/>
            </a:solidFill>
            <a:prstDash val="solid"/>
            <a:headEnd type="none" len="sm" w="sm"/>
            <a:tailEnd type="none" len="sm" w="sm"/>
          </a:ln>
        </p:spPr>
      </p:sp>
      <p:sp>
        <p:nvSpPr>
          <p:cNvPr name="AutoShape 25" id="25"/>
          <p:cNvSpPr/>
          <p:nvPr/>
        </p:nvSpPr>
        <p:spPr>
          <a:xfrm rot="5240323">
            <a:off x="14849264" y="3219708"/>
            <a:ext cx="410284" cy="0"/>
          </a:xfrm>
          <a:prstGeom prst="line">
            <a:avLst/>
          </a:prstGeom>
          <a:ln cap="rnd" w="9525">
            <a:solidFill>
              <a:srgbClr val="000000"/>
            </a:solidFill>
            <a:prstDash val="solid"/>
            <a:headEnd type="none" len="sm" w="sm"/>
            <a:tailEnd type="none" len="sm" w="sm"/>
          </a:ln>
        </p:spPr>
      </p:sp>
      <p:grpSp>
        <p:nvGrpSpPr>
          <p:cNvPr name="Group 26" id="26"/>
          <p:cNvGrpSpPr/>
          <p:nvPr/>
        </p:nvGrpSpPr>
        <p:grpSpPr>
          <a:xfrm rot="0">
            <a:off x="12147554" y="2868626"/>
            <a:ext cx="1677236" cy="660399"/>
            <a:chOff x="0" y="0"/>
            <a:chExt cx="2236314" cy="880532"/>
          </a:xfrm>
        </p:grpSpPr>
        <p:sp>
          <p:nvSpPr>
            <p:cNvPr name="Freeform 27" id="27"/>
            <p:cNvSpPr/>
            <p:nvPr/>
          </p:nvSpPr>
          <p:spPr>
            <a:xfrm flipH="false" flipV="false" rot="0">
              <a:off x="0" y="0"/>
              <a:ext cx="2236343" cy="880491"/>
            </a:xfrm>
            <a:custGeom>
              <a:avLst/>
              <a:gdLst/>
              <a:ahLst/>
              <a:cxnLst/>
              <a:rect r="r" b="b" t="t" l="l"/>
              <a:pathLst>
                <a:path h="880491" w="2236343">
                  <a:moveTo>
                    <a:pt x="0" y="0"/>
                  </a:moveTo>
                  <a:lnTo>
                    <a:pt x="2236343" y="0"/>
                  </a:lnTo>
                  <a:lnTo>
                    <a:pt x="2236343" y="880491"/>
                  </a:lnTo>
                  <a:lnTo>
                    <a:pt x="0" y="880491"/>
                  </a:lnTo>
                  <a:close/>
                </a:path>
              </a:pathLst>
            </a:custGeom>
            <a:solidFill>
              <a:srgbClr val="FFFFFF"/>
            </a:solidFill>
          </p:spPr>
        </p:sp>
      </p:grpSp>
      <p:sp>
        <p:nvSpPr>
          <p:cNvPr name="Freeform 28" id="28" descr="DBS Bank Logo and symbol, meaning, history, PNG, brand"/>
          <p:cNvSpPr/>
          <p:nvPr/>
        </p:nvSpPr>
        <p:spPr>
          <a:xfrm flipH="false" flipV="false" rot="0">
            <a:off x="12213674" y="2911893"/>
            <a:ext cx="1483950" cy="548878"/>
          </a:xfrm>
          <a:custGeom>
            <a:avLst/>
            <a:gdLst/>
            <a:ahLst/>
            <a:cxnLst/>
            <a:rect r="r" b="b" t="t" l="l"/>
            <a:pathLst>
              <a:path h="548878" w="1483950">
                <a:moveTo>
                  <a:pt x="0" y="0"/>
                </a:moveTo>
                <a:lnTo>
                  <a:pt x="1483949" y="0"/>
                </a:lnTo>
                <a:lnTo>
                  <a:pt x="1483949" y="548878"/>
                </a:lnTo>
                <a:lnTo>
                  <a:pt x="0" y="548878"/>
                </a:lnTo>
                <a:lnTo>
                  <a:pt x="0" y="0"/>
                </a:lnTo>
                <a:close/>
              </a:path>
            </a:pathLst>
          </a:custGeom>
          <a:blipFill>
            <a:blip r:embed="rId5"/>
            <a:stretch>
              <a:fillRect l="0" t="-30018" r="-2" b="-37502"/>
            </a:stretch>
          </a:blipFill>
        </p:spPr>
      </p:sp>
      <p:grpSp>
        <p:nvGrpSpPr>
          <p:cNvPr name="Group 29" id="29"/>
          <p:cNvGrpSpPr/>
          <p:nvPr/>
        </p:nvGrpSpPr>
        <p:grpSpPr>
          <a:xfrm rot="0">
            <a:off x="5587434" y="6218046"/>
            <a:ext cx="3581400" cy="646330"/>
            <a:chOff x="0" y="0"/>
            <a:chExt cx="4775200" cy="861774"/>
          </a:xfrm>
        </p:grpSpPr>
        <p:sp>
          <p:nvSpPr>
            <p:cNvPr name="Freeform 30" id="30"/>
            <p:cNvSpPr/>
            <p:nvPr/>
          </p:nvSpPr>
          <p:spPr>
            <a:xfrm flipH="false" flipV="false" rot="0">
              <a:off x="0" y="0"/>
              <a:ext cx="4775200" cy="861774"/>
            </a:xfrm>
            <a:custGeom>
              <a:avLst/>
              <a:gdLst/>
              <a:ahLst/>
              <a:cxnLst/>
              <a:rect r="r" b="b" t="t" l="l"/>
              <a:pathLst>
                <a:path h="861774" w="4775200">
                  <a:moveTo>
                    <a:pt x="0" y="0"/>
                  </a:moveTo>
                  <a:lnTo>
                    <a:pt x="4775200" y="0"/>
                  </a:lnTo>
                  <a:lnTo>
                    <a:pt x="4775200" y="861774"/>
                  </a:lnTo>
                  <a:lnTo>
                    <a:pt x="0" y="861774"/>
                  </a:lnTo>
                  <a:close/>
                </a:path>
              </a:pathLst>
            </a:custGeom>
            <a:solidFill>
              <a:srgbClr val="000000">
                <a:alpha val="0"/>
              </a:srgbClr>
            </a:solidFill>
          </p:spPr>
        </p:sp>
        <p:sp>
          <p:nvSpPr>
            <p:cNvPr name="TextBox 31" id="31"/>
            <p:cNvSpPr txBox="true"/>
            <p:nvPr/>
          </p:nvSpPr>
          <p:spPr>
            <a:xfrm>
              <a:off x="0" y="-47625"/>
              <a:ext cx="477520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ASPIRING</a:t>
              </a:r>
            </a:p>
            <a:p>
              <a:pPr algn="ctr">
                <a:lnSpc>
                  <a:spcPts val="2520"/>
                </a:lnSpc>
              </a:pPr>
              <a:r>
                <a:rPr lang="en-US" b="true" sz="2100">
                  <a:solidFill>
                    <a:srgbClr val="EB1C24"/>
                  </a:solidFill>
                  <a:latin typeface="Calibri (MS) Bold"/>
                  <a:ea typeface="Calibri (MS) Bold"/>
                  <a:cs typeface="Calibri (MS) Bold"/>
                  <a:sym typeface="Calibri (MS) Bold"/>
                </a:rPr>
                <a:t>PLANNER</a:t>
              </a:r>
            </a:p>
          </p:txBody>
        </p:sp>
      </p:grpSp>
      <p:grpSp>
        <p:nvGrpSpPr>
          <p:cNvPr name="Group 32" id="32"/>
          <p:cNvGrpSpPr/>
          <p:nvPr/>
        </p:nvGrpSpPr>
        <p:grpSpPr>
          <a:xfrm rot="0">
            <a:off x="10034840" y="6214829"/>
            <a:ext cx="2193230" cy="646330"/>
            <a:chOff x="0" y="0"/>
            <a:chExt cx="2924306" cy="861774"/>
          </a:xfrm>
        </p:grpSpPr>
        <p:sp>
          <p:nvSpPr>
            <p:cNvPr name="Freeform 33" id="33"/>
            <p:cNvSpPr/>
            <p:nvPr/>
          </p:nvSpPr>
          <p:spPr>
            <a:xfrm flipH="false" flipV="false" rot="0">
              <a:off x="0" y="0"/>
              <a:ext cx="2924306" cy="861774"/>
            </a:xfrm>
            <a:custGeom>
              <a:avLst/>
              <a:gdLst/>
              <a:ahLst/>
              <a:cxnLst/>
              <a:rect r="r" b="b" t="t" l="l"/>
              <a:pathLst>
                <a:path h="861774" w="2924306">
                  <a:moveTo>
                    <a:pt x="0" y="0"/>
                  </a:moveTo>
                  <a:lnTo>
                    <a:pt x="2924306" y="0"/>
                  </a:lnTo>
                  <a:lnTo>
                    <a:pt x="2924306" y="861774"/>
                  </a:lnTo>
                  <a:lnTo>
                    <a:pt x="0" y="861774"/>
                  </a:lnTo>
                  <a:close/>
                </a:path>
              </a:pathLst>
            </a:custGeom>
            <a:solidFill>
              <a:srgbClr val="000000">
                <a:alpha val="0"/>
              </a:srgbClr>
            </a:solidFill>
          </p:spPr>
        </p:sp>
        <p:sp>
          <p:nvSpPr>
            <p:cNvPr name="TextBox 34" id="34"/>
            <p:cNvSpPr txBox="true"/>
            <p:nvPr/>
          </p:nvSpPr>
          <p:spPr>
            <a:xfrm>
              <a:off x="0" y="-47625"/>
              <a:ext cx="2924306"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WEALTH</a:t>
              </a:r>
            </a:p>
            <a:p>
              <a:pPr algn="ctr">
                <a:lnSpc>
                  <a:spcPts val="2520"/>
                </a:lnSpc>
              </a:pPr>
              <a:r>
                <a:rPr lang="en-US" b="true" sz="2100">
                  <a:solidFill>
                    <a:srgbClr val="EB1C24"/>
                  </a:solidFill>
                  <a:latin typeface="Calibri (MS) Bold"/>
                  <a:ea typeface="Calibri (MS) Bold"/>
                  <a:cs typeface="Calibri (MS) Bold"/>
                  <a:sym typeface="Calibri (MS) Bold"/>
                </a:rPr>
                <a:t>BUILDER</a:t>
              </a:r>
            </a:p>
          </p:txBody>
        </p:sp>
      </p:grpSp>
      <p:grpSp>
        <p:nvGrpSpPr>
          <p:cNvPr name="Group 35" id="35"/>
          <p:cNvGrpSpPr/>
          <p:nvPr/>
        </p:nvGrpSpPr>
        <p:grpSpPr>
          <a:xfrm rot="0">
            <a:off x="13711792" y="6232587"/>
            <a:ext cx="2582078" cy="646330"/>
            <a:chOff x="0" y="0"/>
            <a:chExt cx="3442770" cy="861774"/>
          </a:xfrm>
        </p:grpSpPr>
        <p:sp>
          <p:nvSpPr>
            <p:cNvPr name="Freeform 36" id="36"/>
            <p:cNvSpPr/>
            <p:nvPr/>
          </p:nvSpPr>
          <p:spPr>
            <a:xfrm flipH="false" flipV="false" rot="0">
              <a:off x="0" y="0"/>
              <a:ext cx="3442770" cy="861774"/>
            </a:xfrm>
            <a:custGeom>
              <a:avLst/>
              <a:gdLst/>
              <a:ahLst/>
              <a:cxnLst/>
              <a:rect r="r" b="b" t="t" l="l"/>
              <a:pathLst>
                <a:path h="861774" w="3442770">
                  <a:moveTo>
                    <a:pt x="0" y="0"/>
                  </a:moveTo>
                  <a:lnTo>
                    <a:pt x="3442770" y="0"/>
                  </a:lnTo>
                  <a:lnTo>
                    <a:pt x="3442770" y="861774"/>
                  </a:lnTo>
                  <a:lnTo>
                    <a:pt x="0" y="861774"/>
                  </a:lnTo>
                  <a:close/>
                </a:path>
              </a:pathLst>
            </a:custGeom>
            <a:solidFill>
              <a:srgbClr val="000000">
                <a:alpha val="0"/>
              </a:srgbClr>
            </a:solidFill>
          </p:spPr>
        </p:sp>
        <p:sp>
          <p:nvSpPr>
            <p:cNvPr name="TextBox 37" id="37"/>
            <p:cNvSpPr txBox="true"/>
            <p:nvPr/>
          </p:nvSpPr>
          <p:spPr>
            <a:xfrm>
              <a:off x="0" y="-47625"/>
              <a:ext cx="344277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EXPERIENCE </a:t>
              </a:r>
            </a:p>
            <a:p>
              <a:pPr algn="ctr">
                <a:lnSpc>
                  <a:spcPts val="2520"/>
                </a:lnSpc>
              </a:pPr>
              <a:r>
                <a:rPr lang="en-US" b="true" sz="2100">
                  <a:solidFill>
                    <a:srgbClr val="EB1C24"/>
                  </a:solidFill>
                  <a:latin typeface="Calibri (MS) Bold"/>
                  <a:ea typeface="Calibri (MS) Bold"/>
                  <a:cs typeface="Calibri (MS) Bold"/>
                  <a:sym typeface="Calibri (MS) Bold"/>
                </a:rPr>
                <a:t>SEEKER</a:t>
              </a:r>
            </a:p>
          </p:txBody>
        </p:sp>
      </p:grpSp>
      <p:grpSp>
        <p:nvGrpSpPr>
          <p:cNvPr name="Group 38" id="38"/>
          <p:cNvGrpSpPr/>
          <p:nvPr/>
        </p:nvGrpSpPr>
        <p:grpSpPr>
          <a:xfrm rot="0">
            <a:off x="7229708" y="5797498"/>
            <a:ext cx="257601" cy="257601"/>
            <a:chOff x="0" y="0"/>
            <a:chExt cx="343468" cy="343468"/>
          </a:xfrm>
        </p:grpSpPr>
        <p:sp>
          <p:nvSpPr>
            <p:cNvPr name="Freeform 39" id="39"/>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40" id="40"/>
          <p:cNvGrpSpPr/>
          <p:nvPr/>
        </p:nvGrpSpPr>
        <p:grpSpPr>
          <a:xfrm rot="0">
            <a:off x="11072604" y="5776356"/>
            <a:ext cx="257601" cy="257601"/>
            <a:chOff x="0" y="0"/>
            <a:chExt cx="343468" cy="343468"/>
          </a:xfrm>
        </p:grpSpPr>
        <p:sp>
          <p:nvSpPr>
            <p:cNvPr name="Freeform 41" id="41"/>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42" id="42"/>
          <p:cNvGrpSpPr/>
          <p:nvPr/>
        </p:nvGrpSpPr>
        <p:grpSpPr>
          <a:xfrm rot="0">
            <a:off x="14795307" y="5768823"/>
            <a:ext cx="257601" cy="257601"/>
            <a:chOff x="0" y="0"/>
            <a:chExt cx="343468" cy="343468"/>
          </a:xfrm>
        </p:grpSpPr>
        <p:sp>
          <p:nvSpPr>
            <p:cNvPr name="Freeform 43" id="43"/>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44" id="44"/>
          <p:cNvGrpSpPr/>
          <p:nvPr/>
        </p:nvGrpSpPr>
        <p:grpSpPr>
          <a:xfrm rot="0">
            <a:off x="6241071" y="6991335"/>
            <a:ext cx="2083274" cy="761746"/>
            <a:chOff x="0" y="0"/>
            <a:chExt cx="2777698" cy="1015662"/>
          </a:xfrm>
        </p:grpSpPr>
        <p:sp>
          <p:nvSpPr>
            <p:cNvPr name="Freeform 45" id="45"/>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46" id="46"/>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Mid-Jobbers, Young Entrepreneurs, Early Savers</a:t>
              </a:r>
            </a:p>
          </p:txBody>
        </p:sp>
      </p:grpSp>
      <p:grpSp>
        <p:nvGrpSpPr>
          <p:cNvPr name="Group 47" id="47"/>
          <p:cNvGrpSpPr/>
          <p:nvPr/>
        </p:nvGrpSpPr>
        <p:grpSpPr>
          <a:xfrm rot="0">
            <a:off x="9987662" y="6949342"/>
            <a:ext cx="2240407" cy="761746"/>
            <a:chOff x="0" y="0"/>
            <a:chExt cx="2987210" cy="1015662"/>
          </a:xfrm>
        </p:grpSpPr>
        <p:sp>
          <p:nvSpPr>
            <p:cNvPr name="Freeform 48" id="48"/>
            <p:cNvSpPr/>
            <p:nvPr/>
          </p:nvSpPr>
          <p:spPr>
            <a:xfrm flipH="false" flipV="false" rot="0">
              <a:off x="0" y="0"/>
              <a:ext cx="2987210" cy="1015662"/>
            </a:xfrm>
            <a:custGeom>
              <a:avLst/>
              <a:gdLst/>
              <a:ahLst/>
              <a:cxnLst/>
              <a:rect r="r" b="b" t="t" l="l"/>
              <a:pathLst>
                <a:path h="1015662" w="2987210">
                  <a:moveTo>
                    <a:pt x="0" y="0"/>
                  </a:moveTo>
                  <a:lnTo>
                    <a:pt x="2987210" y="0"/>
                  </a:lnTo>
                  <a:lnTo>
                    <a:pt x="2987210" y="1015662"/>
                  </a:lnTo>
                  <a:lnTo>
                    <a:pt x="0" y="1015662"/>
                  </a:lnTo>
                  <a:close/>
                </a:path>
              </a:pathLst>
            </a:custGeom>
            <a:solidFill>
              <a:srgbClr val="000000">
                <a:alpha val="0"/>
              </a:srgbClr>
            </a:solidFill>
          </p:spPr>
        </p:sp>
        <p:sp>
          <p:nvSpPr>
            <p:cNvPr name="TextBox 49" id="49"/>
            <p:cNvSpPr txBox="true"/>
            <p:nvPr/>
          </p:nvSpPr>
          <p:spPr>
            <a:xfrm>
              <a:off x="0" y="-38100"/>
              <a:ext cx="2987210"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Senior Professionals, Growing Entrepreneurs, strategic investors</a:t>
              </a:r>
            </a:p>
          </p:txBody>
        </p:sp>
      </p:grpSp>
      <p:grpSp>
        <p:nvGrpSpPr>
          <p:cNvPr name="Group 50" id="50"/>
          <p:cNvGrpSpPr/>
          <p:nvPr/>
        </p:nvGrpSpPr>
        <p:grpSpPr>
          <a:xfrm rot="0">
            <a:off x="14071199" y="6957318"/>
            <a:ext cx="2083274" cy="761746"/>
            <a:chOff x="0" y="0"/>
            <a:chExt cx="2777698" cy="1015662"/>
          </a:xfrm>
        </p:grpSpPr>
        <p:sp>
          <p:nvSpPr>
            <p:cNvPr name="Freeform 51" id="51"/>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52" id="52"/>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High Earning, Lifestyle-Oriented Consumers</a:t>
              </a:r>
            </a:p>
          </p:txBody>
        </p:sp>
      </p:grpSp>
      <p:grpSp>
        <p:nvGrpSpPr>
          <p:cNvPr name="Group 53" id="53"/>
          <p:cNvGrpSpPr/>
          <p:nvPr/>
        </p:nvGrpSpPr>
        <p:grpSpPr>
          <a:xfrm rot="0">
            <a:off x="1703118" y="6218046"/>
            <a:ext cx="3581400" cy="646330"/>
            <a:chOff x="0" y="0"/>
            <a:chExt cx="4775200" cy="861774"/>
          </a:xfrm>
        </p:grpSpPr>
        <p:sp>
          <p:nvSpPr>
            <p:cNvPr name="Freeform 54" id="54"/>
            <p:cNvSpPr/>
            <p:nvPr/>
          </p:nvSpPr>
          <p:spPr>
            <a:xfrm flipH="false" flipV="false" rot="0">
              <a:off x="0" y="0"/>
              <a:ext cx="4775200" cy="861774"/>
            </a:xfrm>
            <a:custGeom>
              <a:avLst/>
              <a:gdLst/>
              <a:ahLst/>
              <a:cxnLst/>
              <a:rect r="r" b="b" t="t" l="l"/>
              <a:pathLst>
                <a:path h="861774" w="4775200">
                  <a:moveTo>
                    <a:pt x="0" y="0"/>
                  </a:moveTo>
                  <a:lnTo>
                    <a:pt x="4775200" y="0"/>
                  </a:lnTo>
                  <a:lnTo>
                    <a:pt x="4775200" y="861774"/>
                  </a:lnTo>
                  <a:lnTo>
                    <a:pt x="0" y="861774"/>
                  </a:lnTo>
                  <a:close/>
                </a:path>
              </a:pathLst>
            </a:custGeom>
            <a:solidFill>
              <a:srgbClr val="000000">
                <a:alpha val="0"/>
              </a:srgbClr>
            </a:solidFill>
          </p:spPr>
        </p:sp>
        <p:sp>
          <p:nvSpPr>
            <p:cNvPr name="TextBox 55" id="55"/>
            <p:cNvSpPr txBox="true"/>
            <p:nvPr/>
          </p:nvSpPr>
          <p:spPr>
            <a:xfrm>
              <a:off x="0" y="-47625"/>
              <a:ext cx="477520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EARLY</a:t>
              </a:r>
            </a:p>
            <a:p>
              <a:pPr algn="ctr">
                <a:lnSpc>
                  <a:spcPts val="2520"/>
                </a:lnSpc>
              </a:pPr>
              <a:r>
                <a:rPr lang="en-US" b="true" sz="2100">
                  <a:solidFill>
                    <a:srgbClr val="EB1C24"/>
                  </a:solidFill>
                  <a:latin typeface="Calibri (MS) Bold"/>
                  <a:ea typeface="Calibri (MS) Bold"/>
                  <a:cs typeface="Calibri (MS) Bold"/>
                  <a:sym typeface="Calibri (MS) Bold"/>
                </a:rPr>
                <a:t>EARNER</a:t>
              </a:r>
            </a:p>
          </p:txBody>
        </p:sp>
      </p:grpSp>
      <p:grpSp>
        <p:nvGrpSpPr>
          <p:cNvPr name="Group 56" id="56"/>
          <p:cNvGrpSpPr/>
          <p:nvPr/>
        </p:nvGrpSpPr>
        <p:grpSpPr>
          <a:xfrm rot="0">
            <a:off x="3345391" y="5797498"/>
            <a:ext cx="257601" cy="257601"/>
            <a:chOff x="0" y="0"/>
            <a:chExt cx="343468" cy="343468"/>
          </a:xfrm>
        </p:grpSpPr>
        <p:sp>
          <p:nvSpPr>
            <p:cNvPr name="Freeform 57" id="57"/>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58" id="58"/>
          <p:cNvGrpSpPr/>
          <p:nvPr/>
        </p:nvGrpSpPr>
        <p:grpSpPr>
          <a:xfrm rot="0">
            <a:off x="2356755" y="6991335"/>
            <a:ext cx="2083274" cy="761746"/>
            <a:chOff x="0" y="0"/>
            <a:chExt cx="2777698" cy="1015662"/>
          </a:xfrm>
        </p:grpSpPr>
        <p:sp>
          <p:nvSpPr>
            <p:cNvPr name="Freeform 59" id="59"/>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60" id="60"/>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First Jobbers, Young Professionals, Paycheck Optimizers</a:t>
              </a:r>
            </a:p>
          </p:txBody>
        </p:sp>
      </p:gr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16977">
            <a:off x="11206631" y="4949266"/>
            <a:ext cx="3857324" cy="0"/>
          </a:xfrm>
          <a:prstGeom prst="line">
            <a:avLst/>
          </a:prstGeom>
          <a:ln cap="rnd" w="9525">
            <a:solidFill>
              <a:srgbClr val="000000"/>
            </a:solidFill>
            <a:prstDash val="solid"/>
            <a:headEnd type="none" len="sm" w="sm"/>
            <a:tailEnd type="none" len="sm" w="sm"/>
          </a:ln>
        </p:spPr>
      </p:sp>
      <p:sp>
        <p:nvSpPr>
          <p:cNvPr name="AutoShape 3" id="3"/>
          <p:cNvSpPr/>
          <p:nvPr/>
        </p:nvSpPr>
        <p:spPr>
          <a:xfrm rot="5240323">
            <a:off x="11011037" y="4955235"/>
            <a:ext cx="410284" cy="0"/>
          </a:xfrm>
          <a:prstGeom prst="line">
            <a:avLst/>
          </a:prstGeom>
          <a:ln cap="rnd" w="9525">
            <a:solidFill>
              <a:srgbClr val="000000"/>
            </a:solidFill>
            <a:prstDash val="solid"/>
            <a:headEnd type="none" len="sm" w="sm"/>
            <a:tailEnd type="none" len="sm" w="sm"/>
          </a:ln>
        </p:spPr>
      </p:sp>
      <p:sp>
        <p:nvSpPr>
          <p:cNvPr name="AutoShape 4" id="4"/>
          <p:cNvSpPr/>
          <p:nvPr/>
        </p:nvSpPr>
        <p:spPr>
          <a:xfrm rot="5240323">
            <a:off x="14849264" y="4949265"/>
            <a:ext cx="410284" cy="0"/>
          </a:xfrm>
          <a:prstGeom prst="line">
            <a:avLst/>
          </a:prstGeom>
          <a:ln cap="rnd" w="9525">
            <a:solidFill>
              <a:srgbClr val="000000"/>
            </a:solidFill>
            <a:prstDash val="solid"/>
            <a:headEnd type="none" len="sm" w="sm"/>
            <a:tailEnd type="none" len="sm" w="sm"/>
          </a:ln>
        </p:spPr>
      </p:sp>
      <p:sp>
        <p:nvSpPr>
          <p:cNvPr name="AutoShape 5" id="5"/>
          <p:cNvSpPr/>
          <p:nvPr/>
        </p:nvSpPr>
        <p:spPr>
          <a:xfrm rot="10709">
            <a:off x="-28620" y="5878281"/>
            <a:ext cx="18345239" cy="0"/>
          </a:xfrm>
          <a:prstGeom prst="line">
            <a:avLst/>
          </a:prstGeom>
          <a:ln cap="rnd" w="28575">
            <a:solidFill>
              <a:srgbClr val="000000"/>
            </a:solidFill>
            <a:prstDash val="solid"/>
            <a:headEnd type="none" len="sm" w="sm"/>
            <a:tailEnd type="triangle" len="med" w="lg"/>
          </a:ln>
        </p:spPr>
      </p:sp>
      <p:grpSp>
        <p:nvGrpSpPr>
          <p:cNvPr name="Group 6" id="6"/>
          <p:cNvGrpSpPr/>
          <p:nvPr/>
        </p:nvGrpSpPr>
        <p:grpSpPr>
          <a:xfrm rot="0">
            <a:off x="142874" y="220020"/>
            <a:ext cx="18002248" cy="1061829"/>
            <a:chOff x="0" y="0"/>
            <a:chExt cx="24002998" cy="1415772"/>
          </a:xfrm>
        </p:grpSpPr>
        <p:sp>
          <p:nvSpPr>
            <p:cNvPr name="Freeform 7" id="7"/>
            <p:cNvSpPr/>
            <p:nvPr/>
          </p:nvSpPr>
          <p:spPr>
            <a:xfrm flipH="false" flipV="false" rot="0">
              <a:off x="0" y="0"/>
              <a:ext cx="24002998" cy="1415772"/>
            </a:xfrm>
            <a:custGeom>
              <a:avLst/>
              <a:gdLst/>
              <a:ahLst/>
              <a:cxnLst/>
              <a:rect r="r" b="b" t="t" l="l"/>
              <a:pathLst>
                <a:path h="1415772" w="24002998">
                  <a:moveTo>
                    <a:pt x="0" y="0"/>
                  </a:moveTo>
                  <a:lnTo>
                    <a:pt x="24002998" y="0"/>
                  </a:lnTo>
                  <a:lnTo>
                    <a:pt x="24002998" y="1415772"/>
                  </a:lnTo>
                  <a:lnTo>
                    <a:pt x="0" y="1415772"/>
                  </a:lnTo>
                  <a:close/>
                </a:path>
              </a:pathLst>
            </a:custGeom>
            <a:solidFill>
              <a:srgbClr val="000000">
                <a:alpha val="0"/>
              </a:srgbClr>
            </a:solidFill>
          </p:spPr>
        </p:sp>
        <p:sp>
          <p:nvSpPr>
            <p:cNvPr name="TextBox 8" id="8"/>
            <p:cNvSpPr txBox="true"/>
            <p:nvPr/>
          </p:nvSpPr>
          <p:spPr>
            <a:xfrm>
              <a:off x="0" y="-66675"/>
              <a:ext cx="24002998" cy="1482447"/>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To fully capitalize on the Lakshmi Vilas Bank acquisition and the renewed opportunity to establish ourselves as a mass-tige international bank, we must shift our focus to an audience that aligns with a masstige mindset</a:t>
              </a:r>
            </a:p>
          </p:txBody>
        </p:sp>
      </p:grpSp>
      <p:grpSp>
        <p:nvGrpSpPr>
          <p:cNvPr name="Group 9" id="9"/>
          <p:cNvGrpSpPr/>
          <p:nvPr/>
        </p:nvGrpSpPr>
        <p:grpSpPr>
          <a:xfrm rot="0">
            <a:off x="12573410" y="4598182"/>
            <a:ext cx="1429728" cy="660399"/>
            <a:chOff x="0" y="0"/>
            <a:chExt cx="1906304" cy="880532"/>
          </a:xfrm>
        </p:grpSpPr>
        <p:sp>
          <p:nvSpPr>
            <p:cNvPr name="Freeform 10" id="10"/>
            <p:cNvSpPr/>
            <p:nvPr/>
          </p:nvSpPr>
          <p:spPr>
            <a:xfrm flipH="false" flipV="false" rot="0">
              <a:off x="0" y="0"/>
              <a:ext cx="1906270" cy="880491"/>
            </a:xfrm>
            <a:custGeom>
              <a:avLst/>
              <a:gdLst/>
              <a:ahLst/>
              <a:cxnLst/>
              <a:rect r="r" b="b" t="t" l="l"/>
              <a:pathLst>
                <a:path h="880491" w="1906270">
                  <a:moveTo>
                    <a:pt x="0" y="0"/>
                  </a:moveTo>
                  <a:lnTo>
                    <a:pt x="1906270" y="0"/>
                  </a:lnTo>
                  <a:lnTo>
                    <a:pt x="1906270" y="880491"/>
                  </a:lnTo>
                  <a:lnTo>
                    <a:pt x="0" y="880491"/>
                  </a:lnTo>
                  <a:close/>
                </a:path>
              </a:pathLst>
            </a:custGeom>
            <a:solidFill>
              <a:srgbClr val="FFFFFF"/>
            </a:solidFill>
          </p:spPr>
        </p:sp>
      </p:grpSp>
      <p:sp>
        <p:nvSpPr>
          <p:cNvPr name="Freeform 11" id="11" descr="Standard Chartered Logo and symbol, meaning, history, PNG, brand"/>
          <p:cNvSpPr/>
          <p:nvPr/>
        </p:nvSpPr>
        <p:spPr>
          <a:xfrm flipH="false" flipV="false" rot="0">
            <a:off x="12573410" y="4547152"/>
            <a:ext cx="1429737" cy="804227"/>
          </a:xfrm>
          <a:custGeom>
            <a:avLst/>
            <a:gdLst/>
            <a:ahLst/>
            <a:cxnLst/>
            <a:rect r="r" b="b" t="t" l="l"/>
            <a:pathLst>
              <a:path h="804227" w="1429737">
                <a:moveTo>
                  <a:pt x="0" y="0"/>
                </a:moveTo>
                <a:lnTo>
                  <a:pt x="1429736" y="0"/>
                </a:lnTo>
                <a:lnTo>
                  <a:pt x="1429736" y="804227"/>
                </a:lnTo>
                <a:lnTo>
                  <a:pt x="0" y="804227"/>
                </a:lnTo>
                <a:lnTo>
                  <a:pt x="0" y="0"/>
                </a:lnTo>
                <a:close/>
              </a:path>
            </a:pathLst>
          </a:custGeom>
          <a:blipFill>
            <a:blip r:embed="rId2"/>
            <a:stretch>
              <a:fillRect l="0" t="0" r="0" b="0"/>
            </a:stretch>
          </a:blipFill>
        </p:spPr>
      </p:sp>
      <p:sp>
        <p:nvSpPr>
          <p:cNvPr name="AutoShape 12" id="12"/>
          <p:cNvSpPr/>
          <p:nvPr/>
        </p:nvSpPr>
        <p:spPr>
          <a:xfrm rot="16977">
            <a:off x="3502815" y="5016425"/>
            <a:ext cx="3857324" cy="0"/>
          </a:xfrm>
          <a:prstGeom prst="line">
            <a:avLst/>
          </a:prstGeom>
          <a:ln cap="rnd" w="9525">
            <a:solidFill>
              <a:srgbClr val="000000"/>
            </a:solidFill>
            <a:prstDash val="solid"/>
            <a:headEnd type="none" len="sm" w="sm"/>
            <a:tailEnd type="none" len="sm" w="sm"/>
          </a:ln>
        </p:spPr>
      </p:sp>
      <p:sp>
        <p:nvSpPr>
          <p:cNvPr name="AutoShape 13" id="13"/>
          <p:cNvSpPr/>
          <p:nvPr/>
        </p:nvSpPr>
        <p:spPr>
          <a:xfrm rot="5240323">
            <a:off x="3307222" y="5022393"/>
            <a:ext cx="410284" cy="0"/>
          </a:xfrm>
          <a:prstGeom prst="line">
            <a:avLst/>
          </a:prstGeom>
          <a:ln cap="rnd" w="9525">
            <a:solidFill>
              <a:srgbClr val="000000"/>
            </a:solidFill>
            <a:prstDash val="solid"/>
            <a:headEnd type="none" len="sm" w="sm"/>
            <a:tailEnd type="none" len="sm" w="sm"/>
          </a:ln>
        </p:spPr>
      </p:sp>
      <p:sp>
        <p:nvSpPr>
          <p:cNvPr name="AutoShape 14" id="14"/>
          <p:cNvSpPr/>
          <p:nvPr/>
        </p:nvSpPr>
        <p:spPr>
          <a:xfrm rot="5240323">
            <a:off x="7145449" y="5016423"/>
            <a:ext cx="410284" cy="0"/>
          </a:xfrm>
          <a:prstGeom prst="line">
            <a:avLst/>
          </a:prstGeom>
          <a:ln cap="rnd" w="9525">
            <a:solidFill>
              <a:srgbClr val="000000"/>
            </a:solidFill>
            <a:prstDash val="solid"/>
            <a:headEnd type="none" len="sm" w="sm"/>
            <a:tailEnd type="none" len="sm" w="sm"/>
          </a:ln>
        </p:spPr>
      </p:sp>
      <p:grpSp>
        <p:nvGrpSpPr>
          <p:cNvPr name="Group 15" id="15"/>
          <p:cNvGrpSpPr/>
          <p:nvPr/>
        </p:nvGrpSpPr>
        <p:grpSpPr>
          <a:xfrm rot="0">
            <a:off x="4284854" y="4665340"/>
            <a:ext cx="2014469" cy="660399"/>
            <a:chOff x="0" y="0"/>
            <a:chExt cx="2685958" cy="880532"/>
          </a:xfrm>
        </p:grpSpPr>
        <p:sp>
          <p:nvSpPr>
            <p:cNvPr name="Freeform 16" id="16"/>
            <p:cNvSpPr/>
            <p:nvPr/>
          </p:nvSpPr>
          <p:spPr>
            <a:xfrm flipH="false" flipV="false" rot="0">
              <a:off x="0" y="0"/>
              <a:ext cx="2685923" cy="880491"/>
            </a:xfrm>
            <a:custGeom>
              <a:avLst/>
              <a:gdLst/>
              <a:ahLst/>
              <a:cxnLst/>
              <a:rect r="r" b="b" t="t" l="l"/>
              <a:pathLst>
                <a:path h="880491" w="2685923">
                  <a:moveTo>
                    <a:pt x="0" y="0"/>
                  </a:moveTo>
                  <a:lnTo>
                    <a:pt x="2685923" y="0"/>
                  </a:lnTo>
                  <a:lnTo>
                    <a:pt x="2685923" y="880491"/>
                  </a:lnTo>
                  <a:lnTo>
                    <a:pt x="0" y="880491"/>
                  </a:lnTo>
                  <a:close/>
                </a:path>
              </a:pathLst>
            </a:custGeom>
            <a:solidFill>
              <a:srgbClr val="FFFFFF"/>
            </a:solidFill>
          </p:spPr>
        </p:sp>
      </p:grpSp>
      <p:sp>
        <p:nvSpPr>
          <p:cNvPr name="Freeform 17" id="17"/>
          <p:cNvSpPr/>
          <p:nvPr/>
        </p:nvSpPr>
        <p:spPr>
          <a:xfrm flipH="false" flipV="false" rot="0">
            <a:off x="4414558" y="4806590"/>
            <a:ext cx="1812807" cy="364686"/>
          </a:xfrm>
          <a:custGeom>
            <a:avLst/>
            <a:gdLst/>
            <a:ahLst/>
            <a:cxnLst/>
            <a:rect r="r" b="b" t="t" l="l"/>
            <a:pathLst>
              <a:path h="364686" w="1812807">
                <a:moveTo>
                  <a:pt x="0" y="0"/>
                </a:moveTo>
                <a:lnTo>
                  <a:pt x="1812808" y="0"/>
                </a:lnTo>
                <a:lnTo>
                  <a:pt x="1812808" y="364686"/>
                </a:lnTo>
                <a:lnTo>
                  <a:pt x="0" y="364686"/>
                </a:lnTo>
                <a:lnTo>
                  <a:pt x="0" y="0"/>
                </a:lnTo>
                <a:close/>
              </a:path>
            </a:pathLst>
          </a:custGeom>
          <a:blipFill>
            <a:blip r:embed="rId3"/>
            <a:stretch>
              <a:fillRect l="0" t="0" r="0" b="0"/>
            </a:stretch>
          </a:blipFill>
        </p:spPr>
      </p:sp>
      <p:sp>
        <p:nvSpPr>
          <p:cNvPr name="AutoShape 18" id="18"/>
          <p:cNvSpPr/>
          <p:nvPr/>
        </p:nvSpPr>
        <p:spPr>
          <a:xfrm rot="16977">
            <a:off x="7325853" y="4043712"/>
            <a:ext cx="3857324" cy="0"/>
          </a:xfrm>
          <a:prstGeom prst="line">
            <a:avLst/>
          </a:prstGeom>
          <a:ln cap="rnd" w="9525">
            <a:solidFill>
              <a:srgbClr val="000000"/>
            </a:solidFill>
            <a:prstDash val="solid"/>
            <a:headEnd type="none" len="sm" w="sm"/>
            <a:tailEnd type="none" len="sm" w="sm"/>
          </a:ln>
        </p:spPr>
      </p:sp>
      <p:sp>
        <p:nvSpPr>
          <p:cNvPr name="AutoShape 19" id="19"/>
          <p:cNvSpPr/>
          <p:nvPr/>
        </p:nvSpPr>
        <p:spPr>
          <a:xfrm rot="5240323">
            <a:off x="7130260" y="4049680"/>
            <a:ext cx="410284" cy="0"/>
          </a:xfrm>
          <a:prstGeom prst="line">
            <a:avLst/>
          </a:prstGeom>
          <a:ln cap="rnd" w="9525">
            <a:solidFill>
              <a:srgbClr val="000000"/>
            </a:solidFill>
            <a:prstDash val="solid"/>
            <a:headEnd type="none" len="sm" w="sm"/>
            <a:tailEnd type="none" len="sm" w="sm"/>
          </a:ln>
        </p:spPr>
      </p:sp>
      <p:sp>
        <p:nvSpPr>
          <p:cNvPr name="AutoShape 20" id="20"/>
          <p:cNvSpPr/>
          <p:nvPr/>
        </p:nvSpPr>
        <p:spPr>
          <a:xfrm rot="5240323">
            <a:off x="10968487" y="4043710"/>
            <a:ext cx="410284" cy="0"/>
          </a:xfrm>
          <a:prstGeom prst="line">
            <a:avLst/>
          </a:prstGeom>
          <a:ln cap="rnd" w="9525">
            <a:solidFill>
              <a:srgbClr val="000000"/>
            </a:solidFill>
            <a:prstDash val="solid"/>
            <a:headEnd type="none" len="sm" w="sm"/>
            <a:tailEnd type="none" len="sm" w="sm"/>
          </a:ln>
        </p:spPr>
      </p:sp>
      <p:grpSp>
        <p:nvGrpSpPr>
          <p:cNvPr name="Group 21" id="21"/>
          <p:cNvGrpSpPr/>
          <p:nvPr/>
        </p:nvGrpSpPr>
        <p:grpSpPr>
          <a:xfrm rot="0">
            <a:off x="8107892" y="3692628"/>
            <a:ext cx="2014468" cy="660399"/>
            <a:chOff x="0" y="0"/>
            <a:chExt cx="2685958" cy="880532"/>
          </a:xfrm>
        </p:grpSpPr>
        <p:sp>
          <p:nvSpPr>
            <p:cNvPr name="Freeform 22" id="22"/>
            <p:cNvSpPr/>
            <p:nvPr/>
          </p:nvSpPr>
          <p:spPr>
            <a:xfrm flipH="false" flipV="false" rot="0">
              <a:off x="0" y="0"/>
              <a:ext cx="2685923" cy="880491"/>
            </a:xfrm>
            <a:custGeom>
              <a:avLst/>
              <a:gdLst/>
              <a:ahLst/>
              <a:cxnLst/>
              <a:rect r="r" b="b" t="t" l="l"/>
              <a:pathLst>
                <a:path h="880491" w="2685923">
                  <a:moveTo>
                    <a:pt x="0" y="0"/>
                  </a:moveTo>
                  <a:lnTo>
                    <a:pt x="2685923" y="0"/>
                  </a:lnTo>
                  <a:lnTo>
                    <a:pt x="2685923" y="880491"/>
                  </a:lnTo>
                  <a:lnTo>
                    <a:pt x="0" y="880491"/>
                  </a:lnTo>
                  <a:close/>
                </a:path>
              </a:pathLst>
            </a:custGeom>
            <a:solidFill>
              <a:srgbClr val="FFFFFF"/>
            </a:solidFill>
          </p:spPr>
        </p:sp>
      </p:grpSp>
      <p:sp>
        <p:nvSpPr>
          <p:cNvPr name="Freeform 23" id="23"/>
          <p:cNvSpPr/>
          <p:nvPr/>
        </p:nvSpPr>
        <p:spPr>
          <a:xfrm flipH="false" flipV="false" rot="0">
            <a:off x="8292462" y="3834762"/>
            <a:ext cx="1703075" cy="458367"/>
          </a:xfrm>
          <a:custGeom>
            <a:avLst/>
            <a:gdLst/>
            <a:ahLst/>
            <a:cxnLst/>
            <a:rect r="r" b="b" t="t" l="l"/>
            <a:pathLst>
              <a:path h="458367" w="1703075">
                <a:moveTo>
                  <a:pt x="0" y="0"/>
                </a:moveTo>
                <a:lnTo>
                  <a:pt x="1703075" y="0"/>
                </a:lnTo>
                <a:lnTo>
                  <a:pt x="1703075" y="458367"/>
                </a:lnTo>
                <a:lnTo>
                  <a:pt x="0" y="458367"/>
                </a:lnTo>
                <a:lnTo>
                  <a:pt x="0" y="0"/>
                </a:lnTo>
                <a:close/>
              </a:path>
            </a:pathLst>
          </a:custGeom>
          <a:blipFill>
            <a:blip r:embed="rId4"/>
            <a:stretch>
              <a:fillRect l="0" t="0" r="0" b="0"/>
            </a:stretch>
          </a:blipFill>
        </p:spPr>
      </p:sp>
      <p:sp>
        <p:nvSpPr>
          <p:cNvPr name="AutoShape 24" id="24"/>
          <p:cNvSpPr/>
          <p:nvPr/>
        </p:nvSpPr>
        <p:spPr>
          <a:xfrm rot="16977">
            <a:off x="11206631" y="3219710"/>
            <a:ext cx="3857324" cy="0"/>
          </a:xfrm>
          <a:prstGeom prst="line">
            <a:avLst/>
          </a:prstGeom>
          <a:ln cap="rnd" w="9525">
            <a:solidFill>
              <a:srgbClr val="000000"/>
            </a:solidFill>
            <a:prstDash val="solid"/>
            <a:headEnd type="none" len="sm" w="sm"/>
            <a:tailEnd type="none" len="sm" w="sm"/>
          </a:ln>
        </p:spPr>
      </p:sp>
      <p:sp>
        <p:nvSpPr>
          <p:cNvPr name="AutoShape 25" id="25"/>
          <p:cNvSpPr/>
          <p:nvPr/>
        </p:nvSpPr>
        <p:spPr>
          <a:xfrm rot="5240323">
            <a:off x="11011037" y="3243291"/>
            <a:ext cx="410284" cy="0"/>
          </a:xfrm>
          <a:prstGeom prst="line">
            <a:avLst/>
          </a:prstGeom>
          <a:ln cap="rnd" w="9525">
            <a:solidFill>
              <a:srgbClr val="000000"/>
            </a:solidFill>
            <a:prstDash val="solid"/>
            <a:headEnd type="none" len="sm" w="sm"/>
            <a:tailEnd type="none" len="sm" w="sm"/>
          </a:ln>
        </p:spPr>
      </p:sp>
      <p:sp>
        <p:nvSpPr>
          <p:cNvPr name="AutoShape 26" id="26"/>
          <p:cNvSpPr/>
          <p:nvPr/>
        </p:nvSpPr>
        <p:spPr>
          <a:xfrm rot="5240323">
            <a:off x="14849264" y="3219708"/>
            <a:ext cx="410284" cy="0"/>
          </a:xfrm>
          <a:prstGeom prst="line">
            <a:avLst/>
          </a:prstGeom>
          <a:ln cap="rnd" w="9525">
            <a:solidFill>
              <a:srgbClr val="000000"/>
            </a:solidFill>
            <a:prstDash val="solid"/>
            <a:headEnd type="none" len="sm" w="sm"/>
            <a:tailEnd type="none" len="sm" w="sm"/>
          </a:ln>
        </p:spPr>
      </p:sp>
      <p:grpSp>
        <p:nvGrpSpPr>
          <p:cNvPr name="Group 27" id="27"/>
          <p:cNvGrpSpPr/>
          <p:nvPr/>
        </p:nvGrpSpPr>
        <p:grpSpPr>
          <a:xfrm rot="0">
            <a:off x="12147554" y="2868626"/>
            <a:ext cx="1677236" cy="660399"/>
            <a:chOff x="0" y="0"/>
            <a:chExt cx="2236314" cy="880532"/>
          </a:xfrm>
        </p:grpSpPr>
        <p:sp>
          <p:nvSpPr>
            <p:cNvPr name="Freeform 28" id="28"/>
            <p:cNvSpPr/>
            <p:nvPr/>
          </p:nvSpPr>
          <p:spPr>
            <a:xfrm flipH="false" flipV="false" rot="0">
              <a:off x="0" y="0"/>
              <a:ext cx="2236343" cy="880491"/>
            </a:xfrm>
            <a:custGeom>
              <a:avLst/>
              <a:gdLst/>
              <a:ahLst/>
              <a:cxnLst/>
              <a:rect r="r" b="b" t="t" l="l"/>
              <a:pathLst>
                <a:path h="880491" w="2236343">
                  <a:moveTo>
                    <a:pt x="0" y="0"/>
                  </a:moveTo>
                  <a:lnTo>
                    <a:pt x="2236343" y="0"/>
                  </a:lnTo>
                  <a:lnTo>
                    <a:pt x="2236343" y="880491"/>
                  </a:lnTo>
                  <a:lnTo>
                    <a:pt x="0" y="880491"/>
                  </a:lnTo>
                  <a:close/>
                </a:path>
              </a:pathLst>
            </a:custGeom>
            <a:solidFill>
              <a:srgbClr val="FFFFFF"/>
            </a:solidFill>
          </p:spPr>
        </p:sp>
      </p:grpSp>
      <p:sp>
        <p:nvSpPr>
          <p:cNvPr name="Freeform 29" id="29" descr="DBS Bank Logo and symbol, meaning, history, PNG, brand"/>
          <p:cNvSpPr/>
          <p:nvPr/>
        </p:nvSpPr>
        <p:spPr>
          <a:xfrm flipH="false" flipV="false" rot="0">
            <a:off x="12213674" y="2911893"/>
            <a:ext cx="1483950" cy="548878"/>
          </a:xfrm>
          <a:custGeom>
            <a:avLst/>
            <a:gdLst/>
            <a:ahLst/>
            <a:cxnLst/>
            <a:rect r="r" b="b" t="t" l="l"/>
            <a:pathLst>
              <a:path h="548878" w="1483950">
                <a:moveTo>
                  <a:pt x="0" y="0"/>
                </a:moveTo>
                <a:lnTo>
                  <a:pt x="1483949" y="0"/>
                </a:lnTo>
                <a:lnTo>
                  <a:pt x="1483949" y="548878"/>
                </a:lnTo>
                <a:lnTo>
                  <a:pt x="0" y="548878"/>
                </a:lnTo>
                <a:lnTo>
                  <a:pt x="0" y="0"/>
                </a:lnTo>
                <a:close/>
              </a:path>
            </a:pathLst>
          </a:custGeom>
          <a:blipFill>
            <a:blip r:embed="rId5"/>
            <a:stretch>
              <a:fillRect l="0" t="-30018" r="-2" b="-37502"/>
            </a:stretch>
          </a:blipFill>
        </p:spPr>
      </p:sp>
      <p:grpSp>
        <p:nvGrpSpPr>
          <p:cNvPr name="Group 30" id="30"/>
          <p:cNvGrpSpPr/>
          <p:nvPr/>
        </p:nvGrpSpPr>
        <p:grpSpPr>
          <a:xfrm rot="0">
            <a:off x="4449972" y="2925694"/>
            <a:ext cx="1677235" cy="660399"/>
            <a:chOff x="0" y="0"/>
            <a:chExt cx="2236314" cy="880532"/>
          </a:xfrm>
        </p:grpSpPr>
        <p:sp>
          <p:nvSpPr>
            <p:cNvPr name="Freeform 31" id="31"/>
            <p:cNvSpPr/>
            <p:nvPr/>
          </p:nvSpPr>
          <p:spPr>
            <a:xfrm flipH="false" flipV="false" rot="0">
              <a:off x="0" y="0"/>
              <a:ext cx="2236343" cy="880491"/>
            </a:xfrm>
            <a:custGeom>
              <a:avLst/>
              <a:gdLst/>
              <a:ahLst/>
              <a:cxnLst/>
              <a:rect r="r" b="b" t="t" l="l"/>
              <a:pathLst>
                <a:path h="880491" w="2236343">
                  <a:moveTo>
                    <a:pt x="0" y="0"/>
                  </a:moveTo>
                  <a:lnTo>
                    <a:pt x="2236343" y="0"/>
                  </a:lnTo>
                  <a:lnTo>
                    <a:pt x="2236343" y="880491"/>
                  </a:lnTo>
                  <a:lnTo>
                    <a:pt x="0" y="880491"/>
                  </a:lnTo>
                  <a:close/>
                </a:path>
              </a:pathLst>
            </a:custGeom>
            <a:solidFill>
              <a:srgbClr val="FFFFFF"/>
            </a:solidFill>
          </p:spPr>
        </p:sp>
      </p:grpSp>
      <p:grpSp>
        <p:nvGrpSpPr>
          <p:cNvPr name="Group 32" id="32"/>
          <p:cNvGrpSpPr/>
          <p:nvPr/>
        </p:nvGrpSpPr>
        <p:grpSpPr>
          <a:xfrm rot="0">
            <a:off x="2371138" y="2514600"/>
            <a:ext cx="14316660" cy="3052740"/>
            <a:chOff x="0" y="0"/>
            <a:chExt cx="19088880" cy="4070320"/>
          </a:xfrm>
        </p:grpSpPr>
        <p:sp>
          <p:nvSpPr>
            <p:cNvPr name="Freeform 33" id="33"/>
            <p:cNvSpPr/>
            <p:nvPr/>
          </p:nvSpPr>
          <p:spPr>
            <a:xfrm flipH="false" flipV="false" rot="0">
              <a:off x="0" y="0"/>
              <a:ext cx="19088863" cy="4070350"/>
            </a:xfrm>
            <a:custGeom>
              <a:avLst/>
              <a:gdLst/>
              <a:ahLst/>
              <a:cxnLst/>
              <a:rect r="r" b="b" t="t" l="l"/>
              <a:pathLst>
                <a:path h="4070350" w="19088863">
                  <a:moveTo>
                    <a:pt x="0" y="0"/>
                  </a:moveTo>
                  <a:lnTo>
                    <a:pt x="19088863" y="0"/>
                  </a:lnTo>
                  <a:lnTo>
                    <a:pt x="19088863" y="4070350"/>
                  </a:lnTo>
                  <a:lnTo>
                    <a:pt x="0" y="4070350"/>
                  </a:lnTo>
                  <a:close/>
                </a:path>
              </a:pathLst>
            </a:custGeom>
            <a:solidFill>
              <a:srgbClr val="FFFFFF">
                <a:alpha val="80784"/>
              </a:srgbClr>
            </a:solidFill>
          </p:spPr>
        </p:sp>
      </p:grpSp>
      <p:sp>
        <p:nvSpPr>
          <p:cNvPr name="AutoShape 34" id="34"/>
          <p:cNvSpPr/>
          <p:nvPr/>
        </p:nvSpPr>
        <p:spPr>
          <a:xfrm rot="9710">
            <a:off x="3509060" y="3276778"/>
            <a:ext cx="6744051" cy="0"/>
          </a:xfrm>
          <a:prstGeom prst="line">
            <a:avLst/>
          </a:prstGeom>
          <a:ln cap="rnd" w="9525">
            <a:solidFill>
              <a:srgbClr val="000000"/>
            </a:solidFill>
            <a:prstDash val="solid"/>
            <a:headEnd type="none" len="sm" w="sm"/>
            <a:tailEnd type="none" len="sm" w="sm"/>
          </a:ln>
        </p:spPr>
      </p:sp>
      <p:sp>
        <p:nvSpPr>
          <p:cNvPr name="AutoShape 35" id="35"/>
          <p:cNvSpPr/>
          <p:nvPr/>
        </p:nvSpPr>
        <p:spPr>
          <a:xfrm rot="5240323">
            <a:off x="10038430" y="3276777"/>
            <a:ext cx="410284" cy="0"/>
          </a:xfrm>
          <a:prstGeom prst="line">
            <a:avLst/>
          </a:prstGeom>
          <a:ln cap="rnd" w="9525">
            <a:solidFill>
              <a:srgbClr val="000000"/>
            </a:solidFill>
            <a:prstDash val="solid"/>
            <a:headEnd type="none" len="sm" w="sm"/>
            <a:tailEnd type="none" len="sm" w="sm"/>
          </a:ln>
        </p:spPr>
      </p:sp>
      <p:grpSp>
        <p:nvGrpSpPr>
          <p:cNvPr name="Group 36" id="36"/>
          <p:cNvGrpSpPr/>
          <p:nvPr/>
        </p:nvGrpSpPr>
        <p:grpSpPr>
          <a:xfrm rot="0">
            <a:off x="6343620" y="2932772"/>
            <a:ext cx="1594428" cy="646244"/>
            <a:chOff x="0" y="0"/>
            <a:chExt cx="2125904" cy="861658"/>
          </a:xfrm>
        </p:grpSpPr>
        <p:sp>
          <p:nvSpPr>
            <p:cNvPr name="Freeform 37" id="37"/>
            <p:cNvSpPr/>
            <p:nvPr/>
          </p:nvSpPr>
          <p:spPr>
            <a:xfrm flipH="false" flipV="false" rot="0">
              <a:off x="0" y="0"/>
              <a:ext cx="2125853" cy="861695"/>
            </a:xfrm>
            <a:custGeom>
              <a:avLst/>
              <a:gdLst/>
              <a:ahLst/>
              <a:cxnLst/>
              <a:rect r="r" b="b" t="t" l="l"/>
              <a:pathLst>
                <a:path h="861695" w="2125853">
                  <a:moveTo>
                    <a:pt x="0" y="0"/>
                  </a:moveTo>
                  <a:lnTo>
                    <a:pt x="2125853" y="0"/>
                  </a:lnTo>
                  <a:lnTo>
                    <a:pt x="2125853" y="861695"/>
                  </a:lnTo>
                  <a:lnTo>
                    <a:pt x="0" y="861695"/>
                  </a:lnTo>
                  <a:close/>
                </a:path>
              </a:pathLst>
            </a:custGeom>
            <a:solidFill>
              <a:srgbClr val="FFFFFF"/>
            </a:solidFill>
          </p:spPr>
        </p:sp>
      </p:grpSp>
      <p:sp>
        <p:nvSpPr>
          <p:cNvPr name="Freeform 38" id="38" descr="DBS Bank Logo and symbol, meaning, history, PNG, brand"/>
          <p:cNvSpPr/>
          <p:nvPr/>
        </p:nvSpPr>
        <p:spPr>
          <a:xfrm flipH="false" flipV="false" rot="0">
            <a:off x="6299322" y="3016653"/>
            <a:ext cx="1483950" cy="548879"/>
          </a:xfrm>
          <a:custGeom>
            <a:avLst/>
            <a:gdLst/>
            <a:ahLst/>
            <a:cxnLst/>
            <a:rect r="r" b="b" t="t" l="l"/>
            <a:pathLst>
              <a:path h="548879" w="1483950">
                <a:moveTo>
                  <a:pt x="0" y="0"/>
                </a:moveTo>
                <a:lnTo>
                  <a:pt x="1483950" y="0"/>
                </a:lnTo>
                <a:lnTo>
                  <a:pt x="1483950" y="548879"/>
                </a:lnTo>
                <a:lnTo>
                  <a:pt x="0" y="548879"/>
                </a:lnTo>
                <a:lnTo>
                  <a:pt x="0" y="0"/>
                </a:lnTo>
                <a:close/>
              </a:path>
            </a:pathLst>
          </a:custGeom>
          <a:blipFill>
            <a:blip r:embed="rId5"/>
            <a:stretch>
              <a:fillRect l="0" t="-30018" r="-2" b="-37502"/>
            </a:stretch>
          </a:blipFill>
        </p:spPr>
      </p:sp>
      <p:sp>
        <p:nvSpPr>
          <p:cNvPr name="AutoShape 39" id="39"/>
          <p:cNvSpPr/>
          <p:nvPr/>
        </p:nvSpPr>
        <p:spPr>
          <a:xfrm rot="5240323">
            <a:off x="3313456" y="3282747"/>
            <a:ext cx="410284" cy="0"/>
          </a:xfrm>
          <a:prstGeom prst="line">
            <a:avLst/>
          </a:prstGeom>
          <a:ln cap="rnd" w="9525">
            <a:solidFill>
              <a:srgbClr val="000000"/>
            </a:solidFill>
            <a:prstDash val="solid"/>
            <a:headEnd type="none" len="sm" w="sm"/>
            <a:tailEnd type="none" len="sm" w="sm"/>
          </a:ln>
        </p:spPr>
      </p:sp>
      <p:grpSp>
        <p:nvGrpSpPr>
          <p:cNvPr name="Group 40" id="40"/>
          <p:cNvGrpSpPr/>
          <p:nvPr/>
        </p:nvGrpSpPr>
        <p:grpSpPr>
          <a:xfrm rot="0">
            <a:off x="5587434" y="6218046"/>
            <a:ext cx="3581400" cy="646330"/>
            <a:chOff x="0" y="0"/>
            <a:chExt cx="4775200" cy="861774"/>
          </a:xfrm>
        </p:grpSpPr>
        <p:sp>
          <p:nvSpPr>
            <p:cNvPr name="Freeform 41" id="41"/>
            <p:cNvSpPr/>
            <p:nvPr/>
          </p:nvSpPr>
          <p:spPr>
            <a:xfrm flipH="false" flipV="false" rot="0">
              <a:off x="0" y="0"/>
              <a:ext cx="4775200" cy="861774"/>
            </a:xfrm>
            <a:custGeom>
              <a:avLst/>
              <a:gdLst/>
              <a:ahLst/>
              <a:cxnLst/>
              <a:rect r="r" b="b" t="t" l="l"/>
              <a:pathLst>
                <a:path h="861774" w="4775200">
                  <a:moveTo>
                    <a:pt x="0" y="0"/>
                  </a:moveTo>
                  <a:lnTo>
                    <a:pt x="4775200" y="0"/>
                  </a:lnTo>
                  <a:lnTo>
                    <a:pt x="4775200" y="861774"/>
                  </a:lnTo>
                  <a:lnTo>
                    <a:pt x="0" y="861774"/>
                  </a:lnTo>
                  <a:close/>
                </a:path>
              </a:pathLst>
            </a:custGeom>
            <a:solidFill>
              <a:srgbClr val="000000">
                <a:alpha val="0"/>
              </a:srgbClr>
            </a:solidFill>
          </p:spPr>
        </p:sp>
        <p:sp>
          <p:nvSpPr>
            <p:cNvPr name="TextBox 42" id="42"/>
            <p:cNvSpPr txBox="true"/>
            <p:nvPr/>
          </p:nvSpPr>
          <p:spPr>
            <a:xfrm>
              <a:off x="0" y="-47625"/>
              <a:ext cx="477520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ASPIRING</a:t>
              </a:r>
            </a:p>
            <a:p>
              <a:pPr algn="ctr">
                <a:lnSpc>
                  <a:spcPts val="2520"/>
                </a:lnSpc>
              </a:pPr>
              <a:r>
                <a:rPr lang="en-US" b="true" sz="2100">
                  <a:solidFill>
                    <a:srgbClr val="EB1C24"/>
                  </a:solidFill>
                  <a:latin typeface="Calibri (MS) Bold"/>
                  <a:ea typeface="Calibri (MS) Bold"/>
                  <a:cs typeface="Calibri (MS) Bold"/>
                  <a:sym typeface="Calibri (MS) Bold"/>
                </a:rPr>
                <a:t>PLANNER</a:t>
              </a:r>
            </a:p>
          </p:txBody>
        </p:sp>
      </p:grpSp>
      <p:grpSp>
        <p:nvGrpSpPr>
          <p:cNvPr name="Group 43" id="43"/>
          <p:cNvGrpSpPr/>
          <p:nvPr/>
        </p:nvGrpSpPr>
        <p:grpSpPr>
          <a:xfrm rot="0">
            <a:off x="10034840" y="6214829"/>
            <a:ext cx="2193230" cy="646330"/>
            <a:chOff x="0" y="0"/>
            <a:chExt cx="2924306" cy="861774"/>
          </a:xfrm>
        </p:grpSpPr>
        <p:sp>
          <p:nvSpPr>
            <p:cNvPr name="Freeform 44" id="44"/>
            <p:cNvSpPr/>
            <p:nvPr/>
          </p:nvSpPr>
          <p:spPr>
            <a:xfrm flipH="false" flipV="false" rot="0">
              <a:off x="0" y="0"/>
              <a:ext cx="2924306" cy="861774"/>
            </a:xfrm>
            <a:custGeom>
              <a:avLst/>
              <a:gdLst/>
              <a:ahLst/>
              <a:cxnLst/>
              <a:rect r="r" b="b" t="t" l="l"/>
              <a:pathLst>
                <a:path h="861774" w="2924306">
                  <a:moveTo>
                    <a:pt x="0" y="0"/>
                  </a:moveTo>
                  <a:lnTo>
                    <a:pt x="2924306" y="0"/>
                  </a:lnTo>
                  <a:lnTo>
                    <a:pt x="2924306" y="861774"/>
                  </a:lnTo>
                  <a:lnTo>
                    <a:pt x="0" y="861774"/>
                  </a:lnTo>
                  <a:close/>
                </a:path>
              </a:pathLst>
            </a:custGeom>
            <a:solidFill>
              <a:srgbClr val="000000">
                <a:alpha val="0"/>
              </a:srgbClr>
            </a:solidFill>
          </p:spPr>
        </p:sp>
        <p:sp>
          <p:nvSpPr>
            <p:cNvPr name="TextBox 45" id="45"/>
            <p:cNvSpPr txBox="true"/>
            <p:nvPr/>
          </p:nvSpPr>
          <p:spPr>
            <a:xfrm>
              <a:off x="0" y="-47625"/>
              <a:ext cx="2924306"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WEALTH</a:t>
              </a:r>
            </a:p>
            <a:p>
              <a:pPr algn="ctr">
                <a:lnSpc>
                  <a:spcPts val="2520"/>
                </a:lnSpc>
              </a:pPr>
              <a:r>
                <a:rPr lang="en-US" b="true" sz="2100">
                  <a:solidFill>
                    <a:srgbClr val="EB1C24"/>
                  </a:solidFill>
                  <a:latin typeface="Calibri (MS) Bold"/>
                  <a:ea typeface="Calibri (MS) Bold"/>
                  <a:cs typeface="Calibri (MS) Bold"/>
                  <a:sym typeface="Calibri (MS) Bold"/>
                </a:rPr>
                <a:t>BUILDER</a:t>
              </a:r>
            </a:p>
          </p:txBody>
        </p:sp>
      </p:grpSp>
      <p:grpSp>
        <p:nvGrpSpPr>
          <p:cNvPr name="Group 46" id="46"/>
          <p:cNvGrpSpPr/>
          <p:nvPr/>
        </p:nvGrpSpPr>
        <p:grpSpPr>
          <a:xfrm rot="0">
            <a:off x="13711792" y="6232587"/>
            <a:ext cx="2582078" cy="646330"/>
            <a:chOff x="0" y="0"/>
            <a:chExt cx="3442770" cy="861774"/>
          </a:xfrm>
        </p:grpSpPr>
        <p:sp>
          <p:nvSpPr>
            <p:cNvPr name="Freeform 47" id="47"/>
            <p:cNvSpPr/>
            <p:nvPr/>
          </p:nvSpPr>
          <p:spPr>
            <a:xfrm flipH="false" flipV="false" rot="0">
              <a:off x="0" y="0"/>
              <a:ext cx="3442770" cy="861774"/>
            </a:xfrm>
            <a:custGeom>
              <a:avLst/>
              <a:gdLst/>
              <a:ahLst/>
              <a:cxnLst/>
              <a:rect r="r" b="b" t="t" l="l"/>
              <a:pathLst>
                <a:path h="861774" w="3442770">
                  <a:moveTo>
                    <a:pt x="0" y="0"/>
                  </a:moveTo>
                  <a:lnTo>
                    <a:pt x="3442770" y="0"/>
                  </a:lnTo>
                  <a:lnTo>
                    <a:pt x="3442770" y="861774"/>
                  </a:lnTo>
                  <a:lnTo>
                    <a:pt x="0" y="861774"/>
                  </a:lnTo>
                  <a:close/>
                </a:path>
              </a:pathLst>
            </a:custGeom>
            <a:solidFill>
              <a:srgbClr val="000000">
                <a:alpha val="0"/>
              </a:srgbClr>
            </a:solidFill>
          </p:spPr>
        </p:sp>
        <p:sp>
          <p:nvSpPr>
            <p:cNvPr name="TextBox 48" id="48"/>
            <p:cNvSpPr txBox="true"/>
            <p:nvPr/>
          </p:nvSpPr>
          <p:spPr>
            <a:xfrm>
              <a:off x="0" y="-47625"/>
              <a:ext cx="344277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EXPERIENCE </a:t>
              </a:r>
            </a:p>
            <a:p>
              <a:pPr algn="ctr">
                <a:lnSpc>
                  <a:spcPts val="2520"/>
                </a:lnSpc>
              </a:pPr>
              <a:r>
                <a:rPr lang="en-US" b="true" sz="2100">
                  <a:solidFill>
                    <a:srgbClr val="EB1C24"/>
                  </a:solidFill>
                  <a:latin typeface="Calibri (MS) Bold"/>
                  <a:ea typeface="Calibri (MS) Bold"/>
                  <a:cs typeface="Calibri (MS) Bold"/>
                  <a:sym typeface="Calibri (MS) Bold"/>
                </a:rPr>
                <a:t>SEEKER</a:t>
              </a:r>
            </a:p>
          </p:txBody>
        </p:sp>
      </p:grpSp>
      <p:grpSp>
        <p:nvGrpSpPr>
          <p:cNvPr name="Group 49" id="49"/>
          <p:cNvGrpSpPr/>
          <p:nvPr/>
        </p:nvGrpSpPr>
        <p:grpSpPr>
          <a:xfrm rot="0">
            <a:off x="7229708" y="5797498"/>
            <a:ext cx="257601" cy="257601"/>
            <a:chOff x="0" y="0"/>
            <a:chExt cx="343468" cy="343468"/>
          </a:xfrm>
        </p:grpSpPr>
        <p:sp>
          <p:nvSpPr>
            <p:cNvPr name="Freeform 50" id="50"/>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51" id="51"/>
          <p:cNvGrpSpPr/>
          <p:nvPr/>
        </p:nvGrpSpPr>
        <p:grpSpPr>
          <a:xfrm rot="0">
            <a:off x="11072604" y="5776356"/>
            <a:ext cx="257601" cy="257601"/>
            <a:chOff x="0" y="0"/>
            <a:chExt cx="343468" cy="343468"/>
          </a:xfrm>
        </p:grpSpPr>
        <p:sp>
          <p:nvSpPr>
            <p:cNvPr name="Freeform 52" id="52"/>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53" id="53"/>
          <p:cNvGrpSpPr/>
          <p:nvPr/>
        </p:nvGrpSpPr>
        <p:grpSpPr>
          <a:xfrm rot="0">
            <a:off x="14795307" y="5768823"/>
            <a:ext cx="257601" cy="257601"/>
            <a:chOff x="0" y="0"/>
            <a:chExt cx="343468" cy="343468"/>
          </a:xfrm>
        </p:grpSpPr>
        <p:sp>
          <p:nvSpPr>
            <p:cNvPr name="Freeform 54" id="5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55" id="55"/>
          <p:cNvGrpSpPr/>
          <p:nvPr/>
        </p:nvGrpSpPr>
        <p:grpSpPr>
          <a:xfrm rot="0">
            <a:off x="6241071" y="6991335"/>
            <a:ext cx="2083274" cy="761746"/>
            <a:chOff x="0" y="0"/>
            <a:chExt cx="2777698" cy="1015662"/>
          </a:xfrm>
        </p:grpSpPr>
        <p:sp>
          <p:nvSpPr>
            <p:cNvPr name="Freeform 56" id="56"/>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57" id="57"/>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Mid-Jobbers, Young Entrepreneurs, Early Savers</a:t>
              </a:r>
            </a:p>
          </p:txBody>
        </p:sp>
      </p:grpSp>
      <p:grpSp>
        <p:nvGrpSpPr>
          <p:cNvPr name="Group 58" id="58"/>
          <p:cNvGrpSpPr/>
          <p:nvPr/>
        </p:nvGrpSpPr>
        <p:grpSpPr>
          <a:xfrm rot="0">
            <a:off x="9987662" y="6949342"/>
            <a:ext cx="2240407" cy="761746"/>
            <a:chOff x="0" y="0"/>
            <a:chExt cx="2987210" cy="1015662"/>
          </a:xfrm>
        </p:grpSpPr>
        <p:sp>
          <p:nvSpPr>
            <p:cNvPr name="Freeform 59" id="59"/>
            <p:cNvSpPr/>
            <p:nvPr/>
          </p:nvSpPr>
          <p:spPr>
            <a:xfrm flipH="false" flipV="false" rot="0">
              <a:off x="0" y="0"/>
              <a:ext cx="2987210" cy="1015662"/>
            </a:xfrm>
            <a:custGeom>
              <a:avLst/>
              <a:gdLst/>
              <a:ahLst/>
              <a:cxnLst/>
              <a:rect r="r" b="b" t="t" l="l"/>
              <a:pathLst>
                <a:path h="1015662" w="2987210">
                  <a:moveTo>
                    <a:pt x="0" y="0"/>
                  </a:moveTo>
                  <a:lnTo>
                    <a:pt x="2987210" y="0"/>
                  </a:lnTo>
                  <a:lnTo>
                    <a:pt x="2987210" y="1015662"/>
                  </a:lnTo>
                  <a:lnTo>
                    <a:pt x="0" y="1015662"/>
                  </a:lnTo>
                  <a:close/>
                </a:path>
              </a:pathLst>
            </a:custGeom>
            <a:solidFill>
              <a:srgbClr val="000000">
                <a:alpha val="0"/>
              </a:srgbClr>
            </a:solidFill>
          </p:spPr>
        </p:sp>
        <p:sp>
          <p:nvSpPr>
            <p:cNvPr name="TextBox 60" id="60"/>
            <p:cNvSpPr txBox="true"/>
            <p:nvPr/>
          </p:nvSpPr>
          <p:spPr>
            <a:xfrm>
              <a:off x="0" y="-38100"/>
              <a:ext cx="2987210"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Senior Professionals, Growing Entrepreneurs, strategic investors</a:t>
              </a:r>
            </a:p>
          </p:txBody>
        </p:sp>
      </p:grpSp>
      <p:grpSp>
        <p:nvGrpSpPr>
          <p:cNvPr name="Group 61" id="61"/>
          <p:cNvGrpSpPr/>
          <p:nvPr/>
        </p:nvGrpSpPr>
        <p:grpSpPr>
          <a:xfrm rot="0">
            <a:off x="14071199" y="6957318"/>
            <a:ext cx="2083274" cy="761746"/>
            <a:chOff x="0" y="0"/>
            <a:chExt cx="2777698" cy="1015662"/>
          </a:xfrm>
        </p:grpSpPr>
        <p:sp>
          <p:nvSpPr>
            <p:cNvPr name="Freeform 62" id="62"/>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63" id="63"/>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High Earning, Lifestyle-Oriented Consumers</a:t>
              </a:r>
            </a:p>
          </p:txBody>
        </p:sp>
      </p:grpSp>
      <p:grpSp>
        <p:nvGrpSpPr>
          <p:cNvPr name="Group 64" id="64"/>
          <p:cNvGrpSpPr/>
          <p:nvPr/>
        </p:nvGrpSpPr>
        <p:grpSpPr>
          <a:xfrm rot="0">
            <a:off x="1703118" y="6218046"/>
            <a:ext cx="3581400" cy="646330"/>
            <a:chOff x="0" y="0"/>
            <a:chExt cx="4775200" cy="861774"/>
          </a:xfrm>
        </p:grpSpPr>
        <p:sp>
          <p:nvSpPr>
            <p:cNvPr name="Freeform 65" id="65"/>
            <p:cNvSpPr/>
            <p:nvPr/>
          </p:nvSpPr>
          <p:spPr>
            <a:xfrm flipH="false" flipV="false" rot="0">
              <a:off x="0" y="0"/>
              <a:ext cx="4775200" cy="861774"/>
            </a:xfrm>
            <a:custGeom>
              <a:avLst/>
              <a:gdLst/>
              <a:ahLst/>
              <a:cxnLst/>
              <a:rect r="r" b="b" t="t" l="l"/>
              <a:pathLst>
                <a:path h="861774" w="4775200">
                  <a:moveTo>
                    <a:pt x="0" y="0"/>
                  </a:moveTo>
                  <a:lnTo>
                    <a:pt x="4775200" y="0"/>
                  </a:lnTo>
                  <a:lnTo>
                    <a:pt x="4775200" y="861774"/>
                  </a:lnTo>
                  <a:lnTo>
                    <a:pt x="0" y="861774"/>
                  </a:lnTo>
                  <a:close/>
                </a:path>
              </a:pathLst>
            </a:custGeom>
            <a:solidFill>
              <a:srgbClr val="000000">
                <a:alpha val="0"/>
              </a:srgbClr>
            </a:solidFill>
          </p:spPr>
        </p:sp>
        <p:sp>
          <p:nvSpPr>
            <p:cNvPr name="TextBox 66" id="66"/>
            <p:cNvSpPr txBox="true"/>
            <p:nvPr/>
          </p:nvSpPr>
          <p:spPr>
            <a:xfrm>
              <a:off x="0" y="-47625"/>
              <a:ext cx="4775200" cy="909399"/>
            </a:xfrm>
            <a:prstGeom prst="rect">
              <a:avLst/>
            </a:prstGeom>
          </p:spPr>
          <p:txBody>
            <a:bodyPr anchor="t" rtlCol="false" tIns="0" lIns="0" bIns="0" rIns="0"/>
            <a:lstStyle/>
            <a:p>
              <a:pPr algn="ctr">
                <a:lnSpc>
                  <a:spcPts val="2520"/>
                </a:lnSpc>
              </a:pPr>
              <a:r>
                <a:rPr lang="en-US" b="true" sz="2100">
                  <a:solidFill>
                    <a:srgbClr val="EB1C24"/>
                  </a:solidFill>
                  <a:latin typeface="Calibri (MS) Bold"/>
                  <a:ea typeface="Calibri (MS) Bold"/>
                  <a:cs typeface="Calibri (MS) Bold"/>
                  <a:sym typeface="Calibri (MS) Bold"/>
                </a:rPr>
                <a:t>THE EARLY</a:t>
              </a:r>
            </a:p>
            <a:p>
              <a:pPr algn="ctr">
                <a:lnSpc>
                  <a:spcPts val="2520"/>
                </a:lnSpc>
              </a:pPr>
              <a:r>
                <a:rPr lang="en-US" b="true" sz="2100">
                  <a:solidFill>
                    <a:srgbClr val="EB1C24"/>
                  </a:solidFill>
                  <a:latin typeface="Calibri (MS) Bold"/>
                  <a:ea typeface="Calibri (MS) Bold"/>
                  <a:cs typeface="Calibri (MS) Bold"/>
                  <a:sym typeface="Calibri (MS) Bold"/>
                </a:rPr>
                <a:t>EARNER</a:t>
              </a:r>
            </a:p>
          </p:txBody>
        </p:sp>
      </p:grpSp>
      <p:grpSp>
        <p:nvGrpSpPr>
          <p:cNvPr name="Group 67" id="67"/>
          <p:cNvGrpSpPr/>
          <p:nvPr/>
        </p:nvGrpSpPr>
        <p:grpSpPr>
          <a:xfrm rot="0">
            <a:off x="3345391" y="5797498"/>
            <a:ext cx="257601" cy="257601"/>
            <a:chOff x="0" y="0"/>
            <a:chExt cx="343468" cy="343468"/>
          </a:xfrm>
        </p:grpSpPr>
        <p:sp>
          <p:nvSpPr>
            <p:cNvPr name="Freeform 68" id="68"/>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69" id="69"/>
          <p:cNvGrpSpPr/>
          <p:nvPr/>
        </p:nvGrpSpPr>
        <p:grpSpPr>
          <a:xfrm rot="0">
            <a:off x="2356755" y="6991335"/>
            <a:ext cx="2083274" cy="761746"/>
            <a:chOff x="0" y="0"/>
            <a:chExt cx="2777698" cy="1015662"/>
          </a:xfrm>
        </p:grpSpPr>
        <p:sp>
          <p:nvSpPr>
            <p:cNvPr name="Freeform 70" id="70"/>
            <p:cNvSpPr/>
            <p:nvPr/>
          </p:nvSpPr>
          <p:spPr>
            <a:xfrm flipH="false" flipV="false" rot="0">
              <a:off x="0" y="0"/>
              <a:ext cx="2777698" cy="1015662"/>
            </a:xfrm>
            <a:custGeom>
              <a:avLst/>
              <a:gdLst/>
              <a:ahLst/>
              <a:cxnLst/>
              <a:rect r="r" b="b" t="t" l="l"/>
              <a:pathLst>
                <a:path h="1015662" w="2777698">
                  <a:moveTo>
                    <a:pt x="0" y="0"/>
                  </a:moveTo>
                  <a:lnTo>
                    <a:pt x="2777698" y="0"/>
                  </a:lnTo>
                  <a:lnTo>
                    <a:pt x="2777698" y="1015662"/>
                  </a:lnTo>
                  <a:lnTo>
                    <a:pt x="0" y="1015662"/>
                  </a:lnTo>
                  <a:close/>
                </a:path>
              </a:pathLst>
            </a:custGeom>
            <a:solidFill>
              <a:srgbClr val="000000">
                <a:alpha val="0"/>
              </a:srgbClr>
            </a:solidFill>
          </p:spPr>
        </p:sp>
        <p:sp>
          <p:nvSpPr>
            <p:cNvPr name="TextBox 71" id="71"/>
            <p:cNvSpPr txBox="true"/>
            <p:nvPr/>
          </p:nvSpPr>
          <p:spPr>
            <a:xfrm>
              <a:off x="0" y="-38100"/>
              <a:ext cx="2777698" cy="1053762"/>
            </a:xfrm>
            <a:prstGeom prst="rect">
              <a:avLst/>
            </a:prstGeom>
          </p:spPr>
          <p:txBody>
            <a:bodyPr anchor="t" rtlCol="false" tIns="0" lIns="0" bIns="0" rIns="0"/>
            <a:lstStyle/>
            <a:p>
              <a:pPr algn="ctr">
                <a:lnSpc>
                  <a:spcPts val="1620"/>
                </a:lnSpc>
              </a:pPr>
              <a:r>
                <a:rPr lang="en-US" b="true" sz="1350" i="true">
                  <a:solidFill>
                    <a:srgbClr val="000000"/>
                  </a:solidFill>
                  <a:latin typeface="Arial Bold Italics"/>
                  <a:ea typeface="Arial Bold Italics"/>
                  <a:cs typeface="Arial Bold Italics"/>
                  <a:sym typeface="Arial Bold Italics"/>
                </a:rPr>
                <a:t>First Jobbers, Young Professionals, Paycheck Optimizers</a:t>
              </a:r>
            </a:p>
          </p:txBody>
        </p:sp>
      </p:gr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854958"/>
            <a:ext cx="8717703" cy="577081"/>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THE </a:t>
              </a:r>
              <a:r>
                <a:rPr lang="en-US" b="true" sz="4539">
                  <a:solidFill>
                    <a:srgbClr val="ED1C24"/>
                  </a:solidFill>
                  <a:latin typeface="Times New Roman Bold"/>
                  <a:ea typeface="Times New Roman Bold"/>
                  <a:cs typeface="Times New Roman Bold"/>
                  <a:sym typeface="Times New Roman Bold"/>
                </a:rPr>
                <a:t>CONTENT</a:t>
              </a:r>
            </a:p>
          </p:txBody>
        </p:sp>
      </p:grpSp>
      <p:grpSp>
        <p:nvGrpSpPr>
          <p:cNvPr name="Group 6" id="6"/>
          <p:cNvGrpSpPr/>
          <p:nvPr/>
        </p:nvGrpSpPr>
        <p:grpSpPr>
          <a:xfrm rot="0">
            <a:off x="16804559" y="8652429"/>
            <a:ext cx="2564247" cy="2564247"/>
            <a:chOff x="0" y="0"/>
            <a:chExt cx="3418996" cy="3418996"/>
          </a:xfrm>
        </p:grpSpPr>
        <p:sp>
          <p:nvSpPr>
            <p:cNvPr name="Freeform 7" id="7"/>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8" id="8"/>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469">
            <a:off x="1694958" y="6812375"/>
            <a:ext cx="1415719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838179" y="7004042"/>
            <a:ext cx="4020260" cy="553998"/>
            <a:chOff x="0" y="0"/>
            <a:chExt cx="5360346" cy="738664"/>
          </a:xfrm>
        </p:grpSpPr>
        <p:sp>
          <p:nvSpPr>
            <p:cNvPr name="Freeform 4" id="4"/>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5" id="5"/>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91D35"/>
                  </a:solidFill>
                  <a:latin typeface="Arial Bold"/>
                  <a:ea typeface="Arial Bold"/>
                  <a:cs typeface="Arial Bold"/>
                  <a:sym typeface="Arial Bold"/>
                </a:rPr>
                <a:t>Business</a:t>
              </a:r>
            </a:p>
          </p:txBody>
        </p:sp>
      </p:grpSp>
      <p:grpSp>
        <p:nvGrpSpPr>
          <p:cNvPr name="Group 6" id="6"/>
          <p:cNvGrpSpPr/>
          <p:nvPr/>
        </p:nvGrpSpPr>
        <p:grpSpPr>
          <a:xfrm rot="0">
            <a:off x="15252852" y="7004040"/>
            <a:ext cx="2098713" cy="553998"/>
            <a:chOff x="0" y="0"/>
            <a:chExt cx="2798284" cy="738664"/>
          </a:xfrm>
        </p:grpSpPr>
        <p:sp>
          <p:nvSpPr>
            <p:cNvPr name="Freeform 7" id="7"/>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8" id="8"/>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91D35"/>
                  </a:solidFill>
                  <a:latin typeface="Arial Bold"/>
                  <a:ea typeface="Arial Bold"/>
                  <a:cs typeface="Arial Bold"/>
                  <a:sym typeface="Arial Bold"/>
                </a:rPr>
                <a:t>Individual</a:t>
              </a:r>
            </a:p>
          </p:txBody>
        </p:sp>
      </p:grpSp>
      <p:sp>
        <p:nvSpPr>
          <p:cNvPr name="Freeform 9" id="9" descr="DBS Bank Logo and symbol, meaning, history, PNG, brand"/>
          <p:cNvSpPr/>
          <p:nvPr/>
        </p:nvSpPr>
        <p:spPr>
          <a:xfrm flipH="false" flipV="false" rot="0">
            <a:off x="6548730" y="3888387"/>
            <a:ext cx="1691147" cy="625515"/>
          </a:xfrm>
          <a:custGeom>
            <a:avLst/>
            <a:gdLst/>
            <a:ahLst/>
            <a:cxnLst/>
            <a:rect r="r" b="b" t="t" l="l"/>
            <a:pathLst>
              <a:path h="625515" w="1691147">
                <a:moveTo>
                  <a:pt x="0" y="0"/>
                </a:moveTo>
                <a:lnTo>
                  <a:pt x="1691146" y="0"/>
                </a:lnTo>
                <a:lnTo>
                  <a:pt x="1691146" y="625515"/>
                </a:lnTo>
                <a:lnTo>
                  <a:pt x="0" y="625515"/>
                </a:lnTo>
                <a:lnTo>
                  <a:pt x="0" y="0"/>
                </a:lnTo>
                <a:close/>
              </a:path>
            </a:pathLst>
          </a:custGeom>
          <a:blipFill>
            <a:blip r:embed="rId2"/>
            <a:stretch>
              <a:fillRect l="0" t="-30018" r="-2" b="-37502"/>
            </a:stretch>
          </a:blipFill>
        </p:spPr>
      </p:sp>
      <p:sp>
        <p:nvSpPr>
          <p:cNvPr name="Freeform 10" id="10" descr="Standard Chartered Logo and symbol, meaning, history, PNG, brand"/>
          <p:cNvSpPr/>
          <p:nvPr/>
        </p:nvSpPr>
        <p:spPr>
          <a:xfrm flipH="false" flipV="false" rot="0">
            <a:off x="1702107" y="5770544"/>
            <a:ext cx="2123043" cy="901133"/>
          </a:xfrm>
          <a:custGeom>
            <a:avLst/>
            <a:gdLst/>
            <a:ahLst/>
            <a:cxnLst/>
            <a:rect r="r" b="b" t="t" l="l"/>
            <a:pathLst>
              <a:path h="901133" w="2123043">
                <a:moveTo>
                  <a:pt x="0" y="0"/>
                </a:moveTo>
                <a:lnTo>
                  <a:pt x="2123043" y="0"/>
                </a:lnTo>
                <a:lnTo>
                  <a:pt x="2123043" y="901132"/>
                </a:lnTo>
                <a:lnTo>
                  <a:pt x="0" y="901132"/>
                </a:lnTo>
                <a:lnTo>
                  <a:pt x="0" y="0"/>
                </a:lnTo>
                <a:close/>
              </a:path>
            </a:pathLst>
          </a:custGeom>
          <a:blipFill>
            <a:blip r:embed="rId3"/>
            <a:stretch>
              <a:fillRect l="0" t="-17849" r="0" b="-14674"/>
            </a:stretch>
          </a:blipFill>
        </p:spPr>
      </p:sp>
      <p:sp>
        <p:nvSpPr>
          <p:cNvPr name="Freeform 11" id="11"/>
          <p:cNvSpPr/>
          <p:nvPr/>
        </p:nvSpPr>
        <p:spPr>
          <a:xfrm flipH="false" flipV="false" rot="0">
            <a:off x="12854848" y="5908646"/>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4"/>
            <a:stretch>
              <a:fillRect l="0" t="0" r="0" b="0"/>
            </a:stretch>
          </a:blipFill>
        </p:spPr>
      </p:sp>
      <p:sp>
        <p:nvSpPr>
          <p:cNvPr name="Freeform 12" id="12"/>
          <p:cNvSpPr/>
          <p:nvPr/>
        </p:nvSpPr>
        <p:spPr>
          <a:xfrm flipH="false" flipV="false" rot="0">
            <a:off x="9716162" y="5951198"/>
            <a:ext cx="2123043" cy="571398"/>
          </a:xfrm>
          <a:custGeom>
            <a:avLst/>
            <a:gdLst/>
            <a:ahLst/>
            <a:cxnLst/>
            <a:rect r="r" b="b" t="t" l="l"/>
            <a:pathLst>
              <a:path h="571398" w="2123043">
                <a:moveTo>
                  <a:pt x="0" y="0"/>
                </a:moveTo>
                <a:lnTo>
                  <a:pt x="2123042" y="0"/>
                </a:lnTo>
                <a:lnTo>
                  <a:pt x="2123042" y="571398"/>
                </a:lnTo>
                <a:lnTo>
                  <a:pt x="0" y="571398"/>
                </a:lnTo>
                <a:lnTo>
                  <a:pt x="0" y="0"/>
                </a:lnTo>
                <a:close/>
              </a:path>
            </a:pathLst>
          </a:custGeom>
          <a:blipFill>
            <a:blip r:embed="rId5"/>
            <a:stretch>
              <a:fillRect l="0" t="0" r="0" b="0"/>
            </a:stretch>
          </a:blipFill>
        </p:spPr>
      </p:sp>
      <p:grpSp>
        <p:nvGrpSpPr>
          <p:cNvPr name="Group 13" id="13"/>
          <p:cNvGrpSpPr/>
          <p:nvPr/>
        </p:nvGrpSpPr>
        <p:grpSpPr>
          <a:xfrm rot="0">
            <a:off x="1573305" y="6683574"/>
            <a:ext cx="257601" cy="257601"/>
            <a:chOff x="0" y="0"/>
            <a:chExt cx="343468" cy="343468"/>
          </a:xfrm>
        </p:grpSpPr>
        <p:sp>
          <p:nvSpPr>
            <p:cNvPr name="Freeform 14" id="1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5" id="15"/>
          <p:cNvGrpSpPr/>
          <p:nvPr/>
        </p:nvGrpSpPr>
        <p:grpSpPr>
          <a:xfrm rot="0">
            <a:off x="15716208" y="6650607"/>
            <a:ext cx="257601" cy="257601"/>
            <a:chOff x="0" y="0"/>
            <a:chExt cx="343468" cy="343468"/>
          </a:xfrm>
        </p:grpSpPr>
        <p:sp>
          <p:nvSpPr>
            <p:cNvPr name="Freeform 16" id="16"/>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7" id="17"/>
          <p:cNvGrpSpPr/>
          <p:nvPr/>
        </p:nvGrpSpPr>
        <p:grpSpPr>
          <a:xfrm rot="0">
            <a:off x="838179" y="216838"/>
            <a:ext cx="16612278" cy="1061829"/>
            <a:chOff x="0" y="0"/>
            <a:chExt cx="22149704" cy="1415772"/>
          </a:xfrm>
        </p:grpSpPr>
        <p:sp>
          <p:nvSpPr>
            <p:cNvPr name="Freeform 18" id="18"/>
            <p:cNvSpPr/>
            <p:nvPr/>
          </p:nvSpPr>
          <p:spPr>
            <a:xfrm flipH="false" flipV="false" rot="0">
              <a:off x="0" y="0"/>
              <a:ext cx="22149704" cy="1415772"/>
            </a:xfrm>
            <a:custGeom>
              <a:avLst/>
              <a:gdLst/>
              <a:ahLst/>
              <a:cxnLst/>
              <a:rect r="r" b="b" t="t" l="l"/>
              <a:pathLst>
                <a:path h="1415772" w="22149704">
                  <a:moveTo>
                    <a:pt x="0" y="0"/>
                  </a:moveTo>
                  <a:lnTo>
                    <a:pt x="22149704" y="0"/>
                  </a:lnTo>
                  <a:lnTo>
                    <a:pt x="22149704" y="1415772"/>
                  </a:lnTo>
                  <a:lnTo>
                    <a:pt x="0" y="1415772"/>
                  </a:lnTo>
                  <a:close/>
                </a:path>
              </a:pathLst>
            </a:custGeom>
            <a:solidFill>
              <a:srgbClr val="000000">
                <a:alpha val="0"/>
              </a:srgbClr>
            </a:solidFill>
          </p:spPr>
        </p:sp>
        <p:sp>
          <p:nvSpPr>
            <p:cNvPr name="TextBox 19" id="19"/>
            <p:cNvSpPr txBox="true"/>
            <p:nvPr/>
          </p:nvSpPr>
          <p:spPr>
            <a:xfrm>
              <a:off x="0" y="-66675"/>
              <a:ext cx="22149704" cy="1482447"/>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Analyzing social media communication, it’s clear that brands primarily target either business customers or individual consumers through content, depending on their strategic priorities</a:t>
              </a:r>
            </a:p>
          </p:txBody>
        </p:sp>
      </p:gr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469">
            <a:off x="1694958" y="6812375"/>
            <a:ext cx="1415719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838179" y="7004042"/>
            <a:ext cx="4020260" cy="553998"/>
            <a:chOff x="0" y="0"/>
            <a:chExt cx="5360346" cy="738664"/>
          </a:xfrm>
        </p:grpSpPr>
        <p:sp>
          <p:nvSpPr>
            <p:cNvPr name="Freeform 4" id="4"/>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5" id="5"/>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Business</a:t>
              </a:r>
            </a:p>
          </p:txBody>
        </p:sp>
      </p:grpSp>
      <p:grpSp>
        <p:nvGrpSpPr>
          <p:cNvPr name="Group 6" id="6"/>
          <p:cNvGrpSpPr/>
          <p:nvPr/>
        </p:nvGrpSpPr>
        <p:grpSpPr>
          <a:xfrm rot="0">
            <a:off x="15252852" y="7004040"/>
            <a:ext cx="2098713" cy="553998"/>
            <a:chOff x="0" y="0"/>
            <a:chExt cx="2798284" cy="738664"/>
          </a:xfrm>
        </p:grpSpPr>
        <p:sp>
          <p:nvSpPr>
            <p:cNvPr name="Freeform 7" id="7"/>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8" id="8"/>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Individual</a:t>
              </a:r>
            </a:p>
          </p:txBody>
        </p:sp>
      </p:grpSp>
      <p:sp>
        <p:nvSpPr>
          <p:cNvPr name="Freeform 9" id="9" descr="DBS Bank Logo and symbol, meaning, history, PNG, brand"/>
          <p:cNvSpPr/>
          <p:nvPr/>
        </p:nvSpPr>
        <p:spPr>
          <a:xfrm flipH="false" flipV="false" rot="0">
            <a:off x="4012864" y="4506006"/>
            <a:ext cx="1691146" cy="625515"/>
          </a:xfrm>
          <a:custGeom>
            <a:avLst/>
            <a:gdLst/>
            <a:ahLst/>
            <a:cxnLst/>
            <a:rect r="r" b="b" t="t" l="l"/>
            <a:pathLst>
              <a:path h="625515" w="1691146">
                <a:moveTo>
                  <a:pt x="0" y="0"/>
                </a:moveTo>
                <a:lnTo>
                  <a:pt x="1691147" y="0"/>
                </a:lnTo>
                <a:lnTo>
                  <a:pt x="1691147" y="625515"/>
                </a:lnTo>
                <a:lnTo>
                  <a:pt x="0" y="625515"/>
                </a:lnTo>
                <a:lnTo>
                  <a:pt x="0" y="0"/>
                </a:lnTo>
                <a:close/>
              </a:path>
            </a:pathLst>
          </a:custGeom>
          <a:blipFill>
            <a:blip r:embed="rId2"/>
            <a:stretch>
              <a:fillRect l="0" t="-30018" r="-2" b="-37502"/>
            </a:stretch>
          </a:blipFill>
        </p:spPr>
      </p:sp>
      <p:sp>
        <p:nvSpPr>
          <p:cNvPr name="Freeform 10" id="10" descr="Standard Chartered Logo and symbol, meaning, history, PNG, brand"/>
          <p:cNvSpPr/>
          <p:nvPr/>
        </p:nvSpPr>
        <p:spPr>
          <a:xfrm flipH="false" flipV="false" rot="0">
            <a:off x="1702107" y="5770544"/>
            <a:ext cx="2123043" cy="901133"/>
          </a:xfrm>
          <a:custGeom>
            <a:avLst/>
            <a:gdLst/>
            <a:ahLst/>
            <a:cxnLst/>
            <a:rect r="r" b="b" t="t" l="l"/>
            <a:pathLst>
              <a:path h="901133" w="2123043">
                <a:moveTo>
                  <a:pt x="0" y="0"/>
                </a:moveTo>
                <a:lnTo>
                  <a:pt x="2123043" y="0"/>
                </a:lnTo>
                <a:lnTo>
                  <a:pt x="2123043" y="901132"/>
                </a:lnTo>
                <a:lnTo>
                  <a:pt x="0" y="901132"/>
                </a:lnTo>
                <a:lnTo>
                  <a:pt x="0" y="0"/>
                </a:lnTo>
                <a:close/>
              </a:path>
            </a:pathLst>
          </a:custGeom>
          <a:blipFill>
            <a:blip r:embed="rId3"/>
            <a:stretch>
              <a:fillRect l="0" t="-17849" r="0" b="-14674"/>
            </a:stretch>
          </a:blipFill>
        </p:spPr>
      </p:sp>
      <p:sp>
        <p:nvSpPr>
          <p:cNvPr name="Freeform 11" id="11"/>
          <p:cNvSpPr/>
          <p:nvPr/>
        </p:nvSpPr>
        <p:spPr>
          <a:xfrm flipH="false" flipV="false" rot="0">
            <a:off x="12854848" y="5908646"/>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4"/>
            <a:stretch>
              <a:fillRect l="0" t="0" r="0" b="0"/>
            </a:stretch>
          </a:blipFill>
        </p:spPr>
      </p:sp>
      <p:sp>
        <p:nvSpPr>
          <p:cNvPr name="Freeform 12" id="12"/>
          <p:cNvSpPr/>
          <p:nvPr/>
        </p:nvSpPr>
        <p:spPr>
          <a:xfrm flipH="false" flipV="false" rot="0">
            <a:off x="9716162" y="5951198"/>
            <a:ext cx="2123043" cy="571398"/>
          </a:xfrm>
          <a:custGeom>
            <a:avLst/>
            <a:gdLst/>
            <a:ahLst/>
            <a:cxnLst/>
            <a:rect r="r" b="b" t="t" l="l"/>
            <a:pathLst>
              <a:path h="571398" w="2123043">
                <a:moveTo>
                  <a:pt x="0" y="0"/>
                </a:moveTo>
                <a:lnTo>
                  <a:pt x="2123042" y="0"/>
                </a:lnTo>
                <a:lnTo>
                  <a:pt x="2123042" y="571398"/>
                </a:lnTo>
                <a:lnTo>
                  <a:pt x="0" y="571398"/>
                </a:lnTo>
                <a:lnTo>
                  <a:pt x="0" y="0"/>
                </a:lnTo>
                <a:close/>
              </a:path>
            </a:pathLst>
          </a:custGeom>
          <a:blipFill>
            <a:blip r:embed="rId5"/>
            <a:stretch>
              <a:fillRect l="0" t="0" r="0" b="0"/>
            </a:stretch>
          </a:blipFill>
        </p:spPr>
      </p:sp>
      <p:grpSp>
        <p:nvGrpSpPr>
          <p:cNvPr name="Group 13" id="13"/>
          <p:cNvGrpSpPr/>
          <p:nvPr/>
        </p:nvGrpSpPr>
        <p:grpSpPr>
          <a:xfrm rot="0">
            <a:off x="1573305" y="6683574"/>
            <a:ext cx="257601" cy="257601"/>
            <a:chOff x="0" y="0"/>
            <a:chExt cx="343468" cy="343468"/>
          </a:xfrm>
        </p:grpSpPr>
        <p:sp>
          <p:nvSpPr>
            <p:cNvPr name="Freeform 14" id="1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5" id="15"/>
          <p:cNvGrpSpPr/>
          <p:nvPr/>
        </p:nvGrpSpPr>
        <p:grpSpPr>
          <a:xfrm rot="0">
            <a:off x="15716208" y="6650607"/>
            <a:ext cx="257601" cy="257601"/>
            <a:chOff x="0" y="0"/>
            <a:chExt cx="343468" cy="343468"/>
          </a:xfrm>
        </p:grpSpPr>
        <p:sp>
          <p:nvSpPr>
            <p:cNvPr name="Freeform 16" id="16"/>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7" id="17"/>
          <p:cNvGrpSpPr/>
          <p:nvPr/>
        </p:nvGrpSpPr>
        <p:grpSpPr>
          <a:xfrm rot="0">
            <a:off x="3825150" y="4095750"/>
            <a:ext cx="2137500" cy="1471588"/>
            <a:chOff x="0" y="0"/>
            <a:chExt cx="2850000" cy="1962118"/>
          </a:xfrm>
        </p:grpSpPr>
        <p:sp>
          <p:nvSpPr>
            <p:cNvPr name="Freeform 18" id="18"/>
            <p:cNvSpPr/>
            <p:nvPr/>
          </p:nvSpPr>
          <p:spPr>
            <a:xfrm flipH="false" flipV="false" rot="0">
              <a:off x="0" y="0"/>
              <a:ext cx="2850007" cy="1962150"/>
            </a:xfrm>
            <a:custGeom>
              <a:avLst/>
              <a:gdLst/>
              <a:ahLst/>
              <a:cxnLst/>
              <a:rect r="r" b="b" t="t" l="l"/>
              <a:pathLst>
                <a:path h="1962150" w="2850007">
                  <a:moveTo>
                    <a:pt x="0" y="0"/>
                  </a:moveTo>
                  <a:lnTo>
                    <a:pt x="2850007" y="0"/>
                  </a:lnTo>
                  <a:lnTo>
                    <a:pt x="2850007" y="1962150"/>
                  </a:lnTo>
                  <a:lnTo>
                    <a:pt x="0" y="1962150"/>
                  </a:lnTo>
                  <a:close/>
                </a:path>
              </a:pathLst>
            </a:custGeom>
            <a:solidFill>
              <a:srgbClr val="FFFFFF">
                <a:alpha val="63922"/>
              </a:srgbClr>
            </a:solidFill>
          </p:spPr>
        </p:sp>
      </p:grpSp>
      <p:sp>
        <p:nvSpPr>
          <p:cNvPr name="AutoShape 19" id="19"/>
          <p:cNvSpPr/>
          <p:nvPr/>
        </p:nvSpPr>
        <p:spPr>
          <a:xfrm>
            <a:off x="5955429" y="4844648"/>
            <a:ext cx="5329391" cy="9525"/>
          </a:xfrm>
          <a:prstGeom prst="line">
            <a:avLst/>
          </a:prstGeom>
          <a:ln cap="rnd" w="9525">
            <a:solidFill>
              <a:srgbClr val="000000"/>
            </a:solidFill>
            <a:prstDash val="solid"/>
            <a:headEnd type="none" len="sm" w="sm"/>
            <a:tailEnd type="triangle" len="med" w="lg"/>
          </a:ln>
        </p:spPr>
      </p:sp>
      <p:sp>
        <p:nvSpPr>
          <p:cNvPr name="Freeform 20" id="20" descr="DBS Bank Logo and symbol, meaning, history, PNG, brand"/>
          <p:cNvSpPr/>
          <p:nvPr/>
        </p:nvSpPr>
        <p:spPr>
          <a:xfrm flipH="false" flipV="false" rot="0">
            <a:off x="11403579" y="4545021"/>
            <a:ext cx="1691147" cy="625515"/>
          </a:xfrm>
          <a:custGeom>
            <a:avLst/>
            <a:gdLst/>
            <a:ahLst/>
            <a:cxnLst/>
            <a:rect r="r" b="b" t="t" l="l"/>
            <a:pathLst>
              <a:path h="625515" w="1691147">
                <a:moveTo>
                  <a:pt x="0" y="0"/>
                </a:moveTo>
                <a:lnTo>
                  <a:pt x="1691147" y="0"/>
                </a:lnTo>
                <a:lnTo>
                  <a:pt x="1691147" y="625515"/>
                </a:lnTo>
                <a:lnTo>
                  <a:pt x="0" y="625515"/>
                </a:lnTo>
                <a:lnTo>
                  <a:pt x="0" y="0"/>
                </a:lnTo>
                <a:close/>
              </a:path>
            </a:pathLst>
          </a:custGeom>
          <a:blipFill>
            <a:blip r:embed="rId2"/>
            <a:stretch>
              <a:fillRect l="0" t="-30018" r="-2" b="-37502"/>
            </a:stretch>
          </a:blipFill>
        </p:spPr>
      </p:sp>
      <p:grpSp>
        <p:nvGrpSpPr>
          <p:cNvPr name="Group 21" id="21"/>
          <p:cNvGrpSpPr/>
          <p:nvPr/>
        </p:nvGrpSpPr>
        <p:grpSpPr>
          <a:xfrm rot="0">
            <a:off x="815000" y="447670"/>
            <a:ext cx="16612278" cy="1061829"/>
            <a:chOff x="0" y="0"/>
            <a:chExt cx="22149704" cy="1415772"/>
          </a:xfrm>
        </p:grpSpPr>
        <p:sp>
          <p:nvSpPr>
            <p:cNvPr name="Freeform 22" id="22"/>
            <p:cNvSpPr/>
            <p:nvPr/>
          </p:nvSpPr>
          <p:spPr>
            <a:xfrm flipH="false" flipV="false" rot="0">
              <a:off x="0" y="0"/>
              <a:ext cx="22149704" cy="1415772"/>
            </a:xfrm>
            <a:custGeom>
              <a:avLst/>
              <a:gdLst/>
              <a:ahLst/>
              <a:cxnLst/>
              <a:rect r="r" b="b" t="t" l="l"/>
              <a:pathLst>
                <a:path h="1415772" w="22149704">
                  <a:moveTo>
                    <a:pt x="0" y="0"/>
                  </a:moveTo>
                  <a:lnTo>
                    <a:pt x="22149704" y="0"/>
                  </a:lnTo>
                  <a:lnTo>
                    <a:pt x="22149704" y="1415772"/>
                  </a:lnTo>
                  <a:lnTo>
                    <a:pt x="0" y="1415772"/>
                  </a:lnTo>
                  <a:close/>
                </a:path>
              </a:pathLst>
            </a:custGeom>
            <a:solidFill>
              <a:srgbClr val="000000">
                <a:alpha val="0"/>
              </a:srgbClr>
            </a:solidFill>
          </p:spPr>
        </p:sp>
        <p:sp>
          <p:nvSpPr>
            <p:cNvPr name="TextBox 23" id="23"/>
            <p:cNvSpPr txBox="true"/>
            <p:nvPr/>
          </p:nvSpPr>
          <p:spPr>
            <a:xfrm>
              <a:off x="0" y="-66675"/>
              <a:ext cx="22149704" cy="1482447"/>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While business customers remain important to us, our focus is now on expanding our business towards individual customers, therefore the pivot on social</a:t>
              </a:r>
            </a:p>
          </p:txBody>
        </p:sp>
      </p:gr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469">
            <a:off x="1694958" y="5207225"/>
            <a:ext cx="1415719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838179" y="5398892"/>
            <a:ext cx="4020260" cy="553998"/>
            <a:chOff x="0" y="0"/>
            <a:chExt cx="5360346" cy="738664"/>
          </a:xfrm>
        </p:grpSpPr>
        <p:sp>
          <p:nvSpPr>
            <p:cNvPr name="Freeform 4" id="4"/>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5" id="5"/>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Business</a:t>
              </a:r>
            </a:p>
          </p:txBody>
        </p:sp>
      </p:grpSp>
      <p:grpSp>
        <p:nvGrpSpPr>
          <p:cNvPr name="Group 6" id="6"/>
          <p:cNvGrpSpPr/>
          <p:nvPr/>
        </p:nvGrpSpPr>
        <p:grpSpPr>
          <a:xfrm rot="0">
            <a:off x="15252852" y="5398890"/>
            <a:ext cx="2098713" cy="553998"/>
            <a:chOff x="0" y="0"/>
            <a:chExt cx="2798284" cy="738664"/>
          </a:xfrm>
        </p:grpSpPr>
        <p:sp>
          <p:nvSpPr>
            <p:cNvPr name="Freeform 7" id="7"/>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8" id="8"/>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Individual</a:t>
              </a:r>
            </a:p>
          </p:txBody>
        </p:sp>
      </p:grpSp>
      <p:sp>
        <p:nvSpPr>
          <p:cNvPr name="Freeform 9" id="9" descr="DBS Bank Logo and symbol, meaning, history, PNG, brand"/>
          <p:cNvSpPr/>
          <p:nvPr/>
        </p:nvSpPr>
        <p:spPr>
          <a:xfrm flipH="false" flipV="false" rot="0">
            <a:off x="5639001" y="6539642"/>
            <a:ext cx="1691146" cy="625515"/>
          </a:xfrm>
          <a:custGeom>
            <a:avLst/>
            <a:gdLst/>
            <a:ahLst/>
            <a:cxnLst/>
            <a:rect r="r" b="b" t="t" l="l"/>
            <a:pathLst>
              <a:path h="625515" w="1691146">
                <a:moveTo>
                  <a:pt x="0" y="0"/>
                </a:moveTo>
                <a:lnTo>
                  <a:pt x="1691147" y="0"/>
                </a:lnTo>
                <a:lnTo>
                  <a:pt x="1691147" y="625514"/>
                </a:lnTo>
                <a:lnTo>
                  <a:pt x="0" y="625514"/>
                </a:lnTo>
                <a:lnTo>
                  <a:pt x="0" y="0"/>
                </a:lnTo>
                <a:close/>
              </a:path>
            </a:pathLst>
          </a:custGeom>
          <a:blipFill>
            <a:blip r:embed="rId2"/>
            <a:stretch>
              <a:fillRect l="0" t="-30018" r="-2" b="-37502"/>
            </a:stretch>
          </a:blipFill>
        </p:spPr>
      </p:sp>
      <p:sp>
        <p:nvSpPr>
          <p:cNvPr name="Freeform 10" id="10" descr="Standard Chartered Logo and symbol, meaning, history, PNG, brand"/>
          <p:cNvSpPr/>
          <p:nvPr/>
        </p:nvSpPr>
        <p:spPr>
          <a:xfrm flipH="false" flipV="false" rot="0">
            <a:off x="1702104" y="8114982"/>
            <a:ext cx="2123043" cy="901133"/>
          </a:xfrm>
          <a:custGeom>
            <a:avLst/>
            <a:gdLst/>
            <a:ahLst/>
            <a:cxnLst/>
            <a:rect r="r" b="b" t="t" l="l"/>
            <a:pathLst>
              <a:path h="901133" w="2123043">
                <a:moveTo>
                  <a:pt x="0" y="0"/>
                </a:moveTo>
                <a:lnTo>
                  <a:pt x="2123043" y="0"/>
                </a:lnTo>
                <a:lnTo>
                  <a:pt x="2123043" y="901132"/>
                </a:lnTo>
                <a:lnTo>
                  <a:pt x="0" y="901132"/>
                </a:lnTo>
                <a:lnTo>
                  <a:pt x="0" y="0"/>
                </a:lnTo>
                <a:close/>
              </a:path>
            </a:pathLst>
          </a:custGeom>
          <a:blipFill>
            <a:blip r:embed="rId3"/>
            <a:stretch>
              <a:fillRect l="0" t="-17849" r="0" b="-14674"/>
            </a:stretch>
          </a:blipFill>
        </p:spPr>
      </p:sp>
      <p:sp>
        <p:nvSpPr>
          <p:cNvPr name="Freeform 11" id="11"/>
          <p:cNvSpPr/>
          <p:nvPr/>
        </p:nvSpPr>
        <p:spPr>
          <a:xfrm flipH="false" flipV="false" rot="0">
            <a:off x="12967774" y="2161534"/>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4"/>
            <a:stretch>
              <a:fillRect l="0" t="0" r="0" b="0"/>
            </a:stretch>
          </a:blipFill>
        </p:spPr>
      </p:sp>
      <p:sp>
        <p:nvSpPr>
          <p:cNvPr name="Freeform 12" id="12"/>
          <p:cNvSpPr/>
          <p:nvPr/>
        </p:nvSpPr>
        <p:spPr>
          <a:xfrm flipH="false" flipV="false" rot="0">
            <a:off x="10356634" y="2193292"/>
            <a:ext cx="2229910" cy="600160"/>
          </a:xfrm>
          <a:custGeom>
            <a:avLst/>
            <a:gdLst/>
            <a:ahLst/>
            <a:cxnLst/>
            <a:rect r="r" b="b" t="t" l="l"/>
            <a:pathLst>
              <a:path h="600160" w="2229910">
                <a:moveTo>
                  <a:pt x="0" y="0"/>
                </a:moveTo>
                <a:lnTo>
                  <a:pt x="2229911" y="0"/>
                </a:lnTo>
                <a:lnTo>
                  <a:pt x="2229911" y="600161"/>
                </a:lnTo>
                <a:lnTo>
                  <a:pt x="0" y="600161"/>
                </a:lnTo>
                <a:lnTo>
                  <a:pt x="0" y="0"/>
                </a:lnTo>
                <a:close/>
              </a:path>
            </a:pathLst>
          </a:custGeom>
          <a:blipFill>
            <a:blip r:embed="rId5"/>
            <a:stretch>
              <a:fillRect l="0" t="0" r="0" b="0"/>
            </a:stretch>
          </a:blipFill>
        </p:spPr>
      </p:sp>
      <p:grpSp>
        <p:nvGrpSpPr>
          <p:cNvPr name="Group 13" id="13"/>
          <p:cNvGrpSpPr/>
          <p:nvPr/>
        </p:nvGrpSpPr>
        <p:grpSpPr>
          <a:xfrm rot="0">
            <a:off x="1573305" y="5078424"/>
            <a:ext cx="257601" cy="257601"/>
            <a:chOff x="0" y="0"/>
            <a:chExt cx="343468" cy="343468"/>
          </a:xfrm>
        </p:grpSpPr>
        <p:sp>
          <p:nvSpPr>
            <p:cNvPr name="Freeform 14" id="1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5" id="15"/>
          <p:cNvGrpSpPr/>
          <p:nvPr/>
        </p:nvGrpSpPr>
        <p:grpSpPr>
          <a:xfrm rot="0">
            <a:off x="15716208" y="5045457"/>
            <a:ext cx="257601" cy="257601"/>
            <a:chOff x="0" y="0"/>
            <a:chExt cx="343468" cy="343468"/>
          </a:xfrm>
        </p:grpSpPr>
        <p:sp>
          <p:nvSpPr>
            <p:cNvPr name="Freeform 16" id="16"/>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7" id="17"/>
          <p:cNvGrpSpPr/>
          <p:nvPr/>
        </p:nvGrpSpPr>
        <p:grpSpPr>
          <a:xfrm rot="0">
            <a:off x="0" y="0"/>
            <a:ext cx="16612278" cy="600165"/>
            <a:chOff x="0" y="0"/>
            <a:chExt cx="22149704" cy="800220"/>
          </a:xfrm>
        </p:grpSpPr>
        <p:sp>
          <p:nvSpPr>
            <p:cNvPr name="Freeform 18" id="18"/>
            <p:cNvSpPr/>
            <p:nvPr/>
          </p:nvSpPr>
          <p:spPr>
            <a:xfrm flipH="false" flipV="false" rot="0">
              <a:off x="0" y="0"/>
              <a:ext cx="22149704" cy="800220"/>
            </a:xfrm>
            <a:custGeom>
              <a:avLst/>
              <a:gdLst/>
              <a:ahLst/>
              <a:cxnLst/>
              <a:rect r="r" b="b" t="t" l="l"/>
              <a:pathLst>
                <a:path h="800220" w="22149704">
                  <a:moveTo>
                    <a:pt x="0" y="0"/>
                  </a:moveTo>
                  <a:lnTo>
                    <a:pt x="22149704" y="0"/>
                  </a:lnTo>
                  <a:lnTo>
                    <a:pt x="22149704" y="800220"/>
                  </a:lnTo>
                  <a:lnTo>
                    <a:pt x="0" y="800220"/>
                  </a:lnTo>
                  <a:close/>
                </a:path>
              </a:pathLst>
            </a:custGeom>
            <a:solidFill>
              <a:srgbClr val="000000">
                <a:alpha val="0"/>
              </a:srgbClr>
            </a:solidFill>
          </p:spPr>
        </p:sp>
        <p:sp>
          <p:nvSpPr>
            <p:cNvPr name="TextBox 19" id="19"/>
            <p:cNvSpPr txBox="true"/>
            <p:nvPr/>
          </p:nvSpPr>
          <p:spPr>
            <a:xfrm>
              <a:off x="0" y="-66675"/>
              <a:ext cx="22149704" cy="866895"/>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How competitors are using social content to talk to this audience?</a:t>
              </a:r>
            </a:p>
          </p:txBody>
        </p:sp>
      </p:grpSp>
      <p:sp>
        <p:nvSpPr>
          <p:cNvPr name="AutoShape 20" id="20"/>
          <p:cNvSpPr/>
          <p:nvPr/>
        </p:nvSpPr>
        <p:spPr>
          <a:xfrm>
            <a:off x="5143554" y="5216171"/>
            <a:ext cx="8000894" cy="9525"/>
          </a:xfrm>
          <a:prstGeom prst="line">
            <a:avLst/>
          </a:prstGeom>
          <a:ln cap="rnd" w="9525">
            <a:solidFill>
              <a:srgbClr val="000000"/>
            </a:solidFill>
            <a:prstDash val="solid"/>
            <a:headEnd type="none" len="sm" w="sm"/>
            <a:tailEnd type="none" len="sm" w="sm"/>
          </a:ln>
        </p:spPr>
      </p:sp>
      <p:grpSp>
        <p:nvGrpSpPr>
          <p:cNvPr name="Group 21" id="21"/>
          <p:cNvGrpSpPr/>
          <p:nvPr/>
        </p:nvGrpSpPr>
        <p:grpSpPr>
          <a:xfrm rot="0">
            <a:off x="9015199" y="1077532"/>
            <a:ext cx="257601" cy="257601"/>
            <a:chOff x="0" y="0"/>
            <a:chExt cx="343468" cy="343468"/>
          </a:xfrm>
        </p:grpSpPr>
        <p:sp>
          <p:nvSpPr>
            <p:cNvPr name="Freeform 22" id="22"/>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3" id="23"/>
          <p:cNvGrpSpPr/>
          <p:nvPr/>
        </p:nvGrpSpPr>
        <p:grpSpPr>
          <a:xfrm rot="0">
            <a:off x="9015199" y="9209468"/>
            <a:ext cx="257601" cy="257601"/>
            <a:chOff x="0" y="0"/>
            <a:chExt cx="343468" cy="343468"/>
          </a:xfrm>
        </p:grpSpPr>
        <p:sp>
          <p:nvSpPr>
            <p:cNvPr name="Freeform 24" id="24"/>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5" id="25"/>
          <p:cNvGrpSpPr/>
          <p:nvPr/>
        </p:nvGrpSpPr>
        <p:grpSpPr>
          <a:xfrm rot="0">
            <a:off x="9282033" y="889944"/>
            <a:ext cx="3572809" cy="553998"/>
            <a:chOff x="0" y="0"/>
            <a:chExt cx="4763746" cy="738664"/>
          </a:xfrm>
        </p:grpSpPr>
        <p:sp>
          <p:nvSpPr>
            <p:cNvPr name="Freeform 26" id="26"/>
            <p:cNvSpPr/>
            <p:nvPr/>
          </p:nvSpPr>
          <p:spPr>
            <a:xfrm flipH="false" flipV="false" rot="0">
              <a:off x="0" y="0"/>
              <a:ext cx="4763746" cy="738664"/>
            </a:xfrm>
            <a:custGeom>
              <a:avLst/>
              <a:gdLst/>
              <a:ahLst/>
              <a:cxnLst/>
              <a:rect r="r" b="b" t="t" l="l"/>
              <a:pathLst>
                <a:path h="738664" w="4763746">
                  <a:moveTo>
                    <a:pt x="0" y="0"/>
                  </a:moveTo>
                  <a:lnTo>
                    <a:pt x="4763746" y="0"/>
                  </a:lnTo>
                  <a:lnTo>
                    <a:pt x="4763746" y="738664"/>
                  </a:lnTo>
                  <a:lnTo>
                    <a:pt x="0" y="738664"/>
                  </a:lnTo>
                  <a:close/>
                </a:path>
              </a:pathLst>
            </a:custGeom>
            <a:solidFill>
              <a:srgbClr val="000000">
                <a:alpha val="0"/>
              </a:srgbClr>
            </a:solidFill>
          </p:spPr>
        </p:sp>
        <p:sp>
          <p:nvSpPr>
            <p:cNvPr name="TextBox 27" id="27"/>
            <p:cNvSpPr txBox="true"/>
            <p:nvPr/>
          </p:nvSpPr>
          <p:spPr>
            <a:xfrm>
              <a:off x="0" y="-57150"/>
              <a:ext cx="47637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Cultural Resonance</a:t>
              </a:r>
            </a:p>
          </p:txBody>
        </p:sp>
      </p:grpSp>
      <p:grpSp>
        <p:nvGrpSpPr>
          <p:cNvPr name="Group 28" id="28"/>
          <p:cNvGrpSpPr/>
          <p:nvPr/>
        </p:nvGrpSpPr>
        <p:grpSpPr>
          <a:xfrm rot="0">
            <a:off x="5059343" y="8497572"/>
            <a:ext cx="4020258" cy="969497"/>
            <a:chOff x="0" y="0"/>
            <a:chExt cx="5360344" cy="1292662"/>
          </a:xfrm>
        </p:grpSpPr>
        <p:sp>
          <p:nvSpPr>
            <p:cNvPr name="Freeform 29" id="29"/>
            <p:cNvSpPr/>
            <p:nvPr/>
          </p:nvSpPr>
          <p:spPr>
            <a:xfrm flipH="false" flipV="false" rot="0">
              <a:off x="0" y="0"/>
              <a:ext cx="5360344" cy="1292662"/>
            </a:xfrm>
            <a:custGeom>
              <a:avLst/>
              <a:gdLst/>
              <a:ahLst/>
              <a:cxnLst/>
              <a:rect r="r" b="b" t="t" l="l"/>
              <a:pathLst>
                <a:path h="1292662" w="5360344">
                  <a:moveTo>
                    <a:pt x="0" y="0"/>
                  </a:moveTo>
                  <a:lnTo>
                    <a:pt x="5360344" y="0"/>
                  </a:lnTo>
                  <a:lnTo>
                    <a:pt x="5360344" y="1292662"/>
                  </a:lnTo>
                  <a:lnTo>
                    <a:pt x="0" y="1292662"/>
                  </a:lnTo>
                  <a:close/>
                </a:path>
              </a:pathLst>
            </a:custGeom>
            <a:solidFill>
              <a:srgbClr val="000000">
                <a:alpha val="0"/>
              </a:srgbClr>
            </a:solidFill>
          </p:spPr>
        </p:sp>
        <p:sp>
          <p:nvSpPr>
            <p:cNvPr name="TextBox 30" id="30"/>
            <p:cNvSpPr txBox="true"/>
            <p:nvPr/>
          </p:nvSpPr>
          <p:spPr>
            <a:xfrm>
              <a:off x="0" y="-57150"/>
              <a:ext cx="5360344" cy="1349812"/>
            </a:xfrm>
            <a:prstGeom prst="rect">
              <a:avLst/>
            </a:prstGeom>
          </p:spPr>
          <p:txBody>
            <a:bodyPr anchor="t" rtlCol="false" tIns="0" lIns="0" bIns="0" rIns="0"/>
            <a:lstStyle/>
            <a:p>
              <a:pPr algn="r">
                <a:lnSpc>
                  <a:spcPts val="3240"/>
                </a:lnSpc>
              </a:pPr>
              <a:r>
                <a:rPr lang="en-US" b="true" sz="2700">
                  <a:solidFill>
                    <a:srgbClr val="000000"/>
                  </a:solidFill>
                  <a:latin typeface="Arial Bold"/>
                  <a:ea typeface="Arial Bold"/>
                  <a:cs typeface="Arial Bold"/>
                  <a:sym typeface="Arial Bold"/>
                </a:rPr>
                <a:t>Brand POV communication</a:t>
              </a:r>
            </a:p>
          </p:txBody>
        </p:sp>
      </p:gr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471588" y="3746224"/>
            <a:ext cx="6458362" cy="1107567"/>
            <a:chOff x="0" y="0"/>
            <a:chExt cx="8611150" cy="1476756"/>
          </a:xfrm>
        </p:grpSpPr>
        <p:sp>
          <p:nvSpPr>
            <p:cNvPr name="Freeform 3" id="3"/>
            <p:cNvSpPr/>
            <p:nvPr/>
          </p:nvSpPr>
          <p:spPr>
            <a:xfrm flipH="false" flipV="false" rot="0">
              <a:off x="0" y="0"/>
              <a:ext cx="8611108" cy="1476756"/>
            </a:xfrm>
            <a:custGeom>
              <a:avLst/>
              <a:gdLst/>
              <a:ahLst/>
              <a:cxnLst/>
              <a:rect r="r" b="b" t="t" l="l"/>
              <a:pathLst>
                <a:path h="1476756" w="8611108">
                  <a:moveTo>
                    <a:pt x="0" y="0"/>
                  </a:moveTo>
                  <a:lnTo>
                    <a:pt x="8611108" y="0"/>
                  </a:lnTo>
                  <a:lnTo>
                    <a:pt x="8611108" y="1476756"/>
                  </a:lnTo>
                  <a:lnTo>
                    <a:pt x="0" y="1476756"/>
                  </a:lnTo>
                  <a:close/>
                </a:path>
              </a:pathLst>
            </a:custGeom>
            <a:solidFill>
              <a:srgbClr val="FFF2CC"/>
            </a:solidFill>
          </p:spPr>
        </p:sp>
      </p:grpSp>
      <p:sp>
        <p:nvSpPr>
          <p:cNvPr name="AutoShape 4" id="4"/>
          <p:cNvSpPr/>
          <p:nvPr/>
        </p:nvSpPr>
        <p:spPr>
          <a:xfrm rot="3469">
            <a:off x="1694958" y="5207225"/>
            <a:ext cx="14157198" cy="0"/>
          </a:xfrm>
          <a:prstGeom prst="line">
            <a:avLst/>
          </a:prstGeom>
          <a:ln cap="rnd" w="9525">
            <a:solidFill>
              <a:srgbClr val="000000"/>
            </a:solidFill>
            <a:prstDash val="solid"/>
            <a:headEnd type="none" len="sm" w="sm"/>
            <a:tailEnd type="none" len="sm" w="sm"/>
          </a:ln>
        </p:spPr>
      </p:sp>
      <p:grpSp>
        <p:nvGrpSpPr>
          <p:cNvPr name="Group 5" id="5"/>
          <p:cNvGrpSpPr/>
          <p:nvPr/>
        </p:nvGrpSpPr>
        <p:grpSpPr>
          <a:xfrm rot="0">
            <a:off x="838179" y="5398892"/>
            <a:ext cx="4020260" cy="553998"/>
            <a:chOff x="0" y="0"/>
            <a:chExt cx="5360346" cy="738664"/>
          </a:xfrm>
        </p:grpSpPr>
        <p:sp>
          <p:nvSpPr>
            <p:cNvPr name="Freeform 6" id="6"/>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7" id="7"/>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Business</a:t>
              </a:r>
            </a:p>
          </p:txBody>
        </p:sp>
      </p:grpSp>
      <p:grpSp>
        <p:nvGrpSpPr>
          <p:cNvPr name="Group 8" id="8"/>
          <p:cNvGrpSpPr/>
          <p:nvPr/>
        </p:nvGrpSpPr>
        <p:grpSpPr>
          <a:xfrm rot="0">
            <a:off x="15252852" y="5398890"/>
            <a:ext cx="2098713" cy="553998"/>
            <a:chOff x="0" y="0"/>
            <a:chExt cx="2798284" cy="738664"/>
          </a:xfrm>
        </p:grpSpPr>
        <p:sp>
          <p:nvSpPr>
            <p:cNvPr name="Freeform 9" id="9"/>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10" id="10"/>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Individual</a:t>
              </a:r>
            </a:p>
          </p:txBody>
        </p:sp>
      </p:grpSp>
      <p:sp>
        <p:nvSpPr>
          <p:cNvPr name="Freeform 11" id="11" descr="Standard Chartered Logo and symbol, meaning, history, PNG, brand"/>
          <p:cNvSpPr/>
          <p:nvPr/>
        </p:nvSpPr>
        <p:spPr>
          <a:xfrm flipH="false" flipV="false" rot="0">
            <a:off x="1702104" y="8114982"/>
            <a:ext cx="2123043" cy="901133"/>
          </a:xfrm>
          <a:custGeom>
            <a:avLst/>
            <a:gdLst/>
            <a:ahLst/>
            <a:cxnLst/>
            <a:rect r="r" b="b" t="t" l="l"/>
            <a:pathLst>
              <a:path h="901133" w="2123043">
                <a:moveTo>
                  <a:pt x="0" y="0"/>
                </a:moveTo>
                <a:lnTo>
                  <a:pt x="2123043" y="0"/>
                </a:lnTo>
                <a:lnTo>
                  <a:pt x="2123043" y="901132"/>
                </a:lnTo>
                <a:lnTo>
                  <a:pt x="0" y="901132"/>
                </a:lnTo>
                <a:lnTo>
                  <a:pt x="0" y="0"/>
                </a:lnTo>
                <a:close/>
              </a:path>
            </a:pathLst>
          </a:custGeom>
          <a:blipFill>
            <a:blip r:embed="rId2"/>
            <a:stretch>
              <a:fillRect l="0" t="-17849" r="0" b="-14674"/>
            </a:stretch>
          </a:blipFill>
        </p:spPr>
      </p:sp>
      <p:sp>
        <p:nvSpPr>
          <p:cNvPr name="Freeform 12" id="12"/>
          <p:cNvSpPr/>
          <p:nvPr/>
        </p:nvSpPr>
        <p:spPr>
          <a:xfrm flipH="false" flipV="false" rot="0">
            <a:off x="12967774" y="1753326"/>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3"/>
            <a:stretch>
              <a:fillRect l="0" t="0" r="0" b="0"/>
            </a:stretch>
          </a:blipFill>
        </p:spPr>
      </p:sp>
      <p:sp>
        <p:nvSpPr>
          <p:cNvPr name="Freeform 13" id="13"/>
          <p:cNvSpPr/>
          <p:nvPr/>
        </p:nvSpPr>
        <p:spPr>
          <a:xfrm flipH="false" flipV="false" rot="0">
            <a:off x="10356634" y="1785084"/>
            <a:ext cx="2229910" cy="600161"/>
          </a:xfrm>
          <a:custGeom>
            <a:avLst/>
            <a:gdLst/>
            <a:ahLst/>
            <a:cxnLst/>
            <a:rect r="r" b="b" t="t" l="l"/>
            <a:pathLst>
              <a:path h="600161" w="2229910">
                <a:moveTo>
                  <a:pt x="0" y="0"/>
                </a:moveTo>
                <a:lnTo>
                  <a:pt x="2229911" y="0"/>
                </a:lnTo>
                <a:lnTo>
                  <a:pt x="2229911" y="600160"/>
                </a:lnTo>
                <a:lnTo>
                  <a:pt x="0" y="600160"/>
                </a:lnTo>
                <a:lnTo>
                  <a:pt x="0" y="0"/>
                </a:lnTo>
                <a:close/>
              </a:path>
            </a:pathLst>
          </a:custGeom>
          <a:blipFill>
            <a:blip r:embed="rId4"/>
            <a:stretch>
              <a:fillRect l="0" t="0" r="0" b="0"/>
            </a:stretch>
          </a:blipFill>
        </p:spPr>
      </p:sp>
      <p:grpSp>
        <p:nvGrpSpPr>
          <p:cNvPr name="Group 14" id="14"/>
          <p:cNvGrpSpPr/>
          <p:nvPr/>
        </p:nvGrpSpPr>
        <p:grpSpPr>
          <a:xfrm rot="0">
            <a:off x="1573305" y="5078424"/>
            <a:ext cx="257601" cy="257601"/>
            <a:chOff x="0" y="0"/>
            <a:chExt cx="343468" cy="343468"/>
          </a:xfrm>
        </p:grpSpPr>
        <p:sp>
          <p:nvSpPr>
            <p:cNvPr name="Freeform 15" id="15"/>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6" id="16"/>
          <p:cNvGrpSpPr/>
          <p:nvPr/>
        </p:nvGrpSpPr>
        <p:grpSpPr>
          <a:xfrm rot="0">
            <a:off x="15716208" y="5045457"/>
            <a:ext cx="257601" cy="257601"/>
            <a:chOff x="0" y="0"/>
            <a:chExt cx="343468" cy="343468"/>
          </a:xfrm>
        </p:grpSpPr>
        <p:sp>
          <p:nvSpPr>
            <p:cNvPr name="Freeform 17" id="17"/>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sp>
        <p:nvSpPr>
          <p:cNvPr name="AutoShape 18" id="18"/>
          <p:cNvSpPr/>
          <p:nvPr/>
        </p:nvSpPr>
        <p:spPr>
          <a:xfrm>
            <a:off x="5143554" y="5216171"/>
            <a:ext cx="8000894" cy="9525"/>
          </a:xfrm>
          <a:prstGeom prst="line">
            <a:avLst/>
          </a:prstGeom>
          <a:ln cap="rnd" w="9525">
            <a:solidFill>
              <a:srgbClr val="000000"/>
            </a:solidFill>
            <a:prstDash val="solid"/>
            <a:headEnd type="none" len="sm" w="sm"/>
            <a:tailEnd type="none" len="sm" w="sm"/>
          </a:ln>
        </p:spPr>
      </p:sp>
      <p:grpSp>
        <p:nvGrpSpPr>
          <p:cNvPr name="Group 19" id="19"/>
          <p:cNvGrpSpPr/>
          <p:nvPr/>
        </p:nvGrpSpPr>
        <p:grpSpPr>
          <a:xfrm rot="0">
            <a:off x="9015199" y="1077532"/>
            <a:ext cx="257601" cy="257601"/>
            <a:chOff x="0" y="0"/>
            <a:chExt cx="343468" cy="343468"/>
          </a:xfrm>
        </p:grpSpPr>
        <p:sp>
          <p:nvSpPr>
            <p:cNvPr name="Freeform 20" id="20"/>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1" id="21"/>
          <p:cNvGrpSpPr/>
          <p:nvPr/>
        </p:nvGrpSpPr>
        <p:grpSpPr>
          <a:xfrm rot="0">
            <a:off x="9015199" y="9209468"/>
            <a:ext cx="257601" cy="257601"/>
            <a:chOff x="0" y="0"/>
            <a:chExt cx="343468" cy="343468"/>
          </a:xfrm>
        </p:grpSpPr>
        <p:sp>
          <p:nvSpPr>
            <p:cNvPr name="Freeform 22" id="22"/>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3" id="23"/>
          <p:cNvGrpSpPr/>
          <p:nvPr/>
        </p:nvGrpSpPr>
        <p:grpSpPr>
          <a:xfrm rot="0">
            <a:off x="9282033" y="889944"/>
            <a:ext cx="3572809" cy="553998"/>
            <a:chOff x="0" y="0"/>
            <a:chExt cx="4763746" cy="738664"/>
          </a:xfrm>
        </p:grpSpPr>
        <p:sp>
          <p:nvSpPr>
            <p:cNvPr name="Freeform 24" id="24"/>
            <p:cNvSpPr/>
            <p:nvPr/>
          </p:nvSpPr>
          <p:spPr>
            <a:xfrm flipH="false" flipV="false" rot="0">
              <a:off x="0" y="0"/>
              <a:ext cx="4763746" cy="738664"/>
            </a:xfrm>
            <a:custGeom>
              <a:avLst/>
              <a:gdLst/>
              <a:ahLst/>
              <a:cxnLst/>
              <a:rect r="r" b="b" t="t" l="l"/>
              <a:pathLst>
                <a:path h="738664" w="4763746">
                  <a:moveTo>
                    <a:pt x="0" y="0"/>
                  </a:moveTo>
                  <a:lnTo>
                    <a:pt x="4763746" y="0"/>
                  </a:lnTo>
                  <a:lnTo>
                    <a:pt x="4763746" y="738664"/>
                  </a:lnTo>
                  <a:lnTo>
                    <a:pt x="0" y="738664"/>
                  </a:lnTo>
                  <a:close/>
                </a:path>
              </a:pathLst>
            </a:custGeom>
            <a:solidFill>
              <a:srgbClr val="000000">
                <a:alpha val="0"/>
              </a:srgbClr>
            </a:solidFill>
          </p:spPr>
        </p:sp>
        <p:sp>
          <p:nvSpPr>
            <p:cNvPr name="TextBox 25" id="25"/>
            <p:cNvSpPr txBox="true"/>
            <p:nvPr/>
          </p:nvSpPr>
          <p:spPr>
            <a:xfrm>
              <a:off x="0" y="-57150"/>
              <a:ext cx="47637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Cultural Resonance</a:t>
              </a:r>
            </a:p>
          </p:txBody>
        </p:sp>
      </p:grpSp>
      <p:grpSp>
        <p:nvGrpSpPr>
          <p:cNvPr name="Group 26" id="26"/>
          <p:cNvGrpSpPr/>
          <p:nvPr/>
        </p:nvGrpSpPr>
        <p:grpSpPr>
          <a:xfrm rot="0">
            <a:off x="5027856" y="8497572"/>
            <a:ext cx="4020258" cy="969497"/>
            <a:chOff x="0" y="0"/>
            <a:chExt cx="5360344" cy="1292662"/>
          </a:xfrm>
        </p:grpSpPr>
        <p:sp>
          <p:nvSpPr>
            <p:cNvPr name="Freeform 27" id="27"/>
            <p:cNvSpPr/>
            <p:nvPr/>
          </p:nvSpPr>
          <p:spPr>
            <a:xfrm flipH="false" flipV="false" rot="0">
              <a:off x="0" y="0"/>
              <a:ext cx="5360344" cy="1292662"/>
            </a:xfrm>
            <a:custGeom>
              <a:avLst/>
              <a:gdLst/>
              <a:ahLst/>
              <a:cxnLst/>
              <a:rect r="r" b="b" t="t" l="l"/>
              <a:pathLst>
                <a:path h="1292662" w="5360344">
                  <a:moveTo>
                    <a:pt x="0" y="0"/>
                  </a:moveTo>
                  <a:lnTo>
                    <a:pt x="5360344" y="0"/>
                  </a:lnTo>
                  <a:lnTo>
                    <a:pt x="5360344" y="1292662"/>
                  </a:lnTo>
                  <a:lnTo>
                    <a:pt x="0" y="1292662"/>
                  </a:lnTo>
                  <a:close/>
                </a:path>
              </a:pathLst>
            </a:custGeom>
            <a:solidFill>
              <a:srgbClr val="000000">
                <a:alpha val="0"/>
              </a:srgbClr>
            </a:solidFill>
          </p:spPr>
        </p:sp>
        <p:sp>
          <p:nvSpPr>
            <p:cNvPr name="TextBox 28" id="28"/>
            <p:cNvSpPr txBox="true"/>
            <p:nvPr/>
          </p:nvSpPr>
          <p:spPr>
            <a:xfrm>
              <a:off x="0" y="-57150"/>
              <a:ext cx="5360344" cy="1349812"/>
            </a:xfrm>
            <a:prstGeom prst="rect">
              <a:avLst/>
            </a:prstGeom>
          </p:spPr>
          <p:txBody>
            <a:bodyPr anchor="t" rtlCol="false" tIns="0" lIns="0" bIns="0" rIns="0"/>
            <a:lstStyle/>
            <a:p>
              <a:pPr algn="r">
                <a:lnSpc>
                  <a:spcPts val="3240"/>
                </a:lnSpc>
              </a:pPr>
              <a:r>
                <a:rPr lang="en-US" b="true" sz="2700">
                  <a:solidFill>
                    <a:srgbClr val="000000"/>
                  </a:solidFill>
                  <a:latin typeface="Arial Bold"/>
                  <a:ea typeface="Arial Bold"/>
                  <a:cs typeface="Arial Bold"/>
                  <a:sym typeface="Arial Bold"/>
                </a:rPr>
                <a:t>Brand POV communication</a:t>
              </a:r>
            </a:p>
          </p:txBody>
        </p:sp>
      </p:grpSp>
      <p:sp>
        <p:nvSpPr>
          <p:cNvPr name="Freeform 29" id="29" descr="DBS Bank Logo and symbol, meaning, history, PNG, brand"/>
          <p:cNvSpPr/>
          <p:nvPr/>
        </p:nvSpPr>
        <p:spPr>
          <a:xfrm flipH="false" flipV="false" rot="0">
            <a:off x="12744231" y="2590936"/>
            <a:ext cx="1691147" cy="625515"/>
          </a:xfrm>
          <a:custGeom>
            <a:avLst/>
            <a:gdLst/>
            <a:ahLst/>
            <a:cxnLst/>
            <a:rect r="r" b="b" t="t" l="l"/>
            <a:pathLst>
              <a:path h="625515" w="1691147">
                <a:moveTo>
                  <a:pt x="0" y="0"/>
                </a:moveTo>
                <a:lnTo>
                  <a:pt x="1691147" y="0"/>
                </a:lnTo>
                <a:lnTo>
                  <a:pt x="1691147" y="625516"/>
                </a:lnTo>
                <a:lnTo>
                  <a:pt x="0" y="625516"/>
                </a:lnTo>
                <a:lnTo>
                  <a:pt x="0" y="0"/>
                </a:lnTo>
                <a:close/>
              </a:path>
            </a:pathLst>
          </a:custGeom>
          <a:blipFill>
            <a:blip r:embed="rId5"/>
            <a:stretch>
              <a:fillRect l="0" t="-30018" r="-2" b="-37502"/>
            </a:stretch>
          </a:blipFill>
        </p:spPr>
      </p:sp>
      <p:sp>
        <p:nvSpPr>
          <p:cNvPr name="Freeform 30" id="30"/>
          <p:cNvSpPr/>
          <p:nvPr/>
        </p:nvSpPr>
        <p:spPr>
          <a:xfrm flipH="false" flipV="false" rot="0">
            <a:off x="11568268" y="3938977"/>
            <a:ext cx="630156" cy="638131"/>
          </a:xfrm>
          <a:custGeom>
            <a:avLst/>
            <a:gdLst/>
            <a:ahLst/>
            <a:cxnLst/>
            <a:rect r="r" b="b" t="t" l="l"/>
            <a:pathLst>
              <a:path h="638131" w="630156">
                <a:moveTo>
                  <a:pt x="0" y="0"/>
                </a:moveTo>
                <a:lnTo>
                  <a:pt x="630156" y="0"/>
                </a:lnTo>
                <a:lnTo>
                  <a:pt x="630156" y="638132"/>
                </a:lnTo>
                <a:lnTo>
                  <a:pt x="0" y="638132"/>
                </a:lnTo>
                <a:lnTo>
                  <a:pt x="0" y="0"/>
                </a:lnTo>
                <a:close/>
              </a:path>
            </a:pathLst>
          </a:custGeom>
          <a:blipFill>
            <a:blip r:embed="rId6">
              <a:extLst>
                <a:ext uri="{96DAC541-7B7A-43D3-8B79-37D633B846F1}">
                  <asvg:svgBlip xmlns:asvg="http://schemas.microsoft.com/office/drawing/2016/SVG/main" r:embed="rId7"/>
                </a:ext>
              </a:extLst>
            </a:blip>
            <a:stretch>
              <a:fillRect l="-632" t="0" r="-632" b="0"/>
            </a:stretch>
          </a:blipFill>
        </p:spPr>
      </p:sp>
      <p:grpSp>
        <p:nvGrpSpPr>
          <p:cNvPr name="Group 31" id="31"/>
          <p:cNvGrpSpPr/>
          <p:nvPr/>
        </p:nvGrpSpPr>
        <p:grpSpPr>
          <a:xfrm rot="0">
            <a:off x="12243414" y="3752946"/>
            <a:ext cx="5769143" cy="1107996"/>
            <a:chOff x="0" y="0"/>
            <a:chExt cx="7692190" cy="1477328"/>
          </a:xfrm>
        </p:grpSpPr>
        <p:sp>
          <p:nvSpPr>
            <p:cNvPr name="Freeform 32" id="32"/>
            <p:cNvSpPr/>
            <p:nvPr/>
          </p:nvSpPr>
          <p:spPr>
            <a:xfrm flipH="false" flipV="false" rot="0">
              <a:off x="0" y="0"/>
              <a:ext cx="7692190" cy="1477328"/>
            </a:xfrm>
            <a:custGeom>
              <a:avLst/>
              <a:gdLst/>
              <a:ahLst/>
              <a:cxnLst/>
              <a:rect r="r" b="b" t="t" l="l"/>
              <a:pathLst>
                <a:path h="1477328" w="7692190">
                  <a:moveTo>
                    <a:pt x="0" y="0"/>
                  </a:moveTo>
                  <a:lnTo>
                    <a:pt x="7692190" y="0"/>
                  </a:lnTo>
                  <a:lnTo>
                    <a:pt x="7692190" y="1477328"/>
                  </a:lnTo>
                  <a:lnTo>
                    <a:pt x="0" y="1477328"/>
                  </a:lnTo>
                  <a:close/>
                </a:path>
              </a:pathLst>
            </a:custGeom>
            <a:solidFill>
              <a:srgbClr val="000000">
                <a:alpha val="0"/>
              </a:srgbClr>
            </a:solidFill>
          </p:spPr>
        </p:sp>
        <p:sp>
          <p:nvSpPr>
            <p:cNvPr name="TextBox 33" id="33"/>
            <p:cNvSpPr txBox="true"/>
            <p:nvPr/>
          </p:nvSpPr>
          <p:spPr>
            <a:xfrm>
              <a:off x="0" y="-47625"/>
              <a:ext cx="7692190" cy="1524953"/>
            </a:xfrm>
            <a:prstGeom prst="rect">
              <a:avLst/>
            </a:prstGeom>
          </p:spPr>
          <p:txBody>
            <a:bodyPr anchor="t" rtlCol="false" tIns="0" lIns="0" bIns="0" rIns="0"/>
            <a:lstStyle/>
            <a:p>
              <a:pPr algn="l">
                <a:lnSpc>
                  <a:spcPts val="2520"/>
                </a:lnSpc>
              </a:pPr>
              <a:r>
                <a:rPr lang="en-US" sz="2100">
                  <a:solidFill>
                    <a:srgbClr val="000000"/>
                  </a:solidFill>
                  <a:latin typeface="Arial"/>
                  <a:ea typeface="Arial"/>
                  <a:cs typeface="Arial"/>
                  <a:sym typeface="Arial"/>
                </a:rPr>
                <a:t>Adopt a more culturally attuned strategy and deploy a platform strategy that helps us reach the right audience with the right content</a:t>
              </a:r>
            </a:p>
          </p:txBody>
        </p:sp>
      </p:grpSp>
      <p:sp>
        <p:nvSpPr>
          <p:cNvPr name="Freeform 34" id="34"/>
          <p:cNvSpPr/>
          <p:nvPr/>
        </p:nvSpPr>
        <p:spPr>
          <a:xfrm flipH="true" flipV="true" rot="9620413">
            <a:off x="11723220" y="2843256"/>
            <a:ext cx="1144295" cy="858222"/>
          </a:xfrm>
          <a:custGeom>
            <a:avLst/>
            <a:gdLst/>
            <a:ahLst/>
            <a:cxnLst/>
            <a:rect r="r" b="b" t="t" l="l"/>
            <a:pathLst>
              <a:path h="858222" w="1144295">
                <a:moveTo>
                  <a:pt x="1144294" y="858222"/>
                </a:moveTo>
                <a:lnTo>
                  <a:pt x="0" y="858222"/>
                </a:lnTo>
                <a:lnTo>
                  <a:pt x="0" y="0"/>
                </a:lnTo>
                <a:lnTo>
                  <a:pt x="1144294" y="0"/>
                </a:lnTo>
                <a:lnTo>
                  <a:pt x="1144294" y="858222"/>
                </a:lnTo>
                <a:close/>
              </a:path>
            </a:pathLst>
          </a:custGeom>
          <a:blipFill>
            <a:blip r:embed="rId8">
              <a:extLst>
                <a:ext uri="{96DAC541-7B7A-43D3-8B79-37D633B846F1}">
                  <asvg:svgBlip xmlns:asvg="http://schemas.microsoft.com/office/drawing/2016/SVG/main" r:embed="rId9"/>
                </a:ext>
              </a:extLst>
            </a:blip>
            <a:stretch>
              <a:fillRect l="0" t="-137" r="0" b="-137"/>
            </a:stretch>
          </a:blipFill>
        </p:spPr>
      </p:sp>
      <p:grpSp>
        <p:nvGrpSpPr>
          <p:cNvPr name="Group 35" id="35"/>
          <p:cNvGrpSpPr/>
          <p:nvPr/>
        </p:nvGrpSpPr>
        <p:grpSpPr>
          <a:xfrm rot="0">
            <a:off x="0" y="0"/>
            <a:ext cx="16612278" cy="600165"/>
            <a:chOff x="0" y="0"/>
            <a:chExt cx="22149704" cy="800220"/>
          </a:xfrm>
        </p:grpSpPr>
        <p:sp>
          <p:nvSpPr>
            <p:cNvPr name="Freeform 36" id="36"/>
            <p:cNvSpPr/>
            <p:nvPr/>
          </p:nvSpPr>
          <p:spPr>
            <a:xfrm flipH="false" flipV="false" rot="0">
              <a:off x="0" y="0"/>
              <a:ext cx="22149704" cy="800220"/>
            </a:xfrm>
            <a:custGeom>
              <a:avLst/>
              <a:gdLst/>
              <a:ahLst/>
              <a:cxnLst/>
              <a:rect r="r" b="b" t="t" l="l"/>
              <a:pathLst>
                <a:path h="800220" w="22149704">
                  <a:moveTo>
                    <a:pt x="0" y="0"/>
                  </a:moveTo>
                  <a:lnTo>
                    <a:pt x="22149704" y="0"/>
                  </a:lnTo>
                  <a:lnTo>
                    <a:pt x="22149704" y="800220"/>
                  </a:lnTo>
                  <a:lnTo>
                    <a:pt x="0" y="800220"/>
                  </a:lnTo>
                  <a:close/>
                </a:path>
              </a:pathLst>
            </a:custGeom>
            <a:solidFill>
              <a:srgbClr val="000000">
                <a:alpha val="0"/>
              </a:srgbClr>
            </a:solidFill>
          </p:spPr>
        </p:sp>
        <p:sp>
          <p:nvSpPr>
            <p:cNvPr name="TextBox 37" id="37"/>
            <p:cNvSpPr txBox="true"/>
            <p:nvPr/>
          </p:nvSpPr>
          <p:spPr>
            <a:xfrm>
              <a:off x="0" y="-66675"/>
              <a:ext cx="22149704" cy="866895"/>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Therefore, our pivot in content</a:t>
              </a:r>
            </a:p>
          </p:txBody>
        </p:sp>
      </p:gr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469">
            <a:off x="1694958" y="5207225"/>
            <a:ext cx="1415719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838179" y="5398892"/>
            <a:ext cx="4020260" cy="553998"/>
            <a:chOff x="0" y="0"/>
            <a:chExt cx="5360346" cy="738664"/>
          </a:xfrm>
        </p:grpSpPr>
        <p:sp>
          <p:nvSpPr>
            <p:cNvPr name="Freeform 4" id="4"/>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5" id="5"/>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Business</a:t>
              </a:r>
            </a:p>
          </p:txBody>
        </p:sp>
      </p:grpSp>
      <p:grpSp>
        <p:nvGrpSpPr>
          <p:cNvPr name="Group 6" id="6"/>
          <p:cNvGrpSpPr/>
          <p:nvPr/>
        </p:nvGrpSpPr>
        <p:grpSpPr>
          <a:xfrm rot="0">
            <a:off x="15252852" y="5398890"/>
            <a:ext cx="2098713" cy="553998"/>
            <a:chOff x="0" y="0"/>
            <a:chExt cx="2798284" cy="738664"/>
          </a:xfrm>
        </p:grpSpPr>
        <p:sp>
          <p:nvSpPr>
            <p:cNvPr name="Freeform 7" id="7"/>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8" id="8"/>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Individual</a:t>
              </a:r>
            </a:p>
          </p:txBody>
        </p:sp>
      </p:grpSp>
      <p:sp>
        <p:nvSpPr>
          <p:cNvPr name="Freeform 9" id="9" descr="Standard Chartered Logo and symbol, meaning, history, PNG, brand"/>
          <p:cNvSpPr/>
          <p:nvPr/>
        </p:nvSpPr>
        <p:spPr>
          <a:xfrm flipH="false" flipV="false" rot="0">
            <a:off x="1702105" y="8306984"/>
            <a:ext cx="2123043" cy="901133"/>
          </a:xfrm>
          <a:custGeom>
            <a:avLst/>
            <a:gdLst/>
            <a:ahLst/>
            <a:cxnLst/>
            <a:rect r="r" b="b" t="t" l="l"/>
            <a:pathLst>
              <a:path h="901133" w="2123043">
                <a:moveTo>
                  <a:pt x="0" y="0"/>
                </a:moveTo>
                <a:lnTo>
                  <a:pt x="2123044" y="0"/>
                </a:lnTo>
                <a:lnTo>
                  <a:pt x="2123044" y="901132"/>
                </a:lnTo>
                <a:lnTo>
                  <a:pt x="0" y="901132"/>
                </a:lnTo>
                <a:lnTo>
                  <a:pt x="0" y="0"/>
                </a:lnTo>
                <a:close/>
              </a:path>
            </a:pathLst>
          </a:custGeom>
          <a:blipFill>
            <a:blip r:embed="rId2"/>
            <a:stretch>
              <a:fillRect l="0" t="-17849" r="0" b="-14674"/>
            </a:stretch>
          </a:blipFill>
        </p:spPr>
      </p:sp>
      <p:sp>
        <p:nvSpPr>
          <p:cNvPr name="Freeform 10" id="10"/>
          <p:cNvSpPr/>
          <p:nvPr/>
        </p:nvSpPr>
        <p:spPr>
          <a:xfrm flipH="false" flipV="false" rot="0">
            <a:off x="13049438" y="904215"/>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3"/>
            <a:stretch>
              <a:fillRect l="0" t="0" r="0" b="0"/>
            </a:stretch>
          </a:blipFill>
        </p:spPr>
      </p:sp>
      <p:sp>
        <p:nvSpPr>
          <p:cNvPr name="Freeform 11" id="11"/>
          <p:cNvSpPr/>
          <p:nvPr/>
        </p:nvSpPr>
        <p:spPr>
          <a:xfrm flipH="false" flipV="false" rot="0">
            <a:off x="12314607" y="8265466"/>
            <a:ext cx="2229910" cy="600160"/>
          </a:xfrm>
          <a:custGeom>
            <a:avLst/>
            <a:gdLst/>
            <a:ahLst/>
            <a:cxnLst/>
            <a:rect r="r" b="b" t="t" l="l"/>
            <a:pathLst>
              <a:path h="600160" w="2229910">
                <a:moveTo>
                  <a:pt x="0" y="0"/>
                </a:moveTo>
                <a:lnTo>
                  <a:pt x="2229911" y="0"/>
                </a:lnTo>
                <a:lnTo>
                  <a:pt x="2229911" y="600161"/>
                </a:lnTo>
                <a:lnTo>
                  <a:pt x="0" y="600161"/>
                </a:lnTo>
                <a:lnTo>
                  <a:pt x="0" y="0"/>
                </a:lnTo>
                <a:close/>
              </a:path>
            </a:pathLst>
          </a:custGeom>
          <a:blipFill>
            <a:blip r:embed="rId4"/>
            <a:stretch>
              <a:fillRect l="0" t="0" r="0" b="0"/>
            </a:stretch>
          </a:blipFill>
        </p:spPr>
      </p:sp>
      <p:grpSp>
        <p:nvGrpSpPr>
          <p:cNvPr name="Group 12" id="12"/>
          <p:cNvGrpSpPr/>
          <p:nvPr/>
        </p:nvGrpSpPr>
        <p:grpSpPr>
          <a:xfrm rot="0">
            <a:off x="1573305" y="5078424"/>
            <a:ext cx="257601" cy="257601"/>
            <a:chOff x="0" y="0"/>
            <a:chExt cx="343468" cy="343468"/>
          </a:xfrm>
        </p:grpSpPr>
        <p:sp>
          <p:nvSpPr>
            <p:cNvPr name="Freeform 13" id="13"/>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4" id="14"/>
          <p:cNvGrpSpPr/>
          <p:nvPr/>
        </p:nvGrpSpPr>
        <p:grpSpPr>
          <a:xfrm rot="0">
            <a:off x="15716208" y="5045457"/>
            <a:ext cx="257601" cy="257601"/>
            <a:chOff x="0" y="0"/>
            <a:chExt cx="343468" cy="343468"/>
          </a:xfrm>
        </p:grpSpPr>
        <p:sp>
          <p:nvSpPr>
            <p:cNvPr name="Freeform 15" id="15"/>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6" id="16"/>
          <p:cNvGrpSpPr/>
          <p:nvPr/>
        </p:nvGrpSpPr>
        <p:grpSpPr>
          <a:xfrm rot="0">
            <a:off x="0" y="0"/>
            <a:ext cx="16612278" cy="600165"/>
            <a:chOff x="0" y="0"/>
            <a:chExt cx="22149704" cy="800220"/>
          </a:xfrm>
        </p:grpSpPr>
        <p:sp>
          <p:nvSpPr>
            <p:cNvPr name="Freeform 17" id="17"/>
            <p:cNvSpPr/>
            <p:nvPr/>
          </p:nvSpPr>
          <p:spPr>
            <a:xfrm flipH="false" flipV="false" rot="0">
              <a:off x="0" y="0"/>
              <a:ext cx="22149704" cy="800220"/>
            </a:xfrm>
            <a:custGeom>
              <a:avLst/>
              <a:gdLst/>
              <a:ahLst/>
              <a:cxnLst/>
              <a:rect r="r" b="b" t="t" l="l"/>
              <a:pathLst>
                <a:path h="800220" w="22149704">
                  <a:moveTo>
                    <a:pt x="0" y="0"/>
                  </a:moveTo>
                  <a:lnTo>
                    <a:pt x="22149704" y="0"/>
                  </a:lnTo>
                  <a:lnTo>
                    <a:pt x="22149704" y="800220"/>
                  </a:lnTo>
                  <a:lnTo>
                    <a:pt x="0" y="800220"/>
                  </a:lnTo>
                  <a:close/>
                </a:path>
              </a:pathLst>
            </a:custGeom>
            <a:solidFill>
              <a:srgbClr val="000000">
                <a:alpha val="0"/>
              </a:srgbClr>
            </a:solidFill>
          </p:spPr>
        </p:sp>
        <p:sp>
          <p:nvSpPr>
            <p:cNvPr name="TextBox 18" id="18"/>
            <p:cNvSpPr txBox="true"/>
            <p:nvPr/>
          </p:nvSpPr>
          <p:spPr>
            <a:xfrm>
              <a:off x="0" y="-66675"/>
              <a:ext cx="22149704" cy="866895"/>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What other edge do we have?</a:t>
              </a:r>
            </a:p>
          </p:txBody>
        </p:sp>
      </p:grpSp>
      <p:sp>
        <p:nvSpPr>
          <p:cNvPr name="AutoShape 19" id="19"/>
          <p:cNvSpPr/>
          <p:nvPr/>
        </p:nvSpPr>
        <p:spPr>
          <a:xfrm>
            <a:off x="5143554" y="5216171"/>
            <a:ext cx="8000894" cy="9525"/>
          </a:xfrm>
          <a:prstGeom prst="line">
            <a:avLst/>
          </a:prstGeom>
          <a:ln cap="rnd" w="9525">
            <a:solidFill>
              <a:srgbClr val="000000"/>
            </a:solidFill>
            <a:prstDash val="solid"/>
            <a:headEnd type="none" len="sm" w="sm"/>
            <a:tailEnd type="none" len="sm" w="sm"/>
          </a:ln>
        </p:spPr>
      </p:sp>
      <p:grpSp>
        <p:nvGrpSpPr>
          <p:cNvPr name="Group 20" id="20"/>
          <p:cNvGrpSpPr/>
          <p:nvPr/>
        </p:nvGrpSpPr>
        <p:grpSpPr>
          <a:xfrm rot="0">
            <a:off x="9015199" y="1077532"/>
            <a:ext cx="257601" cy="257601"/>
            <a:chOff x="0" y="0"/>
            <a:chExt cx="343468" cy="343468"/>
          </a:xfrm>
        </p:grpSpPr>
        <p:sp>
          <p:nvSpPr>
            <p:cNvPr name="Freeform 21" id="21"/>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2" id="22"/>
          <p:cNvGrpSpPr/>
          <p:nvPr/>
        </p:nvGrpSpPr>
        <p:grpSpPr>
          <a:xfrm rot="0">
            <a:off x="9015199" y="9209468"/>
            <a:ext cx="257601" cy="257601"/>
            <a:chOff x="0" y="0"/>
            <a:chExt cx="343468" cy="343468"/>
          </a:xfrm>
        </p:grpSpPr>
        <p:sp>
          <p:nvSpPr>
            <p:cNvPr name="Freeform 23" id="23"/>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4" id="24"/>
          <p:cNvGrpSpPr/>
          <p:nvPr/>
        </p:nvGrpSpPr>
        <p:grpSpPr>
          <a:xfrm rot="0">
            <a:off x="9282033" y="889944"/>
            <a:ext cx="3572809" cy="553998"/>
            <a:chOff x="0" y="0"/>
            <a:chExt cx="4763746" cy="738664"/>
          </a:xfrm>
        </p:grpSpPr>
        <p:sp>
          <p:nvSpPr>
            <p:cNvPr name="Freeform 25" id="25"/>
            <p:cNvSpPr/>
            <p:nvPr/>
          </p:nvSpPr>
          <p:spPr>
            <a:xfrm flipH="false" flipV="false" rot="0">
              <a:off x="0" y="0"/>
              <a:ext cx="4763746" cy="738664"/>
            </a:xfrm>
            <a:custGeom>
              <a:avLst/>
              <a:gdLst/>
              <a:ahLst/>
              <a:cxnLst/>
              <a:rect r="r" b="b" t="t" l="l"/>
              <a:pathLst>
                <a:path h="738664" w="4763746">
                  <a:moveTo>
                    <a:pt x="0" y="0"/>
                  </a:moveTo>
                  <a:lnTo>
                    <a:pt x="4763746" y="0"/>
                  </a:lnTo>
                  <a:lnTo>
                    <a:pt x="4763746" y="738664"/>
                  </a:lnTo>
                  <a:lnTo>
                    <a:pt x="0" y="738664"/>
                  </a:lnTo>
                  <a:close/>
                </a:path>
              </a:pathLst>
            </a:custGeom>
            <a:solidFill>
              <a:srgbClr val="000000">
                <a:alpha val="0"/>
              </a:srgbClr>
            </a:solidFill>
          </p:spPr>
        </p:sp>
        <p:sp>
          <p:nvSpPr>
            <p:cNvPr name="TextBox 26" id="26"/>
            <p:cNvSpPr txBox="true"/>
            <p:nvPr/>
          </p:nvSpPr>
          <p:spPr>
            <a:xfrm>
              <a:off x="0" y="-57150"/>
              <a:ext cx="47637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Technology</a:t>
              </a:r>
            </a:p>
          </p:txBody>
        </p:sp>
      </p:grpSp>
      <p:grpSp>
        <p:nvGrpSpPr>
          <p:cNvPr name="Group 27" id="27"/>
          <p:cNvGrpSpPr/>
          <p:nvPr/>
        </p:nvGrpSpPr>
        <p:grpSpPr>
          <a:xfrm rot="0">
            <a:off x="5052010" y="8866904"/>
            <a:ext cx="4020258" cy="553998"/>
            <a:chOff x="0" y="0"/>
            <a:chExt cx="5360344" cy="738664"/>
          </a:xfrm>
        </p:grpSpPr>
        <p:sp>
          <p:nvSpPr>
            <p:cNvPr name="Freeform 28" id="28"/>
            <p:cNvSpPr/>
            <p:nvPr/>
          </p:nvSpPr>
          <p:spPr>
            <a:xfrm flipH="false" flipV="false" rot="0">
              <a:off x="0" y="0"/>
              <a:ext cx="5360344" cy="738664"/>
            </a:xfrm>
            <a:custGeom>
              <a:avLst/>
              <a:gdLst/>
              <a:ahLst/>
              <a:cxnLst/>
              <a:rect r="r" b="b" t="t" l="l"/>
              <a:pathLst>
                <a:path h="738664" w="5360344">
                  <a:moveTo>
                    <a:pt x="0" y="0"/>
                  </a:moveTo>
                  <a:lnTo>
                    <a:pt x="5360344" y="0"/>
                  </a:lnTo>
                  <a:lnTo>
                    <a:pt x="5360344" y="738664"/>
                  </a:lnTo>
                  <a:lnTo>
                    <a:pt x="0" y="738664"/>
                  </a:lnTo>
                  <a:close/>
                </a:path>
              </a:pathLst>
            </a:custGeom>
            <a:solidFill>
              <a:srgbClr val="000000">
                <a:alpha val="0"/>
              </a:srgbClr>
            </a:solidFill>
          </p:spPr>
        </p:sp>
        <p:sp>
          <p:nvSpPr>
            <p:cNvPr name="TextBox 29" id="29"/>
            <p:cNvSpPr txBox="true"/>
            <p:nvPr/>
          </p:nvSpPr>
          <p:spPr>
            <a:xfrm>
              <a:off x="0" y="-57150"/>
              <a:ext cx="5360344" cy="795814"/>
            </a:xfrm>
            <a:prstGeom prst="rect">
              <a:avLst/>
            </a:prstGeom>
          </p:spPr>
          <p:txBody>
            <a:bodyPr anchor="t" rtlCol="false" tIns="0" lIns="0" bIns="0" rIns="0"/>
            <a:lstStyle/>
            <a:p>
              <a:pPr algn="r">
                <a:lnSpc>
                  <a:spcPts val="3240"/>
                </a:lnSpc>
              </a:pPr>
              <a:r>
                <a:rPr lang="en-US" b="true" sz="2700">
                  <a:solidFill>
                    <a:srgbClr val="000000"/>
                  </a:solidFill>
                  <a:latin typeface="Arial Bold"/>
                  <a:ea typeface="Arial Bold"/>
                  <a:cs typeface="Arial Bold"/>
                  <a:sym typeface="Arial Bold"/>
                </a:rPr>
                <a:t>Expertise</a:t>
              </a:r>
            </a:p>
          </p:txBody>
        </p:sp>
      </p:grpSp>
      <p:sp>
        <p:nvSpPr>
          <p:cNvPr name="Freeform 30" id="30" descr="DBS Bank Logo and symbol, meaning, history, PNG, brand"/>
          <p:cNvSpPr/>
          <p:nvPr/>
        </p:nvSpPr>
        <p:spPr>
          <a:xfrm flipH="false" flipV="false" rot="0">
            <a:off x="4932291" y="7418612"/>
            <a:ext cx="1691147" cy="625515"/>
          </a:xfrm>
          <a:custGeom>
            <a:avLst/>
            <a:gdLst/>
            <a:ahLst/>
            <a:cxnLst/>
            <a:rect r="r" b="b" t="t" l="l"/>
            <a:pathLst>
              <a:path h="625515" w="1691147">
                <a:moveTo>
                  <a:pt x="0" y="0"/>
                </a:moveTo>
                <a:lnTo>
                  <a:pt x="1691147" y="0"/>
                </a:lnTo>
                <a:lnTo>
                  <a:pt x="1691147" y="625514"/>
                </a:lnTo>
                <a:lnTo>
                  <a:pt x="0" y="625514"/>
                </a:lnTo>
                <a:lnTo>
                  <a:pt x="0" y="0"/>
                </a:lnTo>
                <a:close/>
              </a:path>
            </a:pathLst>
          </a:custGeom>
          <a:blipFill>
            <a:blip r:embed="rId5"/>
            <a:stretch>
              <a:fillRect l="0" t="-30018" r="-2" b="-37502"/>
            </a:stretch>
          </a:blipFill>
        </p:spPr>
      </p:sp>
      <p:grpSp>
        <p:nvGrpSpPr>
          <p:cNvPr name="Group 31" id="31"/>
          <p:cNvGrpSpPr/>
          <p:nvPr/>
        </p:nvGrpSpPr>
        <p:grpSpPr>
          <a:xfrm rot="0">
            <a:off x="4517660" y="6710770"/>
            <a:ext cx="4554609" cy="646330"/>
            <a:chOff x="0" y="0"/>
            <a:chExt cx="6072812" cy="861774"/>
          </a:xfrm>
        </p:grpSpPr>
        <p:sp>
          <p:nvSpPr>
            <p:cNvPr name="Freeform 32" id="32"/>
            <p:cNvSpPr/>
            <p:nvPr/>
          </p:nvSpPr>
          <p:spPr>
            <a:xfrm flipH="false" flipV="false" rot="0">
              <a:off x="0" y="0"/>
              <a:ext cx="6072812" cy="861774"/>
            </a:xfrm>
            <a:custGeom>
              <a:avLst/>
              <a:gdLst/>
              <a:ahLst/>
              <a:cxnLst/>
              <a:rect r="r" b="b" t="t" l="l"/>
              <a:pathLst>
                <a:path h="861774" w="6072812">
                  <a:moveTo>
                    <a:pt x="0" y="0"/>
                  </a:moveTo>
                  <a:lnTo>
                    <a:pt x="6072812" y="0"/>
                  </a:lnTo>
                  <a:lnTo>
                    <a:pt x="6072812" y="861774"/>
                  </a:lnTo>
                  <a:lnTo>
                    <a:pt x="0" y="861774"/>
                  </a:lnTo>
                  <a:close/>
                </a:path>
              </a:pathLst>
            </a:custGeom>
            <a:solidFill>
              <a:srgbClr val="000000">
                <a:alpha val="0"/>
              </a:srgbClr>
            </a:solidFill>
          </p:spPr>
        </p:sp>
        <p:sp>
          <p:nvSpPr>
            <p:cNvPr name="TextBox 33" id="33"/>
            <p:cNvSpPr txBox="true"/>
            <p:nvPr/>
          </p:nvSpPr>
          <p:spPr>
            <a:xfrm>
              <a:off x="0" y="-38100"/>
              <a:ext cx="6072812" cy="899874"/>
            </a:xfrm>
            <a:prstGeom prst="rect">
              <a:avLst/>
            </a:prstGeom>
          </p:spPr>
          <p:txBody>
            <a:bodyPr anchor="t" rtlCol="false" tIns="0" lIns="0" bIns="0" rIns="0"/>
            <a:lstStyle/>
            <a:p>
              <a:pPr algn="l">
                <a:lnSpc>
                  <a:spcPts val="1980"/>
                </a:lnSpc>
              </a:pPr>
              <a:r>
                <a:rPr lang="en-US" sz="1650" i="true">
                  <a:solidFill>
                    <a:srgbClr val="FF0000"/>
                  </a:solidFill>
                  <a:latin typeface="Arial Italics"/>
                  <a:ea typeface="Arial Italics"/>
                  <a:cs typeface="Arial Italics"/>
                  <a:sym typeface="Arial Italics"/>
                </a:rPr>
                <a:t>Our current communication efforts don’t effectively showcase our technological edge</a:t>
              </a:r>
            </a:p>
          </p:txBody>
        </p:sp>
      </p:gr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469">
            <a:off x="1694958" y="5207225"/>
            <a:ext cx="1415719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838179" y="5398892"/>
            <a:ext cx="4020260" cy="553998"/>
            <a:chOff x="0" y="0"/>
            <a:chExt cx="5360346" cy="738664"/>
          </a:xfrm>
        </p:grpSpPr>
        <p:sp>
          <p:nvSpPr>
            <p:cNvPr name="Freeform 4" id="4"/>
            <p:cNvSpPr/>
            <p:nvPr/>
          </p:nvSpPr>
          <p:spPr>
            <a:xfrm flipH="false" flipV="false" rot="0">
              <a:off x="0" y="0"/>
              <a:ext cx="5360346" cy="738664"/>
            </a:xfrm>
            <a:custGeom>
              <a:avLst/>
              <a:gdLst/>
              <a:ahLst/>
              <a:cxnLst/>
              <a:rect r="r" b="b" t="t" l="l"/>
              <a:pathLst>
                <a:path h="738664" w="5360346">
                  <a:moveTo>
                    <a:pt x="0" y="0"/>
                  </a:moveTo>
                  <a:lnTo>
                    <a:pt x="5360346" y="0"/>
                  </a:lnTo>
                  <a:lnTo>
                    <a:pt x="5360346" y="738664"/>
                  </a:lnTo>
                  <a:lnTo>
                    <a:pt x="0" y="738664"/>
                  </a:lnTo>
                  <a:close/>
                </a:path>
              </a:pathLst>
            </a:custGeom>
            <a:solidFill>
              <a:srgbClr val="000000">
                <a:alpha val="0"/>
              </a:srgbClr>
            </a:solidFill>
          </p:spPr>
        </p:sp>
        <p:sp>
          <p:nvSpPr>
            <p:cNvPr name="TextBox 5" id="5"/>
            <p:cNvSpPr txBox="true"/>
            <p:nvPr/>
          </p:nvSpPr>
          <p:spPr>
            <a:xfrm>
              <a:off x="0" y="-57150"/>
              <a:ext cx="53603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Business</a:t>
              </a:r>
            </a:p>
          </p:txBody>
        </p:sp>
      </p:grpSp>
      <p:grpSp>
        <p:nvGrpSpPr>
          <p:cNvPr name="Group 6" id="6"/>
          <p:cNvGrpSpPr/>
          <p:nvPr/>
        </p:nvGrpSpPr>
        <p:grpSpPr>
          <a:xfrm rot="0">
            <a:off x="15252852" y="5398890"/>
            <a:ext cx="2098713" cy="553998"/>
            <a:chOff x="0" y="0"/>
            <a:chExt cx="2798284" cy="738664"/>
          </a:xfrm>
        </p:grpSpPr>
        <p:sp>
          <p:nvSpPr>
            <p:cNvPr name="Freeform 7" id="7"/>
            <p:cNvSpPr/>
            <p:nvPr/>
          </p:nvSpPr>
          <p:spPr>
            <a:xfrm flipH="false" flipV="false" rot="0">
              <a:off x="0" y="0"/>
              <a:ext cx="2798284" cy="738664"/>
            </a:xfrm>
            <a:custGeom>
              <a:avLst/>
              <a:gdLst/>
              <a:ahLst/>
              <a:cxnLst/>
              <a:rect r="r" b="b" t="t" l="l"/>
              <a:pathLst>
                <a:path h="738664" w="2798284">
                  <a:moveTo>
                    <a:pt x="0" y="0"/>
                  </a:moveTo>
                  <a:lnTo>
                    <a:pt x="2798284" y="0"/>
                  </a:lnTo>
                  <a:lnTo>
                    <a:pt x="2798284" y="738664"/>
                  </a:lnTo>
                  <a:lnTo>
                    <a:pt x="0" y="738664"/>
                  </a:lnTo>
                  <a:close/>
                </a:path>
              </a:pathLst>
            </a:custGeom>
            <a:solidFill>
              <a:srgbClr val="000000">
                <a:alpha val="0"/>
              </a:srgbClr>
            </a:solidFill>
          </p:spPr>
        </p:sp>
        <p:sp>
          <p:nvSpPr>
            <p:cNvPr name="TextBox 8" id="8"/>
            <p:cNvSpPr txBox="true"/>
            <p:nvPr/>
          </p:nvSpPr>
          <p:spPr>
            <a:xfrm>
              <a:off x="0" y="-57150"/>
              <a:ext cx="279828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Individual</a:t>
              </a:r>
            </a:p>
          </p:txBody>
        </p:sp>
      </p:grpSp>
      <p:sp>
        <p:nvSpPr>
          <p:cNvPr name="Freeform 9" id="9" descr="Standard Chartered Logo and symbol, meaning, history, PNG, brand"/>
          <p:cNvSpPr/>
          <p:nvPr/>
        </p:nvSpPr>
        <p:spPr>
          <a:xfrm flipH="false" flipV="false" rot="0">
            <a:off x="1702105" y="8306984"/>
            <a:ext cx="2123043" cy="901133"/>
          </a:xfrm>
          <a:custGeom>
            <a:avLst/>
            <a:gdLst/>
            <a:ahLst/>
            <a:cxnLst/>
            <a:rect r="r" b="b" t="t" l="l"/>
            <a:pathLst>
              <a:path h="901133" w="2123043">
                <a:moveTo>
                  <a:pt x="0" y="0"/>
                </a:moveTo>
                <a:lnTo>
                  <a:pt x="2123044" y="0"/>
                </a:lnTo>
                <a:lnTo>
                  <a:pt x="2123044" y="901132"/>
                </a:lnTo>
                <a:lnTo>
                  <a:pt x="0" y="901132"/>
                </a:lnTo>
                <a:lnTo>
                  <a:pt x="0" y="0"/>
                </a:lnTo>
                <a:close/>
              </a:path>
            </a:pathLst>
          </a:custGeom>
          <a:blipFill>
            <a:blip r:embed="rId2"/>
            <a:stretch>
              <a:fillRect l="0" t="-17849" r="0" b="-14674"/>
            </a:stretch>
          </a:blipFill>
        </p:spPr>
      </p:sp>
      <p:sp>
        <p:nvSpPr>
          <p:cNvPr name="Freeform 10" id="10"/>
          <p:cNvSpPr/>
          <p:nvPr/>
        </p:nvSpPr>
        <p:spPr>
          <a:xfrm flipH="false" flipV="false" rot="0">
            <a:off x="13049438" y="904215"/>
            <a:ext cx="2990160" cy="601536"/>
          </a:xfrm>
          <a:custGeom>
            <a:avLst/>
            <a:gdLst/>
            <a:ahLst/>
            <a:cxnLst/>
            <a:rect r="r" b="b" t="t" l="l"/>
            <a:pathLst>
              <a:path h="601536" w="2990160">
                <a:moveTo>
                  <a:pt x="0" y="0"/>
                </a:moveTo>
                <a:lnTo>
                  <a:pt x="2990160" y="0"/>
                </a:lnTo>
                <a:lnTo>
                  <a:pt x="2990160" y="601536"/>
                </a:lnTo>
                <a:lnTo>
                  <a:pt x="0" y="601536"/>
                </a:lnTo>
                <a:lnTo>
                  <a:pt x="0" y="0"/>
                </a:lnTo>
                <a:close/>
              </a:path>
            </a:pathLst>
          </a:custGeom>
          <a:blipFill>
            <a:blip r:embed="rId3"/>
            <a:stretch>
              <a:fillRect l="0" t="0" r="0" b="0"/>
            </a:stretch>
          </a:blipFill>
        </p:spPr>
      </p:sp>
      <p:sp>
        <p:nvSpPr>
          <p:cNvPr name="Freeform 11" id="11"/>
          <p:cNvSpPr/>
          <p:nvPr/>
        </p:nvSpPr>
        <p:spPr>
          <a:xfrm flipH="false" flipV="false" rot="0">
            <a:off x="12314607" y="8265466"/>
            <a:ext cx="2229910" cy="600160"/>
          </a:xfrm>
          <a:custGeom>
            <a:avLst/>
            <a:gdLst/>
            <a:ahLst/>
            <a:cxnLst/>
            <a:rect r="r" b="b" t="t" l="l"/>
            <a:pathLst>
              <a:path h="600160" w="2229910">
                <a:moveTo>
                  <a:pt x="0" y="0"/>
                </a:moveTo>
                <a:lnTo>
                  <a:pt x="2229911" y="0"/>
                </a:lnTo>
                <a:lnTo>
                  <a:pt x="2229911" y="600161"/>
                </a:lnTo>
                <a:lnTo>
                  <a:pt x="0" y="600161"/>
                </a:lnTo>
                <a:lnTo>
                  <a:pt x="0" y="0"/>
                </a:lnTo>
                <a:close/>
              </a:path>
            </a:pathLst>
          </a:custGeom>
          <a:blipFill>
            <a:blip r:embed="rId4"/>
            <a:stretch>
              <a:fillRect l="0" t="0" r="0" b="0"/>
            </a:stretch>
          </a:blipFill>
        </p:spPr>
      </p:sp>
      <p:grpSp>
        <p:nvGrpSpPr>
          <p:cNvPr name="Group 12" id="12"/>
          <p:cNvGrpSpPr/>
          <p:nvPr/>
        </p:nvGrpSpPr>
        <p:grpSpPr>
          <a:xfrm rot="0">
            <a:off x="1573305" y="5078424"/>
            <a:ext cx="257601" cy="257601"/>
            <a:chOff x="0" y="0"/>
            <a:chExt cx="343468" cy="343468"/>
          </a:xfrm>
        </p:grpSpPr>
        <p:sp>
          <p:nvSpPr>
            <p:cNvPr name="Freeform 13" id="13"/>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4" id="14"/>
          <p:cNvGrpSpPr/>
          <p:nvPr/>
        </p:nvGrpSpPr>
        <p:grpSpPr>
          <a:xfrm rot="0">
            <a:off x="15716208" y="5045457"/>
            <a:ext cx="257601" cy="257601"/>
            <a:chOff x="0" y="0"/>
            <a:chExt cx="343468" cy="343468"/>
          </a:xfrm>
        </p:grpSpPr>
        <p:sp>
          <p:nvSpPr>
            <p:cNvPr name="Freeform 15" id="15"/>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16" id="16"/>
          <p:cNvGrpSpPr/>
          <p:nvPr/>
        </p:nvGrpSpPr>
        <p:grpSpPr>
          <a:xfrm rot="0">
            <a:off x="0" y="0"/>
            <a:ext cx="16612278" cy="600165"/>
            <a:chOff x="0" y="0"/>
            <a:chExt cx="22149704" cy="800220"/>
          </a:xfrm>
        </p:grpSpPr>
        <p:sp>
          <p:nvSpPr>
            <p:cNvPr name="Freeform 17" id="17"/>
            <p:cNvSpPr/>
            <p:nvPr/>
          </p:nvSpPr>
          <p:spPr>
            <a:xfrm flipH="false" flipV="false" rot="0">
              <a:off x="0" y="0"/>
              <a:ext cx="22149704" cy="800220"/>
            </a:xfrm>
            <a:custGeom>
              <a:avLst/>
              <a:gdLst/>
              <a:ahLst/>
              <a:cxnLst/>
              <a:rect r="r" b="b" t="t" l="l"/>
              <a:pathLst>
                <a:path h="800220" w="22149704">
                  <a:moveTo>
                    <a:pt x="0" y="0"/>
                  </a:moveTo>
                  <a:lnTo>
                    <a:pt x="22149704" y="0"/>
                  </a:lnTo>
                  <a:lnTo>
                    <a:pt x="22149704" y="800220"/>
                  </a:lnTo>
                  <a:lnTo>
                    <a:pt x="0" y="800220"/>
                  </a:lnTo>
                  <a:close/>
                </a:path>
              </a:pathLst>
            </a:custGeom>
            <a:solidFill>
              <a:srgbClr val="000000">
                <a:alpha val="0"/>
              </a:srgbClr>
            </a:solidFill>
          </p:spPr>
        </p:sp>
        <p:sp>
          <p:nvSpPr>
            <p:cNvPr name="TextBox 18" id="18"/>
            <p:cNvSpPr txBox="true"/>
            <p:nvPr/>
          </p:nvSpPr>
          <p:spPr>
            <a:xfrm>
              <a:off x="0" y="-66675"/>
              <a:ext cx="22149704" cy="866895"/>
            </a:xfrm>
            <a:prstGeom prst="rect">
              <a:avLst/>
            </a:prstGeom>
          </p:spPr>
          <p:txBody>
            <a:bodyPr anchor="t" rtlCol="false" tIns="0" lIns="0" bIns="0" rIns="0"/>
            <a:lstStyle/>
            <a:p>
              <a:pPr algn="l">
                <a:lnSpc>
                  <a:spcPts val="3600"/>
                </a:lnSpc>
              </a:pPr>
              <a:r>
                <a:rPr lang="en-US" b="true" sz="3000">
                  <a:solidFill>
                    <a:srgbClr val="FF0000"/>
                  </a:solidFill>
                  <a:latin typeface="Times New Roman Bold"/>
                  <a:ea typeface="Times New Roman Bold"/>
                  <a:cs typeface="Times New Roman Bold"/>
                  <a:sym typeface="Times New Roman Bold"/>
                </a:rPr>
                <a:t>How do we optimize the content strategy to fully leverage out technology?</a:t>
              </a:r>
            </a:p>
          </p:txBody>
        </p:sp>
      </p:grpSp>
      <p:sp>
        <p:nvSpPr>
          <p:cNvPr name="AutoShape 19" id="19"/>
          <p:cNvSpPr/>
          <p:nvPr/>
        </p:nvSpPr>
        <p:spPr>
          <a:xfrm>
            <a:off x="5143554" y="5216171"/>
            <a:ext cx="8000894" cy="9525"/>
          </a:xfrm>
          <a:prstGeom prst="line">
            <a:avLst/>
          </a:prstGeom>
          <a:ln cap="rnd" w="9525">
            <a:solidFill>
              <a:srgbClr val="000000"/>
            </a:solidFill>
            <a:prstDash val="solid"/>
            <a:headEnd type="none" len="sm" w="sm"/>
            <a:tailEnd type="none" len="sm" w="sm"/>
          </a:ln>
        </p:spPr>
      </p:sp>
      <p:grpSp>
        <p:nvGrpSpPr>
          <p:cNvPr name="Group 20" id="20"/>
          <p:cNvGrpSpPr/>
          <p:nvPr/>
        </p:nvGrpSpPr>
        <p:grpSpPr>
          <a:xfrm rot="0">
            <a:off x="9015199" y="1077532"/>
            <a:ext cx="257601" cy="257601"/>
            <a:chOff x="0" y="0"/>
            <a:chExt cx="343468" cy="343468"/>
          </a:xfrm>
        </p:grpSpPr>
        <p:sp>
          <p:nvSpPr>
            <p:cNvPr name="Freeform 21" id="21"/>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2" id="22"/>
          <p:cNvGrpSpPr/>
          <p:nvPr/>
        </p:nvGrpSpPr>
        <p:grpSpPr>
          <a:xfrm rot="0">
            <a:off x="9015199" y="9209468"/>
            <a:ext cx="257601" cy="257601"/>
            <a:chOff x="0" y="0"/>
            <a:chExt cx="343468" cy="343468"/>
          </a:xfrm>
        </p:grpSpPr>
        <p:sp>
          <p:nvSpPr>
            <p:cNvPr name="Freeform 23" id="23"/>
            <p:cNvSpPr/>
            <p:nvPr/>
          </p:nvSpPr>
          <p:spPr>
            <a:xfrm flipH="false" flipV="false" rot="0">
              <a:off x="0" y="0"/>
              <a:ext cx="343408" cy="343408"/>
            </a:xfrm>
            <a:custGeom>
              <a:avLst/>
              <a:gdLst/>
              <a:ahLst/>
              <a:cxnLst/>
              <a:rect r="r" b="b" t="t" l="l"/>
              <a:pathLst>
                <a:path h="343408" w="343408">
                  <a:moveTo>
                    <a:pt x="0" y="171704"/>
                  </a:moveTo>
                  <a:cubicBezTo>
                    <a:pt x="0" y="76835"/>
                    <a:pt x="76835" y="0"/>
                    <a:pt x="171704" y="0"/>
                  </a:cubicBezTo>
                  <a:cubicBezTo>
                    <a:pt x="266573" y="0"/>
                    <a:pt x="343408" y="76835"/>
                    <a:pt x="343408" y="171704"/>
                  </a:cubicBezTo>
                  <a:cubicBezTo>
                    <a:pt x="343408" y="266573"/>
                    <a:pt x="266573" y="343408"/>
                    <a:pt x="171704" y="343408"/>
                  </a:cubicBezTo>
                  <a:cubicBezTo>
                    <a:pt x="76835" y="343408"/>
                    <a:pt x="0" y="266573"/>
                    <a:pt x="0" y="171704"/>
                  </a:cubicBezTo>
                  <a:close/>
                </a:path>
              </a:pathLst>
            </a:custGeom>
            <a:solidFill>
              <a:srgbClr val="ED1C24"/>
            </a:solidFill>
          </p:spPr>
        </p:sp>
      </p:grpSp>
      <p:grpSp>
        <p:nvGrpSpPr>
          <p:cNvPr name="Group 24" id="24"/>
          <p:cNvGrpSpPr/>
          <p:nvPr/>
        </p:nvGrpSpPr>
        <p:grpSpPr>
          <a:xfrm rot="0">
            <a:off x="9282033" y="889944"/>
            <a:ext cx="3572809" cy="553998"/>
            <a:chOff x="0" y="0"/>
            <a:chExt cx="4763746" cy="738664"/>
          </a:xfrm>
        </p:grpSpPr>
        <p:sp>
          <p:nvSpPr>
            <p:cNvPr name="Freeform 25" id="25"/>
            <p:cNvSpPr/>
            <p:nvPr/>
          </p:nvSpPr>
          <p:spPr>
            <a:xfrm flipH="false" flipV="false" rot="0">
              <a:off x="0" y="0"/>
              <a:ext cx="4763746" cy="738664"/>
            </a:xfrm>
            <a:custGeom>
              <a:avLst/>
              <a:gdLst/>
              <a:ahLst/>
              <a:cxnLst/>
              <a:rect r="r" b="b" t="t" l="l"/>
              <a:pathLst>
                <a:path h="738664" w="4763746">
                  <a:moveTo>
                    <a:pt x="0" y="0"/>
                  </a:moveTo>
                  <a:lnTo>
                    <a:pt x="4763746" y="0"/>
                  </a:lnTo>
                  <a:lnTo>
                    <a:pt x="4763746" y="738664"/>
                  </a:lnTo>
                  <a:lnTo>
                    <a:pt x="0" y="738664"/>
                  </a:lnTo>
                  <a:close/>
                </a:path>
              </a:pathLst>
            </a:custGeom>
            <a:solidFill>
              <a:srgbClr val="000000">
                <a:alpha val="0"/>
              </a:srgbClr>
            </a:solidFill>
          </p:spPr>
        </p:sp>
        <p:sp>
          <p:nvSpPr>
            <p:cNvPr name="TextBox 26" id="26"/>
            <p:cNvSpPr txBox="true"/>
            <p:nvPr/>
          </p:nvSpPr>
          <p:spPr>
            <a:xfrm>
              <a:off x="0" y="-57150"/>
              <a:ext cx="4763746"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Technology</a:t>
              </a:r>
            </a:p>
          </p:txBody>
        </p:sp>
      </p:grpSp>
      <p:grpSp>
        <p:nvGrpSpPr>
          <p:cNvPr name="Group 27" id="27"/>
          <p:cNvGrpSpPr/>
          <p:nvPr/>
        </p:nvGrpSpPr>
        <p:grpSpPr>
          <a:xfrm rot="0">
            <a:off x="5052010" y="8866904"/>
            <a:ext cx="4020258" cy="553998"/>
            <a:chOff x="0" y="0"/>
            <a:chExt cx="5360344" cy="738664"/>
          </a:xfrm>
        </p:grpSpPr>
        <p:sp>
          <p:nvSpPr>
            <p:cNvPr name="Freeform 28" id="28"/>
            <p:cNvSpPr/>
            <p:nvPr/>
          </p:nvSpPr>
          <p:spPr>
            <a:xfrm flipH="false" flipV="false" rot="0">
              <a:off x="0" y="0"/>
              <a:ext cx="5360344" cy="738664"/>
            </a:xfrm>
            <a:custGeom>
              <a:avLst/>
              <a:gdLst/>
              <a:ahLst/>
              <a:cxnLst/>
              <a:rect r="r" b="b" t="t" l="l"/>
              <a:pathLst>
                <a:path h="738664" w="5360344">
                  <a:moveTo>
                    <a:pt x="0" y="0"/>
                  </a:moveTo>
                  <a:lnTo>
                    <a:pt x="5360344" y="0"/>
                  </a:lnTo>
                  <a:lnTo>
                    <a:pt x="5360344" y="738664"/>
                  </a:lnTo>
                  <a:lnTo>
                    <a:pt x="0" y="738664"/>
                  </a:lnTo>
                  <a:close/>
                </a:path>
              </a:pathLst>
            </a:custGeom>
            <a:solidFill>
              <a:srgbClr val="000000">
                <a:alpha val="0"/>
              </a:srgbClr>
            </a:solidFill>
          </p:spPr>
        </p:sp>
        <p:sp>
          <p:nvSpPr>
            <p:cNvPr name="TextBox 29" id="29"/>
            <p:cNvSpPr txBox="true"/>
            <p:nvPr/>
          </p:nvSpPr>
          <p:spPr>
            <a:xfrm>
              <a:off x="0" y="-57150"/>
              <a:ext cx="5360344" cy="795814"/>
            </a:xfrm>
            <a:prstGeom prst="rect">
              <a:avLst/>
            </a:prstGeom>
          </p:spPr>
          <p:txBody>
            <a:bodyPr anchor="t" rtlCol="false" tIns="0" lIns="0" bIns="0" rIns="0"/>
            <a:lstStyle/>
            <a:p>
              <a:pPr algn="r">
                <a:lnSpc>
                  <a:spcPts val="3240"/>
                </a:lnSpc>
              </a:pPr>
              <a:r>
                <a:rPr lang="en-US" b="true" sz="2700">
                  <a:solidFill>
                    <a:srgbClr val="000000"/>
                  </a:solidFill>
                  <a:latin typeface="Arial Bold"/>
                  <a:ea typeface="Arial Bold"/>
                  <a:cs typeface="Arial Bold"/>
                  <a:sym typeface="Arial Bold"/>
                </a:rPr>
                <a:t>Expertise</a:t>
              </a:r>
            </a:p>
          </p:txBody>
        </p:sp>
      </p:grpSp>
      <p:sp>
        <p:nvSpPr>
          <p:cNvPr name="Freeform 30" id="30" descr="DBS Bank Logo and symbol, meaning, history, PNG, brand"/>
          <p:cNvSpPr/>
          <p:nvPr/>
        </p:nvSpPr>
        <p:spPr>
          <a:xfrm flipH="false" flipV="false" rot="0">
            <a:off x="11558450" y="2400924"/>
            <a:ext cx="1691147" cy="625515"/>
          </a:xfrm>
          <a:custGeom>
            <a:avLst/>
            <a:gdLst/>
            <a:ahLst/>
            <a:cxnLst/>
            <a:rect r="r" b="b" t="t" l="l"/>
            <a:pathLst>
              <a:path h="625515" w="1691147">
                <a:moveTo>
                  <a:pt x="0" y="0"/>
                </a:moveTo>
                <a:lnTo>
                  <a:pt x="1691146" y="0"/>
                </a:lnTo>
                <a:lnTo>
                  <a:pt x="1691146" y="625515"/>
                </a:lnTo>
                <a:lnTo>
                  <a:pt x="0" y="625515"/>
                </a:lnTo>
                <a:lnTo>
                  <a:pt x="0" y="0"/>
                </a:lnTo>
                <a:close/>
              </a:path>
            </a:pathLst>
          </a:custGeom>
          <a:blipFill>
            <a:blip r:embed="rId5"/>
            <a:stretch>
              <a:fillRect l="0" t="-30018" r="-2" b="-37502"/>
            </a:stretch>
          </a:blipFill>
        </p:spPr>
      </p:sp>
      <p:grpSp>
        <p:nvGrpSpPr>
          <p:cNvPr name="Group 31" id="31"/>
          <p:cNvGrpSpPr/>
          <p:nvPr/>
        </p:nvGrpSpPr>
        <p:grpSpPr>
          <a:xfrm rot="0">
            <a:off x="9487938" y="3137235"/>
            <a:ext cx="6352419" cy="1613105"/>
            <a:chOff x="0" y="0"/>
            <a:chExt cx="8469892" cy="2150806"/>
          </a:xfrm>
        </p:grpSpPr>
        <p:sp>
          <p:nvSpPr>
            <p:cNvPr name="Freeform 32" id="32"/>
            <p:cNvSpPr/>
            <p:nvPr/>
          </p:nvSpPr>
          <p:spPr>
            <a:xfrm flipH="false" flipV="false" rot="0">
              <a:off x="0" y="0"/>
              <a:ext cx="8469884" cy="2150745"/>
            </a:xfrm>
            <a:custGeom>
              <a:avLst/>
              <a:gdLst/>
              <a:ahLst/>
              <a:cxnLst/>
              <a:rect r="r" b="b" t="t" l="l"/>
              <a:pathLst>
                <a:path h="2150745" w="8469884">
                  <a:moveTo>
                    <a:pt x="0" y="0"/>
                  </a:moveTo>
                  <a:lnTo>
                    <a:pt x="8469884" y="0"/>
                  </a:lnTo>
                  <a:lnTo>
                    <a:pt x="8469884" y="2150745"/>
                  </a:lnTo>
                  <a:lnTo>
                    <a:pt x="0" y="2150745"/>
                  </a:lnTo>
                  <a:close/>
                </a:path>
              </a:pathLst>
            </a:custGeom>
            <a:solidFill>
              <a:srgbClr val="FFF2CC"/>
            </a:solidFill>
          </p:spPr>
        </p:sp>
      </p:grpSp>
      <p:grpSp>
        <p:nvGrpSpPr>
          <p:cNvPr name="Group 33" id="33"/>
          <p:cNvGrpSpPr/>
          <p:nvPr/>
        </p:nvGrpSpPr>
        <p:grpSpPr>
          <a:xfrm rot="0">
            <a:off x="10377286" y="3126350"/>
            <a:ext cx="5561042" cy="1523494"/>
            <a:chOff x="0" y="0"/>
            <a:chExt cx="7414722" cy="2031326"/>
          </a:xfrm>
        </p:grpSpPr>
        <p:sp>
          <p:nvSpPr>
            <p:cNvPr name="Freeform 34" id="34"/>
            <p:cNvSpPr/>
            <p:nvPr/>
          </p:nvSpPr>
          <p:spPr>
            <a:xfrm flipH="false" flipV="false" rot="0">
              <a:off x="0" y="0"/>
              <a:ext cx="7414722" cy="2031326"/>
            </a:xfrm>
            <a:custGeom>
              <a:avLst/>
              <a:gdLst/>
              <a:ahLst/>
              <a:cxnLst/>
              <a:rect r="r" b="b" t="t" l="l"/>
              <a:pathLst>
                <a:path h="2031326" w="7414722">
                  <a:moveTo>
                    <a:pt x="0" y="0"/>
                  </a:moveTo>
                  <a:lnTo>
                    <a:pt x="7414722" y="0"/>
                  </a:lnTo>
                  <a:lnTo>
                    <a:pt x="7414722" y="2031326"/>
                  </a:lnTo>
                  <a:lnTo>
                    <a:pt x="0" y="2031326"/>
                  </a:lnTo>
                  <a:close/>
                </a:path>
              </a:pathLst>
            </a:custGeom>
            <a:solidFill>
              <a:srgbClr val="000000">
                <a:alpha val="0"/>
              </a:srgbClr>
            </a:solidFill>
          </p:spPr>
        </p:sp>
        <p:sp>
          <p:nvSpPr>
            <p:cNvPr name="TextBox 35" id="35"/>
            <p:cNvSpPr txBox="true"/>
            <p:nvPr/>
          </p:nvSpPr>
          <p:spPr>
            <a:xfrm>
              <a:off x="0" y="-38100"/>
              <a:ext cx="7414722" cy="2069426"/>
            </a:xfrm>
            <a:prstGeom prst="rect">
              <a:avLst/>
            </a:prstGeom>
          </p:spPr>
          <p:txBody>
            <a:bodyPr anchor="t" rtlCol="false" tIns="0" lIns="0" bIns="0" rIns="0"/>
            <a:lstStyle/>
            <a:p>
              <a:pPr algn="l">
                <a:lnSpc>
                  <a:spcPts val="2160"/>
                </a:lnSpc>
              </a:pPr>
              <a:r>
                <a:rPr lang="en-US" sz="1800" i="true">
                  <a:solidFill>
                    <a:srgbClr val="000000"/>
                  </a:solidFill>
                  <a:latin typeface="Arial Italics"/>
                  <a:ea typeface="Arial Italics"/>
                  <a:cs typeface="Arial Italics"/>
                  <a:sym typeface="Arial Italics"/>
                </a:rPr>
                <a:t>Given our brand’s leadership in digital transformation, which sets us apart as ‘A Different Kind of Bank,’ we should leverage our technology to demonstrate to individual customers how we empower them to ‘Live More, Bank Less.’</a:t>
              </a:r>
            </a:p>
          </p:txBody>
        </p:sp>
      </p:grpSp>
      <p:sp>
        <p:nvSpPr>
          <p:cNvPr name="Freeform 36" id="36"/>
          <p:cNvSpPr/>
          <p:nvPr/>
        </p:nvSpPr>
        <p:spPr>
          <a:xfrm flipH="false" flipV="false" rot="0">
            <a:off x="9747132" y="3549351"/>
            <a:ext cx="630156" cy="638131"/>
          </a:xfrm>
          <a:custGeom>
            <a:avLst/>
            <a:gdLst/>
            <a:ahLst/>
            <a:cxnLst/>
            <a:rect r="r" b="b" t="t" l="l"/>
            <a:pathLst>
              <a:path h="638131" w="630156">
                <a:moveTo>
                  <a:pt x="0" y="0"/>
                </a:moveTo>
                <a:lnTo>
                  <a:pt x="630156" y="0"/>
                </a:lnTo>
                <a:lnTo>
                  <a:pt x="630156" y="638132"/>
                </a:lnTo>
                <a:lnTo>
                  <a:pt x="0" y="638132"/>
                </a:lnTo>
                <a:lnTo>
                  <a:pt x="0" y="0"/>
                </a:lnTo>
                <a:close/>
              </a:path>
            </a:pathLst>
          </a:custGeom>
          <a:blipFill>
            <a:blip r:embed="rId6">
              <a:extLst>
                <a:ext uri="{96DAC541-7B7A-43D3-8B79-37D633B846F1}">
                  <asvg:svgBlip xmlns:asvg="http://schemas.microsoft.com/office/drawing/2016/SVG/main" r:embed="rId7"/>
                </a:ext>
              </a:extLst>
            </a:blip>
            <a:stretch>
              <a:fillRect l="-632" t="0" r="-632" b="0"/>
            </a:stretch>
          </a:blipFill>
        </p:spPr>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4785148" y="4854958"/>
            <a:ext cx="8717703" cy="577081"/>
            <a:chOff x="0" y="0"/>
            <a:chExt cx="11623604" cy="769442"/>
          </a:xfrm>
        </p:grpSpPr>
        <p:sp>
          <p:nvSpPr>
            <p:cNvPr name="Freeform 4" id="4"/>
            <p:cNvSpPr/>
            <p:nvPr/>
          </p:nvSpPr>
          <p:spPr>
            <a:xfrm flipH="false" flipV="false" rot="0">
              <a:off x="0" y="0"/>
              <a:ext cx="11623604" cy="769442"/>
            </a:xfrm>
            <a:custGeom>
              <a:avLst/>
              <a:gdLst/>
              <a:ahLst/>
              <a:cxnLst/>
              <a:rect r="r" b="b" t="t" l="l"/>
              <a:pathLst>
                <a:path h="769442" w="11623604">
                  <a:moveTo>
                    <a:pt x="0" y="0"/>
                  </a:moveTo>
                  <a:lnTo>
                    <a:pt x="11623604" y="0"/>
                  </a:lnTo>
                  <a:lnTo>
                    <a:pt x="11623604" y="769442"/>
                  </a:lnTo>
                  <a:lnTo>
                    <a:pt x="0" y="769442"/>
                  </a:lnTo>
                  <a:close/>
                </a:path>
              </a:pathLst>
            </a:custGeom>
            <a:solidFill>
              <a:srgbClr val="000000">
                <a:alpha val="0"/>
              </a:srgbClr>
            </a:solidFill>
          </p:spPr>
        </p:sp>
        <p:sp>
          <p:nvSpPr>
            <p:cNvPr name="TextBox 5" id="5"/>
            <p:cNvSpPr txBox="true"/>
            <p:nvPr/>
          </p:nvSpPr>
          <p:spPr>
            <a:xfrm>
              <a:off x="0" y="0"/>
              <a:ext cx="11623604" cy="769442"/>
            </a:xfrm>
            <a:prstGeom prst="rect">
              <a:avLst/>
            </a:prstGeom>
          </p:spPr>
          <p:txBody>
            <a:bodyPr anchor="t" rtlCol="false" tIns="0" lIns="0" bIns="0" rIns="0"/>
            <a:lstStyle/>
            <a:p>
              <a:pPr algn="ctr">
                <a:lnSpc>
                  <a:spcPts val="4492"/>
                </a:lnSpc>
              </a:pPr>
              <a:r>
                <a:rPr lang="en-US" b="true" sz="4539">
                  <a:solidFill>
                    <a:srgbClr val="000000"/>
                  </a:solidFill>
                  <a:latin typeface="Times New Roman Bold"/>
                  <a:ea typeface="Times New Roman Bold"/>
                  <a:cs typeface="Times New Roman Bold"/>
                  <a:sym typeface="Times New Roman Bold"/>
                </a:rPr>
                <a:t>THE </a:t>
              </a:r>
              <a:r>
                <a:rPr lang="en-US" b="true" sz="4539">
                  <a:solidFill>
                    <a:srgbClr val="ED1C24"/>
                  </a:solidFill>
                  <a:latin typeface="Times New Roman Bold"/>
                  <a:ea typeface="Times New Roman Bold"/>
                  <a:cs typeface="Times New Roman Bold"/>
                  <a:sym typeface="Times New Roman Bold"/>
                </a:rPr>
                <a:t>COMMUNICATION</a:t>
              </a:r>
            </a:p>
          </p:txBody>
        </p:sp>
      </p:grpSp>
      <p:grpSp>
        <p:nvGrpSpPr>
          <p:cNvPr name="Group 6" id="6"/>
          <p:cNvGrpSpPr/>
          <p:nvPr/>
        </p:nvGrpSpPr>
        <p:grpSpPr>
          <a:xfrm rot="0">
            <a:off x="16804559" y="8652429"/>
            <a:ext cx="2564247" cy="2564247"/>
            <a:chOff x="0" y="0"/>
            <a:chExt cx="3418996" cy="3418996"/>
          </a:xfrm>
        </p:grpSpPr>
        <p:sp>
          <p:nvSpPr>
            <p:cNvPr name="Freeform 7" id="7"/>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8" id="8"/>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1886856" y="8115936"/>
            <a:ext cx="591991" cy="591991"/>
          </a:xfrm>
          <a:custGeom>
            <a:avLst/>
            <a:gdLst/>
            <a:ahLst/>
            <a:cxnLst/>
            <a:rect r="r" b="b" t="t" l="l"/>
            <a:pathLst>
              <a:path h="591991" w="591991">
                <a:moveTo>
                  <a:pt x="0" y="0"/>
                </a:moveTo>
                <a:lnTo>
                  <a:pt x="591992" y="0"/>
                </a:lnTo>
                <a:lnTo>
                  <a:pt x="591992" y="591992"/>
                </a:lnTo>
                <a:lnTo>
                  <a:pt x="0" y="59199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142">
            <a:off x="1116803" y="2821122"/>
            <a:ext cx="1562934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10653814" y="1985864"/>
            <a:ext cx="2438400" cy="1725316"/>
            <a:chOff x="0" y="0"/>
            <a:chExt cx="3251200" cy="2300422"/>
          </a:xfrm>
        </p:grpSpPr>
        <p:sp>
          <p:nvSpPr>
            <p:cNvPr name="Freeform 4" id="4"/>
            <p:cNvSpPr/>
            <p:nvPr/>
          </p:nvSpPr>
          <p:spPr>
            <a:xfrm flipH="false" flipV="false" rot="0">
              <a:off x="0" y="0"/>
              <a:ext cx="3251200" cy="2300478"/>
            </a:xfrm>
            <a:custGeom>
              <a:avLst/>
              <a:gdLst/>
              <a:ahLst/>
              <a:cxnLst/>
              <a:rect r="r" b="b" t="t" l="l"/>
              <a:pathLst>
                <a:path h="2300478" w="3251200">
                  <a:moveTo>
                    <a:pt x="0" y="0"/>
                  </a:moveTo>
                  <a:lnTo>
                    <a:pt x="3251200" y="0"/>
                  </a:lnTo>
                  <a:lnTo>
                    <a:pt x="3251200" y="2300478"/>
                  </a:lnTo>
                  <a:lnTo>
                    <a:pt x="0" y="2300478"/>
                  </a:lnTo>
                  <a:close/>
                </a:path>
              </a:pathLst>
            </a:custGeom>
            <a:solidFill>
              <a:srgbClr val="FFFFFF"/>
            </a:solidFill>
          </p:spPr>
        </p:sp>
      </p:grpSp>
      <p:grpSp>
        <p:nvGrpSpPr>
          <p:cNvPr name="Group 5" id="5"/>
          <p:cNvGrpSpPr/>
          <p:nvPr/>
        </p:nvGrpSpPr>
        <p:grpSpPr>
          <a:xfrm rot="0">
            <a:off x="4652222" y="2019300"/>
            <a:ext cx="1881929" cy="1725316"/>
            <a:chOff x="0" y="0"/>
            <a:chExt cx="2509238" cy="2300422"/>
          </a:xfrm>
        </p:grpSpPr>
        <p:sp>
          <p:nvSpPr>
            <p:cNvPr name="Freeform 6" id="6"/>
            <p:cNvSpPr/>
            <p:nvPr/>
          </p:nvSpPr>
          <p:spPr>
            <a:xfrm flipH="false" flipV="false" rot="0">
              <a:off x="0" y="0"/>
              <a:ext cx="2509266" cy="2300478"/>
            </a:xfrm>
            <a:custGeom>
              <a:avLst/>
              <a:gdLst/>
              <a:ahLst/>
              <a:cxnLst/>
              <a:rect r="r" b="b" t="t" l="l"/>
              <a:pathLst>
                <a:path h="2300478" w="2509266">
                  <a:moveTo>
                    <a:pt x="0" y="0"/>
                  </a:moveTo>
                  <a:lnTo>
                    <a:pt x="2509266" y="0"/>
                  </a:lnTo>
                  <a:lnTo>
                    <a:pt x="2509266" y="2300478"/>
                  </a:lnTo>
                  <a:lnTo>
                    <a:pt x="0" y="2300478"/>
                  </a:lnTo>
                  <a:close/>
                </a:path>
              </a:pathLst>
            </a:custGeom>
            <a:solidFill>
              <a:srgbClr val="FFFFFF"/>
            </a:solidFill>
          </p:spPr>
        </p:sp>
      </p:grpSp>
      <p:grpSp>
        <p:nvGrpSpPr>
          <p:cNvPr name="Group 7" id="7"/>
          <p:cNvGrpSpPr/>
          <p:nvPr/>
        </p:nvGrpSpPr>
        <p:grpSpPr>
          <a:xfrm rot="0">
            <a:off x="800101" y="319838"/>
            <a:ext cx="15515433" cy="784830"/>
            <a:chOff x="0" y="0"/>
            <a:chExt cx="20687244" cy="1046440"/>
          </a:xfrm>
        </p:grpSpPr>
        <p:sp>
          <p:nvSpPr>
            <p:cNvPr name="Freeform 8" id="8"/>
            <p:cNvSpPr/>
            <p:nvPr/>
          </p:nvSpPr>
          <p:spPr>
            <a:xfrm flipH="false" flipV="false" rot="0">
              <a:off x="0" y="0"/>
              <a:ext cx="20687244" cy="1046440"/>
            </a:xfrm>
            <a:custGeom>
              <a:avLst/>
              <a:gdLst/>
              <a:ahLst/>
              <a:cxnLst/>
              <a:rect r="r" b="b" t="t" l="l"/>
              <a:pathLst>
                <a:path h="1046440" w="20687244">
                  <a:moveTo>
                    <a:pt x="0" y="0"/>
                  </a:moveTo>
                  <a:lnTo>
                    <a:pt x="20687244" y="0"/>
                  </a:lnTo>
                  <a:lnTo>
                    <a:pt x="20687244" y="1046440"/>
                  </a:lnTo>
                  <a:lnTo>
                    <a:pt x="0" y="1046440"/>
                  </a:lnTo>
                  <a:close/>
                </a:path>
              </a:pathLst>
            </a:custGeom>
            <a:solidFill>
              <a:srgbClr val="000000">
                <a:alpha val="0"/>
              </a:srgbClr>
            </a:solidFill>
          </p:spPr>
        </p:sp>
        <p:sp>
          <p:nvSpPr>
            <p:cNvPr name="TextBox 9" id="9"/>
            <p:cNvSpPr txBox="true"/>
            <p:nvPr/>
          </p:nvSpPr>
          <p:spPr>
            <a:xfrm>
              <a:off x="0" y="-85725"/>
              <a:ext cx="20687244" cy="1132165"/>
            </a:xfrm>
            <a:prstGeom prst="rect">
              <a:avLst/>
            </a:prstGeom>
          </p:spPr>
          <p:txBody>
            <a:bodyPr anchor="t" rtlCol="false" tIns="0" lIns="0" bIns="0" rIns="0"/>
            <a:lstStyle/>
            <a:p>
              <a:pPr algn="l">
                <a:lnSpc>
                  <a:spcPts val="5040"/>
                </a:lnSpc>
              </a:pPr>
              <a:r>
                <a:rPr lang="en-US" b="true" sz="4200">
                  <a:solidFill>
                    <a:srgbClr val="FF0000"/>
                  </a:solidFill>
                  <a:latin typeface="Times New Roman Bold"/>
                  <a:ea typeface="Times New Roman Bold"/>
                  <a:cs typeface="Times New Roman Bold"/>
                  <a:sym typeface="Times New Roman Bold"/>
                </a:rPr>
                <a:t>Category communication unfolds around three key pillars</a:t>
              </a:r>
            </a:p>
          </p:txBody>
        </p:sp>
      </p:grpSp>
      <p:grpSp>
        <p:nvGrpSpPr>
          <p:cNvPr name="Group 10" id="10"/>
          <p:cNvGrpSpPr/>
          <p:nvPr/>
        </p:nvGrpSpPr>
        <p:grpSpPr>
          <a:xfrm rot="0">
            <a:off x="12458698" y="4685598"/>
            <a:ext cx="4762500" cy="1800493"/>
            <a:chOff x="0" y="0"/>
            <a:chExt cx="6350000" cy="2400658"/>
          </a:xfrm>
        </p:grpSpPr>
        <p:sp>
          <p:nvSpPr>
            <p:cNvPr name="Freeform 11" id="11"/>
            <p:cNvSpPr/>
            <p:nvPr/>
          </p:nvSpPr>
          <p:spPr>
            <a:xfrm flipH="false" flipV="false" rot="0">
              <a:off x="0" y="0"/>
              <a:ext cx="6350000" cy="2400658"/>
            </a:xfrm>
            <a:custGeom>
              <a:avLst/>
              <a:gdLst/>
              <a:ahLst/>
              <a:cxnLst/>
              <a:rect r="r" b="b" t="t" l="l"/>
              <a:pathLst>
                <a:path h="2400658" w="6350000">
                  <a:moveTo>
                    <a:pt x="0" y="0"/>
                  </a:moveTo>
                  <a:lnTo>
                    <a:pt x="6350000" y="0"/>
                  </a:lnTo>
                  <a:lnTo>
                    <a:pt x="6350000" y="2400658"/>
                  </a:lnTo>
                  <a:lnTo>
                    <a:pt x="0" y="2400658"/>
                  </a:lnTo>
                  <a:close/>
                </a:path>
              </a:pathLst>
            </a:custGeom>
            <a:solidFill>
              <a:srgbClr val="000000">
                <a:alpha val="0"/>
              </a:srgbClr>
            </a:solidFill>
          </p:spPr>
        </p:sp>
        <p:sp>
          <p:nvSpPr>
            <p:cNvPr name="TextBox 12" id="12"/>
            <p:cNvSpPr txBox="true"/>
            <p:nvPr/>
          </p:nvSpPr>
          <p:spPr>
            <a:xfrm>
              <a:off x="0" y="-57150"/>
              <a:ext cx="6350000" cy="2457808"/>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Resonance</a:t>
              </a:r>
            </a:p>
            <a:p>
              <a:pPr algn="l" marL="488632" indent="-244316" lvl="1">
                <a:lnSpc>
                  <a:spcPts val="3240"/>
                </a:lnSpc>
                <a:buFont typeface="Arial"/>
                <a:buChar char="•"/>
              </a:pPr>
              <a:r>
                <a:rPr lang="en-US" sz="2700">
                  <a:solidFill>
                    <a:srgbClr val="000000"/>
                  </a:solidFill>
                  <a:latin typeface="Arial"/>
                  <a:ea typeface="Arial"/>
                  <a:cs typeface="Arial"/>
                  <a:sym typeface="Arial"/>
                </a:rPr>
                <a:t>Experience</a:t>
              </a:r>
            </a:p>
            <a:p>
              <a:pPr algn="l" marL="488632" indent="-244316" lvl="1">
                <a:lnSpc>
                  <a:spcPts val="3240"/>
                </a:lnSpc>
                <a:buFont typeface="Arial"/>
                <a:buChar char="•"/>
              </a:pPr>
              <a:r>
                <a:rPr lang="en-US" sz="2700">
                  <a:solidFill>
                    <a:srgbClr val="000000"/>
                  </a:solidFill>
                  <a:latin typeface="Arial"/>
                  <a:ea typeface="Arial"/>
                  <a:cs typeface="Arial"/>
                  <a:sym typeface="Arial"/>
                </a:rPr>
                <a:t>Amplification</a:t>
              </a:r>
            </a:p>
            <a:p>
              <a:pPr algn="l" marL="488632" indent="-244316" lvl="1">
                <a:lnSpc>
                  <a:spcPts val="3240"/>
                </a:lnSpc>
                <a:buFont typeface="Arial"/>
                <a:buChar char="•"/>
              </a:pPr>
              <a:r>
                <a:rPr lang="en-US" sz="2700">
                  <a:solidFill>
                    <a:srgbClr val="000000"/>
                  </a:solidFill>
                  <a:latin typeface="Arial"/>
                  <a:ea typeface="Arial"/>
                  <a:cs typeface="Arial"/>
                  <a:sym typeface="Arial"/>
                </a:rPr>
                <a:t>Regionalization</a:t>
              </a:r>
            </a:p>
          </p:txBody>
        </p:sp>
      </p:grpSp>
      <p:grpSp>
        <p:nvGrpSpPr>
          <p:cNvPr name="Group 13" id="13"/>
          <p:cNvGrpSpPr/>
          <p:nvPr/>
        </p:nvGrpSpPr>
        <p:grpSpPr>
          <a:xfrm rot="0">
            <a:off x="12458698" y="3938109"/>
            <a:ext cx="4280305" cy="553998"/>
            <a:chOff x="0" y="0"/>
            <a:chExt cx="5707074" cy="738664"/>
          </a:xfrm>
        </p:grpSpPr>
        <p:sp>
          <p:nvSpPr>
            <p:cNvPr name="Freeform 14" id="14"/>
            <p:cNvSpPr/>
            <p:nvPr/>
          </p:nvSpPr>
          <p:spPr>
            <a:xfrm flipH="false" flipV="false" rot="0">
              <a:off x="0" y="0"/>
              <a:ext cx="5707074" cy="738664"/>
            </a:xfrm>
            <a:custGeom>
              <a:avLst/>
              <a:gdLst/>
              <a:ahLst/>
              <a:cxnLst/>
              <a:rect r="r" b="b" t="t" l="l"/>
              <a:pathLst>
                <a:path h="738664" w="5707074">
                  <a:moveTo>
                    <a:pt x="0" y="0"/>
                  </a:moveTo>
                  <a:lnTo>
                    <a:pt x="5707074" y="0"/>
                  </a:lnTo>
                  <a:lnTo>
                    <a:pt x="5707074" y="738664"/>
                  </a:lnTo>
                  <a:lnTo>
                    <a:pt x="0" y="738664"/>
                  </a:lnTo>
                  <a:close/>
                </a:path>
              </a:pathLst>
            </a:custGeom>
            <a:solidFill>
              <a:srgbClr val="000000">
                <a:alpha val="0"/>
              </a:srgbClr>
            </a:solidFill>
          </p:spPr>
        </p:sp>
        <p:sp>
          <p:nvSpPr>
            <p:cNvPr name="TextBox 15" id="15"/>
            <p:cNvSpPr txBox="true"/>
            <p:nvPr/>
          </p:nvSpPr>
          <p:spPr>
            <a:xfrm>
              <a:off x="0" y="-57150"/>
              <a:ext cx="570707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blend with your LIFE</a:t>
              </a:r>
            </a:p>
          </p:txBody>
        </p:sp>
      </p:grpSp>
      <p:grpSp>
        <p:nvGrpSpPr>
          <p:cNvPr name="Group 16" id="16"/>
          <p:cNvGrpSpPr/>
          <p:nvPr/>
        </p:nvGrpSpPr>
        <p:grpSpPr>
          <a:xfrm rot="0">
            <a:off x="1259872" y="3938109"/>
            <a:ext cx="3990183" cy="553998"/>
            <a:chOff x="0" y="0"/>
            <a:chExt cx="5320244" cy="738664"/>
          </a:xfrm>
        </p:grpSpPr>
        <p:sp>
          <p:nvSpPr>
            <p:cNvPr name="Freeform 17" id="17"/>
            <p:cNvSpPr/>
            <p:nvPr/>
          </p:nvSpPr>
          <p:spPr>
            <a:xfrm flipH="false" flipV="false" rot="0">
              <a:off x="0" y="0"/>
              <a:ext cx="5320244" cy="738664"/>
            </a:xfrm>
            <a:custGeom>
              <a:avLst/>
              <a:gdLst/>
              <a:ahLst/>
              <a:cxnLst/>
              <a:rect r="r" b="b" t="t" l="l"/>
              <a:pathLst>
                <a:path h="738664" w="5320244">
                  <a:moveTo>
                    <a:pt x="0" y="0"/>
                  </a:moveTo>
                  <a:lnTo>
                    <a:pt x="5320244" y="0"/>
                  </a:lnTo>
                  <a:lnTo>
                    <a:pt x="5320244" y="738664"/>
                  </a:lnTo>
                  <a:lnTo>
                    <a:pt x="0" y="738664"/>
                  </a:lnTo>
                  <a:close/>
                </a:path>
              </a:pathLst>
            </a:custGeom>
            <a:solidFill>
              <a:srgbClr val="000000">
                <a:alpha val="0"/>
              </a:srgbClr>
            </a:solidFill>
          </p:spPr>
        </p:sp>
        <p:sp>
          <p:nvSpPr>
            <p:cNvPr name="TextBox 18" id="18"/>
            <p:cNvSpPr txBox="true"/>
            <p:nvPr/>
          </p:nvSpPr>
          <p:spPr>
            <a:xfrm>
              <a:off x="0" y="-57150"/>
              <a:ext cx="532024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Know our BRAND</a:t>
              </a:r>
            </a:p>
          </p:txBody>
        </p:sp>
      </p:grpSp>
      <p:grpSp>
        <p:nvGrpSpPr>
          <p:cNvPr name="Group 19" id="19"/>
          <p:cNvGrpSpPr/>
          <p:nvPr/>
        </p:nvGrpSpPr>
        <p:grpSpPr>
          <a:xfrm rot="0">
            <a:off x="1259872" y="4685598"/>
            <a:ext cx="4895850" cy="1384995"/>
            <a:chOff x="0" y="0"/>
            <a:chExt cx="6527800" cy="1846660"/>
          </a:xfrm>
        </p:grpSpPr>
        <p:sp>
          <p:nvSpPr>
            <p:cNvPr name="Freeform 20" id="20"/>
            <p:cNvSpPr/>
            <p:nvPr/>
          </p:nvSpPr>
          <p:spPr>
            <a:xfrm flipH="false" flipV="false" rot="0">
              <a:off x="0" y="0"/>
              <a:ext cx="6527800" cy="1846660"/>
            </a:xfrm>
            <a:custGeom>
              <a:avLst/>
              <a:gdLst/>
              <a:ahLst/>
              <a:cxnLst/>
              <a:rect r="r" b="b" t="t" l="l"/>
              <a:pathLst>
                <a:path h="1846660" w="6527800">
                  <a:moveTo>
                    <a:pt x="0" y="0"/>
                  </a:moveTo>
                  <a:lnTo>
                    <a:pt x="6527800" y="0"/>
                  </a:lnTo>
                  <a:lnTo>
                    <a:pt x="6527800" y="1846660"/>
                  </a:lnTo>
                  <a:lnTo>
                    <a:pt x="0" y="1846660"/>
                  </a:lnTo>
                  <a:close/>
                </a:path>
              </a:pathLst>
            </a:custGeom>
            <a:solidFill>
              <a:srgbClr val="000000">
                <a:alpha val="0"/>
              </a:srgbClr>
            </a:solidFill>
          </p:spPr>
        </p:sp>
        <p:sp>
          <p:nvSpPr>
            <p:cNvPr name="TextBox 21" id="21"/>
            <p:cNvSpPr txBox="true"/>
            <p:nvPr/>
          </p:nvSpPr>
          <p:spPr>
            <a:xfrm>
              <a:off x="0" y="-57150"/>
              <a:ext cx="6527800"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Brand Immersion</a:t>
              </a:r>
            </a:p>
            <a:p>
              <a:pPr algn="l" marL="488632" indent="-244316" lvl="1">
                <a:lnSpc>
                  <a:spcPts val="3240"/>
                </a:lnSpc>
                <a:buFont typeface="Arial"/>
                <a:buChar char="•"/>
              </a:pPr>
              <a:r>
                <a:rPr lang="en-US" sz="2700">
                  <a:solidFill>
                    <a:srgbClr val="000000"/>
                  </a:solidFill>
                  <a:latin typeface="Arial"/>
                  <a:ea typeface="Arial"/>
                  <a:cs typeface="Arial"/>
                  <a:sym typeface="Arial"/>
                </a:rPr>
                <a:t>Social Responsibility</a:t>
              </a:r>
            </a:p>
            <a:p>
              <a:pPr algn="l" marL="488632" indent="-244316" lvl="1">
                <a:lnSpc>
                  <a:spcPts val="3240"/>
                </a:lnSpc>
                <a:buFont typeface="Arial"/>
                <a:buChar char="•"/>
              </a:pPr>
              <a:r>
                <a:rPr lang="en-US" sz="2700">
                  <a:solidFill>
                    <a:srgbClr val="000000"/>
                  </a:solidFill>
                  <a:latin typeface="Arial"/>
                  <a:ea typeface="Arial"/>
                  <a:cs typeface="Arial"/>
                  <a:sym typeface="Arial"/>
                </a:rPr>
                <a:t>Employer Branding</a:t>
              </a:r>
            </a:p>
          </p:txBody>
        </p:sp>
      </p:grpSp>
      <p:grpSp>
        <p:nvGrpSpPr>
          <p:cNvPr name="Group 22" id="22"/>
          <p:cNvGrpSpPr/>
          <p:nvPr/>
        </p:nvGrpSpPr>
        <p:grpSpPr>
          <a:xfrm rot="0">
            <a:off x="6727226" y="3938109"/>
            <a:ext cx="4588473" cy="553998"/>
            <a:chOff x="0" y="0"/>
            <a:chExt cx="6117964" cy="738664"/>
          </a:xfrm>
        </p:grpSpPr>
        <p:sp>
          <p:nvSpPr>
            <p:cNvPr name="Freeform 23" id="23"/>
            <p:cNvSpPr/>
            <p:nvPr/>
          </p:nvSpPr>
          <p:spPr>
            <a:xfrm flipH="false" flipV="false" rot="0">
              <a:off x="0" y="0"/>
              <a:ext cx="6117964" cy="738664"/>
            </a:xfrm>
            <a:custGeom>
              <a:avLst/>
              <a:gdLst/>
              <a:ahLst/>
              <a:cxnLst/>
              <a:rect r="r" b="b" t="t" l="l"/>
              <a:pathLst>
                <a:path h="738664" w="6117964">
                  <a:moveTo>
                    <a:pt x="0" y="0"/>
                  </a:moveTo>
                  <a:lnTo>
                    <a:pt x="6117964" y="0"/>
                  </a:lnTo>
                  <a:lnTo>
                    <a:pt x="6117964" y="738664"/>
                  </a:lnTo>
                  <a:lnTo>
                    <a:pt x="0" y="738664"/>
                  </a:lnTo>
                  <a:close/>
                </a:path>
              </a:pathLst>
            </a:custGeom>
            <a:solidFill>
              <a:srgbClr val="000000">
                <a:alpha val="0"/>
              </a:srgbClr>
            </a:solidFill>
          </p:spPr>
        </p:sp>
        <p:sp>
          <p:nvSpPr>
            <p:cNvPr name="TextBox 24" id="24"/>
            <p:cNvSpPr txBox="true"/>
            <p:nvPr/>
          </p:nvSpPr>
          <p:spPr>
            <a:xfrm>
              <a:off x="0" y="-57150"/>
              <a:ext cx="611796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are your perfect ALLY</a:t>
              </a:r>
            </a:p>
          </p:txBody>
        </p:sp>
      </p:grpSp>
      <p:grpSp>
        <p:nvGrpSpPr>
          <p:cNvPr name="Group 25" id="25"/>
          <p:cNvGrpSpPr/>
          <p:nvPr/>
        </p:nvGrpSpPr>
        <p:grpSpPr>
          <a:xfrm rot="0">
            <a:off x="6727224" y="4685598"/>
            <a:ext cx="4588472" cy="1384995"/>
            <a:chOff x="0" y="0"/>
            <a:chExt cx="6117962" cy="1846660"/>
          </a:xfrm>
        </p:grpSpPr>
        <p:sp>
          <p:nvSpPr>
            <p:cNvPr name="Freeform 26" id="26"/>
            <p:cNvSpPr/>
            <p:nvPr/>
          </p:nvSpPr>
          <p:spPr>
            <a:xfrm flipH="false" flipV="false" rot="0">
              <a:off x="0" y="0"/>
              <a:ext cx="6117962" cy="1846660"/>
            </a:xfrm>
            <a:custGeom>
              <a:avLst/>
              <a:gdLst/>
              <a:ahLst/>
              <a:cxnLst/>
              <a:rect r="r" b="b" t="t" l="l"/>
              <a:pathLst>
                <a:path h="1846660" w="6117962">
                  <a:moveTo>
                    <a:pt x="0" y="0"/>
                  </a:moveTo>
                  <a:lnTo>
                    <a:pt x="6117962" y="0"/>
                  </a:lnTo>
                  <a:lnTo>
                    <a:pt x="6117962" y="1846660"/>
                  </a:lnTo>
                  <a:lnTo>
                    <a:pt x="0" y="1846660"/>
                  </a:lnTo>
                  <a:close/>
                </a:path>
              </a:pathLst>
            </a:custGeom>
            <a:solidFill>
              <a:srgbClr val="000000">
                <a:alpha val="0"/>
              </a:srgbClr>
            </a:solidFill>
          </p:spPr>
        </p:sp>
        <p:sp>
          <p:nvSpPr>
            <p:cNvPr name="TextBox 27" id="27"/>
            <p:cNvSpPr txBox="true"/>
            <p:nvPr/>
          </p:nvSpPr>
          <p:spPr>
            <a:xfrm>
              <a:off x="0" y="-57150"/>
              <a:ext cx="6117962"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Education</a:t>
              </a:r>
            </a:p>
            <a:p>
              <a:pPr algn="l" marL="488632" indent="-244316" lvl="1">
                <a:lnSpc>
                  <a:spcPts val="3240"/>
                </a:lnSpc>
                <a:buFont typeface="Arial"/>
                <a:buChar char="•"/>
              </a:pPr>
              <a:r>
                <a:rPr lang="en-US" sz="2700">
                  <a:solidFill>
                    <a:srgbClr val="000000"/>
                  </a:solidFill>
                  <a:latin typeface="Arial"/>
                  <a:ea typeface="Arial"/>
                  <a:cs typeface="Arial"/>
                  <a:sym typeface="Arial"/>
                </a:rPr>
                <a:t>Product Spotlight</a:t>
              </a:r>
            </a:p>
            <a:p>
              <a:pPr algn="l" marL="488632" indent="-244316" lvl="1">
                <a:lnSpc>
                  <a:spcPts val="3240"/>
                </a:lnSpc>
                <a:buFont typeface="Arial"/>
                <a:buChar char="•"/>
              </a:pPr>
              <a:r>
                <a:rPr lang="en-US" sz="2700">
                  <a:solidFill>
                    <a:srgbClr val="000000"/>
                  </a:solidFill>
                  <a:latin typeface="Arial"/>
                  <a:ea typeface="Arial"/>
                  <a:cs typeface="Arial"/>
                  <a:sym typeface="Arial"/>
                </a:rPr>
                <a:t>Brand Trust </a:t>
              </a:r>
            </a:p>
          </p:txBody>
        </p:sp>
      </p:grpSp>
      <p:sp>
        <p:nvSpPr>
          <p:cNvPr name="AutoShape 28" id="28"/>
          <p:cNvSpPr/>
          <p:nvPr/>
        </p:nvSpPr>
        <p:spPr>
          <a:xfrm rot="10064">
            <a:off x="1245564" y="7386324"/>
            <a:ext cx="9760594" cy="0"/>
          </a:xfrm>
          <a:prstGeom prst="line">
            <a:avLst/>
          </a:prstGeom>
          <a:ln cap="rnd" w="19050">
            <a:solidFill>
              <a:srgbClr val="000000"/>
            </a:solidFill>
            <a:prstDash val="solid"/>
            <a:headEnd type="none" len="sm" w="sm"/>
            <a:tailEnd type="none" len="sm" w="sm"/>
          </a:ln>
        </p:spPr>
      </p:sp>
      <p:grpSp>
        <p:nvGrpSpPr>
          <p:cNvPr name="Group 29" id="29"/>
          <p:cNvGrpSpPr/>
          <p:nvPr/>
        </p:nvGrpSpPr>
        <p:grpSpPr>
          <a:xfrm rot="0">
            <a:off x="4212622" y="6875145"/>
            <a:ext cx="3886200" cy="1041408"/>
            <a:chOff x="0" y="0"/>
            <a:chExt cx="5181600" cy="1388544"/>
          </a:xfrm>
        </p:grpSpPr>
        <p:sp>
          <p:nvSpPr>
            <p:cNvPr name="Freeform 30" id="30"/>
            <p:cNvSpPr/>
            <p:nvPr/>
          </p:nvSpPr>
          <p:spPr>
            <a:xfrm flipH="false" flipV="false" rot="0">
              <a:off x="25400" y="25400"/>
              <a:ext cx="5130800" cy="1337691"/>
            </a:xfrm>
            <a:custGeom>
              <a:avLst/>
              <a:gdLst/>
              <a:ahLst/>
              <a:cxnLst/>
              <a:rect r="r" b="b" t="t" l="l"/>
              <a:pathLst>
                <a:path h="1337691" w="5130800">
                  <a:moveTo>
                    <a:pt x="0" y="0"/>
                  </a:moveTo>
                  <a:lnTo>
                    <a:pt x="5130800" y="0"/>
                  </a:lnTo>
                  <a:lnTo>
                    <a:pt x="5130800" y="1337691"/>
                  </a:lnTo>
                  <a:lnTo>
                    <a:pt x="0" y="1337691"/>
                  </a:lnTo>
                  <a:close/>
                </a:path>
              </a:pathLst>
            </a:custGeom>
            <a:solidFill>
              <a:srgbClr val="FFFFFF"/>
            </a:solidFill>
          </p:spPr>
        </p:sp>
        <p:sp>
          <p:nvSpPr>
            <p:cNvPr name="Freeform 31" id="31"/>
            <p:cNvSpPr/>
            <p:nvPr/>
          </p:nvSpPr>
          <p:spPr>
            <a:xfrm flipH="false" flipV="false" rot="0">
              <a:off x="0" y="0"/>
              <a:ext cx="5181600" cy="1388491"/>
            </a:xfrm>
            <a:custGeom>
              <a:avLst/>
              <a:gdLst/>
              <a:ahLst/>
              <a:cxnLst/>
              <a:rect r="r" b="b" t="t" l="l"/>
              <a:pathLst>
                <a:path h="1388491" w="5181600">
                  <a:moveTo>
                    <a:pt x="25400" y="0"/>
                  </a:moveTo>
                  <a:lnTo>
                    <a:pt x="5156200" y="0"/>
                  </a:lnTo>
                  <a:cubicBezTo>
                    <a:pt x="5170170" y="0"/>
                    <a:pt x="5181600" y="11430"/>
                    <a:pt x="5181600" y="25400"/>
                  </a:cubicBezTo>
                  <a:lnTo>
                    <a:pt x="5181600" y="1363091"/>
                  </a:lnTo>
                  <a:cubicBezTo>
                    <a:pt x="5181600" y="1377061"/>
                    <a:pt x="5170170" y="1388491"/>
                    <a:pt x="5156200" y="1388491"/>
                  </a:cubicBezTo>
                  <a:lnTo>
                    <a:pt x="25400" y="1388491"/>
                  </a:lnTo>
                  <a:cubicBezTo>
                    <a:pt x="11430" y="1388491"/>
                    <a:pt x="0" y="1377061"/>
                    <a:pt x="0" y="1363091"/>
                  </a:cubicBezTo>
                  <a:lnTo>
                    <a:pt x="0" y="25400"/>
                  </a:lnTo>
                  <a:cubicBezTo>
                    <a:pt x="0" y="11430"/>
                    <a:pt x="11430" y="0"/>
                    <a:pt x="25400" y="0"/>
                  </a:cubicBezTo>
                  <a:moveTo>
                    <a:pt x="25400" y="50800"/>
                  </a:moveTo>
                  <a:lnTo>
                    <a:pt x="25400" y="25400"/>
                  </a:lnTo>
                  <a:lnTo>
                    <a:pt x="50800" y="25400"/>
                  </a:lnTo>
                  <a:lnTo>
                    <a:pt x="50800" y="1363091"/>
                  </a:lnTo>
                  <a:lnTo>
                    <a:pt x="25400" y="1363091"/>
                  </a:lnTo>
                  <a:lnTo>
                    <a:pt x="25400" y="1337691"/>
                  </a:lnTo>
                  <a:lnTo>
                    <a:pt x="5156200" y="1337691"/>
                  </a:lnTo>
                  <a:lnTo>
                    <a:pt x="5156200" y="1363091"/>
                  </a:lnTo>
                  <a:lnTo>
                    <a:pt x="5130800" y="1363091"/>
                  </a:lnTo>
                  <a:lnTo>
                    <a:pt x="5130800" y="25400"/>
                  </a:lnTo>
                  <a:lnTo>
                    <a:pt x="5156200" y="25400"/>
                  </a:lnTo>
                  <a:lnTo>
                    <a:pt x="5156200" y="50800"/>
                  </a:lnTo>
                  <a:lnTo>
                    <a:pt x="25400" y="50800"/>
                  </a:lnTo>
                  <a:close/>
                </a:path>
              </a:pathLst>
            </a:custGeom>
            <a:solidFill>
              <a:srgbClr val="000000"/>
            </a:solidFill>
          </p:spPr>
        </p:sp>
        <p:sp>
          <p:nvSpPr>
            <p:cNvPr name="TextBox 32" id="32"/>
            <p:cNvSpPr txBox="true"/>
            <p:nvPr/>
          </p:nvSpPr>
          <p:spPr>
            <a:xfrm>
              <a:off x="0" y="-47625"/>
              <a:ext cx="5181600" cy="1436169"/>
            </a:xfrm>
            <a:prstGeom prst="rect">
              <a:avLst/>
            </a:prstGeom>
          </p:spPr>
          <p:txBody>
            <a:bodyPr anchor="ctr" rtlCol="false" tIns="50800" lIns="50800" bIns="50800" rIns="50800"/>
            <a:lstStyle/>
            <a:p>
              <a:pPr algn="ctr">
                <a:lnSpc>
                  <a:spcPts val="2879"/>
                </a:lnSpc>
              </a:pPr>
              <a:r>
                <a:rPr lang="en-US" sz="2400">
                  <a:solidFill>
                    <a:srgbClr val="000000"/>
                  </a:solidFill>
                  <a:latin typeface="Arial"/>
                  <a:ea typeface="Arial"/>
                  <a:cs typeface="Arial"/>
                  <a:sym typeface="Arial"/>
                </a:rPr>
                <a:t>Key pillars for Business customers</a:t>
              </a:r>
            </a:p>
          </p:txBody>
        </p:sp>
      </p:grpSp>
      <p:sp>
        <p:nvSpPr>
          <p:cNvPr name="AutoShape 33" id="33"/>
          <p:cNvSpPr/>
          <p:nvPr/>
        </p:nvSpPr>
        <p:spPr>
          <a:xfrm rot="10064">
            <a:off x="6992718" y="8694675"/>
            <a:ext cx="9760594" cy="0"/>
          </a:xfrm>
          <a:prstGeom prst="line">
            <a:avLst/>
          </a:prstGeom>
          <a:ln cap="rnd" w="19050">
            <a:solidFill>
              <a:srgbClr val="000000"/>
            </a:solidFill>
            <a:prstDash val="solid"/>
            <a:headEnd type="none" len="sm" w="sm"/>
            <a:tailEnd type="none" len="sm" w="sm"/>
          </a:ln>
        </p:spPr>
      </p:sp>
      <p:grpSp>
        <p:nvGrpSpPr>
          <p:cNvPr name="Group 34" id="34"/>
          <p:cNvGrpSpPr/>
          <p:nvPr/>
        </p:nvGrpSpPr>
        <p:grpSpPr>
          <a:xfrm rot="0">
            <a:off x="9959776" y="8183496"/>
            <a:ext cx="3886200" cy="1041408"/>
            <a:chOff x="0" y="0"/>
            <a:chExt cx="5181600" cy="1388544"/>
          </a:xfrm>
        </p:grpSpPr>
        <p:sp>
          <p:nvSpPr>
            <p:cNvPr name="Freeform 35" id="35"/>
            <p:cNvSpPr/>
            <p:nvPr/>
          </p:nvSpPr>
          <p:spPr>
            <a:xfrm flipH="false" flipV="false" rot="0">
              <a:off x="25400" y="25400"/>
              <a:ext cx="5130800" cy="1337691"/>
            </a:xfrm>
            <a:custGeom>
              <a:avLst/>
              <a:gdLst/>
              <a:ahLst/>
              <a:cxnLst/>
              <a:rect r="r" b="b" t="t" l="l"/>
              <a:pathLst>
                <a:path h="1337691" w="5130800">
                  <a:moveTo>
                    <a:pt x="0" y="0"/>
                  </a:moveTo>
                  <a:lnTo>
                    <a:pt x="5130800" y="0"/>
                  </a:lnTo>
                  <a:lnTo>
                    <a:pt x="5130800" y="1337691"/>
                  </a:lnTo>
                  <a:lnTo>
                    <a:pt x="0" y="1337691"/>
                  </a:lnTo>
                  <a:close/>
                </a:path>
              </a:pathLst>
            </a:custGeom>
            <a:solidFill>
              <a:srgbClr val="FFFFFF"/>
            </a:solidFill>
          </p:spPr>
        </p:sp>
        <p:sp>
          <p:nvSpPr>
            <p:cNvPr name="Freeform 36" id="36"/>
            <p:cNvSpPr/>
            <p:nvPr/>
          </p:nvSpPr>
          <p:spPr>
            <a:xfrm flipH="false" flipV="false" rot="0">
              <a:off x="0" y="0"/>
              <a:ext cx="5181600" cy="1388491"/>
            </a:xfrm>
            <a:custGeom>
              <a:avLst/>
              <a:gdLst/>
              <a:ahLst/>
              <a:cxnLst/>
              <a:rect r="r" b="b" t="t" l="l"/>
              <a:pathLst>
                <a:path h="1388491" w="5181600">
                  <a:moveTo>
                    <a:pt x="25400" y="0"/>
                  </a:moveTo>
                  <a:lnTo>
                    <a:pt x="5156200" y="0"/>
                  </a:lnTo>
                  <a:cubicBezTo>
                    <a:pt x="5170170" y="0"/>
                    <a:pt x="5181600" y="11430"/>
                    <a:pt x="5181600" y="25400"/>
                  </a:cubicBezTo>
                  <a:lnTo>
                    <a:pt x="5181600" y="1363091"/>
                  </a:lnTo>
                  <a:cubicBezTo>
                    <a:pt x="5181600" y="1377061"/>
                    <a:pt x="5170170" y="1388491"/>
                    <a:pt x="5156200" y="1388491"/>
                  </a:cubicBezTo>
                  <a:lnTo>
                    <a:pt x="25400" y="1388491"/>
                  </a:lnTo>
                  <a:cubicBezTo>
                    <a:pt x="11430" y="1388491"/>
                    <a:pt x="0" y="1377061"/>
                    <a:pt x="0" y="1363091"/>
                  </a:cubicBezTo>
                  <a:lnTo>
                    <a:pt x="0" y="25400"/>
                  </a:lnTo>
                  <a:cubicBezTo>
                    <a:pt x="0" y="11430"/>
                    <a:pt x="11430" y="0"/>
                    <a:pt x="25400" y="0"/>
                  </a:cubicBezTo>
                  <a:moveTo>
                    <a:pt x="25400" y="50800"/>
                  </a:moveTo>
                  <a:lnTo>
                    <a:pt x="25400" y="25400"/>
                  </a:lnTo>
                  <a:lnTo>
                    <a:pt x="50800" y="25400"/>
                  </a:lnTo>
                  <a:lnTo>
                    <a:pt x="50800" y="1363091"/>
                  </a:lnTo>
                  <a:lnTo>
                    <a:pt x="25400" y="1363091"/>
                  </a:lnTo>
                  <a:lnTo>
                    <a:pt x="25400" y="1337691"/>
                  </a:lnTo>
                  <a:lnTo>
                    <a:pt x="5156200" y="1337691"/>
                  </a:lnTo>
                  <a:lnTo>
                    <a:pt x="5156200" y="1363091"/>
                  </a:lnTo>
                  <a:lnTo>
                    <a:pt x="5130800" y="1363091"/>
                  </a:lnTo>
                  <a:lnTo>
                    <a:pt x="5130800" y="25400"/>
                  </a:lnTo>
                  <a:lnTo>
                    <a:pt x="5156200" y="25400"/>
                  </a:lnTo>
                  <a:lnTo>
                    <a:pt x="5156200" y="50800"/>
                  </a:lnTo>
                  <a:lnTo>
                    <a:pt x="25400" y="50800"/>
                  </a:lnTo>
                  <a:close/>
                </a:path>
              </a:pathLst>
            </a:custGeom>
            <a:solidFill>
              <a:srgbClr val="000000"/>
            </a:solidFill>
          </p:spPr>
        </p:sp>
        <p:sp>
          <p:nvSpPr>
            <p:cNvPr name="TextBox 37" id="37"/>
            <p:cNvSpPr txBox="true"/>
            <p:nvPr/>
          </p:nvSpPr>
          <p:spPr>
            <a:xfrm>
              <a:off x="0" y="-47625"/>
              <a:ext cx="5181600" cy="1436169"/>
            </a:xfrm>
            <a:prstGeom prst="rect">
              <a:avLst/>
            </a:prstGeom>
          </p:spPr>
          <p:txBody>
            <a:bodyPr anchor="ctr" rtlCol="false" tIns="50800" lIns="50800" bIns="50800" rIns="50800"/>
            <a:lstStyle/>
            <a:p>
              <a:pPr algn="ctr">
                <a:lnSpc>
                  <a:spcPts val="2879"/>
                </a:lnSpc>
              </a:pPr>
              <a:r>
                <a:rPr lang="en-US" sz="2400">
                  <a:solidFill>
                    <a:srgbClr val="000000"/>
                  </a:solidFill>
                  <a:latin typeface="Arial"/>
                  <a:ea typeface="Arial"/>
                  <a:cs typeface="Arial"/>
                  <a:sym typeface="Arial"/>
                </a:rPr>
                <a:t>Key pillars for Individual customers</a:t>
              </a:r>
            </a:p>
          </p:txBody>
        </p:sp>
      </p:grpSp>
      <p:sp>
        <p:nvSpPr>
          <p:cNvPr name="Freeform 38" id="38" descr="Standard Chartered Logo and symbol, meaning, history, PNG, brand"/>
          <p:cNvSpPr/>
          <p:nvPr/>
        </p:nvSpPr>
        <p:spPr>
          <a:xfrm flipH="false" flipV="false" rot="0">
            <a:off x="4652222" y="2686467"/>
            <a:ext cx="1740834" cy="979218"/>
          </a:xfrm>
          <a:custGeom>
            <a:avLst/>
            <a:gdLst/>
            <a:ahLst/>
            <a:cxnLst/>
            <a:rect r="r" b="b" t="t" l="l"/>
            <a:pathLst>
              <a:path h="979218" w="1740834">
                <a:moveTo>
                  <a:pt x="0" y="0"/>
                </a:moveTo>
                <a:lnTo>
                  <a:pt x="1740834" y="0"/>
                </a:lnTo>
                <a:lnTo>
                  <a:pt x="1740834" y="979218"/>
                </a:lnTo>
                <a:lnTo>
                  <a:pt x="0" y="979218"/>
                </a:lnTo>
                <a:lnTo>
                  <a:pt x="0" y="0"/>
                </a:lnTo>
                <a:close/>
              </a:path>
            </a:pathLst>
          </a:custGeom>
          <a:blipFill>
            <a:blip r:embed="rId2"/>
            <a:stretch>
              <a:fillRect l="0" t="0" r="0" b="0"/>
            </a:stretch>
          </a:blipFill>
        </p:spPr>
      </p:sp>
      <p:sp>
        <p:nvSpPr>
          <p:cNvPr name="Freeform 39" id="39" descr="DBS Bank Logo and symbol, meaning, history, PNG, brand"/>
          <p:cNvSpPr/>
          <p:nvPr/>
        </p:nvSpPr>
        <p:spPr>
          <a:xfrm flipH="false" flipV="false" rot="0">
            <a:off x="4776866" y="2185231"/>
            <a:ext cx="1616190" cy="597790"/>
          </a:xfrm>
          <a:custGeom>
            <a:avLst/>
            <a:gdLst/>
            <a:ahLst/>
            <a:cxnLst/>
            <a:rect r="r" b="b" t="t" l="l"/>
            <a:pathLst>
              <a:path h="597790" w="1616190">
                <a:moveTo>
                  <a:pt x="0" y="0"/>
                </a:moveTo>
                <a:lnTo>
                  <a:pt x="1616190" y="0"/>
                </a:lnTo>
                <a:lnTo>
                  <a:pt x="1616190" y="597791"/>
                </a:lnTo>
                <a:lnTo>
                  <a:pt x="0" y="597791"/>
                </a:lnTo>
                <a:lnTo>
                  <a:pt x="0" y="0"/>
                </a:lnTo>
                <a:close/>
              </a:path>
            </a:pathLst>
          </a:custGeom>
          <a:blipFill>
            <a:blip r:embed="rId3"/>
            <a:stretch>
              <a:fillRect l="0" t="-30018" r="-2" b="-37502"/>
            </a:stretch>
          </a:blipFill>
        </p:spPr>
      </p:sp>
      <p:sp>
        <p:nvSpPr>
          <p:cNvPr name="Freeform 40" id="40"/>
          <p:cNvSpPr/>
          <p:nvPr/>
        </p:nvSpPr>
        <p:spPr>
          <a:xfrm flipH="false" flipV="false" rot="0">
            <a:off x="11046138" y="2303829"/>
            <a:ext cx="1697617" cy="456899"/>
          </a:xfrm>
          <a:custGeom>
            <a:avLst/>
            <a:gdLst/>
            <a:ahLst/>
            <a:cxnLst/>
            <a:rect r="r" b="b" t="t" l="l"/>
            <a:pathLst>
              <a:path h="456899" w="1697617">
                <a:moveTo>
                  <a:pt x="0" y="0"/>
                </a:moveTo>
                <a:lnTo>
                  <a:pt x="1697617" y="0"/>
                </a:lnTo>
                <a:lnTo>
                  <a:pt x="1697617" y="456899"/>
                </a:lnTo>
                <a:lnTo>
                  <a:pt x="0" y="456899"/>
                </a:lnTo>
                <a:lnTo>
                  <a:pt x="0" y="0"/>
                </a:lnTo>
                <a:close/>
              </a:path>
            </a:pathLst>
          </a:custGeom>
          <a:blipFill>
            <a:blip r:embed="rId4"/>
            <a:stretch>
              <a:fillRect l="0" t="0" r="0" b="0"/>
            </a:stretch>
          </a:blipFill>
        </p:spPr>
      </p:sp>
      <p:sp>
        <p:nvSpPr>
          <p:cNvPr name="Freeform 41" id="41"/>
          <p:cNvSpPr/>
          <p:nvPr/>
        </p:nvSpPr>
        <p:spPr>
          <a:xfrm flipH="false" flipV="false" rot="0">
            <a:off x="10867533" y="2901954"/>
            <a:ext cx="2114552" cy="425388"/>
          </a:xfrm>
          <a:custGeom>
            <a:avLst/>
            <a:gdLst/>
            <a:ahLst/>
            <a:cxnLst/>
            <a:rect r="r" b="b" t="t" l="l"/>
            <a:pathLst>
              <a:path h="425388" w="2114552">
                <a:moveTo>
                  <a:pt x="0" y="0"/>
                </a:moveTo>
                <a:lnTo>
                  <a:pt x="2114551" y="0"/>
                </a:lnTo>
                <a:lnTo>
                  <a:pt x="2114551" y="425388"/>
                </a:lnTo>
                <a:lnTo>
                  <a:pt x="0" y="425388"/>
                </a:lnTo>
                <a:lnTo>
                  <a:pt x="0" y="0"/>
                </a:lnTo>
                <a:close/>
              </a:path>
            </a:pathLst>
          </a:custGeom>
          <a:blipFill>
            <a:blip r:embed="rId5"/>
            <a:stretch>
              <a:fillRect l="0" t="0" r="0" b="0"/>
            </a:stretch>
          </a:blipFill>
        </p:spPr>
      </p:sp>
      <p:sp>
        <p:nvSpPr>
          <p:cNvPr name="AutoShape 42" id="42"/>
          <p:cNvSpPr/>
          <p:nvPr/>
        </p:nvSpPr>
        <p:spPr>
          <a:xfrm rot="5342471">
            <a:off x="8447012" y="2821122"/>
            <a:ext cx="853828" cy="0"/>
          </a:xfrm>
          <a:prstGeom prst="line">
            <a:avLst/>
          </a:prstGeom>
          <a:ln cap="rnd" w="9525">
            <a:solidFill>
              <a:srgbClr val="000000"/>
            </a:solidFill>
            <a:prstDash val="solid"/>
            <a:headEnd type="none" len="sm" w="sm"/>
            <a:tailEnd type="none" len="sm" w="sm"/>
          </a:ln>
        </p:spPr>
      </p:sp>
      <p:sp>
        <p:nvSpPr>
          <p:cNvPr name="AutoShape 43" id="43"/>
          <p:cNvSpPr/>
          <p:nvPr/>
        </p:nvSpPr>
        <p:spPr>
          <a:xfrm rot="5342471">
            <a:off x="14066762" y="2860944"/>
            <a:ext cx="853828" cy="0"/>
          </a:xfrm>
          <a:prstGeom prst="line">
            <a:avLst/>
          </a:prstGeom>
          <a:ln cap="rnd" w="9525">
            <a:solidFill>
              <a:srgbClr val="000000"/>
            </a:solidFill>
            <a:prstDash val="solid"/>
            <a:headEnd type="none" len="sm" w="sm"/>
            <a:tailEnd type="none" len="sm" w="sm"/>
          </a:ln>
        </p:spPr>
      </p:sp>
      <p:sp>
        <p:nvSpPr>
          <p:cNvPr name="AutoShape 44" id="44"/>
          <p:cNvSpPr/>
          <p:nvPr/>
        </p:nvSpPr>
        <p:spPr>
          <a:xfrm rot="5342471">
            <a:off x="2408162" y="2821122"/>
            <a:ext cx="853828" cy="0"/>
          </a:xfrm>
          <a:prstGeom prst="line">
            <a:avLst/>
          </a:prstGeom>
          <a:ln cap="rnd" w="9525">
            <a:solidFill>
              <a:srgbClr val="000000"/>
            </a:solidFill>
            <a:prstDash val="solid"/>
            <a:headEnd type="none" len="sm" w="sm"/>
            <a:tailEnd type="none" len="sm" w="sm"/>
          </a:ln>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142">
            <a:off x="1116803" y="2821122"/>
            <a:ext cx="1562934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7720438" y="2150008"/>
            <a:ext cx="2258388" cy="1408972"/>
            <a:chOff x="0" y="0"/>
            <a:chExt cx="3011184" cy="1878630"/>
          </a:xfrm>
        </p:grpSpPr>
        <p:sp>
          <p:nvSpPr>
            <p:cNvPr name="Freeform 4" id="4"/>
            <p:cNvSpPr/>
            <p:nvPr/>
          </p:nvSpPr>
          <p:spPr>
            <a:xfrm flipH="false" flipV="false" rot="0">
              <a:off x="0" y="0"/>
              <a:ext cx="3011170" cy="1878584"/>
            </a:xfrm>
            <a:custGeom>
              <a:avLst/>
              <a:gdLst/>
              <a:ahLst/>
              <a:cxnLst/>
              <a:rect r="r" b="b" t="t" l="l"/>
              <a:pathLst>
                <a:path h="1878584" w="3011170">
                  <a:moveTo>
                    <a:pt x="0" y="0"/>
                  </a:moveTo>
                  <a:lnTo>
                    <a:pt x="3011170" y="0"/>
                  </a:lnTo>
                  <a:lnTo>
                    <a:pt x="3011170" y="1878584"/>
                  </a:lnTo>
                  <a:lnTo>
                    <a:pt x="0" y="1878584"/>
                  </a:lnTo>
                  <a:close/>
                </a:path>
              </a:pathLst>
            </a:custGeom>
            <a:solidFill>
              <a:srgbClr val="FFFFFF"/>
            </a:solidFill>
          </p:spPr>
        </p:sp>
      </p:grpSp>
      <p:grpSp>
        <p:nvGrpSpPr>
          <p:cNvPr name="Group 5" id="5"/>
          <p:cNvGrpSpPr/>
          <p:nvPr/>
        </p:nvGrpSpPr>
        <p:grpSpPr>
          <a:xfrm rot="0">
            <a:off x="797130" y="119868"/>
            <a:ext cx="16268692" cy="1246496"/>
            <a:chOff x="0" y="0"/>
            <a:chExt cx="21691590" cy="1661994"/>
          </a:xfrm>
        </p:grpSpPr>
        <p:sp>
          <p:nvSpPr>
            <p:cNvPr name="Freeform 6" id="6"/>
            <p:cNvSpPr/>
            <p:nvPr/>
          </p:nvSpPr>
          <p:spPr>
            <a:xfrm flipH="false" flipV="false" rot="0">
              <a:off x="0" y="0"/>
              <a:ext cx="21691591" cy="1661994"/>
            </a:xfrm>
            <a:custGeom>
              <a:avLst/>
              <a:gdLst/>
              <a:ahLst/>
              <a:cxnLst/>
              <a:rect r="r" b="b" t="t" l="l"/>
              <a:pathLst>
                <a:path h="1661994" w="21691591">
                  <a:moveTo>
                    <a:pt x="0" y="0"/>
                  </a:moveTo>
                  <a:lnTo>
                    <a:pt x="21691591" y="0"/>
                  </a:lnTo>
                  <a:lnTo>
                    <a:pt x="21691591" y="1661994"/>
                  </a:lnTo>
                  <a:lnTo>
                    <a:pt x="0" y="1661994"/>
                  </a:lnTo>
                  <a:close/>
                </a:path>
              </a:pathLst>
            </a:custGeom>
            <a:solidFill>
              <a:srgbClr val="000000">
                <a:alpha val="0"/>
              </a:srgbClr>
            </a:solidFill>
          </p:spPr>
        </p:sp>
        <p:sp>
          <p:nvSpPr>
            <p:cNvPr name="TextBox 7" id="7"/>
            <p:cNvSpPr txBox="true"/>
            <p:nvPr/>
          </p:nvSpPr>
          <p:spPr>
            <a:xfrm>
              <a:off x="0" y="-76200"/>
              <a:ext cx="21691590" cy="1738194"/>
            </a:xfrm>
            <a:prstGeom prst="rect">
              <a:avLst/>
            </a:prstGeom>
          </p:spPr>
          <p:txBody>
            <a:bodyPr anchor="t" rtlCol="false" tIns="0" lIns="0" bIns="0" rIns="0"/>
            <a:lstStyle/>
            <a:p>
              <a:pPr algn="l">
                <a:lnSpc>
                  <a:spcPts val="4320"/>
                </a:lnSpc>
              </a:pPr>
              <a:r>
                <a:rPr lang="en-US" b="true" sz="3600">
                  <a:solidFill>
                    <a:srgbClr val="FF0000"/>
                  </a:solidFill>
                  <a:latin typeface="Times New Roman Bold"/>
                  <a:ea typeface="Times New Roman Bold"/>
                  <a:cs typeface="Times New Roman Bold"/>
                  <a:sym typeface="Times New Roman Bold"/>
                </a:rPr>
                <a:t>Given our residual equity and the goal of expanding our business to individual customers, we must align our communication efforts across three key pillars</a:t>
              </a:r>
            </a:p>
          </p:txBody>
        </p:sp>
      </p:grpSp>
      <p:grpSp>
        <p:nvGrpSpPr>
          <p:cNvPr name="Group 8" id="8"/>
          <p:cNvGrpSpPr/>
          <p:nvPr/>
        </p:nvGrpSpPr>
        <p:grpSpPr>
          <a:xfrm rot="0">
            <a:off x="12458698" y="4685598"/>
            <a:ext cx="4762500" cy="1800493"/>
            <a:chOff x="0" y="0"/>
            <a:chExt cx="6350000" cy="2400658"/>
          </a:xfrm>
        </p:grpSpPr>
        <p:sp>
          <p:nvSpPr>
            <p:cNvPr name="Freeform 9" id="9"/>
            <p:cNvSpPr/>
            <p:nvPr/>
          </p:nvSpPr>
          <p:spPr>
            <a:xfrm flipH="false" flipV="false" rot="0">
              <a:off x="0" y="0"/>
              <a:ext cx="6350000" cy="2400658"/>
            </a:xfrm>
            <a:custGeom>
              <a:avLst/>
              <a:gdLst/>
              <a:ahLst/>
              <a:cxnLst/>
              <a:rect r="r" b="b" t="t" l="l"/>
              <a:pathLst>
                <a:path h="2400658" w="6350000">
                  <a:moveTo>
                    <a:pt x="0" y="0"/>
                  </a:moveTo>
                  <a:lnTo>
                    <a:pt x="6350000" y="0"/>
                  </a:lnTo>
                  <a:lnTo>
                    <a:pt x="6350000" y="2400658"/>
                  </a:lnTo>
                  <a:lnTo>
                    <a:pt x="0" y="2400658"/>
                  </a:lnTo>
                  <a:close/>
                </a:path>
              </a:pathLst>
            </a:custGeom>
            <a:solidFill>
              <a:srgbClr val="000000">
                <a:alpha val="0"/>
              </a:srgbClr>
            </a:solidFill>
          </p:spPr>
        </p:sp>
        <p:sp>
          <p:nvSpPr>
            <p:cNvPr name="TextBox 10" id="10"/>
            <p:cNvSpPr txBox="true"/>
            <p:nvPr/>
          </p:nvSpPr>
          <p:spPr>
            <a:xfrm>
              <a:off x="0" y="-57150"/>
              <a:ext cx="6350000" cy="2457808"/>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Resonance</a:t>
              </a:r>
            </a:p>
            <a:p>
              <a:pPr algn="l" marL="488632" indent="-244316" lvl="1">
                <a:lnSpc>
                  <a:spcPts val="3240"/>
                </a:lnSpc>
                <a:buFont typeface="Arial"/>
                <a:buChar char="•"/>
              </a:pPr>
              <a:r>
                <a:rPr lang="en-US" sz="2700">
                  <a:solidFill>
                    <a:srgbClr val="000000"/>
                  </a:solidFill>
                  <a:latin typeface="Arial"/>
                  <a:ea typeface="Arial"/>
                  <a:cs typeface="Arial"/>
                  <a:sym typeface="Arial"/>
                </a:rPr>
                <a:t>Experience</a:t>
              </a:r>
            </a:p>
            <a:p>
              <a:pPr algn="l" marL="488632" indent="-244316" lvl="1">
                <a:lnSpc>
                  <a:spcPts val="3240"/>
                </a:lnSpc>
                <a:buFont typeface="Arial"/>
                <a:buChar char="•"/>
              </a:pPr>
              <a:r>
                <a:rPr lang="en-US" sz="2700">
                  <a:solidFill>
                    <a:srgbClr val="000000"/>
                  </a:solidFill>
                  <a:latin typeface="Arial"/>
                  <a:ea typeface="Arial"/>
                  <a:cs typeface="Arial"/>
                  <a:sym typeface="Arial"/>
                </a:rPr>
                <a:t>Amplification</a:t>
              </a:r>
            </a:p>
            <a:p>
              <a:pPr algn="l" marL="488632" indent="-244316" lvl="1">
                <a:lnSpc>
                  <a:spcPts val="3240"/>
                </a:lnSpc>
                <a:buFont typeface="Arial"/>
                <a:buChar char="•"/>
              </a:pPr>
              <a:r>
                <a:rPr lang="en-US" sz="2700">
                  <a:solidFill>
                    <a:srgbClr val="000000"/>
                  </a:solidFill>
                  <a:latin typeface="Arial"/>
                  <a:ea typeface="Arial"/>
                  <a:cs typeface="Arial"/>
                  <a:sym typeface="Arial"/>
                </a:rPr>
                <a:t>Regionalization</a:t>
              </a:r>
            </a:p>
          </p:txBody>
        </p:sp>
      </p:grpSp>
      <p:grpSp>
        <p:nvGrpSpPr>
          <p:cNvPr name="Group 11" id="11"/>
          <p:cNvGrpSpPr/>
          <p:nvPr/>
        </p:nvGrpSpPr>
        <p:grpSpPr>
          <a:xfrm rot="0">
            <a:off x="12458698" y="3938109"/>
            <a:ext cx="4280305" cy="553998"/>
            <a:chOff x="0" y="0"/>
            <a:chExt cx="5707074" cy="738664"/>
          </a:xfrm>
        </p:grpSpPr>
        <p:sp>
          <p:nvSpPr>
            <p:cNvPr name="Freeform 12" id="12"/>
            <p:cNvSpPr/>
            <p:nvPr/>
          </p:nvSpPr>
          <p:spPr>
            <a:xfrm flipH="false" flipV="false" rot="0">
              <a:off x="0" y="0"/>
              <a:ext cx="5707074" cy="738664"/>
            </a:xfrm>
            <a:custGeom>
              <a:avLst/>
              <a:gdLst/>
              <a:ahLst/>
              <a:cxnLst/>
              <a:rect r="r" b="b" t="t" l="l"/>
              <a:pathLst>
                <a:path h="738664" w="5707074">
                  <a:moveTo>
                    <a:pt x="0" y="0"/>
                  </a:moveTo>
                  <a:lnTo>
                    <a:pt x="5707074" y="0"/>
                  </a:lnTo>
                  <a:lnTo>
                    <a:pt x="5707074" y="738664"/>
                  </a:lnTo>
                  <a:lnTo>
                    <a:pt x="0" y="738664"/>
                  </a:lnTo>
                  <a:close/>
                </a:path>
              </a:pathLst>
            </a:custGeom>
            <a:solidFill>
              <a:srgbClr val="000000">
                <a:alpha val="0"/>
              </a:srgbClr>
            </a:solidFill>
          </p:spPr>
        </p:sp>
        <p:sp>
          <p:nvSpPr>
            <p:cNvPr name="TextBox 13" id="13"/>
            <p:cNvSpPr txBox="true"/>
            <p:nvPr/>
          </p:nvSpPr>
          <p:spPr>
            <a:xfrm>
              <a:off x="0" y="-57150"/>
              <a:ext cx="570707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blend with your LIFE</a:t>
              </a:r>
            </a:p>
          </p:txBody>
        </p:sp>
      </p:grpSp>
      <p:grpSp>
        <p:nvGrpSpPr>
          <p:cNvPr name="Group 14" id="14"/>
          <p:cNvGrpSpPr/>
          <p:nvPr/>
        </p:nvGrpSpPr>
        <p:grpSpPr>
          <a:xfrm rot="0">
            <a:off x="1259872" y="3938109"/>
            <a:ext cx="3990183" cy="553998"/>
            <a:chOff x="0" y="0"/>
            <a:chExt cx="5320244" cy="738664"/>
          </a:xfrm>
        </p:grpSpPr>
        <p:sp>
          <p:nvSpPr>
            <p:cNvPr name="Freeform 15" id="15"/>
            <p:cNvSpPr/>
            <p:nvPr/>
          </p:nvSpPr>
          <p:spPr>
            <a:xfrm flipH="false" flipV="false" rot="0">
              <a:off x="0" y="0"/>
              <a:ext cx="5320244" cy="738664"/>
            </a:xfrm>
            <a:custGeom>
              <a:avLst/>
              <a:gdLst/>
              <a:ahLst/>
              <a:cxnLst/>
              <a:rect r="r" b="b" t="t" l="l"/>
              <a:pathLst>
                <a:path h="738664" w="5320244">
                  <a:moveTo>
                    <a:pt x="0" y="0"/>
                  </a:moveTo>
                  <a:lnTo>
                    <a:pt x="5320244" y="0"/>
                  </a:lnTo>
                  <a:lnTo>
                    <a:pt x="5320244" y="738664"/>
                  </a:lnTo>
                  <a:lnTo>
                    <a:pt x="0" y="738664"/>
                  </a:lnTo>
                  <a:close/>
                </a:path>
              </a:pathLst>
            </a:custGeom>
            <a:solidFill>
              <a:srgbClr val="000000">
                <a:alpha val="0"/>
              </a:srgbClr>
            </a:solidFill>
          </p:spPr>
        </p:sp>
        <p:sp>
          <p:nvSpPr>
            <p:cNvPr name="TextBox 16" id="16"/>
            <p:cNvSpPr txBox="true"/>
            <p:nvPr/>
          </p:nvSpPr>
          <p:spPr>
            <a:xfrm>
              <a:off x="0" y="-57150"/>
              <a:ext cx="532024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Know our BRAND</a:t>
              </a:r>
            </a:p>
          </p:txBody>
        </p:sp>
      </p:grpSp>
      <p:grpSp>
        <p:nvGrpSpPr>
          <p:cNvPr name="Group 17" id="17"/>
          <p:cNvGrpSpPr/>
          <p:nvPr/>
        </p:nvGrpSpPr>
        <p:grpSpPr>
          <a:xfrm rot="0">
            <a:off x="1259872" y="4685598"/>
            <a:ext cx="4895850" cy="1384995"/>
            <a:chOff x="0" y="0"/>
            <a:chExt cx="6527800" cy="1846660"/>
          </a:xfrm>
        </p:grpSpPr>
        <p:sp>
          <p:nvSpPr>
            <p:cNvPr name="Freeform 18" id="18"/>
            <p:cNvSpPr/>
            <p:nvPr/>
          </p:nvSpPr>
          <p:spPr>
            <a:xfrm flipH="false" flipV="false" rot="0">
              <a:off x="0" y="0"/>
              <a:ext cx="6527800" cy="1846660"/>
            </a:xfrm>
            <a:custGeom>
              <a:avLst/>
              <a:gdLst/>
              <a:ahLst/>
              <a:cxnLst/>
              <a:rect r="r" b="b" t="t" l="l"/>
              <a:pathLst>
                <a:path h="1846660" w="6527800">
                  <a:moveTo>
                    <a:pt x="0" y="0"/>
                  </a:moveTo>
                  <a:lnTo>
                    <a:pt x="6527800" y="0"/>
                  </a:lnTo>
                  <a:lnTo>
                    <a:pt x="6527800" y="1846660"/>
                  </a:lnTo>
                  <a:lnTo>
                    <a:pt x="0" y="1846660"/>
                  </a:lnTo>
                  <a:close/>
                </a:path>
              </a:pathLst>
            </a:custGeom>
            <a:solidFill>
              <a:srgbClr val="000000">
                <a:alpha val="0"/>
              </a:srgbClr>
            </a:solidFill>
          </p:spPr>
        </p:sp>
        <p:sp>
          <p:nvSpPr>
            <p:cNvPr name="TextBox 19" id="19"/>
            <p:cNvSpPr txBox="true"/>
            <p:nvPr/>
          </p:nvSpPr>
          <p:spPr>
            <a:xfrm>
              <a:off x="0" y="-57150"/>
              <a:ext cx="6527800"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Brand Immersion</a:t>
              </a:r>
            </a:p>
            <a:p>
              <a:pPr algn="l" marL="488632" indent="-244316" lvl="1">
                <a:lnSpc>
                  <a:spcPts val="3240"/>
                </a:lnSpc>
                <a:buFont typeface="Arial"/>
                <a:buChar char="•"/>
              </a:pPr>
              <a:r>
                <a:rPr lang="en-US" sz="2700">
                  <a:solidFill>
                    <a:srgbClr val="000000"/>
                  </a:solidFill>
                  <a:latin typeface="Arial"/>
                  <a:ea typeface="Arial"/>
                  <a:cs typeface="Arial"/>
                  <a:sym typeface="Arial"/>
                </a:rPr>
                <a:t>Social Responsibility</a:t>
              </a:r>
            </a:p>
            <a:p>
              <a:pPr algn="l" marL="488632" indent="-244316" lvl="1">
                <a:lnSpc>
                  <a:spcPts val="3240"/>
                </a:lnSpc>
                <a:buFont typeface="Arial"/>
                <a:buChar char="•"/>
              </a:pPr>
              <a:r>
                <a:rPr lang="en-US" sz="2700">
                  <a:solidFill>
                    <a:srgbClr val="000000"/>
                  </a:solidFill>
                  <a:latin typeface="Arial"/>
                  <a:ea typeface="Arial"/>
                  <a:cs typeface="Arial"/>
                  <a:sym typeface="Arial"/>
                </a:rPr>
                <a:t>Employer Branding</a:t>
              </a:r>
            </a:p>
          </p:txBody>
        </p:sp>
      </p:grpSp>
      <p:grpSp>
        <p:nvGrpSpPr>
          <p:cNvPr name="Group 20" id="20"/>
          <p:cNvGrpSpPr/>
          <p:nvPr/>
        </p:nvGrpSpPr>
        <p:grpSpPr>
          <a:xfrm rot="0">
            <a:off x="6727226" y="3938109"/>
            <a:ext cx="4588473" cy="553998"/>
            <a:chOff x="0" y="0"/>
            <a:chExt cx="6117964" cy="738664"/>
          </a:xfrm>
        </p:grpSpPr>
        <p:sp>
          <p:nvSpPr>
            <p:cNvPr name="Freeform 21" id="21"/>
            <p:cNvSpPr/>
            <p:nvPr/>
          </p:nvSpPr>
          <p:spPr>
            <a:xfrm flipH="false" flipV="false" rot="0">
              <a:off x="0" y="0"/>
              <a:ext cx="6117964" cy="738664"/>
            </a:xfrm>
            <a:custGeom>
              <a:avLst/>
              <a:gdLst/>
              <a:ahLst/>
              <a:cxnLst/>
              <a:rect r="r" b="b" t="t" l="l"/>
              <a:pathLst>
                <a:path h="738664" w="6117964">
                  <a:moveTo>
                    <a:pt x="0" y="0"/>
                  </a:moveTo>
                  <a:lnTo>
                    <a:pt x="6117964" y="0"/>
                  </a:lnTo>
                  <a:lnTo>
                    <a:pt x="6117964" y="738664"/>
                  </a:lnTo>
                  <a:lnTo>
                    <a:pt x="0" y="738664"/>
                  </a:lnTo>
                  <a:close/>
                </a:path>
              </a:pathLst>
            </a:custGeom>
            <a:solidFill>
              <a:srgbClr val="000000">
                <a:alpha val="0"/>
              </a:srgbClr>
            </a:solidFill>
          </p:spPr>
        </p:sp>
        <p:sp>
          <p:nvSpPr>
            <p:cNvPr name="TextBox 22" id="22"/>
            <p:cNvSpPr txBox="true"/>
            <p:nvPr/>
          </p:nvSpPr>
          <p:spPr>
            <a:xfrm>
              <a:off x="0" y="-57150"/>
              <a:ext cx="611796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are your perfect ALLY</a:t>
              </a:r>
            </a:p>
          </p:txBody>
        </p:sp>
      </p:grpSp>
      <p:grpSp>
        <p:nvGrpSpPr>
          <p:cNvPr name="Group 23" id="23"/>
          <p:cNvGrpSpPr/>
          <p:nvPr/>
        </p:nvGrpSpPr>
        <p:grpSpPr>
          <a:xfrm rot="0">
            <a:off x="6727224" y="4685598"/>
            <a:ext cx="4588472" cy="1384995"/>
            <a:chOff x="0" y="0"/>
            <a:chExt cx="6117962" cy="1846660"/>
          </a:xfrm>
        </p:grpSpPr>
        <p:sp>
          <p:nvSpPr>
            <p:cNvPr name="Freeform 24" id="24"/>
            <p:cNvSpPr/>
            <p:nvPr/>
          </p:nvSpPr>
          <p:spPr>
            <a:xfrm flipH="false" flipV="false" rot="0">
              <a:off x="0" y="0"/>
              <a:ext cx="6117962" cy="1846660"/>
            </a:xfrm>
            <a:custGeom>
              <a:avLst/>
              <a:gdLst/>
              <a:ahLst/>
              <a:cxnLst/>
              <a:rect r="r" b="b" t="t" l="l"/>
              <a:pathLst>
                <a:path h="1846660" w="6117962">
                  <a:moveTo>
                    <a:pt x="0" y="0"/>
                  </a:moveTo>
                  <a:lnTo>
                    <a:pt x="6117962" y="0"/>
                  </a:lnTo>
                  <a:lnTo>
                    <a:pt x="6117962" y="1846660"/>
                  </a:lnTo>
                  <a:lnTo>
                    <a:pt x="0" y="1846660"/>
                  </a:lnTo>
                  <a:close/>
                </a:path>
              </a:pathLst>
            </a:custGeom>
            <a:solidFill>
              <a:srgbClr val="000000">
                <a:alpha val="0"/>
              </a:srgbClr>
            </a:solidFill>
          </p:spPr>
        </p:sp>
        <p:sp>
          <p:nvSpPr>
            <p:cNvPr name="TextBox 25" id="25"/>
            <p:cNvSpPr txBox="true"/>
            <p:nvPr/>
          </p:nvSpPr>
          <p:spPr>
            <a:xfrm>
              <a:off x="0" y="-57150"/>
              <a:ext cx="6117962"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Education</a:t>
              </a:r>
            </a:p>
            <a:p>
              <a:pPr algn="l" marL="488632" indent="-244316" lvl="1">
                <a:lnSpc>
                  <a:spcPts val="3240"/>
                </a:lnSpc>
                <a:buFont typeface="Arial"/>
                <a:buChar char="•"/>
              </a:pPr>
              <a:r>
                <a:rPr lang="en-US" sz="2700">
                  <a:solidFill>
                    <a:srgbClr val="000000"/>
                  </a:solidFill>
                  <a:latin typeface="Arial"/>
                  <a:ea typeface="Arial"/>
                  <a:cs typeface="Arial"/>
                  <a:sym typeface="Arial"/>
                </a:rPr>
                <a:t>Product Spotlight</a:t>
              </a:r>
            </a:p>
            <a:p>
              <a:pPr algn="l" marL="488632" indent="-244316" lvl="1">
                <a:lnSpc>
                  <a:spcPts val="3240"/>
                </a:lnSpc>
                <a:buFont typeface="Arial"/>
                <a:buChar char="•"/>
              </a:pPr>
              <a:r>
                <a:rPr lang="en-US" sz="2700">
                  <a:solidFill>
                    <a:srgbClr val="000000"/>
                  </a:solidFill>
                  <a:latin typeface="Arial"/>
                  <a:ea typeface="Arial"/>
                  <a:cs typeface="Arial"/>
                  <a:sym typeface="Arial"/>
                </a:rPr>
                <a:t>Brand Trust </a:t>
              </a:r>
            </a:p>
          </p:txBody>
        </p:sp>
      </p:grpSp>
      <p:sp>
        <p:nvSpPr>
          <p:cNvPr name="AutoShape 26" id="26"/>
          <p:cNvSpPr/>
          <p:nvPr/>
        </p:nvSpPr>
        <p:spPr>
          <a:xfrm rot="10064">
            <a:off x="1245564" y="7386324"/>
            <a:ext cx="9760594" cy="0"/>
          </a:xfrm>
          <a:prstGeom prst="line">
            <a:avLst/>
          </a:prstGeom>
          <a:ln cap="rnd" w="19050">
            <a:solidFill>
              <a:srgbClr val="000000"/>
            </a:solidFill>
            <a:prstDash val="solid"/>
            <a:headEnd type="none" len="sm" w="sm"/>
            <a:tailEnd type="none" len="sm" w="sm"/>
          </a:ln>
        </p:spPr>
      </p:sp>
      <p:grpSp>
        <p:nvGrpSpPr>
          <p:cNvPr name="Group 27" id="27"/>
          <p:cNvGrpSpPr/>
          <p:nvPr/>
        </p:nvGrpSpPr>
        <p:grpSpPr>
          <a:xfrm rot="0">
            <a:off x="4212622" y="6875145"/>
            <a:ext cx="3886200" cy="1041408"/>
            <a:chOff x="0" y="0"/>
            <a:chExt cx="5181600" cy="1388544"/>
          </a:xfrm>
        </p:grpSpPr>
        <p:sp>
          <p:nvSpPr>
            <p:cNvPr name="Freeform 28" id="28"/>
            <p:cNvSpPr/>
            <p:nvPr/>
          </p:nvSpPr>
          <p:spPr>
            <a:xfrm flipH="false" flipV="false" rot="0">
              <a:off x="25400" y="25400"/>
              <a:ext cx="5130800" cy="1337691"/>
            </a:xfrm>
            <a:custGeom>
              <a:avLst/>
              <a:gdLst/>
              <a:ahLst/>
              <a:cxnLst/>
              <a:rect r="r" b="b" t="t" l="l"/>
              <a:pathLst>
                <a:path h="1337691" w="5130800">
                  <a:moveTo>
                    <a:pt x="0" y="0"/>
                  </a:moveTo>
                  <a:lnTo>
                    <a:pt x="5130800" y="0"/>
                  </a:lnTo>
                  <a:lnTo>
                    <a:pt x="5130800" y="1337691"/>
                  </a:lnTo>
                  <a:lnTo>
                    <a:pt x="0" y="1337691"/>
                  </a:lnTo>
                  <a:close/>
                </a:path>
              </a:pathLst>
            </a:custGeom>
            <a:solidFill>
              <a:srgbClr val="FFFFFF"/>
            </a:solidFill>
          </p:spPr>
        </p:sp>
        <p:sp>
          <p:nvSpPr>
            <p:cNvPr name="Freeform 29" id="29"/>
            <p:cNvSpPr/>
            <p:nvPr/>
          </p:nvSpPr>
          <p:spPr>
            <a:xfrm flipH="false" flipV="false" rot="0">
              <a:off x="0" y="0"/>
              <a:ext cx="5181600" cy="1388491"/>
            </a:xfrm>
            <a:custGeom>
              <a:avLst/>
              <a:gdLst/>
              <a:ahLst/>
              <a:cxnLst/>
              <a:rect r="r" b="b" t="t" l="l"/>
              <a:pathLst>
                <a:path h="1388491" w="5181600">
                  <a:moveTo>
                    <a:pt x="25400" y="0"/>
                  </a:moveTo>
                  <a:lnTo>
                    <a:pt x="5156200" y="0"/>
                  </a:lnTo>
                  <a:cubicBezTo>
                    <a:pt x="5170170" y="0"/>
                    <a:pt x="5181600" y="11430"/>
                    <a:pt x="5181600" y="25400"/>
                  </a:cubicBezTo>
                  <a:lnTo>
                    <a:pt x="5181600" y="1363091"/>
                  </a:lnTo>
                  <a:cubicBezTo>
                    <a:pt x="5181600" y="1377061"/>
                    <a:pt x="5170170" y="1388491"/>
                    <a:pt x="5156200" y="1388491"/>
                  </a:cubicBezTo>
                  <a:lnTo>
                    <a:pt x="25400" y="1388491"/>
                  </a:lnTo>
                  <a:cubicBezTo>
                    <a:pt x="11430" y="1388491"/>
                    <a:pt x="0" y="1377061"/>
                    <a:pt x="0" y="1363091"/>
                  </a:cubicBezTo>
                  <a:lnTo>
                    <a:pt x="0" y="25400"/>
                  </a:lnTo>
                  <a:cubicBezTo>
                    <a:pt x="0" y="11430"/>
                    <a:pt x="11430" y="0"/>
                    <a:pt x="25400" y="0"/>
                  </a:cubicBezTo>
                  <a:moveTo>
                    <a:pt x="25400" y="50800"/>
                  </a:moveTo>
                  <a:lnTo>
                    <a:pt x="25400" y="25400"/>
                  </a:lnTo>
                  <a:lnTo>
                    <a:pt x="50800" y="25400"/>
                  </a:lnTo>
                  <a:lnTo>
                    <a:pt x="50800" y="1363091"/>
                  </a:lnTo>
                  <a:lnTo>
                    <a:pt x="25400" y="1363091"/>
                  </a:lnTo>
                  <a:lnTo>
                    <a:pt x="25400" y="1337691"/>
                  </a:lnTo>
                  <a:lnTo>
                    <a:pt x="5156200" y="1337691"/>
                  </a:lnTo>
                  <a:lnTo>
                    <a:pt x="5156200" y="1363091"/>
                  </a:lnTo>
                  <a:lnTo>
                    <a:pt x="5130800" y="1363091"/>
                  </a:lnTo>
                  <a:lnTo>
                    <a:pt x="5130800" y="25400"/>
                  </a:lnTo>
                  <a:lnTo>
                    <a:pt x="5156200" y="25400"/>
                  </a:lnTo>
                  <a:lnTo>
                    <a:pt x="5156200" y="50800"/>
                  </a:lnTo>
                  <a:lnTo>
                    <a:pt x="25400" y="50800"/>
                  </a:lnTo>
                  <a:close/>
                </a:path>
              </a:pathLst>
            </a:custGeom>
            <a:solidFill>
              <a:srgbClr val="000000"/>
            </a:solidFill>
          </p:spPr>
        </p:sp>
        <p:sp>
          <p:nvSpPr>
            <p:cNvPr name="TextBox 30" id="30"/>
            <p:cNvSpPr txBox="true"/>
            <p:nvPr/>
          </p:nvSpPr>
          <p:spPr>
            <a:xfrm>
              <a:off x="0" y="-47625"/>
              <a:ext cx="5181600" cy="1436169"/>
            </a:xfrm>
            <a:prstGeom prst="rect">
              <a:avLst/>
            </a:prstGeom>
          </p:spPr>
          <p:txBody>
            <a:bodyPr anchor="ctr" rtlCol="false" tIns="50800" lIns="50800" bIns="50800" rIns="50800"/>
            <a:lstStyle/>
            <a:p>
              <a:pPr algn="ctr">
                <a:lnSpc>
                  <a:spcPts val="2879"/>
                </a:lnSpc>
              </a:pPr>
              <a:r>
                <a:rPr lang="en-US" sz="2400">
                  <a:solidFill>
                    <a:srgbClr val="000000"/>
                  </a:solidFill>
                  <a:latin typeface="Arial"/>
                  <a:ea typeface="Arial"/>
                  <a:cs typeface="Arial"/>
                  <a:sym typeface="Arial"/>
                </a:rPr>
                <a:t>Key pillars for Business customers</a:t>
              </a:r>
            </a:p>
          </p:txBody>
        </p:sp>
      </p:grpSp>
      <p:sp>
        <p:nvSpPr>
          <p:cNvPr name="AutoShape 31" id="31"/>
          <p:cNvSpPr/>
          <p:nvPr/>
        </p:nvSpPr>
        <p:spPr>
          <a:xfrm rot="10064">
            <a:off x="6992718" y="8694675"/>
            <a:ext cx="9760594" cy="0"/>
          </a:xfrm>
          <a:prstGeom prst="line">
            <a:avLst/>
          </a:prstGeom>
          <a:ln cap="rnd" w="19050">
            <a:solidFill>
              <a:srgbClr val="000000"/>
            </a:solidFill>
            <a:prstDash val="solid"/>
            <a:headEnd type="none" len="sm" w="sm"/>
            <a:tailEnd type="none" len="sm" w="sm"/>
          </a:ln>
        </p:spPr>
      </p:sp>
      <p:grpSp>
        <p:nvGrpSpPr>
          <p:cNvPr name="Group 32" id="32"/>
          <p:cNvGrpSpPr/>
          <p:nvPr/>
        </p:nvGrpSpPr>
        <p:grpSpPr>
          <a:xfrm rot="0">
            <a:off x="9959776" y="8183496"/>
            <a:ext cx="3886200" cy="1041408"/>
            <a:chOff x="0" y="0"/>
            <a:chExt cx="5181600" cy="1388544"/>
          </a:xfrm>
        </p:grpSpPr>
        <p:sp>
          <p:nvSpPr>
            <p:cNvPr name="Freeform 33" id="33"/>
            <p:cNvSpPr/>
            <p:nvPr/>
          </p:nvSpPr>
          <p:spPr>
            <a:xfrm flipH="false" flipV="false" rot="0">
              <a:off x="25400" y="25400"/>
              <a:ext cx="5130800" cy="1337691"/>
            </a:xfrm>
            <a:custGeom>
              <a:avLst/>
              <a:gdLst/>
              <a:ahLst/>
              <a:cxnLst/>
              <a:rect r="r" b="b" t="t" l="l"/>
              <a:pathLst>
                <a:path h="1337691" w="5130800">
                  <a:moveTo>
                    <a:pt x="0" y="0"/>
                  </a:moveTo>
                  <a:lnTo>
                    <a:pt x="5130800" y="0"/>
                  </a:lnTo>
                  <a:lnTo>
                    <a:pt x="5130800" y="1337691"/>
                  </a:lnTo>
                  <a:lnTo>
                    <a:pt x="0" y="1337691"/>
                  </a:lnTo>
                  <a:close/>
                </a:path>
              </a:pathLst>
            </a:custGeom>
            <a:solidFill>
              <a:srgbClr val="FFFFFF"/>
            </a:solidFill>
          </p:spPr>
        </p:sp>
        <p:sp>
          <p:nvSpPr>
            <p:cNvPr name="Freeform 34" id="34"/>
            <p:cNvSpPr/>
            <p:nvPr/>
          </p:nvSpPr>
          <p:spPr>
            <a:xfrm flipH="false" flipV="false" rot="0">
              <a:off x="0" y="0"/>
              <a:ext cx="5181600" cy="1388491"/>
            </a:xfrm>
            <a:custGeom>
              <a:avLst/>
              <a:gdLst/>
              <a:ahLst/>
              <a:cxnLst/>
              <a:rect r="r" b="b" t="t" l="l"/>
              <a:pathLst>
                <a:path h="1388491" w="5181600">
                  <a:moveTo>
                    <a:pt x="25400" y="0"/>
                  </a:moveTo>
                  <a:lnTo>
                    <a:pt x="5156200" y="0"/>
                  </a:lnTo>
                  <a:cubicBezTo>
                    <a:pt x="5170170" y="0"/>
                    <a:pt x="5181600" y="11430"/>
                    <a:pt x="5181600" y="25400"/>
                  </a:cubicBezTo>
                  <a:lnTo>
                    <a:pt x="5181600" y="1363091"/>
                  </a:lnTo>
                  <a:cubicBezTo>
                    <a:pt x="5181600" y="1377061"/>
                    <a:pt x="5170170" y="1388491"/>
                    <a:pt x="5156200" y="1388491"/>
                  </a:cubicBezTo>
                  <a:lnTo>
                    <a:pt x="25400" y="1388491"/>
                  </a:lnTo>
                  <a:cubicBezTo>
                    <a:pt x="11430" y="1388491"/>
                    <a:pt x="0" y="1377061"/>
                    <a:pt x="0" y="1363091"/>
                  </a:cubicBezTo>
                  <a:lnTo>
                    <a:pt x="0" y="25400"/>
                  </a:lnTo>
                  <a:cubicBezTo>
                    <a:pt x="0" y="11430"/>
                    <a:pt x="11430" y="0"/>
                    <a:pt x="25400" y="0"/>
                  </a:cubicBezTo>
                  <a:moveTo>
                    <a:pt x="25400" y="50800"/>
                  </a:moveTo>
                  <a:lnTo>
                    <a:pt x="25400" y="25400"/>
                  </a:lnTo>
                  <a:lnTo>
                    <a:pt x="50800" y="25400"/>
                  </a:lnTo>
                  <a:lnTo>
                    <a:pt x="50800" y="1363091"/>
                  </a:lnTo>
                  <a:lnTo>
                    <a:pt x="25400" y="1363091"/>
                  </a:lnTo>
                  <a:lnTo>
                    <a:pt x="25400" y="1337691"/>
                  </a:lnTo>
                  <a:lnTo>
                    <a:pt x="5156200" y="1337691"/>
                  </a:lnTo>
                  <a:lnTo>
                    <a:pt x="5156200" y="1363091"/>
                  </a:lnTo>
                  <a:lnTo>
                    <a:pt x="5130800" y="1363091"/>
                  </a:lnTo>
                  <a:lnTo>
                    <a:pt x="5130800" y="25400"/>
                  </a:lnTo>
                  <a:lnTo>
                    <a:pt x="5156200" y="25400"/>
                  </a:lnTo>
                  <a:lnTo>
                    <a:pt x="5156200" y="50800"/>
                  </a:lnTo>
                  <a:lnTo>
                    <a:pt x="25400" y="50800"/>
                  </a:lnTo>
                  <a:close/>
                </a:path>
              </a:pathLst>
            </a:custGeom>
            <a:solidFill>
              <a:srgbClr val="000000"/>
            </a:solidFill>
          </p:spPr>
        </p:sp>
        <p:sp>
          <p:nvSpPr>
            <p:cNvPr name="TextBox 35" id="35"/>
            <p:cNvSpPr txBox="true"/>
            <p:nvPr/>
          </p:nvSpPr>
          <p:spPr>
            <a:xfrm>
              <a:off x="0" y="-47625"/>
              <a:ext cx="5181600" cy="1436169"/>
            </a:xfrm>
            <a:prstGeom prst="rect">
              <a:avLst/>
            </a:prstGeom>
          </p:spPr>
          <p:txBody>
            <a:bodyPr anchor="ctr" rtlCol="false" tIns="50800" lIns="50800" bIns="50800" rIns="50800"/>
            <a:lstStyle/>
            <a:p>
              <a:pPr algn="ctr">
                <a:lnSpc>
                  <a:spcPts val="2879"/>
                </a:lnSpc>
              </a:pPr>
              <a:r>
                <a:rPr lang="en-US" sz="2400">
                  <a:solidFill>
                    <a:srgbClr val="000000"/>
                  </a:solidFill>
                  <a:latin typeface="Arial"/>
                  <a:ea typeface="Arial"/>
                  <a:cs typeface="Arial"/>
                  <a:sym typeface="Arial"/>
                </a:rPr>
                <a:t>Key pillars for Individual customers</a:t>
              </a:r>
            </a:p>
          </p:txBody>
        </p:sp>
      </p:grpSp>
      <p:sp>
        <p:nvSpPr>
          <p:cNvPr name="Freeform 36" id="36" descr="DBS Bank Logo and symbol, meaning, history, PNG, brand"/>
          <p:cNvSpPr/>
          <p:nvPr/>
        </p:nvSpPr>
        <p:spPr>
          <a:xfrm flipH="false" flipV="false" rot="0">
            <a:off x="8079773" y="2530160"/>
            <a:ext cx="1616190" cy="597790"/>
          </a:xfrm>
          <a:custGeom>
            <a:avLst/>
            <a:gdLst/>
            <a:ahLst/>
            <a:cxnLst/>
            <a:rect r="r" b="b" t="t" l="l"/>
            <a:pathLst>
              <a:path h="597790" w="1616190">
                <a:moveTo>
                  <a:pt x="0" y="0"/>
                </a:moveTo>
                <a:lnTo>
                  <a:pt x="1616190" y="0"/>
                </a:lnTo>
                <a:lnTo>
                  <a:pt x="1616190" y="597790"/>
                </a:lnTo>
                <a:lnTo>
                  <a:pt x="0" y="597790"/>
                </a:lnTo>
                <a:lnTo>
                  <a:pt x="0" y="0"/>
                </a:lnTo>
                <a:close/>
              </a:path>
            </a:pathLst>
          </a:custGeom>
          <a:blipFill>
            <a:blip r:embed="rId2"/>
            <a:stretch>
              <a:fillRect l="0" t="-30018" r="-2" b="-37502"/>
            </a:stretch>
          </a:blipFill>
        </p:spPr>
      </p:sp>
      <p:sp>
        <p:nvSpPr>
          <p:cNvPr name="AutoShape 37" id="37"/>
          <p:cNvSpPr/>
          <p:nvPr/>
        </p:nvSpPr>
        <p:spPr>
          <a:xfrm rot="5342471">
            <a:off x="14066762" y="2860944"/>
            <a:ext cx="853828" cy="0"/>
          </a:xfrm>
          <a:prstGeom prst="line">
            <a:avLst/>
          </a:prstGeom>
          <a:ln cap="rnd" w="9525">
            <a:solidFill>
              <a:srgbClr val="000000"/>
            </a:solidFill>
            <a:prstDash val="solid"/>
            <a:headEnd type="none" len="sm" w="sm"/>
            <a:tailEnd type="none" len="sm" w="sm"/>
          </a:ln>
        </p:spPr>
      </p:sp>
      <p:sp>
        <p:nvSpPr>
          <p:cNvPr name="AutoShape 38" id="38"/>
          <p:cNvSpPr/>
          <p:nvPr/>
        </p:nvSpPr>
        <p:spPr>
          <a:xfrm rot="5342471">
            <a:off x="2408162" y="2821122"/>
            <a:ext cx="853828" cy="0"/>
          </a:xfrm>
          <a:prstGeom prst="line">
            <a:avLst/>
          </a:prstGeom>
          <a:ln cap="rnd" w="9525">
            <a:solidFill>
              <a:srgbClr val="000000"/>
            </a:solidFill>
            <a:prstDash val="solid"/>
            <a:headEnd type="none" len="sm" w="sm"/>
            <a:tailEnd type="none" len="sm" w="sm"/>
          </a:ln>
        </p:spPr>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3142">
            <a:off x="1173953" y="2573040"/>
            <a:ext cx="15629348" cy="0"/>
          </a:xfrm>
          <a:prstGeom prst="line">
            <a:avLst/>
          </a:prstGeom>
          <a:ln cap="rnd" w="9525">
            <a:solidFill>
              <a:srgbClr val="000000"/>
            </a:solidFill>
            <a:prstDash val="solid"/>
            <a:headEnd type="none" len="sm" w="sm"/>
            <a:tailEnd type="none" len="sm" w="sm"/>
          </a:ln>
        </p:spPr>
      </p:sp>
      <p:grpSp>
        <p:nvGrpSpPr>
          <p:cNvPr name="Group 3" id="3"/>
          <p:cNvGrpSpPr/>
          <p:nvPr/>
        </p:nvGrpSpPr>
        <p:grpSpPr>
          <a:xfrm rot="0">
            <a:off x="7777588" y="1901926"/>
            <a:ext cx="2258388" cy="1408972"/>
            <a:chOff x="0" y="0"/>
            <a:chExt cx="3011184" cy="1878630"/>
          </a:xfrm>
        </p:grpSpPr>
        <p:sp>
          <p:nvSpPr>
            <p:cNvPr name="Freeform 4" id="4"/>
            <p:cNvSpPr/>
            <p:nvPr/>
          </p:nvSpPr>
          <p:spPr>
            <a:xfrm flipH="false" flipV="false" rot="0">
              <a:off x="0" y="0"/>
              <a:ext cx="3011170" cy="1878584"/>
            </a:xfrm>
            <a:custGeom>
              <a:avLst/>
              <a:gdLst/>
              <a:ahLst/>
              <a:cxnLst/>
              <a:rect r="r" b="b" t="t" l="l"/>
              <a:pathLst>
                <a:path h="1878584" w="3011170">
                  <a:moveTo>
                    <a:pt x="0" y="0"/>
                  </a:moveTo>
                  <a:lnTo>
                    <a:pt x="3011170" y="0"/>
                  </a:lnTo>
                  <a:lnTo>
                    <a:pt x="3011170" y="1878584"/>
                  </a:lnTo>
                  <a:lnTo>
                    <a:pt x="0" y="1878584"/>
                  </a:lnTo>
                  <a:close/>
                </a:path>
              </a:pathLst>
            </a:custGeom>
            <a:solidFill>
              <a:srgbClr val="FFFFFF"/>
            </a:solidFill>
          </p:spPr>
        </p:sp>
      </p:grpSp>
      <p:grpSp>
        <p:nvGrpSpPr>
          <p:cNvPr name="Group 5" id="5"/>
          <p:cNvGrpSpPr/>
          <p:nvPr/>
        </p:nvGrpSpPr>
        <p:grpSpPr>
          <a:xfrm rot="0">
            <a:off x="944259" y="6697071"/>
            <a:ext cx="16268692" cy="692498"/>
            <a:chOff x="0" y="0"/>
            <a:chExt cx="21691590" cy="923330"/>
          </a:xfrm>
        </p:grpSpPr>
        <p:sp>
          <p:nvSpPr>
            <p:cNvPr name="Freeform 6" id="6"/>
            <p:cNvSpPr/>
            <p:nvPr/>
          </p:nvSpPr>
          <p:spPr>
            <a:xfrm flipH="false" flipV="false" rot="0">
              <a:off x="0" y="0"/>
              <a:ext cx="21691591" cy="923330"/>
            </a:xfrm>
            <a:custGeom>
              <a:avLst/>
              <a:gdLst/>
              <a:ahLst/>
              <a:cxnLst/>
              <a:rect r="r" b="b" t="t" l="l"/>
              <a:pathLst>
                <a:path h="923330" w="21691591">
                  <a:moveTo>
                    <a:pt x="0" y="0"/>
                  </a:moveTo>
                  <a:lnTo>
                    <a:pt x="21691591" y="0"/>
                  </a:lnTo>
                  <a:lnTo>
                    <a:pt x="21691591" y="923330"/>
                  </a:lnTo>
                  <a:lnTo>
                    <a:pt x="0" y="923330"/>
                  </a:lnTo>
                  <a:close/>
                </a:path>
              </a:pathLst>
            </a:custGeom>
            <a:solidFill>
              <a:srgbClr val="000000">
                <a:alpha val="0"/>
              </a:srgbClr>
            </a:solidFill>
          </p:spPr>
        </p:sp>
        <p:sp>
          <p:nvSpPr>
            <p:cNvPr name="TextBox 7" id="7"/>
            <p:cNvSpPr txBox="true"/>
            <p:nvPr/>
          </p:nvSpPr>
          <p:spPr>
            <a:xfrm>
              <a:off x="0" y="-76200"/>
              <a:ext cx="21691590" cy="999530"/>
            </a:xfrm>
            <a:prstGeom prst="rect">
              <a:avLst/>
            </a:prstGeom>
          </p:spPr>
          <p:txBody>
            <a:bodyPr anchor="t" rtlCol="false" tIns="0" lIns="0" bIns="0" rIns="0"/>
            <a:lstStyle/>
            <a:p>
              <a:pPr algn="ctr">
                <a:lnSpc>
                  <a:spcPts val="4320"/>
                </a:lnSpc>
              </a:pPr>
              <a:r>
                <a:rPr lang="en-US" b="true" sz="3600">
                  <a:solidFill>
                    <a:srgbClr val="FF0000"/>
                  </a:solidFill>
                  <a:latin typeface="Times New Roman Bold"/>
                  <a:ea typeface="Times New Roman Bold"/>
                  <a:cs typeface="Times New Roman Bold"/>
                  <a:sym typeface="Times New Roman Bold"/>
                </a:rPr>
                <a:t>“LIVE MORE, BANK LESS”</a:t>
              </a:r>
            </a:p>
          </p:txBody>
        </p:sp>
      </p:grpSp>
      <p:grpSp>
        <p:nvGrpSpPr>
          <p:cNvPr name="Group 8" id="8"/>
          <p:cNvGrpSpPr/>
          <p:nvPr/>
        </p:nvGrpSpPr>
        <p:grpSpPr>
          <a:xfrm rot="0">
            <a:off x="12515846" y="4288808"/>
            <a:ext cx="4762500" cy="1800494"/>
            <a:chOff x="0" y="0"/>
            <a:chExt cx="6350000" cy="2400658"/>
          </a:xfrm>
        </p:grpSpPr>
        <p:sp>
          <p:nvSpPr>
            <p:cNvPr name="Freeform 9" id="9"/>
            <p:cNvSpPr/>
            <p:nvPr/>
          </p:nvSpPr>
          <p:spPr>
            <a:xfrm flipH="false" flipV="false" rot="0">
              <a:off x="0" y="0"/>
              <a:ext cx="6350000" cy="2400658"/>
            </a:xfrm>
            <a:custGeom>
              <a:avLst/>
              <a:gdLst/>
              <a:ahLst/>
              <a:cxnLst/>
              <a:rect r="r" b="b" t="t" l="l"/>
              <a:pathLst>
                <a:path h="2400658" w="6350000">
                  <a:moveTo>
                    <a:pt x="0" y="0"/>
                  </a:moveTo>
                  <a:lnTo>
                    <a:pt x="6350000" y="0"/>
                  </a:lnTo>
                  <a:lnTo>
                    <a:pt x="6350000" y="2400658"/>
                  </a:lnTo>
                  <a:lnTo>
                    <a:pt x="0" y="2400658"/>
                  </a:lnTo>
                  <a:close/>
                </a:path>
              </a:pathLst>
            </a:custGeom>
            <a:solidFill>
              <a:srgbClr val="000000">
                <a:alpha val="0"/>
              </a:srgbClr>
            </a:solidFill>
          </p:spPr>
        </p:sp>
        <p:sp>
          <p:nvSpPr>
            <p:cNvPr name="TextBox 10" id="10"/>
            <p:cNvSpPr txBox="true"/>
            <p:nvPr/>
          </p:nvSpPr>
          <p:spPr>
            <a:xfrm>
              <a:off x="0" y="-57150"/>
              <a:ext cx="6350000" cy="2457808"/>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Resonance</a:t>
              </a:r>
            </a:p>
            <a:p>
              <a:pPr algn="l" marL="488632" indent="-244316" lvl="1">
                <a:lnSpc>
                  <a:spcPts val="3240"/>
                </a:lnSpc>
                <a:buFont typeface="Arial"/>
                <a:buChar char="•"/>
              </a:pPr>
              <a:r>
                <a:rPr lang="en-US" sz="2700">
                  <a:solidFill>
                    <a:srgbClr val="000000"/>
                  </a:solidFill>
                  <a:latin typeface="Arial"/>
                  <a:ea typeface="Arial"/>
                  <a:cs typeface="Arial"/>
                  <a:sym typeface="Arial"/>
                </a:rPr>
                <a:t>Experience</a:t>
              </a:r>
            </a:p>
            <a:p>
              <a:pPr algn="l" marL="488632" indent="-244316" lvl="1">
                <a:lnSpc>
                  <a:spcPts val="3240"/>
                </a:lnSpc>
                <a:buFont typeface="Arial"/>
                <a:buChar char="•"/>
              </a:pPr>
              <a:r>
                <a:rPr lang="en-US" sz="2700">
                  <a:solidFill>
                    <a:srgbClr val="000000"/>
                  </a:solidFill>
                  <a:latin typeface="Arial"/>
                  <a:ea typeface="Arial"/>
                  <a:cs typeface="Arial"/>
                  <a:sym typeface="Arial"/>
                </a:rPr>
                <a:t>Amplification</a:t>
              </a:r>
            </a:p>
            <a:p>
              <a:pPr algn="l" marL="488632" indent="-244316" lvl="1">
                <a:lnSpc>
                  <a:spcPts val="3240"/>
                </a:lnSpc>
                <a:buFont typeface="Arial"/>
                <a:buChar char="•"/>
              </a:pPr>
              <a:r>
                <a:rPr lang="en-US" sz="2700">
                  <a:solidFill>
                    <a:srgbClr val="000000"/>
                  </a:solidFill>
                  <a:latin typeface="Arial"/>
                  <a:ea typeface="Arial"/>
                  <a:cs typeface="Arial"/>
                  <a:sym typeface="Arial"/>
                </a:rPr>
                <a:t>Regionalization</a:t>
              </a:r>
            </a:p>
          </p:txBody>
        </p:sp>
      </p:grpSp>
      <p:grpSp>
        <p:nvGrpSpPr>
          <p:cNvPr name="Group 11" id="11"/>
          <p:cNvGrpSpPr/>
          <p:nvPr/>
        </p:nvGrpSpPr>
        <p:grpSpPr>
          <a:xfrm rot="0">
            <a:off x="12515846" y="3541319"/>
            <a:ext cx="4280305" cy="553998"/>
            <a:chOff x="0" y="0"/>
            <a:chExt cx="5707074" cy="738664"/>
          </a:xfrm>
        </p:grpSpPr>
        <p:sp>
          <p:nvSpPr>
            <p:cNvPr name="Freeform 12" id="12"/>
            <p:cNvSpPr/>
            <p:nvPr/>
          </p:nvSpPr>
          <p:spPr>
            <a:xfrm flipH="false" flipV="false" rot="0">
              <a:off x="0" y="0"/>
              <a:ext cx="5707074" cy="738664"/>
            </a:xfrm>
            <a:custGeom>
              <a:avLst/>
              <a:gdLst/>
              <a:ahLst/>
              <a:cxnLst/>
              <a:rect r="r" b="b" t="t" l="l"/>
              <a:pathLst>
                <a:path h="738664" w="5707074">
                  <a:moveTo>
                    <a:pt x="0" y="0"/>
                  </a:moveTo>
                  <a:lnTo>
                    <a:pt x="5707074" y="0"/>
                  </a:lnTo>
                  <a:lnTo>
                    <a:pt x="5707074" y="738664"/>
                  </a:lnTo>
                  <a:lnTo>
                    <a:pt x="0" y="738664"/>
                  </a:lnTo>
                  <a:close/>
                </a:path>
              </a:pathLst>
            </a:custGeom>
            <a:solidFill>
              <a:srgbClr val="000000">
                <a:alpha val="0"/>
              </a:srgbClr>
            </a:solidFill>
          </p:spPr>
        </p:sp>
        <p:sp>
          <p:nvSpPr>
            <p:cNvPr name="TextBox 13" id="13"/>
            <p:cNvSpPr txBox="true"/>
            <p:nvPr/>
          </p:nvSpPr>
          <p:spPr>
            <a:xfrm>
              <a:off x="0" y="-57150"/>
              <a:ext cx="570707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blend with your LIFE</a:t>
              </a:r>
            </a:p>
          </p:txBody>
        </p:sp>
      </p:grpSp>
      <p:grpSp>
        <p:nvGrpSpPr>
          <p:cNvPr name="Group 14" id="14"/>
          <p:cNvGrpSpPr/>
          <p:nvPr/>
        </p:nvGrpSpPr>
        <p:grpSpPr>
          <a:xfrm rot="0">
            <a:off x="1317019" y="3541319"/>
            <a:ext cx="3990183" cy="553998"/>
            <a:chOff x="0" y="0"/>
            <a:chExt cx="5320244" cy="738664"/>
          </a:xfrm>
        </p:grpSpPr>
        <p:sp>
          <p:nvSpPr>
            <p:cNvPr name="Freeform 15" id="15"/>
            <p:cNvSpPr/>
            <p:nvPr/>
          </p:nvSpPr>
          <p:spPr>
            <a:xfrm flipH="false" flipV="false" rot="0">
              <a:off x="0" y="0"/>
              <a:ext cx="5320244" cy="738664"/>
            </a:xfrm>
            <a:custGeom>
              <a:avLst/>
              <a:gdLst/>
              <a:ahLst/>
              <a:cxnLst/>
              <a:rect r="r" b="b" t="t" l="l"/>
              <a:pathLst>
                <a:path h="738664" w="5320244">
                  <a:moveTo>
                    <a:pt x="0" y="0"/>
                  </a:moveTo>
                  <a:lnTo>
                    <a:pt x="5320244" y="0"/>
                  </a:lnTo>
                  <a:lnTo>
                    <a:pt x="5320244" y="738664"/>
                  </a:lnTo>
                  <a:lnTo>
                    <a:pt x="0" y="738664"/>
                  </a:lnTo>
                  <a:close/>
                </a:path>
              </a:pathLst>
            </a:custGeom>
            <a:solidFill>
              <a:srgbClr val="000000">
                <a:alpha val="0"/>
              </a:srgbClr>
            </a:solidFill>
          </p:spPr>
        </p:sp>
        <p:sp>
          <p:nvSpPr>
            <p:cNvPr name="TextBox 16" id="16"/>
            <p:cNvSpPr txBox="true"/>
            <p:nvPr/>
          </p:nvSpPr>
          <p:spPr>
            <a:xfrm>
              <a:off x="0" y="-57150"/>
              <a:ext cx="532024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Know our BRAND</a:t>
              </a:r>
            </a:p>
          </p:txBody>
        </p:sp>
      </p:grpSp>
      <p:grpSp>
        <p:nvGrpSpPr>
          <p:cNvPr name="Group 17" id="17"/>
          <p:cNvGrpSpPr/>
          <p:nvPr/>
        </p:nvGrpSpPr>
        <p:grpSpPr>
          <a:xfrm rot="0">
            <a:off x="1317019" y="4288808"/>
            <a:ext cx="4895850" cy="1384995"/>
            <a:chOff x="0" y="0"/>
            <a:chExt cx="6527800" cy="1846660"/>
          </a:xfrm>
        </p:grpSpPr>
        <p:sp>
          <p:nvSpPr>
            <p:cNvPr name="Freeform 18" id="18"/>
            <p:cNvSpPr/>
            <p:nvPr/>
          </p:nvSpPr>
          <p:spPr>
            <a:xfrm flipH="false" flipV="false" rot="0">
              <a:off x="0" y="0"/>
              <a:ext cx="6527800" cy="1846660"/>
            </a:xfrm>
            <a:custGeom>
              <a:avLst/>
              <a:gdLst/>
              <a:ahLst/>
              <a:cxnLst/>
              <a:rect r="r" b="b" t="t" l="l"/>
              <a:pathLst>
                <a:path h="1846660" w="6527800">
                  <a:moveTo>
                    <a:pt x="0" y="0"/>
                  </a:moveTo>
                  <a:lnTo>
                    <a:pt x="6527800" y="0"/>
                  </a:lnTo>
                  <a:lnTo>
                    <a:pt x="6527800" y="1846660"/>
                  </a:lnTo>
                  <a:lnTo>
                    <a:pt x="0" y="1846660"/>
                  </a:lnTo>
                  <a:close/>
                </a:path>
              </a:pathLst>
            </a:custGeom>
            <a:solidFill>
              <a:srgbClr val="000000">
                <a:alpha val="0"/>
              </a:srgbClr>
            </a:solidFill>
          </p:spPr>
        </p:sp>
        <p:sp>
          <p:nvSpPr>
            <p:cNvPr name="TextBox 19" id="19"/>
            <p:cNvSpPr txBox="true"/>
            <p:nvPr/>
          </p:nvSpPr>
          <p:spPr>
            <a:xfrm>
              <a:off x="0" y="-57150"/>
              <a:ext cx="6527800"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Brand Immersion</a:t>
              </a:r>
            </a:p>
            <a:p>
              <a:pPr algn="l" marL="488632" indent="-244316" lvl="1">
                <a:lnSpc>
                  <a:spcPts val="3240"/>
                </a:lnSpc>
                <a:buFont typeface="Arial"/>
                <a:buChar char="•"/>
              </a:pPr>
              <a:r>
                <a:rPr lang="en-US" sz="2700">
                  <a:solidFill>
                    <a:srgbClr val="000000"/>
                  </a:solidFill>
                  <a:latin typeface="Arial"/>
                  <a:ea typeface="Arial"/>
                  <a:cs typeface="Arial"/>
                  <a:sym typeface="Arial"/>
                </a:rPr>
                <a:t>Social Responsibility</a:t>
              </a:r>
            </a:p>
            <a:p>
              <a:pPr algn="l" marL="488632" indent="-244316" lvl="1">
                <a:lnSpc>
                  <a:spcPts val="3240"/>
                </a:lnSpc>
                <a:buFont typeface="Arial"/>
                <a:buChar char="•"/>
              </a:pPr>
              <a:r>
                <a:rPr lang="en-US" sz="2700">
                  <a:solidFill>
                    <a:srgbClr val="000000"/>
                  </a:solidFill>
                  <a:latin typeface="Arial"/>
                  <a:ea typeface="Arial"/>
                  <a:cs typeface="Arial"/>
                  <a:sym typeface="Arial"/>
                </a:rPr>
                <a:t>Employer Branding</a:t>
              </a:r>
            </a:p>
          </p:txBody>
        </p:sp>
      </p:grpSp>
      <p:grpSp>
        <p:nvGrpSpPr>
          <p:cNvPr name="Group 20" id="20"/>
          <p:cNvGrpSpPr/>
          <p:nvPr/>
        </p:nvGrpSpPr>
        <p:grpSpPr>
          <a:xfrm rot="0">
            <a:off x="6784373" y="3541319"/>
            <a:ext cx="4588473" cy="553998"/>
            <a:chOff x="0" y="0"/>
            <a:chExt cx="6117964" cy="738664"/>
          </a:xfrm>
        </p:grpSpPr>
        <p:sp>
          <p:nvSpPr>
            <p:cNvPr name="Freeform 21" id="21"/>
            <p:cNvSpPr/>
            <p:nvPr/>
          </p:nvSpPr>
          <p:spPr>
            <a:xfrm flipH="false" flipV="false" rot="0">
              <a:off x="0" y="0"/>
              <a:ext cx="6117964" cy="738664"/>
            </a:xfrm>
            <a:custGeom>
              <a:avLst/>
              <a:gdLst/>
              <a:ahLst/>
              <a:cxnLst/>
              <a:rect r="r" b="b" t="t" l="l"/>
              <a:pathLst>
                <a:path h="738664" w="6117964">
                  <a:moveTo>
                    <a:pt x="0" y="0"/>
                  </a:moveTo>
                  <a:lnTo>
                    <a:pt x="6117964" y="0"/>
                  </a:lnTo>
                  <a:lnTo>
                    <a:pt x="6117964" y="738664"/>
                  </a:lnTo>
                  <a:lnTo>
                    <a:pt x="0" y="738664"/>
                  </a:lnTo>
                  <a:close/>
                </a:path>
              </a:pathLst>
            </a:custGeom>
            <a:solidFill>
              <a:srgbClr val="000000">
                <a:alpha val="0"/>
              </a:srgbClr>
            </a:solidFill>
          </p:spPr>
        </p:sp>
        <p:sp>
          <p:nvSpPr>
            <p:cNvPr name="TextBox 22" id="22"/>
            <p:cNvSpPr txBox="true"/>
            <p:nvPr/>
          </p:nvSpPr>
          <p:spPr>
            <a:xfrm>
              <a:off x="0" y="-57150"/>
              <a:ext cx="6117964" cy="795814"/>
            </a:xfrm>
            <a:prstGeom prst="rect">
              <a:avLst/>
            </a:prstGeom>
          </p:spPr>
          <p:txBody>
            <a:bodyPr anchor="t" rtlCol="false" tIns="0" lIns="0" bIns="0" rIns="0"/>
            <a:lstStyle/>
            <a:p>
              <a:pPr algn="l">
                <a:lnSpc>
                  <a:spcPts val="3240"/>
                </a:lnSpc>
              </a:pPr>
              <a:r>
                <a:rPr lang="en-US" b="true" sz="2700">
                  <a:solidFill>
                    <a:srgbClr val="000000"/>
                  </a:solidFill>
                  <a:latin typeface="Arial Bold"/>
                  <a:ea typeface="Arial Bold"/>
                  <a:cs typeface="Arial Bold"/>
                  <a:sym typeface="Arial Bold"/>
                </a:rPr>
                <a:t>We are your perfect ALLY</a:t>
              </a:r>
            </a:p>
          </p:txBody>
        </p:sp>
      </p:grpSp>
      <p:grpSp>
        <p:nvGrpSpPr>
          <p:cNvPr name="Group 23" id="23"/>
          <p:cNvGrpSpPr/>
          <p:nvPr/>
        </p:nvGrpSpPr>
        <p:grpSpPr>
          <a:xfrm rot="0">
            <a:off x="6784371" y="4288808"/>
            <a:ext cx="4588472" cy="1384995"/>
            <a:chOff x="0" y="0"/>
            <a:chExt cx="6117962" cy="1846660"/>
          </a:xfrm>
        </p:grpSpPr>
        <p:sp>
          <p:nvSpPr>
            <p:cNvPr name="Freeform 24" id="24"/>
            <p:cNvSpPr/>
            <p:nvPr/>
          </p:nvSpPr>
          <p:spPr>
            <a:xfrm flipH="false" flipV="false" rot="0">
              <a:off x="0" y="0"/>
              <a:ext cx="6117962" cy="1846660"/>
            </a:xfrm>
            <a:custGeom>
              <a:avLst/>
              <a:gdLst/>
              <a:ahLst/>
              <a:cxnLst/>
              <a:rect r="r" b="b" t="t" l="l"/>
              <a:pathLst>
                <a:path h="1846660" w="6117962">
                  <a:moveTo>
                    <a:pt x="0" y="0"/>
                  </a:moveTo>
                  <a:lnTo>
                    <a:pt x="6117962" y="0"/>
                  </a:lnTo>
                  <a:lnTo>
                    <a:pt x="6117962" y="1846660"/>
                  </a:lnTo>
                  <a:lnTo>
                    <a:pt x="0" y="1846660"/>
                  </a:lnTo>
                  <a:close/>
                </a:path>
              </a:pathLst>
            </a:custGeom>
            <a:solidFill>
              <a:srgbClr val="000000">
                <a:alpha val="0"/>
              </a:srgbClr>
            </a:solidFill>
          </p:spPr>
        </p:sp>
        <p:sp>
          <p:nvSpPr>
            <p:cNvPr name="TextBox 25" id="25"/>
            <p:cNvSpPr txBox="true"/>
            <p:nvPr/>
          </p:nvSpPr>
          <p:spPr>
            <a:xfrm>
              <a:off x="0" y="-57150"/>
              <a:ext cx="6117962" cy="1903810"/>
            </a:xfrm>
            <a:prstGeom prst="rect">
              <a:avLst/>
            </a:prstGeom>
          </p:spPr>
          <p:txBody>
            <a:bodyPr anchor="t" rtlCol="false" tIns="0" lIns="0" bIns="0" rIns="0"/>
            <a:lstStyle/>
            <a:p>
              <a:pPr algn="l" marL="488632" indent="-244316" lvl="1">
                <a:lnSpc>
                  <a:spcPts val="3240"/>
                </a:lnSpc>
                <a:buFont typeface="Arial"/>
                <a:buChar char="•"/>
              </a:pPr>
              <a:r>
                <a:rPr lang="en-US" sz="2700">
                  <a:solidFill>
                    <a:srgbClr val="000000"/>
                  </a:solidFill>
                  <a:latin typeface="Arial"/>
                  <a:ea typeface="Arial"/>
                  <a:cs typeface="Arial"/>
                  <a:sym typeface="Arial"/>
                </a:rPr>
                <a:t>Education</a:t>
              </a:r>
            </a:p>
            <a:p>
              <a:pPr algn="l" marL="488632" indent="-244316" lvl="1">
                <a:lnSpc>
                  <a:spcPts val="3240"/>
                </a:lnSpc>
                <a:buFont typeface="Arial"/>
                <a:buChar char="•"/>
              </a:pPr>
              <a:r>
                <a:rPr lang="en-US" sz="2700">
                  <a:solidFill>
                    <a:srgbClr val="000000"/>
                  </a:solidFill>
                  <a:latin typeface="Arial"/>
                  <a:ea typeface="Arial"/>
                  <a:cs typeface="Arial"/>
                  <a:sym typeface="Arial"/>
                </a:rPr>
                <a:t>Product Spotlight</a:t>
              </a:r>
            </a:p>
            <a:p>
              <a:pPr algn="l" marL="488632" indent="-244316" lvl="1">
                <a:lnSpc>
                  <a:spcPts val="3240"/>
                </a:lnSpc>
                <a:buFont typeface="Arial"/>
                <a:buChar char="•"/>
              </a:pPr>
              <a:r>
                <a:rPr lang="en-US" sz="2700">
                  <a:solidFill>
                    <a:srgbClr val="000000"/>
                  </a:solidFill>
                  <a:latin typeface="Arial"/>
                  <a:ea typeface="Arial"/>
                  <a:cs typeface="Arial"/>
                  <a:sym typeface="Arial"/>
                </a:rPr>
                <a:t>Brand Trust </a:t>
              </a:r>
            </a:p>
          </p:txBody>
        </p:sp>
      </p:grpSp>
      <p:sp>
        <p:nvSpPr>
          <p:cNvPr name="Freeform 26" id="26" descr="DBS Bank Logo and symbol, meaning, history, PNG, brand"/>
          <p:cNvSpPr/>
          <p:nvPr/>
        </p:nvSpPr>
        <p:spPr>
          <a:xfrm flipH="false" flipV="false" rot="0">
            <a:off x="8136923" y="2282078"/>
            <a:ext cx="1616190" cy="597790"/>
          </a:xfrm>
          <a:custGeom>
            <a:avLst/>
            <a:gdLst/>
            <a:ahLst/>
            <a:cxnLst/>
            <a:rect r="r" b="b" t="t" l="l"/>
            <a:pathLst>
              <a:path h="597790" w="1616190">
                <a:moveTo>
                  <a:pt x="0" y="0"/>
                </a:moveTo>
                <a:lnTo>
                  <a:pt x="1616190" y="0"/>
                </a:lnTo>
                <a:lnTo>
                  <a:pt x="1616190" y="597790"/>
                </a:lnTo>
                <a:lnTo>
                  <a:pt x="0" y="597790"/>
                </a:lnTo>
                <a:lnTo>
                  <a:pt x="0" y="0"/>
                </a:lnTo>
                <a:close/>
              </a:path>
            </a:pathLst>
          </a:custGeom>
          <a:blipFill>
            <a:blip r:embed="rId2"/>
            <a:stretch>
              <a:fillRect l="0" t="-30018" r="-2" b="-37502"/>
            </a:stretch>
          </a:blipFill>
        </p:spPr>
      </p:sp>
      <p:sp>
        <p:nvSpPr>
          <p:cNvPr name="AutoShape 27" id="27"/>
          <p:cNvSpPr/>
          <p:nvPr/>
        </p:nvSpPr>
        <p:spPr>
          <a:xfrm rot="5342471">
            <a:off x="14123912" y="2612862"/>
            <a:ext cx="853828" cy="0"/>
          </a:xfrm>
          <a:prstGeom prst="line">
            <a:avLst/>
          </a:prstGeom>
          <a:ln cap="rnd" w="9525">
            <a:solidFill>
              <a:srgbClr val="000000"/>
            </a:solidFill>
            <a:prstDash val="solid"/>
            <a:headEnd type="none" len="sm" w="sm"/>
            <a:tailEnd type="none" len="sm" w="sm"/>
          </a:ln>
        </p:spPr>
      </p:sp>
      <p:sp>
        <p:nvSpPr>
          <p:cNvPr name="AutoShape 28" id="28"/>
          <p:cNvSpPr/>
          <p:nvPr/>
        </p:nvSpPr>
        <p:spPr>
          <a:xfrm rot="5342471">
            <a:off x="2465312" y="2573040"/>
            <a:ext cx="853828" cy="0"/>
          </a:xfrm>
          <a:prstGeom prst="line">
            <a:avLst/>
          </a:prstGeom>
          <a:ln cap="rnd" w="9525">
            <a:solidFill>
              <a:srgbClr val="000000"/>
            </a:solidFill>
            <a:prstDash val="solid"/>
            <a:headEnd type="none" len="sm" w="sm"/>
            <a:tailEnd type="none" len="sm" w="sm"/>
          </a:ln>
        </p:spPr>
      </p:sp>
      <p:grpSp>
        <p:nvGrpSpPr>
          <p:cNvPr name="Group 29" id="29"/>
          <p:cNvGrpSpPr/>
          <p:nvPr/>
        </p:nvGrpSpPr>
        <p:grpSpPr>
          <a:xfrm rot="0">
            <a:off x="797130" y="119868"/>
            <a:ext cx="16268692" cy="692497"/>
            <a:chOff x="0" y="0"/>
            <a:chExt cx="21691590" cy="923330"/>
          </a:xfrm>
        </p:grpSpPr>
        <p:sp>
          <p:nvSpPr>
            <p:cNvPr name="Freeform 30" id="30"/>
            <p:cNvSpPr/>
            <p:nvPr/>
          </p:nvSpPr>
          <p:spPr>
            <a:xfrm flipH="false" flipV="false" rot="0">
              <a:off x="0" y="0"/>
              <a:ext cx="21691591" cy="923330"/>
            </a:xfrm>
            <a:custGeom>
              <a:avLst/>
              <a:gdLst/>
              <a:ahLst/>
              <a:cxnLst/>
              <a:rect r="r" b="b" t="t" l="l"/>
              <a:pathLst>
                <a:path h="923330" w="21691591">
                  <a:moveTo>
                    <a:pt x="0" y="0"/>
                  </a:moveTo>
                  <a:lnTo>
                    <a:pt x="21691591" y="0"/>
                  </a:lnTo>
                  <a:lnTo>
                    <a:pt x="21691591" y="923330"/>
                  </a:lnTo>
                  <a:lnTo>
                    <a:pt x="0" y="923330"/>
                  </a:lnTo>
                  <a:close/>
                </a:path>
              </a:pathLst>
            </a:custGeom>
            <a:solidFill>
              <a:srgbClr val="000000">
                <a:alpha val="0"/>
              </a:srgbClr>
            </a:solidFill>
          </p:spPr>
        </p:sp>
        <p:sp>
          <p:nvSpPr>
            <p:cNvPr name="TextBox 31" id="31"/>
            <p:cNvSpPr txBox="true"/>
            <p:nvPr/>
          </p:nvSpPr>
          <p:spPr>
            <a:xfrm>
              <a:off x="0" y="-76200"/>
              <a:ext cx="21691590" cy="999530"/>
            </a:xfrm>
            <a:prstGeom prst="rect">
              <a:avLst/>
            </a:prstGeom>
          </p:spPr>
          <p:txBody>
            <a:bodyPr anchor="t" rtlCol="false" tIns="0" lIns="0" bIns="0" rIns="0"/>
            <a:lstStyle/>
            <a:p>
              <a:pPr algn="l">
                <a:lnSpc>
                  <a:spcPts val="4320"/>
                </a:lnSpc>
              </a:pPr>
              <a:r>
                <a:rPr lang="en-US" b="true" sz="3600">
                  <a:solidFill>
                    <a:srgbClr val="FF0000"/>
                  </a:solidFill>
                  <a:latin typeface="Times New Roman Bold"/>
                  <a:ea typeface="Times New Roman Bold"/>
                  <a:cs typeface="Times New Roman Bold"/>
                  <a:sym typeface="Times New Roman Bold"/>
                </a:rPr>
                <a:t>The Manifestation - What it means for our brand?</a:t>
              </a:r>
            </a:p>
          </p:txBody>
        </p:sp>
      </p:grpSp>
      <p:grpSp>
        <p:nvGrpSpPr>
          <p:cNvPr name="Group 32" id="32"/>
          <p:cNvGrpSpPr/>
          <p:nvPr/>
        </p:nvGrpSpPr>
        <p:grpSpPr>
          <a:xfrm rot="0">
            <a:off x="1438275" y="7742166"/>
            <a:ext cx="16097246" cy="1431161"/>
            <a:chOff x="0" y="0"/>
            <a:chExt cx="21462994" cy="1908214"/>
          </a:xfrm>
        </p:grpSpPr>
        <p:sp>
          <p:nvSpPr>
            <p:cNvPr name="Freeform 33" id="33"/>
            <p:cNvSpPr/>
            <p:nvPr/>
          </p:nvSpPr>
          <p:spPr>
            <a:xfrm flipH="false" flipV="false" rot="0">
              <a:off x="0" y="0"/>
              <a:ext cx="21462994" cy="1908214"/>
            </a:xfrm>
            <a:custGeom>
              <a:avLst/>
              <a:gdLst/>
              <a:ahLst/>
              <a:cxnLst/>
              <a:rect r="r" b="b" t="t" l="l"/>
              <a:pathLst>
                <a:path h="1908214" w="21462994">
                  <a:moveTo>
                    <a:pt x="0" y="0"/>
                  </a:moveTo>
                  <a:lnTo>
                    <a:pt x="21462994" y="0"/>
                  </a:lnTo>
                  <a:lnTo>
                    <a:pt x="21462994" y="1908214"/>
                  </a:lnTo>
                  <a:lnTo>
                    <a:pt x="0" y="1908214"/>
                  </a:lnTo>
                  <a:close/>
                </a:path>
              </a:pathLst>
            </a:custGeom>
            <a:solidFill>
              <a:srgbClr val="000000">
                <a:alpha val="0"/>
              </a:srgbClr>
            </a:solidFill>
          </p:spPr>
        </p:sp>
        <p:sp>
          <p:nvSpPr>
            <p:cNvPr name="TextBox 34" id="34"/>
            <p:cNvSpPr txBox="true"/>
            <p:nvPr/>
          </p:nvSpPr>
          <p:spPr>
            <a:xfrm>
              <a:off x="0" y="-47625"/>
              <a:ext cx="21462994" cy="1955839"/>
            </a:xfrm>
            <a:prstGeom prst="rect">
              <a:avLst/>
            </a:prstGeom>
          </p:spPr>
          <p:txBody>
            <a:bodyPr anchor="t" rtlCol="false" tIns="0" lIns="0" bIns="0" rIns="0"/>
            <a:lstStyle/>
            <a:p>
              <a:pPr algn="ctr">
                <a:lnSpc>
                  <a:spcPts val="2520"/>
                </a:lnSpc>
              </a:pPr>
              <a:r>
                <a:rPr lang="en-US" sz="2100">
                  <a:solidFill>
                    <a:srgbClr val="000000"/>
                  </a:solidFill>
                  <a:latin typeface="Calibri (MS)"/>
                  <a:ea typeface="Calibri (MS)"/>
                  <a:cs typeface="Calibri (MS)"/>
                  <a:sym typeface="Calibri (MS)"/>
                </a:rPr>
                <a:t>At DBS, </a:t>
              </a:r>
              <a:r>
                <a:rPr lang="en-US" b="true" sz="2100">
                  <a:solidFill>
                    <a:srgbClr val="000000"/>
                  </a:solidFill>
                  <a:latin typeface="Calibri (MS) Bold"/>
                  <a:ea typeface="Calibri (MS) Bold"/>
                  <a:cs typeface="Calibri (MS) Bold"/>
                  <a:sym typeface="Calibri (MS) Bold"/>
                </a:rPr>
                <a:t>banking blends seamlessly into life</a:t>
              </a:r>
              <a:r>
                <a:rPr lang="en-US" sz="2100">
                  <a:solidFill>
                    <a:srgbClr val="000000"/>
                  </a:solidFill>
                  <a:latin typeface="Calibri (MS)"/>
                  <a:ea typeface="Calibri (MS)"/>
                  <a:cs typeface="Calibri (MS)"/>
                  <a:sym typeface="Calibri (MS)"/>
                </a:rPr>
                <a:t>, requiring no extra effort. We simplify finances through </a:t>
              </a:r>
              <a:r>
                <a:rPr lang="en-US" b="true" sz="2100">
                  <a:solidFill>
                    <a:srgbClr val="000000"/>
                  </a:solidFill>
                  <a:latin typeface="Calibri (MS) Bold"/>
                  <a:ea typeface="Calibri (MS) Bold"/>
                  <a:cs typeface="Calibri (MS) Bold"/>
                  <a:sym typeface="Calibri (MS) Bold"/>
                </a:rPr>
                <a:t>real-life scenarios</a:t>
              </a:r>
              <a:r>
                <a:rPr lang="en-US" sz="2100">
                  <a:solidFill>
                    <a:srgbClr val="000000"/>
                  </a:solidFill>
                  <a:latin typeface="Calibri (MS)"/>
                  <a:ea typeface="Calibri (MS)"/>
                  <a:cs typeface="Calibri (MS)"/>
                  <a:sym typeface="Calibri (MS)"/>
                </a:rPr>
                <a:t>, making transactions intuitive and insights actionable. As an </a:t>
              </a:r>
              <a:r>
                <a:rPr lang="en-US" b="true" sz="2100">
                  <a:solidFill>
                    <a:srgbClr val="000000"/>
                  </a:solidFill>
                  <a:latin typeface="Calibri (MS) Bold"/>
                  <a:ea typeface="Calibri (MS) Bold"/>
                  <a:cs typeface="Calibri (MS) Bold"/>
                  <a:sym typeface="Calibri (MS) Bold"/>
                </a:rPr>
                <a:t>ally, not just a bank</a:t>
              </a:r>
              <a:r>
                <a:rPr lang="en-US" sz="2100">
                  <a:solidFill>
                    <a:srgbClr val="000000"/>
                  </a:solidFill>
                  <a:latin typeface="Calibri (MS)"/>
                  <a:ea typeface="Calibri (MS)"/>
                  <a:cs typeface="Calibri (MS)"/>
                  <a:sym typeface="Calibri (MS)"/>
                </a:rPr>
                <a:t>, we handle the complexities, so you stay focused on what truly matters. From </a:t>
              </a:r>
              <a:r>
                <a:rPr lang="en-US" b="true" sz="2100">
                  <a:solidFill>
                    <a:srgbClr val="000000"/>
                  </a:solidFill>
                  <a:latin typeface="Calibri (MS) Bold"/>
                  <a:ea typeface="Calibri (MS) Bold"/>
                  <a:cs typeface="Calibri (MS) Bold"/>
                  <a:sym typeface="Calibri (MS) Bold"/>
                </a:rPr>
                <a:t>exclusive experiences to cultural connections</a:t>
              </a:r>
              <a:r>
                <a:rPr lang="en-US" sz="2100">
                  <a:solidFill>
                    <a:srgbClr val="000000"/>
                  </a:solidFill>
                  <a:latin typeface="Calibri (MS)"/>
                  <a:ea typeface="Calibri (MS)"/>
                  <a:cs typeface="Calibri (MS)"/>
                  <a:sym typeface="Calibri (MS)"/>
                </a:rPr>
                <a:t>, we enhance modern living while keeping you rooted. For years, we’ve redefined convenience, turning banking into an </a:t>
              </a:r>
              <a:r>
                <a:rPr lang="en-US" b="true" sz="2100">
                  <a:solidFill>
                    <a:srgbClr val="000000"/>
                  </a:solidFill>
                  <a:latin typeface="Calibri (MS) Bold"/>
                  <a:ea typeface="Calibri (MS) Bold"/>
                  <a:cs typeface="Calibri (MS) Bold"/>
                  <a:sym typeface="Calibri (MS) Bold"/>
                </a:rPr>
                <a:t>effortless companion</a:t>
              </a:r>
              <a:r>
                <a:rPr lang="en-US" sz="2100">
                  <a:solidFill>
                    <a:srgbClr val="000000"/>
                  </a:solidFill>
                  <a:latin typeface="Calibri (MS)"/>
                  <a:ea typeface="Calibri (MS)"/>
                  <a:cs typeface="Calibri (MS)"/>
                  <a:sym typeface="Calibri (MS)"/>
                </a:rPr>
                <a:t>—so life stays at the forefront, and banking happens in the background. </a:t>
              </a:r>
              <a:r>
                <a:rPr lang="en-US" b="true" sz="2100">
                  <a:solidFill>
                    <a:srgbClr val="000000"/>
                  </a:solidFill>
                  <a:latin typeface="Calibri (MS) Bold"/>
                  <a:ea typeface="Calibri (MS) Bold"/>
                  <a:cs typeface="Calibri (MS) Bold"/>
                  <a:sym typeface="Calibri (MS) Bold"/>
                </a:rPr>
                <a:t>Live fully, bank seamlessly.</a:t>
              </a:r>
            </a:p>
          </p:txBody>
        </p:sp>
      </p:grpSp>
    </p:spTree>
  </p:cSld>
  <p:clrMapOvr>
    <a:masterClrMapping/>
  </p:clrMapOvr>
</p:sld>
</file>

<file path=ppt/slides/slide6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304704" y="326392"/>
            <a:ext cx="11991475" cy="553998"/>
            <a:chOff x="0" y="0"/>
            <a:chExt cx="15988634" cy="738664"/>
          </a:xfrm>
        </p:grpSpPr>
        <p:sp>
          <p:nvSpPr>
            <p:cNvPr name="Freeform 3" id="3"/>
            <p:cNvSpPr/>
            <p:nvPr/>
          </p:nvSpPr>
          <p:spPr>
            <a:xfrm flipH="false" flipV="false" rot="0">
              <a:off x="0" y="0"/>
              <a:ext cx="15988633" cy="738664"/>
            </a:xfrm>
            <a:custGeom>
              <a:avLst/>
              <a:gdLst/>
              <a:ahLst/>
              <a:cxnLst/>
              <a:rect r="r" b="b" t="t" l="l"/>
              <a:pathLst>
                <a:path h="738664" w="15988633">
                  <a:moveTo>
                    <a:pt x="0" y="0"/>
                  </a:moveTo>
                  <a:lnTo>
                    <a:pt x="15988633" y="0"/>
                  </a:lnTo>
                  <a:lnTo>
                    <a:pt x="15988633" y="738664"/>
                  </a:lnTo>
                  <a:lnTo>
                    <a:pt x="0" y="738664"/>
                  </a:lnTo>
                  <a:close/>
                </a:path>
              </a:pathLst>
            </a:custGeom>
            <a:solidFill>
              <a:srgbClr val="000000">
                <a:alpha val="0"/>
              </a:srgbClr>
            </a:solidFill>
          </p:spPr>
        </p:sp>
        <p:sp>
          <p:nvSpPr>
            <p:cNvPr name="TextBox 4" id="4"/>
            <p:cNvSpPr txBox="true"/>
            <p:nvPr/>
          </p:nvSpPr>
          <p:spPr>
            <a:xfrm>
              <a:off x="0" y="-76200"/>
              <a:ext cx="15988634" cy="814864"/>
            </a:xfrm>
            <a:prstGeom prst="rect">
              <a:avLst/>
            </a:prstGeom>
          </p:spPr>
          <p:txBody>
            <a:bodyPr anchor="t" rtlCol="false" tIns="0" lIns="0" bIns="0" rIns="0"/>
            <a:lstStyle/>
            <a:p>
              <a:pPr algn="l">
                <a:lnSpc>
                  <a:spcPts val="4320"/>
                </a:lnSpc>
              </a:pPr>
              <a:r>
                <a:rPr lang="en-US" sz="3600" b="true">
                  <a:solidFill>
                    <a:srgbClr val="FF0000"/>
                  </a:solidFill>
                  <a:latin typeface="Times New Roman Bold"/>
                  <a:ea typeface="Times New Roman Bold"/>
                  <a:cs typeface="Times New Roman Bold"/>
                  <a:sym typeface="Times New Roman Bold"/>
                </a:rPr>
                <a:t>Summarizing Our Approach</a:t>
              </a:r>
            </a:p>
          </p:txBody>
        </p:sp>
      </p:grpSp>
      <p:grpSp>
        <p:nvGrpSpPr>
          <p:cNvPr name="Group 5" id="5"/>
          <p:cNvGrpSpPr/>
          <p:nvPr/>
        </p:nvGrpSpPr>
        <p:grpSpPr>
          <a:xfrm rot="0">
            <a:off x="9811930" y="1476926"/>
            <a:ext cx="3424701" cy="969496"/>
            <a:chOff x="0" y="0"/>
            <a:chExt cx="4566268" cy="1292662"/>
          </a:xfrm>
        </p:grpSpPr>
        <p:sp>
          <p:nvSpPr>
            <p:cNvPr name="Freeform 6" id="6"/>
            <p:cNvSpPr/>
            <p:nvPr/>
          </p:nvSpPr>
          <p:spPr>
            <a:xfrm flipH="false" flipV="false" rot="0">
              <a:off x="0" y="0"/>
              <a:ext cx="4566268" cy="1292662"/>
            </a:xfrm>
            <a:custGeom>
              <a:avLst/>
              <a:gdLst/>
              <a:ahLst/>
              <a:cxnLst/>
              <a:rect r="r" b="b" t="t" l="l"/>
              <a:pathLst>
                <a:path h="1292662" w="4566268">
                  <a:moveTo>
                    <a:pt x="0" y="0"/>
                  </a:moveTo>
                  <a:lnTo>
                    <a:pt x="4566268" y="0"/>
                  </a:lnTo>
                  <a:lnTo>
                    <a:pt x="4566268" y="1292662"/>
                  </a:lnTo>
                  <a:lnTo>
                    <a:pt x="0" y="1292662"/>
                  </a:lnTo>
                  <a:close/>
                </a:path>
              </a:pathLst>
            </a:custGeom>
            <a:solidFill>
              <a:srgbClr val="000000">
                <a:alpha val="0"/>
              </a:srgbClr>
            </a:solidFill>
          </p:spPr>
        </p:sp>
        <p:sp>
          <p:nvSpPr>
            <p:cNvPr name="TextBox 7" id="7"/>
            <p:cNvSpPr txBox="true"/>
            <p:nvPr/>
          </p:nvSpPr>
          <p:spPr>
            <a:xfrm>
              <a:off x="0" y="-57150"/>
              <a:ext cx="4566268" cy="1349812"/>
            </a:xfrm>
            <a:prstGeom prst="rect">
              <a:avLst/>
            </a:prstGeom>
          </p:spPr>
          <p:txBody>
            <a:bodyPr anchor="t" rtlCol="false" tIns="0" lIns="0" bIns="0" rIns="0"/>
            <a:lstStyle/>
            <a:p>
              <a:pPr algn="ctr">
                <a:lnSpc>
                  <a:spcPts val="3240"/>
                </a:lnSpc>
              </a:pPr>
              <a:r>
                <a:rPr lang="en-US" b="true" sz="2700">
                  <a:solidFill>
                    <a:srgbClr val="FF0000"/>
                  </a:solidFill>
                  <a:latin typeface="Times New Roman Bold"/>
                  <a:ea typeface="Times New Roman Bold"/>
                  <a:cs typeface="Times New Roman Bold"/>
                  <a:sym typeface="Times New Roman Bold"/>
                </a:rPr>
                <a:t>THE COMMUNICATION</a:t>
              </a:r>
            </a:p>
          </p:txBody>
        </p:sp>
      </p:grpSp>
      <p:grpSp>
        <p:nvGrpSpPr>
          <p:cNvPr name="Group 8" id="8"/>
          <p:cNvGrpSpPr/>
          <p:nvPr/>
        </p:nvGrpSpPr>
        <p:grpSpPr>
          <a:xfrm rot="0">
            <a:off x="1325366" y="1502150"/>
            <a:ext cx="3990183" cy="969497"/>
            <a:chOff x="0" y="0"/>
            <a:chExt cx="5320244" cy="1292662"/>
          </a:xfrm>
        </p:grpSpPr>
        <p:sp>
          <p:nvSpPr>
            <p:cNvPr name="Freeform 9" id="9"/>
            <p:cNvSpPr/>
            <p:nvPr/>
          </p:nvSpPr>
          <p:spPr>
            <a:xfrm flipH="false" flipV="false" rot="0">
              <a:off x="0" y="0"/>
              <a:ext cx="5320244" cy="1292662"/>
            </a:xfrm>
            <a:custGeom>
              <a:avLst/>
              <a:gdLst/>
              <a:ahLst/>
              <a:cxnLst/>
              <a:rect r="r" b="b" t="t" l="l"/>
              <a:pathLst>
                <a:path h="1292662" w="5320244">
                  <a:moveTo>
                    <a:pt x="0" y="0"/>
                  </a:moveTo>
                  <a:lnTo>
                    <a:pt x="5320244" y="0"/>
                  </a:lnTo>
                  <a:lnTo>
                    <a:pt x="5320244" y="1292662"/>
                  </a:lnTo>
                  <a:lnTo>
                    <a:pt x="0" y="1292662"/>
                  </a:lnTo>
                  <a:close/>
                </a:path>
              </a:pathLst>
            </a:custGeom>
            <a:solidFill>
              <a:srgbClr val="000000">
                <a:alpha val="0"/>
              </a:srgbClr>
            </a:solidFill>
          </p:spPr>
        </p:sp>
        <p:sp>
          <p:nvSpPr>
            <p:cNvPr name="TextBox 10" id="10"/>
            <p:cNvSpPr txBox="true"/>
            <p:nvPr/>
          </p:nvSpPr>
          <p:spPr>
            <a:xfrm>
              <a:off x="0" y="-57150"/>
              <a:ext cx="5320244" cy="1349812"/>
            </a:xfrm>
            <a:prstGeom prst="rect">
              <a:avLst/>
            </a:prstGeom>
          </p:spPr>
          <p:txBody>
            <a:bodyPr anchor="t" rtlCol="false" tIns="0" lIns="0" bIns="0" rIns="0"/>
            <a:lstStyle/>
            <a:p>
              <a:pPr algn="ctr">
                <a:lnSpc>
                  <a:spcPts val="3240"/>
                </a:lnSpc>
              </a:pPr>
              <a:r>
                <a:rPr lang="en-US" b="true" sz="2700">
                  <a:solidFill>
                    <a:srgbClr val="FF0000"/>
                  </a:solidFill>
                  <a:latin typeface="Times New Roman Bold"/>
                  <a:ea typeface="Times New Roman Bold"/>
                  <a:cs typeface="Times New Roman Bold"/>
                  <a:sym typeface="Times New Roman Bold"/>
                </a:rPr>
                <a:t>THE </a:t>
              </a:r>
            </a:p>
            <a:p>
              <a:pPr algn="ctr">
                <a:lnSpc>
                  <a:spcPts val="3240"/>
                </a:lnSpc>
              </a:pPr>
              <a:r>
                <a:rPr lang="en-US" b="true" sz="2700">
                  <a:solidFill>
                    <a:srgbClr val="FF0000"/>
                  </a:solidFill>
                  <a:latin typeface="Times New Roman Bold"/>
                  <a:ea typeface="Times New Roman Bold"/>
                  <a:cs typeface="Times New Roman Bold"/>
                  <a:sym typeface="Times New Roman Bold"/>
                </a:rPr>
                <a:t>AUDIENCE</a:t>
              </a:r>
            </a:p>
          </p:txBody>
        </p:sp>
      </p:grpSp>
      <p:grpSp>
        <p:nvGrpSpPr>
          <p:cNvPr name="Group 11" id="11"/>
          <p:cNvGrpSpPr/>
          <p:nvPr/>
        </p:nvGrpSpPr>
        <p:grpSpPr>
          <a:xfrm rot="0">
            <a:off x="5953641" y="1467951"/>
            <a:ext cx="3279344" cy="969496"/>
            <a:chOff x="0" y="0"/>
            <a:chExt cx="4372458" cy="1292662"/>
          </a:xfrm>
        </p:grpSpPr>
        <p:sp>
          <p:nvSpPr>
            <p:cNvPr name="Freeform 12" id="12"/>
            <p:cNvSpPr/>
            <p:nvPr/>
          </p:nvSpPr>
          <p:spPr>
            <a:xfrm flipH="false" flipV="false" rot="0">
              <a:off x="0" y="0"/>
              <a:ext cx="4372458" cy="1292662"/>
            </a:xfrm>
            <a:custGeom>
              <a:avLst/>
              <a:gdLst/>
              <a:ahLst/>
              <a:cxnLst/>
              <a:rect r="r" b="b" t="t" l="l"/>
              <a:pathLst>
                <a:path h="1292662" w="4372458">
                  <a:moveTo>
                    <a:pt x="0" y="0"/>
                  </a:moveTo>
                  <a:lnTo>
                    <a:pt x="4372458" y="0"/>
                  </a:lnTo>
                  <a:lnTo>
                    <a:pt x="4372458" y="1292662"/>
                  </a:lnTo>
                  <a:lnTo>
                    <a:pt x="0" y="1292662"/>
                  </a:lnTo>
                  <a:close/>
                </a:path>
              </a:pathLst>
            </a:custGeom>
            <a:solidFill>
              <a:srgbClr val="000000">
                <a:alpha val="0"/>
              </a:srgbClr>
            </a:solidFill>
          </p:spPr>
        </p:sp>
        <p:sp>
          <p:nvSpPr>
            <p:cNvPr name="TextBox 13" id="13"/>
            <p:cNvSpPr txBox="true"/>
            <p:nvPr/>
          </p:nvSpPr>
          <p:spPr>
            <a:xfrm>
              <a:off x="0" y="-57150"/>
              <a:ext cx="4372458" cy="1349812"/>
            </a:xfrm>
            <a:prstGeom prst="rect">
              <a:avLst/>
            </a:prstGeom>
          </p:spPr>
          <p:txBody>
            <a:bodyPr anchor="t" rtlCol="false" tIns="0" lIns="0" bIns="0" rIns="0"/>
            <a:lstStyle/>
            <a:p>
              <a:pPr algn="ctr">
                <a:lnSpc>
                  <a:spcPts val="3240"/>
                </a:lnSpc>
              </a:pPr>
              <a:r>
                <a:rPr lang="en-US" b="true" sz="2700">
                  <a:solidFill>
                    <a:srgbClr val="FF0000"/>
                  </a:solidFill>
                  <a:latin typeface="Times New Roman Bold"/>
                  <a:ea typeface="Times New Roman Bold"/>
                  <a:cs typeface="Times New Roman Bold"/>
                  <a:sym typeface="Times New Roman Bold"/>
                </a:rPr>
                <a:t>THE </a:t>
              </a:r>
            </a:p>
            <a:p>
              <a:pPr algn="ctr">
                <a:lnSpc>
                  <a:spcPts val="3240"/>
                </a:lnSpc>
              </a:pPr>
              <a:r>
                <a:rPr lang="en-US" b="true" sz="2700">
                  <a:solidFill>
                    <a:srgbClr val="FF0000"/>
                  </a:solidFill>
                  <a:latin typeface="Times New Roman Bold"/>
                  <a:ea typeface="Times New Roman Bold"/>
                  <a:cs typeface="Times New Roman Bold"/>
                  <a:sym typeface="Times New Roman Bold"/>
                </a:rPr>
                <a:t>CONTENT</a:t>
              </a:r>
            </a:p>
          </p:txBody>
        </p:sp>
      </p:grpSp>
      <p:grpSp>
        <p:nvGrpSpPr>
          <p:cNvPr name="Group 14" id="14"/>
          <p:cNvGrpSpPr/>
          <p:nvPr/>
        </p:nvGrpSpPr>
        <p:grpSpPr>
          <a:xfrm rot="0">
            <a:off x="945242" y="2507940"/>
            <a:ext cx="4543198" cy="6355887"/>
            <a:chOff x="0" y="0"/>
            <a:chExt cx="6057598" cy="8474516"/>
          </a:xfrm>
        </p:grpSpPr>
        <p:sp>
          <p:nvSpPr>
            <p:cNvPr name="Freeform 15" id="15"/>
            <p:cNvSpPr/>
            <p:nvPr/>
          </p:nvSpPr>
          <p:spPr>
            <a:xfrm flipH="false" flipV="false" rot="0">
              <a:off x="0" y="0"/>
              <a:ext cx="6057646" cy="8474456"/>
            </a:xfrm>
            <a:custGeom>
              <a:avLst/>
              <a:gdLst/>
              <a:ahLst/>
              <a:cxnLst/>
              <a:rect r="r" b="b" t="t" l="l"/>
              <a:pathLst>
                <a:path h="8474456" w="6057646">
                  <a:moveTo>
                    <a:pt x="0" y="0"/>
                  </a:moveTo>
                  <a:lnTo>
                    <a:pt x="6057646" y="0"/>
                  </a:lnTo>
                  <a:lnTo>
                    <a:pt x="6057646" y="8474456"/>
                  </a:lnTo>
                  <a:lnTo>
                    <a:pt x="0" y="8474456"/>
                  </a:lnTo>
                  <a:close/>
                </a:path>
              </a:pathLst>
            </a:custGeom>
            <a:solidFill>
              <a:srgbClr val="E9EFF7"/>
            </a:solidFill>
          </p:spPr>
        </p:sp>
      </p:grpSp>
      <p:grpSp>
        <p:nvGrpSpPr>
          <p:cNvPr name="Group 16" id="16"/>
          <p:cNvGrpSpPr/>
          <p:nvPr/>
        </p:nvGrpSpPr>
        <p:grpSpPr>
          <a:xfrm rot="0">
            <a:off x="1148570" y="3275453"/>
            <a:ext cx="3957644" cy="1266354"/>
            <a:chOff x="0" y="0"/>
            <a:chExt cx="5276858" cy="1688472"/>
          </a:xfrm>
        </p:grpSpPr>
        <p:sp>
          <p:nvSpPr>
            <p:cNvPr name="Freeform 17" id="17"/>
            <p:cNvSpPr/>
            <p:nvPr/>
          </p:nvSpPr>
          <p:spPr>
            <a:xfrm flipH="false" flipV="false" rot="0">
              <a:off x="19050" y="19050"/>
              <a:ext cx="5238750" cy="1650365"/>
            </a:xfrm>
            <a:custGeom>
              <a:avLst/>
              <a:gdLst/>
              <a:ahLst/>
              <a:cxnLst/>
              <a:rect r="r" b="b" t="t" l="l"/>
              <a:pathLst>
                <a:path h="1650365" w="5238750">
                  <a:moveTo>
                    <a:pt x="0" y="0"/>
                  </a:moveTo>
                  <a:lnTo>
                    <a:pt x="5238750" y="0"/>
                  </a:lnTo>
                  <a:lnTo>
                    <a:pt x="5238750" y="1650365"/>
                  </a:lnTo>
                  <a:lnTo>
                    <a:pt x="0" y="1650365"/>
                  </a:lnTo>
                  <a:close/>
                </a:path>
              </a:pathLst>
            </a:custGeom>
            <a:solidFill>
              <a:srgbClr val="FFFFFF"/>
            </a:solidFill>
          </p:spPr>
        </p:sp>
        <p:sp>
          <p:nvSpPr>
            <p:cNvPr name="Freeform 18" id="18"/>
            <p:cNvSpPr/>
            <p:nvPr/>
          </p:nvSpPr>
          <p:spPr>
            <a:xfrm flipH="false" flipV="false" rot="0">
              <a:off x="-6985" y="-921385"/>
              <a:ext cx="5283835" cy="2609850"/>
            </a:xfrm>
            <a:custGeom>
              <a:avLst/>
              <a:gdLst/>
              <a:ahLst/>
              <a:cxnLst/>
              <a:rect r="r" b="b" t="t" l="l"/>
              <a:pathLst>
                <a:path h="2609850" w="5283835">
                  <a:moveTo>
                    <a:pt x="102235" y="921385"/>
                  </a:moveTo>
                  <a:lnTo>
                    <a:pt x="140335" y="921385"/>
                  </a:lnTo>
                  <a:lnTo>
                    <a:pt x="140335" y="959485"/>
                  </a:lnTo>
                  <a:lnTo>
                    <a:pt x="102235" y="959485"/>
                  </a:lnTo>
                  <a:close/>
                  <a:moveTo>
                    <a:pt x="178435" y="959485"/>
                  </a:moveTo>
                  <a:lnTo>
                    <a:pt x="216535" y="959485"/>
                  </a:lnTo>
                  <a:lnTo>
                    <a:pt x="178435" y="959485"/>
                  </a:lnTo>
                  <a:close/>
                  <a:moveTo>
                    <a:pt x="254635" y="959485"/>
                  </a:moveTo>
                  <a:lnTo>
                    <a:pt x="292735" y="959485"/>
                  </a:lnTo>
                  <a:lnTo>
                    <a:pt x="254635" y="959485"/>
                  </a:lnTo>
                  <a:close/>
                  <a:moveTo>
                    <a:pt x="330835" y="959485"/>
                  </a:moveTo>
                  <a:lnTo>
                    <a:pt x="368935" y="959485"/>
                  </a:lnTo>
                  <a:lnTo>
                    <a:pt x="330835" y="959485"/>
                  </a:lnTo>
                  <a:close/>
                  <a:moveTo>
                    <a:pt x="407035" y="959485"/>
                  </a:moveTo>
                  <a:lnTo>
                    <a:pt x="445135" y="959485"/>
                  </a:lnTo>
                  <a:lnTo>
                    <a:pt x="407035" y="959485"/>
                  </a:lnTo>
                  <a:close/>
                  <a:moveTo>
                    <a:pt x="483235" y="959485"/>
                  </a:moveTo>
                  <a:lnTo>
                    <a:pt x="521335" y="959485"/>
                  </a:lnTo>
                  <a:lnTo>
                    <a:pt x="483235" y="959485"/>
                  </a:lnTo>
                  <a:close/>
                  <a:moveTo>
                    <a:pt x="559435" y="959485"/>
                  </a:moveTo>
                  <a:lnTo>
                    <a:pt x="597535" y="959485"/>
                  </a:lnTo>
                  <a:lnTo>
                    <a:pt x="559435" y="959485"/>
                  </a:lnTo>
                  <a:close/>
                  <a:moveTo>
                    <a:pt x="635635" y="959485"/>
                  </a:moveTo>
                  <a:lnTo>
                    <a:pt x="673735" y="959485"/>
                  </a:lnTo>
                  <a:lnTo>
                    <a:pt x="635635" y="959485"/>
                  </a:lnTo>
                  <a:close/>
                  <a:moveTo>
                    <a:pt x="711835" y="959485"/>
                  </a:moveTo>
                  <a:lnTo>
                    <a:pt x="749935" y="959485"/>
                  </a:lnTo>
                  <a:lnTo>
                    <a:pt x="711835" y="959485"/>
                  </a:lnTo>
                  <a:close/>
                  <a:moveTo>
                    <a:pt x="788035" y="959485"/>
                  </a:moveTo>
                  <a:lnTo>
                    <a:pt x="826135" y="959485"/>
                  </a:lnTo>
                  <a:lnTo>
                    <a:pt x="788035" y="959485"/>
                  </a:lnTo>
                  <a:close/>
                  <a:moveTo>
                    <a:pt x="864235" y="959485"/>
                  </a:moveTo>
                  <a:lnTo>
                    <a:pt x="902335" y="959485"/>
                  </a:lnTo>
                  <a:lnTo>
                    <a:pt x="864235" y="959485"/>
                  </a:lnTo>
                  <a:close/>
                  <a:moveTo>
                    <a:pt x="940435" y="959485"/>
                  </a:moveTo>
                  <a:lnTo>
                    <a:pt x="978535" y="959485"/>
                  </a:lnTo>
                  <a:lnTo>
                    <a:pt x="940435" y="959485"/>
                  </a:lnTo>
                  <a:close/>
                  <a:moveTo>
                    <a:pt x="1016635" y="959485"/>
                  </a:moveTo>
                  <a:lnTo>
                    <a:pt x="1054735" y="959485"/>
                  </a:lnTo>
                  <a:lnTo>
                    <a:pt x="1016635" y="959485"/>
                  </a:lnTo>
                  <a:close/>
                  <a:moveTo>
                    <a:pt x="1092835" y="959485"/>
                  </a:moveTo>
                  <a:lnTo>
                    <a:pt x="1130935" y="959485"/>
                  </a:lnTo>
                  <a:lnTo>
                    <a:pt x="1092835" y="959485"/>
                  </a:lnTo>
                  <a:close/>
                  <a:moveTo>
                    <a:pt x="1169035" y="959485"/>
                  </a:moveTo>
                  <a:lnTo>
                    <a:pt x="1207135" y="959485"/>
                  </a:lnTo>
                  <a:lnTo>
                    <a:pt x="1169035" y="959485"/>
                  </a:lnTo>
                  <a:close/>
                  <a:moveTo>
                    <a:pt x="1245235" y="959485"/>
                  </a:moveTo>
                  <a:lnTo>
                    <a:pt x="1283335" y="959485"/>
                  </a:lnTo>
                  <a:lnTo>
                    <a:pt x="1245235" y="959485"/>
                  </a:lnTo>
                  <a:close/>
                  <a:moveTo>
                    <a:pt x="1321435" y="959485"/>
                  </a:moveTo>
                  <a:lnTo>
                    <a:pt x="1359535" y="959485"/>
                  </a:lnTo>
                  <a:lnTo>
                    <a:pt x="1321435" y="959485"/>
                  </a:lnTo>
                  <a:close/>
                  <a:moveTo>
                    <a:pt x="1397635" y="959485"/>
                  </a:moveTo>
                  <a:lnTo>
                    <a:pt x="1435735" y="959485"/>
                  </a:lnTo>
                  <a:lnTo>
                    <a:pt x="1397635" y="959485"/>
                  </a:lnTo>
                  <a:close/>
                  <a:moveTo>
                    <a:pt x="1473835" y="959485"/>
                  </a:moveTo>
                  <a:lnTo>
                    <a:pt x="1511935" y="959485"/>
                  </a:lnTo>
                  <a:lnTo>
                    <a:pt x="1473835" y="959485"/>
                  </a:lnTo>
                  <a:close/>
                  <a:moveTo>
                    <a:pt x="1550035" y="959485"/>
                  </a:moveTo>
                  <a:lnTo>
                    <a:pt x="1588135" y="959485"/>
                  </a:lnTo>
                  <a:lnTo>
                    <a:pt x="1550035" y="959485"/>
                  </a:lnTo>
                  <a:close/>
                  <a:moveTo>
                    <a:pt x="1626235" y="959485"/>
                  </a:moveTo>
                  <a:lnTo>
                    <a:pt x="1664335" y="959485"/>
                  </a:lnTo>
                  <a:lnTo>
                    <a:pt x="1626235" y="959485"/>
                  </a:lnTo>
                  <a:close/>
                  <a:moveTo>
                    <a:pt x="1702435" y="959485"/>
                  </a:moveTo>
                  <a:lnTo>
                    <a:pt x="1740535" y="959485"/>
                  </a:lnTo>
                  <a:lnTo>
                    <a:pt x="1702435" y="959485"/>
                  </a:lnTo>
                  <a:close/>
                  <a:moveTo>
                    <a:pt x="1778635" y="959485"/>
                  </a:moveTo>
                  <a:lnTo>
                    <a:pt x="1816735" y="959485"/>
                  </a:lnTo>
                  <a:lnTo>
                    <a:pt x="1778635" y="959485"/>
                  </a:lnTo>
                  <a:close/>
                  <a:moveTo>
                    <a:pt x="1854835" y="959485"/>
                  </a:moveTo>
                  <a:lnTo>
                    <a:pt x="1892935" y="959485"/>
                  </a:lnTo>
                  <a:lnTo>
                    <a:pt x="1854835" y="959485"/>
                  </a:lnTo>
                  <a:close/>
                  <a:moveTo>
                    <a:pt x="1931035" y="959485"/>
                  </a:moveTo>
                  <a:lnTo>
                    <a:pt x="1969135" y="959485"/>
                  </a:lnTo>
                  <a:lnTo>
                    <a:pt x="1931035" y="959485"/>
                  </a:lnTo>
                  <a:close/>
                  <a:moveTo>
                    <a:pt x="2007235" y="959485"/>
                  </a:moveTo>
                  <a:lnTo>
                    <a:pt x="2045335" y="959485"/>
                  </a:lnTo>
                  <a:lnTo>
                    <a:pt x="2007235" y="959485"/>
                  </a:lnTo>
                  <a:close/>
                  <a:moveTo>
                    <a:pt x="2083435" y="959485"/>
                  </a:moveTo>
                  <a:lnTo>
                    <a:pt x="2121535" y="959485"/>
                  </a:lnTo>
                  <a:lnTo>
                    <a:pt x="2083435" y="959485"/>
                  </a:lnTo>
                  <a:close/>
                  <a:moveTo>
                    <a:pt x="2159635" y="959485"/>
                  </a:moveTo>
                  <a:lnTo>
                    <a:pt x="2197735" y="959485"/>
                  </a:lnTo>
                  <a:lnTo>
                    <a:pt x="2159635" y="959485"/>
                  </a:lnTo>
                  <a:close/>
                  <a:moveTo>
                    <a:pt x="2235835" y="959485"/>
                  </a:moveTo>
                  <a:lnTo>
                    <a:pt x="2273935" y="959485"/>
                  </a:lnTo>
                  <a:lnTo>
                    <a:pt x="2235835" y="959485"/>
                  </a:lnTo>
                  <a:close/>
                  <a:moveTo>
                    <a:pt x="2312035" y="959485"/>
                  </a:moveTo>
                  <a:lnTo>
                    <a:pt x="2350135" y="959485"/>
                  </a:lnTo>
                  <a:lnTo>
                    <a:pt x="2312035" y="959485"/>
                  </a:lnTo>
                  <a:close/>
                  <a:moveTo>
                    <a:pt x="2388235" y="959485"/>
                  </a:moveTo>
                  <a:lnTo>
                    <a:pt x="2426335" y="959485"/>
                  </a:lnTo>
                  <a:lnTo>
                    <a:pt x="2388235" y="959485"/>
                  </a:lnTo>
                  <a:close/>
                  <a:moveTo>
                    <a:pt x="2464435" y="959485"/>
                  </a:moveTo>
                  <a:lnTo>
                    <a:pt x="2502535" y="959485"/>
                  </a:lnTo>
                  <a:lnTo>
                    <a:pt x="2464435" y="959485"/>
                  </a:lnTo>
                  <a:close/>
                  <a:moveTo>
                    <a:pt x="2540635" y="959485"/>
                  </a:moveTo>
                  <a:lnTo>
                    <a:pt x="2578735" y="959485"/>
                  </a:lnTo>
                  <a:lnTo>
                    <a:pt x="2540635" y="959485"/>
                  </a:lnTo>
                  <a:close/>
                  <a:moveTo>
                    <a:pt x="2616835" y="959485"/>
                  </a:moveTo>
                  <a:lnTo>
                    <a:pt x="2654935" y="959485"/>
                  </a:lnTo>
                  <a:lnTo>
                    <a:pt x="2616835" y="959485"/>
                  </a:lnTo>
                  <a:close/>
                  <a:moveTo>
                    <a:pt x="2693035" y="959485"/>
                  </a:moveTo>
                  <a:lnTo>
                    <a:pt x="2731135" y="959485"/>
                  </a:lnTo>
                  <a:lnTo>
                    <a:pt x="2693035" y="959485"/>
                  </a:lnTo>
                  <a:close/>
                  <a:moveTo>
                    <a:pt x="2769235" y="959485"/>
                  </a:moveTo>
                  <a:lnTo>
                    <a:pt x="2807335" y="959485"/>
                  </a:lnTo>
                  <a:lnTo>
                    <a:pt x="2769235" y="959485"/>
                  </a:lnTo>
                  <a:close/>
                  <a:moveTo>
                    <a:pt x="2845435" y="959485"/>
                  </a:moveTo>
                  <a:lnTo>
                    <a:pt x="2883535" y="959485"/>
                  </a:lnTo>
                  <a:lnTo>
                    <a:pt x="2845435" y="959485"/>
                  </a:lnTo>
                  <a:close/>
                  <a:moveTo>
                    <a:pt x="2921635" y="959485"/>
                  </a:moveTo>
                  <a:lnTo>
                    <a:pt x="2959735" y="959485"/>
                  </a:lnTo>
                  <a:lnTo>
                    <a:pt x="2921635" y="959485"/>
                  </a:lnTo>
                  <a:close/>
                  <a:moveTo>
                    <a:pt x="2997835" y="959485"/>
                  </a:moveTo>
                  <a:lnTo>
                    <a:pt x="3035935" y="959485"/>
                  </a:lnTo>
                  <a:lnTo>
                    <a:pt x="2997835" y="959485"/>
                  </a:lnTo>
                  <a:close/>
                  <a:moveTo>
                    <a:pt x="3074035" y="959485"/>
                  </a:moveTo>
                  <a:lnTo>
                    <a:pt x="3112135" y="959485"/>
                  </a:lnTo>
                  <a:lnTo>
                    <a:pt x="3074035" y="959485"/>
                  </a:lnTo>
                  <a:close/>
                  <a:moveTo>
                    <a:pt x="3150235" y="959485"/>
                  </a:moveTo>
                  <a:lnTo>
                    <a:pt x="3188335" y="959485"/>
                  </a:lnTo>
                  <a:lnTo>
                    <a:pt x="3150235" y="959485"/>
                  </a:lnTo>
                  <a:close/>
                  <a:moveTo>
                    <a:pt x="3226435" y="959485"/>
                  </a:moveTo>
                  <a:lnTo>
                    <a:pt x="3264535" y="959485"/>
                  </a:lnTo>
                  <a:lnTo>
                    <a:pt x="3226435" y="959485"/>
                  </a:lnTo>
                  <a:close/>
                  <a:moveTo>
                    <a:pt x="3302635" y="959485"/>
                  </a:moveTo>
                  <a:lnTo>
                    <a:pt x="3340735" y="959485"/>
                  </a:lnTo>
                  <a:lnTo>
                    <a:pt x="3302635" y="959485"/>
                  </a:lnTo>
                  <a:close/>
                  <a:moveTo>
                    <a:pt x="3378835" y="959485"/>
                  </a:moveTo>
                  <a:lnTo>
                    <a:pt x="3416935" y="959485"/>
                  </a:lnTo>
                  <a:lnTo>
                    <a:pt x="3378835" y="959485"/>
                  </a:lnTo>
                  <a:close/>
                  <a:moveTo>
                    <a:pt x="3455035" y="959485"/>
                  </a:moveTo>
                  <a:lnTo>
                    <a:pt x="3493135" y="959485"/>
                  </a:lnTo>
                  <a:lnTo>
                    <a:pt x="3455035" y="959485"/>
                  </a:lnTo>
                  <a:close/>
                  <a:moveTo>
                    <a:pt x="3531235" y="959485"/>
                  </a:moveTo>
                  <a:lnTo>
                    <a:pt x="3569335" y="959485"/>
                  </a:lnTo>
                  <a:lnTo>
                    <a:pt x="3531235" y="959485"/>
                  </a:lnTo>
                  <a:close/>
                  <a:moveTo>
                    <a:pt x="3607435" y="959485"/>
                  </a:moveTo>
                  <a:lnTo>
                    <a:pt x="3645535" y="959485"/>
                  </a:lnTo>
                  <a:lnTo>
                    <a:pt x="3607435" y="959485"/>
                  </a:lnTo>
                  <a:close/>
                  <a:moveTo>
                    <a:pt x="3683635" y="959485"/>
                  </a:moveTo>
                  <a:lnTo>
                    <a:pt x="3721735" y="959485"/>
                  </a:lnTo>
                  <a:lnTo>
                    <a:pt x="3683635" y="959485"/>
                  </a:lnTo>
                  <a:close/>
                  <a:moveTo>
                    <a:pt x="3759835" y="959485"/>
                  </a:moveTo>
                  <a:lnTo>
                    <a:pt x="3797935" y="959485"/>
                  </a:lnTo>
                  <a:lnTo>
                    <a:pt x="3759835" y="959485"/>
                  </a:lnTo>
                  <a:close/>
                  <a:moveTo>
                    <a:pt x="3836035" y="959485"/>
                  </a:moveTo>
                  <a:lnTo>
                    <a:pt x="3874135" y="959485"/>
                  </a:lnTo>
                  <a:lnTo>
                    <a:pt x="3836035" y="959485"/>
                  </a:lnTo>
                  <a:close/>
                  <a:moveTo>
                    <a:pt x="3912235" y="959485"/>
                  </a:moveTo>
                  <a:lnTo>
                    <a:pt x="3950335" y="959485"/>
                  </a:lnTo>
                  <a:lnTo>
                    <a:pt x="3912235" y="959485"/>
                  </a:lnTo>
                  <a:close/>
                  <a:moveTo>
                    <a:pt x="3988435" y="959485"/>
                  </a:moveTo>
                  <a:lnTo>
                    <a:pt x="4026535" y="959485"/>
                  </a:lnTo>
                  <a:lnTo>
                    <a:pt x="3988435" y="959485"/>
                  </a:lnTo>
                  <a:close/>
                  <a:moveTo>
                    <a:pt x="4064635" y="959485"/>
                  </a:moveTo>
                  <a:lnTo>
                    <a:pt x="4102735" y="959485"/>
                  </a:lnTo>
                  <a:lnTo>
                    <a:pt x="4064635" y="959485"/>
                  </a:lnTo>
                  <a:close/>
                  <a:moveTo>
                    <a:pt x="4140835" y="959485"/>
                  </a:moveTo>
                  <a:lnTo>
                    <a:pt x="4178935" y="959485"/>
                  </a:lnTo>
                  <a:lnTo>
                    <a:pt x="4140835" y="959485"/>
                  </a:lnTo>
                  <a:close/>
                  <a:moveTo>
                    <a:pt x="4217035" y="959485"/>
                  </a:moveTo>
                  <a:lnTo>
                    <a:pt x="4255135" y="959485"/>
                  </a:lnTo>
                  <a:lnTo>
                    <a:pt x="4217035" y="959485"/>
                  </a:lnTo>
                  <a:close/>
                  <a:moveTo>
                    <a:pt x="4293235" y="959485"/>
                  </a:moveTo>
                  <a:lnTo>
                    <a:pt x="4331335" y="959485"/>
                  </a:lnTo>
                  <a:lnTo>
                    <a:pt x="4293235" y="959485"/>
                  </a:lnTo>
                  <a:close/>
                  <a:moveTo>
                    <a:pt x="4369435" y="959485"/>
                  </a:moveTo>
                  <a:lnTo>
                    <a:pt x="4407535" y="959485"/>
                  </a:lnTo>
                  <a:lnTo>
                    <a:pt x="4369435" y="959485"/>
                  </a:lnTo>
                  <a:close/>
                  <a:moveTo>
                    <a:pt x="4445635" y="959485"/>
                  </a:moveTo>
                  <a:lnTo>
                    <a:pt x="4483735" y="959485"/>
                  </a:lnTo>
                  <a:lnTo>
                    <a:pt x="4445635" y="959485"/>
                  </a:lnTo>
                  <a:close/>
                  <a:moveTo>
                    <a:pt x="4521835" y="959485"/>
                  </a:moveTo>
                  <a:lnTo>
                    <a:pt x="4559935" y="959485"/>
                  </a:lnTo>
                  <a:lnTo>
                    <a:pt x="4521835" y="959485"/>
                  </a:lnTo>
                  <a:close/>
                  <a:moveTo>
                    <a:pt x="4598035" y="959485"/>
                  </a:moveTo>
                  <a:lnTo>
                    <a:pt x="4636135" y="959485"/>
                  </a:lnTo>
                  <a:lnTo>
                    <a:pt x="4598035" y="959485"/>
                  </a:lnTo>
                  <a:close/>
                  <a:moveTo>
                    <a:pt x="4674235" y="959485"/>
                  </a:moveTo>
                  <a:lnTo>
                    <a:pt x="4712335" y="959485"/>
                  </a:lnTo>
                  <a:lnTo>
                    <a:pt x="4674235" y="959485"/>
                  </a:lnTo>
                  <a:close/>
                  <a:moveTo>
                    <a:pt x="4750435" y="959485"/>
                  </a:moveTo>
                  <a:lnTo>
                    <a:pt x="4788535" y="959485"/>
                  </a:lnTo>
                  <a:lnTo>
                    <a:pt x="4750435" y="959485"/>
                  </a:lnTo>
                  <a:close/>
                  <a:moveTo>
                    <a:pt x="4826635" y="959485"/>
                  </a:moveTo>
                  <a:lnTo>
                    <a:pt x="4864735" y="959485"/>
                  </a:lnTo>
                  <a:lnTo>
                    <a:pt x="4826635" y="959485"/>
                  </a:lnTo>
                  <a:close/>
                  <a:moveTo>
                    <a:pt x="4902835" y="959485"/>
                  </a:moveTo>
                  <a:lnTo>
                    <a:pt x="4940935" y="959485"/>
                  </a:lnTo>
                  <a:lnTo>
                    <a:pt x="4902835" y="959485"/>
                  </a:lnTo>
                  <a:close/>
                  <a:moveTo>
                    <a:pt x="4979035" y="959485"/>
                  </a:moveTo>
                  <a:lnTo>
                    <a:pt x="5017135" y="959485"/>
                  </a:lnTo>
                  <a:lnTo>
                    <a:pt x="4979035" y="959485"/>
                  </a:lnTo>
                  <a:close/>
                  <a:moveTo>
                    <a:pt x="5055235" y="959485"/>
                  </a:moveTo>
                  <a:lnTo>
                    <a:pt x="5093335" y="959485"/>
                  </a:lnTo>
                  <a:lnTo>
                    <a:pt x="5055235" y="959485"/>
                  </a:lnTo>
                  <a:close/>
                  <a:moveTo>
                    <a:pt x="5131435" y="959485"/>
                  </a:moveTo>
                  <a:lnTo>
                    <a:pt x="5169535" y="959485"/>
                  </a:lnTo>
                  <a:lnTo>
                    <a:pt x="5131435" y="959485"/>
                  </a:lnTo>
                  <a:close/>
                  <a:moveTo>
                    <a:pt x="5207635" y="959485"/>
                  </a:moveTo>
                  <a:lnTo>
                    <a:pt x="5245735" y="959485"/>
                  </a:lnTo>
                  <a:lnTo>
                    <a:pt x="5207635" y="959485"/>
                  </a:lnTo>
                  <a:close/>
                  <a:moveTo>
                    <a:pt x="5283835" y="997585"/>
                  </a:moveTo>
                  <a:lnTo>
                    <a:pt x="5245735" y="997585"/>
                  </a:lnTo>
                  <a:lnTo>
                    <a:pt x="5245735" y="959485"/>
                  </a:lnTo>
                  <a:close/>
                  <a:moveTo>
                    <a:pt x="5245735" y="1035685"/>
                  </a:moveTo>
                  <a:lnTo>
                    <a:pt x="5245735" y="1073785"/>
                  </a:lnTo>
                  <a:lnTo>
                    <a:pt x="5207635" y="1073785"/>
                  </a:lnTo>
                  <a:lnTo>
                    <a:pt x="5207635" y="1035685"/>
                  </a:lnTo>
                  <a:close/>
                  <a:moveTo>
                    <a:pt x="5207635" y="1111885"/>
                  </a:moveTo>
                  <a:lnTo>
                    <a:pt x="5207635" y="1149985"/>
                  </a:lnTo>
                  <a:lnTo>
                    <a:pt x="5169535" y="1149985"/>
                  </a:lnTo>
                  <a:lnTo>
                    <a:pt x="5169535" y="1111885"/>
                  </a:lnTo>
                  <a:close/>
                  <a:moveTo>
                    <a:pt x="5169535" y="1188085"/>
                  </a:moveTo>
                  <a:lnTo>
                    <a:pt x="5169535" y="1226185"/>
                  </a:lnTo>
                  <a:lnTo>
                    <a:pt x="5131435" y="1226185"/>
                  </a:lnTo>
                  <a:lnTo>
                    <a:pt x="5131435" y="1188085"/>
                  </a:lnTo>
                  <a:close/>
                  <a:moveTo>
                    <a:pt x="5131435" y="1264285"/>
                  </a:moveTo>
                  <a:lnTo>
                    <a:pt x="5131435" y="1302385"/>
                  </a:lnTo>
                  <a:lnTo>
                    <a:pt x="5093335" y="1302385"/>
                  </a:lnTo>
                  <a:lnTo>
                    <a:pt x="5093335" y="1264285"/>
                  </a:lnTo>
                  <a:close/>
                  <a:moveTo>
                    <a:pt x="5093335" y="1340485"/>
                  </a:moveTo>
                  <a:lnTo>
                    <a:pt x="5093335" y="1378585"/>
                  </a:lnTo>
                  <a:lnTo>
                    <a:pt x="5055235" y="1378585"/>
                  </a:lnTo>
                  <a:lnTo>
                    <a:pt x="5055235" y="1340485"/>
                  </a:lnTo>
                  <a:close/>
                  <a:moveTo>
                    <a:pt x="5055235" y="1416685"/>
                  </a:moveTo>
                  <a:lnTo>
                    <a:pt x="5055235" y="1454785"/>
                  </a:lnTo>
                  <a:lnTo>
                    <a:pt x="5017135" y="1454785"/>
                  </a:lnTo>
                  <a:lnTo>
                    <a:pt x="5017135" y="1416685"/>
                  </a:lnTo>
                  <a:close/>
                  <a:moveTo>
                    <a:pt x="5017135" y="1492885"/>
                  </a:moveTo>
                  <a:lnTo>
                    <a:pt x="5017135" y="1530985"/>
                  </a:lnTo>
                  <a:lnTo>
                    <a:pt x="4979035" y="1530985"/>
                  </a:lnTo>
                  <a:lnTo>
                    <a:pt x="4979035" y="1492885"/>
                  </a:lnTo>
                  <a:close/>
                  <a:moveTo>
                    <a:pt x="4979035" y="1569085"/>
                  </a:moveTo>
                  <a:lnTo>
                    <a:pt x="4979035" y="1607185"/>
                  </a:lnTo>
                  <a:lnTo>
                    <a:pt x="4940935" y="1607185"/>
                  </a:lnTo>
                  <a:lnTo>
                    <a:pt x="4940935" y="1569085"/>
                  </a:lnTo>
                  <a:close/>
                  <a:moveTo>
                    <a:pt x="4940935" y="1645285"/>
                  </a:moveTo>
                  <a:lnTo>
                    <a:pt x="4940935" y="1683385"/>
                  </a:lnTo>
                  <a:lnTo>
                    <a:pt x="4902835" y="1683385"/>
                  </a:lnTo>
                  <a:lnTo>
                    <a:pt x="4902835" y="1645285"/>
                  </a:lnTo>
                  <a:close/>
                  <a:moveTo>
                    <a:pt x="4902835" y="1721485"/>
                  </a:moveTo>
                  <a:lnTo>
                    <a:pt x="4902835" y="1759585"/>
                  </a:lnTo>
                  <a:lnTo>
                    <a:pt x="4864735" y="1759585"/>
                  </a:lnTo>
                  <a:lnTo>
                    <a:pt x="4864735" y="1721485"/>
                  </a:lnTo>
                  <a:close/>
                  <a:moveTo>
                    <a:pt x="4864735" y="1797685"/>
                  </a:moveTo>
                  <a:lnTo>
                    <a:pt x="4864735" y="1835785"/>
                  </a:lnTo>
                  <a:lnTo>
                    <a:pt x="4826635" y="1835785"/>
                  </a:lnTo>
                  <a:lnTo>
                    <a:pt x="4826635" y="1797685"/>
                  </a:lnTo>
                  <a:close/>
                  <a:moveTo>
                    <a:pt x="4826635" y="1873885"/>
                  </a:moveTo>
                  <a:lnTo>
                    <a:pt x="4826635" y="1911985"/>
                  </a:lnTo>
                  <a:lnTo>
                    <a:pt x="4788535" y="1911985"/>
                  </a:lnTo>
                  <a:lnTo>
                    <a:pt x="4788535" y="1873885"/>
                  </a:lnTo>
                  <a:close/>
                  <a:moveTo>
                    <a:pt x="4788535" y="1950085"/>
                  </a:moveTo>
                  <a:lnTo>
                    <a:pt x="4788535" y="1988185"/>
                  </a:lnTo>
                  <a:lnTo>
                    <a:pt x="4750435" y="1988185"/>
                  </a:lnTo>
                  <a:lnTo>
                    <a:pt x="4750435" y="1950085"/>
                  </a:lnTo>
                  <a:close/>
                  <a:moveTo>
                    <a:pt x="4750435" y="2026285"/>
                  </a:moveTo>
                  <a:lnTo>
                    <a:pt x="4750435" y="2064385"/>
                  </a:lnTo>
                  <a:lnTo>
                    <a:pt x="4712335" y="2064385"/>
                  </a:lnTo>
                  <a:lnTo>
                    <a:pt x="4712335" y="2026285"/>
                  </a:lnTo>
                  <a:close/>
                  <a:moveTo>
                    <a:pt x="4712335" y="2102485"/>
                  </a:moveTo>
                  <a:lnTo>
                    <a:pt x="4712335" y="2140585"/>
                  </a:lnTo>
                  <a:lnTo>
                    <a:pt x="4674235" y="2140585"/>
                  </a:lnTo>
                  <a:lnTo>
                    <a:pt x="4674235" y="2102485"/>
                  </a:lnTo>
                  <a:close/>
                  <a:moveTo>
                    <a:pt x="4674235" y="2178685"/>
                  </a:moveTo>
                  <a:lnTo>
                    <a:pt x="4674235" y="2216785"/>
                  </a:lnTo>
                  <a:lnTo>
                    <a:pt x="4636135" y="2216785"/>
                  </a:lnTo>
                  <a:lnTo>
                    <a:pt x="4636135" y="2178685"/>
                  </a:lnTo>
                  <a:close/>
                  <a:moveTo>
                    <a:pt x="4636135" y="2254885"/>
                  </a:moveTo>
                  <a:lnTo>
                    <a:pt x="4636135" y="2292985"/>
                  </a:lnTo>
                  <a:lnTo>
                    <a:pt x="4598035" y="2292985"/>
                  </a:lnTo>
                  <a:lnTo>
                    <a:pt x="4598035" y="2254885"/>
                  </a:lnTo>
                  <a:close/>
                  <a:moveTo>
                    <a:pt x="4598035" y="2331085"/>
                  </a:moveTo>
                  <a:lnTo>
                    <a:pt x="4598035" y="2369185"/>
                  </a:lnTo>
                  <a:lnTo>
                    <a:pt x="4559935" y="2369185"/>
                  </a:lnTo>
                  <a:lnTo>
                    <a:pt x="4559935" y="2331085"/>
                  </a:lnTo>
                  <a:close/>
                  <a:moveTo>
                    <a:pt x="4559935" y="2407285"/>
                  </a:moveTo>
                  <a:lnTo>
                    <a:pt x="4559935" y="2445385"/>
                  </a:lnTo>
                  <a:lnTo>
                    <a:pt x="4521835" y="2445385"/>
                  </a:lnTo>
                  <a:lnTo>
                    <a:pt x="4521835" y="2407285"/>
                  </a:lnTo>
                  <a:close/>
                  <a:moveTo>
                    <a:pt x="4521835" y="2483485"/>
                  </a:moveTo>
                  <a:lnTo>
                    <a:pt x="4521835" y="2521585"/>
                  </a:lnTo>
                  <a:lnTo>
                    <a:pt x="4483735" y="2521585"/>
                  </a:lnTo>
                  <a:lnTo>
                    <a:pt x="4483735" y="2483485"/>
                  </a:lnTo>
                  <a:close/>
                  <a:moveTo>
                    <a:pt x="4483735" y="2559685"/>
                  </a:moveTo>
                  <a:lnTo>
                    <a:pt x="4483735" y="2590800"/>
                  </a:lnTo>
                  <a:cubicBezTo>
                    <a:pt x="4483735" y="2601341"/>
                    <a:pt x="4475226" y="2609850"/>
                    <a:pt x="4464685" y="2609850"/>
                  </a:cubicBezTo>
                  <a:lnTo>
                    <a:pt x="4457700" y="2609850"/>
                  </a:lnTo>
                  <a:lnTo>
                    <a:pt x="4457700" y="2571750"/>
                  </a:lnTo>
                  <a:lnTo>
                    <a:pt x="5264785" y="2571750"/>
                  </a:lnTo>
                  <a:lnTo>
                    <a:pt x="5264785" y="2590800"/>
                  </a:lnTo>
                  <a:lnTo>
                    <a:pt x="5245735" y="2590800"/>
                  </a:lnTo>
                  <a:lnTo>
                    <a:pt x="5245735" y="2559685"/>
                  </a:lnTo>
                  <a:close/>
                  <a:moveTo>
                    <a:pt x="5181600" y="2609850"/>
                  </a:moveTo>
                  <a:lnTo>
                    <a:pt x="5143500" y="2609850"/>
                  </a:lnTo>
                  <a:lnTo>
                    <a:pt x="5143500" y="2571750"/>
                  </a:lnTo>
                  <a:lnTo>
                    <a:pt x="5181600" y="2571750"/>
                  </a:lnTo>
                  <a:close/>
                  <a:moveTo>
                    <a:pt x="5105400" y="2571750"/>
                  </a:moveTo>
                  <a:lnTo>
                    <a:pt x="5067300" y="2571750"/>
                  </a:lnTo>
                  <a:lnTo>
                    <a:pt x="5067300" y="2533650"/>
                  </a:lnTo>
                  <a:lnTo>
                    <a:pt x="5105400" y="2533650"/>
                  </a:lnTo>
                  <a:close/>
                  <a:moveTo>
                    <a:pt x="5029200" y="2533650"/>
                  </a:moveTo>
                  <a:lnTo>
                    <a:pt x="4991100" y="2533650"/>
                  </a:lnTo>
                  <a:lnTo>
                    <a:pt x="4991100" y="2495550"/>
                  </a:lnTo>
                  <a:lnTo>
                    <a:pt x="5029200" y="2495550"/>
                  </a:lnTo>
                  <a:close/>
                  <a:moveTo>
                    <a:pt x="4953000" y="2495550"/>
                  </a:moveTo>
                  <a:lnTo>
                    <a:pt x="4914900" y="2495550"/>
                  </a:lnTo>
                  <a:lnTo>
                    <a:pt x="4914900" y="2457450"/>
                  </a:lnTo>
                  <a:lnTo>
                    <a:pt x="4953000" y="2457450"/>
                  </a:lnTo>
                  <a:close/>
                  <a:moveTo>
                    <a:pt x="4876800" y="2457450"/>
                  </a:moveTo>
                  <a:lnTo>
                    <a:pt x="4838700" y="2457450"/>
                  </a:lnTo>
                  <a:lnTo>
                    <a:pt x="4838700" y="2419350"/>
                  </a:lnTo>
                  <a:lnTo>
                    <a:pt x="4876800" y="2419350"/>
                  </a:lnTo>
                  <a:close/>
                  <a:moveTo>
                    <a:pt x="4800600" y="2419350"/>
                  </a:moveTo>
                  <a:lnTo>
                    <a:pt x="4762500" y="2419350"/>
                  </a:lnTo>
                  <a:lnTo>
                    <a:pt x="4762500" y="2381250"/>
                  </a:lnTo>
                  <a:lnTo>
                    <a:pt x="4800600" y="2381250"/>
                  </a:lnTo>
                  <a:close/>
                  <a:moveTo>
                    <a:pt x="4724400" y="2381250"/>
                  </a:moveTo>
                  <a:lnTo>
                    <a:pt x="4686300" y="2381250"/>
                  </a:lnTo>
                  <a:lnTo>
                    <a:pt x="4686300" y="2343150"/>
                  </a:lnTo>
                  <a:lnTo>
                    <a:pt x="4724400" y="2343150"/>
                  </a:lnTo>
                  <a:close/>
                  <a:moveTo>
                    <a:pt x="4648200" y="2343150"/>
                  </a:moveTo>
                  <a:lnTo>
                    <a:pt x="4610100" y="2343150"/>
                  </a:lnTo>
                  <a:lnTo>
                    <a:pt x="4610100" y="2305050"/>
                  </a:lnTo>
                  <a:lnTo>
                    <a:pt x="4648200" y="2305050"/>
                  </a:lnTo>
                  <a:close/>
                  <a:moveTo>
                    <a:pt x="4572000" y="2305050"/>
                  </a:moveTo>
                  <a:lnTo>
                    <a:pt x="4533900" y="2305050"/>
                  </a:lnTo>
                  <a:lnTo>
                    <a:pt x="4533900" y="2266950"/>
                  </a:lnTo>
                  <a:lnTo>
                    <a:pt x="4572000" y="2266950"/>
                  </a:lnTo>
                  <a:close/>
                  <a:moveTo>
                    <a:pt x="4495800" y="2266950"/>
                  </a:moveTo>
                  <a:lnTo>
                    <a:pt x="4457700" y="2266950"/>
                  </a:lnTo>
                  <a:lnTo>
                    <a:pt x="4457700" y="2228850"/>
                  </a:lnTo>
                  <a:lnTo>
                    <a:pt x="4495800" y="2228850"/>
                  </a:lnTo>
                  <a:close/>
                  <a:moveTo>
                    <a:pt x="4419600" y="2228850"/>
                  </a:moveTo>
                  <a:lnTo>
                    <a:pt x="4381500" y="2228850"/>
                  </a:lnTo>
                  <a:lnTo>
                    <a:pt x="4381500" y="2190750"/>
                  </a:lnTo>
                  <a:lnTo>
                    <a:pt x="4419600" y="2190750"/>
                  </a:lnTo>
                  <a:close/>
                  <a:moveTo>
                    <a:pt x="4343400" y="2190750"/>
                  </a:moveTo>
                  <a:lnTo>
                    <a:pt x="4305300" y="2190750"/>
                  </a:lnTo>
                  <a:lnTo>
                    <a:pt x="4305300" y="2152650"/>
                  </a:lnTo>
                  <a:lnTo>
                    <a:pt x="4343400" y="2152650"/>
                  </a:lnTo>
                  <a:close/>
                  <a:moveTo>
                    <a:pt x="4267200" y="2152650"/>
                  </a:moveTo>
                  <a:lnTo>
                    <a:pt x="4229100" y="2152650"/>
                  </a:lnTo>
                  <a:lnTo>
                    <a:pt x="4229100" y="2114550"/>
                  </a:lnTo>
                  <a:lnTo>
                    <a:pt x="4267200" y="2114550"/>
                  </a:lnTo>
                  <a:close/>
                  <a:moveTo>
                    <a:pt x="4191000" y="2114550"/>
                  </a:moveTo>
                  <a:lnTo>
                    <a:pt x="4152900" y="2114550"/>
                  </a:lnTo>
                  <a:lnTo>
                    <a:pt x="4152900" y="2076450"/>
                  </a:lnTo>
                  <a:lnTo>
                    <a:pt x="4191000" y="2076450"/>
                  </a:lnTo>
                  <a:close/>
                  <a:moveTo>
                    <a:pt x="4114800" y="2076450"/>
                  </a:moveTo>
                  <a:lnTo>
                    <a:pt x="4076700" y="2076450"/>
                  </a:lnTo>
                  <a:lnTo>
                    <a:pt x="4076700" y="2038350"/>
                  </a:lnTo>
                  <a:lnTo>
                    <a:pt x="4114800" y="2038350"/>
                  </a:lnTo>
                  <a:close/>
                  <a:moveTo>
                    <a:pt x="4038600" y="2038350"/>
                  </a:moveTo>
                  <a:lnTo>
                    <a:pt x="4000500" y="2038350"/>
                  </a:lnTo>
                  <a:lnTo>
                    <a:pt x="4000500" y="2000250"/>
                  </a:lnTo>
                  <a:lnTo>
                    <a:pt x="4038600" y="2000250"/>
                  </a:lnTo>
                  <a:close/>
                  <a:moveTo>
                    <a:pt x="3962400" y="2000250"/>
                  </a:moveTo>
                  <a:lnTo>
                    <a:pt x="3924300" y="2000250"/>
                  </a:lnTo>
                  <a:lnTo>
                    <a:pt x="3924300" y="1962150"/>
                  </a:lnTo>
                  <a:lnTo>
                    <a:pt x="3962400" y="1962150"/>
                  </a:lnTo>
                  <a:close/>
                  <a:moveTo>
                    <a:pt x="3886200" y="1962150"/>
                  </a:moveTo>
                  <a:lnTo>
                    <a:pt x="3848100" y="1962150"/>
                  </a:lnTo>
                  <a:lnTo>
                    <a:pt x="3848100" y="1924050"/>
                  </a:lnTo>
                  <a:lnTo>
                    <a:pt x="3886200" y="1924050"/>
                  </a:lnTo>
                  <a:close/>
                  <a:moveTo>
                    <a:pt x="3810000" y="1924050"/>
                  </a:moveTo>
                  <a:lnTo>
                    <a:pt x="3771900" y="1924050"/>
                  </a:lnTo>
                  <a:lnTo>
                    <a:pt x="3771900" y="1885950"/>
                  </a:lnTo>
                  <a:lnTo>
                    <a:pt x="3810000" y="1885950"/>
                  </a:lnTo>
                  <a:close/>
                  <a:moveTo>
                    <a:pt x="3733800" y="1885950"/>
                  </a:moveTo>
                  <a:lnTo>
                    <a:pt x="3695700" y="1885950"/>
                  </a:lnTo>
                  <a:lnTo>
                    <a:pt x="3695700" y="1847850"/>
                  </a:lnTo>
                  <a:lnTo>
                    <a:pt x="3733800" y="1847850"/>
                  </a:lnTo>
                  <a:close/>
                  <a:moveTo>
                    <a:pt x="3657600" y="1847850"/>
                  </a:moveTo>
                  <a:lnTo>
                    <a:pt x="3619500" y="1847850"/>
                  </a:lnTo>
                  <a:lnTo>
                    <a:pt x="3619500" y="1809750"/>
                  </a:lnTo>
                  <a:lnTo>
                    <a:pt x="3657600" y="1809750"/>
                  </a:lnTo>
                  <a:close/>
                  <a:moveTo>
                    <a:pt x="3581400" y="1809750"/>
                  </a:moveTo>
                  <a:lnTo>
                    <a:pt x="3543300" y="1809750"/>
                  </a:lnTo>
                  <a:lnTo>
                    <a:pt x="3543300" y="1771650"/>
                  </a:lnTo>
                  <a:lnTo>
                    <a:pt x="3581400" y="1771650"/>
                  </a:lnTo>
                  <a:close/>
                  <a:moveTo>
                    <a:pt x="3505200" y="1771650"/>
                  </a:moveTo>
                  <a:lnTo>
                    <a:pt x="3467100" y="1771650"/>
                  </a:lnTo>
                  <a:lnTo>
                    <a:pt x="3467100" y="1733550"/>
                  </a:lnTo>
                  <a:lnTo>
                    <a:pt x="3505200" y="1733550"/>
                  </a:lnTo>
                  <a:close/>
                  <a:moveTo>
                    <a:pt x="3429000" y="1733550"/>
                  </a:moveTo>
                  <a:lnTo>
                    <a:pt x="3390900" y="1733550"/>
                  </a:lnTo>
                  <a:lnTo>
                    <a:pt x="3390900" y="1695450"/>
                  </a:lnTo>
                  <a:lnTo>
                    <a:pt x="3429000" y="1695450"/>
                  </a:lnTo>
                  <a:close/>
                  <a:moveTo>
                    <a:pt x="3352800" y="1695450"/>
                  </a:moveTo>
                  <a:lnTo>
                    <a:pt x="3314700" y="1695450"/>
                  </a:lnTo>
                  <a:lnTo>
                    <a:pt x="3314700" y="1657350"/>
                  </a:lnTo>
                  <a:lnTo>
                    <a:pt x="3352800" y="1657350"/>
                  </a:lnTo>
                  <a:close/>
                  <a:moveTo>
                    <a:pt x="3276600" y="1657350"/>
                  </a:moveTo>
                  <a:lnTo>
                    <a:pt x="3238500" y="1657350"/>
                  </a:lnTo>
                  <a:lnTo>
                    <a:pt x="3238500" y="1619250"/>
                  </a:lnTo>
                  <a:lnTo>
                    <a:pt x="3276600" y="1619250"/>
                  </a:lnTo>
                  <a:close/>
                  <a:moveTo>
                    <a:pt x="3200400" y="1619250"/>
                  </a:moveTo>
                  <a:lnTo>
                    <a:pt x="3162300" y="1619250"/>
                  </a:lnTo>
                  <a:lnTo>
                    <a:pt x="3162300" y="1581150"/>
                  </a:lnTo>
                  <a:lnTo>
                    <a:pt x="3200400" y="1581150"/>
                  </a:lnTo>
                  <a:close/>
                  <a:moveTo>
                    <a:pt x="3124200" y="1581150"/>
                  </a:moveTo>
                  <a:lnTo>
                    <a:pt x="3086100" y="1581150"/>
                  </a:lnTo>
                  <a:lnTo>
                    <a:pt x="3086100" y="1543050"/>
                  </a:lnTo>
                  <a:lnTo>
                    <a:pt x="3124200" y="1543050"/>
                  </a:lnTo>
                  <a:close/>
                  <a:moveTo>
                    <a:pt x="3048000" y="1543050"/>
                  </a:moveTo>
                  <a:lnTo>
                    <a:pt x="3009900" y="1543050"/>
                  </a:lnTo>
                  <a:lnTo>
                    <a:pt x="3009900" y="1504950"/>
                  </a:lnTo>
                  <a:lnTo>
                    <a:pt x="3048000" y="1504950"/>
                  </a:lnTo>
                  <a:close/>
                  <a:moveTo>
                    <a:pt x="2971800" y="1504950"/>
                  </a:moveTo>
                  <a:lnTo>
                    <a:pt x="2933700" y="1504950"/>
                  </a:lnTo>
                  <a:lnTo>
                    <a:pt x="2933700" y="1466850"/>
                  </a:lnTo>
                  <a:lnTo>
                    <a:pt x="2971800" y="1466850"/>
                  </a:lnTo>
                  <a:close/>
                  <a:moveTo>
                    <a:pt x="2895600" y="1466850"/>
                  </a:moveTo>
                  <a:lnTo>
                    <a:pt x="2857500" y="1466850"/>
                  </a:lnTo>
                  <a:lnTo>
                    <a:pt x="2857500" y="1428750"/>
                  </a:lnTo>
                  <a:lnTo>
                    <a:pt x="2895600" y="1428750"/>
                  </a:lnTo>
                  <a:close/>
                  <a:moveTo>
                    <a:pt x="2819400" y="1428750"/>
                  </a:moveTo>
                  <a:lnTo>
                    <a:pt x="2781300" y="1428750"/>
                  </a:lnTo>
                  <a:lnTo>
                    <a:pt x="2781300" y="1390650"/>
                  </a:lnTo>
                  <a:lnTo>
                    <a:pt x="2819400" y="1390650"/>
                  </a:lnTo>
                  <a:close/>
                  <a:moveTo>
                    <a:pt x="2743200" y="1390650"/>
                  </a:moveTo>
                  <a:lnTo>
                    <a:pt x="2705100" y="1390650"/>
                  </a:lnTo>
                  <a:lnTo>
                    <a:pt x="2705100" y="1352550"/>
                  </a:lnTo>
                  <a:lnTo>
                    <a:pt x="2743200" y="1352550"/>
                  </a:lnTo>
                  <a:close/>
                  <a:moveTo>
                    <a:pt x="2667000" y="1352550"/>
                  </a:moveTo>
                  <a:lnTo>
                    <a:pt x="2628900" y="1352550"/>
                  </a:lnTo>
                  <a:lnTo>
                    <a:pt x="2628900" y="1314450"/>
                  </a:lnTo>
                  <a:lnTo>
                    <a:pt x="2667000" y="1314450"/>
                  </a:lnTo>
                  <a:close/>
                  <a:moveTo>
                    <a:pt x="2590800" y="1314450"/>
                  </a:moveTo>
                  <a:lnTo>
                    <a:pt x="2552700" y="1314450"/>
                  </a:lnTo>
                  <a:lnTo>
                    <a:pt x="2552700" y="1276350"/>
                  </a:lnTo>
                  <a:lnTo>
                    <a:pt x="2590800" y="1276350"/>
                  </a:lnTo>
                  <a:close/>
                  <a:moveTo>
                    <a:pt x="2514600" y="1276350"/>
                  </a:moveTo>
                  <a:lnTo>
                    <a:pt x="2476500" y="1276350"/>
                  </a:lnTo>
                  <a:lnTo>
                    <a:pt x="2476500" y="1238250"/>
                  </a:lnTo>
                  <a:lnTo>
                    <a:pt x="2514600" y="1238250"/>
                  </a:lnTo>
                  <a:close/>
                  <a:moveTo>
                    <a:pt x="2438400" y="1238250"/>
                  </a:moveTo>
                  <a:lnTo>
                    <a:pt x="2400300" y="1238250"/>
                  </a:lnTo>
                  <a:lnTo>
                    <a:pt x="2400300" y="1200150"/>
                  </a:lnTo>
                  <a:lnTo>
                    <a:pt x="2438400" y="1200150"/>
                  </a:lnTo>
                  <a:close/>
                  <a:moveTo>
                    <a:pt x="2362200" y="1200150"/>
                  </a:moveTo>
                  <a:lnTo>
                    <a:pt x="2324100" y="1200150"/>
                  </a:lnTo>
                  <a:lnTo>
                    <a:pt x="2324100" y="1162050"/>
                  </a:lnTo>
                  <a:lnTo>
                    <a:pt x="2362200" y="1162050"/>
                  </a:lnTo>
                  <a:close/>
                  <a:moveTo>
                    <a:pt x="2286000" y="1162050"/>
                  </a:moveTo>
                  <a:lnTo>
                    <a:pt x="2247900" y="1162050"/>
                  </a:lnTo>
                  <a:lnTo>
                    <a:pt x="2247900" y="1123950"/>
                  </a:lnTo>
                  <a:lnTo>
                    <a:pt x="2286000" y="1123950"/>
                  </a:lnTo>
                  <a:close/>
                  <a:moveTo>
                    <a:pt x="2209800" y="1123950"/>
                  </a:moveTo>
                  <a:lnTo>
                    <a:pt x="2171700" y="1123950"/>
                  </a:lnTo>
                  <a:lnTo>
                    <a:pt x="2171700" y="1085850"/>
                  </a:lnTo>
                  <a:lnTo>
                    <a:pt x="2209800" y="1085850"/>
                  </a:lnTo>
                  <a:close/>
                  <a:moveTo>
                    <a:pt x="2133600" y="1085850"/>
                  </a:moveTo>
                  <a:lnTo>
                    <a:pt x="2095500" y="1085850"/>
                  </a:lnTo>
                  <a:lnTo>
                    <a:pt x="2095500" y="1047750"/>
                  </a:lnTo>
                  <a:lnTo>
                    <a:pt x="2133600" y="1047750"/>
                  </a:lnTo>
                  <a:close/>
                  <a:moveTo>
                    <a:pt x="2057400" y="1047750"/>
                  </a:moveTo>
                  <a:lnTo>
                    <a:pt x="2019300" y="1047750"/>
                  </a:lnTo>
                  <a:lnTo>
                    <a:pt x="2019300" y="1009650"/>
                  </a:lnTo>
                  <a:lnTo>
                    <a:pt x="2057400" y="1009650"/>
                  </a:lnTo>
                  <a:close/>
                  <a:moveTo>
                    <a:pt x="1981200" y="1009650"/>
                  </a:moveTo>
                  <a:lnTo>
                    <a:pt x="1943100" y="1009650"/>
                  </a:lnTo>
                  <a:lnTo>
                    <a:pt x="1943100" y="971550"/>
                  </a:lnTo>
                  <a:lnTo>
                    <a:pt x="1981200" y="971550"/>
                  </a:lnTo>
                  <a:close/>
                  <a:moveTo>
                    <a:pt x="1905000" y="971550"/>
                  </a:moveTo>
                  <a:lnTo>
                    <a:pt x="1866900" y="971550"/>
                  </a:lnTo>
                  <a:lnTo>
                    <a:pt x="1866900" y="933450"/>
                  </a:lnTo>
                  <a:lnTo>
                    <a:pt x="1905000" y="933450"/>
                  </a:lnTo>
                  <a:close/>
                  <a:moveTo>
                    <a:pt x="1828800" y="933450"/>
                  </a:moveTo>
                  <a:lnTo>
                    <a:pt x="1790700" y="933450"/>
                  </a:lnTo>
                  <a:lnTo>
                    <a:pt x="1790700" y="895350"/>
                  </a:lnTo>
                  <a:lnTo>
                    <a:pt x="1828800" y="895350"/>
                  </a:lnTo>
                  <a:close/>
                  <a:moveTo>
                    <a:pt x="1752600" y="895350"/>
                  </a:moveTo>
                  <a:lnTo>
                    <a:pt x="1714500" y="895350"/>
                  </a:lnTo>
                  <a:lnTo>
                    <a:pt x="1714500" y="857250"/>
                  </a:lnTo>
                  <a:lnTo>
                    <a:pt x="1752600" y="857250"/>
                  </a:lnTo>
                  <a:close/>
                  <a:moveTo>
                    <a:pt x="1676400" y="857250"/>
                  </a:moveTo>
                  <a:lnTo>
                    <a:pt x="1638300" y="857250"/>
                  </a:lnTo>
                  <a:lnTo>
                    <a:pt x="1638300" y="819150"/>
                  </a:lnTo>
                  <a:lnTo>
                    <a:pt x="1676400" y="819150"/>
                  </a:lnTo>
                  <a:close/>
                  <a:moveTo>
                    <a:pt x="1600200" y="819150"/>
                  </a:moveTo>
                  <a:lnTo>
                    <a:pt x="1562100" y="819150"/>
                  </a:lnTo>
                  <a:lnTo>
                    <a:pt x="1562100" y="781050"/>
                  </a:lnTo>
                  <a:lnTo>
                    <a:pt x="1600200" y="781050"/>
                  </a:lnTo>
                  <a:close/>
                  <a:moveTo>
                    <a:pt x="1524000" y="781050"/>
                  </a:moveTo>
                  <a:lnTo>
                    <a:pt x="1485900" y="781050"/>
                  </a:lnTo>
                  <a:lnTo>
                    <a:pt x="1485900" y="742950"/>
                  </a:lnTo>
                  <a:lnTo>
                    <a:pt x="1524000" y="742950"/>
                  </a:lnTo>
                  <a:close/>
                  <a:moveTo>
                    <a:pt x="1447800" y="742950"/>
                  </a:moveTo>
                  <a:lnTo>
                    <a:pt x="1409700" y="742950"/>
                  </a:lnTo>
                  <a:lnTo>
                    <a:pt x="1409700" y="704850"/>
                  </a:lnTo>
                  <a:lnTo>
                    <a:pt x="1447800" y="704850"/>
                  </a:lnTo>
                  <a:close/>
                  <a:moveTo>
                    <a:pt x="1371600" y="704850"/>
                  </a:moveTo>
                  <a:lnTo>
                    <a:pt x="1333500" y="704850"/>
                  </a:lnTo>
                  <a:lnTo>
                    <a:pt x="1333500" y="666750"/>
                  </a:lnTo>
                  <a:lnTo>
                    <a:pt x="1371600" y="666750"/>
                  </a:lnTo>
                  <a:close/>
                  <a:moveTo>
                    <a:pt x="1295400" y="666750"/>
                  </a:moveTo>
                  <a:lnTo>
                    <a:pt x="1257300" y="666750"/>
                  </a:lnTo>
                  <a:lnTo>
                    <a:pt x="1257300" y="628650"/>
                  </a:lnTo>
                  <a:lnTo>
                    <a:pt x="1295400" y="628650"/>
                  </a:lnTo>
                  <a:close/>
                  <a:moveTo>
                    <a:pt x="1219200" y="628650"/>
                  </a:moveTo>
                  <a:lnTo>
                    <a:pt x="1181100" y="628650"/>
                  </a:lnTo>
                  <a:lnTo>
                    <a:pt x="1181100" y="590550"/>
                  </a:lnTo>
                  <a:lnTo>
                    <a:pt x="1219200" y="590550"/>
                  </a:lnTo>
                  <a:close/>
                  <a:moveTo>
                    <a:pt x="1143000" y="590550"/>
                  </a:moveTo>
                  <a:lnTo>
                    <a:pt x="1104900" y="590550"/>
                  </a:lnTo>
                  <a:lnTo>
                    <a:pt x="1104900" y="552450"/>
                  </a:lnTo>
                  <a:lnTo>
                    <a:pt x="1143000" y="552450"/>
                  </a:lnTo>
                  <a:close/>
                  <a:moveTo>
                    <a:pt x="1066800" y="552450"/>
                  </a:moveTo>
                  <a:lnTo>
                    <a:pt x="1028700" y="552450"/>
                  </a:lnTo>
                  <a:lnTo>
                    <a:pt x="1028700" y="514350"/>
                  </a:lnTo>
                  <a:lnTo>
                    <a:pt x="1066800" y="514350"/>
                  </a:lnTo>
                  <a:close/>
                  <a:moveTo>
                    <a:pt x="990600" y="514350"/>
                  </a:moveTo>
                  <a:lnTo>
                    <a:pt x="952500" y="514350"/>
                  </a:lnTo>
                  <a:lnTo>
                    <a:pt x="952500" y="476250"/>
                  </a:lnTo>
                  <a:lnTo>
                    <a:pt x="990600" y="476250"/>
                  </a:lnTo>
                  <a:close/>
                  <a:moveTo>
                    <a:pt x="914400" y="476250"/>
                  </a:moveTo>
                  <a:lnTo>
                    <a:pt x="876300" y="476250"/>
                  </a:lnTo>
                  <a:lnTo>
                    <a:pt x="876300" y="438150"/>
                  </a:lnTo>
                  <a:lnTo>
                    <a:pt x="914400" y="438150"/>
                  </a:lnTo>
                  <a:close/>
                  <a:moveTo>
                    <a:pt x="838200" y="438150"/>
                  </a:moveTo>
                  <a:lnTo>
                    <a:pt x="800100" y="438150"/>
                  </a:lnTo>
                  <a:lnTo>
                    <a:pt x="800100" y="400050"/>
                  </a:lnTo>
                  <a:lnTo>
                    <a:pt x="838200" y="400050"/>
                  </a:lnTo>
                  <a:close/>
                  <a:moveTo>
                    <a:pt x="762000" y="400050"/>
                  </a:moveTo>
                  <a:lnTo>
                    <a:pt x="723900" y="400050"/>
                  </a:lnTo>
                  <a:lnTo>
                    <a:pt x="723900" y="361950"/>
                  </a:lnTo>
                  <a:lnTo>
                    <a:pt x="762000" y="361950"/>
                  </a:lnTo>
                  <a:close/>
                  <a:moveTo>
                    <a:pt x="685800" y="361950"/>
                  </a:moveTo>
                  <a:lnTo>
                    <a:pt x="647700" y="361950"/>
                  </a:lnTo>
                  <a:lnTo>
                    <a:pt x="647700" y="323850"/>
                  </a:lnTo>
                  <a:lnTo>
                    <a:pt x="685800" y="323850"/>
                  </a:lnTo>
                  <a:close/>
                  <a:moveTo>
                    <a:pt x="609600" y="323850"/>
                  </a:moveTo>
                  <a:lnTo>
                    <a:pt x="571500" y="323850"/>
                  </a:lnTo>
                  <a:lnTo>
                    <a:pt x="571500" y="285750"/>
                  </a:lnTo>
                  <a:lnTo>
                    <a:pt x="609600" y="285750"/>
                  </a:lnTo>
                  <a:close/>
                  <a:moveTo>
                    <a:pt x="533400" y="285750"/>
                  </a:moveTo>
                  <a:lnTo>
                    <a:pt x="495300" y="285750"/>
                  </a:lnTo>
                  <a:lnTo>
                    <a:pt x="495300" y="247650"/>
                  </a:lnTo>
                  <a:lnTo>
                    <a:pt x="533400" y="247650"/>
                  </a:lnTo>
                  <a:close/>
                  <a:moveTo>
                    <a:pt x="457200" y="247650"/>
                  </a:moveTo>
                  <a:lnTo>
                    <a:pt x="419100" y="247650"/>
                  </a:lnTo>
                  <a:lnTo>
                    <a:pt x="419100" y="209550"/>
                  </a:lnTo>
                  <a:lnTo>
                    <a:pt x="457200" y="209550"/>
                  </a:lnTo>
                  <a:close/>
                  <a:moveTo>
                    <a:pt x="381000" y="209550"/>
                  </a:moveTo>
                  <a:lnTo>
                    <a:pt x="342900" y="209550"/>
                  </a:lnTo>
                  <a:lnTo>
                    <a:pt x="342900" y="171450"/>
                  </a:lnTo>
                  <a:lnTo>
                    <a:pt x="381000" y="171450"/>
                  </a:lnTo>
                  <a:close/>
                  <a:moveTo>
                    <a:pt x="304800" y="171450"/>
                  </a:moveTo>
                  <a:lnTo>
                    <a:pt x="266700" y="171450"/>
                  </a:lnTo>
                  <a:lnTo>
                    <a:pt x="266700" y="133350"/>
                  </a:lnTo>
                  <a:lnTo>
                    <a:pt x="304800" y="133350"/>
                  </a:lnTo>
                  <a:close/>
                  <a:moveTo>
                    <a:pt x="228600" y="133350"/>
                  </a:moveTo>
                  <a:lnTo>
                    <a:pt x="190500" y="133350"/>
                  </a:lnTo>
                  <a:lnTo>
                    <a:pt x="190500" y="95250"/>
                  </a:lnTo>
                  <a:lnTo>
                    <a:pt x="228600" y="95250"/>
                  </a:lnTo>
                  <a:close/>
                  <a:moveTo>
                    <a:pt x="152400" y="95250"/>
                  </a:moveTo>
                  <a:lnTo>
                    <a:pt x="114300" y="95250"/>
                  </a:lnTo>
                  <a:lnTo>
                    <a:pt x="114300" y="57150"/>
                  </a:lnTo>
                  <a:lnTo>
                    <a:pt x="152400" y="57150"/>
                  </a:lnTo>
                  <a:close/>
                  <a:moveTo>
                    <a:pt x="76200" y="57150"/>
                  </a:moveTo>
                  <a:lnTo>
                    <a:pt x="38100" y="57150"/>
                  </a:lnTo>
                  <a:lnTo>
                    <a:pt x="38100" y="19050"/>
                  </a:lnTo>
                  <a:lnTo>
                    <a:pt x="76200" y="19050"/>
                  </a:lnTo>
                  <a:close/>
                  <a:moveTo>
                    <a:pt x="0" y="19050"/>
                  </a:moveTo>
                  <a:lnTo>
                    <a:pt x="26035" y="19050"/>
                  </a:lnTo>
                  <a:cubicBezTo>
                    <a:pt x="15494" y="19050"/>
                    <a:pt x="6985" y="10541"/>
                    <a:pt x="6985" y="0"/>
                  </a:cubicBezTo>
                  <a:lnTo>
                    <a:pt x="6985" y="2564765"/>
                  </a:lnTo>
                  <a:lnTo>
                    <a:pt x="45085" y="2564765"/>
                  </a:lnTo>
                  <a:lnTo>
                    <a:pt x="45085" y="2590800"/>
                  </a:lnTo>
                  <a:lnTo>
                    <a:pt x="26035" y="2590800"/>
                  </a:lnTo>
                  <a:lnTo>
                    <a:pt x="26035" y="2571750"/>
                  </a:lnTo>
                  <a:lnTo>
                    <a:pt x="38100" y="2571750"/>
                  </a:lnTo>
                  <a:close/>
                  <a:moveTo>
                    <a:pt x="6985" y="2526665"/>
                  </a:moveTo>
                  <a:lnTo>
                    <a:pt x="6985" y="2488565"/>
                  </a:lnTo>
                  <a:lnTo>
                    <a:pt x="45085" y="2488565"/>
                  </a:lnTo>
                  <a:lnTo>
                    <a:pt x="45085" y="2526665"/>
                  </a:lnTo>
                  <a:close/>
                  <a:moveTo>
                    <a:pt x="45085" y="2450465"/>
                  </a:moveTo>
                  <a:lnTo>
                    <a:pt x="45085" y="2412365"/>
                  </a:lnTo>
                  <a:lnTo>
                    <a:pt x="45085" y="2450465"/>
                  </a:lnTo>
                  <a:close/>
                  <a:moveTo>
                    <a:pt x="45085" y="2374265"/>
                  </a:moveTo>
                  <a:lnTo>
                    <a:pt x="45085" y="2336165"/>
                  </a:lnTo>
                  <a:lnTo>
                    <a:pt x="45085" y="2374265"/>
                  </a:lnTo>
                  <a:close/>
                  <a:moveTo>
                    <a:pt x="45085" y="2298065"/>
                  </a:moveTo>
                  <a:lnTo>
                    <a:pt x="45085" y="2259965"/>
                  </a:lnTo>
                  <a:lnTo>
                    <a:pt x="45085" y="2298065"/>
                  </a:lnTo>
                  <a:close/>
                  <a:moveTo>
                    <a:pt x="45085" y="2221865"/>
                  </a:moveTo>
                  <a:lnTo>
                    <a:pt x="45085" y="2183765"/>
                  </a:lnTo>
                  <a:lnTo>
                    <a:pt x="45085" y="2221865"/>
                  </a:lnTo>
                  <a:close/>
                  <a:moveTo>
                    <a:pt x="45085" y="2145665"/>
                  </a:moveTo>
                  <a:lnTo>
                    <a:pt x="45085" y="2107565"/>
                  </a:lnTo>
                  <a:lnTo>
                    <a:pt x="45085" y="2145665"/>
                  </a:lnTo>
                  <a:close/>
                  <a:moveTo>
                    <a:pt x="45085" y="2069465"/>
                  </a:moveTo>
                  <a:lnTo>
                    <a:pt x="45085" y="2031365"/>
                  </a:lnTo>
                  <a:lnTo>
                    <a:pt x="45085" y="2069465"/>
                  </a:lnTo>
                  <a:close/>
                  <a:moveTo>
                    <a:pt x="45085" y="1993265"/>
                  </a:moveTo>
                  <a:lnTo>
                    <a:pt x="45085" y="1955165"/>
                  </a:lnTo>
                  <a:lnTo>
                    <a:pt x="45085" y="1993265"/>
                  </a:lnTo>
                  <a:close/>
                  <a:moveTo>
                    <a:pt x="45085" y="1917065"/>
                  </a:moveTo>
                  <a:lnTo>
                    <a:pt x="45085" y="1878965"/>
                  </a:lnTo>
                  <a:lnTo>
                    <a:pt x="45085" y="1917065"/>
                  </a:lnTo>
                  <a:close/>
                  <a:moveTo>
                    <a:pt x="45085" y="1840865"/>
                  </a:moveTo>
                  <a:lnTo>
                    <a:pt x="45085" y="1802765"/>
                  </a:lnTo>
                  <a:lnTo>
                    <a:pt x="45085" y="1840865"/>
                  </a:lnTo>
                  <a:close/>
                  <a:moveTo>
                    <a:pt x="45085" y="1764665"/>
                  </a:moveTo>
                  <a:lnTo>
                    <a:pt x="45085" y="1726565"/>
                  </a:lnTo>
                  <a:lnTo>
                    <a:pt x="45085" y="1764665"/>
                  </a:lnTo>
                  <a:close/>
                  <a:moveTo>
                    <a:pt x="45085" y="1688465"/>
                  </a:moveTo>
                  <a:lnTo>
                    <a:pt x="45085" y="1650365"/>
                  </a:lnTo>
                  <a:lnTo>
                    <a:pt x="45085" y="1688465"/>
                  </a:lnTo>
                  <a:close/>
                  <a:moveTo>
                    <a:pt x="45085" y="1612265"/>
                  </a:moveTo>
                  <a:lnTo>
                    <a:pt x="45085" y="1574165"/>
                  </a:lnTo>
                  <a:lnTo>
                    <a:pt x="45085" y="1612265"/>
                  </a:lnTo>
                  <a:close/>
                  <a:moveTo>
                    <a:pt x="45085" y="1536065"/>
                  </a:moveTo>
                  <a:lnTo>
                    <a:pt x="45085" y="1497965"/>
                  </a:lnTo>
                  <a:lnTo>
                    <a:pt x="45085" y="1536065"/>
                  </a:lnTo>
                  <a:close/>
                  <a:moveTo>
                    <a:pt x="45085" y="1459865"/>
                  </a:moveTo>
                  <a:lnTo>
                    <a:pt x="45085" y="1421765"/>
                  </a:lnTo>
                  <a:lnTo>
                    <a:pt x="45085" y="1459865"/>
                  </a:lnTo>
                  <a:close/>
                  <a:moveTo>
                    <a:pt x="45085" y="1383665"/>
                  </a:moveTo>
                  <a:lnTo>
                    <a:pt x="45085" y="1345565"/>
                  </a:lnTo>
                  <a:lnTo>
                    <a:pt x="45085" y="1383665"/>
                  </a:lnTo>
                  <a:close/>
                  <a:moveTo>
                    <a:pt x="45085" y="1307465"/>
                  </a:moveTo>
                  <a:lnTo>
                    <a:pt x="45085" y="1269365"/>
                  </a:lnTo>
                  <a:lnTo>
                    <a:pt x="45085" y="1307465"/>
                  </a:lnTo>
                  <a:close/>
                  <a:moveTo>
                    <a:pt x="45085" y="1231265"/>
                  </a:moveTo>
                  <a:lnTo>
                    <a:pt x="45085" y="1193165"/>
                  </a:lnTo>
                  <a:lnTo>
                    <a:pt x="45085" y="1231265"/>
                  </a:lnTo>
                  <a:close/>
                  <a:moveTo>
                    <a:pt x="45085" y="1155065"/>
                  </a:moveTo>
                  <a:lnTo>
                    <a:pt x="45085" y="1116965"/>
                  </a:lnTo>
                  <a:lnTo>
                    <a:pt x="45085" y="1155065"/>
                  </a:lnTo>
                  <a:close/>
                  <a:moveTo>
                    <a:pt x="45085" y="1078865"/>
                  </a:moveTo>
                  <a:lnTo>
                    <a:pt x="45085" y="1040765"/>
                  </a:lnTo>
                  <a:lnTo>
                    <a:pt x="45085" y="1078865"/>
                  </a:lnTo>
                  <a:close/>
                  <a:moveTo>
                    <a:pt x="45085" y="1002665"/>
                  </a:moveTo>
                  <a:lnTo>
                    <a:pt x="45085" y="964565"/>
                  </a:lnTo>
                  <a:lnTo>
                    <a:pt x="45085" y="1002665"/>
                  </a:lnTo>
                  <a:close/>
                  <a:moveTo>
                    <a:pt x="26035" y="921385"/>
                  </a:moveTo>
                  <a:lnTo>
                    <a:pt x="64135" y="921385"/>
                  </a:lnTo>
                  <a:lnTo>
                    <a:pt x="64135" y="959485"/>
                  </a:lnTo>
                  <a:lnTo>
                    <a:pt x="26035" y="959485"/>
                  </a:lnTo>
                  <a:close/>
                </a:path>
              </a:pathLst>
            </a:custGeom>
            <a:solidFill>
              <a:srgbClr val="A6A6A6"/>
            </a:solidFill>
          </p:spPr>
        </p:sp>
      </p:grpSp>
      <p:grpSp>
        <p:nvGrpSpPr>
          <p:cNvPr name="Group 19" id="19"/>
          <p:cNvGrpSpPr/>
          <p:nvPr/>
        </p:nvGrpSpPr>
        <p:grpSpPr>
          <a:xfrm rot="0">
            <a:off x="1148570" y="5182876"/>
            <a:ext cx="3957644" cy="1266354"/>
            <a:chOff x="0" y="0"/>
            <a:chExt cx="5276858" cy="1688472"/>
          </a:xfrm>
        </p:grpSpPr>
        <p:sp>
          <p:nvSpPr>
            <p:cNvPr name="Freeform 20" id="20"/>
            <p:cNvSpPr/>
            <p:nvPr/>
          </p:nvSpPr>
          <p:spPr>
            <a:xfrm flipH="false" flipV="false" rot="0">
              <a:off x="19050" y="19050"/>
              <a:ext cx="5238750" cy="1650365"/>
            </a:xfrm>
            <a:custGeom>
              <a:avLst/>
              <a:gdLst/>
              <a:ahLst/>
              <a:cxnLst/>
              <a:rect r="r" b="b" t="t" l="l"/>
              <a:pathLst>
                <a:path h="1650365" w="5238750">
                  <a:moveTo>
                    <a:pt x="0" y="0"/>
                  </a:moveTo>
                  <a:lnTo>
                    <a:pt x="5238750" y="0"/>
                  </a:lnTo>
                  <a:lnTo>
                    <a:pt x="5238750" y="1650365"/>
                  </a:lnTo>
                  <a:lnTo>
                    <a:pt x="0" y="1650365"/>
                  </a:lnTo>
                  <a:close/>
                </a:path>
              </a:pathLst>
            </a:custGeom>
            <a:solidFill>
              <a:srgbClr val="FFFFFF"/>
            </a:solidFill>
          </p:spPr>
        </p:sp>
        <p:sp>
          <p:nvSpPr>
            <p:cNvPr name="Freeform 21" id="21"/>
            <p:cNvSpPr/>
            <p:nvPr/>
          </p:nvSpPr>
          <p:spPr>
            <a:xfrm flipH="false" flipV="false" rot="0">
              <a:off x="-6985" y="-921385"/>
              <a:ext cx="5283835" cy="2609850"/>
            </a:xfrm>
            <a:custGeom>
              <a:avLst/>
              <a:gdLst/>
              <a:ahLst/>
              <a:cxnLst/>
              <a:rect r="r" b="b" t="t" l="l"/>
              <a:pathLst>
                <a:path h="2609850" w="5283835">
                  <a:moveTo>
                    <a:pt x="102235" y="921385"/>
                  </a:moveTo>
                  <a:lnTo>
                    <a:pt x="140335" y="921385"/>
                  </a:lnTo>
                  <a:lnTo>
                    <a:pt x="140335" y="959485"/>
                  </a:lnTo>
                  <a:lnTo>
                    <a:pt x="102235" y="959485"/>
                  </a:lnTo>
                  <a:close/>
                  <a:moveTo>
                    <a:pt x="178435" y="959485"/>
                  </a:moveTo>
                  <a:lnTo>
                    <a:pt x="216535" y="959485"/>
                  </a:lnTo>
                  <a:lnTo>
                    <a:pt x="178435" y="959485"/>
                  </a:lnTo>
                  <a:close/>
                  <a:moveTo>
                    <a:pt x="254635" y="959485"/>
                  </a:moveTo>
                  <a:lnTo>
                    <a:pt x="292735" y="959485"/>
                  </a:lnTo>
                  <a:lnTo>
                    <a:pt x="254635" y="959485"/>
                  </a:lnTo>
                  <a:close/>
                  <a:moveTo>
                    <a:pt x="330835" y="959485"/>
                  </a:moveTo>
                  <a:lnTo>
                    <a:pt x="368935" y="959485"/>
                  </a:lnTo>
                  <a:lnTo>
                    <a:pt x="330835" y="959485"/>
                  </a:lnTo>
                  <a:close/>
                  <a:moveTo>
                    <a:pt x="407035" y="959485"/>
                  </a:moveTo>
                  <a:lnTo>
                    <a:pt x="445135" y="959485"/>
                  </a:lnTo>
                  <a:lnTo>
                    <a:pt x="407035" y="959485"/>
                  </a:lnTo>
                  <a:close/>
                  <a:moveTo>
                    <a:pt x="483235" y="959485"/>
                  </a:moveTo>
                  <a:lnTo>
                    <a:pt x="521335" y="959485"/>
                  </a:lnTo>
                  <a:lnTo>
                    <a:pt x="483235" y="959485"/>
                  </a:lnTo>
                  <a:close/>
                  <a:moveTo>
                    <a:pt x="559435" y="959485"/>
                  </a:moveTo>
                  <a:lnTo>
                    <a:pt x="597535" y="959485"/>
                  </a:lnTo>
                  <a:lnTo>
                    <a:pt x="559435" y="959485"/>
                  </a:lnTo>
                  <a:close/>
                  <a:moveTo>
                    <a:pt x="635635" y="959485"/>
                  </a:moveTo>
                  <a:lnTo>
                    <a:pt x="673735" y="959485"/>
                  </a:lnTo>
                  <a:lnTo>
                    <a:pt x="635635" y="959485"/>
                  </a:lnTo>
                  <a:close/>
                  <a:moveTo>
                    <a:pt x="711835" y="959485"/>
                  </a:moveTo>
                  <a:lnTo>
                    <a:pt x="749935" y="959485"/>
                  </a:lnTo>
                  <a:lnTo>
                    <a:pt x="711835" y="959485"/>
                  </a:lnTo>
                  <a:close/>
                  <a:moveTo>
                    <a:pt x="788035" y="959485"/>
                  </a:moveTo>
                  <a:lnTo>
                    <a:pt x="826135" y="959485"/>
                  </a:lnTo>
                  <a:lnTo>
                    <a:pt x="788035" y="959485"/>
                  </a:lnTo>
                  <a:close/>
                  <a:moveTo>
                    <a:pt x="864235" y="959485"/>
                  </a:moveTo>
                  <a:lnTo>
                    <a:pt x="902335" y="959485"/>
                  </a:lnTo>
                  <a:lnTo>
                    <a:pt x="864235" y="959485"/>
                  </a:lnTo>
                  <a:close/>
                  <a:moveTo>
                    <a:pt x="940435" y="959485"/>
                  </a:moveTo>
                  <a:lnTo>
                    <a:pt x="978535" y="959485"/>
                  </a:lnTo>
                  <a:lnTo>
                    <a:pt x="940435" y="959485"/>
                  </a:lnTo>
                  <a:close/>
                  <a:moveTo>
                    <a:pt x="1016635" y="959485"/>
                  </a:moveTo>
                  <a:lnTo>
                    <a:pt x="1054735" y="959485"/>
                  </a:lnTo>
                  <a:lnTo>
                    <a:pt x="1016635" y="959485"/>
                  </a:lnTo>
                  <a:close/>
                  <a:moveTo>
                    <a:pt x="1092835" y="959485"/>
                  </a:moveTo>
                  <a:lnTo>
                    <a:pt x="1130935" y="959485"/>
                  </a:lnTo>
                  <a:lnTo>
                    <a:pt x="1092835" y="959485"/>
                  </a:lnTo>
                  <a:close/>
                  <a:moveTo>
                    <a:pt x="1169035" y="959485"/>
                  </a:moveTo>
                  <a:lnTo>
                    <a:pt x="1207135" y="959485"/>
                  </a:lnTo>
                  <a:lnTo>
                    <a:pt x="1169035" y="959485"/>
                  </a:lnTo>
                  <a:close/>
                  <a:moveTo>
                    <a:pt x="1245235" y="959485"/>
                  </a:moveTo>
                  <a:lnTo>
                    <a:pt x="1283335" y="959485"/>
                  </a:lnTo>
                  <a:lnTo>
                    <a:pt x="1245235" y="959485"/>
                  </a:lnTo>
                  <a:close/>
                  <a:moveTo>
                    <a:pt x="1321435" y="959485"/>
                  </a:moveTo>
                  <a:lnTo>
                    <a:pt x="1359535" y="959485"/>
                  </a:lnTo>
                  <a:lnTo>
                    <a:pt x="1321435" y="959485"/>
                  </a:lnTo>
                  <a:close/>
                  <a:moveTo>
                    <a:pt x="1397635" y="959485"/>
                  </a:moveTo>
                  <a:lnTo>
                    <a:pt x="1435735" y="959485"/>
                  </a:lnTo>
                  <a:lnTo>
                    <a:pt x="1397635" y="959485"/>
                  </a:lnTo>
                  <a:close/>
                  <a:moveTo>
                    <a:pt x="1473835" y="959485"/>
                  </a:moveTo>
                  <a:lnTo>
                    <a:pt x="1511935" y="959485"/>
                  </a:lnTo>
                  <a:lnTo>
                    <a:pt x="1473835" y="959485"/>
                  </a:lnTo>
                  <a:close/>
                  <a:moveTo>
                    <a:pt x="1550035" y="959485"/>
                  </a:moveTo>
                  <a:lnTo>
                    <a:pt x="1588135" y="959485"/>
                  </a:lnTo>
                  <a:lnTo>
                    <a:pt x="1550035" y="959485"/>
                  </a:lnTo>
                  <a:close/>
                  <a:moveTo>
                    <a:pt x="1626235" y="959485"/>
                  </a:moveTo>
                  <a:lnTo>
                    <a:pt x="1664335" y="959485"/>
                  </a:lnTo>
                  <a:lnTo>
                    <a:pt x="1626235" y="959485"/>
                  </a:lnTo>
                  <a:close/>
                  <a:moveTo>
                    <a:pt x="1702435" y="959485"/>
                  </a:moveTo>
                  <a:lnTo>
                    <a:pt x="1740535" y="959485"/>
                  </a:lnTo>
                  <a:lnTo>
                    <a:pt x="1702435" y="959485"/>
                  </a:lnTo>
                  <a:close/>
                  <a:moveTo>
                    <a:pt x="1778635" y="959485"/>
                  </a:moveTo>
                  <a:lnTo>
                    <a:pt x="1816735" y="959485"/>
                  </a:lnTo>
                  <a:lnTo>
                    <a:pt x="1778635" y="959485"/>
                  </a:lnTo>
                  <a:close/>
                  <a:moveTo>
                    <a:pt x="1854835" y="959485"/>
                  </a:moveTo>
                  <a:lnTo>
                    <a:pt x="1892935" y="959485"/>
                  </a:lnTo>
                  <a:lnTo>
                    <a:pt x="1854835" y="959485"/>
                  </a:lnTo>
                  <a:close/>
                  <a:moveTo>
                    <a:pt x="1931035" y="959485"/>
                  </a:moveTo>
                  <a:lnTo>
                    <a:pt x="1969135" y="959485"/>
                  </a:lnTo>
                  <a:lnTo>
                    <a:pt x="1931035" y="959485"/>
                  </a:lnTo>
                  <a:close/>
                  <a:moveTo>
                    <a:pt x="2007235" y="959485"/>
                  </a:moveTo>
                  <a:lnTo>
                    <a:pt x="2045335" y="959485"/>
                  </a:lnTo>
                  <a:lnTo>
                    <a:pt x="2007235" y="959485"/>
                  </a:lnTo>
                  <a:close/>
                  <a:moveTo>
                    <a:pt x="2083435" y="959485"/>
                  </a:moveTo>
                  <a:lnTo>
                    <a:pt x="2121535" y="959485"/>
                  </a:lnTo>
                  <a:lnTo>
                    <a:pt x="2083435" y="959485"/>
                  </a:lnTo>
                  <a:close/>
                  <a:moveTo>
                    <a:pt x="2159635" y="959485"/>
                  </a:moveTo>
                  <a:lnTo>
                    <a:pt x="2197735" y="959485"/>
                  </a:lnTo>
                  <a:lnTo>
                    <a:pt x="2159635" y="959485"/>
                  </a:lnTo>
                  <a:close/>
                  <a:moveTo>
                    <a:pt x="2235835" y="959485"/>
                  </a:moveTo>
                  <a:lnTo>
                    <a:pt x="2273935" y="959485"/>
                  </a:lnTo>
                  <a:lnTo>
                    <a:pt x="2235835" y="959485"/>
                  </a:lnTo>
                  <a:close/>
                  <a:moveTo>
                    <a:pt x="2312035" y="959485"/>
                  </a:moveTo>
                  <a:lnTo>
                    <a:pt x="2350135" y="959485"/>
                  </a:lnTo>
                  <a:lnTo>
                    <a:pt x="2312035" y="959485"/>
                  </a:lnTo>
                  <a:close/>
                  <a:moveTo>
                    <a:pt x="2388235" y="959485"/>
                  </a:moveTo>
                  <a:lnTo>
                    <a:pt x="2426335" y="959485"/>
                  </a:lnTo>
                  <a:lnTo>
                    <a:pt x="2388235" y="959485"/>
                  </a:lnTo>
                  <a:close/>
                  <a:moveTo>
                    <a:pt x="2464435" y="959485"/>
                  </a:moveTo>
                  <a:lnTo>
                    <a:pt x="2502535" y="959485"/>
                  </a:lnTo>
                  <a:lnTo>
                    <a:pt x="2464435" y="959485"/>
                  </a:lnTo>
                  <a:close/>
                  <a:moveTo>
                    <a:pt x="2540635" y="959485"/>
                  </a:moveTo>
                  <a:lnTo>
                    <a:pt x="2578735" y="959485"/>
                  </a:lnTo>
                  <a:lnTo>
                    <a:pt x="2540635" y="959485"/>
                  </a:lnTo>
                  <a:close/>
                  <a:moveTo>
                    <a:pt x="2616835" y="959485"/>
                  </a:moveTo>
                  <a:lnTo>
                    <a:pt x="2654935" y="959485"/>
                  </a:lnTo>
                  <a:lnTo>
                    <a:pt x="2616835" y="959485"/>
                  </a:lnTo>
                  <a:close/>
                  <a:moveTo>
                    <a:pt x="2693035" y="959485"/>
                  </a:moveTo>
                  <a:lnTo>
                    <a:pt x="2731135" y="959485"/>
                  </a:lnTo>
                  <a:lnTo>
                    <a:pt x="2693035" y="959485"/>
                  </a:lnTo>
                  <a:close/>
                  <a:moveTo>
                    <a:pt x="2769235" y="959485"/>
                  </a:moveTo>
                  <a:lnTo>
                    <a:pt x="2807335" y="959485"/>
                  </a:lnTo>
                  <a:lnTo>
                    <a:pt x="2769235" y="959485"/>
                  </a:lnTo>
                  <a:close/>
                  <a:moveTo>
                    <a:pt x="2845435" y="959485"/>
                  </a:moveTo>
                  <a:lnTo>
                    <a:pt x="2883535" y="959485"/>
                  </a:lnTo>
                  <a:lnTo>
                    <a:pt x="2845435" y="959485"/>
                  </a:lnTo>
                  <a:close/>
                  <a:moveTo>
                    <a:pt x="2921635" y="959485"/>
                  </a:moveTo>
                  <a:lnTo>
                    <a:pt x="2959735" y="959485"/>
                  </a:lnTo>
                  <a:lnTo>
                    <a:pt x="2921635" y="959485"/>
                  </a:lnTo>
                  <a:close/>
                  <a:moveTo>
                    <a:pt x="2997835" y="959485"/>
                  </a:moveTo>
                  <a:lnTo>
                    <a:pt x="3035935" y="959485"/>
                  </a:lnTo>
                  <a:lnTo>
                    <a:pt x="2997835" y="959485"/>
                  </a:lnTo>
                  <a:close/>
                  <a:moveTo>
                    <a:pt x="3074035" y="959485"/>
                  </a:moveTo>
                  <a:lnTo>
                    <a:pt x="3112135" y="959485"/>
                  </a:lnTo>
                  <a:lnTo>
                    <a:pt x="3074035" y="959485"/>
                  </a:lnTo>
                  <a:close/>
                  <a:moveTo>
                    <a:pt x="3150235" y="959485"/>
                  </a:moveTo>
                  <a:lnTo>
                    <a:pt x="3188335" y="959485"/>
                  </a:lnTo>
                  <a:lnTo>
                    <a:pt x="3150235" y="959485"/>
                  </a:lnTo>
                  <a:close/>
                  <a:moveTo>
                    <a:pt x="3226435" y="959485"/>
                  </a:moveTo>
                  <a:lnTo>
                    <a:pt x="3264535" y="959485"/>
                  </a:lnTo>
                  <a:lnTo>
                    <a:pt x="3226435" y="959485"/>
                  </a:lnTo>
                  <a:close/>
                  <a:moveTo>
                    <a:pt x="3302635" y="959485"/>
                  </a:moveTo>
                  <a:lnTo>
                    <a:pt x="3340735" y="959485"/>
                  </a:lnTo>
                  <a:lnTo>
                    <a:pt x="3302635" y="959485"/>
                  </a:lnTo>
                  <a:close/>
                  <a:moveTo>
                    <a:pt x="3378835" y="959485"/>
                  </a:moveTo>
                  <a:lnTo>
                    <a:pt x="3416935" y="959485"/>
                  </a:lnTo>
                  <a:lnTo>
                    <a:pt x="3378835" y="959485"/>
                  </a:lnTo>
                  <a:close/>
                  <a:moveTo>
                    <a:pt x="3455035" y="959485"/>
                  </a:moveTo>
                  <a:lnTo>
                    <a:pt x="3493135" y="959485"/>
                  </a:lnTo>
                  <a:lnTo>
                    <a:pt x="3455035" y="959485"/>
                  </a:lnTo>
                  <a:close/>
                  <a:moveTo>
                    <a:pt x="3531235" y="959485"/>
                  </a:moveTo>
                  <a:lnTo>
                    <a:pt x="3569335" y="959485"/>
                  </a:lnTo>
                  <a:lnTo>
                    <a:pt x="3531235" y="959485"/>
                  </a:lnTo>
                  <a:close/>
                  <a:moveTo>
                    <a:pt x="3607435" y="959485"/>
                  </a:moveTo>
                  <a:lnTo>
                    <a:pt x="3645535" y="959485"/>
                  </a:lnTo>
                  <a:lnTo>
                    <a:pt x="3607435" y="959485"/>
                  </a:lnTo>
                  <a:close/>
                  <a:moveTo>
                    <a:pt x="3683635" y="959485"/>
                  </a:moveTo>
                  <a:lnTo>
                    <a:pt x="3721735" y="959485"/>
                  </a:lnTo>
                  <a:lnTo>
                    <a:pt x="3683635" y="959485"/>
                  </a:lnTo>
                  <a:close/>
                  <a:moveTo>
                    <a:pt x="3759835" y="959485"/>
                  </a:moveTo>
                  <a:lnTo>
                    <a:pt x="3797935" y="959485"/>
                  </a:lnTo>
                  <a:lnTo>
                    <a:pt x="3759835" y="959485"/>
                  </a:lnTo>
                  <a:close/>
                  <a:moveTo>
                    <a:pt x="3836035" y="959485"/>
                  </a:moveTo>
                  <a:lnTo>
                    <a:pt x="3874135" y="959485"/>
                  </a:lnTo>
                  <a:lnTo>
                    <a:pt x="3836035" y="959485"/>
                  </a:lnTo>
                  <a:close/>
                  <a:moveTo>
                    <a:pt x="3912235" y="959485"/>
                  </a:moveTo>
                  <a:lnTo>
                    <a:pt x="3950335" y="959485"/>
                  </a:lnTo>
                  <a:lnTo>
                    <a:pt x="3912235" y="959485"/>
                  </a:lnTo>
                  <a:close/>
                  <a:moveTo>
                    <a:pt x="3988435" y="959485"/>
                  </a:moveTo>
                  <a:lnTo>
                    <a:pt x="4026535" y="959485"/>
                  </a:lnTo>
                  <a:lnTo>
                    <a:pt x="3988435" y="959485"/>
                  </a:lnTo>
                  <a:close/>
                  <a:moveTo>
                    <a:pt x="4064635" y="959485"/>
                  </a:moveTo>
                  <a:lnTo>
                    <a:pt x="4102735" y="959485"/>
                  </a:lnTo>
                  <a:lnTo>
                    <a:pt x="4064635" y="959485"/>
                  </a:lnTo>
                  <a:close/>
                  <a:moveTo>
                    <a:pt x="4140835" y="959485"/>
                  </a:moveTo>
                  <a:lnTo>
                    <a:pt x="4178935" y="959485"/>
                  </a:lnTo>
                  <a:lnTo>
                    <a:pt x="4140835" y="959485"/>
                  </a:lnTo>
                  <a:close/>
                  <a:moveTo>
                    <a:pt x="4217035" y="959485"/>
                  </a:moveTo>
                  <a:lnTo>
                    <a:pt x="4255135" y="959485"/>
                  </a:lnTo>
                  <a:lnTo>
                    <a:pt x="4217035" y="959485"/>
                  </a:lnTo>
                  <a:close/>
                  <a:moveTo>
                    <a:pt x="4293235" y="959485"/>
                  </a:moveTo>
                  <a:lnTo>
                    <a:pt x="4331335" y="959485"/>
                  </a:lnTo>
                  <a:lnTo>
                    <a:pt x="4293235" y="959485"/>
                  </a:lnTo>
                  <a:close/>
                  <a:moveTo>
                    <a:pt x="4369435" y="959485"/>
                  </a:moveTo>
                  <a:lnTo>
                    <a:pt x="4407535" y="959485"/>
                  </a:lnTo>
                  <a:lnTo>
                    <a:pt x="4369435" y="959485"/>
                  </a:lnTo>
                  <a:close/>
                  <a:moveTo>
                    <a:pt x="4445635" y="959485"/>
                  </a:moveTo>
                  <a:lnTo>
                    <a:pt x="4483735" y="959485"/>
                  </a:lnTo>
                  <a:lnTo>
                    <a:pt x="4445635" y="959485"/>
                  </a:lnTo>
                  <a:close/>
                  <a:moveTo>
                    <a:pt x="4521835" y="959485"/>
                  </a:moveTo>
                  <a:lnTo>
                    <a:pt x="4559935" y="959485"/>
                  </a:lnTo>
                  <a:lnTo>
                    <a:pt x="4521835" y="959485"/>
                  </a:lnTo>
                  <a:close/>
                  <a:moveTo>
                    <a:pt x="4598035" y="959485"/>
                  </a:moveTo>
                  <a:lnTo>
                    <a:pt x="4636135" y="959485"/>
                  </a:lnTo>
                  <a:lnTo>
                    <a:pt x="4598035" y="959485"/>
                  </a:lnTo>
                  <a:close/>
                  <a:moveTo>
                    <a:pt x="4674235" y="959485"/>
                  </a:moveTo>
                  <a:lnTo>
                    <a:pt x="4712335" y="959485"/>
                  </a:lnTo>
                  <a:lnTo>
                    <a:pt x="4674235" y="959485"/>
                  </a:lnTo>
                  <a:close/>
                  <a:moveTo>
                    <a:pt x="4750435" y="959485"/>
                  </a:moveTo>
                  <a:lnTo>
                    <a:pt x="4788535" y="959485"/>
                  </a:lnTo>
                  <a:lnTo>
                    <a:pt x="4750435" y="959485"/>
                  </a:lnTo>
                  <a:close/>
                  <a:moveTo>
                    <a:pt x="4826635" y="959485"/>
                  </a:moveTo>
                  <a:lnTo>
                    <a:pt x="4864735" y="959485"/>
                  </a:lnTo>
                  <a:lnTo>
                    <a:pt x="4826635" y="959485"/>
                  </a:lnTo>
                  <a:close/>
                  <a:moveTo>
                    <a:pt x="4902835" y="959485"/>
                  </a:moveTo>
                  <a:lnTo>
                    <a:pt x="4940935" y="959485"/>
                  </a:lnTo>
                  <a:lnTo>
                    <a:pt x="4902835" y="959485"/>
                  </a:lnTo>
                  <a:close/>
                  <a:moveTo>
                    <a:pt x="4979035" y="959485"/>
                  </a:moveTo>
                  <a:lnTo>
                    <a:pt x="5017135" y="959485"/>
                  </a:lnTo>
                  <a:lnTo>
                    <a:pt x="4979035" y="959485"/>
                  </a:lnTo>
                  <a:close/>
                  <a:moveTo>
                    <a:pt x="5055235" y="959485"/>
                  </a:moveTo>
                  <a:lnTo>
                    <a:pt x="5093335" y="959485"/>
                  </a:lnTo>
                  <a:lnTo>
                    <a:pt x="5055235" y="959485"/>
                  </a:lnTo>
                  <a:close/>
                  <a:moveTo>
                    <a:pt x="5131435" y="959485"/>
                  </a:moveTo>
                  <a:lnTo>
                    <a:pt x="5169535" y="959485"/>
                  </a:lnTo>
                  <a:lnTo>
                    <a:pt x="5131435" y="959485"/>
                  </a:lnTo>
                  <a:close/>
                  <a:moveTo>
                    <a:pt x="5207635" y="959485"/>
                  </a:moveTo>
                  <a:lnTo>
                    <a:pt x="5245735" y="959485"/>
                  </a:lnTo>
                  <a:lnTo>
                    <a:pt x="5207635" y="959485"/>
                  </a:lnTo>
                  <a:close/>
                  <a:moveTo>
                    <a:pt x="5283835" y="997585"/>
                  </a:moveTo>
                  <a:lnTo>
                    <a:pt x="5245735" y="997585"/>
                  </a:lnTo>
                  <a:lnTo>
                    <a:pt x="5245735" y="959485"/>
                  </a:lnTo>
                  <a:close/>
                  <a:moveTo>
                    <a:pt x="5245735" y="1035685"/>
                  </a:moveTo>
                  <a:lnTo>
                    <a:pt x="5245735" y="1073785"/>
                  </a:lnTo>
                  <a:lnTo>
                    <a:pt x="5207635" y="1073785"/>
                  </a:lnTo>
                  <a:lnTo>
                    <a:pt x="5207635" y="1035685"/>
                  </a:lnTo>
                  <a:close/>
                  <a:moveTo>
                    <a:pt x="5207635" y="1111885"/>
                  </a:moveTo>
                  <a:lnTo>
                    <a:pt x="5207635" y="1149985"/>
                  </a:lnTo>
                  <a:lnTo>
                    <a:pt x="5169535" y="1149985"/>
                  </a:lnTo>
                  <a:lnTo>
                    <a:pt x="5169535" y="1111885"/>
                  </a:lnTo>
                  <a:close/>
                  <a:moveTo>
                    <a:pt x="5169535" y="1188085"/>
                  </a:moveTo>
                  <a:lnTo>
                    <a:pt x="5169535" y="1226185"/>
                  </a:lnTo>
                  <a:lnTo>
                    <a:pt x="5131435" y="1226185"/>
                  </a:lnTo>
                  <a:lnTo>
                    <a:pt x="5131435" y="1188085"/>
                  </a:lnTo>
                  <a:close/>
                  <a:moveTo>
                    <a:pt x="5131435" y="1264285"/>
                  </a:moveTo>
                  <a:lnTo>
                    <a:pt x="5131435" y="1302385"/>
                  </a:lnTo>
                  <a:lnTo>
                    <a:pt x="5093335" y="1302385"/>
                  </a:lnTo>
                  <a:lnTo>
                    <a:pt x="5093335" y="1264285"/>
                  </a:lnTo>
                  <a:close/>
                  <a:moveTo>
                    <a:pt x="5093335" y="1340485"/>
                  </a:moveTo>
                  <a:lnTo>
                    <a:pt x="5093335" y="1378585"/>
                  </a:lnTo>
                  <a:lnTo>
                    <a:pt x="5055235" y="1378585"/>
                  </a:lnTo>
                  <a:lnTo>
                    <a:pt x="5055235" y="1340485"/>
                  </a:lnTo>
                  <a:close/>
                  <a:moveTo>
                    <a:pt x="5055235" y="1416685"/>
                  </a:moveTo>
                  <a:lnTo>
                    <a:pt x="5055235" y="1454785"/>
                  </a:lnTo>
                  <a:lnTo>
                    <a:pt x="5017135" y="1454785"/>
                  </a:lnTo>
                  <a:lnTo>
                    <a:pt x="5017135" y="1416685"/>
                  </a:lnTo>
                  <a:close/>
                  <a:moveTo>
                    <a:pt x="5017135" y="1492885"/>
                  </a:moveTo>
                  <a:lnTo>
                    <a:pt x="5017135" y="1530985"/>
                  </a:lnTo>
                  <a:lnTo>
                    <a:pt x="4979035" y="1530985"/>
                  </a:lnTo>
                  <a:lnTo>
                    <a:pt x="4979035" y="1492885"/>
                  </a:lnTo>
                  <a:close/>
                  <a:moveTo>
                    <a:pt x="4979035" y="1569085"/>
                  </a:moveTo>
                  <a:lnTo>
                    <a:pt x="4979035" y="1607185"/>
                  </a:lnTo>
                  <a:lnTo>
                    <a:pt x="4940935" y="1607185"/>
                  </a:lnTo>
                  <a:lnTo>
                    <a:pt x="4940935" y="1569085"/>
                  </a:lnTo>
                  <a:close/>
                  <a:moveTo>
                    <a:pt x="4940935" y="1645285"/>
                  </a:moveTo>
                  <a:lnTo>
                    <a:pt x="4940935" y="1683385"/>
                  </a:lnTo>
                  <a:lnTo>
                    <a:pt x="4902835" y="1683385"/>
                  </a:lnTo>
                  <a:lnTo>
                    <a:pt x="4902835" y="1645285"/>
                  </a:lnTo>
                  <a:close/>
                  <a:moveTo>
                    <a:pt x="4902835" y="1721485"/>
                  </a:moveTo>
                  <a:lnTo>
                    <a:pt x="4902835" y="1759585"/>
                  </a:lnTo>
                  <a:lnTo>
                    <a:pt x="4864735" y="1759585"/>
                  </a:lnTo>
                  <a:lnTo>
                    <a:pt x="4864735" y="1721485"/>
                  </a:lnTo>
                  <a:close/>
                  <a:moveTo>
                    <a:pt x="4864735" y="1797685"/>
                  </a:moveTo>
                  <a:lnTo>
                    <a:pt x="4864735" y="1835785"/>
                  </a:lnTo>
                  <a:lnTo>
                    <a:pt x="4826635" y="1835785"/>
                  </a:lnTo>
                  <a:lnTo>
                    <a:pt x="4826635" y="1797685"/>
                  </a:lnTo>
                  <a:close/>
                  <a:moveTo>
                    <a:pt x="4826635" y="1873885"/>
                  </a:moveTo>
                  <a:lnTo>
                    <a:pt x="4826635" y="1911985"/>
                  </a:lnTo>
                  <a:lnTo>
                    <a:pt x="4788535" y="1911985"/>
                  </a:lnTo>
                  <a:lnTo>
                    <a:pt x="4788535" y="1873885"/>
                  </a:lnTo>
                  <a:close/>
                  <a:moveTo>
                    <a:pt x="4788535" y="1950085"/>
                  </a:moveTo>
                  <a:lnTo>
                    <a:pt x="4788535" y="1988185"/>
                  </a:lnTo>
                  <a:lnTo>
                    <a:pt x="4750435" y="1988185"/>
                  </a:lnTo>
                  <a:lnTo>
                    <a:pt x="4750435" y="1950085"/>
                  </a:lnTo>
                  <a:close/>
                  <a:moveTo>
                    <a:pt x="4750435" y="2026285"/>
                  </a:moveTo>
                  <a:lnTo>
                    <a:pt x="4750435" y="2064385"/>
                  </a:lnTo>
                  <a:lnTo>
                    <a:pt x="4712335" y="2064385"/>
                  </a:lnTo>
                  <a:lnTo>
                    <a:pt x="4712335" y="2026285"/>
                  </a:lnTo>
                  <a:close/>
                  <a:moveTo>
                    <a:pt x="4712335" y="2102485"/>
                  </a:moveTo>
                  <a:lnTo>
                    <a:pt x="4712335" y="2140585"/>
                  </a:lnTo>
                  <a:lnTo>
                    <a:pt x="4674235" y="2140585"/>
                  </a:lnTo>
                  <a:lnTo>
                    <a:pt x="4674235" y="2102485"/>
                  </a:lnTo>
                  <a:close/>
                  <a:moveTo>
                    <a:pt x="4674235" y="2178685"/>
                  </a:moveTo>
                  <a:lnTo>
                    <a:pt x="4674235" y="2216785"/>
                  </a:lnTo>
                  <a:lnTo>
                    <a:pt x="4636135" y="2216785"/>
                  </a:lnTo>
                  <a:lnTo>
                    <a:pt x="4636135" y="2178685"/>
                  </a:lnTo>
                  <a:close/>
                  <a:moveTo>
                    <a:pt x="4636135" y="2254885"/>
                  </a:moveTo>
                  <a:lnTo>
                    <a:pt x="4636135" y="2292985"/>
                  </a:lnTo>
                  <a:lnTo>
                    <a:pt x="4598035" y="2292985"/>
                  </a:lnTo>
                  <a:lnTo>
                    <a:pt x="4598035" y="2254885"/>
                  </a:lnTo>
                  <a:close/>
                  <a:moveTo>
                    <a:pt x="4598035" y="2331085"/>
                  </a:moveTo>
                  <a:lnTo>
                    <a:pt x="4598035" y="2369185"/>
                  </a:lnTo>
                  <a:lnTo>
                    <a:pt x="4559935" y="2369185"/>
                  </a:lnTo>
                  <a:lnTo>
                    <a:pt x="4559935" y="2331085"/>
                  </a:lnTo>
                  <a:close/>
                  <a:moveTo>
                    <a:pt x="4559935" y="2407285"/>
                  </a:moveTo>
                  <a:lnTo>
                    <a:pt x="4559935" y="2445385"/>
                  </a:lnTo>
                  <a:lnTo>
                    <a:pt x="4521835" y="2445385"/>
                  </a:lnTo>
                  <a:lnTo>
                    <a:pt x="4521835" y="2407285"/>
                  </a:lnTo>
                  <a:close/>
                  <a:moveTo>
                    <a:pt x="4521835" y="2483485"/>
                  </a:moveTo>
                  <a:lnTo>
                    <a:pt x="4521835" y="2521585"/>
                  </a:lnTo>
                  <a:lnTo>
                    <a:pt x="4483735" y="2521585"/>
                  </a:lnTo>
                  <a:lnTo>
                    <a:pt x="4483735" y="2483485"/>
                  </a:lnTo>
                  <a:close/>
                  <a:moveTo>
                    <a:pt x="4483735" y="2559685"/>
                  </a:moveTo>
                  <a:lnTo>
                    <a:pt x="4483735" y="2590800"/>
                  </a:lnTo>
                  <a:cubicBezTo>
                    <a:pt x="4483735" y="2601341"/>
                    <a:pt x="4475226" y="2609850"/>
                    <a:pt x="4464685" y="2609850"/>
                  </a:cubicBezTo>
                  <a:lnTo>
                    <a:pt x="4457700" y="2609850"/>
                  </a:lnTo>
                  <a:lnTo>
                    <a:pt x="4457700" y="2571750"/>
                  </a:lnTo>
                  <a:lnTo>
                    <a:pt x="5264785" y="2571750"/>
                  </a:lnTo>
                  <a:lnTo>
                    <a:pt x="5264785" y="2590800"/>
                  </a:lnTo>
                  <a:lnTo>
                    <a:pt x="5245735" y="2590800"/>
                  </a:lnTo>
                  <a:lnTo>
                    <a:pt x="5245735" y="2559685"/>
                  </a:lnTo>
                  <a:close/>
                  <a:moveTo>
                    <a:pt x="5181600" y="2609850"/>
                  </a:moveTo>
                  <a:lnTo>
                    <a:pt x="5143500" y="2609850"/>
                  </a:lnTo>
                  <a:lnTo>
                    <a:pt x="5143500" y="2571750"/>
                  </a:lnTo>
                  <a:lnTo>
                    <a:pt x="5181600" y="2571750"/>
                  </a:lnTo>
                  <a:close/>
                  <a:moveTo>
                    <a:pt x="5105400" y="2571750"/>
                  </a:moveTo>
                  <a:lnTo>
                    <a:pt x="5067300" y="2571750"/>
                  </a:lnTo>
                  <a:lnTo>
                    <a:pt x="5067300" y="2533650"/>
                  </a:lnTo>
                  <a:lnTo>
                    <a:pt x="5105400" y="2533650"/>
                  </a:lnTo>
                  <a:close/>
                  <a:moveTo>
                    <a:pt x="5029200" y="2533650"/>
                  </a:moveTo>
                  <a:lnTo>
                    <a:pt x="4991100" y="2533650"/>
                  </a:lnTo>
                  <a:lnTo>
                    <a:pt x="4991100" y="2495550"/>
                  </a:lnTo>
                  <a:lnTo>
                    <a:pt x="5029200" y="2495550"/>
                  </a:lnTo>
                  <a:close/>
                  <a:moveTo>
                    <a:pt x="4953000" y="2495550"/>
                  </a:moveTo>
                  <a:lnTo>
                    <a:pt x="4914900" y="2495550"/>
                  </a:lnTo>
                  <a:lnTo>
                    <a:pt x="4914900" y="2457450"/>
                  </a:lnTo>
                  <a:lnTo>
                    <a:pt x="4953000" y="2457450"/>
                  </a:lnTo>
                  <a:close/>
                  <a:moveTo>
                    <a:pt x="4876800" y="2457450"/>
                  </a:moveTo>
                  <a:lnTo>
                    <a:pt x="4838700" y="2457450"/>
                  </a:lnTo>
                  <a:lnTo>
                    <a:pt x="4838700" y="2419350"/>
                  </a:lnTo>
                  <a:lnTo>
                    <a:pt x="4876800" y="2419350"/>
                  </a:lnTo>
                  <a:close/>
                  <a:moveTo>
                    <a:pt x="4800600" y="2419350"/>
                  </a:moveTo>
                  <a:lnTo>
                    <a:pt x="4762500" y="2419350"/>
                  </a:lnTo>
                  <a:lnTo>
                    <a:pt x="4762500" y="2381250"/>
                  </a:lnTo>
                  <a:lnTo>
                    <a:pt x="4800600" y="2381250"/>
                  </a:lnTo>
                  <a:close/>
                  <a:moveTo>
                    <a:pt x="4724400" y="2381250"/>
                  </a:moveTo>
                  <a:lnTo>
                    <a:pt x="4686300" y="2381250"/>
                  </a:lnTo>
                  <a:lnTo>
                    <a:pt x="4686300" y="2343150"/>
                  </a:lnTo>
                  <a:lnTo>
                    <a:pt x="4724400" y="2343150"/>
                  </a:lnTo>
                  <a:close/>
                  <a:moveTo>
                    <a:pt x="4648200" y="2343150"/>
                  </a:moveTo>
                  <a:lnTo>
                    <a:pt x="4610100" y="2343150"/>
                  </a:lnTo>
                  <a:lnTo>
                    <a:pt x="4610100" y="2305050"/>
                  </a:lnTo>
                  <a:lnTo>
                    <a:pt x="4648200" y="2305050"/>
                  </a:lnTo>
                  <a:close/>
                  <a:moveTo>
                    <a:pt x="4572000" y="2305050"/>
                  </a:moveTo>
                  <a:lnTo>
                    <a:pt x="4533900" y="2305050"/>
                  </a:lnTo>
                  <a:lnTo>
                    <a:pt x="4533900" y="2266950"/>
                  </a:lnTo>
                  <a:lnTo>
                    <a:pt x="4572000" y="2266950"/>
                  </a:lnTo>
                  <a:close/>
                  <a:moveTo>
                    <a:pt x="4495800" y="2266950"/>
                  </a:moveTo>
                  <a:lnTo>
                    <a:pt x="4457700" y="2266950"/>
                  </a:lnTo>
                  <a:lnTo>
                    <a:pt x="4457700" y="2228850"/>
                  </a:lnTo>
                  <a:lnTo>
                    <a:pt x="4495800" y="2228850"/>
                  </a:lnTo>
                  <a:close/>
                  <a:moveTo>
                    <a:pt x="4419600" y="2228850"/>
                  </a:moveTo>
                  <a:lnTo>
                    <a:pt x="4381500" y="2228850"/>
                  </a:lnTo>
                  <a:lnTo>
                    <a:pt x="4381500" y="2190750"/>
                  </a:lnTo>
                  <a:lnTo>
                    <a:pt x="4419600" y="2190750"/>
                  </a:lnTo>
                  <a:close/>
                  <a:moveTo>
                    <a:pt x="4343400" y="2190750"/>
                  </a:moveTo>
                  <a:lnTo>
                    <a:pt x="4305300" y="2190750"/>
                  </a:lnTo>
                  <a:lnTo>
                    <a:pt x="4305300" y="2152650"/>
                  </a:lnTo>
                  <a:lnTo>
                    <a:pt x="4343400" y="2152650"/>
                  </a:lnTo>
                  <a:close/>
                  <a:moveTo>
                    <a:pt x="4267200" y="2152650"/>
                  </a:moveTo>
                  <a:lnTo>
                    <a:pt x="4229100" y="2152650"/>
                  </a:lnTo>
                  <a:lnTo>
                    <a:pt x="4229100" y="2114550"/>
                  </a:lnTo>
                  <a:lnTo>
                    <a:pt x="4267200" y="2114550"/>
                  </a:lnTo>
                  <a:close/>
                  <a:moveTo>
                    <a:pt x="4191000" y="2114550"/>
                  </a:moveTo>
                  <a:lnTo>
                    <a:pt x="4152900" y="2114550"/>
                  </a:lnTo>
                  <a:lnTo>
                    <a:pt x="4152900" y="2076450"/>
                  </a:lnTo>
                  <a:lnTo>
                    <a:pt x="4191000" y="2076450"/>
                  </a:lnTo>
                  <a:close/>
                  <a:moveTo>
                    <a:pt x="4114800" y="2076450"/>
                  </a:moveTo>
                  <a:lnTo>
                    <a:pt x="4076700" y="2076450"/>
                  </a:lnTo>
                  <a:lnTo>
                    <a:pt x="4076700" y="2038350"/>
                  </a:lnTo>
                  <a:lnTo>
                    <a:pt x="4114800" y="2038350"/>
                  </a:lnTo>
                  <a:close/>
                  <a:moveTo>
                    <a:pt x="4038600" y="2038350"/>
                  </a:moveTo>
                  <a:lnTo>
                    <a:pt x="4000500" y="2038350"/>
                  </a:lnTo>
                  <a:lnTo>
                    <a:pt x="4000500" y="2000250"/>
                  </a:lnTo>
                  <a:lnTo>
                    <a:pt x="4038600" y="2000250"/>
                  </a:lnTo>
                  <a:close/>
                  <a:moveTo>
                    <a:pt x="3962400" y="2000250"/>
                  </a:moveTo>
                  <a:lnTo>
                    <a:pt x="3924300" y="2000250"/>
                  </a:lnTo>
                  <a:lnTo>
                    <a:pt x="3924300" y="1962150"/>
                  </a:lnTo>
                  <a:lnTo>
                    <a:pt x="3962400" y="1962150"/>
                  </a:lnTo>
                  <a:close/>
                  <a:moveTo>
                    <a:pt x="3886200" y="1962150"/>
                  </a:moveTo>
                  <a:lnTo>
                    <a:pt x="3848100" y="1962150"/>
                  </a:lnTo>
                  <a:lnTo>
                    <a:pt x="3848100" y="1924050"/>
                  </a:lnTo>
                  <a:lnTo>
                    <a:pt x="3886200" y="1924050"/>
                  </a:lnTo>
                  <a:close/>
                  <a:moveTo>
                    <a:pt x="3810000" y="1924050"/>
                  </a:moveTo>
                  <a:lnTo>
                    <a:pt x="3771900" y="1924050"/>
                  </a:lnTo>
                  <a:lnTo>
                    <a:pt x="3771900" y="1885950"/>
                  </a:lnTo>
                  <a:lnTo>
                    <a:pt x="3810000" y="1885950"/>
                  </a:lnTo>
                  <a:close/>
                  <a:moveTo>
                    <a:pt x="3733800" y="1885950"/>
                  </a:moveTo>
                  <a:lnTo>
                    <a:pt x="3695700" y="1885950"/>
                  </a:lnTo>
                  <a:lnTo>
                    <a:pt x="3695700" y="1847850"/>
                  </a:lnTo>
                  <a:lnTo>
                    <a:pt x="3733800" y="1847850"/>
                  </a:lnTo>
                  <a:close/>
                  <a:moveTo>
                    <a:pt x="3657600" y="1847850"/>
                  </a:moveTo>
                  <a:lnTo>
                    <a:pt x="3619500" y="1847850"/>
                  </a:lnTo>
                  <a:lnTo>
                    <a:pt x="3619500" y="1809750"/>
                  </a:lnTo>
                  <a:lnTo>
                    <a:pt x="3657600" y="1809750"/>
                  </a:lnTo>
                  <a:close/>
                  <a:moveTo>
                    <a:pt x="3581400" y="1809750"/>
                  </a:moveTo>
                  <a:lnTo>
                    <a:pt x="3543300" y="1809750"/>
                  </a:lnTo>
                  <a:lnTo>
                    <a:pt x="3543300" y="1771650"/>
                  </a:lnTo>
                  <a:lnTo>
                    <a:pt x="3581400" y="1771650"/>
                  </a:lnTo>
                  <a:close/>
                  <a:moveTo>
                    <a:pt x="3505200" y="1771650"/>
                  </a:moveTo>
                  <a:lnTo>
                    <a:pt x="3467100" y="1771650"/>
                  </a:lnTo>
                  <a:lnTo>
                    <a:pt x="3467100" y="1733550"/>
                  </a:lnTo>
                  <a:lnTo>
                    <a:pt x="3505200" y="1733550"/>
                  </a:lnTo>
                  <a:close/>
                  <a:moveTo>
                    <a:pt x="3429000" y="1733550"/>
                  </a:moveTo>
                  <a:lnTo>
                    <a:pt x="3390900" y="1733550"/>
                  </a:lnTo>
                  <a:lnTo>
                    <a:pt x="3390900" y="1695450"/>
                  </a:lnTo>
                  <a:lnTo>
                    <a:pt x="3429000" y="1695450"/>
                  </a:lnTo>
                  <a:close/>
                  <a:moveTo>
                    <a:pt x="3352800" y="1695450"/>
                  </a:moveTo>
                  <a:lnTo>
                    <a:pt x="3314700" y="1695450"/>
                  </a:lnTo>
                  <a:lnTo>
                    <a:pt x="3314700" y="1657350"/>
                  </a:lnTo>
                  <a:lnTo>
                    <a:pt x="3352800" y="1657350"/>
                  </a:lnTo>
                  <a:close/>
                  <a:moveTo>
                    <a:pt x="3276600" y="1657350"/>
                  </a:moveTo>
                  <a:lnTo>
                    <a:pt x="3238500" y="1657350"/>
                  </a:lnTo>
                  <a:lnTo>
                    <a:pt x="3238500" y="1619250"/>
                  </a:lnTo>
                  <a:lnTo>
                    <a:pt x="3276600" y="1619250"/>
                  </a:lnTo>
                  <a:close/>
                  <a:moveTo>
                    <a:pt x="3200400" y="1619250"/>
                  </a:moveTo>
                  <a:lnTo>
                    <a:pt x="3162300" y="1619250"/>
                  </a:lnTo>
                  <a:lnTo>
                    <a:pt x="3162300" y="1581150"/>
                  </a:lnTo>
                  <a:lnTo>
                    <a:pt x="3200400" y="1581150"/>
                  </a:lnTo>
                  <a:close/>
                  <a:moveTo>
                    <a:pt x="3124200" y="1581150"/>
                  </a:moveTo>
                  <a:lnTo>
                    <a:pt x="3086100" y="1581150"/>
                  </a:lnTo>
                  <a:lnTo>
                    <a:pt x="3086100" y="1543050"/>
                  </a:lnTo>
                  <a:lnTo>
                    <a:pt x="3124200" y="1543050"/>
                  </a:lnTo>
                  <a:close/>
                  <a:moveTo>
                    <a:pt x="3048000" y="1543050"/>
                  </a:moveTo>
                  <a:lnTo>
                    <a:pt x="3009900" y="1543050"/>
                  </a:lnTo>
                  <a:lnTo>
                    <a:pt x="3009900" y="1504950"/>
                  </a:lnTo>
                  <a:lnTo>
                    <a:pt x="3048000" y="1504950"/>
                  </a:lnTo>
                  <a:close/>
                  <a:moveTo>
                    <a:pt x="2971800" y="1504950"/>
                  </a:moveTo>
                  <a:lnTo>
                    <a:pt x="2933700" y="1504950"/>
                  </a:lnTo>
                  <a:lnTo>
                    <a:pt x="2933700" y="1466850"/>
                  </a:lnTo>
                  <a:lnTo>
                    <a:pt x="2971800" y="1466850"/>
                  </a:lnTo>
                  <a:close/>
                  <a:moveTo>
                    <a:pt x="2895600" y="1466850"/>
                  </a:moveTo>
                  <a:lnTo>
                    <a:pt x="2857500" y="1466850"/>
                  </a:lnTo>
                  <a:lnTo>
                    <a:pt x="2857500" y="1428750"/>
                  </a:lnTo>
                  <a:lnTo>
                    <a:pt x="2895600" y="1428750"/>
                  </a:lnTo>
                  <a:close/>
                  <a:moveTo>
                    <a:pt x="2819400" y="1428750"/>
                  </a:moveTo>
                  <a:lnTo>
                    <a:pt x="2781300" y="1428750"/>
                  </a:lnTo>
                  <a:lnTo>
                    <a:pt x="2781300" y="1390650"/>
                  </a:lnTo>
                  <a:lnTo>
                    <a:pt x="2819400" y="1390650"/>
                  </a:lnTo>
                  <a:close/>
                  <a:moveTo>
                    <a:pt x="2743200" y="1390650"/>
                  </a:moveTo>
                  <a:lnTo>
                    <a:pt x="2705100" y="1390650"/>
                  </a:lnTo>
                  <a:lnTo>
                    <a:pt x="2705100" y="1352550"/>
                  </a:lnTo>
                  <a:lnTo>
                    <a:pt x="2743200" y="1352550"/>
                  </a:lnTo>
                  <a:close/>
                  <a:moveTo>
                    <a:pt x="2667000" y="1352550"/>
                  </a:moveTo>
                  <a:lnTo>
                    <a:pt x="2628900" y="1352550"/>
                  </a:lnTo>
                  <a:lnTo>
                    <a:pt x="2628900" y="1314450"/>
                  </a:lnTo>
                  <a:lnTo>
                    <a:pt x="2667000" y="1314450"/>
                  </a:lnTo>
                  <a:close/>
                  <a:moveTo>
                    <a:pt x="2590800" y="1314450"/>
                  </a:moveTo>
                  <a:lnTo>
                    <a:pt x="2552700" y="1314450"/>
                  </a:lnTo>
                  <a:lnTo>
                    <a:pt x="2552700" y="1276350"/>
                  </a:lnTo>
                  <a:lnTo>
                    <a:pt x="2590800" y="1276350"/>
                  </a:lnTo>
                  <a:close/>
                  <a:moveTo>
                    <a:pt x="2514600" y="1276350"/>
                  </a:moveTo>
                  <a:lnTo>
                    <a:pt x="2476500" y="1276350"/>
                  </a:lnTo>
                  <a:lnTo>
                    <a:pt x="2476500" y="1238250"/>
                  </a:lnTo>
                  <a:lnTo>
                    <a:pt x="2514600" y="1238250"/>
                  </a:lnTo>
                  <a:close/>
                  <a:moveTo>
                    <a:pt x="2438400" y="1238250"/>
                  </a:moveTo>
                  <a:lnTo>
                    <a:pt x="2400300" y="1238250"/>
                  </a:lnTo>
                  <a:lnTo>
                    <a:pt x="2400300" y="1200150"/>
                  </a:lnTo>
                  <a:lnTo>
                    <a:pt x="2438400" y="1200150"/>
                  </a:lnTo>
                  <a:close/>
                  <a:moveTo>
                    <a:pt x="2362200" y="1200150"/>
                  </a:moveTo>
                  <a:lnTo>
                    <a:pt x="2324100" y="1200150"/>
                  </a:lnTo>
                  <a:lnTo>
                    <a:pt x="2324100" y="1162050"/>
                  </a:lnTo>
                  <a:lnTo>
                    <a:pt x="2362200" y="1162050"/>
                  </a:lnTo>
                  <a:close/>
                  <a:moveTo>
                    <a:pt x="2286000" y="1162050"/>
                  </a:moveTo>
                  <a:lnTo>
                    <a:pt x="2247900" y="1162050"/>
                  </a:lnTo>
                  <a:lnTo>
                    <a:pt x="2247900" y="1123950"/>
                  </a:lnTo>
                  <a:lnTo>
                    <a:pt x="2286000" y="1123950"/>
                  </a:lnTo>
                  <a:close/>
                  <a:moveTo>
                    <a:pt x="2209800" y="1123950"/>
                  </a:moveTo>
                  <a:lnTo>
                    <a:pt x="2171700" y="1123950"/>
                  </a:lnTo>
                  <a:lnTo>
                    <a:pt x="2171700" y="1085850"/>
                  </a:lnTo>
                  <a:lnTo>
                    <a:pt x="2209800" y="1085850"/>
                  </a:lnTo>
                  <a:close/>
                  <a:moveTo>
                    <a:pt x="2133600" y="1085850"/>
                  </a:moveTo>
                  <a:lnTo>
                    <a:pt x="2095500" y="1085850"/>
                  </a:lnTo>
                  <a:lnTo>
                    <a:pt x="2095500" y="1047750"/>
                  </a:lnTo>
                  <a:lnTo>
                    <a:pt x="2133600" y="1047750"/>
                  </a:lnTo>
                  <a:close/>
                  <a:moveTo>
                    <a:pt x="2057400" y="1047750"/>
                  </a:moveTo>
                  <a:lnTo>
                    <a:pt x="2019300" y="1047750"/>
                  </a:lnTo>
                  <a:lnTo>
                    <a:pt x="2019300" y="1009650"/>
                  </a:lnTo>
                  <a:lnTo>
                    <a:pt x="2057400" y="1009650"/>
                  </a:lnTo>
                  <a:close/>
                  <a:moveTo>
                    <a:pt x="1981200" y="1009650"/>
                  </a:moveTo>
                  <a:lnTo>
                    <a:pt x="1943100" y="1009650"/>
                  </a:lnTo>
                  <a:lnTo>
                    <a:pt x="1943100" y="971550"/>
                  </a:lnTo>
                  <a:lnTo>
                    <a:pt x="1981200" y="971550"/>
                  </a:lnTo>
                  <a:close/>
                  <a:moveTo>
                    <a:pt x="1905000" y="971550"/>
                  </a:moveTo>
                  <a:lnTo>
                    <a:pt x="1866900" y="971550"/>
                  </a:lnTo>
                  <a:lnTo>
                    <a:pt x="1866900" y="933450"/>
                  </a:lnTo>
                  <a:lnTo>
                    <a:pt x="1905000" y="933450"/>
                  </a:lnTo>
                  <a:close/>
                  <a:moveTo>
                    <a:pt x="1828800" y="933450"/>
                  </a:moveTo>
                  <a:lnTo>
                    <a:pt x="1790700" y="933450"/>
                  </a:lnTo>
                  <a:lnTo>
                    <a:pt x="1790700" y="895350"/>
                  </a:lnTo>
                  <a:lnTo>
                    <a:pt x="1828800" y="895350"/>
                  </a:lnTo>
                  <a:close/>
                  <a:moveTo>
                    <a:pt x="1752600" y="895350"/>
                  </a:moveTo>
                  <a:lnTo>
                    <a:pt x="1714500" y="895350"/>
                  </a:lnTo>
                  <a:lnTo>
                    <a:pt x="1714500" y="857250"/>
                  </a:lnTo>
                  <a:lnTo>
                    <a:pt x="1752600" y="857250"/>
                  </a:lnTo>
                  <a:close/>
                  <a:moveTo>
                    <a:pt x="1676400" y="857250"/>
                  </a:moveTo>
                  <a:lnTo>
                    <a:pt x="1638300" y="857250"/>
                  </a:lnTo>
                  <a:lnTo>
                    <a:pt x="1638300" y="819150"/>
                  </a:lnTo>
                  <a:lnTo>
                    <a:pt x="1676400" y="819150"/>
                  </a:lnTo>
                  <a:close/>
                  <a:moveTo>
                    <a:pt x="1600200" y="819150"/>
                  </a:moveTo>
                  <a:lnTo>
                    <a:pt x="1562100" y="819150"/>
                  </a:lnTo>
                  <a:lnTo>
                    <a:pt x="1562100" y="781050"/>
                  </a:lnTo>
                  <a:lnTo>
                    <a:pt x="1600200" y="781050"/>
                  </a:lnTo>
                  <a:close/>
                  <a:moveTo>
                    <a:pt x="1524000" y="781050"/>
                  </a:moveTo>
                  <a:lnTo>
                    <a:pt x="1485900" y="781050"/>
                  </a:lnTo>
                  <a:lnTo>
                    <a:pt x="1485900" y="742950"/>
                  </a:lnTo>
                  <a:lnTo>
                    <a:pt x="1524000" y="742950"/>
                  </a:lnTo>
                  <a:close/>
                  <a:moveTo>
                    <a:pt x="1447800" y="742950"/>
                  </a:moveTo>
                  <a:lnTo>
                    <a:pt x="1409700" y="742950"/>
                  </a:lnTo>
                  <a:lnTo>
                    <a:pt x="1409700" y="704850"/>
                  </a:lnTo>
                  <a:lnTo>
                    <a:pt x="1447800" y="704850"/>
                  </a:lnTo>
                  <a:close/>
                  <a:moveTo>
                    <a:pt x="1371600" y="704850"/>
                  </a:moveTo>
                  <a:lnTo>
                    <a:pt x="1333500" y="704850"/>
                  </a:lnTo>
                  <a:lnTo>
                    <a:pt x="1333500" y="666750"/>
                  </a:lnTo>
                  <a:lnTo>
                    <a:pt x="1371600" y="666750"/>
                  </a:lnTo>
                  <a:close/>
                  <a:moveTo>
                    <a:pt x="1295400" y="666750"/>
                  </a:moveTo>
                  <a:lnTo>
                    <a:pt x="1257300" y="666750"/>
                  </a:lnTo>
                  <a:lnTo>
                    <a:pt x="1257300" y="628650"/>
                  </a:lnTo>
                  <a:lnTo>
                    <a:pt x="1295400" y="628650"/>
                  </a:lnTo>
                  <a:close/>
                  <a:moveTo>
                    <a:pt x="1219200" y="628650"/>
                  </a:moveTo>
                  <a:lnTo>
                    <a:pt x="1181100" y="628650"/>
                  </a:lnTo>
                  <a:lnTo>
                    <a:pt x="1181100" y="590550"/>
                  </a:lnTo>
                  <a:lnTo>
                    <a:pt x="1219200" y="590550"/>
                  </a:lnTo>
                  <a:close/>
                  <a:moveTo>
                    <a:pt x="1143000" y="590550"/>
                  </a:moveTo>
                  <a:lnTo>
                    <a:pt x="1104900" y="590550"/>
                  </a:lnTo>
                  <a:lnTo>
                    <a:pt x="1104900" y="552450"/>
                  </a:lnTo>
                  <a:lnTo>
                    <a:pt x="1143000" y="552450"/>
                  </a:lnTo>
                  <a:close/>
                  <a:moveTo>
                    <a:pt x="1066800" y="552450"/>
                  </a:moveTo>
                  <a:lnTo>
                    <a:pt x="1028700" y="552450"/>
                  </a:lnTo>
                  <a:lnTo>
                    <a:pt x="1028700" y="514350"/>
                  </a:lnTo>
                  <a:lnTo>
                    <a:pt x="1066800" y="514350"/>
                  </a:lnTo>
                  <a:close/>
                  <a:moveTo>
                    <a:pt x="990600" y="514350"/>
                  </a:moveTo>
                  <a:lnTo>
                    <a:pt x="952500" y="514350"/>
                  </a:lnTo>
                  <a:lnTo>
                    <a:pt x="952500" y="476250"/>
                  </a:lnTo>
                  <a:lnTo>
                    <a:pt x="990600" y="476250"/>
                  </a:lnTo>
                  <a:close/>
                  <a:moveTo>
                    <a:pt x="914400" y="476250"/>
                  </a:moveTo>
                  <a:lnTo>
                    <a:pt x="876300" y="476250"/>
                  </a:lnTo>
                  <a:lnTo>
                    <a:pt x="876300" y="438150"/>
                  </a:lnTo>
                  <a:lnTo>
                    <a:pt x="914400" y="438150"/>
                  </a:lnTo>
                  <a:close/>
                  <a:moveTo>
                    <a:pt x="838200" y="438150"/>
                  </a:moveTo>
                  <a:lnTo>
                    <a:pt x="800100" y="438150"/>
                  </a:lnTo>
                  <a:lnTo>
                    <a:pt x="800100" y="400050"/>
                  </a:lnTo>
                  <a:lnTo>
                    <a:pt x="838200" y="400050"/>
                  </a:lnTo>
                  <a:close/>
                  <a:moveTo>
                    <a:pt x="762000" y="400050"/>
                  </a:moveTo>
                  <a:lnTo>
                    <a:pt x="723900" y="400050"/>
                  </a:lnTo>
                  <a:lnTo>
                    <a:pt x="723900" y="361950"/>
                  </a:lnTo>
                  <a:lnTo>
                    <a:pt x="762000" y="361950"/>
                  </a:lnTo>
                  <a:close/>
                  <a:moveTo>
                    <a:pt x="685800" y="361950"/>
                  </a:moveTo>
                  <a:lnTo>
                    <a:pt x="647700" y="361950"/>
                  </a:lnTo>
                  <a:lnTo>
                    <a:pt x="647700" y="323850"/>
                  </a:lnTo>
                  <a:lnTo>
                    <a:pt x="685800" y="323850"/>
                  </a:lnTo>
                  <a:close/>
                  <a:moveTo>
                    <a:pt x="609600" y="323850"/>
                  </a:moveTo>
                  <a:lnTo>
                    <a:pt x="571500" y="323850"/>
                  </a:lnTo>
                  <a:lnTo>
                    <a:pt x="571500" y="285750"/>
                  </a:lnTo>
                  <a:lnTo>
                    <a:pt x="609600" y="285750"/>
                  </a:lnTo>
                  <a:close/>
                  <a:moveTo>
                    <a:pt x="533400" y="285750"/>
                  </a:moveTo>
                  <a:lnTo>
                    <a:pt x="495300" y="285750"/>
                  </a:lnTo>
                  <a:lnTo>
                    <a:pt x="495300" y="247650"/>
                  </a:lnTo>
                  <a:lnTo>
                    <a:pt x="533400" y="247650"/>
                  </a:lnTo>
                  <a:close/>
                  <a:moveTo>
                    <a:pt x="457200" y="247650"/>
                  </a:moveTo>
                  <a:lnTo>
                    <a:pt x="419100" y="247650"/>
                  </a:lnTo>
                  <a:lnTo>
                    <a:pt x="419100" y="209550"/>
                  </a:lnTo>
                  <a:lnTo>
                    <a:pt x="457200" y="209550"/>
                  </a:lnTo>
                  <a:close/>
                  <a:moveTo>
                    <a:pt x="381000" y="209550"/>
                  </a:moveTo>
                  <a:lnTo>
                    <a:pt x="342900" y="209550"/>
                  </a:lnTo>
                  <a:lnTo>
                    <a:pt x="342900" y="171450"/>
                  </a:lnTo>
                  <a:lnTo>
                    <a:pt x="381000" y="171450"/>
                  </a:lnTo>
                  <a:close/>
                  <a:moveTo>
                    <a:pt x="304800" y="171450"/>
                  </a:moveTo>
                  <a:lnTo>
                    <a:pt x="266700" y="171450"/>
                  </a:lnTo>
                  <a:lnTo>
                    <a:pt x="266700" y="133350"/>
                  </a:lnTo>
                  <a:lnTo>
                    <a:pt x="304800" y="133350"/>
                  </a:lnTo>
                  <a:close/>
                  <a:moveTo>
                    <a:pt x="228600" y="133350"/>
                  </a:moveTo>
                  <a:lnTo>
                    <a:pt x="190500" y="133350"/>
                  </a:lnTo>
                  <a:lnTo>
                    <a:pt x="190500" y="95250"/>
                  </a:lnTo>
                  <a:lnTo>
                    <a:pt x="228600" y="95250"/>
                  </a:lnTo>
                  <a:close/>
                  <a:moveTo>
                    <a:pt x="152400" y="95250"/>
                  </a:moveTo>
                  <a:lnTo>
                    <a:pt x="114300" y="95250"/>
                  </a:lnTo>
                  <a:lnTo>
                    <a:pt x="114300" y="57150"/>
                  </a:lnTo>
                  <a:lnTo>
                    <a:pt x="152400" y="57150"/>
                  </a:lnTo>
                  <a:close/>
                  <a:moveTo>
                    <a:pt x="76200" y="57150"/>
                  </a:moveTo>
                  <a:lnTo>
                    <a:pt x="38100" y="57150"/>
                  </a:lnTo>
                  <a:lnTo>
                    <a:pt x="38100" y="19050"/>
                  </a:lnTo>
                  <a:lnTo>
                    <a:pt x="76200" y="19050"/>
                  </a:lnTo>
                  <a:close/>
                  <a:moveTo>
                    <a:pt x="0" y="19050"/>
                  </a:moveTo>
                  <a:lnTo>
                    <a:pt x="26035" y="19050"/>
                  </a:lnTo>
                  <a:cubicBezTo>
                    <a:pt x="15494" y="19050"/>
                    <a:pt x="6985" y="10541"/>
                    <a:pt x="6985" y="0"/>
                  </a:cubicBezTo>
                  <a:lnTo>
                    <a:pt x="6985" y="2564765"/>
                  </a:lnTo>
                  <a:lnTo>
                    <a:pt x="45085" y="2564765"/>
                  </a:lnTo>
                  <a:lnTo>
                    <a:pt x="45085" y="2590800"/>
                  </a:lnTo>
                  <a:lnTo>
                    <a:pt x="26035" y="2590800"/>
                  </a:lnTo>
                  <a:lnTo>
                    <a:pt x="26035" y="2571750"/>
                  </a:lnTo>
                  <a:lnTo>
                    <a:pt x="38100" y="2571750"/>
                  </a:lnTo>
                  <a:close/>
                  <a:moveTo>
                    <a:pt x="6985" y="2526665"/>
                  </a:moveTo>
                  <a:lnTo>
                    <a:pt x="6985" y="2488565"/>
                  </a:lnTo>
                  <a:lnTo>
                    <a:pt x="45085" y="2488565"/>
                  </a:lnTo>
                  <a:lnTo>
                    <a:pt x="45085" y="2526665"/>
                  </a:lnTo>
                  <a:close/>
                  <a:moveTo>
                    <a:pt x="45085" y="2450465"/>
                  </a:moveTo>
                  <a:lnTo>
                    <a:pt x="45085" y="2412365"/>
                  </a:lnTo>
                  <a:lnTo>
                    <a:pt x="45085" y="2450465"/>
                  </a:lnTo>
                  <a:close/>
                  <a:moveTo>
                    <a:pt x="45085" y="2374265"/>
                  </a:moveTo>
                  <a:lnTo>
                    <a:pt x="45085" y="2336165"/>
                  </a:lnTo>
                  <a:lnTo>
                    <a:pt x="45085" y="2374265"/>
                  </a:lnTo>
                  <a:close/>
                  <a:moveTo>
                    <a:pt x="45085" y="2298065"/>
                  </a:moveTo>
                  <a:lnTo>
                    <a:pt x="45085" y="2259965"/>
                  </a:lnTo>
                  <a:lnTo>
                    <a:pt x="45085" y="2298065"/>
                  </a:lnTo>
                  <a:close/>
                  <a:moveTo>
                    <a:pt x="45085" y="2221865"/>
                  </a:moveTo>
                  <a:lnTo>
                    <a:pt x="45085" y="2183765"/>
                  </a:lnTo>
                  <a:lnTo>
                    <a:pt x="45085" y="2221865"/>
                  </a:lnTo>
                  <a:close/>
                  <a:moveTo>
                    <a:pt x="45085" y="2145665"/>
                  </a:moveTo>
                  <a:lnTo>
                    <a:pt x="45085" y="2107565"/>
                  </a:lnTo>
                  <a:lnTo>
                    <a:pt x="45085" y="2145665"/>
                  </a:lnTo>
                  <a:close/>
                  <a:moveTo>
                    <a:pt x="45085" y="2069465"/>
                  </a:moveTo>
                  <a:lnTo>
                    <a:pt x="45085" y="2031365"/>
                  </a:lnTo>
                  <a:lnTo>
                    <a:pt x="45085" y="2069465"/>
                  </a:lnTo>
                  <a:close/>
                  <a:moveTo>
                    <a:pt x="45085" y="1993265"/>
                  </a:moveTo>
                  <a:lnTo>
                    <a:pt x="45085" y="1955165"/>
                  </a:lnTo>
                  <a:lnTo>
                    <a:pt x="45085" y="1993265"/>
                  </a:lnTo>
                  <a:close/>
                  <a:moveTo>
                    <a:pt x="45085" y="1917065"/>
                  </a:moveTo>
                  <a:lnTo>
                    <a:pt x="45085" y="1878965"/>
                  </a:lnTo>
                  <a:lnTo>
                    <a:pt x="45085" y="1917065"/>
                  </a:lnTo>
                  <a:close/>
                  <a:moveTo>
                    <a:pt x="45085" y="1840865"/>
                  </a:moveTo>
                  <a:lnTo>
                    <a:pt x="45085" y="1802765"/>
                  </a:lnTo>
                  <a:lnTo>
                    <a:pt x="45085" y="1840865"/>
                  </a:lnTo>
                  <a:close/>
                  <a:moveTo>
                    <a:pt x="45085" y="1764665"/>
                  </a:moveTo>
                  <a:lnTo>
                    <a:pt x="45085" y="1726565"/>
                  </a:lnTo>
                  <a:lnTo>
                    <a:pt x="45085" y="1764665"/>
                  </a:lnTo>
                  <a:close/>
                  <a:moveTo>
                    <a:pt x="45085" y="1688465"/>
                  </a:moveTo>
                  <a:lnTo>
                    <a:pt x="45085" y="1650365"/>
                  </a:lnTo>
                  <a:lnTo>
                    <a:pt x="45085" y="1688465"/>
                  </a:lnTo>
                  <a:close/>
                  <a:moveTo>
                    <a:pt x="45085" y="1612265"/>
                  </a:moveTo>
                  <a:lnTo>
                    <a:pt x="45085" y="1574165"/>
                  </a:lnTo>
                  <a:lnTo>
                    <a:pt x="45085" y="1612265"/>
                  </a:lnTo>
                  <a:close/>
                  <a:moveTo>
                    <a:pt x="45085" y="1536065"/>
                  </a:moveTo>
                  <a:lnTo>
                    <a:pt x="45085" y="1497965"/>
                  </a:lnTo>
                  <a:lnTo>
                    <a:pt x="45085" y="1536065"/>
                  </a:lnTo>
                  <a:close/>
                  <a:moveTo>
                    <a:pt x="45085" y="1459865"/>
                  </a:moveTo>
                  <a:lnTo>
                    <a:pt x="45085" y="1421765"/>
                  </a:lnTo>
                  <a:lnTo>
                    <a:pt x="45085" y="1459865"/>
                  </a:lnTo>
                  <a:close/>
                  <a:moveTo>
                    <a:pt x="45085" y="1383665"/>
                  </a:moveTo>
                  <a:lnTo>
                    <a:pt x="45085" y="1345565"/>
                  </a:lnTo>
                  <a:lnTo>
                    <a:pt x="45085" y="1383665"/>
                  </a:lnTo>
                  <a:close/>
                  <a:moveTo>
                    <a:pt x="45085" y="1307465"/>
                  </a:moveTo>
                  <a:lnTo>
                    <a:pt x="45085" y="1269365"/>
                  </a:lnTo>
                  <a:lnTo>
                    <a:pt x="45085" y="1307465"/>
                  </a:lnTo>
                  <a:close/>
                  <a:moveTo>
                    <a:pt x="45085" y="1231265"/>
                  </a:moveTo>
                  <a:lnTo>
                    <a:pt x="45085" y="1193165"/>
                  </a:lnTo>
                  <a:lnTo>
                    <a:pt x="45085" y="1231265"/>
                  </a:lnTo>
                  <a:close/>
                  <a:moveTo>
                    <a:pt x="45085" y="1155065"/>
                  </a:moveTo>
                  <a:lnTo>
                    <a:pt x="45085" y="1116965"/>
                  </a:lnTo>
                  <a:lnTo>
                    <a:pt x="45085" y="1155065"/>
                  </a:lnTo>
                  <a:close/>
                  <a:moveTo>
                    <a:pt x="45085" y="1078865"/>
                  </a:moveTo>
                  <a:lnTo>
                    <a:pt x="45085" y="1040765"/>
                  </a:lnTo>
                  <a:lnTo>
                    <a:pt x="45085" y="1078865"/>
                  </a:lnTo>
                  <a:close/>
                  <a:moveTo>
                    <a:pt x="45085" y="1002665"/>
                  </a:moveTo>
                  <a:lnTo>
                    <a:pt x="45085" y="964565"/>
                  </a:lnTo>
                  <a:lnTo>
                    <a:pt x="45085" y="1002665"/>
                  </a:lnTo>
                  <a:close/>
                  <a:moveTo>
                    <a:pt x="26035" y="921385"/>
                  </a:moveTo>
                  <a:lnTo>
                    <a:pt x="64135" y="921385"/>
                  </a:lnTo>
                  <a:lnTo>
                    <a:pt x="64135" y="959485"/>
                  </a:lnTo>
                  <a:lnTo>
                    <a:pt x="26035" y="959485"/>
                  </a:lnTo>
                  <a:close/>
                </a:path>
              </a:pathLst>
            </a:custGeom>
            <a:solidFill>
              <a:srgbClr val="A6A6A6"/>
            </a:solidFill>
          </p:spPr>
        </p:sp>
      </p:grpSp>
      <p:grpSp>
        <p:nvGrpSpPr>
          <p:cNvPr name="Group 22" id="22"/>
          <p:cNvGrpSpPr/>
          <p:nvPr/>
        </p:nvGrpSpPr>
        <p:grpSpPr>
          <a:xfrm rot="0">
            <a:off x="1127703" y="7066874"/>
            <a:ext cx="3978510" cy="1266354"/>
            <a:chOff x="0" y="0"/>
            <a:chExt cx="5304680" cy="1688472"/>
          </a:xfrm>
        </p:grpSpPr>
        <p:sp>
          <p:nvSpPr>
            <p:cNvPr name="Freeform 23" id="23"/>
            <p:cNvSpPr/>
            <p:nvPr/>
          </p:nvSpPr>
          <p:spPr>
            <a:xfrm flipH="false" flipV="false" rot="0">
              <a:off x="19050" y="19050"/>
              <a:ext cx="5266563" cy="1650365"/>
            </a:xfrm>
            <a:custGeom>
              <a:avLst/>
              <a:gdLst/>
              <a:ahLst/>
              <a:cxnLst/>
              <a:rect r="r" b="b" t="t" l="l"/>
              <a:pathLst>
                <a:path h="1650365" w="5266563">
                  <a:moveTo>
                    <a:pt x="0" y="0"/>
                  </a:moveTo>
                  <a:lnTo>
                    <a:pt x="5266563" y="0"/>
                  </a:lnTo>
                  <a:lnTo>
                    <a:pt x="5266563" y="1650365"/>
                  </a:lnTo>
                  <a:lnTo>
                    <a:pt x="0" y="1650365"/>
                  </a:lnTo>
                  <a:close/>
                </a:path>
              </a:pathLst>
            </a:custGeom>
            <a:solidFill>
              <a:srgbClr val="FFFFFF"/>
            </a:solidFill>
          </p:spPr>
        </p:sp>
        <p:sp>
          <p:nvSpPr>
            <p:cNvPr name="Freeform 24" id="24"/>
            <p:cNvSpPr/>
            <p:nvPr/>
          </p:nvSpPr>
          <p:spPr>
            <a:xfrm flipH="false" flipV="false" rot="0">
              <a:off x="-751459" y="-902335"/>
              <a:ext cx="6056122" cy="2628900"/>
            </a:xfrm>
            <a:custGeom>
              <a:avLst/>
              <a:gdLst/>
              <a:ahLst/>
              <a:cxnLst/>
              <a:rect r="r" b="b" t="t" l="l"/>
              <a:pathLst>
                <a:path h="2628900" w="6056122">
                  <a:moveTo>
                    <a:pt x="846709" y="902335"/>
                  </a:moveTo>
                  <a:lnTo>
                    <a:pt x="884809" y="902335"/>
                  </a:lnTo>
                  <a:lnTo>
                    <a:pt x="884809" y="940435"/>
                  </a:lnTo>
                  <a:lnTo>
                    <a:pt x="846709" y="940435"/>
                  </a:lnTo>
                  <a:close/>
                  <a:moveTo>
                    <a:pt x="922909" y="940435"/>
                  </a:moveTo>
                  <a:lnTo>
                    <a:pt x="961009" y="940435"/>
                  </a:lnTo>
                  <a:lnTo>
                    <a:pt x="922909" y="940435"/>
                  </a:lnTo>
                  <a:close/>
                  <a:moveTo>
                    <a:pt x="999109" y="940435"/>
                  </a:moveTo>
                  <a:lnTo>
                    <a:pt x="1037209" y="940435"/>
                  </a:lnTo>
                  <a:lnTo>
                    <a:pt x="999109" y="940435"/>
                  </a:lnTo>
                  <a:close/>
                  <a:moveTo>
                    <a:pt x="1075309" y="940435"/>
                  </a:moveTo>
                  <a:lnTo>
                    <a:pt x="1113409" y="940435"/>
                  </a:lnTo>
                  <a:lnTo>
                    <a:pt x="1075309" y="940435"/>
                  </a:lnTo>
                  <a:close/>
                  <a:moveTo>
                    <a:pt x="1151509" y="940435"/>
                  </a:moveTo>
                  <a:lnTo>
                    <a:pt x="1189609" y="940435"/>
                  </a:lnTo>
                  <a:lnTo>
                    <a:pt x="1151509" y="940435"/>
                  </a:lnTo>
                  <a:close/>
                  <a:moveTo>
                    <a:pt x="1227709" y="940435"/>
                  </a:moveTo>
                  <a:lnTo>
                    <a:pt x="1265809" y="940435"/>
                  </a:lnTo>
                  <a:lnTo>
                    <a:pt x="1227709" y="940435"/>
                  </a:lnTo>
                  <a:close/>
                  <a:moveTo>
                    <a:pt x="1303909" y="940435"/>
                  </a:moveTo>
                  <a:lnTo>
                    <a:pt x="1342009" y="940435"/>
                  </a:lnTo>
                  <a:lnTo>
                    <a:pt x="1303909" y="940435"/>
                  </a:lnTo>
                  <a:close/>
                  <a:moveTo>
                    <a:pt x="1380109" y="940435"/>
                  </a:moveTo>
                  <a:lnTo>
                    <a:pt x="1418209" y="940435"/>
                  </a:lnTo>
                  <a:lnTo>
                    <a:pt x="1380109" y="940435"/>
                  </a:lnTo>
                  <a:close/>
                  <a:moveTo>
                    <a:pt x="1456309" y="940435"/>
                  </a:moveTo>
                  <a:lnTo>
                    <a:pt x="1494409" y="940435"/>
                  </a:lnTo>
                  <a:lnTo>
                    <a:pt x="1456309" y="940435"/>
                  </a:lnTo>
                  <a:close/>
                  <a:moveTo>
                    <a:pt x="1532509" y="940435"/>
                  </a:moveTo>
                  <a:lnTo>
                    <a:pt x="1570609" y="940435"/>
                  </a:lnTo>
                  <a:lnTo>
                    <a:pt x="1532509" y="940435"/>
                  </a:lnTo>
                  <a:close/>
                  <a:moveTo>
                    <a:pt x="1608709" y="940435"/>
                  </a:moveTo>
                  <a:lnTo>
                    <a:pt x="1646809" y="940435"/>
                  </a:lnTo>
                  <a:lnTo>
                    <a:pt x="1608709" y="940435"/>
                  </a:lnTo>
                  <a:close/>
                  <a:moveTo>
                    <a:pt x="1684909" y="940435"/>
                  </a:moveTo>
                  <a:lnTo>
                    <a:pt x="1723009" y="940435"/>
                  </a:lnTo>
                  <a:lnTo>
                    <a:pt x="1684909" y="940435"/>
                  </a:lnTo>
                  <a:close/>
                  <a:moveTo>
                    <a:pt x="1761109" y="940435"/>
                  </a:moveTo>
                  <a:lnTo>
                    <a:pt x="1799209" y="940435"/>
                  </a:lnTo>
                  <a:lnTo>
                    <a:pt x="1761109" y="940435"/>
                  </a:lnTo>
                  <a:close/>
                  <a:moveTo>
                    <a:pt x="1837309" y="940435"/>
                  </a:moveTo>
                  <a:lnTo>
                    <a:pt x="1875409" y="940435"/>
                  </a:lnTo>
                  <a:lnTo>
                    <a:pt x="1837309" y="940435"/>
                  </a:lnTo>
                  <a:close/>
                  <a:moveTo>
                    <a:pt x="1913509" y="940435"/>
                  </a:moveTo>
                  <a:lnTo>
                    <a:pt x="1951609" y="940435"/>
                  </a:lnTo>
                  <a:lnTo>
                    <a:pt x="1913509" y="940435"/>
                  </a:lnTo>
                  <a:close/>
                  <a:moveTo>
                    <a:pt x="1989709" y="940435"/>
                  </a:moveTo>
                  <a:lnTo>
                    <a:pt x="2027809" y="940435"/>
                  </a:lnTo>
                  <a:lnTo>
                    <a:pt x="1989709" y="940435"/>
                  </a:lnTo>
                  <a:close/>
                  <a:moveTo>
                    <a:pt x="2065909" y="940435"/>
                  </a:moveTo>
                  <a:lnTo>
                    <a:pt x="2104009" y="940435"/>
                  </a:lnTo>
                  <a:lnTo>
                    <a:pt x="2065909" y="940435"/>
                  </a:lnTo>
                  <a:close/>
                  <a:moveTo>
                    <a:pt x="2142109" y="940435"/>
                  </a:moveTo>
                  <a:lnTo>
                    <a:pt x="2180209" y="940435"/>
                  </a:lnTo>
                  <a:lnTo>
                    <a:pt x="2142109" y="940435"/>
                  </a:lnTo>
                  <a:close/>
                  <a:moveTo>
                    <a:pt x="2218309" y="940435"/>
                  </a:moveTo>
                  <a:lnTo>
                    <a:pt x="2256409" y="940435"/>
                  </a:lnTo>
                  <a:lnTo>
                    <a:pt x="2218309" y="940435"/>
                  </a:lnTo>
                  <a:close/>
                  <a:moveTo>
                    <a:pt x="2294509" y="940435"/>
                  </a:moveTo>
                  <a:lnTo>
                    <a:pt x="2332609" y="940435"/>
                  </a:lnTo>
                  <a:lnTo>
                    <a:pt x="2294509" y="940435"/>
                  </a:lnTo>
                  <a:close/>
                  <a:moveTo>
                    <a:pt x="2370709" y="940435"/>
                  </a:moveTo>
                  <a:lnTo>
                    <a:pt x="2408809" y="940435"/>
                  </a:lnTo>
                  <a:lnTo>
                    <a:pt x="2370709" y="940435"/>
                  </a:lnTo>
                  <a:close/>
                  <a:moveTo>
                    <a:pt x="2446909" y="940435"/>
                  </a:moveTo>
                  <a:lnTo>
                    <a:pt x="2485009" y="940435"/>
                  </a:lnTo>
                  <a:lnTo>
                    <a:pt x="2446909" y="940435"/>
                  </a:lnTo>
                  <a:close/>
                  <a:moveTo>
                    <a:pt x="2523109" y="940435"/>
                  </a:moveTo>
                  <a:lnTo>
                    <a:pt x="2561209" y="940435"/>
                  </a:lnTo>
                  <a:lnTo>
                    <a:pt x="2523109" y="940435"/>
                  </a:lnTo>
                  <a:close/>
                  <a:moveTo>
                    <a:pt x="2599309" y="940435"/>
                  </a:moveTo>
                  <a:lnTo>
                    <a:pt x="2637409" y="940435"/>
                  </a:lnTo>
                  <a:lnTo>
                    <a:pt x="2599309" y="940435"/>
                  </a:lnTo>
                  <a:close/>
                  <a:moveTo>
                    <a:pt x="2675509" y="940435"/>
                  </a:moveTo>
                  <a:lnTo>
                    <a:pt x="2713609" y="940435"/>
                  </a:lnTo>
                  <a:lnTo>
                    <a:pt x="2675509" y="940435"/>
                  </a:lnTo>
                  <a:close/>
                  <a:moveTo>
                    <a:pt x="2751709" y="940435"/>
                  </a:moveTo>
                  <a:lnTo>
                    <a:pt x="2789809" y="940435"/>
                  </a:lnTo>
                  <a:lnTo>
                    <a:pt x="2751709" y="940435"/>
                  </a:lnTo>
                  <a:close/>
                  <a:moveTo>
                    <a:pt x="2827909" y="940435"/>
                  </a:moveTo>
                  <a:lnTo>
                    <a:pt x="2866009" y="940435"/>
                  </a:lnTo>
                  <a:lnTo>
                    <a:pt x="2827909" y="940435"/>
                  </a:lnTo>
                  <a:close/>
                  <a:moveTo>
                    <a:pt x="2904109" y="940435"/>
                  </a:moveTo>
                  <a:lnTo>
                    <a:pt x="2942209" y="940435"/>
                  </a:lnTo>
                  <a:lnTo>
                    <a:pt x="2904109" y="940435"/>
                  </a:lnTo>
                  <a:close/>
                  <a:moveTo>
                    <a:pt x="2980309" y="940435"/>
                  </a:moveTo>
                  <a:lnTo>
                    <a:pt x="3018409" y="940435"/>
                  </a:lnTo>
                  <a:lnTo>
                    <a:pt x="2980309" y="940435"/>
                  </a:lnTo>
                  <a:close/>
                  <a:moveTo>
                    <a:pt x="3056509" y="940435"/>
                  </a:moveTo>
                  <a:lnTo>
                    <a:pt x="3094609" y="940435"/>
                  </a:lnTo>
                  <a:lnTo>
                    <a:pt x="3056509" y="940435"/>
                  </a:lnTo>
                  <a:close/>
                  <a:moveTo>
                    <a:pt x="3132709" y="940435"/>
                  </a:moveTo>
                  <a:lnTo>
                    <a:pt x="3170809" y="940435"/>
                  </a:lnTo>
                  <a:lnTo>
                    <a:pt x="3132709" y="940435"/>
                  </a:lnTo>
                  <a:close/>
                  <a:moveTo>
                    <a:pt x="3208909" y="940435"/>
                  </a:moveTo>
                  <a:lnTo>
                    <a:pt x="3247009" y="940435"/>
                  </a:lnTo>
                  <a:lnTo>
                    <a:pt x="3208909" y="940435"/>
                  </a:lnTo>
                  <a:close/>
                  <a:moveTo>
                    <a:pt x="3285109" y="940435"/>
                  </a:moveTo>
                  <a:lnTo>
                    <a:pt x="3323209" y="940435"/>
                  </a:lnTo>
                  <a:lnTo>
                    <a:pt x="3285109" y="940435"/>
                  </a:lnTo>
                  <a:close/>
                  <a:moveTo>
                    <a:pt x="3361309" y="940435"/>
                  </a:moveTo>
                  <a:lnTo>
                    <a:pt x="3399409" y="940435"/>
                  </a:lnTo>
                  <a:lnTo>
                    <a:pt x="3361309" y="940435"/>
                  </a:lnTo>
                  <a:close/>
                  <a:moveTo>
                    <a:pt x="3437509" y="940435"/>
                  </a:moveTo>
                  <a:lnTo>
                    <a:pt x="3475609" y="940435"/>
                  </a:lnTo>
                  <a:lnTo>
                    <a:pt x="3437509" y="940435"/>
                  </a:lnTo>
                  <a:close/>
                  <a:moveTo>
                    <a:pt x="3513709" y="940435"/>
                  </a:moveTo>
                  <a:lnTo>
                    <a:pt x="3551809" y="940435"/>
                  </a:lnTo>
                  <a:lnTo>
                    <a:pt x="3513709" y="940435"/>
                  </a:lnTo>
                  <a:close/>
                  <a:moveTo>
                    <a:pt x="3589909" y="940435"/>
                  </a:moveTo>
                  <a:lnTo>
                    <a:pt x="3628009" y="940435"/>
                  </a:lnTo>
                  <a:lnTo>
                    <a:pt x="3589909" y="940435"/>
                  </a:lnTo>
                  <a:close/>
                  <a:moveTo>
                    <a:pt x="3666109" y="940435"/>
                  </a:moveTo>
                  <a:lnTo>
                    <a:pt x="3704209" y="940435"/>
                  </a:lnTo>
                  <a:lnTo>
                    <a:pt x="3666109" y="940435"/>
                  </a:lnTo>
                  <a:close/>
                  <a:moveTo>
                    <a:pt x="3742309" y="940435"/>
                  </a:moveTo>
                  <a:lnTo>
                    <a:pt x="3780409" y="940435"/>
                  </a:lnTo>
                  <a:lnTo>
                    <a:pt x="3742309" y="940435"/>
                  </a:lnTo>
                  <a:close/>
                  <a:moveTo>
                    <a:pt x="3818509" y="940435"/>
                  </a:moveTo>
                  <a:lnTo>
                    <a:pt x="3856609" y="940435"/>
                  </a:lnTo>
                  <a:lnTo>
                    <a:pt x="3818509" y="940435"/>
                  </a:lnTo>
                  <a:close/>
                  <a:moveTo>
                    <a:pt x="3894709" y="940435"/>
                  </a:moveTo>
                  <a:lnTo>
                    <a:pt x="3932809" y="940435"/>
                  </a:lnTo>
                  <a:lnTo>
                    <a:pt x="3894709" y="940435"/>
                  </a:lnTo>
                  <a:close/>
                  <a:moveTo>
                    <a:pt x="3970909" y="940435"/>
                  </a:moveTo>
                  <a:lnTo>
                    <a:pt x="4009009" y="940435"/>
                  </a:lnTo>
                  <a:lnTo>
                    <a:pt x="3970909" y="940435"/>
                  </a:lnTo>
                  <a:close/>
                  <a:moveTo>
                    <a:pt x="4047109" y="940435"/>
                  </a:moveTo>
                  <a:lnTo>
                    <a:pt x="4085209" y="940435"/>
                  </a:lnTo>
                  <a:lnTo>
                    <a:pt x="4047109" y="940435"/>
                  </a:lnTo>
                  <a:close/>
                  <a:moveTo>
                    <a:pt x="4123309" y="940435"/>
                  </a:moveTo>
                  <a:lnTo>
                    <a:pt x="4161409" y="940435"/>
                  </a:lnTo>
                  <a:lnTo>
                    <a:pt x="4123309" y="940435"/>
                  </a:lnTo>
                  <a:close/>
                  <a:moveTo>
                    <a:pt x="4199509" y="940435"/>
                  </a:moveTo>
                  <a:lnTo>
                    <a:pt x="4237609" y="940435"/>
                  </a:lnTo>
                  <a:lnTo>
                    <a:pt x="4199509" y="940435"/>
                  </a:lnTo>
                  <a:close/>
                  <a:moveTo>
                    <a:pt x="4275709" y="940435"/>
                  </a:moveTo>
                  <a:lnTo>
                    <a:pt x="4313809" y="940435"/>
                  </a:lnTo>
                  <a:lnTo>
                    <a:pt x="4275709" y="940435"/>
                  </a:lnTo>
                  <a:close/>
                  <a:moveTo>
                    <a:pt x="4351909" y="940435"/>
                  </a:moveTo>
                  <a:lnTo>
                    <a:pt x="4390009" y="940435"/>
                  </a:lnTo>
                  <a:lnTo>
                    <a:pt x="4351909" y="940435"/>
                  </a:lnTo>
                  <a:close/>
                  <a:moveTo>
                    <a:pt x="4428109" y="940435"/>
                  </a:moveTo>
                  <a:lnTo>
                    <a:pt x="4466209" y="940435"/>
                  </a:lnTo>
                  <a:lnTo>
                    <a:pt x="4428109" y="940435"/>
                  </a:lnTo>
                  <a:close/>
                  <a:moveTo>
                    <a:pt x="4504309" y="940435"/>
                  </a:moveTo>
                  <a:lnTo>
                    <a:pt x="4542409" y="940435"/>
                  </a:lnTo>
                  <a:lnTo>
                    <a:pt x="4504309" y="940435"/>
                  </a:lnTo>
                  <a:close/>
                  <a:moveTo>
                    <a:pt x="4580509" y="940435"/>
                  </a:moveTo>
                  <a:lnTo>
                    <a:pt x="4618609" y="940435"/>
                  </a:lnTo>
                  <a:lnTo>
                    <a:pt x="4580509" y="940435"/>
                  </a:lnTo>
                  <a:close/>
                  <a:moveTo>
                    <a:pt x="4656709" y="940435"/>
                  </a:moveTo>
                  <a:lnTo>
                    <a:pt x="4694809" y="940435"/>
                  </a:lnTo>
                  <a:lnTo>
                    <a:pt x="4656709" y="940435"/>
                  </a:lnTo>
                  <a:close/>
                  <a:moveTo>
                    <a:pt x="4732909" y="940435"/>
                  </a:moveTo>
                  <a:lnTo>
                    <a:pt x="4771009" y="940435"/>
                  </a:lnTo>
                  <a:lnTo>
                    <a:pt x="4732909" y="940435"/>
                  </a:lnTo>
                  <a:close/>
                  <a:moveTo>
                    <a:pt x="4809109" y="940435"/>
                  </a:moveTo>
                  <a:lnTo>
                    <a:pt x="4847209" y="940435"/>
                  </a:lnTo>
                  <a:lnTo>
                    <a:pt x="4809109" y="940435"/>
                  </a:lnTo>
                  <a:close/>
                  <a:moveTo>
                    <a:pt x="4885309" y="940435"/>
                  </a:moveTo>
                  <a:lnTo>
                    <a:pt x="4923409" y="940435"/>
                  </a:lnTo>
                  <a:lnTo>
                    <a:pt x="4885309" y="940435"/>
                  </a:lnTo>
                  <a:close/>
                  <a:moveTo>
                    <a:pt x="4961509" y="940435"/>
                  </a:moveTo>
                  <a:lnTo>
                    <a:pt x="4999609" y="940435"/>
                  </a:lnTo>
                  <a:lnTo>
                    <a:pt x="4961509" y="940435"/>
                  </a:lnTo>
                  <a:close/>
                  <a:moveTo>
                    <a:pt x="5037709" y="940435"/>
                  </a:moveTo>
                  <a:lnTo>
                    <a:pt x="5075809" y="940435"/>
                  </a:lnTo>
                  <a:lnTo>
                    <a:pt x="5037709" y="940435"/>
                  </a:lnTo>
                  <a:close/>
                  <a:moveTo>
                    <a:pt x="5113909" y="940435"/>
                  </a:moveTo>
                  <a:lnTo>
                    <a:pt x="5152009" y="940435"/>
                  </a:lnTo>
                  <a:lnTo>
                    <a:pt x="5113909" y="940435"/>
                  </a:lnTo>
                  <a:close/>
                  <a:moveTo>
                    <a:pt x="5190109" y="940435"/>
                  </a:moveTo>
                  <a:lnTo>
                    <a:pt x="5228209" y="940435"/>
                  </a:lnTo>
                  <a:lnTo>
                    <a:pt x="5190109" y="940435"/>
                  </a:lnTo>
                  <a:close/>
                  <a:moveTo>
                    <a:pt x="5266309" y="940435"/>
                  </a:moveTo>
                  <a:lnTo>
                    <a:pt x="5304409" y="940435"/>
                  </a:lnTo>
                  <a:lnTo>
                    <a:pt x="5266309" y="940435"/>
                  </a:lnTo>
                  <a:close/>
                  <a:moveTo>
                    <a:pt x="5342509" y="940435"/>
                  </a:moveTo>
                  <a:lnTo>
                    <a:pt x="5380609" y="940435"/>
                  </a:lnTo>
                  <a:lnTo>
                    <a:pt x="5342509" y="940435"/>
                  </a:lnTo>
                  <a:close/>
                  <a:moveTo>
                    <a:pt x="5418709" y="940435"/>
                  </a:moveTo>
                  <a:lnTo>
                    <a:pt x="5456809" y="940435"/>
                  </a:lnTo>
                  <a:lnTo>
                    <a:pt x="5418709" y="940435"/>
                  </a:lnTo>
                  <a:close/>
                  <a:moveTo>
                    <a:pt x="5494909" y="940435"/>
                  </a:moveTo>
                  <a:lnTo>
                    <a:pt x="5533009" y="940435"/>
                  </a:lnTo>
                  <a:lnTo>
                    <a:pt x="5494909" y="940435"/>
                  </a:lnTo>
                  <a:close/>
                  <a:moveTo>
                    <a:pt x="5571109" y="940435"/>
                  </a:moveTo>
                  <a:lnTo>
                    <a:pt x="5609209" y="940435"/>
                  </a:lnTo>
                  <a:lnTo>
                    <a:pt x="5571109" y="940435"/>
                  </a:lnTo>
                  <a:close/>
                  <a:moveTo>
                    <a:pt x="5647309" y="940435"/>
                  </a:moveTo>
                  <a:lnTo>
                    <a:pt x="5685409" y="940435"/>
                  </a:lnTo>
                  <a:lnTo>
                    <a:pt x="5647309" y="940435"/>
                  </a:lnTo>
                  <a:close/>
                  <a:moveTo>
                    <a:pt x="5723509" y="940435"/>
                  </a:moveTo>
                  <a:lnTo>
                    <a:pt x="5761609" y="940435"/>
                  </a:lnTo>
                  <a:lnTo>
                    <a:pt x="5723509" y="940435"/>
                  </a:lnTo>
                  <a:close/>
                  <a:moveTo>
                    <a:pt x="5799709" y="940435"/>
                  </a:moveTo>
                  <a:lnTo>
                    <a:pt x="5837809" y="940435"/>
                  </a:lnTo>
                  <a:lnTo>
                    <a:pt x="5799709" y="940435"/>
                  </a:lnTo>
                  <a:close/>
                  <a:moveTo>
                    <a:pt x="5875909" y="940435"/>
                  </a:moveTo>
                  <a:lnTo>
                    <a:pt x="5914009" y="940435"/>
                  </a:lnTo>
                  <a:lnTo>
                    <a:pt x="5875909" y="940435"/>
                  </a:lnTo>
                  <a:close/>
                  <a:moveTo>
                    <a:pt x="5952109" y="940435"/>
                  </a:moveTo>
                  <a:lnTo>
                    <a:pt x="5990209" y="940435"/>
                  </a:lnTo>
                  <a:lnTo>
                    <a:pt x="5952109" y="940435"/>
                  </a:lnTo>
                  <a:close/>
                  <a:moveTo>
                    <a:pt x="6028309" y="940435"/>
                  </a:moveTo>
                  <a:lnTo>
                    <a:pt x="6037072" y="940435"/>
                  </a:lnTo>
                  <a:cubicBezTo>
                    <a:pt x="6047613" y="940435"/>
                    <a:pt x="6056122" y="948944"/>
                    <a:pt x="6056122" y="959485"/>
                  </a:cubicBezTo>
                  <a:lnTo>
                    <a:pt x="6056122" y="950722"/>
                  </a:lnTo>
                  <a:lnTo>
                    <a:pt x="6018022" y="950722"/>
                  </a:lnTo>
                  <a:lnTo>
                    <a:pt x="6018022" y="921385"/>
                  </a:lnTo>
                  <a:lnTo>
                    <a:pt x="6037072" y="921385"/>
                  </a:lnTo>
                  <a:lnTo>
                    <a:pt x="6037072" y="940435"/>
                  </a:lnTo>
                  <a:lnTo>
                    <a:pt x="6028309" y="940435"/>
                  </a:lnTo>
                  <a:close/>
                  <a:moveTo>
                    <a:pt x="6056122" y="1026922"/>
                  </a:moveTo>
                  <a:lnTo>
                    <a:pt x="6056122" y="1065022"/>
                  </a:lnTo>
                  <a:lnTo>
                    <a:pt x="6018022" y="1065022"/>
                  </a:lnTo>
                  <a:lnTo>
                    <a:pt x="6018022" y="1026922"/>
                  </a:lnTo>
                  <a:close/>
                  <a:moveTo>
                    <a:pt x="6018022" y="1103122"/>
                  </a:moveTo>
                  <a:lnTo>
                    <a:pt x="6018022" y="1141222"/>
                  </a:lnTo>
                  <a:lnTo>
                    <a:pt x="5979922" y="1141222"/>
                  </a:lnTo>
                  <a:lnTo>
                    <a:pt x="5979922" y="1103122"/>
                  </a:lnTo>
                  <a:close/>
                  <a:moveTo>
                    <a:pt x="5979922" y="1179322"/>
                  </a:moveTo>
                  <a:lnTo>
                    <a:pt x="5979922" y="1217422"/>
                  </a:lnTo>
                  <a:lnTo>
                    <a:pt x="5941822" y="1217422"/>
                  </a:lnTo>
                  <a:lnTo>
                    <a:pt x="5941822" y="1179322"/>
                  </a:lnTo>
                  <a:close/>
                  <a:moveTo>
                    <a:pt x="5941822" y="1255522"/>
                  </a:moveTo>
                  <a:lnTo>
                    <a:pt x="5941822" y="1293622"/>
                  </a:lnTo>
                  <a:lnTo>
                    <a:pt x="5903722" y="1293622"/>
                  </a:lnTo>
                  <a:lnTo>
                    <a:pt x="5903722" y="1255522"/>
                  </a:lnTo>
                  <a:close/>
                  <a:moveTo>
                    <a:pt x="5903722" y="1331722"/>
                  </a:moveTo>
                  <a:lnTo>
                    <a:pt x="5903722" y="1369822"/>
                  </a:lnTo>
                  <a:lnTo>
                    <a:pt x="5865622" y="1369822"/>
                  </a:lnTo>
                  <a:lnTo>
                    <a:pt x="5865622" y="1331722"/>
                  </a:lnTo>
                  <a:close/>
                  <a:moveTo>
                    <a:pt x="5865622" y="1407922"/>
                  </a:moveTo>
                  <a:lnTo>
                    <a:pt x="5865622" y="1446022"/>
                  </a:lnTo>
                  <a:lnTo>
                    <a:pt x="5827522" y="1446022"/>
                  </a:lnTo>
                  <a:lnTo>
                    <a:pt x="5827522" y="1407922"/>
                  </a:lnTo>
                  <a:close/>
                  <a:moveTo>
                    <a:pt x="5827522" y="1484122"/>
                  </a:moveTo>
                  <a:lnTo>
                    <a:pt x="5827522" y="1522222"/>
                  </a:lnTo>
                  <a:lnTo>
                    <a:pt x="5789422" y="1522222"/>
                  </a:lnTo>
                  <a:lnTo>
                    <a:pt x="5789422" y="1484122"/>
                  </a:lnTo>
                  <a:close/>
                  <a:moveTo>
                    <a:pt x="5789422" y="1560322"/>
                  </a:moveTo>
                  <a:lnTo>
                    <a:pt x="5789422" y="1598422"/>
                  </a:lnTo>
                  <a:lnTo>
                    <a:pt x="5751322" y="1598422"/>
                  </a:lnTo>
                  <a:lnTo>
                    <a:pt x="5751322" y="1560322"/>
                  </a:lnTo>
                  <a:close/>
                  <a:moveTo>
                    <a:pt x="5751322" y="1636522"/>
                  </a:moveTo>
                  <a:lnTo>
                    <a:pt x="5751322" y="1674622"/>
                  </a:lnTo>
                  <a:lnTo>
                    <a:pt x="5713222" y="1674622"/>
                  </a:lnTo>
                  <a:lnTo>
                    <a:pt x="5713222" y="1636522"/>
                  </a:lnTo>
                  <a:close/>
                  <a:moveTo>
                    <a:pt x="5713222" y="1712722"/>
                  </a:moveTo>
                  <a:lnTo>
                    <a:pt x="5713222" y="1750822"/>
                  </a:lnTo>
                  <a:lnTo>
                    <a:pt x="5675122" y="1750822"/>
                  </a:lnTo>
                  <a:lnTo>
                    <a:pt x="5675122" y="1712722"/>
                  </a:lnTo>
                  <a:close/>
                  <a:moveTo>
                    <a:pt x="5675122" y="1788922"/>
                  </a:moveTo>
                  <a:lnTo>
                    <a:pt x="5675122" y="1827022"/>
                  </a:lnTo>
                  <a:lnTo>
                    <a:pt x="5637022" y="1827022"/>
                  </a:lnTo>
                  <a:lnTo>
                    <a:pt x="5637022" y="1788922"/>
                  </a:lnTo>
                  <a:close/>
                  <a:moveTo>
                    <a:pt x="5637022" y="1865122"/>
                  </a:moveTo>
                  <a:lnTo>
                    <a:pt x="5637022" y="1903222"/>
                  </a:lnTo>
                  <a:lnTo>
                    <a:pt x="5598922" y="1903222"/>
                  </a:lnTo>
                  <a:lnTo>
                    <a:pt x="5598922" y="1865122"/>
                  </a:lnTo>
                  <a:close/>
                  <a:moveTo>
                    <a:pt x="5598922" y="1941322"/>
                  </a:moveTo>
                  <a:lnTo>
                    <a:pt x="5598922" y="1979422"/>
                  </a:lnTo>
                  <a:lnTo>
                    <a:pt x="5560822" y="1979422"/>
                  </a:lnTo>
                  <a:lnTo>
                    <a:pt x="5560822" y="1941322"/>
                  </a:lnTo>
                  <a:close/>
                  <a:moveTo>
                    <a:pt x="5560822" y="2017522"/>
                  </a:moveTo>
                  <a:lnTo>
                    <a:pt x="5560822" y="2055622"/>
                  </a:lnTo>
                  <a:lnTo>
                    <a:pt x="5522722" y="2055622"/>
                  </a:lnTo>
                  <a:lnTo>
                    <a:pt x="5522722" y="2017522"/>
                  </a:lnTo>
                  <a:close/>
                  <a:moveTo>
                    <a:pt x="5522722" y="2093722"/>
                  </a:moveTo>
                  <a:lnTo>
                    <a:pt x="5522722" y="2131822"/>
                  </a:lnTo>
                  <a:lnTo>
                    <a:pt x="5484622" y="2131822"/>
                  </a:lnTo>
                  <a:lnTo>
                    <a:pt x="5484622" y="2093722"/>
                  </a:lnTo>
                  <a:close/>
                  <a:moveTo>
                    <a:pt x="5484622" y="2169922"/>
                  </a:moveTo>
                  <a:lnTo>
                    <a:pt x="5484622" y="2208022"/>
                  </a:lnTo>
                  <a:lnTo>
                    <a:pt x="5446522" y="2208022"/>
                  </a:lnTo>
                  <a:lnTo>
                    <a:pt x="5446522" y="2169922"/>
                  </a:lnTo>
                  <a:close/>
                  <a:moveTo>
                    <a:pt x="5446522" y="2246122"/>
                  </a:moveTo>
                  <a:lnTo>
                    <a:pt x="5446522" y="2284222"/>
                  </a:lnTo>
                  <a:lnTo>
                    <a:pt x="5408422" y="2284222"/>
                  </a:lnTo>
                  <a:lnTo>
                    <a:pt x="5408422" y="2246122"/>
                  </a:lnTo>
                  <a:close/>
                  <a:moveTo>
                    <a:pt x="5408422" y="2322322"/>
                  </a:moveTo>
                  <a:lnTo>
                    <a:pt x="5408422" y="2360422"/>
                  </a:lnTo>
                  <a:lnTo>
                    <a:pt x="5370322" y="2360422"/>
                  </a:lnTo>
                  <a:lnTo>
                    <a:pt x="5370322" y="2322322"/>
                  </a:lnTo>
                  <a:close/>
                  <a:moveTo>
                    <a:pt x="5370322" y="2398522"/>
                  </a:moveTo>
                  <a:lnTo>
                    <a:pt x="5370322" y="2436622"/>
                  </a:lnTo>
                  <a:lnTo>
                    <a:pt x="5332222" y="2436622"/>
                  </a:lnTo>
                  <a:lnTo>
                    <a:pt x="5332222" y="2398522"/>
                  </a:lnTo>
                  <a:close/>
                  <a:moveTo>
                    <a:pt x="5332222" y="2474722"/>
                  </a:moveTo>
                  <a:lnTo>
                    <a:pt x="5332222" y="2512822"/>
                  </a:lnTo>
                  <a:lnTo>
                    <a:pt x="5294122" y="2512822"/>
                  </a:lnTo>
                  <a:lnTo>
                    <a:pt x="5294122" y="2474722"/>
                  </a:lnTo>
                  <a:close/>
                  <a:moveTo>
                    <a:pt x="5294122" y="2550922"/>
                  </a:moveTo>
                  <a:lnTo>
                    <a:pt x="5294122" y="2589022"/>
                  </a:lnTo>
                  <a:lnTo>
                    <a:pt x="5256022" y="2589022"/>
                  </a:lnTo>
                  <a:lnTo>
                    <a:pt x="5256022" y="2550922"/>
                  </a:lnTo>
                  <a:close/>
                  <a:moveTo>
                    <a:pt x="5219700" y="2628900"/>
                  </a:moveTo>
                  <a:lnTo>
                    <a:pt x="5181600" y="2628900"/>
                  </a:lnTo>
                  <a:lnTo>
                    <a:pt x="5181600" y="2590800"/>
                  </a:lnTo>
                  <a:lnTo>
                    <a:pt x="5219700" y="2590800"/>
                  </a:lnTo>
                  <a:close/>
                  <a:moveTo>
                    <a:pt x="5143500" y="2590800"/>
                  </a:moveTo>
                  <a:lnTo>
                    <a:pt x="5105400" y="2590800"/>
                  </a:lnTo>
                  <a:lnTo>
                    <a:pt x="5105400" y="2552700"/>
                  </a:lnTo>
                  <a:lnTo>
                    <a:pt x="5143500" y="2552700"/>
                  </a:lnTo>
                  <a:close/>
                  <a:moveTo>
                    <a:pt x="5067300" y="2552700"/>
                  </a:moveTo>
                  <a:lnTo>
                    <a:pt x="5029200" y="2552700"/>
                  </a:lnTo>
                  <a:lnTo>
                    <a:pt x="5029200" y="2514600"/>
                  </a:lnTo>
                  <a:lnTo>
                    <a:pt x="5067300" y="2514600"/>
                  </a:lnTo>
                  <a:close/>
                  <a:moveTo>
                    <a:pt x="4991100" y="2514600"/>
                  </a:moveTo>
                  <a:lnTo>
                    <a:pt x="4953000" y="2514600"/>
                  </a:lnTo>
                  <a:lnTo>
                    <a:pt x="4953000" y="2476500"/>
                  </a:lnTo>
                  <a:lnTo>
                    <a:pt x="4991100" y="2476500"/>
                  </a:lnTo>
                  <a:close/>
                  <a:moveTo>
                    <a:pt x="4914900" y="2476500"/>
                  </a:moveTo>
                  <a:lnTo>
                    <a:pt x="4876800" y="2476500"/>
                  </a:lnTo>
                  <a:lnTo>
                    <a:pt x="4876800" y="2438400"/>
                  </a:lnTo>
                  <a:lnTo>
                    <a:pt x="4914900" y="2438400"/>
                  </a:lnTo>
                  <a:close/>
                  <a:moveTo>
                    <a:pt x="4838700" y="2438400"/>
                  </a:moveTo>
                  <a:lnTo>
                    <a:pt x="4800600" y="2438400"/>
                  </a:lnTo>
                  <a:lnTo>
                    <a:pt x="4800600" y="2400300"/>
                  </a:lnTo>
                  <a:lnTo>
                    <a:pt x="4838700" y="2400300"/>
                  </a:lnTo>
                  <a:close/>
                  <a:moveTo>
                    <a:pt x="4762500" y="2400300"/>
                  </a:moveTo>
                  <a:lnTo>
                    <a:pt x="4724400" y="2400300"/>
                  </a:lnTo>
                  <a:lnTo>
                    <a:pt x="4724400" y="2362200"/>
                  </a:lnTo>
                  <a:lnTo>
                    <a:pt x="4762500" y="2362200"/>
                  </a:lnTo>
                  <a:close/>
                  <a:moveTo>
                    <a:pt x="4686300" y="2362200"/>
                  </a:moveTo>
                  <a:lnTo>
                    <a:pt x="4648200" y="2362200"/>
                  </a:lnTo>
                  <a:lnTo>
                    <a:pt x="4648200" y="2324100"/>
                  </a:lnTo>
                  <a:lnTo>
                    <a:pt x="4686300" y="2324100"/>
                  </a:lnTo>
                  <a:close/>
                  <a:moveTo>
                    <a:pt x="4610100" y="2324100"/>
                  </a:moveTo>
                  <a:lnTo>
                    <a:pt x="4572000" y="2324100"/>
                  </a:lnTo>
                  <a:lnTo>
                    <a:pt x="4572000" y="2286000"/>
                  </a:lnTo>
                  <a:lnTo>
                    <a:pt x="4610100" y="2286000"/>
                  </a:lnTo>
                  <a:close/>
                  <a:moveTo>
                    <a:pt x="4533900" y="2286000"/>
                  </a:moveTo>
                  <a:lnTo>
                    <a:pt x="4495800" y="2286000"/>
                  </a:lnTo>
                  <a:lnTo>
                    <a:pt x="4495800" y="2247900"/>
                  </a:lnTo>
                  <a:lnTo>
                    <a:pt x="4533900" y="2247900"/>
                  </a:lnTo>
                  <a:close/>
                  <a:moveTo>
                    <a:pt x="4457700" y="2247900"/>
                  </a:moveTo>
                  <a:lnTo>
                    <a:pt x="4419600" y="2247900"/>
                  </a:lnTo>
                  <a:lnTo>
                    <a:pt x="4419600" y="2209800"/>
                  </a:lnTo>
                  <a:lnTo>
                    <a:pt x="4457700" y="2209800"/>
                  </a:lnTo>
                  <a:close/>
                  <a:moveTo>
                    <a:pt x="4381500" y="2209800"/>
                  </a:moveTo>
                  <a:lnTo>
                    <a:pt x="4343400" y="2209800"/>
                  </a:lnTo>
                  <a:lnTo>
                    <a:pt x="4343400" y="2171700"/>
                  </a:lnTo>
                  <a:lnTo>
                    <a:pt x="4381500" y="2171700"/>
                  </a:lnTo>
                  <a:close/>
                  <a:moveTo>
                    <a:pt x="4305300" y="2171700"/>
                  </a:moveTo>
                  <a:lnTo>
                    <a:pt x="4267200" y="2171700"/>
                  </a:lnTo>
                  <a:lnTo>
                    <a:pt x="4267200" y="2133600"/>
                  </a:lnTo>
                  <a:lnTo>
                    <a:pt x="4305300" y="2133600"/>
                  </a:lnTo>
                  <a:close/>
                  <a:moveTo>
                    <a:pt x="4229100" y="2133600"/>
                  </a:moveTo>
                  <a:lnTo>
                    <a:pt x="4191000" y="2133600"/>
                  </a:lnTo>
                  <a:lnTo>
                    <a:pt x="4191000" y="2095500"/>
                  </a:lnTo>
                  <a:lnTo>
                    <a:pt x="4229100" y="2095500"/>
                  </a:lnTo>
                  <a:close/>
                  <a:moveTo>
                    <a:pt x="4152900" y="2095500"/>
                  </a:moveTo>
                  <a:lnTo>
                    <a:pt x="4114800" y="2095500"/>
                  </a:lnTo>
                  <a:lnTo>
                    <a:pt x="4114800" y="2057400"/>
                  </a:lnTo>
                  <a:lnTo>
                    <a:pt x="4152900" y="2057400"/>
                  </a:lnTo>
                  <a:close/>
                  <a:moveTo>
                    <a:pt x="4076700" y="2057400"/>
                  </a:moveTo>
                  <a:lnTo>
                    <a:pt x="4038600" y="2057400"/>
                  </a:lnTo>
                  <a:lnTo>
                    <a:pt x="4038600" y="2019300"/>
                  </a:lnTo>
                  <a:lnTo>
                    <a:pt x="4076700" y="2019300"/>
                  </a:lnTo>
                  <a:close/>
                  <a:moveTo>
                    <a:pt x="4000500" y="2019300"/>
                  </a:moveTo>
                  <a:lnTo>
                    <a:pt x="3962400" y="2019300"/>
                  </a:lnTo>
                  <a:lnTo>
                    <a:pt x="3962400" y="1981200"/>
                  </a:lnTo>
                  <a:lnTo>
                    <a:pt x="4000500" y="1981200"/>
                  </a:lnTo>
                  <a:close/>
                  <a:moveTo>
                    <a:pt x="3924300" y="1981200"/>
                  </a:moveTo>
                  <a:lnTo>
                    <a:pt x="3886200" y="1981200"/>
                  </a:lnTo>
                  <a:lnTo>
                    <a:pt x="3886200" y="1943100"/>
                  </a:lnTo>
                  <a:lnTo>
                    <a:pt x="3924300" y="1943100"/>
                  </a:lnTo>
                  <a:close/>
                  <a:moveTo>
                    <a:pt x="3848100" y="1943100"/>
                  </a:moveTo>
                  <a:lnTo>
                    <a:pt x="3810000" y="1943100"/>
                  </a:lnTo>
                  <a:lnTo>
                    <a:pt x="3810000" y="1905000"/>
                  </a:lnTo>
                  <a:lnTo>
                    <a:pt x="3848100" y="1905000"/>
                  </a:lnTo>
                  <a:close/>
                  <a:moveTo>
                    <a:pt x="3771900" y="1905000"/>
                  </a:moveTo>
                  <a:lnTo>
                    <a:pt x="3733800" y="1905000"/>
                  </a:lnTo>
                  <a:lnTo>
                    <a:pt x="3733800" y="1866900"/>
                  </a:lnTo>
                  <a:lnTo>
                    <a:pt x="3771900" y="1866900"/>
                  </a:lnTo>
                  <a:close/>
                  <a:moveTo>
                    <a:pt x="3695700" y="1866900"/>
                  </a:moveTo>
                  <a:lnTo>
                    <a:pt x="3657600" y="1866900"/>
                  </a:lnTo>
                  <a:lnTo>
                    <a:pt x="3657600" y="1828800"/>
                  </a:lnTo>
                  <a:lnTo>
                    <a:pt x="3695700" y="1828800"/>
                  </a:lnTo>
                  <a:close/>
                  <a:moveTo>
                    <a:pt x="3619500" y="1828800"/>
                  </a:moveTo>
                  <a:lnTo>
                    <a:pt x="3581400" y="1828800"/>
                  </a:lnTo>
                  <a:lnTo>
                    <a:pt x="3581400" y="1790700"/>
                  </a:lnTo>
                  <a:lnTo>
                    <a:pt x="3619500" y="1790700"/>
                  </a:lnTo>
                  <a:close/>
                  <a:moveTo>
                    <a:pt x="3543300" y="1790700"/>
                  </a:moveTo>
                  <a:lnTo>
                    <a:pt x="3505200" y="1790700"/>
                  </a:lnTo>
                  <a:lnTo>
                    <a:pt x="3505200" y="1752600"/>
                  </a:lnTo>
                  <a:lnTo>
                    <a:pt x="3543300" y="1752600"/>
                  </a:lnTo>
                  <a:close/>
                  <a:moveTo>
                    <a:pt x="3467100" y="1752600"/>
                  </a:moveTo>
                  <a:lnTo>
                    <a:pt x="3429000" y="1752600"/>
                  </a:lnTo>
                  <a:lnTo>
                    <a:pt x="3429000" y="1714500"/>
                  </a:lnTo>
                  <a:lnTo>
                    <a:pt x="3467100" y="1714500"/>
                  </a:lnTo>
                  <a:close/>
                  <a:moveTo>
                    <a:pt x="3390900" y="1714500"/>
                  </a:moveTo>
                  <a:lnTo>
                    <a:pt x="3352800" y="1714500"/>
                  </a:lnTo>
                  <a:lnTo>
                    <a:pt x="3352800" y="1676400"/>
                  </a:lnTo>
                  <a:lnTo>
                    <a:pt x="3390900" y="1676400"/>
                  </a:lnTo>
                  <a:close/>
                  <a:moveTo>
                    <a:pt x="3314700" y="1676400"/>
                  </a:moveTo>
                  <a:lnTo>
                    <a:pt x="3276600" y="1676400"/>
                  </a:lnTo>
                  <a:lnTo>
                    <a:pt x="3276600" y="1638300"/>
                  </a:lnTo>
                  <a:lnTo>
                    <a:pt x="3314700" y="1638300"/>
                  </a:lnTo>
                  <a:close/>
                  <a:moveTo>
                    <a:pt x="3238500" y="1638300"/>
                  </a:moveTo>
                  <a:lnTo>
                    <a:pt x="3200400" y="1638300"/>
                  </a:lnTo>
                  <a:lnTo>
                    <a:pt x="3200400" y="1600200"/>
                  </a:lnTo>
                  <a:lnTo>
                    <a:pt x="3238500" y="1600200"/>
                  </a:lnTo>
                  <a:close/>
                  <a:moveTo>
                    <a:pt x="3162300" y="1600200"/>
                  </a:moveTo>
                  <a:lnTo>
                    <a:pt x="3124200" y="1600200"/>
                  </a:lnTo>
                  <a:lnTo>
                    <a:pt x="3124200" y="1562100"/>
                  </a:lnTo>
                  <a:lnTo>
                    <a:pt x="3162300" y="1562100"/>
                  </a:lnTo>
                  <a:close/>
                  <a:moveTo>
                    <a:pt x="3086100" y="1562100"/>
                  </a:moveTo>
                  <a:lnTo>
                    <a:pt x="3048000" y="1562100"/>
                  </a:lnTo>
                  <a:lnTo>
                    <a:pt x="3048000" y="1524000"/>
                  </a:lnTo>
                  <a:lnTo>
                    <a:pt x="3086100" y="1524000"/>
                  </a:lnTo>
                  <a:close/>
                  <a:moveTo>
                    <a:pt x="3009900" y="1524000"/>
                  </a:moveTo>
                  <a:lnTo>
                    <a:pt x="2971800" y="1524000"/>
                  </a:lnTo>
                  <a:lnTo>
                    <a:pt x="2971800" y="1485900"/>
                  </a:lnTo>
                  <a:lnTo>
                    <a:pt x="3009900" y="1485900"/>
                  </a:lnTo>
                  <a:close/>
                  <a:moveTo>
                    <a:pt x="2933700" y="1485900"/>
                  </a:moveTo>
                  <a:lnTo>
                    <a:pt x="2895600" y="1485900"/>
                  </a:lnTo>
                  <a:lnTo>
                    <a:pt x="2895600" y="1447800"/>
                  </a:lnTo>
                  <a:lnTo>
                    <a:pt x="2933700" y="1447800"/>
                  </a:lnTo>
                  <a:close/>
                  <a:moveTo>
                    <a:pt x="2857500" y="1447800"/>
                  </a:moveTo>
                  <a:lnTo>
                    <a:pt x="2819400" y="1447800"/>
                  </a:lnTo>
                  <a:lnTo>
                    <a:pt x="2819400" y="1409700"/>
                  </a:lnTo>
                  <a:lnTo>
                    <a:pt x="2857500" y="1409700"/>
                  </a:lnTo>
                  <a:close/>
                  <a:moveTo>
                    <a:pt x="2781300" y="1409700"/>
                  </a:moveTo>
                  <a:lnTo>
                    <a:pt x="2743200" y="1409700"/>
                  </a:lnTo>
                  <a:lnTo>
                    <a:pt x="2743200" y="1371600"/>
                  </a:lnTo>
                  <a:lnTo>
                    <a:pt x="2781300" y="1371600"/>
                  </a:lnTo>
                  <a:close/>
                  <a:moveTo>
                    <a:pt x="2705100" y="1371600"/>
                  </a:moveTo>
                  <a:lnTo>
                    <a:pt x="2667000" y="1371600"/>
                  </a:lnTo>
                  <a:lnTo>
                    <a:pt x="2667000" y="1333500"/>
                  </a:lnTo>
                  <a:lnTo>
                    <a:pt x="2705100" y="1333500"/>
                  </a:lnTo>
                  <a:close/>
                  <a:moveTo>
                    <a:pt x="2628900" y="1333500"/>
                  </a:moveTo>
                  <a:lnTo>
                    <a:pt x="2590800" y="1333500"/>
                  </a:lnTo>
                  <a:lnTo>
                    <a:pt x="2590800" y="1295400"/>
                  </a:lnTo>
                  <a:lnTo>
                    <a:pt x="2628900" y="1295400"/>
                  </a:lnTo>
                  <a:close/>
                  <a:moveTo>
                    <a:pt x="2552700" y="1295400"/>
                  </a:moveTo>
                  <a:lnTo>
                    <a:pt x="2514600" y="1295400"/>
                  </a:lnTo>
                  <a:lnTo>
                    <a:pt x="2514600" y="1257300"/>
                  </a:lnTo>
                  <a:lnTo>
                    <a:pt x="2552700" y="1257300"/>
                  </a:lnTo>
                  <a:close/>
                  <a:moveTo>
                    <a:pt x="2476500" y="1257300"/>
                  </a:moveTo>
                  <a:lnTo>
                    <a:pt x="2438400" y="1257300"/>
                  </a:lnTo>
                  <a:lnTo>
                    <a:pt x="2438400" y="1219200"/>
                  </a:lnTo>
                  <a:lnTo>
                    <a:pt x="2476500" y="1219200"/>
                  </a:lnTo>
                  <a:close/>
                  <a:moveTo>
                    <a:pt x="2400300" y="1219200"/>
                  </a:moveTo>
                  <a:lnTo>
                    <a:pt x="2362200" y="1219200"/>
                  </a:lnTo>
                  <a:lnTo>
                    <a:pt x="2362200" y="1181100"/>
                  </a:lnTo>
                  <a:lnTo>
                    <a:pt x="2400300" y="1181100"/>
                  </a:lnTo>
                  <a:close/>
                  <a:moveTo>
                    <a:pt x="2324100" y="1181100"/>
                  </a:moveTo>
                  <a:lnTo>
                    <a:pt x="2286000" y="1181100"/>
                  </a:lnTo>
                  <a:lnTo>
                    <a:pt x="2286000" y="1143000"/>
                  </a:lnTo>
                  <a:lnTo>
                    <a:pt x="2324100" y="1143000"/>
                  </a:lnTo>
                  <a:close/>
                  <a:moveTo>
                    <a:pt x="2247900" y="1143000"/>
                  </a:moveTo>
                  <a:lnTo>
                    <a:pt x="2209800" y="1143000"/>
                  </a:lnTo>
                  <a:lnTo>
                    <a:pt x="2209800" y="1104900"/>
                  </a:lnTo>
                  <a:lnTo>
                    <a:pt x="2247900" y="1104900"/>
                  </a:lnTo>
                  <a:close/>
                  <a:moveTo>
                    <a:pt x="2171700" y="1104900"/>
                  </a:moveTo>
                  <a:lnTo>
                    <a:pt x="2133600" y="1104900"/>
                  </a:lnTo>
                  <a:lnTo>
                    <a:pt x="2133600" y="1066800"/>
                  </a:lnTo>
                  <a:lnTo>
                    <a:pt x="2171700" y="1066800"/>
                  </a:lnTo>
                  <a:close/>
                  <a:moveTo>
                    <a:pt x="2095500" y="1066800"/>
                  </a:moveTo>
                  <a:lnTo>
                    <a:pt x="2057400" y="1066800"/>
                  </a:lnTo>
                  <a:lnTo>
                    <a:pt x="2057400" y="1028700"/>
                  </a:lnTo>
                  <a:lnTo>
                    <a:pt x="2095500" y="1028700"/>
                  </a:lnTo>
                  <a:close/>
                  <a:moveTo>
                    <a:pt x="2019300" y="1028700"/>
                  </a:moveTo>
                  <a:lnTo>
                    <a:pt x="1981200" y="1028700"/>
                  </a:lnTo>
                  <a:lnTo>
                    <a:pt x="1981200" y="990600"/>
                  </a:lnTo>
                  <a:lnTo>
                    <a:pt x="2019300" y="990600"/>
                  </a:lnTo>
                  <a:close/>
                  <a:moveTo>
                    <a:pt x="1943100" y="990600"/>
                  </a:moveTo>
                  <a:lnTo>
                    <a:pt x="1905000" y="990600"/>
                  </a:lnTo>
                  <a:lnTo>
                    <a:pt x="1905000" y="952500"/>
                  </a:lnTo>
                  <a:lnTo>
                    <a:pt x="1943100" y="952500"/>
                  </a:lnTo>
                  <a:close/>
                  <a:moveTo>
                    <a:pt x="1866900" y="952500"/>
                  </a:moveTo>
                  <a:lnTo>
                    <a:pt x="1828800" y="952500"/>
                  </a:lnTo>
                  <a:lnTo>
                    <a:pt x="1828800" y="914400"/>
                  </a:lnTo>
                  <a:lnTo>
                    <a:pt x="1866900" y="914400"/>
                  </a:lnTo>
                  <a:close/>
                  <a:moveTo>
                    <a:pt x="1790700" y="914400"/>
                  </a:moveTo>
                  <a:lnTo>
                    <a:pt x="1752600" y="914400"/>
                  </a:lnTo>
                  <a:lnTo>
                    <a:pt x="1752600" y="876300"/>
                  </a:lnTo>
                  <a:lnTo>
                    <a:pt x="1790700" y="876300"/>
                  </a:lnTo>
                  <a:close/>
                  <a:moveTo>
                    <a:pt x="1714500" y="876300"/>
                  </a:moveTo>
                  <a:lnTo>
                    <a:pt x="1676400" y="876300"/>
                  </a:lnTo>
                  <a:lnTo>
                    <a:pt x="1676400" y="838200"/>
                  </a:lnTo>
                  <a:lnTo>
                    <a:pt x="1714500" y="838200"/>
                  </a:lnTo>
                  <a:close/>
                  <a:moveTo>
                    <a:pt x="1638300" y="838200"/>
                  </a:moveTo>
                  <a:lnTo>
                    <a:pt x="1600200" y="838200"/>
                  </a:lnTo>
                  <a:lnTo>
                    <a:pt x="1600200" y="800100"/>
                  </a:lnTo>
                  <a:lnTo>
                    <a:pt x="1638300" y="800100"/>
                  </a:lnTo>
                  <a:close/>
                  <a:moveTo>
                    <a:pt x="1562100" y="800100"/>
                  </a:moveTo>
                  <a:lnTo>
                    <a:pt x="1524000" y="800100"/>
                  </a:lnTo>
                  <a:lnTo>
                    <a:pt x="1524000" y="762000"/>
                  </a:lnTo>
                  <a:lnTo>
                    <a:pt x="1562100" y="762000"/>
                  </a:lnTo>
                  <a:close/>
                  <a:moveTo>
                    <a:pt x="1485900" y="762000"/>
                  </a:moveTo>
                  <a:lnTo>
                    <a:pt x="1447800" y="762000"/>
                  </a:lnTo>
                  <a:lnTo>
                    <a:pt x="1447800" y="723900"/>
                  </a:lnTo>
                  <a:lnTo>
                    <a:pt x="1485900" y="723900"/>
                  </a:lnTo>
                  <a:close/>
                  <a:moveTo>
                    <a:pt x="1409700" y="723900"/>
                  </a:moveTo>
                  <a:lnTo>
                    <a:pt x="1371600" y="723900"/>
                  </a:lnTo>
                  <a:lnTo>
                    <a:pt x="1371600" y="685800"/>
                  </a:lnTo>
                  <a:lnTo>
                    <a:pt x="1409700" y="685800"/>
                  </a:lnTo>
                  <a:close/>
                  <a:moveTo>
                    <a:pt x="1333500" y="685800"/>
                  </a:moveTo>
                  <a:lnTo>
                    <a:pt x="1295400" y="685800"/>
                  </a:lnTo>
                  <a:lnTo>
                    <a:pt x="1295400" y="647700"/>
                  </a:lnTo>
                  <a:lnTo>
                    <a:pt x="1333500" y="647700"/>
                  </a:lnTo>
                  <a:close/>
                  <a:moveTo>
                    <a:pt x="1257300" y="647700"/>
                  </a:moveTo>
                  <a:lnTo>
                    <a:pt x="1219200" y="647700"/>
                  </a:lnTo>
                  <a:lnTo>
                    <a:pt x="1219200" y="609600"/>
                  </a:lnTo>
                  <a:lnTo>
                    <a:pt x="1257300" y="609600"/>
                  </a:lnTo>
                  <a:close/>
                  <a:moveTo>
                    <a:pt x="1181100" y="609600"/>
                  </a:moveTo>
                  <a:lnTo>
                    <a:pt x="1143000" y="609600"/>
                  </a:lnTo>
                  <a:lnTo>
                    <a:pt x="1143000" y="571500"/>
                  </a:lnTo>
                  <a:lnTo>
                    <a:pt x="1181100" y="571500"/>
                  </a:lnTo>
                  <a:close/>
                  <a:moveTo>
                    <a:pt x="1104900" y="571500"/>
                  </a:moveTo>
                  <a:lnTo>
                    <a:pt x="1066800" y="571500"/>
                  </a:lnTo>
                  <a:lnTo>
                    <a:pt x="1066800" y="533400"/>
                  </a:lnTo>
                  <a:lnTo>
                    <a:pt x="1104900" y="533400"/>
                  </a:lnTo>
                  <a:close/>
                  <a:moveTo>
                    <a:pt x="1028700" y="533400"/>
                  </a:moveTo>
                  <a:lnTo>
                    <a:pt x="990600" y="533400"/>
                  </a:lnTo>
                  <a:lnTo>
                    <a:pt x="990600" y="495300"/>
                  </a:lnTo>
                  <a:lnTo>
                    <a:pt x="1028700" y="495300"/>
                  </a:lnTo>
                  <a:close/>
                  <a:moveTo>
                    <a:pt x="952500" y="495300"/>
                  </a:moveTo>
                  <a:lnTo>
                    <a:pt x="914400" y="495300"/>
                  </a:lnTo>
                  <a:lnTo>
                    <a:pt x="914400" y="457200"/>
                  </a:lnTo>
                  <a:lnTo>
                    <a:pt x="952500" y="457200"/>
                  </a:lnTo>
                  <a:close/>
                  <a:moveTo>
                    <a:pt x="876300" y="457200"/>
                  </a:moveTo>
                  <a:lnTo>
                    <a:pt x="838200" y="457200"/>
                  </a:lnTo>
                  <a:lnTo>
                    <a:pt x="838200" y="419100"/>
                  </a:lnTo>
                  <a:lnTo>
                    <a:pt x="876300" y="419100"/>
                  </a:lnTo>
                  <a:close/>
                  <a:moveTo>
                    <a:pt x="800100" y="419100"/>
                  </a:moveTo>
                  <a:lnTo>
                    <a:pt x="762000" y="419100"/>
                  </a:lnTo>
                  <a:lnTo>
                    <a:pt x="762000" y="381000"/>
                  </a:lnTo>
                  <a:lnTo>
                    <a:pt x="800100" y="381000"/>
                  </a:lnTo>
                  <a:close/>
                  <a:moveTo>
                    <a:pt x="723900" y="381000"/>
                  </a:moveTo>
                  <a:lnTo>
                    <a:pt x="685800" y="381000"/>
                  </a:lnTo>
                  <a:lnTo>
                    <a:pt x="685800" y="342900"/>
                  </a:lnTo>
                  <a:lnTo>
                    <a:pt x="723900" y="342900"/>
                  </a:lnTo>
                  <a:close/>
                  <a:moveTo>
                    <a:pt x="647700" y="342900"/>
                  </a:moveTo>
                  <a:lnTo>
                    <a:pt x="609600" y="342900"/>
                  </a:lnTo>
                  <a:lnTo>
                    <a:pt x="609600" y="304800"/>
                  </a:lnTo>
                  <a:lnTo>
                    <a:pt x="647700" y="304800"/>
                  </a:lnTo>
                  <a:close/>
                  <a:moveTo>
                    <a:pt x="571500" y="304800"/>
                  </a:moveTo>
                  <a:lnTo>
                    <a:pt x="533400" y="304800"/>
                  </a:lnTo>
                  <a:lnTo>
                    <a:pt x="533400" y="266700"/>
                  </a:lnTo>
                  <a:lnTo>
                    <a:pt x="571500" y="266700"/>
                  </a:lnTo>
                  <a:close/>
                  <a:moveTo>
                    <a:pt x="495300" y="266700"/>
                  </a:moveTo>
                  <a:lnTo>
                    <a:pt x="457200" y="266700"/>
                  </a:lnTo>
                  <a:lnTo>
                    <a:pt x="457200" y="228600"/>
                  </a:lnTo>
                  <a:lnTo>
                    <a:pt x="495300" y="228600"/>
                  </a:lnTo>
                  <a:close/>
                  <a:moveTo>
                    <a:pt x="419100" y="228600"/>
                  </a:moveTo>
                  <a:lnTo>
                    <a:pt x="381000" y="228600"/>
                  </a:lnTo>
                  <a:lnTo>
                    <a:pt x="381000" y="190500"/>
                  </a:lnTo>
                  <a:lnTo>
                    <a:pt x="419100" y="190500"/>
                  </a:lnTo>
                  <a:close/>
                  <a:moveTo>
                    <a:pt x="342900" y="190500"/>
                  </a:moveTo>
                  <a:lnTo>
                    <a:pt x="304800" y="190500"/>
                  </a:lnTo>
                  <a:lnTo>
                    <a:pt x="304800" y="152400"/>
                  </a:lnTo>
                  <a:lnTo>
                    <a:pt x="342900" y="152400"/>
                  </a:lnTo>
                  <a:close/>
                  <a:moveTo>
                    <a:pt x="266700" y="152400"/>
                  </a:moveTo>
                  <a:lnTo>
                    <a:pt x="228600" y="152400"/>
                  </a:lnTo>
                  <a:lnTo>
                    <a:pt x="228600" y="114300"/>
                  </a:lnTo>
                  <a:lnTo>
                    <a:pt x="266700" y="114300"/>
                  </a:lnTo>
                  <a:close/>
                  <a:moveTo>
                    <a:pt x="190500" y="114300"/>
                  </a:moveTo>
                  <a:lnTo>
                    <a:pt x="152400" y="114300"/>
                  </a:lnTo>
                  <a:lnTo>
                    <a:pt x="152400" y="76200"/>
                  </a:lnTo>
                  <a:lnTo>
                    <a:pt x="190500" y="76200"/>
                  </a:lnTo>
                  <a:close/>
                  <a:moveTo>
                    <a:pt x="114300" y="76200"/>
                  </a:moveTo>
                  <a:lnTo>
                    <a:pt x="76200" y="76200"/>
                  </a:lnTo>
                  <a:lnTo>
                    <a:pt x="76200" y="38100"/>
                  </a:lnTo>
                  <a:lnTo>
                    <a:pt x="114300" y="38100"/>
                  </a:lnTo>
                  <a:close/>
                  <a:moveTo>
                    <a:pt x="38100" y="38100"/>
                  </a:moveTo>
                  <a:lnTo>
                    <a:pt x="0" y="38100"/>
                  </a:lnTo>
                  <a:lnTo>
                    <a:pt x="0" y="0"/>
                  </a:lnTo>
                  <a:lnTo>
                    <a:pt x="38100" y="0"/>
                  </a:lnTo>
                  <a:close/>
                  <a:moveTo>
                    <a:pt x="751459" y="2563241"/>
                  </a:moveTo>
                  <a:lnTo>
                    <a:pt x="751459" y="2525141"/>
                  </a:lnTo>
                  <a:lnTo>
                    <a:pt x="789559" y="2525141"/>
                  </a:lnTo>
                  <a:lnTo>
                    <a:pt x="789559" y="2563241"/>
                  </a:lnTo>
                  <a:close/>
                  <a:moveTo>
                    <a:pt x="789559" y="2487041"/>
                  </a:moveTo>
                  <a:lnTo>
                    <a:pt x="789559" y="2448941"/>
                  </a:lnTo>
                  <a:lnTo>
                    <a:pt x="789559" y="2487041"/>
                  </a:lnTo>
                  <a:close/>
                  <a:moveTo>
                    <a:pt x="789559" y="2410841"/>
                  </a:moveTo>
                  <a:lnTo>
                    <a:pt x="789559" y="2372741"/>
                  </a:lnTo>
                  <a:lnTo>
                    <a:pt x="789559" y="2410841"/>
                  </a:lnTo>
                  <a:close/>
                  <a:moveTo>
                    <a:pt x="789559" y="2334641"/>
                  </a:moveTo>
                  <a:lnTo>
                    <a:pt x="789559" y="2296541"/>
                  </a:lnTo>
                  <a:lnTo>
                    <a:pt x="789559" y="2334641"/>
                  </a:lnTo>
                  <a:close/>
                  <a:moveTo>
                    <a:pt x="789559" y="2258441"/>
                  </a:moveTo>
                  <a:lnTo>
                    <a:pt x="789559" y="2220341"/>
                  </a:lnTo>
                  <a:lnTo>
                    <a:pt x="789559" y="2258441"/>
                  </a:lnTo>
                  <a:close/>
                  <a:moveTo>
                    <a:pt x="789559" y="2182241"/>
                  </a:moveTo>
                  <a:lnTo>
                    <a:pt x="789559" y="2144141"/>
                  </a:lnTo>
                  <a:lnTo>
                    <a:pt x="789559" y="2182241"/>
                  </a:lnTo>
                  <a:close/>
                  <a:moveTo>
                    <a:pt x="789559" y="2106041"/>
                  </a:moveTo>
                  <a:lnTo>
                    <a:pt x="789559" y="2067941"/>
                  </a:lnTo>
                  <a:lnTo>
                    <a:pt x="789559" y="2106041"/>
                  </a:lnTo>
                  <a:close/>
                  <a:moveTo>
                    <a:pt x="789559" y="2029841"/>
                  </a:moveTo>
                  <a:lnTo>
                    <a:pt x="789559" y="1991741"/>
                  </a:lnTo>
                  <a:lnTo>
                    <a:pt x="789559" y="2029841"/>
                  </a:lnTo>
                  <a:close/>
                  <a:moveTo>
                    <a:pt x="789559" y="1953641"/>
                  </a:moveTo>
                  <a:lnTo>
                    <a:pt x="789559" y="1915541"/>
                  </a:lnTo>
                  <a:lnTo>
                    <a:pt x="789559" y="1953641"/>
                  </a:lnTo>
                  <a:close/>
                  <a:moveTo>
                    <a:pt x="789559" y="1877441"/>
                  </a:moveTo>
                  <a:lnTo>
                    <a:pt x="789559" y="1839341"/>
                  </a:lnTo>
                  <a:lnTo>
                    <a:pt x="789559" y="1877441"/>
                  </a:lnTo>
                  <a:close/>
                  <a:moveTo>
                    <a:pt x="789559" y="1801241"/>
                  </a:moveTo>
                  <a:lnTo>
                    <a:pt x="789559" y="1763141"/>
                  </a:lnTo>
                  <a:lnTo>
                    <a:pt x="789559" y="1801241"/>
                  </a:lnTo>
                  <a:close/>
                  <a:moveTo>
                    <a:pt x="789559" y="1725041"/>
                  </a:moveTo>
                  <a:lnTo>
                    <a:pt x="789559" y="1686941"/>
                  </a:lnTo>
                  <a:lnTo>
                    <a:pt x="789559" y="1725041"/>
                  </a:lnTo>
                  <a:close/>
                  <a:moveTo>
                    <a:pt x="789559" y="1648841"/>
                  </a:moveTo>
                  <a:lnTo>
                    <a:pt x="789559" y="1610741"/>
                  </a:lnTo>
                  <a:lnTo>
                    <a:pt x="789559" y="1648841"/>
                  </a:lnTo>
                  <a:close/>
                  <a:moveTo>
                    <a:pt x="789559" y="1572641"/>
                  </a:moveTo>
                  <a:lnTo>
                    <a:pt x="789559" y="1534541"/>
                  </a:lnTo>
                  <a:lnTo>
                    <a:pt x="789559" y="1572641"/>
                  </a:lnTo>
                  <a:close/>
                  <a:moveTo>
                    <a:pt x="789559" y="1496441"/>
                  </a:moveTo>
                  <a:lnTo>
                    <a:pt x="789559" y="1458341"/>
                  </a:lnTo>
                  <a:lnTo>
                    <a:pt x="789559" y="1496441"/>
                  </a:lnTo>
                  <a:close/>
                  <a:moveTo>
                    <a:pt x="789559" y="1420241"/>
                  </a:moveTo>
                  <a:lnTo>
                    <a:pt x="789559" y="1382141"/>
                  </a:lnTo>
                  <a:lnTo>
                    <a:pt x="789559" y="1420241"/>
                  </a:lnTo>
                  <a:close/>
                  <a:moveTo>
                    <a:pt x="789559" y="1344041"/>
                  </a:moveTo>
                  <a:lnTo>
                    <a:pt x="789559" y="1305941"/>
                  </a:lnTo>
                  <a:lnTo>
                    <a:pt x="789559" y="1344041"/>
                  </a:lnTo>
                  <a:close/>
                  <a:moveTo>
                    <a:pt x="789559" y="1267841"/>
                  </a:moveTo>
                  <a:lnTo>
                    <a:pt x="789559" y="1229741"/>
                  </a:lnTo>
                  <a:lnTo>
                    <a:pt x="789559" y="1267841"/>
                  </a:lnTo>
                  <a:close/>
                  <a:moveTo>
                    <a:pt x="789559" y="1191641"/>
                  </a:moveTo>
                  <a:lnTo>
                    <a:pt x="789559" y="1153541"/>
                  </a:lnTo>
                  <a:lnTo>
                    <a:pt x="789559" y="1191641"/>
                  </a:lnTo>
                  <a:close/>
                  <a:moveTo>
                    <a:pt x="789559" y="1115441"/>
                  </a:moveTo>
                  <a:lnTo>
                    <a:pt x="789559" y="1077341"/>
                  </a:lnTo>
                  <a:lnTo>
                    <a:pt x="789559" y="1115441"/>
                  </a:lnTo>
                  <a:close/>
                  <a:moveTo>
                    <a:pt x="789559" y="1039241"/>
                  </a:moveTo>
                  <a:lnTo>
                    <a:pt x="789559" y="1001141"/>
                  </a:lnTo>
                  <a:lnTo>
                    <a:pt x="789559" y="1039241"/>
                  </a:lnTo>
                  <a:close/>
                  <a:moveTo>
                    <a:pt x="789559" y="963041"/>
                  </a:moveTo>
                  <a:lnTo>
                    <a:pt x="789559" y="924941"/>
                  </a:lnTo>
                  <a:lnTo>
                    <a:pt x="789559" y="963041"/>
                  </a:lnTo>
                  <a:close/>
                  <a:moveTo>
                    <a:pt x="770509" y="902335"/>
                  </a:moveTo>
                  <a:lnTo>
                    <a:pt x="808609" y="902335"/>
                  </a:lnTo>
                  <a:lnTo>
                    <a:pt x="808609" y="940435"/>
                  </a:lnTo>
                  <a:lnTo>
                    <a:pt x="770509" y="940435"/>
                  </a:lnTo>
                  <a:close/>
                </a:path>
              </a:pathLst>
            </a:custGeom>
            <a:solidFill>
              <a:srgbClr val="A6A6A6"/>
            </a:solidFill>
          </p:spPr>
        </p:sp>
      </p:grpSp>
      <p:grpSp>
        <p:nvGrpSpPr>
          <p:cNvPr name="Group 25" id="25"/>
          <p:cNvGrpSpPr/>
          <p:nvPr/>
        </p:nvGrpSpPr>
        <p:grpSpPr>
          <a:xfrm rot="0">
            <a:off x="1162857" y="3362326"/>
            <a:ext cx="4125233" cy="969497"/>
            <a:chOff x="0" y="0"/>
            <a:chExt cx="5500310" cy="1292662"/>
          </a:xfrm>
        </p:grpSpPr>
        <p:sp>
          <p:nvSpPr>
            <p:cNvPr name="Freeform 26" id="26"/>
            <p:cNvSpPr/>
            <p:nvPr/>
          </p:nvSpPr>
          <p:spPr>
            <a:xfrm flipH="false" flipV="false" rot="0">
              <a:off x="0" y="0"/>
              <a:ext cx="5500310" cy="1292662"/>
            </a:xfrm>
            <a:custGeom>
              <a:avLst/>
              <a:gdLst/>
              <a:ahLst/>
              <a:cxnLst/>
              <a:rect r="r" b="b" t="t" l="l"/>
              <a:pathLst>
                <a:path h="1292662" w="5500310">
                  <a:moveTo>
                    <a:pt x="0" y="0"/>
                  </a:moveTo>
                  <a:lnTo>
                    <a:pt x="5500310" y="0"/>
                  </a:lnTo>
                  <a:lnTo>
                    <a:pt x="5500310" y="1292662"/>
                  </a:lnTo>
                  <a:lnTo>
                    <a:pt x="0" y="1292662"/>
                  </a:lnTo>
                  <a:close/>
                </a:path>
              </a:pathLst>
            </a:custGeom>
            <a:solidFill>
              <a:srgbClr val="000000">
                <a:alpha val="0"/>
              </a:srgbClr>
            </a:solidFill>
          </p:spPr>
        </p:sp>
        <p:sp>
          <p:nvSpPr>
            <p:cNvPr name="TextBox 27" id="27"/>
            <p:cNvSpPr txBox="true"/>
            <p:nvPr/>
          </p:nvSpPr>
          <p:spPr>
            <a:xfrm>
              <a:off x="0" y="-38100"/>
              <a:ext cx="5500310" cy="1330762"/>
            </a:xfrm>
            <a:prstGeom prst="rect">
              <a:avLst/>
            </a:prstGeom>
          </p:spPr>
          <p:txBody>
            <a:bodyPr anchor="t" rtlCol="false" tIns="0" lIns="0" bIns="0" rIns="0"/>
            <a:lstStyle/>
            <a:p>
              <a:pPr algn="l">
                <a:lnSpc>
                  <a:spcPts val="1620"/>
                </a:lnSpc>
              </a:pPr>
              <a:r>
                <a:rPr lang="en-US" b="true" sz="1350" i="true">
                  <a:solidFill>
                    <a:srgbClr val="000000"/>
                  </a:solidFill>
                  <a:latin typeface="Times New Roman Bold Italics"/>
                  <a:ea typeface="Times New Roman Bold Italics"/>
                  <a:cs typeface="Times New Roman Bold Italics"/>
                  <a:sym typeface="Times New Roman Bold Italics"/>
                </a:rPr>
                <a:t>First Jobbers, Young Professionals, Paycheck Optimizers</a:t>
              </a:r>
            </a:p>
            <a:p>
              <a:pPr algn="l">
                <a:lnSpc>
                  <a:spcPts val="1620"/>
                </a:lnSpc>
              </a:pPr>
              <a:r>
                <a:rPr lang="en-US" sz="1350">
                  <a:solidFill>
                    <a:srgbClr val="000000"/>
                  </a:solidFill>
                  <a:latin typeface="Times New Roman"/>
                  <a:ea typeface="Times New Roman"/>
                  <a:cs typeface="Times New Roman"/>
                  <a:sym typeface="Times New Roman"/>
                </a:rPr>
                <a:t>Starting their financial journey, eager to manage earnings but often uncertain about financial planning</a:t>
              </a:r>
            </a:p>
          </p:txBody>
        </p:sp>
      </p:grpSp>
      <p:grpSp>
        <p:nvGrpSpPr>
          <p:cNvPr name="Group 28" id="28"/>
          <p:cNvGrpSpPr/>
          <p:nvPr/>
        </p:nvGrpSpPr>
        <p:grpSpPr>
          <a:xfrm rot="0">
            <a:off x="1162857" y="2876040"/>
            <a:ext cx="3048000" cy="392415"/>
            <a:chOff x="0" y="0"/>
            <a:chExt cx="4064000" cy="523220"/>
          </a:xfrm>
        </p:grpSpPr>
        <p:sp>
          <p:nvSpPr>
            <p:cNvPr name="Freeform 29" id="29"/>
            <p:cNvSpPr/>
            <p:nvPr/>
          </p:nvSpPr>
          <p:spPr>
            <a:xfrm flipH="false" flipV="false" rot="0">
              <a:off x="0" y="0"/>
              <a:ext cx="4064000" cy="523220"/>
            </a:xfrm>
            <a:custGeom>
              <a:avLst/>
              <a:gdLst/>
              <a:ahLst/>
              <a:cxnLst/>
              <a:rect r="r" b="b" t="t" l="l"/>
              <a:pathLst>
                <a:path h="523220" w="4064000">
                  <a:moveTo>
                    <a:pt x="0" y="0"/>
                  </a:moveTo>
                  <a:lnTo>
                    <a:pt x="4064000" y="0"/>
                  </a:lnTo>
                  <a:lnTo>
                    <a:pt x="4064000" y="523220"/>
                  </a:lnTo>
                  <a:lnTo>
                    <a:pt x="0" y="523220"/>
                  </a:lnTo>
                  <a:close/>
                </a:path>
              </a:pathLst>
            </a:custGeom>
            <a:solidFill>
              <a:srgbClr val="000000">
                <a:alpha val="0"/>
              </a:srgbClr>
            </a:solidFill>
          </p:spPr>
        </p:sp>
        <p:sp>
          <p:nvSpPr>
            <p:cNvPr name="TextBox 30" id="30"/>
            <p:cNvSpPr txBox="true"/>
            <p:nvPr/>
          </p:nvSpPr>
          <p:spPr>
            <a:xfrm>
              <a:off x="0" y="-38100"/>
              <a:ext cx="4064000" cy="561320"/>
            </a:xfrm>
            <a:prstGeom prst="rect">
              <a:avLst/>
            </a:prstGeom>
          </p:spPr>
          <p:txBody>
            <a:bodyPr anchor="t" rtlCol="false" tIns="0" lIns="0" bIns="0" rIns="0"/>
            <a:lstStyle/>
            <a:p>
              <a:pPr algn="l">
                <a:lnSpc>
                  <a:spcPts val="1980"/>
                </a:lnSpc>
              </a:pPr>
              <a:r>
                <a:rPr lang="en-US" sz="1650" b="true">
                  <a:solidFill>
                    <a:srgbClr val="EB1C24"/>
                  </a:solidFill>
                  <a:latin typeface="Times New Roman Bold"/>
                  <a:ea typeface="Times New Roman Bold"/>
                  <a:cs typeface="Times New Roman Bold"/>
                  <a:sym typeface="Times New Roman Bold"/>
                </a:rPr>
                <a:t>THE EARLY EARNER</a:t>
              </a:r>
            </a:p>
          </p:txBody>
        </p:sp>
      </p:grpSp>
      <p:grpSp>
        <p:nvGrpSpPr>
          <p:cNvPr name="Group 31" id="31"/>
          <p:cNvGrpSpPr/>
          <p:nvPr/>
        </p:nvGrpSpPr>
        <p:grpSpPr>
          <a:xfrm rot="0">
            <a:off x="1162857" y="4813740"/>
            <a:ext cx="3048000" cy="392415"/>
            <a:chOff x="0" y="0"/>
            <a:chExt cx="4064000" cy="523220"/>
          </a:xfrm>
        </p:grpSpPr>
        <p:sp>
          <p:nvSpPr>
            <p:cNvPr name="Freeform 32" id="32"/>
            <p:cNvSpPr/>
            <p:nvPr/>
          </p:nvSpPr>
          <p:spPr>
            <a:xfrm flipH="false" flipV="false" rot="0">
              <a:off x="0" y="0"/>
              <a:ext cx="4064000" cy="523220"/>
            </a:xfrm>
            <a:custGeom>
              <a:avLst/>
              <a:gdLst/>
              <a:ahLst/>
              <a:cxnLst/>
              <a:rect r="r" b="b" t="t" l="l"/>
              <a:pathLst>
                <a:path h="523220" w="4064000">
                  <a:moveTo>
                    <a:pt x="0" y="0"/>
                  </a:moveTo>
                  <a:lnTo>
                    <a:pt x="4064000" y="0"/>
                  </a:lnTo>
                  <a:lnTo>
                    <a:pt x="4064000" y="523220"/>
                  </a:lnTo>
                  <a:lnTo>
                    <a:pt x="0" y="523220"/>
                  </a:lnTo>
                  <a:close/>
                </a:path>
              </a:pathLst>
            </a:custGeom>
            <a:solidFill>
              <a:srgbClr val="000000">
                <a:alpha val="0"/>
              </a:srgbClr>
            </a:solidFill>
          </p:spPr>
        </p:sp>
        <p:sp>
          <p:nvSpPr>
            <p:cNvPr name="TextBox 33" id="33"/>
            <p:cNvSpPr txBox="true"/>
            <p:nvPr/>
          </p:nvSpPr>
          <p:spPr>
            <a:xfrm>
              <a:off x="0" y="-38100"/>
              <a:ext cx="4064000" cy="561320"/>
            </a:xfrm>
            <a:prstGeom prst="rect">
              <a:avLst/>
            </a:prstGeom>
          </p:spPr>
          <p:txBody>
            <a:bodyPr anchor="t" rtlCol="false" tIns="0" lIns="0" bIns="0" rIns="0"/>
            <a:lstStyle/>
            <a:p>
              <a:pPr algn="l">
                <a:lnSpc>
                  <a:spcPts val="1980"/>
                </a:lnSpc>
              </a:pPr>
              <a:r>
                <a:rPr lang="en-US" sz="1650" b="true">
                  <a:solidFill>
                    <a:srgbClr val="EB1C24"/>
                  </a:solidFill>
                  <a:latin typeface="Times New Roman Bold"/>
                  <a:ea typeface="Times New Roman Bold"/>
                  <a:cs typeface="Times New Roman Bold"/>
                  <a:sym typeface="Times New Roman Bold"/>
                </a:rPr>
                <a:t>THE ASPIRING PLANNER </a:t>
              </a:r>
            </a:p>
          </p:txBody>
        </p:sp>
      </p:grpSp>
      <p:grpSp>
        <p:nvGrpSpPr>
          <p:cNvPr name="Group 34" id="34"/>
          <p:cNvGrpSpPr/>
          <p:nvPr/>
        </p:nvGrpSpPr>
        <p:grpSpPr>
          <a:xfrm rot="0">
            <a:off x="1162857" y="5263264"/>
            <a:ext cx="3929069" cy="969497"/>
            <a:chOff x="0" y="0"/>
            <a:chExt cx="5238758" cy="1292662"/>
          </a:xfrm>
        </p:grpSpPr>
        <p:sp>
          <p:nvSpPr>
            <p:cNvPr name="Freeform 35" id="35"/>
            <p:cNvSpPr/>
            <p:nvPr/>
          </p:nvSpPr>
          <p:spPr>
            <a:xfrm flipH="false" flipV="false" rot="0">
              <a:off x="0" y="0"/>
              <a:ext cx="5238758" cy="1292662"/>
            </a:xfrm>
            <a:custGeom>
              <a:avLst/>
              <a:gdLst/>
              <a:ahLst/>
              <a:cxnLst/>
              <a:rect r="r" b="b" t="t" l="l"/>
              <a:pathLst>
                <a:path h="1292662" w="5238758">
                  <a:moveTo>
                    <a:pt x="0" y="0"/>
                  </a:moveTo>
                  <a:lnTo>
                    <a:pt x="5238758" y="0"/>
                  </a:lnTo>
                  <a:lnTo>
                    <a:pt x="5238758" y="1292662"/>
                  </a:lnTo>
                  <a:lnTo>
                    <a:pt x="0" y="1292662"/>
                  </a:lnTo>
                  <a:close/>
                </a:path>
              </a:pathLst>
            </a:custGeom>
            <a:solidFill>
              <a:srgbClr val="000000">
                <a:alpha val="0"/>
              </a:srgbClr>
            </a:solidFill>
          </p:spPr>
        </p:sp>
        <p:sp>
          <p:nvSpPr>
            <p:cNvPr name="TextBox 36" id="36"/>
            <p:cNvSpPr txBox="true"/>
            <p:nvPr/>
          </p:nvSpPr>
          <p:spPr>
            <a:xfrm>
              <a:off x="0" y="-38100"/>
              <a:ext cx="5238758" cy="1330762"/>
            </a:xfrm>
            <a:prstGeom prst="rect">
              <a:avLst/>
            </a:prstGeom>
          </p:spPr>
          <p:txBody>
            <a:bodyPr anchor="t" rtlCol="false" tIns="0" lIns="0" bIns="0" rIns="0"/>
            <a:lstStyle/>
            <a:p>
              <a:pPr algn="l">
                <a:lnSpc>
                  <a:spcPts val="1620"/>
                </a:lnSpc>
              </a:pPr>
              <a:r>
                <a:rPr lang="en-US" b="true" sz="1350" i="true">
                  <a:solidFill>
                    <a:srgbClr val="000000"/>
                  </a:solidFill>
                  <a:latin typeface="Times New Roman Bold Italics"/>
                  <a:ea typeface="Times New Roman Bold Italics"/>
                  <a:cs typeface="Times New Roman Bold Italics"/>
                  <a:sym typeface="Times New Roman Bold Italics"/>
                </a:rPr>
                <a:t>Mid-Jobbers, Young Entrepreneurs, Early </a:t>
              </a:r>
            </a:p>
            <a:p>
              <a:pPr algn="l">
                <a:lnSpc>
                  <a:spcPts val="1620"/>
                </a:lnSpc>
              </a:pPr>
              <a:r>
                <a:rPr lang="en-US" b="true" sz="1350" i="true">
                  <a:solidFill>
                    <a:srgbClr val="000000"/>
                  </a:solidFill>
                  <a:latin typeface="Times New Roman Bold Italics"/>
                  <a:ea typeface="Times New Roman Bold Italics"/>
                  <a:cs typeface="Times New Roman Bold Italics"/>
                  <a:sym typeface="Times New Roman Bold Italics"/>
                </a:rPr>
                <a:t>Savers</a:t>
              </a:r>
            </a:p>
            <a:p>
              <a:pPr algn="l">
                <a:lnSpc>
                  <a:spcPts val="1620"/>
                </a:lnSpc>
              </a:pPr>
              <a:r>
                <a:rPr lang="en-US" sz="1350">
                  <a:solidFill>
                    <a:srgbClr val="000000"/>
                  </a:solidFill>
                  <a:latin typeface="Times New Roman"/>
                  <a:ea typeface="Times New Roman"/>
                  <a:cs typeface="Times New Roman"/>
                  <a:sym typeface="Times New Roman"/>
                </a:rPr>
                <a:t>Actively saving and investing, but still seeking guidance on financial growth</a:t>
              </a:r>
            </a:p>
          </p:txBody>
        </p:sp>
      </p:grpSp>
      <p:grpSp>
        <p:nvGrpSpPr>
          <p:cNvPr name="Group 37" id="37"/>
          <p:cNvGrpSpPr/>
          <p:nvPr/>
        </p:nvGrpSpPr>
        <p:grpSpPr>
          <a:xfrm rot="0">
            <a:off x="1141990" y="6720672"/>
            <a:ext cx="3048000" cy="392415"/>
            <a:chOff x="0" y="0"/>
            <a:chExt cx="4064000" cy="523220"/>
          </a:xfrm>
        </p:grpSpPr>
        <p:sp>
          <p:nvSpPr>
            <p:cNvPr name="Freeform 38" id="38"/>
            <p:cNvSpPr/>
            <p:nvPr/>
          </p:nvSpPr>
          <p:spPr>
            <a:xfrm flipH="false" flipV="false" rot="0">
              <a:off x="0" y="0"/>
              <a:ext cx="4064000" cy="523220"/>
            </a:xfrm>
            <a:custGeom>
              <a:avLst/>
              <a:gdLst/>
              <a:ahLst/>
              <a:cxnLst/>
              <a:rect r="r" b="b" t="t" l="l"/>
              <a:pathLst>
                <a:path h="523220" w="4064000">
                  <a:moveTo>
                    <a:pt x="0" y="0"/>
                  </a:moveTo>
                  <a:lnTo>
                    <a:pt x="4064000" y="0"/>
                  </a:lnTo>
                  <a:lnTo>
                    <a:pt x="4064000" y="523220"/>
                  </a:lnTo>
                  <a:lnTo>
                    <a:pt x="0" y="523220"/>
                  </a:lnTo>
                  <a:close/>
                </a:path>
              </a:pathLst>
            </a:custGeom>
            <a:solidFill>
              <a:srgbClr val="000000">
                <a:alpha val="0"/>
              </a:srgbClr>
            </a:solidFill>
          </p:spPr>
        </p:sp>
        <p:sp>
          <p:nvSpPr>
            <p:cNvPr name="TextBox 39" id="39"/>
            <p:cNvSpPr txBox="true"/>
            <p:nvPr/>
          </p:nvSpPr>
          <p:spPr>
            <a:xfrm>
              <a:off x="0" y="-38100"/>
              <a:ext cx="4064000" cy="561320"/>
            </a:xfrm>
            <a:prstGeom prst="rect">
              <a:avLst/>
            </a:prstGeom>
          </p:spPr>
          <p:txBody>
            <a:bodyPr anchor="t" rtlCol="false" tIns="0" lIns="0" bIns="0" rIns="0"/>
            <a:lstStyle/>
            <a:p>
              <a:pPr algn="l">
                <a:lnSpc>
                  <a:spcPts val="1980"/>
                </a:lnSpc>
              </a:pPr>
              <a:r>
                <a:rPr lang="en-US" sz="1650" b="true">
                  <a:solidFill>
                    <a:srgbClr val="EB1C24"/>
                  </a:solidFill>
                  <a:latin typeface="Times New Roman Bold"/>
                  <a:ea typeface="Times New Roman Bold"/>
                  <a:cs typeface="Times New Roman Bold"/>
                  <a:sym typeface="Times New Roman Bold"/>
                </a:rPr>
                <a:t>THE WEALTH BUILDER</a:t>
              </a:r>
            </a:p>
          </p:txBody>
        </p:sp>
      </p:grpSp>
      <p:grpSp>
        <p:nvGrpSpPr>
          <p:cNvPr name="Group 40" id="40"/>
          <p:cNvGrpSpPr/>
          <p:nvPr/>
        </p:nvGrpSpPr>
        <p:grpSpPr>
          <a:xfrm rot="0">
            <a:off x="1229640" y="7153748"/>
            <a:ext cx="4085909" cy="1292661"/>
            <a:chOff x="0" y="0"/>
            <a:chExt cx="5447878" cy="1723548"/>
          </a:xfrm>
        </p:grpSpPr>
        <p:sp>
          <p:nvSpPr>
            <p:cNvPr name="Freeform 41" id="41"/>
            <p:cNvSpPr/>
            <p:nvPr/>
          </p:nvSpPr>
          <p:spPr>
            <a:xfrm flipH="false" flipV="false" rot="0">
              <a:off x="0" y="0"/>
              <a:ext cx="5447878" cy="1723548"/>
            </a:xfrm>
            <a:custGeom>
              <a:avLst/>
              <a:gdLst/>
              <a:ahLst/>
              <a:cxnLst/>
              <a:rect r="r" b="b" t="t" l="l"/>
              <a:pathLst>
                <a:path h="1723548" w="5447878">
                  <a:moveTo>
                    <a:pt x="0" y="0"/>
                  </a:moveTo>
                  <a:lnTo>
                    <a:pt x="5447878" y="0"/>
                  </a:lnTo>
                  <a:lnTo>
                    <a:pt x="5447878" y="1723548"/>
                  </a:lnTo>
                  <a:lnTo>
                    <a:pt x="0" y="1723548"/>
                  </a:lnTo>
                  <a:close/>
                </a:path>
              </a:pathLst>
            </a:custGeom>
            <a:solidFill>
              <a:srgbClr val="000000">
                <a:alpha val="0"/>
              </a:srgbClr>
            </a:solidFill>
          </p:spPr>
        </p:sp>
        <p:sp>
          <p:nvSpPr>
            <p:cNvPr name="TextBox 42" id="42"/>
            <p:cNvSpPr txBox="true"/>
            <p:nvPr/>
          </p:nvSpPr>
          <p:spPr>
            <a:xfrm>
              <a:off x="0" y="-38100"/>
              <a:ext cx="5447878" cy="1761648"/>
            </a:xfrm>
            <a:prstGeom prst="rect">
              <a:avLst/>
            </a:prstGeom>
          </p:spPr>
          <p:txBody>
            <a:bodyPr anchor="t" rtlCol="false" tIns="0" lIns="0" bIns="0" rIns="0"/>
            <a:lstStyle/>
            <a:p>
              <a:pPr algn="l">
                <a:lnSpc>
                  <a:spcPts val="1800"/>
                </a:lnSpc>
              </a:pPr>
              <a:r>
                <a:rPr lang="en-US" b="true" sz="1500" i="true">
                  <a:solidFill>
                    <a:srgbClr val="000000"/>
                  </a:solidFill>
                  <a:latin typeface="Times New Roman Bold Italics"/>
                  <a:ea typeface="Times New Roman Bold Italics"/>
                  <a:cs typeface="Times New Roman Bold Italics"/>
                  <a:sym typeface="Times New Roman Bold Italics"/>
                </a:rPr>
                <a:t>Senior Professionals, Growing Entrepreneurs, strategic investors</a:t>
              </a:r>
            </a:p>
            <a:p>
              <a:pPr algn="l">
                <a:lnSpc>
                  <a:spcPts val="1800"/>
                </a:lnSpc>
              </a:pPr>
              <a:r>
                <a:rPr lang="en-US" sz="1500">
                  <a:solidFill>
                    <a:srgbClr val="000000"/>
                  </a:solidFill>
                  <a:latin typeface="Times New Roman"/>
                  <a:ea typeface="Times New Roman"/>
                  <a:cs typeface="Times New Roman"/>
                  <a:sym typeface="Times New Roman"/>
                </a:rPr>
                <a:t>Wants a mix of wealth preservation and growth, looks for efficiency in banking.</a:t>
              </a:r>
            </a:p>
            <a:p>
              <a:pPr algn="l">
                <a:lnSpc>
                  <a:spcPts val="1800"/>
                </a:lnSpc>
              </a:pPr>
            </a:p>
          </p:txBody>
        </p:sp>
      </p:grpSp>
      <p:grpSp>
        <p:nvGrpSpPr>
          <p:cNvPr name="Group 43" id="43"/>
          <p:cNvGrpSpPr/>
          <p:nvPr/>
        </p:nvGrpSpPr>
        <p:grpSpPr>
          <a:xfrm rot="0">
            <a:off x="5718720" y="2491605"/>
            <a:ext cx="3749189" cy="6355887"/>
            <a:chOff x="0" y="0"/>
            <a:chExt cx="4998918" cy="8474516"/>
          </a:xfrm>
        </p:grpSpPr>
        <p:sp>
          <p:nvSpPr>
            <p:cNvPr name="Freeform 44" id="44"/>
            <p:cNvSpPr/>
            <p:nvPr/>
          </p:nvSpPr>
          <p:spPr>
            <a:xfrm flipH="false" flipV="false" rot="0">
              <a:off x="0" y="0"/>
              <a:ext cx="4998974" cy="8474456"/>
            </a:xfrm>
            <a:custGeom>
              <a:avLst/>
              <a:gdLst/>
              <a:ahLst/>
              <a:cxnLst/>
              <a:rect r="r" b="b" t="t" l="l"/>
              <a:pathLst>
                <a:path h="8474456" w="4998974">
                  <a:moveTo>
                    <a:pt x="0" y="0"/>
                  </a:moveTo>
                  <a:lnTo>
                    <a:pt x="4998974" y="0"/>
                  </a:lnTo>
                  <a:lnTo>
                    <a:pt x="4998974" y="8474456"/>
                  </a:lnTo>
                  <a:lnTo>
                    <a:pt x="0" y="8474456"/>
                  </a:lnTo>
                  <a:close/>
                </a:path>
              </a:pathLst>
            </a:custGeom>
            <a:solidFill>
              <a:srgbClr val="E9EFF7"/>
            </a:solidFill>
          </p:spPr>
        </p:sp>
      </p:grpSp>
      <p:grpSp>
        <p:nvGrpSpPr>
          <p:cNvPr name="Group 45" id="45"/>
          <p:cNvGrpSpPr/>
          <p:nvPr/>
        </p:nvGrpSpPr>
        <p:grpSpPr>
          <a:xfrm rot="0">
            <a:off x="5726532" y="3154702"/>
            <a:ext cx="3749189" cy="1154161"/>
            <a:chOff x="0" y="0"/>
            <a:chExt cx="4998918" cy="1538882"/>
          </a:xfrm>
        </p:grpSpPr>
        <p:sp>
          <p:nvSpPr>
            <p:cNvPr name="Freeform 46" id="46"/>
            <p:cNvSpPr/>
            <p:nvPr/>
          </p:nvSpPr>
          <p:spPr>
            <a:xfrm flipH="false" flipV="false" rot="0">
              <a:off x="0" y="0"/>
              <a:ext cx="4998918" cy="1538882"/>
            </a:xfrm>
            <a:custGeom>
              <a:avLst/>
              <a:gdLst/>
              <a:ahLst/>
              <a:cxnLst/>
              <a:rect r="r" b="b" t="t" l="l"/>
              <a:pathLst>
                <a:path h="1538882" w="4998918">
                  <a:moveTo>
                    <a:pt x="0" y="0"/>
                  </a:moveTo>
                  <a:lnTo>
                    <a:pt x="4998918" y="0"/>
                  </a:lnTo>
                  <a:lnTo>
                    <a:pt x="4998918" y="1538882"/>
                  </a:lnTo>
                  <a:lnTo>
                    <a:pt x="0" y="1538882"/>
                  </a:lnTo>
                  <a:close/>
                </a:path>
              </a:pathLst>
            </a:custGeom>
            <a:solidFill>
              <a:srgbClr val="000000">
                <a:alpha val="0"/>
              </a:srgbClr>
            </a:solidFill>
          </p:spPr>
        </p:sp>
        <p:sp>
          <p:nvSpPr>
            <p:cNvPr name="TextBox 47" id="47"/>
            <p:cNvSpPr txBox="true"/>
            <p:nvPr/>
          </p:nvSpPr>
          <p:spPr>
            <a:xfrm>
              <a:off x="0" y="-38100"/>
              <a:ext cx="4998918" cy="1576982"/>
            </a:xfrm>
            <a:prstGeom prst="rect">
              <a:avLst/>
            </a:prstGeom>
          </p:spPr>
          <p:txBody>
            <a:bodyPr anchor="t" rtlCol="false" tIns="0" lIns="0" bIns="0" rIns="0"/>
            <a:lstStyle/>
            <a:p>
              <a:pPr algn="l">
                <a:lnSpc>
                  <a:spcPts val="1980"/>
                </a:lnSpc>
              </a:pPr>
              <a:r>
                <a:rPr lang="en-US" sz="1650" b="true">
                  <a:solidFill>
                    <a:srgbClr val="FF0000"/>
                  </a:solidFill>
                  <a:latin typeface="Times New Roman Bold"/>
                  <a:ea typeface="Times New Roman Bold"/>
                  <a:cs typeface="Times New Roman Bold"/>
                  <a:sym typeface="Times New Roman Bold"/>
                </a:rPr>
                <a:t>INDIVIDUAL CONSUMER FOCUS</a:t>
              </a:r>
            </a:p>
            <a:p>
              <a:pPr algn="l">
                <a:lnSpc>
                  <a:spcPts val="1980"/>
                </a:lnSpc>
              </a:pPr>
              <a:r>
                <a:rPr lang="en-US" sz="1650">
                  <a:solidFill>
                    <a:srgbClr val="000000"/>
                  </a:solidFill>
                  <a:latin typeface="Times New Roman"/>
                  <a:ea typeface="Times New Roman"/>
                  <a:cs typeface="Times New Roman"/>
                  <a:sym typeface="Times New Roman"/>
                </a:rPr>
                <a:t>While we focus on business consumer equally, social focus needs to shift more towards individual consumers</a:t>
              </a:r>
            </a:p>
          </p:txBody>
        </p:sp>
      </p:grpSp>
      <p:grpSp>
        <p:nvGrpSpPr>
          <p:cNvPr name="Group 48" id="48"/>
          <p:cNvGrpSpPr/>
          <p:nvPr/>
        </p:nvGrpSpPr>
        <p:grpSpPr>
          <a:xfrm rot="0">
            <a:off x="5726532" y="4846935"/>
            <a:ext cx="3749189" cy="1408078"/>
            <a:chOff x="0" y="0"/>
            <a:chExt cx="4998918" cy="1877438"/>
          </a:xfrm>
        </p:grpSpPr>
        <p:sp>
          <p:nvSpPr>
            <p:cNvPr name="Freeform 49" id="49"/>
            <p:cNvSpPr/>
            <p:nvPr/>
          </p:nvSpPr>
          <p:spPr>
            <a:xfrm flipH="false" flipV="false" rot="0">
              <a:off x="0" y="0"/>
              <a:ext cx="4998918" cy="1877438"/>
            </a:xfrm>
            <a:custGeom>
              <a:avLst/>
              <a:gdLst/>
              <a:ahLst/>
              <a:cxnLst/>
              <a:rect r="r" b="b" t="t" l="l"/>
              <a:pathLst>
                <a:path h="1877438" w="4998918">
                  <a:moveTo>
                    <a:pt x="0" y="0"/>
                  </a:moveTo>
                  <a:lnTo>
                    <a:pt x="4998918" y="0"/>
                  </a:lnTo>
                  <a:lnTo>
                    <a:pt x="4998918" y="1877438"/>
                  </a:lnTo>
                  <a:lnTo>
                    <a:pt x="0" y="1877438"/>
                  </a:lnTo>
                  <a:close/>
                </a:path>
              </a:pathLst>
            </a:custGeom>
            <a:solidFill>
              <a:srgbClr val="000000">
                <a:alpha val="0"/>
              </a:srgbClr>
            </a:solidFill>
          </p:spPr>
        </p:sp>
        <p:sp>
          <p:nvSpPr>
            <p:cNvPr name="TextBox 50" id="50"/>
            <p:cNvSpPr txBox="true"/>
            <p:nvPr/>
          </p:nvSpPr>
          <p:spPr>
            <a:xfrm>
              <a:off x="0" y="-38100"/>
              <a:ext cx="4998918" cy="1915538"/>
            </a:xfrm>
            <a:prstGeom prst="rect">
              <a:avLst/>
            </a:prstGeom>
          </p:spPr>
          <p:txBody>
            <a:bodyPr anchor="t" rtlCol="false" tIns="0" lIns="0" bIns="0" rIns="0"/>
            <a:lstStyle/>
            <a:p>
              <a:pPr algn="l">
                <a:lnSpc>
                  <a:spcPts val="1980"/>
                </a:lnSpc>
              </a:pPr>
              <a:r>
                <a:rPr lang="en-US" sz="1650" b="true">
                  <a:solidFill>
                    <a:srgbClr val="FF0000"/>
                  </a:solidFill>
                  <a:latin typeface="Times New Roman Bold"/>
                  <a:ea typeface="Times New Roman Bold"/>
                  <a:cs typeface="Times New Roman Bold"/>
                  <a:sym typeface="Times New Roman Bold"/>
                </a:rPr>
                <a:t>BRING CULTURAL RELEVANCE</a:t>
              </a:r>
            </a:p>
            <a:p>
              <a:pPr algn="l">
                <a:lnSpc>
                  <a:spcPts val="1980"/>
                </a:lnSpc>
              </a:pPr>
              <a:r>
                <a:rPr lang="en-US" sz="1650">
                  <a:solidFill>
                    <a:srgbClr val="000000"/>
                  </a:solidFill>
                  <a:latin typeface="Times New Roman"/>
                  <a:ea typeface="Times New Roman"/>
                  <a:cs typeface="Times New Roman"/>
                  <a:sym typeface="Times New Roman"/>
                </a:rPr>
                <a:t>With our approach becoming more masstige, we need to build cultural relevance to resonate with the diverse Indian audiences</a:t>
              </a:r>
            </a:p>
          </p:txBody>
        </p:sp>
      </p:grpSp>
      <p:grpSp>
        <p:nvGrpSpPr>
          <p:cNvPr name="Group 51" id="51"/>
          <p:cNvGrpSpPr/>
          <p:nvPr/>
        </p:nvGrpSpPr>
        <p:grpSpPr>
          <a:xfrm rot="0">
            <a:off x="5726532" y="6699525"/>
            <a:ext cx="3749189" cy="1408078"/>
            <a:chOff x="0" y="0"/>
            <a:chExt cx="4998918" cy="1877438"/>
          </a:xfrm>
        </p:grpSpPr>
        <p:sp>
          <p:nvSpPr>
            <p:cNvPr name="Freeform 52" id="52"/>
            <p:cNvSpPr/>
            <p:nvPr/>
          </p:nvSpPr>
          <p:spPr>
            <a:xfrm flipH="false" flipV="false" rot="0">
              <a:off x="0" y="0"/>
              <a:ext cx="4998918" cy="1877438"/>
            </a:xfrm>
            <a:custGeom>
              <a:avLst/>
              <a:gdLst/>
              <a:ahLst/>
              <a:cxnLst/>
              <a:rect r="r" b="b" t="t" l="l"/>
              <a:pathLst>
                <a:path h="1877438" w="4998918">
                  <a:moveTo>
                    <a:pt x="0" y="0"/>
                  </a:moveTo>
                  <a:lnTo>
                    <a:pt x="4998918" y="0"/>
                  </a:lnTo>
                  <a:lnTo>
                    <a:pt x="4998918" y="1877438"/>
                  </a:lnTo>
                  <a:lnTo>
                    <a:pt x="0" y="1877438"/>
                  </a:lnTo>
                  <a:close/>
                </a:path>
              </a:pathLst>
            </a:custGeom>
            <a:solidFill>
              <a:srgbClr val="000000">
                <a:alpha val="0"/>
              </a:srgbClr>
            </a:solidFill>
          </p:spPr>
        </p:sp>
        <p:sp>
          <p:nvSpPr>
            <p:cNvPr name="TextBox 53" id="53"/>
            <p:cNvSpPr txBox="true"/>
            <p:nvPr/>
          </p:nvSpPr>
          <p:spPr>
            <a:xfrm>
              <a:off x="0" y="-38100"/>
              <a:ext cx="4998918" cy="1915538"/>
            </a:xfrm>
            <a:prstGeom prst="rect">
              <a:avLst/>
            </a:prstGeom>
          </p:spPr>
          <p:txBody>
            <a:bodyPr anchor="t" rtlCol="false" tIns="0" lIns="0" bIns="0" rIns="0"/>
            <a:lstStyle/>
            <a:p>
              <a:pPr algn="l">
                <a:lnSpc>
                  <a:spcPts val="1980"/>
                </a:lnSpc>
              </a:pPr>
              <a:r>
                <a:rPr lang="en-US" sz="1650" b="true">
                  <a:solidFill>
                    <a:srgbClr val="FF0000"/>
                  </a:solidFill>
                  <a:latin typeface="Times New Roman Bold"/>
                  <a:ea typeface="Times New Roman Bold"/>
                  <a:cs typeface="Times New Roman Bold"/>
                  <a:sym typeface="Times New Roman Bold"/>
                </a:rPr>
                <a:t>EMPHASIS ON TECHNOLOGY</a:t>
              </a:r>
            </a:p>
            <a:p>
              <a:pPr algn="l">
                <a:lnSpc>
                  <a:spcPts val="1980"/>
                </a:lnSpc>
              </a:pPr>
              <a:r>
                <a:rPr lang="en-US" sz="1650">
                  <a:solidFill>
                    <a:srgbClr val="000000"/>
                  </a:solidFill>
                  <a:latin typeface="Times New Roman"/>
                  <a:ea typeface="Times New Roman"/>
                  <a:cs typeface="Times New Roman"/>
                  <a:sym typeface="Times New Roman"/>
                </a:rPr>
                <a:t>While expertise still remains a core content approach for us, our content needs to reflect more about our technological edge</a:t>
              </a:r>
            </a:p>
          </p:txBody>
        </p:sp>
      </p:grpSp>
      <p:grpSp>
        <p:nvGrpSpPr>
          <p:cNvPr name="Group 54" id="54"/>
          <p:cNvGrpSpPr/>
          <p:nvPr/>
        </p:nvGrpSpPr>
        <p:grpSpPr>
          <a:xfrm rot="0">
            <a:off x="9684780" y="2481364"/>
            <a:ext cx="3749188" cy="6355887"/>
            <a:chOff x="0" y="0"/>
            <a:chExt cx="4998918" cy="8474516"/>
          </a:xfrm>
        </p:grpSpPr>
        <p:sp>
          <p:nvSpPr>
            <p:cNvPr name="Freeform 55" id="55"/>
            <p:cNvSpPr/>
            <p:nvPr/>
          </p:nvSpPr>
          <p:spPr>
            <a:xfrm flipH="false" flipV="false" rot="0">
              <a:off x="0" y="0"/>
              <a:ext cx="4998974" cy="8474456"/>
            </a:xfrm>
            <a:custGeom>
              <a:avLst/>
              <a:gdLst/>
              <a:ahLst/>
              <a:cxnLst/>
              <a:rect r="r" b="b" t="t" l="l"/>
              <a:pathLst>
                <a:path h="8474456" w="4998974">
                  <a:moveTo>
                    <a:pt x="0" y="0"/>
                  </a:moveTo>
                  <a:lnTo>
                    <a:pt x="4998974" y="0"/>
                  </a:lnTo>
                  <a:lnTo>
                    <a:pt x="4998974" y="8474456"/>
                  </a:lnTo>
                  <a:lnTo>
                    <a:pt x="0" y="8474456"/>
                  </a:lnTo>
                  <a:close/>
                </a:path>
              </a:pathLst>
            </a:custGeom>
            <a:solidFill>
              <a:srgbClr val="E9EFF7"/>
            </a:solidFill>
          </p:spPr>
        </p:sp>
      </p:grpSp>
      <p:grpSp>
        <p:nvGrpSpPr>
          <p:cNvPr name="Group 56" id="56"/>
          <p:cNvGrpSpPr/>
          <p:nvPr/>
        </p:nvGrpSpPr>
        <p:grpSpPr>
          <a:xfrm rot="0">
            <a:off x="9976142" y="5173730"/>
            <a:ext cx="3749189" cy="1154161"/>
            <a:chOff x="0" y="0"/>
            <a:chExt cx="4998918" cy="1538882"/>
          </a:xfrm>
        </p:grpSpPr>
        <p:sp>
          <p:nvSpPr>
            <p:cNvPr name="Freeform 57" id="57"/>
            <p:cNvSpPr/>
            <p:nvPr/>
          </p:nvSpPr>
          <p:spPr>
            <a:xfrm flipH="false" flipV="false" rot="0">
              <a:off x="0" y="0"/>
              <a:ext cx="4998918" cy="1538882"/>
            </a:xfrm>
            <a:custGeom>
              <a:avLst/>
              <a:gdLst/>
              <a:ahLst/>
              <a:cxnLst/>
              <a:rect r="r" b="b" t="t" l="l"/>
              <a:pathLst>
                <a:path h="1538882" w="4998918">
                  <a:moveTo>
                    <a:pt x="0" y="0"/>
                  </a:moveTo>
                  <a:lnTo>
                    <a:pt x="4998918" y="0"/>
                  </a:lnTo>
                  <a:lnTo>
                    <a:pt x="4998918" y="1538882"/>
                  </a:lnTo>
                  <a:lnTo>
                    <a:pt x="0" y="1538882"/>
                  </a:lnTo>
                  <a:close/>
                </a:path>
              </a:pathLst>
            </a:custGeom>
            <a:solidFill>
              <a:srgbClr val="000000">
                <a:alpha val="0"/>
              </a:srgbClr>
            </a:solidFill>
          </p:spPr>
        </p:sp>
        <p:sp>
          <p:nvSpPr>
            <p:cNvPr name="TextBox 58" id="58"/>
            <p:cNvSpPr txBox="true"/>
            <p:nvPr/>
          </p:nvSpPr>
          <p:spPr>
            <a:xfrm>
              <a:off x="0" y="-38100"/>
              <a:ext cx="4998918" cy="1576982"/>
            </a:xfrm>
            <a:prstGeom prst="rect">
              <a:avLst/>
            </a:prstGeom>
          </p:spPr>
          <p:txBody>
            <a:bodyPr anchor="t" rtlCol="false" tIns="0" lIns="0" bIns="0" rIns="0"/>
            <a:lstStyle/>
            <a:p>
              <a:pPr algn="l">
                <a:lnSpc>
                  <a:spcPts val="1980"/>
                </a:lnSpc>
              </a:pPr>
              <a:r>
                <a:rPr lang="en-US" b="true" sz="1650">
                  <a:solidFill>
                    <a:srgbClr val="FF0000"/>
                  </a:solidFill>
                  <a:latin typeface="Times New Roman Bold"/>
                  <a:ea typeface="Times New Roman Bold"/>
                  <a:cs typeface="Times New Roman Bold"/>
                  <a:sym typeface="Times New Roman Bold"/>
                </a:rPr>
                <a:t>Know your BRAND</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Brand Immersion</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Social Responsibility</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Employer Branding</a:t>
              </a:r>
            </a:p>
          </p:txBody>
        </p:sp>
      </p:grpSp>
      <p:grpSp>
        <p:nvGrpSpPr>
          <p:cNvPr name="Group 59" id="59"/>
          <p:cNvGrpSpPr/>
          <p:nvPr/>
        </p:nvGrpSpPr>
        <p:grpSpPr>
          <a:xfrm rot="0">
            <a:off x="9950337" y="3154702"/>
            <a:ext cx="3749189" cy="1408078"/>
            <a:chOff x="0" y="0"/>
            <a:chExt cx="4998918" cy="1877438"/>
          </a:xfrm>
        </p:grpSpPr>
        <p:sp>
          <p:nvSpPr>
            <p:cNvPr name="Freeform 60" id="60"/>
            <p:cNvSpPr/>
            <p:nvPr/>
          </p:nvSpPr>
          <p:spPr>
            <a:xfrm flipH="false" flipV="false" rot="0">
              <a:off x="0" y="0"/>
              <a:ext cx="4998918" cy="1877438"/>
            </a:xfrm>
            <a:custGeom>
              <a:avLst/>
              <a:gdLst/>
              <a:ahLst/>
              <a:cxnLst/>
              <a:rect r="r" b="b" t="t" l="l"/>
              <a:pathLst>
                <a:path h="1877438" w="4998918">
                  <a:moveTo>
                    <a:pt x="0" y="0"/>
                  </a:moveTo>
                  <a:lnTo>
                    <a:pt x="4998918" y="0"/>
                  </a:lnTo>
                  <a:lnTo>
                    <a:pt x="4998918" y="1877438"/>
                  </a:lnTo>
                  <a:lnTo>
                    <a:pt x="0" y="1877438"/>
                  </a:lnTo>
                  <a:close/>
                </a:path>
              </a:pathLst>
            </a:custGeom>
            <a:solidFill>
              <a:srgbClr val="000000">
                <a:alpha val="0"/>
              </a:srgbClr>
            </a:solidFill>
          </p:spPr>
        </p:sp>
        <p:sp>
          <p:nvSpPr>
            <p:cNvPr name="TextBox 61" id="61"/>
            <p:cNvSpPr txBox="true"/>
            <p:nvPr/>
          </p:nvSpPr>
          <p:spPr>
            <a:xfrm>
              <a:off x="0" y="-38100"/>
              <a:ext cx="4998918" cy="1915538"/>
            </a:xfrm>
            <a:prstGeom prst="rect">
              <a:avLst/>
            </a:prstGeom>
          </p:spPr>
          <p:txBody>
            <a:bodyPr anchor="t" rtlCol="false" tIns="0" lIns="0" bIns="0" rIns="0"/>
            <a:lstStyle/>
            <a:p>
              <a:pPr algn="l">
                <a:lnSpc>
                  <a:spcPts val="1980"/>
                </a:lnSpc>
              </a:pPr>
              <a:r>
                <a:rPr lang="en-US" sz="1650" b="true">
                  <a:solidFill>
                    <a:srgbClr val="FF0000"/>
                  </a:solidFill>
                  <a:latin typeface="Times New Roman Bold"/>
                  <a:ea typeface="Times New Roman Bold"/>
                  <a:cs typeface="Times New Roman Bold"/>
                  <a:sym typeface="Times New Roman Bold"/>
                </a:rPr>
                <a:t>We Blend with your LIFE</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Resonance</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Experience</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Amplification</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Regionalization</a:t>
              </a:r>
            </a:p>
          </p:txBody>
        </p:sp>
      </p:grpSp>
      <p:grpSp>
        <p:nvGrpSpPr>
          <p:cNvPr name="Group 62" id="62"/>
          <p:cNvGrpSpPr/>
          <p:nvPr/>
        </p:nvGrpSpPr>
        <p:grpSpPr>
          <a:xfrm rot="0">
            <a:off x="9976142" y="6715821"/>
            <a:ext cx="2972648" cy="1154161"/>
            <a:chOff x="0" y="0"/>
            <a:chExt cx="3963530" cy="1538882"/>
          </a:xfrm>
        </p:grpSpPr>
        <p:sp>
          <p:nvSpPr>
            <p:cNvPr name="Freeform 63" id="63"/>
            <p:cNvSpPr/>
            <p:nvPr/>
          </p:nvSpPr>
          <p:spPr>
            <a:xfrm flipH="false" flipV="false" rot="0">
              <a:off x="0" y="0"/>
              <a:ext cx="3963530" cy="1538882"/>
            </a:xfrm>
            <a:custGeom>
              <a:avLst/>
              <a:gdLst/>
              <a:ahLst/>
              <a:cxnLst/>
              <a:rect r="r" b="b" t="t" l="l"/>
              <a:pathLst>
                <a:path h="1538882" w="3963530">
                  <a:moveTo>
                    <a:pt x="0" y="0"/>
                  </a:moveTo>
                  <a:lnTo>
                    <a:pt x="3963530" y="0"/>
                  </a:lnTo>
                  <a:lnTo>
                    <a:pt x="3963530" y="1538882"/>
                  </a:lnTo>
                  <a:lnTo>
                    <a:pt x="0" y="1538882"/>
                  </a:lnTo>
                  <a:close/>
                </a:path>
              </a:pathLst>
            </a:custGeom>
            <a:solidFill>
              <a:srgbClr val="000000">
                <a:alpha val="0"/>
              </a:srgbClr>
            </a:solidFill>
          </p:spPr>
        </p:sp>
        <p:sp>
          <p:nvSpPr>
            <p:cNvPr name="TextBox 64" id="64"/>
            <p:cNvSpPr txBox="true"/>
            <p:nvPr/>
          </p:nvSpPr>
          <p:spPr>
            <a:xfrm>
              <a:off x="0" y="-38100"/>
              <a:ext cx="3963530" cy="1576982"/>
            </a:xfrm>
            <a:prstGeom prst="rect">
              <a:avLst/>
            </a:prstGeom>
          </p:spPr>
          <p:txBody>
            <a:bodyPr anchor="t" rtlCol="false" tIns="0" lIns="0" bIns="0" rIns="0"/>
            <a:lstStyle/>
            <a:p>
              <a:pPr algn="l">
                <a:lnSpc>
                  <a:spcPts val="1980"/>
                </a:lnSpc>
              </a:pPr>
              <a:r>
                <a:rPr lang="en-US" sz="1650" b="true">
                  <a:solidFill>
                    <a:srgbClr val="FF0000"/>
                  </a:solidFill>
                  <a:latin typeface="Times New Roman Bold"/>
                  <a:ea typeface="Times New Roman Bold"/>
                  <a:cs typeface="Times New Roman Bold"/>
                  <a:sym typeface="Times New Roman Bold"/>
                </a:rPr>
                <a:t>We are your perfect ALLY</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Education</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Product Spotlight</a:t>
              </a:r>
            </a:p>
            <a:p>
              <a:pPr algn="l" marL="298609" indent="-149304" lvl="1">
                <a:lnSpc>
                  <a:spcPts val="1980"/>
                </a:lnSpc>
                <a:buFont typeface="Arial"/>
                <a:buChar char="•"/>
              </a:pPr>
              <a:r>
                <a:rPr lang="en-US" sz="1650">
                  <a:solidFill>
                    <a:srgbClr val="000000"/>
                  </a:solidFill>
                  <a:latin typeface="Times New Roman"/>
                  <a:ea typeface="Times New Roman"/>
                  <a:cs typeface="Times New Roman"/>
                  <a:sym typeface="Times New Roman"/>
                </a:rPr>
                <a:t>Brand Trust</a:t>
              </a:r>
            </a:p>
          </p:txBody>
        </p:sp>
      </p:grpSp>
      <p:grpSp>
        <p:nvGrpSpPr>
          <p:cNvPr name="Group 65" id="65"/>
          <p:cNvGrpSpPr/>
          <p:nvPr/>
        </p:nvGrpSpPr>
        <p:grpSpPr>
          <a:xfrm rot="0">
            <a:off x="12984868" y="4129466"/>
            <a:ext cx="815143" cy="2267598"/>
            <a:chOff x="0" y="0"/>
            <a:chExt cx="1086858" cy="3023464"/>
          </a:xfrm>
        </p:grpSpPr>
        <p:sp>
          <p:nvSpPr>
            <p:cNvPr name="Freeform 66" id="66"/>
            <p:cNvSpPr/>
            <p:nvPr/>
          </p:nvSpPr>
          <p:spPr>
            <a:xfrm flipH="false" flipV="false" rot="0">
              <a:off x="0" y="0"/>
              <a:ext cx="1086866" cy="3023489"/>
            </a:xfrm>
            <a:custGeom>
              <a:avLst/>
              <a:gdLst/>
              <a:ahLst/>
              <a:cxnLst/>
              <a:rect r="r" b="b" t="t" l="l"/>
              <a:pathLst>
                <a:path h="3023489" w="1086866">
                  <a:moveTo>
                    <a:pt x="0" y="0"/>
                  </a:moveTo>
                  <a:lnTo>
                    <a:pt x="360680" y="0"/>
                  </a:lnTo>
                  <a:lnTo>
                    <a:pt x="1086866" y="1511681"/>
                  </a:lnTo>
                  <a:lnTo>
                    <a:pt x="360680" y="3023489"/>
                  </a:lnTo>
                  <a:lnTo>
                    <a:pt x="0" y="3023489"/>
                  </a:lnTo>
                  <a:close/>
                </a:path>
              </a:pathLst>
            </a:custGeom>
            <a:solidFill>
              <a:srgbClr val="FF0000"/>
            </a:solidFill>
          </p:spPr>
        </p:sp>
      </p:grpSp>
      <p:grpSp>
        <p:nvGrpSpPr>
          <p:cNvPr name="Group 67" id="67"/>
          <p:cNvGrpSpPr/>
          <p:nvPr/>
        </p:nvGrpSpPr>
        <p:grpSpPr>
          <a:xfrm rot="0">
            <a:off x="13821348" y="2474698"/>
            <a:ext cx="3749189" cy="6355887"/>
            <a:chOff x="0" y="0"/>
            <a:chExt cx="4998918" cy="8474516"/>
          </a:xfrm>
        </p:grpSpPr>
        <p:sp>
          <p:nvSpPr>
            <p:cNvPr name="Freeform 68" id="68"/>
            <p:cNvSpPr/>
            <p:nvPr/>
          </p:nvSpPr>
          <p:spPr>
            <a:xfrm flipH="false" flipV="false" rot="0">
              <a:off x="0" y="0"/>
              <a:ext cx="4998974" cy="8474456"/>
            </a:xfrm>
            <a:custGeom>
              <a:avLst/>
              <a:gdLst/>
              <a:ahLst/>
              <a:cxnLst/>
              <a:rect r="r" b="b" t="t" l="l"/>
              <a:pathLst>
                <a:path h="8474456" w="4998974">
                  <a:moveTo>
                    <a:pt x="0" y="0"/>
                  </a:moveTo>
                  <a:lnTo>
                    <a:pt x="4998974" y="0"/>
                  </a:lnTo>
                  <a:lnTo>
                    <a:pt x="4998974" y="8474456"/>
                  </a:lnTo>
                  <a:lnTo>
                    <a:pt x="0" y="8474456"/>
                  </a:lnTo>
                  <a:close/>
                </a:path>
              </a:pathLst>
            </a:custGeom>
            <a:solidFill>
              <a:srgbClr val="E9EFF7"/>
            </a:solidFill>
          </p:spPr>
        </p:sp>
      </p:grpSp>
      <p:grpSp>
        <p:nvGrpSpPr>
          <p:cNvPr name="Group 69" id="69"/>
          <p:cNvGrpSpPr/>
          <p:nvPr/>
        </p:nvGrpSpPr>
        <p:grpSpPr>
          <a:xfrm rot="0">
            <a:off x="14018686" y="3090278"/>
            <a:ext cx="3551850" cy="5493812"/>
            <a:chOff x="0" y="0"/>
            <a:chExt cx="4735800" cy="7325082"/>
          </a:xfrm>
        </p:grpSpPr>
        <p:sp>
          <p:nvSpPr>
            <p:cNvPr name="Freeform 70" id="70"/>
            <p:cNvSpPr/>
            <p:nvPr/>
          </p:nvSpPr>
          <p:spPr>
            <a:xfrm flipH="false" flipV="false" rot="0">
              <a:off x="0" y="0"/>
              <a:ext cx="4735800" cy="7325082"/>
            </a:xfrm>
            <a:custGeom>
              <a:avLst/>
              <a:gdLst/>
              <a:ahLst/>
              <a:cxnLst/>
              <a:rect r="r" b="b" t="t" l="l"/>
              <a:pathLst>
                <a:path h="7325082" w="4735800">
                  <a:moveTo>
                    <a:pt x="0" y="0"/>
                  </a:moveTo>
                  <a:lnTo>
                    <a:pt x="4735800" y="0"/>
                  </a:lnTo>
                  <a:lnTo>
                    <a:pt x="4735800" y="7325082"/>
                  </a:lnTo>
                  <a:lnTo>
                    <a:pt x="0" y="7325082"/>
                  </a:lnTo>
                  <a:close/>
                </a:path>
              </a:pathLst>
            </a:custGeom>
            <a:solidFill>
              <a:srgbClr val="000000">
                <a:alpha val="0"/>
              </a:srgbClr>
            </a:solidFill>
          </p:spPr>
        </p:sp>
        <p:sp>
          <p:nvSpPr>
            <p:cNvPr name="TextBox 71" id="71"/>
            <p:cNvSpPr txBox="true"/>
            <p:nvPr/>
          </p:nvSpPr>
          <p:spPr>
            <a:xfrm>
              <a:off x="0" y="-38100"/>
              <a:ext cx="4735800" cy="7363182"/>
            </a:xfrm>
            <a:prstGeom prst="rect">
              <a:avLst/>
            </a:prstGeom>
          </p:spPr>
          <p:txBody>
            <a:bodyPr anchor="t" rtlCol="false" tIns="0" lIns="0" bIns="0" rIns="0"/>
            <a:lstStyle/>
            <a:p>
              <a:pPr algn="l">
                <a:lnSpc>
                  <a:spcPts val="1980"/>
                </a:lnSpc>
              </a:pPr>
              <a:r>
                <a:rPr lang="en-US" b="true" sz="1650">
                  <a:solidFill>
                    <a:srgbClr val="FF0000"/>
                  </a:solidFill>
                  <a:latin typeface="Times New Roman Bold"/>
                  <a:ea typeface="Times New Roman Bold"/>
                  <a:cs typeface="Times New Roman Bold"/>
                  <a:sym typeface="Times New Roman Bold"/>
                </a:rPr>
                <a:t>LIVE MORE, BANK LESS</a:t>
              </a:r>
            </a:p>
            <a:p>
              <a:pPr algn="l">
                <a:lnSpc>
                  <a:spcPts val="2160"/>
                </a:lnSpc>
              </a:pPr>
            </a:p>
            <a:p>
              <a:pPr algn="l">
                <a:lnSpc>
                  <a:spcPts val="2160"/>
                </a:lnSpc>
              </a:pPr>
              <a:r>
                <a:rPr lang="en-US" sz="1800">
                  <a:solidFill>
                    <a:srgbClr val="000000"/>
                  </a:solidFill>
                  <a:latin typeface="Calibri (MS)"/>
                  <a:ea typeface="Calibri (MS)"/>
                  <a:cs typeface="Calibri (MS)"/>
                  <a:sym typeface="Calibri (MS)"/>
                </a:rPr>
                <a:t>At DBS, </a:t>
              </a:r>
              <a:r>
                <a:rPr lang="en-US" b="true" sz="1800">
                  <a:solidFill>
                    <a:srgbClr val="000000"/>
                  </a:solidFill>
                  <a:latin typeface="Calibri (MS) Bold"/>
                  <a:ea typeface="Calibri (MS) Bold"/>
                  <a:cs typeface="Calibri (MS) Bold"/>
                  <a:sym typeface="Calibri (MS) Bold"/>
                </a:rPr>
                <a:t>banking blends seamlessly into life</a:t>
              </a:r>
              <a:r>
                <a:rPr lang="en-US" sz="1800">
                  <a:solidFill>
                    <a:srgbClr val="000000"/>
                  </a:solidFill>
                  <a:latin typeface="Calibri (MS)"/>
                  <a:ea typeface="Calibri (MS)"/>
                  <a:cs typeface="Calibri (MS)"/>
                  <a:sym typeface="Calibri (MS)"/>
                </a:rPr>
                <a:t>, requiring no extra effort. We simplify finances through </a:t>
              </a:r>
              <a:r>
                <a:rPr lang="en-US" b="true" sz="1800">
                  <a:solidFill>
                    <a:srgbClr val="000000"/>
                  </a:solidFill>
                  <a:latin typeface="Calibri (MS) Bold"/>
                  <a:ea typeface="Calibri (MS) Bold"/>
                  <a:cs typeface="Calibri (MS) Bold"/>
                  <a:sym typeface="Calibri (MS) Bold"/>
                </a:rPr>
                <a:t>real-life scenarios</a:t>
              </a:r>
              <a:r>
                <a:rPr lang="en-US" sz="1800">
                  <a:solidFill>
                    <a:srgbClr val="000000"/>
                  </a:solidFill>
                  <a:latin typeface="Calibri (MS)"/>
                  <a:ea typeface="Calibri (MS)"/>
                  <a:cs typeface="Calibri (MS)"/>
                  <a:sym typeface="Calibri (MS)"/>
                </a:rPr>
                <a:t>, making transactions intuitive and insights actionable. As an </a:t>
              </a:r>
              <a:r>
                <a:rPr lang="en-US" b="true" sz="1800">
                  <a:solidFill>
                    <a:srgbClr val="000000"/>
                  </a:solidFill>
                  <a:latin typeface="Calibri (MS) Bold"/>
                  <a:ea typeface="Calibri (MS) Bold"/>
                  <a:cs typeface="Calibri (MS) Bold"/>
                  <a:sym typeface="Calibri (MS) Bold"/>
                </a:rPr>
                <a:t>ally, not just a bank</a:t>
              </a:r>
              <a:r>
                <a:rPr lang="en-US" sz="1800">
                  <a:solidFill>
                    <a:srgbClr val="000000"/>
                  </a:solidFill>
                  <a:latin typeface="Calibri (MS)"/>
                  <a:ea typeface="Calibri (MS)"/>
                  <a:cs typeface="Calibri (MS)"/>
                  <a:sym typeface="Calibri (MS)"/>
                </a:rPr>
                <a:t>, we handle the complexities, so you stay focused on what truly matters. From </a:t>
              </a:r>
              <a:r>
                <a:rPr lang="en-US" b="true" sz="1800">
                  <a:solidFill>
                    <a:srgbClr val="000000"/>
                  </a:solidFill>
                  <a:latin typeface="Calibri (MS) Bold"/>
                  <a:ea typeface="Calibri (MS) Bold"/>
                  <a:cs typeface="Calibri (MS) Bold"/>
                  <a:sym typeface="Calibri (MS) Bold"/>
                </a:rPr>
                <a:t>exclusive experiences to cultural connections</a:t>
              </a:r>
              <a:r>
                <a:rPr lang="en-US" sz="1800">
                  <a:solidFill>
                    <a:srgbClr val="000000"/>
                  </a:solidFill>
                  <a:latin typeface="Calibri (MS)"/>
                  <a:ea typeface="Calibri (MS)"/>
                  <a:cs typeface="Calibri (MS)"/>
                  <a:sym typeface="Calibri (MS)"/>
                </a:rPr>
                <a:t>, we enhance modern living while keeping you rooted. For years, we’ve redefined convenience, turning banking into an </a:t>
              </a:r>
              <a:r>
                <a:rPr lang="en-US" b="true" sz="1800">
                  <a:solidFill>
                    <a:srgbClr val="000000"/>
                  </a:solidFill>
                  <a:latin typeface="Calibri (MS) Bold"/>
                  <a:ea typeface="Calibri (MS) Bold"/>
                  <a:cs typeface="Calibri (MS) Bold"/>
                  <a:sym typeface="Calibri (MS) Bold"/>
                </a:rPr>
                <a:t>effortless companion</a:t>
              </a:r>
              <a:r>
                <a:rPr lang="en-US" sz="1800">
                  <a:solidFill>
                    <a:srgbClr val="000000"/>
                  </a:solidFill>
                  <a:latin typeface="Calibri (MS)"/>
                  <a:ea typeface="Calibri (MS)"/>
                  <a:cs typeface="Calibri (MS)"/>
                  <a:sym typeface="Calibri (MS)"/>
                </a:rPr>
                <a:t>—so life stays at the forefront, and banking happens in the background. </a:t>
              </a:r>
              <a:r>
                <a:rPr lang="en-US" b="true" sz="1800">
                  <a:solidFill>
                    <a:srgbClr val="000000"/>
                  </a:solidFill>
                  <a:latin typeface="Calibri (MS) Bold"/>
                  <a:ea typeface="Calibri (MS) Bold"/>
                  <a:cs typeface="Calibri (MS) Bold"/>
                  <a:sym typeface="Calibri (MS) Bold"/>
                </a:rPr>
                <a:t>Live fully, bank seamlessly.</a:t>
              </a:r>
            </a:p>
            <a:p>
              <a:pPr algn="l">
                <a:lnSpc>
                  <a:spcPts val="2160"/>
                </a:lnSpc>
              </a:pPr>
            </a:p>
          </p:txBody>
        </p:sp>
      </p:grpSp>
      <p:grpSp>
        <p:nvGrpSpPr>
          <p:cNvPr name="Group 72" id="72"/>
          <p:cNvGrpSpPr/>
          <p:nvPr/>
        </p:nvGrpSpPr>
        <p:grpSpPr>
          <a:xfrm rot="0">
            <a:off x="13487414" y="1364073"/>
            <a:ext cx="4245600" cy="969496"/>
            <a:chOff x="0" y="0"/>
            <a:chExt cx="5660800" cy="1292662"/>
          </a:xfrm>
        </p:grpSpPr>
        <p:sp>
          <p:nvSpPr>
            <p:cNvPr name="Freeform 73" id="73"/>
            <p:cNvSpPr/>
            <p:nvPr/>
          </p:nvSpPr>
          <p:spPr>
            <a:xfrm flipH="false" flipV="false" rot="0">
              <a:off x="0" y="0"/>
              <a:ext cx="5660800" cy="1292662"/>
            </a:xfrm>
            <a:custGeom>
              <a:avLst/>
              <a:gdLst/>
              <a:ahLst/>
              <a:cxnLst/>
              <a:rect r="r" b="b" t="t" l="l"/>
              <a:pathLst>
                <a:path h="1292662" w="5660800">
                  <a:moveTo>
                    <a:pt x="0" y="0"/>
                  </a:moveTo>
                  <a:lnTo>
                    <a:pt x="5660800" y="0"/>
                  </a:lnTo>
                  <a:lnTo>
                    <a:pt x="5660800" y="1292662"/>
                  </a:lnTo>
                  <a:lnTo>
                    <a:pt x="0" y="1292662"/>
                  </a:lnTo>
                  <a:close/>
                </a:path>
              </a:pathLst>
            </a:custGeom>
            <a:solidFill>
              <a:srgbClr val="000000">
                <a:alpha val="0"/>
              </a:srgbClr>
            </a:solidFill>
          </p:spPr>
        </p:sp>
        <p:sp>
          <p:nvSpPr>
            <p:cNvPr name="TextBox 74" id="74"/>
            <p:cNvSpPr txBox="true"/>
            <p:nvPr/>
          </p:nvSpPr>
          <p:spPr>
            <a:xfrm>
              <a:off x="0" y="-57150"/>
              <a:ext cx="5660800" cy="1349812"/>
            </a:xfrm>
            <a:prstGeom prst="rect">
              <a:avLst/>
            </a:prstGeom>
          </p:spPr>
          <p:txBody>
            <a:bodyPr anchor="t" rtlCol="false" tIns="0" lIns="0" bIns="0" rIns="0"/>
            <a:lstStyle/>
            <a:p>
              <a:pPr algn="ctr">
                <a:lnSpc>
                  <a:spcPts val="3240"/>
                </a:lnSpc>
              </a:pPr>
              <a:r>
                <a:rPr lang="en-US" b="true" sz="2700">
                  <a:solidFill>
                    <a:srgbClr val="FF0000"/>
                  </a:solidFill>
                  <a:latin typeface="Times New Roman Bold"/>
                  <a:ea typeface="Times New Roman Bold"/>
                  <a:cs typeface="Times New Roman Bold"/>
                  <a:sym typeface="Times New Roman Bold"/>
                </a:rPr>
                <a:t>THE</a:t>
              </a:r>
            </a:p>
            <a:p>
              <a:pPr algn="ctr">
                <a:lnSpc>
                  <a:spcPts val="3240"/>
                </a:lnSpc>
              </a:pPr>
              <a:r>
                <a:rPr lang="en-US" b="true" sz="2700">
                  <a:solidFill>
                    <a:srgbClr val="FF0000"/>
                  </a:solidFill>
                  <a:latin typeface="Times New Roman Bold"/>
                  <a:ea typeface="Times New Roman Bold"/>
                  <a:cs typeface="Times New Roman Bold"/>
                  <a:sym typeface="Times New Roman Bold"/>
                </a:rPr>
                <a:t>MANIFESTATION</a:t>
              </a:r>
            </a:p>
          </p:txBody>
        </p:sp>
      </p:gr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692427" y="-696304"/>
            <a:ext cx="7908899" cy="7908899"/>
          </a:xfrm>
          <a:custGeom>
            <a:avLst/>
            <a:gdLst/>
            <a:ahLst/>
            <a:cxnLst/>
            <a:rect r="r" b="b" t="t" l="l"/>
            <a:pathLst>
              <a:path h="7908899" w="7908899">
                <a:moveTo>
                  <a:pt x="0" y="0"/>
                </a:moveTo>
                <a:lnTo>
                  <a:pt x="7908899" y="0"/>
                </a:lnTo>
                <a:lnTo>
                  <a:pt x="7908899" y="7908899"/>
                </a:lnTo>
                <a:lnTo>
                  <a:pt x="0" y="79088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9256123" y="3078603"/>
            <a:ext cx="8384422" cy="3868538"/>
            <a:chOff x="0" y="0"/>
            <a:chExt cx="11179230" cy="5158050"/>
          </a:xfrm>
        </p:grpSpPr>
        <p:sp>
          <p:nvSpPr>
            <p:cNvPr name="TextBox 8" id="8"/>
            <p:cNvSpPr txBox="true"/>
            <p:nvPr/>
          </p:nvSpPr>
          <p:spPr>
            <a:xfrm rot="0">
              <a:off x="161667" y="-180975"/>
              <a:ext cx="10356836" cy="3838575"/>
            </a:xfrm>
            <a:prstGeom prst="rect">
              <a:avLst/>
            </a:prstGeom>
          </p:spPr>
          <p:txBody>
            <a:bodyPr anchor="t" rtlCol="false" tIns="0" lIns="0" bIns="0" rIns="0">
              <a:spAutoFit/>
            </a:bodyPr>
            <a:lstStyle/>
            <a:p>
              <a:pPr algn="l" marL="0" indent="0" lvl="0">
                <a:lnSpc>
                  <a:spcPts val="10800"/>
                </a:lnSpc>
              </a:pPr>
              <a:r>
                <a:rPr lang="en-US" b="true" sz="9000">
                  <a:solidFill>
                    <a:srgbClr val="000000"/>
                  </a:solidFill>
                  <a:latin typeface="Times New Roman Bold"/>
                  <a:ea typeface="Times New Roman Bold"/>
                  <a:cs typeface="Times New Roman Bold"/>
                  <a:sym typeface="Times New Roman Bold"/>
                </a:rPr>
                <a:t>CREATIVE STRATEGY</a:t>
              </a:r>
            </a:p>
          </p:txBody>
        </p:sp>
        <p:sp>
          <p:nvSpPr>
            <p:cNvPr name="TextBox 9" id="9"/>
            <p:cNvSpPr txBox="true"/>
            <p:nvPr/>
          </p:nvSpPr>
          <p:spPr>
            <a:xfrm rot="0">
              <a:off x="161667" y="4567289"/>
              <a:ext cx="10356836" cy="590762"/>
            </a:xfrm>
            <a:prstGeom prst="rect">
              <a:avLst/>
            </a:prstGeom>
          </p:spPr>
          <p:txBody>
            <a:bodyPr anchor="t" rtlCol="false" tIns="0" lIns="0" bIns="0" rIns="0">
              <a:spAutoFit/>
            </a:bodyPr>
            <a:lstStyle/>
            <a:p>
              <a:pPr algn="l" marL="0" indent="0" lvl="0">
                <a:lnSpc>
                  <a:spcPts val="3640"/>
                </a:lnSpc>
              </a:pPr>
              <a:r>
                <a:rPr lang="en-US" sz="2800" i="true" spc="-17">
                  <a:solidFill>
                    <a:srgbClr val="000000"/>
                  </a:solidFill>
                  <a:latin typeface="Glacial Indifference Italics"/>
                  <a:ea typeface="Glacial Indifference Italics"/>
                  <a:cs typeface="Glacial Indifference Italics"/>
                  <a:sym typeface="Glacial Indifference Italics"/>
                </a:rPr>
                <a:t>Building the way forward for DBS on social media</a:t>
              </a:r>
            </a:p>
          </p:txBody>
        </p:sp>
        <p:sp>
          <p:nvSpPr>
            <p:cNvPr name="AutoShape 10" id="10"/>
            <p:cNvSpPr/>
            <p:nvPr/>
          </p:nvSpPr>
          <p:spPr>
            <a:xfrm>
              <a:off x="0" y="4078653"/>
              <a:ext cx="11179230" cy="0"/>
            </a:xfrm>
            <a:prstGeom prst="line">
              <a:avLst/>
            </a:prstGeom>
            <a:ln cap="flat" w="139700">
              <a:solidFill>
                <a:srgbClr val="ED1C24"/>
              </a:solidFill>
              <a:prstDash val="solid"/>
              <a:headEnd type="none" len="sm" w="sm"/>
              <a:tailEnd type="none" len="sm" w="sm"/>
            </a:ln>
          </p:spPr>
        </p:sp>
      </p:gr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6375" y="-2520315"/>
            <a:ext cx="23061548" cy="12975965"/>
          </a:xfrm>
          <a:custGeom>
            <a:avLst/>
            <a:gdLst/>
            <a:ahLst/>
            <a:cxnLst/>
            <a:rect r="r" b="b" t="t" l="l"/>
            <a:pathLst>
              <a:path h="12975965" w="23061548">
                <a:moveTo>
                  <a:pt x="0" y="0"/>
                </a:moveTo>
                <a:lnTo>
                  <a:pt x="23061548" y="0"/>
                </a:lnTo>
                <a:lnTo>
                  <a:pt x="23061548" y="12975965"/>
                </a:lnTo>
                <a:lnTo>
                  <a:pt x="0" y="12975965"/>
                </a:lnTo>
                <a:lnTo>
                  <a:pt x="0" y="0"/>
                </a:lnTo>
                <a:close/>
              </a:path>
            </a:pathLst>
          </a:custGeom>
          <a:blipFill>
            <a:blip r:embed="rId2"/>
            <a:stretch>
              <a:fillRect l="0" t="0" r="0" b="0"/>
            </a:stretch>
          </a:blipFill>
        </p:spPr>
      </p:sp>
      <p:grpSp>
        <p:nvGrpSpPr>
          <p:cNvPr name="Group 3" id="3"/>
          <p:cNvGrpSpPr/>
          <p:nvPr/>
        </p:nvGrpSpPr>
        <p:grpSpPr>
          <a:xfrm rot="0">
            <a:off x="16994559" y="8842430"/>
            <a:ext cx="2374246" cy="2374246"/>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5" id="5"/>
          <p:cNvGrpSpPr/>
          <p:nvPr/>
        </p:nvGrpSpPr>
        <p:grpSpPr>
          <a:xfrm rot="0">
            <a:off x="-849661" y="-981459"/>
            <a:ext cx="2564247" cy="2564247"/>
            <a:chOff x="0" y="0"/>
            <a:chExt cx="3418996" cy="3418996"/>
          </a:xfrm>
        </p:grpSpPr>
        <p:sp>
          <p:nvSpPr>
            <p:cNvPr name="Freeform 6" id="6"/>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7" id="7"/>
          <p:cNvGrpSpPr/>
          <p:nvPr/>
        </p:nvGrpSpPr>
        <p:grpSpPr>
          <a:xfrm rot="0">
            <a:off x="730581" y="2110877"/>
            <a:ext cx="5066833" cy="506683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25046" t="0" r="-25046" b="0"/>
              </a:stretch>
            </a:blipFill>
          </p:spPr>
        </p:sp>
      </p:grpSp>
      <p:sp>
        <p:nvSpPr>
          <p:cNvPr name="TextBox 9" id="9"/>
          <p:cNvSpPr txBox="true"/>
          <p:nvPr/>
        </p:nvSpPr>
        <p:spPr>
          <a:xfrm rot="0">
            <a:off x="730581" y="7578417"/>
            <a:ext cx="5066833" cy="735924"/>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Doesn’t it feel amazing when the </a:t>
            </a:r>
            <a:r>
              <a:rPr lang="en-US" b="true" sz="2414">
                <a:solidFill>
                  <a:srgbClr val="ED1C24"/>
                </a:solidFill>
                <a:latin typeface="Glacial Indifference Bold"/>
                <a:ea typeface="Glacial Indifference Bold"/>
                <a:cs typeface="Glacial Indifference Bold"/>
                <a:sym typeface="Glacial Indifference Bold"/>
              </a:rPr>
              <a:t>Wi-Fi connects instantly?</a:t>
            </a:r>
          </a:p>
        </p:txBody>
      </p:sp>
      <p:sp>
        <p:nvSpPr>
          <p:cNvPr name="TextBox 10" id="10"/>
          <p:cNvSpPr txBox="true"/>
          <p:nvPr/>
        </p:nvSpPr>
        <p:spPr>
          <a:xfrm rot="0">
            <a:off x="6477390" y="7578417"/>
            <a:ext cx="5200026" cy="735924"/>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Or when your map </a:t>
            </a:r>
            <a:r>
              <a:rPr lang="en-US" b="true" sz="2414">
                <a:solidFill>
                  <a:srgbClr val="ED1C24"/>
                </a:solidFill>
                <a:latin typeface="Glacial Indifference Bold"/>
                <a:ea typeface="Glacial Indifference Bold"/>
                <a:cs typeface="Glacial Indifference Bold"/>
                <a:sym typeface="Glacial Indifference Bold"/>
              </a:rPr>
              <a:t>reroutes you to the fastest route...</a:t>
            </a:r>
          </a:p>
        </p:txBody>
      </p:sp>
      <p:sp>
        <p:nvSpPr>
          <p:cNvPr name="TextBox 11" id="11"/>
          <p:cNvSpPr txBox="true"/>
          <p:nvPr/>
        </p:nvSpPr>
        <p:spPr>
          <a:xfrm rot="0">
            <a:off x="12490585" y="7578417"/>
            <a:ext cx="5066833" cy="735924"/>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Or when your </a:t>
            </a:r>
            <a:r>
              <a:rPr lang="en-US" b="true" sz="2414">
                <a:solidFill>
                  <a:srgbClr val="FF0000"/>
                </a:solidFill>
                <a:latin typeface="Glacial Indifference Bold"/>
                <a:ea typeface="Glacial Indifference Bold"/>
                <a:cs typeface="Glacial Indifference Bold"/>
                <a:sym typeface="Glacial Indifference Bold"/>
              </a:rPr>
              <a:t>password autofills</a:t>
            </a:r>
            <a:r>
              <a:rPr lang="en-US" b="true" sz="2414">
                <a:solidFill>
                  <a:srgbClr val="000000"/>
                </a:solidFill>
                <a:latin typeface="Glacial Indifference Bold"/>
                <a:ea typeface="Glacial Indifference Bold"/>
                <a:cs typeface="Glacial Indifference Bold"/>
                <a:sym typeface="Glacial Indifference Bold"/>
              </a:rPr>
              <a:t> right when you need it?</a:t>
            </a:r>
          </a:p>
        </p:txBody>
      </p:sp>
      <p:grpSp>
        <p:nvGrpSpPr>
          <p:cNvPr name="Group 12" id="12"/>
          <p:cNvGrpSpPr/>
          <p:nvPr/>
        </p:nvGrpSpPr>
        <p:grpSpPr>
          <a:xfrm rot="0">
            <a:off x="6610583" y="2110877"/>
            <a:ext cx="5066833" cy="506683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4"/>
              <a:stretch>
                <a:fillRect l="-50000" t="0" r="-49999" b="0"/>
              </a:stretch>
            </a:blipFill>
          </p:spPr>
        </p:sp>
      </p:grpSp>
      <p:grpSp>
        <p:nvGrpSpPr>
          <p:cNvPr name="Group 14" id="14"/>
          <p:cNvGrpSpPr/>
          <p:nvPr/>
        </p:nvGrpSpPr>
        <p:grpSpPr>
          <a:xfrm rot="0">
            <a:off x="12490585" y="2110877"/>
            <a:ext cx="5066833" cy="5066833"/>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5"/>
              <a:stretch>
                <a:fillRect l="-25000" t="0" r="-25000" b="0"/>
              </a:stretch>
            </a:blipFill>
          </p:spPr>
        </p:sp>
      </p:gr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6429062" cy="6429062"/>
          </a:xfrm>
          <a:custGeom>
            <a:avLst/>
            <a:gdLst/>
            <a:ahLst/>
            <a:cxnLst/>
            <a:rect r="r" b="b" t="t" l="l"/>
            <a:pathLst>
              <a:path h="6429062" w="6429062">
                <a:moveTo>
                  <a:pt x="0" y="0"/>
                </a:moveTo>
                <a:lnTo>
                  <a:pt x="6429061" y="0"/>
                </a:lnTo>
                <a:lnTo>
                  <a:pt x="6429061" y="6429062"/>
                </a:lnTo>
                <a:lnTo>
                  <a:pt x="0" y="64290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577811" y="3299021"/>
            <a:ext cx="15132378" cy="3113771"/>
            <a:chOff x="0" y="0"/>
            <a:chExt cx="15348370" cy="3158215"/>
          </a:xfrm>
        </p:grpSpPr>
        <p:sp>
          <p:nvSpPr>
            <p:cNvPr name="Freeform 7" id="7"/>
            <p:cNvSpPr/>
            <p:nvPr/>
          </p:nvSpPr>
          <p:spPr>
            <a:xfrm flipH="false" flipV="false" rot="0">
              <a:off x="0" y="0"/>
              <a:ext cx="15348370" cy="3158215"/>
            </a:xfrm>
            <a:custGeom>
              <a:avLst/>
              <a:gdLst/>
              <a:ahLst/>
              <a:cxnLst/>
              <a:rect r="r" b="b" t="t" l="l"/>
              <a:pathLst>
                <a:path h="3158215" w="15348370">
                  <a:moveTo>
                    <a:pt x="0" y="0"/>
                  </a:moveTo>
                  <a:lnTo>
                    <a:pt x="15348370" y="0"/>
                  </a:lnTo>
                  <a:lnTo>
                    <a:pt x="15348370" y="3158215"/>
                  </a:lnTo>
                  <a:lnTo>
                    <a:pt x="0" y="3158215"/>
                  </a:lnTo>
                  <a:close/>
                </a:path>
              </a:pathLst>
            </a:custGeom>
            <a:solidFill>
              <a:srgbClr val="EB1C24">
                <a:alpha val="0"/>
              </a:srgbClr>
            </a:solidFill>
          </p:spPr>
        </p:sp>
        <p:sp>
          <p:nvSpPr>
            <p:cNvPr name="TextBox 8" id="8"/>
            <p:cNvSpPr txBox="true"/>
            <p:nvPr/>
          </p:nvSpPr>
          <p:spPr>
            <a:xfrm>
              <a:off x="0" y="104775"/>
              <a:ext cx="15348370" cy="3053440"/>
            </a:xfrm>
            <a:prstGeom prst="rect">
              <a:avLst/>
            </a:prstGeom>
          </p:spPr>
          <p:txBody>
            <a:bodyPr anchor="t" rtlCol="false" tIns="0" lIns="0" bIns="0" rIns="0"/>
            <a:lstStyle/>
            <a:p>
              <a:pPr algn="ctr">
                <a:lnSpc>
                  <a:spcPts val="5938"/>
                </a:lnSpc>
              </a:pPr>
              <a:r>
                <a:rPr lang="en-US" b="true" sz="6000">
                  <a:solidFill>
                    <a:srgbClr val="000000"/>
                  </a:solidFill>
                  <a:latin typeface="Glacial Indifference Bold"/>
                  <a:ea typeface="Glacial Indifference Bold"/>
                  <a:cs typeface="Glacial Indifference Bold"/>
                  <a:sym typeface="Glacial Indifference Bold"/>
                </a:rPr>
                <a:t>Isn’t it great when life’s small but important things </a:t>
              </a:r>
              <a:r>
                <a:rPr lang="en-US" b="true" sz="6000">
                  <a:solidFill>
                    <a:srgbClr val="ED1C24"/>
                  </a:solidFill>
                  <a:latin typeface="Glacial Indifference Bold"/>
                  <a:ea typeface="Glacial Indifference Bold"/>
                  <a:cs typeface="Glacial Indifference Bold"/>
                  <a:sym typeface="Glacial Indifference Bold"/>
                </a:rPr>
                <a:t>run in the background</a:t>
              </a:r>
              <a:r>
                <a:rPr lang="en-US" b="true" sz="6000">
                  <a:solidFill>
                    <a:srgbClr val="000000"/>
                  </a:solidFill>
                  <a:latin typeface="Glacial Indifference Bold"/>
                  <a:ea typeface="Glacial Indifference Bold"/>
                  <a:cs typeface="Glacial Indifference Bold"/>
                  <a:sym typeface="Glacial Indifference Bold"/>
                </a:rPr>
                <a:t>, without </a:t>
              </a:r>
              <a:r>
                <a:rPr lang="en-US" b="true" sz="6000">
                  <a:solidFill>
                    <a:srgbClr val="ED1C24"/>
                  </a:solidFill>
                  <a:latin typeface="Glacial Indifference Bold"/>
                  <a:ea typeface="Glacial Indifference Bold"/>
                  <a:cs typeface="Glacial Indifference Bold"/>
                  <a:sym typeface="Glacial Indifference Bold"/>
                </a:rPr>
                <a:t>any pressure on you?</a:t>
              </a:r>
            </a:p>
          </p:txBody>
        </p:sp>
      </p:grpSp>
      <p:sp>
        <p:nvSpPr>
          <p:cNvPr name="Freeform 9" id="9"/>
          <p:cNvSpPr/>
          <p:nvPr/>
        </p:nvSpPr>
        <p:spPr>
          <a:xfrm flipH="false" flipV="false" rot="0">
            <a:off x="9507050" y="5898211"/>
            <a:ext cx="6587301" cy="4388789"/>
          </a:xfrm>
          <a:custGeom>
            <a:avLst/>
            <a:gdLst/>
            <a:ahLst/>
            <a:cxnLst/>
            <a:rect r="r" b="b" t="t" l="l"/>
            <a:pathLst>
              <a:path h="4388789" w="6587301">
                <a:moveTo>
                  <a:pt x="0" y="0"/>
                </a:moveTo>
                <a:lnTo>
                  <a:pt x="6587300" y="0"/>
                </a:lnTo>
                <a:lnTo>
                  <a:pt x="6587300" y="4388789"/>
                </a:lnTo>
                <a:lnTo>
                  <a:pt x="0" y="4388789"/>
                </a:lnTo>
                <a:lnTo>
                  <a:pt x="0" y="0"/>
                </a:lnTo>
                <a:close/>
              </a:path>
            </a:pathLst>
          </a:custGeom>
          <a:blipFill>
            <a:blip r:embed="rId5"/>
            <a:stretch>
              <a:fillRect l="0" t="0" r="0" b="0"/>
            </a:stretch>
          </a:blipFill>
        </p:spPr>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7003168" y="-1125752"/>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5" id="5"/>
          <p:cNvGrpSpPr/>
          <p:nvPr/>
        </p:nvGrpSpPr>
        <p:grpSpPr>
          <a:xfrm rot="0">
            <a:off x="1042916" y="3782428"/>
            <a:ext cx="16216384" cy="1361072"/>
            <a:chOff x="0" y="0"/>
            <a:chExt cx="16447849" cy="1380500"/>
          </a:xfrm>
        </p:grpSpPr>
        <p:sp>
          <p:nvSpPr>
            <p:cNvPr name="Freeform 6" id="6"/>
            <p:cNvSpPr/>
            <p:nvPr/>
          </p:nvSpPr>
          <p:spPr>
            <a:xfrm flipH="false" flipV="false" rot="0">
              <a:off x="0" y="0"/>
              <a:ext cx="16447849" cy="1380500"/>
            </a:xfrm>
            <a:custGeom>
              <a:avLst/>
              <a:gdLst/>
              <a:ahLst/>
              <a:cxnLst/>
              <a:rect r="r" b="b" t="t" l="l"/>
              <a:pathLst>
                <a:path h="1380500" w="16447849">
                  <a:moveTo>
                    <a:pt x="0" y="0"/>
                  </a:moveTo>
                  <a:lnTo>
                    <a:pt x="16447849" y="0"/>
                  </a:lnTo>
                  <a:lnTo>
                    <a:pt x="16447849" y="1380500"/>
                  </a:lnTo>
                  <a:lnTo>
                    <a:pt x="0" y="1380500"/>
                  </a:lnTo>
                  <a:close/>
                </a:path>
              </a:pathLst>
            </a:custGeom>
            <a:solidFill>
              <a:srgbClr val="ED1C24">
                <a:alpha val="0"/>
              </a:srgbClr>
            </a:solidFill>
          </p:spPr>
        </p:sp>
        <p:sp>
          <p:nvSpPr>
            <p:cNvPr name="TextBox 7" id="7"/>
            <p:cNvSpPr txBox="true"/>
            <p:nvPr/>
          </p:nvSpPr>
          <p:spPr>
            <a:xfrm>
              <a:off x="0" y="104775"/>
              <a:ext cx="16447849" cy="1275725"/>
            </a:xfrm>
            <a:prstGeom prst="rect">
              <a:avLst/>
            </a:prstGeom>
          </p:spPr>
          <p:txBody>
            <a:bodyPr anchor="t" rtlCol="false" tIns="0" lIns="0" bIns="0" rIns="0"/>
            <a:lstStyle/>
            <a:p>
              <a:pPr algn="ctr">
                <a:lnSpc>
                  <a:spcPts val="5938"/>
                </a:lnSpc>
              </a:pPr>
              <a:r>
                <a:rPr lang="en-US" b="true" sz="6000">
                  <a:solidFill>
                    <a:srgbClr val="000000"/>
                  </a:solidFill>
                  <a:latin typeface="Glacial Indifference Bold"/>
                  <a:ea typeface="Glacial Indifference Bold"/>
                  <a:cs typeface="Glacial Indifference Bold"/>
                  <a:sym typeface="Glacial Indifference Bold"/>
                </a:rPr>
                <a:t>What if banking also </a:t>
              </a:r>
              <a:r>
                <a:rPr lang="en-US" b="true" sz="6000">
                  <a:solidFill>
                    <a:srgbClr val="ED1C24"/>
                  </a:solidFill>
                  <a:latin typeface="Glacial Indifference Bold"/>
                  <a:ea typeface="Glacial Indifference Bold"/>
                  <a:cs typeface="Glacial Indifference Bold"/>
                  <a:sym typeface="Glacial Indifference Bold"/>
                </a:rPr>
                <a:t>worked the same way?</a:t>
              </a:r>
            </a:p>
          </p:txBody>
        </p:sp>
      </p:grpSp>
      <p:sp>
        <p:nvSpPr>
          <p:cNvPr name="Freeform 8" id="8"/>
          <p:cNvSpPr/>
          <p:nvPr/>
        </p:nvSpPr>
        <p:spPr>
          <a:xfrm flipH="false" flipV="false" rot="0">
            <a:off x="-1334144" y="4251679"/>
            <a:ext cx="9058643" cy="6035321"/>
          </a:xfrm>
          <a:custGeom>
            <a:avLst/>
            <a:gdLst/>
            <a:ahLst/>
            <a:cxnLst/>
            <a:rect r="r" b="b" t="t" l="l"/>
            <a:pathLst>
              <a:path h="6035321" w="9058643">
                <a:moveTo>
                  <a:pt x="0" y="0"/>
                </a:moveTo>
                <a:lnTo>
                  <a:pt x="9058643" y="0"/>
                </a:lnTo>
                <a:lnTo>
                  <a:pt x="9058643" y="6035321"/>
                </a:lnTo>
                <a:lnTo>
                  <a:pt x="0" y="6035321"/>
                </a:lnTo>
                <a:lnTo>
                  <a:pt x="0" y="0"/>
                </a:lnTo>
                <a:close/>
              </a:path>
            </a:pathLst>
          </a:custGeom>
          <a:blipFill>
            <a:blip r:embed="rId3"/>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8700" y="4263861"/>
            <a:ext cx="16216384" cy="1658724"/>
            <a:chOff x="0" y="0"/>
            <a:chExt cx="16447849" cy="1682400"/>
          </a:xfrm>
        </p:grpSpPr>
        <p:sp>
          <p:nvSpPr>
            <p:cNvPr name="Freeform 4" id="4"/>
            <p:cNvSpPr/>
            <p:nvPr/>
          </p:nvSpPr>
          <p:spPr>
            <a:xfrm flipH="false" flipV="false" rot="0">
              <a:off x="0" y="0"/>
              <a:ext cx="16447849" cy="1682400"/>
            </a:xfrm>
            <a:custGeom>
              <a:avLst/>
              <a:gdLst/>
              <a:ahLst/>
              <a:cxnLst/>
              <a:rect r="r" b="b" t="t" l="l"/>
              <a:pathLst>
                <a:path h="1682400" w="16447849">
                  <a:moveTo>
                    <a:pt x="0" y="0"/>
                  </a:moveTo>
                  <a:lnTo>
                    <a:pt x="16447849" y="0"/>
                  </a:lnTo>
                  <a:lnTo>
                    <a:pt x="16447849" y="1682400"/>
                  </a:lnTo>
                  <a:lnTo>
                    <a:pt x="0" y="1682400"/>
                  </a:lnTo>
                  <a:close/>
                </a:path>
              </a:pathLst>
            </a:custGeom>
            <a:solidFill>
              <a:srgbClr val="EB1C24">
                <a:alpha val="0"/>
              </a:srgbClr>
            </a:solidFill>
          </p:spPr>
        </p:sp>
        <p:sp>
          <p:nvSpPr>
            <p:cNvPr name="TextBox 5" id="5"/>
            <p:cNvSpPr txBox="true"/>
            <p:nvPr/>
          </p:nvSpPr>
          <p:spPr>
            <a:xfrm>
              <a:off x="0" y="104775"/>
              <a:ext cx="16447849" cy="1577625"/>
            </a:xfrm>
            <a:prstGeom prst="rect">
              <a:avLst/>
            </a:prstGeom>
          </p:spPr>
          <p:txBody>
            <a:bodyPr anchor="t" rtlCol="false" tIns="0" lIns="0" bIns="0" rIns="0"/>
            <a:lstStyle/>
            <a:p>
              <a:pPr algn="ctr">
                <a:lnSpc>
                  <a:spcPts val="5934"/>
                </a:lnSpc>
              </a:pPr>
              <a:r>
                <a:rPr lang="en-US" sz="6000" b="true">
                  <a:solidFill>
                    <a:srgbClr val="000000"/>
                  </a:solidFill>
                  <a:latin typeface="Glacial Indifference Bold"/>
                  <a:ea typeface="Glacial Indifference Bold"/>
                  <a:cs typeface="Glacial Indifference Bold"/>
                  <a:sym typeface="Glacial Indifference Bold"/>
                </a:rPr>
                <a:t> Effortless, in the background!</a:t>
              </a:r>
            </a:p>
            <a:p>
              <a:pPr algn="ctr">
                <a:lnSpc>
                  <a:spcPts val="4849"/>
                </a:lnSpc>
              </a:pPr>
              <a:r>
                <a:rPr lang="en-US" b="true" sz="4900">
                  <a:solidFill>
                    <a:srgbClr val="ED1C24"/>
                  </a:solidFill>
                  <a:latin typeface="Glacial Indifference Bold"/>
                  <a:ea typeface="Glacial Indifference Bold"/>
                  <a:cs typeface="Glacial Indifference Bold"/>
                  <a:sym typeface="Glacial Indifference Bold"/>
                </a:rPr>
                <a:t>S</a:t>
              </a:r>
              <a:r>
                <a:rPr lang="en-US" b="true" sz="4900">
                  <a:solidFill>
                    <a:srgbClr val="ED1C24"/>
                  </a:solidFill>
                  <a:latin typeface="Glacial Indifference Bold"/>
                  <a:ea typeface="Glacial Indifference Bold"/>
                  <a:cs typeface="Glacial Indifference Bold"/>
                  <a:sym typeface="Glacial Indifference Bold"/>
                </a:rPr>
                <a:t>o you never have to think about it?</a:t>
              </a:r>
            </a:p>
          </p:txBody>
        </p:sp>
      </p:grpSp>
      <p:sp>
        <p:nvSpPr>
          <p:cNvPr name="Freeform 6" id="6"/>
          <p:cNvSpPr/>
          <p:nvPr/>
        </p:nvSpPr>
        <p:spPr>
          <a:xfrm flipH="false" flipV="false" rot="0">
            <a:off x="16054589" y="-5340485"/>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709" y="2057400"/>
            <a:ext cx="18288000" cy="8229600"/>
          </a:xfrm>
          <a:custGeom>
            <a:avLst/>
            <a:gdLst/>
            <a:ahLst/>
            <a:cxnLst/>
            <a:rect r="r" b="b" t="t" l="l"/>
            <a:pathLst>
              <a:path h="8229600" w="18288000">
                <a:moveTo>
                  <a:pt x="0" y="0"/>
                </a:moveTo>
                <a:lnTo>
                  <a:pt x="18288000" y="0"/>
                </a:lnTo>
                <a:lnTo>
                  <a:pt x="18288000" y="8229600"/>
                </a:lnTo>
                <a:lnTo>
                  <a:pt x="0" y="8229600"/>
                </a:lnTo>
                <a:lnTo>
                  <a:pt x="0" y="0"/>
                </a:lnTo>
                <a:close/>
              </a:path>
            </a:pathLst>
          </a:custGeom>
          <a:blipFill>
            <a:blip r:embed="rId5"/>
            <a:stretch>
              <a:fillRect l="0" t="-24166" r="0" b="-24166"/>
            </a:stretch>
          </a:blipFill>
        </p:spPr>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152870" y="9000741"/>
            <a:ext cx="2215935" cy="2215935"/>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4" id="4"/>
          <p:cNvGrpSpPr/>
          <p:nvPr/>
        </p:nvGrpSpPr>
        <p:grpSpPr>
          <a:xfrm rot="0">
            <a:off x="-849661" y="-981459"/>
            <a:ext cx="2564247" cy="2564247"/>
            <a:chOff x="0" y="0"/>
            <a:chExt cx="3418996" cy="3418996"/>
          </a:xfrm>
        </p:grpSpPr>
        <p:sp>
          <p:nvSpPr>
            <p:cNvPr name="Freeform 5" id="5"/>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6" id="6"/>
          <p:cNvGrpSpPr/>
          <p:nvPr/>
        </p:nvGrpSpPr>
        <p:grpSpPr>
          <a:xfrm rot="0">
            <a:off x="1028700" y="2748099"/>
            <a:ext cx="4834338" cy="3590014"/>
            <a:chOff x="0" y="0"/>
            <a:chExt cx="1094522" cy="812800"/>
          </a:xfrm>
        </p:grpSpPr>
        <p:sp>
          <p:nvSpPr>
            <p:cNvPr name="Freeform 7" id="7"/>
            <p:cNvSpPr/>
            <p:nvPr/>
          </p:nvSpPr>
          <p:spPr>
            <a:xfrm flipH="false" flipV="false" rot="0">
              <a:off x="0" y="0"/>
              <a:ext cx="1094522" cy="812800"/>
            </a:xfrm>
            <a:custGeom>
              <a:avLst/>
              <a:gdLst/>
              <a:ahLst/>
              <a:cxnLst/>
              <a:rect r="r" b="b" t="t" l="l"/>
              <a:pathLst>
                <a:path h="812800" w="1094522">
                  <a:moveTo>
                    <a:pt x="0" y="0"/>
                  </a:moveTo>
                  <a:lnTo>
                    <a:pt x="1094522" y="0"/>
                  </a:lnTo>
                  <a:lnTo>
                    <a:pt x="1094522" y="812800"/>
                  </a:lnTo>
                  <a:lnTo>
                    <a:pt x="0" y="812800"/>
                  </a:lnTo>
                  <a:close/>
                </a:path>
              </a:pathLst>
            </a:custGeom>
            <a:blipFill>
              <a:blip r:embed="rId2"/>
              <a:stretch>
                <a:fillRect l="-20893" t="0" r="-47158" b="-18524"/>
              </a:stretch>
            </a:blipFill>
          </p:spPr>
        </p:sp>
      </p:grpSp>
      <p:grpSp>
        <p:nvGrpSpPr>
          <p:cNvPr name="Group 8" id="8"/>
          <p:cNvGrpSpPr/>
          <p:nvPr/>
        </p:nvGrpSpPr>
        <p:grpSpPr>
          <a:xfrm rot="0">
            <a:off x="6726831" y="2748099"/>
            <a:ext cx="4834338" cy="3590014"/>
            <a:chOff x="0" y="0"/>
            <a:chExt cx="1094522" cy="812800"/>
          </a:xfrm>
        </p:grpSpPr>
        <p:sp>
          <p:nvSpPr>
            <p:cNvPr name="Freeform 9" id="9"/>
            <p:cNvSpPr/>
            <p:nvPr/>
          </p:nvSpPr>
          <p:spPr>
            <a:xfrm flipH="false" flipV="false" rot="0">
              <a:off x="0" y="0"/>
              <a:ext cx="1094522" cy="812800"/>
            </a:xfrm>
            <a:custGeom>
              <a:avLst/>
              <a:gdLst/>
              <a:ahLst/>
              <a:cxnLst/>
              <a:rect r="r" b="b" t="t" l="l"/>
              <a:pathLst>
                <a:path h="812800" w="1094522">
                  <a:moveTo>
                    <a:pt x="0" y="0"/>
                  </a:moveTo>
                  <a:lnTo>
                    <a:pt x="1094522" y="0"/>
                  </a:lnTo>
                  <a:lnTo>
                    <a:pt x="1094522" y="812800"/>
                  </a:lnTo>
                  <a:lnTo>
                    <a:pt x="0" y="812800"/>
                  </a:lnTo>
                  <a:close/>
                </a:path>
              </a:pathLst>
            </a:custGeom>
            <a:blipFill>
              <a:blip r:embed="rId3"/>
              <a:stretch>
                <a:fillRect l="-16009" t="0" r="-16009" b="0"/>
              </a:stretch>
            </a:blipFill>
          </p:spPr>
        </p:sp>
      </p:grpSp>
      <p:grpSp>
        <p:nvGrpSpPr>
          <p:cNvPr name="Group 10" id="10"/>
          <p:cNvGrpSpPr/>
          <p:nvPr/>
        </p:nvGrpSpPr>
        <p:grpSpPr>
          <a:xfrm rot="0">
            <a:off x="12424962" y="2748099"/>
            <a:ext cx="4834338" cy="3590014"/>
            <a:chOff x="0" y="0"/>
            <a:chExt cx="1094522" cy="812800"/>
          </a:xfrm>
        </p:grpSpPr>
        <p:sp>
          <p:nvSpPr>
            <p:cNvPr name="Freeform 11" id="11"/>
            <p:cNvSpPr/>
            <p:nvPr/>
          </p:nvSpPr>
          <p:spPr>
            <a:xfrm flipH="false" flipV="false" rot="0">
              <a:off x="0" y="0"/>
              <a:ext cx="1094522" cy="812800"/>
            </a:xfrm>
            <a:custGeom>
              <a:avLst/>
              <a:gdLst/>
              <a:ahLst/>
              <a:cxnLst/>
              <a:rect r="r" b="b" t="t" l="l"/>
              <a:pathLst>
                <a:path h="812800" w="1094522">
                  <a:moveTo>
                    <a:pt x="0" y="0"/>
                  </a:moveTo>
                  <a:lnTo>
                    <a:pt x="1094522" y="0"/>
                  </a:lnTo>
                  <a:lnTo>
                    <a:pt x="1094522" y="812800"/>
                  </a:lnTo>
                  <a:lnTo>
                    <a:pt x="0" y="812800"/>
                  </a:lnTo>
                  <a:close/>
                </a:path>
              </a:pathLst>
            </a:custGeom>
            <a:blipFill>
              <a:blip r:embed="rId4"/>
              <a:stretch>
                <a:fillRect l="-13743" t="0" r="-13743" b="0"/>
              </a:stretch>
            </a:blipFill>
          </p:spPr>
        </p:sp>
      </p:grpSp>
      <p:sp>
        <p:nvSpPr>
          <p:cNvPr name="TextBox 12" id="12"/>
          <p:cNvSpPr txBox="true"/>
          <p:nvPr/>
        </p:nvSpPr>
        <p:spPr>
          <a:xfrm rot="0">
            <a:off x="1028700" y="6714289"/>
            <a:ext cx="4834338" cy="772844"/>
          </a:xfrm>
          <a:prstGeom prst="rect">
            <a:avLst/>
          </a:prstGeom>
        </p:spPr>
        <p:txBody>
          <a:bodyPr anchor="t" rtlCol="false" tIns="0" lIns="0" bIns="0" rIns="0">
            <a:spAutoFit/>
          </a:bodyPr>
          <a:lstStyle/>
          <a:p>
            <a:pPr algn="ctr" marL="0" indent="0" lvl="0">
              <a:lnSpc>
                <a:spcPts val="3080"/>
              </a:lnSpc>
            </a:pPr>
            <a:r>
              <a:rPr lang="en-US" b="true" sz="2200">
                <a:solidFill>
                  <a:srgbClr val="000000"/>
                </a:solidFill>
                <a:latin typeface="Glacial Indifference Bold"/>
                <a:ea typeface="Glacial Indifference Bold"/>
                <a:cs typeface="Glacial Indifference Bold"/>
                <a:sym typeface="Glacial Indifference Bold"/>
              </a:rPr>
              <a:t>Imagine If your bills were </a:t>
            </a:r>
            <a:r>
              <a:rPr lang="en-US" b="true" sz="2200">
                <a:solidFill>
                  <a:srgbClr val="ED1C24"/>
                </a:solidFill>
                <a:latin typeface="Glacial Indifference Bold"/>
                <a:ea typeface="Glacial Indifference Bold"/>
                <a:cs typeface="Glacial Indifference Bold"/>
                <a:sym typeface="Glacial Indifference Bold"/>
              </a:rPr>
              <a:t>auto-paid effortlessly!</a:t>
            </a:r>
          </a:p>
        </p:txBody>
      </p:sp>
      <p:sp>
        <p:nvSpPr>
          <p:cNvPr name="TextBox 13" id="13"/>
          <p:cNvSpPr txBox="true"/>
          <p:nvPr/>
        </p:nvSpPr>
        <p:spPr>
          <a:xfrm rot="0">
            <a:off x="6726831" y="6714289"/>
            <a:ext cx="4834338" cy="772844"/>
          </a:xfrm>
          <a:prstGeom prst="rect">
            <a:avLst/>
          </a:prstGeom>
        </p:spPr>
        <p:txBody>
          <a:bodyPr anchor="t" rtlCol="false" tIns="0" lIns="0" bIns="0" rIns="0">
            <a:spAutoFit/>
          </a:bodyPr>
          <a:lstStyle/>
          <a:p>
            <a:pPr algn="ctr" marL="0" indent="0" lvl="0">
              <a:lnSpc>
                <a:spcPts val="3080"/>
              </a:lnSpc>
            </a:pPr>
            <a:r>
              <a:rPr lang="en-US" b="true" sz="2200">
                <a:solidFill>
                  <a:srgbClr val="000000"/>
                </a:solidFill>
                <a:latin typeface="Glacial Indifference Bold"/>
                <a:ea typeface="Glacial Indifference Bold"/>
                <a:cs typeface="Glacial Indifference Bold"/>
                <a:sym typeface="Glacial Indifference Bold"/>
              </a:rPr>
              <a:t>And your investments </a:t>
            </a:r>
            <a:r>
              <a:rPr lang="en-US" b="true" sz="2200">
                <a:solidFill>
                  <a:srgbClr val="ED1C24"/>
                </a:solidFill>
                <a:latin typeface="Glacial Indifference Bold"/>
                <a:ea typeface="Glacial Indifference Bold"/>
                <a:cs typeface="Glacial Indifference Bold"/>
                <a:sym typeface="Glacial Indifference Bold"/>
              </a:rPr>
              <a:t>grew smartly in the background?</a:t>
            </a:r>
          </a:p>
        </p:txBody>
      </p:sp>
      <p:sp>
        <p:nvSpPr>
          <p:cNvPr name="TextBox 14" id="14"/>
          <p:cNvSpPr txBox="true"/>
          <p:nvPr/>
        </p:nvSpPr>
        <p:spPr>
          <a:xfrm rot="0">
            <a:off x="12424962" y="6714289"/>
            <a:ext cx="4834338" cy="772844"/>
          </a:xfrm>
          <a:prstGeom prst="rect">
            <a:avLst/>
          </a:prstGeom>
        </p:spPr>
        <p:txBody>
          <a:bodyPr anchor="t" rtlCol="false" tIns="0" lIns="0" bIns="0" rIns="0">
            <a:spAutoFit/>
          </a:bodyPr>
          <a:lstStyle/>
          <a:p>
            <a:pPr algn="ctr" marL="0" indent="0" lvl="0">
              <a:lnSpc>
                <a:spcPts val="3080"/>
              </a:lnSpc>
            </a:pPr>
            <a:r>
              <a:rPr lang="en-US" b="true" sz="2200">
                <a:solidFill>
                  <a:srgbClr val="000000"/>
                </a:solidFill>
                <a:latin typeface="Glacial Indifference Bold"/>
                <a:ea typeface="Glacial Indifference Bold"/>
                <a:cs typeface="Glacial Indifference Bold"/>
                <a:sym typeface="Glacial Indifference Bold"/>
              </a:rPr>
              <a:t>Or when you get an </a:t>
            </a:r>
            <a:r>
              <a:rPr lang="en-US" b="true" sz="2200">
                <a:solidFill>
                  <a:srgbClr val="ED1C24"/>
                </a:solidFill>
                <a:latin typeface="Glacial Indifference Bold"/>
                <a:ea typeface="Glacial Indifference Bold"/>
                <a:cs typeface="Glacial Indifference Bold"/>
                <a:sym typeface="Glacial Indifference Bold"/>
              </a:rPr>
              <a:t>instant fraud alert before any damage is done</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65092"/>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9406762" y="2626474"/>
            <a:ext cx="8528422" cy="2782392"/>
            <a:chOff x="0" y="0"/>
            <a:chExt cx="8650153" cy="2822106"/>
          </a:xfrm>
        </p:grpSpPr>
        <p:sp>
          <p:nvSpPr>
            <p:cNvPr name="Freeform 4" id="4"/>
            <p:cNvSpPr/>
            <p:nvPr/>
          </p:nvSpPr>
          <p:spPr>
            <a:xfrm flipH="false" flipV="false" rot="0">
              <a:off x="0" y="0"/>
              <a:ext cx="8650153" cy="2822106"/>
            </a:xfrm>
            <a:custGeom>
              <a:avLst/>
              <a:gdLst/>
              <a:ahLst/>
              <a:cxnLst/>
              <a:rect r="r" b="b" t="t" l="l"/>
              <a:pathLst>
                <a:path h="2822106" w="8650153">
                  <a:moveTo>
                    <a:pt x="0" y="0"/>
                  </a:moveTo>
                  <a:lnTo>
                    <a:pt x="8650153" y="0"/>
                  </a:lnTo>
                  <a:lnTo>
                    <a:pt x="8650153" y="2822106"/>
                  </a:lnTo>
                  <a:lnTo>
                    <a:pt x="0" y="2822106"/>
                  </a:lnTo>
                  <a:close/>
                </a:path>
              </a:pathLst>
            </a:custGeom>
            <a:solidFill>
              <a:srgbClr val="000000">
                <a:alpha val="0"/>
              </a:srgbClr>
            </a:solidFill>
          </p:spPr>
        </p:sp>
        <p:sp>
          <p:nvSpPr>
            <p:cNvPr name="TextBox 5" id="5"/>
            <p:cNvSpPr txBox="true"/>
            <p:nvPr/>
          </p:nvSpPr>
          <p:spPr>
            <a:xfrm>
              <a:off x="0" y="123825"/>
              <a:ext cx="8650153" cy="2698281"/>
            </a:xfrm>
            <a:prstGeom prst="rect">
              <a:avLst/>
            </a:prstGeom>
          </p:spPr>
          <p:txBody>
            <a:bodyPr anchor="t" rtlCol="false" tIns="0" lIns="0" bIns="0" rIns="0"/>
            <a:lstStyle/>
            <a:p>
              <a:pPr algn="l">
                <a:lnSpc>
                  <a:spcPts val="6433"/>
                </a:lnSpc>
              </a:pPr>
              <a:r>
                <a:rPr lang="en-US" sz="6500" b="true">
                  <a:solidFill>
                    <a:srgbClr val="000000"/>
                  </a:solidFill>
                  <a:latin typeface="Glacial Indifference Bold"/>
                  <a:ea typeface="Glacial Indifference Bold"/>
                  <a:cs typeface="Glacial Indifference Bold"/>
                  <a:sym typeface="Glacial Indifference Bold"/>
                </a:rPr>
                <a:t>Well that’s exactly</a:t>
              </a:r>
              <a:r>
                <a:rPr lang="en-US" sz="6500" b="true">
                  <a:solidFill>
                    <a:srgbClr val="ED1C24"/>
                  </a:solidFill>
                  <a:latin typeface="Glacial Indifference Bold"/>
                  <a:ea typeface="Glacial Indifference Bold"/>
                  <a:cs typeface="Glacial Indifference Bold"/>
                  <a:sym typeface="Glacial Indifference Bold"/>
                </a:rPr>
                <a:t> how banking should be!</a:t>
              </a:r>
            </a:p>
          </p:txBody>
        </p:sp>
      </p:grpSp>
      <p:sp>
        <p:nvSpPr>
          <p:cNvPr name="Freeform 6" id="6"/>
          <p:cNvSpPr/>
          <p:nvPr/>
        </p:nvSpPr>
        <p:spPr>
          <a:xfrm flipH="false" flipV="false" rot="0">
            <a:off x="0" y="0"/>
            <a:ext cx="9796521" cy="10287000"/>
          </a:xfrm>
          <a:custGeom>
            <a:avLst/>
            <a:gdLst/>
            <a:ahLst/>
            <a:cxnLst/>
            <a:rect r="r" b="b" t="t" l="l"/>
            <a:pathLst>
              <a:path h="10287000" w="9796521">
                <a:moveTo>
                  <a:pt x="0" y="0"/>
                </a:moveTo>
                <a:lnTo>
                  <a:pt x="9796521" y="0"/>
                </a:lnTo>
                <a:lnTo>
                  <a:pt x="9796521" y="10287000"/>
                </a:lnTo>
                <a:lnTo>
                  <a:pt x="0" y="10287000"/>
                </a:lnTo>
                <a:lnTo>
                  <a:pt x="0" y="0"/>
                </a:lnTo>
                <a:close/>
              </a:path>
            </a:pathLst>
          </a:custGeom>
          <a:blipFill>
            <a:blip r:embed="rId3"/>
            <a:stretch>
              <a:fillRect l="-18460" t="0" r="-39147" b="0"/>
            </a:stretch>
          </a:blipFill>
        </p:spPr>
      </p:sp>
      <p:sp>
        <p:nvSpPr>
          <p:cNvPr name="TextBox 7" id="7"/>
          <p:cNvSpPr txBox="true"/>
          <p:nvPr/>
        </p:nvSpPr>
        <p:spPr>
          <a:xfrm rot="0">
            <a:off x="9406762" y="5602262"/>
            <a:ext cx="7267843" cy="447675"/>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Effortless and Easy!</a:t>
            </a: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3156531" y="6362361"/>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14128" y="166518"/>
            <a:ext cx="16873872" cy="10120482"/>
          </a:xfrm>
          <a:custGeom>
            <a:avLst/>
            <a:gdLst/>
            <a:ahLst/>
            <a:cxnLst/>
            <a:rect r="r" b="b" t="t" l="l"/>
            <a:pathLst>
              <a:path h="10120482" w="16873872">
                <a:moveTo>
                  <a:pt x="0" y="0"/>
                </a:moveTo>
                <a:lnTo>
                  <a:pt x="16873872" y="0"/>
                </a:lnTo>
                <a:lnTo>
                  <a:pt x="16873872" y="10120482"/>
                </a:lnTo>
                <a:lnTo>
                  <a:pt x="0" y="10120482"/>
                </a:lnTo>
                <a:lnTo>
                  <a:pt x="0" y="0"/>
                </a:lnTo>
                <a:close/>
              </a:path>
            </a:pathLst>
          </a:custGeom>
          <a:blipFill>
            <a:blip r:embed="rId5"/>
            <a:stretch>
              <a:fillRect l="-9454" t="-13130" r="0" b="-10508"/>
            </a:stretch>
          </a:blipFill>
        </p:spPr>
      </p:sp>
      <p:sp>
        <p:nvSpPr>
          <p:cNvPr name="TextBox 5" id="5"/>
          <p:cNvSpPr txBox="true"/>
          <p:nvPr/>
        </p:nvSpPr>
        <p:spPr>
          <a:xfrm rot="-303736">
            <a:off x="2903049" y="2192416"/>
            <a:ext cx="6567423" cy="3609578"/>
          </a:xfrm>
          <a:prstGeom prst="rect">
            <a:avLst/>
          </a:prstGeom>
        </p:spPr>
        <p:txBody>
          <a:bodyPr anchor="t" rtlCol="false" tIns="0" lIns="0" bIns="0" rIns="0">
            <a:spAutoFit/>
          </a:bodyPr>
          <a:lstStyle/>
          <a:p>
            <a:pPr algn="just">
              <a:lnSpc>
                <a:spcPts val="4865"/>
              </a:lnSpc>
            </a:pPr>
            <a:r>
              <a:rPr lang="en-US" sz="4054" b="true">
                <a:solidFill>
                  <a:srgbClr val="ED1C24"/>
                </a:solidFill>
                <a:latin typeface="Glacial Indifference Bold"/>
                <a:ea typeface="Glacial Indifference Bold"/>
                <a:cs typeface="Glacial Indifference Bold"/>
                <a:sym typeface="Glacial Indifference Bold"/>
              </a:rPr>
              <a:t>This is where DBS steps in!!</a:t>
            </a:r>
          </a:p>
          <a:p>
            <a:pPr algn="just">
              <a:lnSpc>
                <a:spcPts val="2539"/>
              </a:lnSpc>
            </a:pPr>
          </a:p>
          <a:p>
            <a:pPr algn="just">
              <a:lnSpc>
                <a:spcPts val="2539"/>
              </a:lnSpc>
            </a:pPr>
          </a:p>
          <a:p>
            <a:pPr algn="just">
              <a:lnSpc>
                <a:spcPts val="2879"/>
              </a:lnSpc>
            </a:pPr>
            <a:r>
              <a:rPr lang="en-US" sz="2400" b="true">
                <a:solidFill>
                  <a:srgbClr val="000000"/>
                </a:solidFill>
                <a:latin typeface="Glacial Indifference Bold"/>
                <a:ea typeface="Glacial Indifference Bold"/>
                <a:cs typeface="Glacial Indifference Bold"/>
                <a:sym typeface="Glacial Indifference Bold"/>
              </a:rPr>
              <a:t>To help you with seamless transactions, effortless payments, and smart investments. So why not let DBS takes care of it all!</a:t>
            </a:r>
          </a:p>
          <a:p>
            <a:pPr algn="just">
              <a:lnSpc>
                <a:spcPts val="2539"/>
              </a:lnSpc>
            </a:pPr>
          </a:p>
          <a:p>
            <a:pPr algn="just">
              <a:lnSpc>
                <a:spcPts val="2760"/>
              </a:lnSpc>
            </a:pPr>
            <a:r>
              <a:rPr lang="en-US" sz="2300" b="true">
                <a:solidFill>
                  <a:srgbClr val="000000"/>
                </a:solidFill>
                <a:latin typeface="Glacial Indifference Bold"/>
                <a:ea typeface="Glacial Indifference Bold"/>
                <a:cs typeface="Glacial Indifference Bold"/>
                <a:sym typeface="Glacial Indifference Bold"/>
              </a:rPr>
              <a:t>Because..</a:t>
            </a:r>
          </a:p>
          <a:p>
            <a:pPr algn="just">
              <a:lnSpc>
                <a:spcPts val="2539"/>
              </a:lnSpc>
            </a:pPr>
          </a:p>
          <a:p>
            <a:pPr algn="just">
              <a:lnSpc>
                <a:spcPts val="2539"/>
              </a:lnSpc>
              <a:spcBef>
                <a:spcPct val="0"/>
              </a:spcBef>
            </a:pPr>
          </a:p>
        </p:txBody>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61" t="0" r="-661" b="-1322"/>
            </a:stretch>
          </a:blipFill>
        </p:spPr>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5857"/>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920" t="-975" r="0" b="-975"/>
            </a:stretch>
          </a:blipFill>
        </p:spPr>
      </p:sp>
      <p:sp>
        <p:nvSpPr>
          <p:cNvPr name="AutoShape 3" id="3"/>
          <p:cNvSpPr/>
          <p:nvPr/>
        </p:nvSpPr>
        <p:spPr>
          <a:xfrm rot="0">
            <a:off x="4127681" y="4469945"/>
            <a:ext cx="9964614" cy="88751"/>
          </a:xfrm>
          <a:prstGeom prst="rect">
            <a:avLst/>
          </a:prstGeom>
          <a:solidFill>
            <a:srgbClr val="000000"/>
          </a:solidFill>
        </p:spPr>
      </p:sp>
      <p:sp>
        <p:nvSpPr>
          <p:cNvPr name="AutoShape 4" id="4"/>
          <p:cNvSpPr/>
          <p:nvPr/>
        </p:nvSpPr>
        <p:spPr>
          <a:xfrm rot="0">
            <a:off x="4127681" y="6674641"/>
            <a:ext cx="9964614" cy="88751"/>
          </a:xfrm>
          <a:prstGeom prst="rect">
            <a:avLst/>
          </a:prstGeom>
          <a:solidFill>
            <a:srgbClr val="000000"/>
          </a:solidFill>
        </p:spPr>
      </p:sp>
      <p:grpSp>
        <p:nvGrpSpPr>
          <p:cNvPr name="Group 5" id="5"/>
          <p:cNvGrpSpPr/>
          <p:nvPr/>
        </p:nvGrpSpPr>
        <p:grpSpPr>
          <a:xfrm rot="0">
            <a:off x="4940196" y="2934695"/>
            <a:ext cx="7706542" cy="775503"/>
            <a:chOff x="0" y="0"/>
            <a:chExt cx="2029706" cy="204248"/>
          </a:xfrm>
        </p:grpSpPr>
        <p:sp>
          <p:nvSpPr>
            <p:cNvPr name="Freeform 6" id="6"/>
            <p:cNvSpPr/>
            <p:nvPr/>
          </p:nvSpPr>
          <p:spPr>
            <a:xfrm flipH="false" flipV="false" rot="0">
              <a:off x="0" y="0"/>
              <a:ext cx="2029707" cy="204248"/>
            </a:xfrm>
            <a:custGeom>
              <a:avLst/>
              <a:gdLst/>
              <a:ahLst/>
              <a:cxnLst/>
              <a:rect r="r" b="b" t="t" l="l"/>
              <a:pathLst>
                <a:path h="204248" w="2029707">
                  <a:moveTo>
                    <a:pt x="0" y="0"/>
                  </a:moveTo>
                  <a:lnTo>
                    <a:pt x="2029707" y="0"/>
                  </a:lnTo>
                  <a:lnTo>
                    <a:pt x="2029707" y="204248"/>
                  </a:lnTo>
                  <a:lnTo>
                    <a:pt x="0" y="204248"/>
                  </a:lnTo>
                  <a:close/>
                </a:path>
              </a:pathLst>
            </a:custGeom>
            <a:solidFill>
              <a:srgbClr val="000000">
                <a:alpha val="0"/>
              </a:srgbClr>
            </a:solidFill>
            <a:ln w="95250" cap="sq">
              <a:solidFill>
                <a:srgbClr val="EB1C24"/>
              </a:solidFill>
              <a:prstDash val="solid"/>
              <a:miter/>
            </a:ln>
          </p:spPr>
        </p:sp>
        <p:sp>
          <p:nvSpPr>
            <p:cNvPr name="TextBox 7" id="7"/>
            <p:cNvSpPr txBox="true"/>
            <p:nvPr/>
          </p:nvSpPr>
          <p:spPr>
            <a:xfrm>
              <a:off x="0" y="38100"/>
              <a:ext cx="2029706" cy="166148"/>
            </a:xfrm>
            <a:prstGeom prst="rect">
              <a:avLst/>
            </a:prstGeom>
          </p:spPr>
          <p:txBody>
            <a:bodyPr anchor="ctr" rtlCol="false" tIns="50800" lIns="50800" bIns="50800" rIns="50800"/>
            <a:lstStyle/>
            <a:p>
              <a:pPr algn="ctr">
                <a:lnSpc>
                  <a:spcPts val="1983"/>
                </a:lnSpc>
              </a:pPr>
            </a:p>
          </p:txBody>
        </p:sp>
      </p:grpSp>
      <p:sp>
        <p:nvSpPr>
          <p:cNvPr name="TextBox 8" id="8"/>
          <p:cNvSpPr txBox="true"/>
          <p:nvPr/>
        </p:nvSpPr>
        <p:spPr>
          <a:xfrm rot="0">
            <a:off x="3740145" y="4926806"/>
            <a:ext cx="10499945" cy="1429703"/>
          </a:xfrm>
          <a:prstGeom prst="rect">
            <a:avLst/>
          </a:prstGeom>
        </p:spPr>
        <p:txBody>
          <a:bodyPr anchor="t" rtlCol="false" tIns="0" lIns="0" bIns="0" rIns="0">
            <a:spAutoFit/>
          </a:bodyPr>
          <a:lstStyle/>
          <a:p>
            <a:pPr algn="ctr" marL="0" indent="0" lvl="0">
              <a:lnSpc>
                <a:spcPts val="11430"/>
              </a:lnSpc>
            </a:pPr>
            <a:r>
              <a:rPr lang="en-US" b="true" sz="9000">
                <a:solidFill>
                  <a:srgbClr val="ED1C24"/>
                </a:solidFill>
                <a:latin typeface="Glacial Indifference Bold"/>
                <a:ea typeface="Glacial Indifference Bold"/>
                <a:cs typeface="Glacial Indifference Bold"/>
                <a:sym typeface="Glacial Indifference Bold"/>
              </a:rPr>
              <a:t>#LiveMoreBankLess</a:t>
            </a:r>
          </a:p>
        </p:txBody>
      </p:sp>
      <p:grpSp>
        <p:nvGrpSpPr>
          <p:cNvPr name="Group 9" id="9"/>
          <p:cNvGrpSpPr/>
          <p:nvPr/>
        </p:nvGrpSpPr>
        <p:grpSpPr>
          <a:xfrm rot="0">
            <a:off x="3654420" y="4662616"/>
            <a:ext cx="10722656" cy="1908106"/>
            <a:chOff x="0" y="0"/>
            <a:chExt cx="2824074" cy="502546"/>
          </a:xfrm>
        </p:grpSpPr>
        <p:sp>
          <p:nvSpPr>
            <p:cNvPr name="Freeform 10" id="10"/>
            <p:cNvSpPr/>
            <p:nvPr/>
          </p:nvSpPr>
          <p:spPr>
            <a:xfrm flipH="false" flipV="false" rot="0">
              <a:off x="0" y="0"/>
              <a:ext cx="2824074" cy="502546"/>
            </a:xfrm>
            <a:custGeom>
              <a:avLst/>
              <a:gdLst/>
              <a:ahLst/>
              <a:cxnLst/>
              <a:rect r="r" b="b" t="t" l="l"/>
              <a:pathLst>
                <a:path h="502546" w="2824074">
                  <a:moveTo>
                    <a:pt x="0" y="0"/>
                  </a:moveTo>
                  <a:lnTo>
                    <a:pt x="2824074" y="0"/>
                  </a:lnTo>
                  <a:lnTo>
                    <a:pt x="2824074" y="502546"/>
                  </a:lnTo>
                  <a:lnTo>
                    <a:pt x="0" y="502546"/>
                  </a:lnTo>
                  <a:close/>
                </a:path>
              </a:pathLst>
            </a:custGeom>
            <a:solidFill>
              <a:srgbClr val="000000">
                <a:alpha val="0"/>
              </a:srgbClr>
            </a:solidFill>
            <a:ln w="95250" cap="sq">
              <a:solidFill>
                <a:srgbClr val="EB1C24"/>
              </a:solidFill>
              <a:prstDash val="solid"/>
              <a:miter/>
            </a:ln>
          </p:spPr>
        </p:sp>
        <p:sp>
          <p:nvSpPr>
            <p:cNvPr name="TextBox 11" id="11"/>
            <p:cNvSpPr txBox="true"/>
            <p:nvPr/>
          </p:nvSpPr>
          <p:spPr>
            <a:xfrm>
              <a:off x="0" y="0"/>
              <a:ext cx="2824074" cy="502546"/>
            </a:xfrm>
            <a:prstGeom prst="rect">
              <a:avLst/>
            </a:prstGeom>
          </p:spPr>
          <p:txBody>
            <a:bodyPr anchor="ctr" rtlCol="false" tIns="50800" lIns="50800" bIns="50800" rIns="50800"/>
            <a:lstStyle/>
            <a:p>
              <a:pPr algn="ctr">
                <a:lnSpc>
                  <a:spcPts val="1983"/>
                </a:lnSpc>
              </a:pPr>
            </a:p>
          </p:txBody>
        </p:sp>
      </p:grpSp>
      <p:sp>
        <p:nvSpPr>
          <p:cNvPr name="Freeform 12" id="12"/>
          <p:cNvSpPr/>
          <p:nvPr/>
        </p:nvSpPr>
        <p:spPr>
          <a:xfrm flipH="false" flipV="false" rot="2430234">
            <a:off x="13528525" y="6619279"/>
            <a:ext cx="1868553" cy="1039382"/>
          </a:xfrm>
          <a:custGeom>
            <a:avLst/>
            <a:gdLst/>
            <a:ahLst/>
            <a:cxnLst/>
            <a:rect r="r" b="b" t="t" l="l"/>
            <a:pathLst>
              <a:path h="1039382" w="1868553">
                <a:moveTo>
                  <a:pt x="0" y="0"/>
                </a:moveTo>
                <a:lnTo>
                  <a:pt x="1868553" y="0"/>
                </a:lnTo>
                <a:lnTo>
                  <a:pt x="1868553" y="1039383"/>
                </a:lnTo>
                <a:lnTo>
                  <a:pt x="0" y="10393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3" id="13"/>
          <p:cNvSpPr txBox="true"/>
          <p:nvPr/>
        </p:nvSpPr>
        <p:spPr>
          <a:xfrm rot="0">
            <a:off x="4571496" y="2858815"/>
            <a:ext cx="8075242" cy="782252"/>
          </a:xfrm>
          <a:prstGeom prst="rect">
            <a:avLst/>
          </a:prstGeom>
        </p:spPr>
        <p:txBody>
          <a:bodyPr anchor="t" rtlCol="false" tIns="0" lIns="0" bIns="0" rIns="0">
            <a:spAutoFit/>
          </a:bodyPr>
          <a:lstStyle/>
          <a:p>
            <a:pPr algn="ctr" marL="0" indent="0" lvl="0">
              <a:lnSpc>
                <a:spcPts val="5708"/>
              </a:lnSpc>
              <a:spcBef>
                <a:spcPct val="0"/>
              </a:spcBef>
            </a:pPr>
            <a:r>
              <a:rPr lang="en-US" b="true" sz="4077" i="true">
                <a:solidFill>
                  <a:srgbClr val="000000"/>
                </a:solidFill>
                <a:latin typeface="Times New Roman Bold Italics"/>
                <a:ea typeface="Times New Roman Bold Italics"/>
                <a:cs typeface="Times New Roman Bold Italics"/>
                <a:sym typeface="Times New Roman Bold Italics"/>
              </a:rPr>
              <a:t>When Your Bank Does It All</a:t>
            </a:r>
          </a:p>
        </p:txBody>
      </p:sp>
      <p:sp>
        <p:nvSpPr>
          <p:cNvPr name="TextBox 14" id="14"/>
          <p:cNvSpPr txBox="true"/>
          <p:nvPr/>
        </p:nvSpPr>
        <p:spPr>
          <a:xfrm rot="0">
            <a:off x="8367841" y="3848344"/>
            <a:ext cx="1223584" cy="307277"/>
          </a:xfrm>
          <a:prstGeom prst="rect">
            <a:avLst/>
          </a:prstGeom>
        </p:spPr>
        <p:txBody>
          <a:bodyPr anchor="t" rtlCol="false" tIns="0" lIns="0" bIns="0" rIns="0">
            <a:spAutoFit/>
          </a:bodyPr>
          <a:lstStyle/>
          <a:p>
            <a:pPr algn="ctr" marL="0" indent="0" lvl="0">
              <a:lnSpc>
                <a:spcPts val="2488"/>
              </a:lnSpc>
              <a:spcBef>
                <a:spcPct val="0"/>
              </a:spcBef>
            </a:pPr>
            <a:r>
              <a:rPr lang="en-US" b="true" sz="1777" i="true">
                <a:solidFill>
                  <a:srgbClr val="000000"/>
                </a:solidFill>
                <a:latin typeface="Glacial Indifference Bold Italics"/>
                <a:ea typeface="Glacial Indifference Bold Italics"/>
                <a:cs typeface="Glacial Indifference Bold Italics"/>
                <a:sym typeface="Glacial Indifference Bold Italics"/>
              </a:rPr>
              <a:t>You get to..</a:t>
            </a:r>
          </a:p>
        </p:txBody>
      </p:sp>
      <p:sp>
        <p:nvSpPr>
          <p:cNvPr name="TextBox 15" id="15"/>
          <p:cNvSpPr txBox="true"/>
          <p:nvPr/>
        </p:nvSpPr>
        <p:spPr>
          <a:xfrm rot="0">
            <a:off x="9591425" y="8464786"/>
            <a:ext cx="7128266" cy="815340"/>
          </a:xfrm>
          <a:prstGeom prst="rect">
            <a:avLst/>
          </a:prstGeom>
        </p:spPr>
        <p:txBody>
          <a:bodyPr anchor="t" rtlCol="false" tIns="0" lIns="0" bIns="0" rIns="0">
            <a:spAutoFit/>
          </a:bodyPr>
          <a:lstStyle/>
          <a:p>
            <a:pPr algn="l">
              <a:lnSpc>
                <a:spcPts val="2100"/>
              </a:lnSpc>
              <a:spcBef>
                <a:spcPct val="0"/>
              </a:spcBef>
            </a:pPr>
            <a:r>
              <a:rPr lang="en-US" b="true" sz="2100" spc="-63">
                <a:solidFill>
                  <a:srgbClr val="000000"/>
                </a:solidFill>
                <a:latin typeface="Nunito Bold"/>
                <a:ea typeface="Nunito Bold"/>
                <a:cs typeface="Nunito Bold"/>
                <a:sym typeface="Nunito Bold"/>
              </a:rPr>
              <a:t>Only when your banking needs are taken care of by someone in the background, you are truly able to live more and bank less.</a:t>
            </a:r>
          </a:p>
        </p:txBody>
      </p:sp>
      <p:sp>
        <p:nvSpPr>
          <p:cNvPr name="TextBox 16" id="16"/>
          <p:cNvSpPr txBox="true"/>
          <p:nvPr/>
        </p:nvSpPr>
        <p:spPr>
          <a:xfrm rot="0">
            <a:off x="449764" y="657226"/>
            <a:ext cx="7128266" cy="815191"/>
          </a:xfrm>
          <a:prstGeom prst="rect">
            <a:avLst/>
          </a:prstGeom>
        </p:spPr>
        <p:txBody>
          <a:bodyPr anchor="t" rtlCol="false" tIns="0" lIns="0" bIns="0" rIns="0">
            <a:spAutoFit/>
          </a:bodyPr>
          <a:lstStyle/>
          <a:p>
            <a:pPr algn="l">
              <a:lnSpc>
                <a:spcPts val="2100"/>
              </a:lnSpc>
              <a:spcBef>
                <a:spcPct val="0"/>
              </a:spcBef>
            </a:pPr>
            <a:r>
              <a:rPr lang="en-US" b="true" sz="2100" spc="-63">
                <a:solidFill>
                  <a:srgbClr val="000000"/>
                </a:solidFill>
                <a:latin typeface="Nunito Bold"/>
                <a:ea typeface="Nunito Bold"/>
                <a:cs typeface="Nunito Bold"/>
                <a:sym typeface="Nunito Bold"/>
              </a:rPr>
              <a:t>Imagine having someone who does it all—from transactions to reminders, from investments to bill payments. No follow-ups, no stress, no effort from your end.</a:t>
            </a:r>
          </a:p>
        </p:txBody>
      </p:sp>
      <p:sp>
        <p:nvSpPr>
          <p:cNvPr name="Freeform 17" id="17"/>
          <p:cNvSpPr/>
          <p:nvPr/>
        </p:nvSpPr>
        <p:spPr>
          <a:xfrm flipH="true" flipV="true" rot="2430234">
            <a:off x="3853796" y="1917037"/>
            <a:ext cx="1868553" cy="1039382"/>
          </a:xfrm>
          <a:custGeom>
            <a:avLst/>
            <a:gdLst/>
            <a:ahLst/>
            <a:cxnLst/>
            <a:rect r="r" b="b" t="t" l="l"/>
            <a:pathLst>
              <a:path h="1039382" w="1868553">
                <a:moveTo>
                  <a:pt x="1868553" y="1039383"/>
                </a:moveTo>
                <a:lnTo>
                  <a:pt x="0" y="1039383"/>
                </a:lnTo>
                <a:lnTo>
                  <a:pt x="0" y="0"/>
                </a:lnTo>
                <a:lnTo>
                  <a:pt x="1868553" y="0"/>
                </a:lnTo>
                <a:lnTo>
                  <a:pt x="1868553" y="1039383"/>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5857"/>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920" t="-975" r="0" b="-975"/>
            </a:stretch>
          </a:blipFill>
        </p:spPr>
      </p:sp>
      <p:sp>
        <p:nvSpPr>
          <p:cNvPr name="Freeform 3" id="3"/>
          <p:cNvSpPr/>
          <p:nvPr/>
        </p:nvSpPr>
        <p:spPr>
          <a:xfrm flipH="false" flipV="false" rot="0">
            <a:off x="8797113" y="0"/>
            <a:ext cx="9490887" cy="10287000"/>
          </a:xfrm>
          <a:custGeom>
            <a:avLst/>
            <a:gdLst/>
            <a:ahLst/>
            <a:cxnLst/>
            <a:rect r="r" b="b" t="t" l="l"/>
            <a:pathLst>
              <a:path h="10287000" w="9490887">
                <a:moveTo>
                  <a:pt x="0" y="0"/>
                </a:moveTo>
                <a:lnTo>
                  <a:pt x="9490887" y="0"/>
                </a:lnTo>
                <a:lnTo>
                  <a:pt x="9490887" y="10287000"/>
                </a:lnTo>
                <a:lnTo>
                  <a:pt x="0" y="10287000"/>
                </a:lnTo>
                <a:lnTo>
                  <a:pt x="0" y="0"/>
                </a:lnTo>
                <a:close/>
              </a:path>
            </a:pathLst>
          </a:custGeom>
          <a:blipFill>
            <a:blip r:embed="rId3"/>
            <a:stretch>
              <a:fillRect l="-57517" t="0" r="-64903" b="0"/>
            </a:stretch>
          </a:blipFill>
        </p:spPr>
      </p:sp>
      <p:grpSp>
        <p:nvGrpSpPr>
          <p:cNvPr name="Group 4" id="4"/>
          <p:cNvGrpSpPr>
            <a:grpSpLocks noChangeAspect="true"/>
          </p:cNvGrpSpPr>
          <p:nvPr/>
        </p:nvGrpSpPr>
        <p:grpSpPr>
          <a:xfrm rot="0">
            <a:off x="7913996" y="486576"/>
            <a:ext cx="1491980" cy="1491980"/>
            <a:chOff x="0" y="0"/>
            <a:chExt cx="8916670" cy="8916670"/>
          </a:xfrm>
        </p:grpSpPr>
        <p:sp>
          <p:nvSpPr>
            <p:cNvPr name="Freeform 5" id="5"/>
            <p:cNvSpPr/>
            <p:nvPr/>
          </p:nvSpPr>
          <p:spPr>
            <a:xfrm flipH="false" flipV="false" rot="-886504">
              <a:off x="-309094" y="-308770"/>
              <a:ext cx="9533263" cy="9532939"/>
            </a:xfrm>
            <a:custGeom>
              <a:avLst/>
              <a:gdLst/>
              <a:ahLst/>
              <a:cxnLst/>
              <a:rect r="r" b="b" t="t" l="l"/>
              <a:pathLst>
                <a:path h="9532939" w="9533263">
                  <a:moveTo>
                    <a:pt x="8927281" y="5863781"/>
                  </a:moveTo>
                  <a:cubicBezTo>
                    <a:pt x="8321298" y="8161382"/>
                    <a:pt x="5967083" y="9532939"/>
                    <a:pt x="3669483" y="8926957"/>
                  </a:cubicBezTo>
                  <a:cubicBezTo>
                    <a:pt x="1371882" y="8320974"/>
                    <a:pt x="0" y="5967987"/>
                    <a:pt x="606307" y="3669159"/>
                  </a:cubicBezTo>
                  <a:cubicBezTo>
                    <a:pt x="1212614" y="1370330"/>
                    <a:pt x="3566505" y="0"/>
                    <a:pt x="5864105" y="605983"/>
                  </a:cubicBezTo>
                  <a:cubicBezTo>
                    <a:pt x="8161706" y="1211966"/>
                    <a:pt x="9533264" y="3566181"/>
                    <a:pt x="8927281" y="5863781"/>
                  </a:cubicBezTo>
                  <a:close/>
                </a:path>
              </a:pathLst>
            </a:custGeom>
            <a:blipFill>
              <a:blip r:embed="rId4"/>
              <a:stretch>
                <a:fillRect l="-59552" t="0" r="-5553" b="-12066"/>
              </a:stretch>
            </a:blipFill>
          </p:spPr>
        </p:sp>
        <p:sp>
          <p:nvSpPr>
            <p:cNvPr name="Freeform 6" id="6"/>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moveTo>
                    <a:pt x="4451350" y="8764270"/>
                  </a:moveTo>
                  <a:cubicBezTo>
                    <a:pt x="2073910" y="8764270"/>
                    <a:pt x="139700" y="6830060"/>
                    <a:pt x="139700" y="4451350"/>
                  </a:cubicBezTo>
                  <a:cubicBezTo>
                    <a:pt x="139700" y="2072640"/>
                    <a:pt x="2073910" y="139700"/>
                    <a:pt x="4451350" y="139700"/>
                  </a:cubicBezTo>
                  <a:cubicBezTo>
                    <a:pt x="6828790" y="139700"/>
                    <a:pt x="8764270" y="2073910"/>
                    <a:pt x="8764270" y="4451350"/>
                  </a:cubicBezTo>
                  <a:cubicBezTo>
                    <a:pt x="8764270" y="6828790"/>
                    <a:pt x="6830060" y="8764270"/>
                    <a:pt x="4451350" y="8764270"/>
                  </a:cubicBezTo>
                  <a:close/>
                  <a:moveTo>
                    <a:pt x="4451350" y="158750"/>
                  </a:moveTo>
                  <a:cubicBezTo>
                    <a:pt x="2084070" y="158750"/>
                    <a:pt x="158750" y="2084070"/>
                    <a:pt x="158750" y="4451350"/>
                  </a:cubicBezTo>
                  <a:cubicBezTo>
                    <a:pt x="158750" y="6818630"/>
                    <a:pt x="2084070" y="8743950"/>
                    <a:pt x="4451350" y="8743950"/>
                  </a:cubicBezTo>
                  <a:cubicBezTo>
                    <a:pt x="6818630" y="8743950"/>
                    <a:pt x="8743950" y="6818630"/>
                    <a:pt x="8743950" y="4451350"/>
                  </a:cubicBezTo>
                  <a:cubicBezTo>
                    <a:pt x="8743950" y="2084070"/>
                    <a:pt x="6819900" y="158750"/>
                    <a:pt x="4451350" y="158750"/>
                  </a:cubicBezTo>
                  <a:close/>
                </a:path>
              </a:pathLst>
            </a:custGeom>
            <a:solidFill>
              <a:srgbClr val="57B9DC"/>
            </a:solidFill>
          </p:spPr>
        </p:sp>
      </p:grpSp>
      <p:sp>
        <p:nvSpPr>
          <p:cNvPr name="AutoShape 7" id="7"/>
          <p:cNvSpPr/>
          <p:nvPr/>
        </p:nvSpPr>
        <p:spPr>
          <a:xfrm>
            <a:off x="8019235" y="5038039"/>
            <a:ext cx="1580869" cy="0"/>
          </a:xfrm>
          <a:prstGeom prst="line">
            <a:avLst/>
          </a:prstGeom>
          <a:ln cap="flat" w="28575">
            <a:solidFill>
              <a:srgbClr val="000000"/>
            </a:solidFill>
            <a:prstDash val="solid"/>
            <a:headEnd type="none" len="sm" w="sm"/>
            <a:tailEnd type="none" len="sm" w="sm"/>
          </a:ln>
        </p:spPr>
      </p:sp>
      <p:grpSp>
        <p:nvGrpSpPr>
          <p:cNvPr name="Group 8" id="8"/>
          <p:cNvGrpSpPr>
            <a:grpSpLocks noChangeAspect="true"/>
          </p:cNvGrpSpPr>
          <p:nvPr/>
        </p:nvGrpSpPr>
        <p:grpSpPr>
          <a:xfrm rot="0">
            <a:off x="8041182" y="2168743"/>
            <a:ext cx="1491980" cy="1491980"/>
            <a:chOff x="0" y="0"/>
            <a:chExt cx="8916670" cy="8916670"/>
          </a:xfrm>
        </p:grpSpPr>
        <p:sp>
          <p:nvSpPr>
            <p:cNvPr name="Freeform 9" id="9"/>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solidFill>
              <a:srgbClr val="000000">
                <a:alpha val="0"/>
              </a:srgbClr>
            </a:solidFill>
            <a:ln w="12700">
              <a:solidFill>
                <a:srgbClr val="000000"/>
              </a:solidFill>
            </a:ln>
          </p:spPr>
        </p:sp>
        <p:sp>
          <p:nvSpPr>
            <p:cNvPr name="Freeform 10" id="10"/>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moveTo>
                    <a:pt x="4451350" y="8764270"/>
                  </a:moveTo>
                  <a:cubicBezTo>
                    <a:pt x="2073910" y="8764270"/>
                    <a:pt x="139700" y="6830060"/>
                    <a:pt x="139700" y="4451350"/>
                  </a:cubicBezTo>
                  <a:cubicBezTo>
                    <a:pt x="139700" y="2072640"/>
                    <a:pt x="2073910" y="139700"/>
                    <a:pt x="4451350" y="139700"/>
                  </a:cubicBezTo>
                  <a:cubicBezTo>
                    <a:pt x="6828790" y="139700"/>
                    <a:pt x="8764270" y="2073910"/>
                    <a:pt x="8764270" y="4451350"/>
                  </a:cubicBezTo>
                  <a:cubicBezTo>
                    <a:pt x="8764270" y="6828790"/>
                    <a:pt x="6830060" y="8764270"/>
                    <a:pt x="4451350" y="8764270"/>
                  </a:cubicBezTo>
                  <a:close/>
                  <a:moveTo>
                    <a:pt x="4451350" y="158750"/>
                  </a:moveTo>
                  <a:cubicBezTo>
                    <a:pt x="2084070" y="158750"/>
                    <a:pt x="158750" y="2084070"/>
                    <a:pt x="158750" y="4451350"/>
                  </a:cubicBezTo>
                  <a:cubicBezTo>
                    <a:pt x="158750" y="6818630"/>
                    <a:pt x="2084070" y="8743950"/>
                    <a:pt x="4451350" y="8743950"/>
                  </a:cubicBezTo>
                  <a:cubicBezTo>
                    <a:pt x="6818630" y="8743950"/>
                    <a:pt x="8743950" y="6818630"/>
                    <a:pt x="8743950" y="4451350"/>
                  </a:cubicBezTo>
                  <a:cubicBezTo>
                    <a:pt x="8743950" y="2084070"/>
                    <a:pt x="6819900" y="158750"/>
                    <a:pt x="4451350" y="158750"/>
                  </a:cubicBezTo>
                  <a:close/>
                </a:path>
              </a:pathLst>
            </a:custGeom>
            <a:solidFill>
              <a:srgbClr val="57B9DC"/>
            </a:solidFill>
          </p:spPr>
        </p:sp>
      </p:grpSp>
      <p:grpSp>
        <p:nvGrpSpPr>
          <p:cNvPr name="Group 11" id="11"/>
          <p:cNvGrpSpPr>
            <a:grpSpLocks noChangeAspect="true"/>
          </p:cNvGrpSpPr>
          <p:nvPr/>
        </p:nvGrpSpPr>
        <p:grpSpPr>
          <a:xfrm rot="0">
            <a:off x="7913996" y="8406907"/>
            <a:ext cx="1491980" cy="1491980"/>
            <a:chOff x="0" y="0"/>
            <a:chExt cx="8916670" cy="8916670"/>
          </a:xfrm>
        </p:grpSpPr>
        <p:sp>
          <p:nvSpPr>
            <p:cNvPr name="Freeform 12" id="12"/>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5"/>
              <a:stretch>
                <a:fillRect l="-25046" t="0" r="-25046" b="0"/>
              </a:stretch>
            </a:blipFill>
          </p:spPr>
        </p:sp>
        <p:sp>
          <p:nvSpPr>
            <p:cNvPr name="Freeform 13" id="13"/>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moveTo>
                    <a:pt x="4451350" y="8764270"/>
                  </a:moveTo>
                  <a:cubicBezTo>
                    <a:pt x="2073910" y="8764270"/>
                    <a:pt x="139700" y="6830060"/>
                    <a:pt x="139700" y="4451350"/>
                  </a:cubicBezTo>
                  <a:cubicBezTo>
                    <a:pt x="139700" y="2072640"/>
                    <a:pt x="2073910" y="139700"/>
                    <a:pt x="4451350" y="139700"/>
                  </a:cubicBezTo>
                  <a:cubicBezTo>
                    <a:pt x="6828790" y="139700"/>
                    <a:pt x="8764270" y="2073910"/>
                    <a:pt x="8764270" y="4451350"/>
                  </a:cubicBezTo>
                  <a:cubicBezTo>
                    <a:pt x="8764270" y="6828790"/>
                    <a:pt x="6830060" y="8764270"/>
                    <a:pt x="4451350" y="8764270"/>
                  </a:cubicBezTo>
                  <a:close/>
                  <a:moveTo>
                    <a:pt x="4451350" y="158750"/>
                  </a:moveTo>
                  <a:cubicBezTo>
                    <a:pt x="2084070" y="158750"/>
                    <a:pt x="158750" y="2084070"/>
                    <a:pt x="158750" y="4451350"/>
                  </a:cubicBezTo>
                  <a:cubicBezTo>
                    <a:pt x="158750" y="6818630"/>
                    <a:pt x="2084070" y="8743950"/>
                    <a:pt x="4451350" y="8743950"/>
                  </a:cubicBezTo>
                  <a:cubicBezTo>
                    <a:pt x="6818630" y="8743950"/>
                    <a:pt x="8743950" y="6818630"/>
                    <a:pt x="8743950" y="4451350"/>
                  </a:cubicBezTo>
                  <a:cubicBezTo>
                    <a:pt x="8743950" y="2084070"/>
                    <a:pt x="6819900" y="158750"/>
                    <a:pt x="4451350" y="158750"/>
                  </a:cubicBezTo>
                  <a:close/>
                </a:path>
              </a:pathLst>
            </a:custGeom>
            <a:solidFill>
              <a:srgbClr val="57B9DC"/>
            </a:solidFill>
          </p:spPr>
        </p:sp>
      </p:grpSp>
      <p:grpSp>
        <p:nvGrpSpPr>
          <p:cNvPr name="Group 14" id="14"/>
          <p:cNvGrpSpPr>
            <a:grpSpLocks noChangeAspect="true"/>
          </p:cNvGrpSpPr>
          <p:nvPr/>
        </p:nvGrpSpPr>
        <p:grpSpPr>
          <a:xfrm rot="-105299">
            <a:off x="8063679" y="2146247"/>
            <a:ext cx="1491980" cy="1491980"/>
            <a:chOff x="0" y="0"/>
            <a:chExt cx="8916670" cy="8916670"/>
          </a:xfrm>
        </p:grpSpPr>
        <p:sp>
          <p:nvSpPr>
            <p:cNvPr name="Freeform 15" id="15"/>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6"/>
              <a:stretch>
                <a:fillRect l="-2991" t="0" r="-46821" b="0"/>
              </a:stretch>
            </a:blipFill>
          </p:spPr>
        </p:sp>
        <p:sp>
          <p:nvSpPr>
            <p:cNvPr name="Freeform 16" id="16"/>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moveTo>
                    <a:pt x="4451350" y="8764270"/>
                  </a:moveTo>
                  <a:cubicBezTo>
                    <a:pt x="2073910" y="8764270"/>
                    <a:pt x="139700" y="6830060"/>
                    <a:pt x="139700" y="4451350"/>
                  </a:cubicBezTo>
                  <a:cubicBezTo>
                    <a:pt x="139700" y="2072640"/>
                    <a:pt x="2073910" y="139700"/>
                    <a:pt x="4451350" y="139700"/>
                  </a:cubicBezTo>
                  <a:cubicBezTo>
                    <a:pt x="6828790" y="139700"/>
                    <a:pt x="8764270" y="2073910"/>
                    <a:pt x="8764270" y="4451350"/>
                  </a:cubicBezTo>
                  <a:cubicBezTo>
                    <a:pt x="8764270" y="6828790"/>
                    <a:pt x="6830060" y="8764270"/>
                    <a:pt x="4451350" y="8764270"/>
                  </a:cubicBezTo>
                  <a:close/>
                  <a:moveTo>
                    <a:pt x="4451350" y="158750"/>
                  </a:moveTo>
                  <a:cubicBezTo>
                    <a:pt x="2084070" y="158750"/>
                    <a:pt x="158750" y="2084070"/>
                    <a:pt x="158750" y="4451350"/>
                  </a:cubicBezTo>
                  <a:cubicBezTo>
                    <a:pt x="158750" y="6818630"/>
                    <a:pt x="2084070" y="8743950"/>
                    <a:pt x="4451350" y="8743950"/>
                  </a:cubicBezTo>
                  <a:cubicBezTo>
                    <a:pt x="6818630" y="8743950"/>
                    <a:pt x="8743950" y="6818630"/>
                    <a:pt x="8743950" y="4451350"/>
                  </a:cubicBezTo>
                  <a:cubicBezTo>
                    <a:pt x="8743950" y="2084070"/>
                    <a:pt x="6819900" y="158750"/>
                    <a:pt x="4451350" y="158750"/>
                  </a:cubicBezTo>
                  <a:close/>
                </a:path>
              </a:pathLst>
            </a:custGeom>
            <a:solidFill>
              <a:srgbClr val="57B9DC"/>
            </a:solidFill>
          </p:spPr>
        </p:sp>
      </p:grpSp>
      <p:grpSp>
        <p:nvGrpSpPr>
          <p:cNvPr name="Group 17" id="17"/>
          <p:cNvGrpSpPr>
            <a:grpSpLocks noChangeAspect="true"/>
          </p:cNvGrpSpPr>
          <p:nvPr/>
        </p:nvGrpSpPr>
        <p:grpSpPr>
          <a:xfrm rot="-83683">
            <a:off x="7896059" y="6803238"/>
            <a:ext cx="1491980" cy="1491980"/>
            <a:chOff x="0" y="0"/>
            <a:chExt cx="8916670" cy="8916670"/>
          </a:xfrm>
        </p:grpSpPr>
        <p:sp>
          <p:nvSpPr>
            <p:cNvPr name="Freeform 18" id="18"/>
            <p:cNvSpPr/>
            <p:nvPr/>
          </p:nvSpPr>
          <p:spPr>
            <a:xfrm flipH="false" flipV="false" rot="0">
              <a:off x="154940" y="154940"/>
              <a:ext cx="8605520" cy="8605520"/>
            </a:xfrm>
            <a:custGeom>
              <a:avLst/>
              <a:gdLst/>
              <a:ahLst/>
              <a:cxnLst/>
              <a:rect r="r" b="b" t="t" l="l"/>
              <a:pathLst>
                <a:path h="8605520" w="8605520">
                  <a:moveTo>
                    <a:pt x="8605520" y="4302760"/>
                  </a:moveTo>
                  <a:cubicBezTo>
                    <a:pt x="8605520" y="6678930"/>
                    <a:pt x="6678930" y="8605520"/>
                    <a:pt x="4302760" y="8605520"/>
                  </a:cubicBezTo>
                  <a:cubicBezTo>
                    <a:pt x="1926590" y="8605520"/>
                    <a:pt x="0" y="6680200"/>
                    <a:pt x="0" y="4302760"/>
                  </a:cubicBezTo>
                  <a:cubicBezTo>
                    <a:pt x="0" y="1925320"/>
                    <a:pt x="1926590" y="0"/>
                    <a:pt x="4302760" y="0"/>
                  </a:cubicBezTo>
                  <a:cubicBezTo>
                    <a:pt x="6678930" y="0"/>
                    <a:pt x="8605520" y="1926590"/>
                    <a:pt x="8605520" y="4302760"/>
                  </a:cubicBezTo>
                  <a:close/>
                </a:path>
              </a:pathLst>
            </a:custGeom>
            <a:blipFill>
              <a:blip r:embed="rId7"/>
              <a:stretch>
                <a:fillRect l="-38088" t="0" r="-12287" b="0"/>
              </a:stretch>
            </a:blipFill>
          </p:spPr>
        </p:sp>
        <p:sp>
          <p:nvSpPr>
            <p:cNvPr name="Freeform 19" id="19"/>
            <p:cNvSpPr/>
            <p:nvPr/>
          </p:nvSpPr>
          <p:spPr>
            <a:xfrm flipH="false" flipV="false" rot="0">
              <a:off x="6350" y="6350"/>
              <a:ext cx="8903970" cy="8903970"/>
            </a:xfrm>
            <a:custGeom>
              <a:avLst/>
              <a:gdLst/>
              <a:ahLst/>
              <a:cxnLst/>
              <a:rect r="r" b="b" t="t" l="l"/>
              <a:pathLst>
                <a:path h="8903970" w="8903970">
                  <a:moveTo>
                    <a:pt x="4451350" y="8903970"/>
                  </a:moveTo>
                  <a:cubicBezTo>
                    <a:pt x="1997710" y="8903970"/>
                    <a:pt x="0" y="6906260"/>
                    <a:pt x="0" y="4451350"/>
                  </a:cubicBezTo>
                  <a:cubicBezTo>
                    <a:pt x="0" y="1996440"/>
                    <a:pt x="1997710" y="0"/>
                    <a:pt x="4451350" y="0"/>
                  </a:cubicBezTo>
                  <a:cubicBezTo>
                    <a:pt x="6904990" y="0"/>
                    <a:pt x="8903970" y="1997710"/>
                    <a:pt x="8903970" y="4451350"/>
                  </a:cubicBezTo>
                  <a:cubicBezTo>
                    <a:pt x="8903970" y="6904990"/>
                    <a:pt x="6906260" y="8903970"/>
                    <a:pt x="4451350" y="8903970"/>
                  </a:cubicBezTo>
                  <a:close/>
                  <a:moveTo>
                    <a:pt x="4451350" y="19050"/>
                  </a:moveTo>
                  <a:cubicBezTo>
                    <a:pt x="2007870" y="19050"/>
                    <a:pt x="19050" y="2007870"/>
                    <a:pt x="19050" y="4451350"/>
                  </a:cubicBezTo>
                  <a:cubicBezTo>
                    <a:pt x="19050" y="6894830"/>
                    <a:pt x="2007870" y="8883650"/>
                    <a:pt x="4451350" y="8883650"/>
                  </a:cubicBezTo>
                  <a:cubicBezTo>
                    <a:pt x="6894830" y="8883650"/>
                    <a:pt x="8883650" y="6894830"/>
                    <a:pt x="8883650" y="4451350"/>
                  </a:cubicBezTo>
                  <a:cubicBezTo>
                    <a:pt x="8883650" y="2007870"/>
                    <a:pt x="6896100" y="19050"/>
                    <a:pt x="4451350" y="19050"/>
                  </a:cubicBezTo>
                  <a:close/>
                  <a:moveTo>
                    <a:pt x="4451350" y="8764270"/>
                  </a:moveTo>
                  <a:cubicBezTo>
                    <a:pt x="2073910" y="8764270"/>
                    <a:pt x="139700" y="6830060"/>
                    <a:pt x="139700" y="4451350"/>
                  </a:cubicBezTo>
                  <a:cubicBezTo>
                    <a:pt x="139700" y="2072640"/>
                    <a:pt x="2073910" y="139700"/>
                    <a:pt x="4451350" y="139700"/>
                  </a:cubicBezTo>
                  <a:cubicBezTo>
                    <a:pt x="6828790" y="139700"/>
                    <a:pt x="8764270" y="2073910"/>
                    <a:pt x="8764270" y="4451350"/>
                  </a:cubicBezTo>
                  <a:cubicBezTo>
                    <a:pt x="8764270" y="6828790"/>
                    <a:pt x="6830060" y="8764270"/>
                    <a:pt x="4451350" y="8764270"/>
                  </a:cubicBezTo>
                  <a:close/>
                  <a:moveTo>
                    <a:pt x="4451350" y="158750"/>
                  </a:moveTo>
                  <a:cubicBezTo>
                    <a:pt x="2084070" y="158750"/>
                    <a:pt x="158750" y="2084070"/>
                    <a:pt x="158750" y="4451350"/>
                  </a:cubicBezTo>
                  <a:cubicBezTo>
                    <a:pt x="158750" y="6818630"/>
                    <a:pt x="2084070" y="8743950"/>
                    <a:pt x="4451350" y="8743950"/>
                  </a:cubicBezTo>
                  <a:cubicBezTo>
                    <a:pt x="6818630" y="8743950"/>
                    <a:pt x="8743950" y="6818630"/>
                    <a:pt x="8743950" y="4451350"/>
                  </a:cubicBezTo>
                  <a:cubicBezTo>
                    <a:pt x="8743950" y="2084070"/>
                    <a:pt x="6819900" y="158750"/>
                    <a:pt x="4451350" y="158750"/>
                  </a:cubicBezTo>
                  <a:close/>
                </a:path>
              </a:pathLst>
            </a:custGeom>
            <a:solidFill>
              <a:srgbClr val="57B9DC"/>
            </a:solidFill>
          </p:spPr>
        </p:sp>
      </p:grpSp>
      <p:sp>
        <p:nvSpPr>
          <p:cNvPr name="TextBox 20" id="20"/>
          <p:cNvSpPr txBox="true"/>
          <p:nvPr/>
        </p:nvSpPr>
        <p:spPr>
          <a:xfrm rot="0">
            <a:off x="4782536" y="4156023"/>
            <a:ext cx="7664914" cy="597625"/>
          </a:xfrm>
          <a:prstGeom prst="rect">
            <a:avLst/>
          </a:prstGeom>
        </p:spPr>
        <p:txBody>
          <a:bodyPr anchor="t" rtlCol="false" tIns="0" lIns="0" bIns="0" rIns="0">
            <a:spAutoFit/>
          </a:bodyPr>
          <a:lstStyle/>
          <a:p>
            <a:pPr algn="ctr" marL="0" indent="0" lvl="0">
              <a:lnSpc>
                <a:spcPts val="4858"/>
              </a:lnSpc>
              <a:spcBef>
                <a:spcPct val="0"/>
              </a:spcBef>
            </a:pPr>
            <a:r>
              <a:rPr lang="en-US" b="true" sz="3470">
                <a:solidFill>
                  <a:srgbClr val="FFFFFF"/>
                </a:solidFill>
                <a:latin typeface="Glacial Indifference Bold"/>
                <a:ea typeface="Glacial Indifference Bold"/>
                <a:cs typeface="Glacial Indifference Bold"/>
                <a:sym typeface="Glacial Indifference Bold"/>
              </a:rPr>
              <a:t>When Your Bank Does It All</a:t>
            </a:r>
          </a:p>
        </p:txBody>
      </p:sp>
      <p:sp>
        <p:nvSpPr>
          <p:cNvPr name="TextBox 21" id="21"/>
          <p:cNvSpPr txBox="true"/>
          <p:nvPr/>
        </p:nvSpPr>
        <p:spPr>
          <a:xfrm rot="0">
            <a:off x="5842096" y="5227179"/>
            <a:ext cx="5545794" cy="796122"/>
          </a:xfrm>
          <a:prstGeom prst="rect">
            <a:avLst/>
          </a:prstGeom>
        </p:spPr>
        <p:txBody>
          <a:bodyPr anchor="t" rtlCol="false" tIns="0" lIns="0" bIns="0" rIns="0">
            <a:spAutoFit/>
          </a:bodyPr>
          <a:lstStyle/>
          <a:p>
            <a:pPr algn="ctr">
              <a:lnSpc>
                <a:spcPts val="6520"/>
              </a:lnSpc>
              <a:spcBef>
                <a:spcPct val="0"/>
              </a:spcBef>
            </a:pPr>
            <a:r>
              <a:rPr lang="en-US" sz="4657" i="true">
                <a:solidFill>
                  <a:srgbClr val="FFFFFF"/>
                </a:solidFill>
                <a:latin typeface="Glacial Indifference Italics"/>
                <a:ea typeface="Glacial Indifference Italics"/>
                <a:cs typeface="Glacial Indifference Italics"/>
                <a:sym typeface="Glacial Indifference Italics"/>
              </a:rPr>
              <a:t>Live More, Bank Less</a:t>
            </a:r>
          </a:p>
        </p:txBody>
      </p:sp>
      <p:sp>
        <p:nvSpPr>
          <p:cNvPr name="TextBox 22" id="22"/>
          <p:cNvSpPr txBox="true"/>
          <p:nvPr/>
        </p:nvSpPr>
        <p:spPr>
          <a:xfrm rot="0">
            <a:off x="4954715" y="959407"/>
            <a:ext cx="2685078" cy="643908"/>
          </a:xfrm>
          <a:prstGeom prst="rect">
            <a:avLst/>
          </a:prstGeom>
        </p:spPr>
        <p:txBody>
          <a:bodyPr anchor="t" rtlCol="false" tIns="0" lIns="0" bIns="0" rIns="0">
            <a:spAutoFit/>
          </a:bodyPr>
          <a:lstStyle/>
          <a:p>
            <a:pPr algn="ctr">
              <a:lnSpc>
                <a:spcPts val="2479"/>
              </a:lnSpc>
              <a:spcBef>
                <a:spcPct val="0"/>
              </a:spcBef>
            </a:pPr>
            <a:r>
              <a:rPr lang="en-US" b="true" sz="2479" spc="-74">
                <a:solidFill>
                  <a:srgbClr val="EB1C24"/>
                </a:solidFill>
                <a:latin typeface="Glacial Indifference Bold"/>
                <a:ea typeface="Glacial Indifference Bold"/>
                <a:cs typeface="Glacial Indifference Bold"/>
                <a:sym typeface="Glacial Indifference Bold"/>
              </a:rPr>
              <a:t>Neha's corporate banking needs?</a:t>
            </a:r>
          </a:p>
        </p:txBody>
      </p:sp>
      <p:sp>
        <p:nvSpPr>
          <p:cNvPr name="TextBox 23" id="23"/>
          <p:cNvSpPr txBox="true"/>
          <p:nvPr/>
        </p:nvSpPr>
        <p:spPr>
          <a:xfrm rot="0">
            <a:off x="4954715" y="2632015"/>
            <a:ext cx="2685078" cy="643908"/>
          </a:xfrm>
          <a:prstGeom prst="rect">
            <a:avLst/>
          </a:prstGeom>
        </p:spPr>
        <p:txBody>
          <a:bodyPr anchor="t" rtlCol="false" tIns="0" lIns="0" bIns="0" rIns="0">
            <a:spAutoFit/>
          </a:bodyPr>
          <a:lstStyle/>
          <a:p>
            <a:pPr algn="ctr">
              <a:lnSpc>
                <a:spcPts val="2479"/>
              </a:lnSpc>
              <a:spcBef>
                <a:spcPct val="0"/>
              </a:spcBef>
            </a:pPr>
            <a:r>
              <a:rPr lang="en-US" b="true" sz="2479" spc="-74">
                <a:solidFill>
                  <a:srgbClr val="EB1C24"/>
                </a:solidFill>
                <a:latin typeface="Glacial Indifference Bold"/>
                <a:ea typeface="Glacial Indifference Bold"/>
                <a:cs typeface="Glacial Indifference Bold"/>
                <a:sym typeface="Glacial Indifference Bold"/>
              </a:rPr>
              <a:t>Shruti’s flight payments? Sorted!</a:t>
            </a:r>
          </a:p>
        </p:txBody>
      </p:sp>
      <p:sp>
        <p:nvSpPr>
          <p:cNvPr name="TextBox 24" id="24"/>
          <p:cNvSpPr txBox="true"/>
          <p:nvPr/>
        </p:nvSpPr>
        <p:spPr>
          <a:xfrm rot="0">
            <a:off x="5045369" y="7051719"/>
            <a:ext cx="2685078" cy="643908"/>
          </a:xfrm>
          <a:prstGeom prst="rect">
            <a:avLst/>
          </a:prstGeom>
        </p:spPr>
        <p:txBody>
          <a:bodyPr anchor="t" rtlCol="false" tIns="0" lIns="0" bIns="0" rIns="0">
            <a:spAutoFit/>
          </a:bodyPr>
          <a:lstStyle/>
          <a:p>
            <a:pPr algn="ctr" marL="0" indent="0" lvl="0">
              <a:lnSpc>
                <a:spcPts val="2479"/>
              </a:lnSpc>
              <a:spcBef>
                <a:spcPct val="0"/>
              </a:spcBef>
            </a:pPr>
            <a:r>
              <a:rPr lang="en-US" b="true" sz="2479" spc="-74" strike="noStrike" u="none">
                <a:solidFill>
                  <a:srgbClr val="EB1C24"/>
                </a:solidFill>
                <a:latin typeface="Glacial Indifference Bold"/>
                <a:ea typeface="Glacial Indifference Bold"/>
                <a:cs typeface="Glacial Indifference Bold"/>
                <a:sym typeface="Glacial Indifference Bold"/>
              </a:rPr>
              <a:t>Vikram's wealth management?</a:t>
            </a:r>
          </a:p>
        </p:txBody>
      </p:sp>
      <p:sp>
        <p:nvSpPr>
          <p:cNvPr name="TextBox 25" id="25"/>
          <p:cNvSpPr txBox="true"/>
          <p:nvPr/>
        </p:nvSpPr>
        <p:spPr>
          <a:xfrm rot="0">
            <a:off x="5045369" y="8854756"/>
            <a:ext cx="2685078" cy="643908"/>
          </a:xfrm>
          <a:prstGeom prst="rect">
            <a:avLst/>
          </a:prstGeom>
        </p:spPr>
        <p:txBody>
          <a:bodyPr anchor="t" rtlCol="false" tIns="0" lIns="0" bIns="0" rIns="0">
            <a:spAutoFit/>
          </a:bodyPr>
          <a:lstStyle/>
          <a:p>
            <a:pPr algn="ctr" marL="0" indent="0" lvl="0">
              <a:lnSpc>
                <a:spcPts val="2479"/>
              </a:lnSpc>
              <a:spcBef>
                <a:spcPct val="0"/>
              </a:spcBef>
            </a:pPr>
            <a:r>
              <a:rPr lang="en-US" b="true" sz="2479" spc="-74" strike="noStrike" u="none">
                <a:solidFill>
                  <a:srgbClr val="EB1C24"/>
                </a:solidFill>
                <a:latin typeface="Glacial Indifference Bold"/>
                <a:ea typeface="Glacial Indifference Bold"/>
                <a:cs typeface="Glacial Indifference Bold"/>
                <a:sym typeface="Glacial Indifference Bold"/>
              </a:rPr>
              <a:t>Neha's corporate banking needs?</a:t>
            </a:r>
          </a:p>
        </p:txBody>
      </p:sp>
      <p:sp>
        <p:nvSpPr>
          <p:cNvPr name="TextBox 26" id="26"/>
          <p:cNvSpPr txBox="true"/>
          <p:nvPr/>
        </p:nvSpPr>
        <p:spPr>
          <a:xfrm rot="0">
            <a:off x="10045352" y="922439"/>
            <a:ext cx="5560869" cy="643908"/>
          </a:xfrm>
          <a:prstGeom prst="rect">
            <a:avLst/>
          </a:prstGeom>
        </p:spPr>
        <p:txBody>
          <a:bodyPr anchor="t" rtlCol="false" tIns="0" lIns="0" bIns="0" rIns="0">
            <a:spAutoFit/>
          </a:bodyPr>
          <a:lstStyle/>
          <a:p>
            <a:pPr algn="ctr">
              <a:lnSpc>
                <a:spcPts val="2479"/>
              </a:lnSpc>
              <a:spcBef>
                <a:spcPct val="0"/>
              </a:spcBef>
            </a:pPr>
            <a:r>
              <a:rPr lang="en-US" b="true" sz="2479" spc="-74">
                <a:solidFill>
                  <a:srgbClr val="FFFFFF"/>
                </a:solidFill>
                <a:latin typeface="Glacial Indifference Bold"/>
                <a:ea typeface="Glacial Indifference Bold"/>
                <a:cs typeface="Glacial Indifference Bold"/>
                <a:sym typeface="Glacial Indifference Bold"/>
              </a:rPr>
              <a:t> Now she’s finally ticking off that Europe backpacking trip from his bucket list.</a:t>
            </a:r>
          </a:p>
        </p:txBody>
      </p:sp>
      <p:sp>
        <p:nvSpPr>
          <p:cNvPr name="TextBox 27" id="27"/>
          <p:cNvSpPr txBox="true"/>
          <p:nvPr/>
        </p:nvSpPr>
        <p:spPr>
          <a:xfrm rot="0">
            <a:off x="10217531" y="2632015"/>
            <a:ext cx="6330831" cy="643908"/>
          </a:xfrm>
          <a:prstGeom prst="rect">
            <a:avLst/>
          </a:prstGeom>
        </p:spPr>
        <p:txBody>
          <a:bodyPr anchor="t" rtlCol="false" tIns="0" lIns="0" bIns="0" rIns="0">
            <a:spAutoFit/>
          </a:bodyPr>
          <a:lstStyle/>
          <a:p>
            <a:pPr algn="l">
              <a:lnSpc>
                <a:spcPts val="2479"/>
              </a:lnSpc>
              <a:spcBef>
                <a:spcPct val="0"/>
              </a:spcBef>
            </a:pPr>
            <a:r>
              <a:rPr lang="en-US" b="true" sz="2479" spc="-74">
                <a:solidFill>
                  <a:srgbClr val="FFFFFF"/>
                </a:solidFill>
                <a:latin typeface="Glacial Indifference Bold"/>
                <a:ea typeface="Glacial Indifference Bold"/>
                <a:cs typeface="Glacial Indifference Bold"/>
                <a:sym typeface="Glacial Indifference Bold"/>
              </a:rPr>
              <a:t>Now she’hosting parties in her sea-facing apartment.</a:t>
            </a:r>
          </a:p>
        </p:txBody>
      </p:sp>
      <p:sp>
        <p:nvSpPr>
          <p:cNvPr name="TextBox 28" id="28"/>
          <p:cNvSpPr txBox="true"/>
          <p:nvPr/>
        </p:nvSpPr>
        <p:spPr>
          <a:xfrm rot="0">
            <a:off x="10324860" y="7051719"/>
            <a:ext cx="5674089" cy="643908"/>
          </a:xfrm>
          <a:prstGeom prst="rect">
            <a:avLst/>
          </a:prstGeom>
        </p:spPr>
        <p:txBody>
          <a:bodyPr anchor="t" rtlCol="false" tIns="0" lIns="0" bIns="0" rIns="0">
            <a:spAutoFit/>
          </a:bodyPr>
          <a:lstStyle/>
          <a:p>
            <a:pPr algn="l">
              <a:lnSpc>
                <a:spcPts val="2479"/>
              </a:lnSpc>
              <a:spcBef>
                <a:spcPct val="0"/>
              </a:spcBef>
            </a:pPr>
            <a:r>
              <a:rPr lang="en-US" b="true" sz="2479" spc="-74">
                <a:solidFill>
                  <a:srgbClr val="FFFFFF"/>
                </a:solidFill>
                <a:latin typeface="Glacial Indifference Bold"/>
                <a:ea typeface="Glacial Indifference Bold"/>
                <a:cs typeface="Glacial Indifference Bold"/>
                <a:sym typeface="Glacial Indifference Bold"/>
              </a:rPr>
              <a:t>He’s perfecting his beach volleyball game in Goa.</a:t>
            </a:r>
          </a:p>
        </p:txBody>
      </p:sp>
      <p:sp>
        <p:nvSpPr>
          <p:cNvPr name="TextBox 29" id="29"/>
          <p:cNvSpPr txBox="true"/>
          <p:nvPr/>
        </p:nvSpPr>
        <p:spPr>
          <a:xfrm rot="0">
            <a:off x="10324860" y="8795578"/>
            <a:ext cx="5809953" cy="643908"/>
          </a:xfrm>
          <a:prstGeom prst="rect">
            <a:avLst/>
          </a:prstGeom>
        </p:spPr>
        <p:txBody>
          <a:bodyPr anchor="t" rtlCol="false" tIns="0" lIns="0" bIns="0" rIns="0">
            <a:spAutoFit/>
          </a:bodyPr>
          <a:lstStyle/>
          <a:p>
            <a:pPr algn="l">
              <a:lnSpc>
                <a:spcPts val="2479"/>
              </a:lnSpc>
              <a:spcBef>
                <a:spcPct val="0"/>
              </a:spcBef>
            </a:pPr>
            <a:r>
              <a:rPr lang="en-US" b="true" sz="2479" spc="-74">
                <a:solidFill>
                  <a:srgbClr val="FFFFFF"/>
                </a:solidFill>
                <a:latin typeface="Glacial Indifference Bold"/>
                <a:ea typeface="Glacial Indifference Bold"/>
                <a:cs typeface="Glacial Indifference Bold"/>
                <a:sym typeface="Glacial Indifference Bold"/>
              </a:rPr>
              <a:t>She’s now cruising down Marine Drive with her favorite playlist on full blast.</a:t>
            </a:r>
          </a:p>
        </p:txBody>
      </p:sp>
      <p:sp>
        <p:nvSpPr>
          <p:cNvPr name="TextBox 30" id="30"/>
          <p:cNvSpPr txBox="true"/>
          <p:nvPr/>
        </p:nvSpPr>
        <p:spPr>
          <a:xfrm rot="0">
            <a:off x="5045369" y="1626086"/>
            <a:ext cx="2230451" cy="247871"/>
          </a:xfrm>
          <a:prstGeom prst="rect">
            <a:avLst/>
          </a:prstGeom>
        </p:spPr>
        <p:txBody>
          <a:bodyPr anchor="t" rtlCol="false" tIns="0" lIns="0" bIns="0" rIns="0">
            <a:spAutoFit/>
          </a:bodyPr>
          <a:lstStyle/>
          <a:p>
            <a:pPr algn="ctr">
              <a:lnSpc>
                <a:spcPts val="1883"/>
              </a:lnSpc>
              <a:spcBef>
                <a:spcPct val="0"/>
              </a:spcBef>
            </a:pPr>
            <a:r>
              <a:rPr lang="en-US" b="true" sz="1883" spc="-56">
                <a:solidFill>
                  <a:srgbClr val="000000"/>
                </a:solidFill>
                <a:latin typeface="Nunito Bold"/>
                <a:ea typeface="Nunito Bold"/>
                <a:cs typeface="Nunito Bold"/>
                <a:sym typeface="Nunito Bold"/>
              </a:rPr>
              <a:t>Sorted!</a:t>
            </a:r>
          </a:p>
        </p:txBody>
      </p:sp>
      <p:sp>
        <p:nvSpPr>
          <p:cNvPr name="TextBox 31" id="31"/>
          <p:cNvSpPr txBox="true"/>
          <p:nvPr/>
        </p:nvSpPr>
        <p:spPr>
          <a:xfrm rot="0">
            <a:off x="5182028" y="3335662"/>
            <a:ext cx="2230451" cy="259961"/>
          </a:xfrm>
          <a:prstGeom prst="rect">
            <a:avLst/>
          </a:prstGeom>
        </p:spPr>
        <p:txBody>
          <a:bodyPr anchor="t" rtlCol="false" tIns="0" lIns="0" bIns="0" rIns="0">
            <a:spAutoFit/>
          </a:bodyPr>
          <a:lstStyle/>
          <a:p>
            <a:pPr algn="ctr">
              <a:lnSpc>
                <a:spcPts val="1983"/>
              </a:lnSpc>
              <a:spcBef>
                <a:spcPct val="0"/>
              </a:spcBef>
            </a:pPr>
            <a:r>
              <a:rPr lang="en-US" b="true" sz="1983" spc="-59">
                <a:solidFill>
                  <a:srgbClr val="000000"/>
                </a:solidFill>
                <a:latin typeface="Nunito Bold"/>
                <a:ea typeface="Nunito Bold"/>
                <a:cs typeface="Nunito Bold"/>
                <a:sym typeface="Nunito Bold"/>
              </a:rPr>
              <a:t>Sorted!</a:t>
            </a:r>
          </a:p>
        </p:txBody>
      </p:sp>
      <p:sp>
        <p:nvSpPr>
          <p:cNvPr name="TextBox 32" id="32"/>
          <p:cNvSpPr txBox="true"/>
          <p:nvPr/>
        </p:nvSpPr>
        <p:spPr>
          <a:xfrm rot="0">
            <a:off x="5182028" y="7755366"/>
            <a:ext cx="2230451" cy="247871"/>
          </a:xfrm>
          <a:prstGeom prst="rect">
            <a:avLst/>
          </a:prstGeom>
        </p:spPr>
        <p:txBody>
          <a:bodyPr anchor="t" rtlCol="false" tIns="0" lIns="0" bIns="0" rIns="0">
            <a:spAutoFit/>
          </a:bodyPr>
          <a:lstStyle/>
          <a:p>
            <a:pPr algn="ctr">
              <a:lnSpc>
                <a:spcPts val="1883"/>
              </a:lnSpc>
              <a:spcBef>
                <a:spcPct val="0"/>
              </a:spcBef>
            </a:pPr>
            <a:r>
              <a:rPr lang="en-US" b="true" sz="1883" spc="-56">
                <a:solidFill>
                  <a:srgbClr val="000000"/>
                </a:solidFill>
                <a:latin typeface="Nunito Bold"/>
                <a:ea typeface="Nunito Bold"/>
                <a:cs typeface="Nunito Bold"/>
                <a:sym typeface="Nunito Bold"/>
              </a:rPr>
              <a:t>Sorted!</a:t>
            </a:r>
          </a:p>
        </p:txBody>
      </p:sp>
      <p:sp>
        <p:nvSpPr>
          <p:cNvPr name="TextBox 33" id="33"/>
          <p:cNvSpPr txBox="true"/>
          <p:nvPr/>
        </p:nvSpPr>
        <p:spPr>
          <a:xfrm rot="0">
            <a:off x="5182028" y="9638927"/>
            <a:ext cx="2230451" cy="259961"/>
          </a:xfrm>
          <a:prstGeom prst="rect">
            <a:avLst/>
          </a:prstGeom>
        </p:spPr>
        <p:txBody>
          <a:bodyPr anchor="t" rtlCol="false" tIns="0" lIns="0" bIns="0" rIns="0">
            <a:spAutoFit/>
          </a:bodyPr>
          <a:lstStyle/>
          <a:p>
            <a:pPr algn="ctr">
              <a:lnSpc>
                <a:spcPts val="1983"/>
              </a:lnSpc>
              <a:spcBef>
                <a:spcPct val="0"/>
              </a:spcBef>
            </a:pPr>
            <a:r>
              <a:rPr lang="en-US" b="true" sz="1983" spc="-59">
                <a:solidFill>
                  <a:srgbClr val="000000"/>
                </a:solidFill>
                <a:latin typeface="Nunito Bold"/>
                <a:ea typeface="Nunito Bold"/>
                <a:cs typeface="Nunito Bold"/>
                <a:sym typeface="Nunito Bold"/>
              </a:rPr>
              <a:t>Sorted!</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bg>
      <p:bgPr>
        <a:solidFill>
          <a:srgbClr val="F00303"/>
        </a:solidFill>
      </p:bgPr>
    </p:bg>
    <p:spTree>
      <p:nvGrpSpPr>
        <p:cNvPr id="1" name=""/>
        <p:cNvGrpSpPr/>
        <p:nvPr/>
      </p:nvGrpSpPr>
      <p:grpSpPr>
        <a:xfrm>
          <a:off x="0" y="0"/>
          <a:ext cx="0" cy="0"/>
          <a:chOff x="0" y="0"/>
          <a:chExt cx="0" cy="0"/>
        </a:xfrm>
      </p:grpSpPr>
      <p:grpSp>
        <p:nvGrpSpPr>
          <p:cNvPr name="Group 2" id="2"/>
          <p:cNvGrpSpPr/>
          <p:nvPr/>
        </p:nvGrpSpPr>
        <p:grpSpPr>
          <a:xfrm rot="0">
            <a:off x="3009583" y="1849089"/>
            <a:ext cx="13468350" cy="10110788"/>
            <a:chOff x="0" y="0"/>
            <a:chExt cx="3547220" cy="2662923"/>
          </a:xfrm>
        </p:grpSpPr>
        <p:sp>
          <p:nvSpPr>
            <p:cNvPr name="Freeform 3" id="3"/>
            <p:cNvSpPr/>
            <p:nvPr/>
          </p:nvSpPr>
          <p:spPr>
            <a:xfrm flipH="false" flipV="false" rot="0">
              <a:off x="0" y="0"/>
              <a:ext cx="3547220" cy="2662924"/>
            </a:xfrm>
            <a:custGeom>
              <a:avLst/>
              <a:gdLst/>
              <a:ahLst/>
              <a:cxnLst/>
              <a:rect r="r" b="b" t="t" l="l"/>
              <a:pathLst>
                <a:path h="2662924" w="3547220">
                  <a:moveTo>
                    <a:pt x="57482" y="0"/>
                  </a:moveTo>
                  <a:lnTo>
                    <a:pt x="3489738" y="0"/>
                  </a:lnTo>
                  <a:cubicBezTo>
                    <a:pt x="3504983" y="0"/>
                    <a:pt x="3519604" y="6056"/>
                    <a:pt x="3530384" y="16836"/>
                  </a:cubicBezTo>
                  <a:cubicBezTo>
                    <a:pt x="3541164" y="27616"/>
                    <a:pt x="3547220" y="42237"/>
                    <a:pt x="3547220" y="57482"/>
                  </a:cubicBezTo>
                  <a:lnTo>
                    <a:pt x="3547220" y="2605441"/>
                  </a:lnTo>
                  <a:cubicBezTo>
                    <a:pt x="3547220" y="2620687"/>
                    <a:pt x="3541164" y="2635307"/>
                    <a:pt x="3530384" y="2646087"/>
                  </a:cubicBezTo>
                  <a:cubicBezTo>
                    <a:pt x="3519604" y="2656867"/>
                    <a:pt x="3504983" y="2662924"/>
                    <a:pt x="3489738" y="2662924"/>
                  </a:cubicBezTo>
                  <a:lnTo>
                    <a:pt x="57482" y="2662924"/>
                  </a:lnTo>
                  <a:cubicBezTo>
                    <a:pt x="42237" y="2662924"/>
                    <a:pt x="27616" y="2656867"/>
                    <a:pt x="16836" y="2646087"/>
                  </a:cubicBezTo>
                  <a:cubicBezTo>
                    <a:pt x="6056" y="2635307"/>
                    <a:pt x="0" y="2620687"/>
                    <a:pt x="0" y="2605441"/>
                  </a:cubicBezTo>
                  <a:lnTo>
                    <a:pt x="0" y="57482"/>
                  </a:lnTo>
                  <a:cubicBezTo>
                    <a:pt x="0" y="42237"/>
                    <a:pt x="6056" y="27616"/>
                    <a:pt x="16836" y="16836"/>
                  </a:cubicBezTo>
                  <a:cubicBezTo>
                    <a:pt x="27616" y="6056"/>
                    <a:pt x="42237" y="0"/>
                    <a:pt x="57482" y="0"/>
                  </a:cubicBezTo>
                  <a:close/>
                </a:path>
              </a:pathLst>
            </a:custGeom>
            <a:solidFill>
              <a:srgbClr val="FEFEFE"/>
            </a:solidFill>
          </p:spPr>
        </p:sp>
        <p:sp>
          <p:nvSpPr>
            <p:cNvPr name="TextBox 4" id="4"/>
            <p:cNvSpPr txBox="true"/>
            <p:nvPr/>
          </p:nvSpPr>
          <p:spPr>
            <a:xfrm>
              <a:off x="0" y="-76200"/>
              <a:ext cx="3547220" cy="273912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5223417" y="3518263"/>
            <a:ext cx="12359416" cy="1169670"/>
          </a:xfrm>
          <a:prstGeom prst="rect">
            <a:avLst/>
          </a:prstGeom>
        </p:spPr>
        <p:txBody>
          <a:bodyPr anchor="t" rtlCol="false" tIns="0" lIns="0" bIns="0" rIns="0">
            <a:spAutoFit/>
          </a:bodyPr>
          <a:lstStyle/>
          <a:p>
            <a:pPr algn="ctr">
              <a:lnSpc>
                <a:spcPts val="8640"/>
              </a:lnSpc>
            </a:pPr>
            <a:r>
              <a:rPr lang="en-US" b="true" sz="9000" spc="-441">
                <a:solidFill>
                  <a:srgbClr val="FF0000"/>
                </a:solidFill>
                <a:latin typeface="Glacial Indifference Bold"/>
                <a:ea typeface="Glacial Indifference Bold"/>
                <a:cs typeface="Glacial Indifference Bold"/>
                <a:sym typeface="Glacial Indifference Bold"/>
              </a:rPr>
              <a:t>“Dependable Friend”</a:t>
            </a:r>
          </a:p>
        </p:txBody>
      </p:sp>
      <p:sp>
        <p:nvSpPr>
          <p:cNvPr name="TextBox 6" id="6"/>
          <p:cNvSpPr txBox="true"/>
          <p:nvPr/>
        </p:nvSpPr>
        <p:spPr>
          <a:xfrm rot="0">
            <a:off x="8530642" y="2985498"/>
            <a:ext cx="5108451" cy="422275"/>
          </a:xfrm>
          <a:prstGeom prst="rect">
            <a:avLst/>
          </a:prstGeom>
        </p:spPr>
        <p:txBody>
          <a:bodyPr anchor="t" rtlCol="false" tIns="0" lIns="0" bIns="0" rIns="0">
            <a:spAutoFit/>
          </a:bodyPr>
          <a:lstStyle/>
          <a:p>
            <a:pPr algn="ctr">
              <a:lnSpc>
                <a:spcPts val="3499"/>
              </a:lnSpc>
              <a:spcBef>
                <a:spcPct val="0"/>
              </a:spcBef>
            </a:pPr>
            <a:r>
              <a:rPr lang="en-US" b="true" sz="2499" i="true">
                <a:solidFill>
                  <a:srgbClr val="000000"/>
                </a:solidFill>
                <a:latin typeface="Glacial Indifference Bold Italics"/>
                <a:ea typeface="Glacial Indifference Bold Italics"/>
                <a:cs typeface="Glacial Indifference Bold Italics"/>
                <a:sym typeface="Glacial Indifference Bold Italics"/>
              </a:rPr>
              <a:t>Brand Personality On Social Media</a:t>
            </a:r>
          </a:p>
        </p:txBody>
      </p:sp>
      <p:sp>
        <p:nvSpPr>
          <p:cNvPr name="Freeform 7" id="7"/>
          <p:cNvSpPr/>
          <p:nvPr/>
        </p:nvSpPr>
        <p:spPr>
          <a:xfrm flipH="false" flipV="false" rot="0">
            <a:off x="-2287183" y="2450087"/>
            <a:ext cx="12895162" cy="8510807"/>
          </a:xfrm>
          <a:custGeom>
            <a:avLst/>
            <a:gdLst/>
            <a:ahLst/>
            <a:cxnLst/>
            <a:rect r="r" b="b" t="t" l="l"/>
            <a:pathLst>
              <a:path h="8510807" w="12895162">
                <a:moveTo>
                  <a:pt x="0" y="0"/>
                </a:moveTo>
                <a:lnTo>
                  <a:pt x="12895163" y="0"/>
                </a:lnTo>
                <a:lnTo>
                  <a:pt x="12895163" y="8510807"/>
                </a:lnTo>
                <a:lnTo>
                  <a:pt x="0" y="8510807"/>
                </a:lnTo>
                <a:lnTo>
                  <a:pt x="0" y="0"/>
                </a:lnTo>
                <a:close/>
              </a:path>
            </a:pathLst>
          </a:custGeom>
          <a:blipFill>
            <a:blip r:embed="rId2"/>
            <a:stretch>
              <a:fillRect l="0" t="0" r="0" b="0"/>
            </a:stretch>
          </a:blipFill>
        </p:spPr>
      </p:sp>
      <p:sp>
        <p:nvSpPr>
          <p:cNvPr name="TextBox 8" id="8"/>
          <p:cNvSpPr txBox="true"/>
          <p:nvPr/>
        </p:nvSpPr>
        <p:spPr>
          <a:xfrm rot="0">
            <a:off x="7122300" y="4930088"/>
            <a:ext cx="8437024" cy="4101582"/>
          </a:xfrm>
          <a:prstGeom prst="rect">
            <a:avLst/>
          </a:prstGeom>
        </p:spPr>
        <p:txBody>
          <a:bodyPr anchor="t" rtlCol="false" tIns="0" lIns="0" bIns="0" rIns="0">
            <a:spAutoFit/>
          </a:bodyPr>
          <a:lstStyle/>
          <a:p>
            <a:pPr algn="l">
              <a:lnSpc>
                <a:spcPts val="2479"/>
              </a:lnSpc>
              <a:spcBef>
                <a:spcPct val="0"/>
              </a:spcBef>
            </a:pPr>
            <a:r>
              <a:rPr lang="en-US" sz="2479" spc="-74">
                <a:solidFill>
                  <a:srgbClr val="000000"/>
                </a:solidFill>
                <a:latin typeface="Glacial Indifference"/>
                <a:ea typeface="Glacial Indifference"/>
                <a:cs typeface="Glacial Indifference"/>
                <a:sym typeface="Glacial Indifference"/>
              </a:rPr>
              <a:t>DBS will not be just a bank; it will be a</a:t>
            </a:r>
            <a:r>
              <a:rPr lang="en-US" sz="2479" spc="-74">
                <a:solidFill>
                  <a:srgbClr val="000000"/>
                </a:solidFill>
                <a:latin typeface="Glacial Indifference"/>
                <a:ea typeface="Glacial Indifference"/>
                <a:cs typeface="Glacial Indifference"/>
                <a:sym typeface="Glacial Indifference"/>
              </a:rPr>
              <a:t> </a:t>
            </a:r>
            <a:r>
              <a:rPr lang="en-US" b="true" sz="2479" spc="-74">
                <a:solidFill>
                  <a:srgbClr val="000000"/>
                </a:solidFill>
                <a:latin typeface="Glacial Indifference Bold"/>
                <a:ea typeface="Glacial Indifference Bold"/>
                <a:cs typeface="Glacial Indifference Bold"/>
                <a:sym typeface="Glacial Indifference Bold"/>
              </a:rPr>
              <a:t>reliable friend who’s always got your back </a:t>
            </a:r>
            <a:r>
              <a:rPr lang="en-US" sz="2479" spc="-74">
                <a:solidFill>
                  <a:srgbClr val="000000"/>
                </a:solidFill>
                <a:latin typeface="Glacial Indifference"/>
                <a:ea typeface="Glacial Indifference"/>
                <a:cs typeface="Glacial Indifference"/>
                <a:sym typeface="Glacial Indifference"/>
              </a:rPr>
              <a:t>in organizing plans, handling the details, and making sure things run smoothly.</a:t>
            </a:r>
            <a:r>
              <a:rPr lang="en-US" b="true" sz="2479" spc="-74">
                <a:solidFill>
                  <a:srgbClr val="000000"/>
                </a:solidFill>
                <a:latin typeface="Glacial Indifference Bold"/>
                <a:ea typeface="Glacial Indifference Bold"/>
                <a:cs typeface="Glacial Indifference Bold"/>
                <a:sym typeface="Glacial Indifference Bold"/>
              </a:rPr>
              <a:t> It’s like the bestie who nudges you toward your happy place and cheers you on to be your best self.</a:t>
            </a:r>
          </a:p>
          <a:p>
            <a:pPr algn="l">
              <a:lnSpc>
                <a:spcPts val="2479"/>
              </a:lnSpc>
              <a:spcBef>
                <a:spcPct val="0"/>
              </a:spcBef>
            </a:pPr>
          </a:p>
          <a:p>
            <a:pPr algn="l">
              <a:lnSpc>
                <a:spcPts val="2479"/>
              </a:lnSpc>
              <a:spcBef>
                <a:spcPct val="0"/>
              </a:spcBef>
            </a:pPr>
            <a:r>
              <a:rPr lang="en-US" b="true" sz="2479" spc="-74">
                <a:solidFill>
                  <a:srgbClr val="000000"/>
                </a:solidFill>
                <a:latin typeface="Glacial Indifference Bold"/>
                <a:ea typeface="Glacial Indifference Bold"/>
                <a:cs typeface="Glacial Indifference Bold"/>
                <a:sym typeface="Glacial Indifference Bold"/>
              </a:rPr>
              <a:t>How it Talks: </a:t>
            </a:r>
            <a:r>
              <a:rPr lang="en-US" sz="2479" spc="-74">
                <a:solidFill>
                  <a:srgbClr val="000000"/>
                </a:solidFill>
                <a:latin typeface="Glacial Indifference"/>
                <a:ea typeface="Glacial Indifference"/>
                <a:cs typeface="Glacial Indifference"/>
                <a:sym typeface="Glacial Indifference"/>
              </a:rPr>
              <a:t>“You live, I got this!”/ “Weekend plan? Just say when I’ll handle everything.”</a:t>
            </a:r>
          </a:p>
          <a:p>
            <a:pPr algn="l">
              <a:lnSpc>
                <a:spcPts val="2479"/>
              </a:lnSpc>
              <a:spcBef>
                <a:spcPct val="0"/>
              </a:spcBef>
            </a:pPr>
          </a:p>
          <a:p>
            <a:pPr algn="l">
              <a:lnSpc>
                <a:spcPts val="2479"/>
              </a:lnSpc>
              <a:spcBef>
                <a:spcPct val="0"/>
              </a:spcBef>
            </a:pPr>
            <a:r>
              <a:rPr lang="en-US" b="true" sz="2479" spc="-74">
                <a:solidFill>
                  <a:srgbClr val="000000"/>
                </a:solidFill>
                <a:latin typeface="Glacial Indifference Bold"/>
                <a:ea typeface="Glacial Indifference Bold"/>
                <a:cs typeface="Glacial Indifference Bold"/>
                <a:sym typeface="Glacial Indifference Bold"/>
              </a:rPr>
              <a:t>Tone</a:t>
            </a:r>
            <a:r>
              <a:rPr lang="en-US" sz="2479" spc="-74">
                <a:solidFill>
                  <a:srgbClr val="000000"/>
                </a:solidFill>
                <a:latin typeface="Glacial Indifference"/>
                <a:ea typeface="Glacial Indifference"/>
                <a:cs typeface="Glacial Indifference"/>
                <a:sym typeface="Glacial Indifference"/>
              </a:rPr>
              <a:t>: Witty, Friendly, Dependable, Hassle-Free</a:t>
            </a:r>
          </a:p>
          <a:p>
            <a:pPr algn="l">
              <a:lnSpc>
                <a:spcPts val="2479"/>
              </a:lnSpc>
              <a:spcBef>
                <a:spcPct val="0"/>
              </a:spcBef>
            </a:pPr>
            <a:r>
              <a:rPr lang="en-US" b="true" sz="2479" spc="-74">
                <a:solidFill>
                  <a:srgbClr val="000000"/>
                </a:solidFill>
                <a:latin typeface="Glacial Indifference Bold"/>
                <a:ea typeface="Glacial Indifference Bold"/>
                <a:cs typeface="Glacial Indifference Bold"/>
                <a:sym typeface="Glacial Indifference Bold"/>
              </a:rPr>
              <a:t> </a:t>
            </a:r>
          </a:p>
          <a:p>
            <a:pPr algn="l">
              <a:lnSpc>
                <a:spcPts val="2479"/>
              </a:lnSpc>
              <a:spcBef>
                <a:spcPct val="0"/>
              </a:spcBef>
            </a:pPr>
            <a:r>
              <a:rPr lang="en-US" b="true" sz="2479" spc="-74">
                <a:solidFill>
                  <a:srgbClr val="000000"/>
                </a:solidFill>
                <a:latin typeface="Glacial Indifference Bold"/>
                <a:ea typeface="Glacial Indifference Bold"/>
                <a:cs typeface="Glacial Indifference Bold"/>
                <a:sym typeface="Glacial Indifference Bold"/>
              </a:rPr>
              <a:t>Purpose: </a:t>
            </a:r>
            <a:r>
              <a:rPr lang="en-US" sz="2479" spc="-74">
                <a:solidFill>
                  <a:srgbClr val="000000"/>
                </a:solidFill>
                <a:latin typeface="Glacial Indifference"/>
                <a:ea typeface="Glacial Indifference"/>
                <a:cs typeface="Glacial Indifference"/>
                <a:sym typeface="Glacial Indifference"/>
              </a:rPr>
              <a:t>Making banking feel effortless while blending into your everyday life</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79000"/>
            </a:blip>
            <a:stretch>
              <a:fillRect l="-15579" t="0" r="-9768" b="0"/>
            </a:stretch>
          </a:blipFill>
        </p:spPr>
      </p:sp>
      <p:grpSp>
        <p:nvGrpSpPr>
          <p:cNvPr name="Group 3" id="3"/>
          <p:cNvGrpSpPr/>
          <p:nvPr/>
        </p:nvGrpSpPr>
        <p:grpSpPr>
          <a:xfrm rot="0">
            <a:off x="482425" y="6763894"/>
            <a:ext cx="9729828" cy="2407351"/>
            <a:chOff x="0" y="0"/>
            <a:chExt cx="2562588" cy="634035"/>
          </a:xfrm>
        </p:grpSpPr>
        <p:sp>
          <p:nvSpPr>
            <p:cNvPr name="Freeform 4" id="4"/>
            <p:cNvSpPr/>
            <p:nvPr/>
          </p:nvSpPr>
          <p:spPr>
            <a:xfrm flipH="false" flipV="false" rot="0">
              <a:off x="0" y="0"/>
              <a:ext cx="2562589" cy="634035"/>
            </a:xfrm>
            <a:custGeom>
              <a:avLst/>
              <a:gdLst/>
              <a:ahLst/>
              <a:cxnLst/>
              <a:rect r="r" b="b" t="t" l="l"/>
              <a:pathLst>
                <a:path h="634035" w="2562589">
                  <a:moveTo>
                    <a:pt x="0" y="0"/>
                  </a:moveTo>
                  <a:lnTo>
                    <a:pt x="2562589" y="0"/>
                  </a:lnTo>
                  <a:lnTo>
                    <a:pt x="2562589" y="634035"/>
                  </a:lnTo>
                  <a:lnTo>
                    <a:pt x="0" y="634035"/>
                  </a:lnTo>
                  <a:close/>
                </a:path>
              </a:pathLst>
            </a:custGeom>
            <a:solidFill>
              <a:srgbClr val="000000">
                <a:alpha val="0"/>
              </a:srgbClr>
            </a:solidFill>
            <a:ln w="95250" cap="sq">
              <a:solidFill>
                <a:srgbClr val="ED1C24"/>
              </a:solidFill>
              <a:prstDash val="solid"/>
              <a:miter/>
            </a:ln>
          </p:spPr>
        </p:sp>
        <p:sp>
          <p:nvSpPr>
            <p:cNvPr name="TextBox 5" id="5"/>
            <p:cNvSpPr txBox="true"/>
            <p:nvPr/>
          </p:nvSpPr>
          <p:spPr>
            <a:xfrm>
              <a:off x="0" y="47625"/>
              <a:ext cx="2562588" cy="586410"/>
            </a:xfrm>
            <a:prstGeom prst="rect">
              <a:avLst/>
            </a:prstGeom>
          </p:spPr>
          <p:txBody>
            <a:bodyPr anchor="ctr" rtlCol="false" tIns="50800" lIns="50800" bIns="50800" rIns="50800"/>
            <a:lstStyle/>
            <a:p>
              <a:pPr algn="ctr">
                <a:lnSpc>
                  <a:spcPts val="2479"/>
                </a:lnSpc>
              </a:pPr>
            </a:p>
          </p:txBody>
        </p:sp>
      </p:grpSp>
      <p:sp>
        <p:nvSpPr>
          <p:cNvPr name="TextBox 6" id="6"/>
          <p:cNvSpPr txBox="true"/>
          <p:nvPr/>
        </p:nvSpPr>
        <p:spPr>
          <a:xfrm rot="0">
            <a:off x="482425" y="2579597"/>
            <a:ext cx="9192204" cy="1085984"/>
          </a:xfrm>
          <a:prstGeom prst="rect">
            <a:avLst/>
          </a:prstGeom>
        </p:spPr>
        <p:txBody>
          <a:bodyPr anchor="t" rtlCol="false" tIns="0" lIns="0" bIns="0" rIns="0">
            <a:spAutoFit/>
          </a:bodyPr>
          <a:lstStyle/>
          <a:p>
            <a:pPr algn="l">
              <a:lnSpc>
                <a:spcPts val="8917"/>
              </a:lnSpc>
              <a:spcBef>
                <a:spcPct val="0"/>
              </a:spcBef>
            </a:pPr>
            <a:r>
              <a:rPr lang="en-US" sz="6369">
                <a:solidFill>
                  <a:srgbClr val="EB1C24"/>
                </a:solidFill>
                <a:latin typeface="League Spartan"/>
                <a:ea typeface="League Spartan"/>
                <a:cs typeface="League Spartan"/>
                <a:sym typeface="League Spartan"/>
              </a:rPr>
              <a:t>ROLE OF INSTAGRAM</a:t>
            </a:r>
          </a:p>
        </p:txBody>
      </p:sp>
      <p:sp>
        <p:nvSpPr>
          <p:cNvPr name="TextBox 7" id="7"/>
          <p:cNvSpPr txBox="true"/>
          <p:nvPr/>
        </p:nvSpPr>
        <p:spPr>
          <a:xfrm rot="0">
            <a:off x="482425" y="4323207"/>
            <a:ext cx="8872573" cy="2031111"/>
          </a:xfrm>
          <a:prstGeom prst="rect">
            <a:avLst/>
          </a:prstGeom>
        </p:spPr>
        <p:txBody>
          <a:bodyPr anchor="t" rtlCol="false" tIns="0" lIns="0" bIns="0" rIns="0">
            <a:spAutoFit/>
          </a:bodyPr>
          <a:lstStyle/>
          <a:p>
            <a:pPr algn="l">
              <a:lnSpc>
                <a:spcPts val="3192"/>
              </a:lnSpc>
            </a:pPr>
            <a:r>
              <a:rPr lang="en-US" sz="2800" spc="-137">
                <a:solidFill>
                  <a:srgbClr val="000000"/>
                </a:solidFill>
                <a:latin typeface="Poppins"/>
                <a:ea typeface="Poppins"/>
                <a:cs typeface="Poppins"/>
                <a:sym typeface="Poppins"/>
              </a:rPr>
              <a:t>DBS’s Instagram isn’t just another banking page, it’s about enabling a life free from financial hassles. Every post reinforces the brand’s promise: When Your Bank Does It All, You </a:t>
            </a:r>
            <a:r>
              <a:rPr lang="en-US" sz="2800" spc="-137" b="true">
                <a:solidFill>
                  <a:srgbClr val="EB1C24"/>
                </a:solidFill>
                <a:latin typeface="Poppins Bold"/>
                <a:ea typeface="Poppins Bold"/>
                <a:cs typeface="Poppins Bold"/>
                <a:sym typeface="Poppins Bold"/>
              </a:rPr>
              <a:t>#LiveMoreBankLess.</a:t>
            </a:r>
          </a:p>
          <a:p>
            <a:pPr algn="l">
              <a:lnSpc>
                <a:spcPts val="3192"/>
              </a:lnSpc>
            </a:pPr>
            <a:r>
              <a:rPr lang="en-US" sz="2800" spc="-137" b="true">
                <a:solidFill>
                  <a:srgbClr val="EB1C24"/>
                </a:solidFill>
                <a:latin typeface="Poppins Bold"/>
                <a:ea typeface="Poppins Bold"/>
                <a:cs typeface="Poppins Bold"/>
                <a:sym typeface="Poppins Bold"/>
              </a:rPr>
              <a:t>Ultimately becoming the ‘Inspiration Corner’</a:t>
            </a:r>
          </a:p>
        </p:txBody>
      </p:sp>
      <p:sp>
        <p:nvSpPr>
          <p:cNvPr name="TextBox 8" id="8"/>
          <p:cNvSpPr txBox="true"/>
          <p:nvPr/>
        </p:nvSpPr>
        <p:spPr>
          <a:xfrm rot="0">
            <a:off x="641970" y="6966301"/>
            <a:ext cx="9570283" cy="2031111"/>
          </a:xfrm>
          <a:prstGeom prst="rect">
            <a:avLst/>
          </a:prstGeom>
        </p:spPr>
        <p:txBody>
          <a:bodyPr anchor="t" rtlCol="false" tIns="0" lIns="0" bIns="0" rIns="0">
            <a:spAutoFit/>
          </a:bodyPr>
          <a:lstStyle/>
          <a:p>
            <a:pPr algn="l">
              <a:lnSpc>
                <a:spcPts val="3192"/>
              </a:lnSpc>
            </a:pPr>
            <a:r>
              <a:rPr lang="en-US" sz="2800" spc="-137" b="true">
                <a:solidFill>
                  <a:srgbClr val="FEFEFE"/>
                </a:solidFill>
                <a:latin typeface="Poppins Bold"/>
                <a:ea typeface="Poppins Bold"/>
                <a:cs typeface="Poppins Bold"/>
                <a:sym typeface="Poppins Bold"/>
              </a:rPr>
              <a:t>Through snappy skits, relatable memes, and handy hacks, DBS proves that banking doesn’t have to steal the spotlight. It works quietly in the background—handling the boring stuff—so you can focus on living more, stressing less, and doing what you love.</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8925" r="0" b="-8925"/>
            </a:stretch>
          </a:blipFill>
        </p:spPr>
      </p:sp>
      <p:grpSp>
        <p:nvGrpSpPr>
          <p:cNvPr name="Group 3" id="3"/>
          <p:cNvGrpSpPr/>
          <p:nvPr/>
        </p:nvGrpSpPr>
        <p:grpSpPr>
          <a:xfrm rot="0">
            <a:off x="3541849" y="4092145"/>
            <a:ext cx="2931781" cy="2931781"/>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11531" t="0" r="-11310" b="0"/>
              </a:stretch>
            </a:blipFill>
          </p:spPr>
        </p:sp>
      </p:grpSp>
      <p:grpSp>
        <p:nvGrpSpPr>
          <p:cNvPr name="Group 5" id="5"/>
          <p:cNvGrpSpPr/>
          <p:nvPr/>
        </p:nvGrpSpPr>
        <p:grpSpPr>
          <a:xfrm rot="0">
            <a:off x="11986558" y="4220732"/>
            <a:ext cx="2931781" cy="2931781"/>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0" r="0" b="0"/>
              </a:stretch>
            </a:blipFill>
          </p:spPr>
        </p:sp>
      </p:grpSp>
      <p:sp>
        <p:nvSpPr>
          <p:cNvPr name="TextBox 7" id="7"/>
          <p:cNvSpPr txBox="true"/>
          <p:nvPr/>
        </p:nvSpPr>
        <p:spPr>
          <a:xfrm rot="0">
            <a:off x="3257886" y="2571083"/>
            <a:ext cx="4483203" cy="1110665"/>
          </a:xfrm>
          <a:prstGeom prst="rect">
            <a:avLst/>
          </a:prstGeom>
        </p:spPr>
        <p:txBody>
          <a:bodyPr anchor="t" rtlCol="false" tIns="0" lIns="0" bIns="0" rIns="0">
            <a:spAutoFit/>
          </a:bodyPr>
          <a:lstStyle/>
          <a:p>
            <a:pPr algn="l">
              <a:lnSpc>
                <a:spcPts val="7680"/>
              </a:lnSpc>
            </a:pPr>
            <a:r>
              <a:rPr lang="en-US" sz="8000" spc="-392" b="true">
                <a:solidFill>
                  <a:srgbClr val="EB1B24"/>
                </a:solidFill>
                <a:latin typeface="Poppins Bold"/>
                <a:ea typeface="Poppins Bold"/>
                <a:cs typeface="Poppins Bold"/>
                <a:sym typeface="Poppins Bold"/>
              </a:rPr>
              <a:t>OWNED</a:t>
            </a:r>
          </a:p>
        </p:txBody>
      </p:sp>
      <p:sp>
        <p:nvSpPr>
          <p:cNvPr name="TextBox 8" id="8"/>
          <p:cNvSpPr txBox="true"/>
          <p:nvPr/>
        </p:nvSpPr>
        <p:spPr>
          <a:xfrm rot="0">
            <a:off x="2247541" y="7333488"/>
            <a:ext cx="5520398" cy="1543812"/>
          </a:xfrm>
          <a:prstGeom prst="rect">
            <a:avLst/>
          </a:prstGeom>
        </p:spPr>
        <p:txBody>
          <a:bodyPr anchor="t" rtlCol="false" tIns="0" lIns="0" bIns="0" rIns="0">
            <a:spAutoFit/>
          </a:bodyPr>
          <a:lstStyle/>
          <a:p>
            <a:pPr algn="ctr" marL="0" indent="0" lvl="0">
              <a:lnSpc>
                <a:spcPts val="3024"/>
              </a:lnSpc>
              <a:spcBef>
                <a:spcPct val="0"/>
              </a:spcBef>
            </a:pPr>
            <a:r>
              <a:rPr lang="en-US" b="true" sz="2400">
                <a:solidFill>
                  <a:srgbClr val="091D35">
                    <a:alpha val="83922"/>
                  </a:srgbClr>
                </a:solidFill>
                <a:latin typeface="Poppins Bold"/>
                <a:ea typeface="Poppins Bold"/>
                <a:cs typeface="Poppins Bold"/>
                <a:sym typeface="Poppins Bold"/>
              </a:rPr>
              <a:t>Our owned content brings this to life w</a:t>
            </a:r>
            <a:r>
              <a:rPr lang="en-US" b="true" sz="2400" strike="noStrike" u="none">
                <a:solidFill>
                  <a:srgbClr val="091D35">
                    <a:alpha val="83922"/>
                  </a:srgbClr>
                </a:solidFill>
                <a:latin typeface="Poppins Bold"/>
                <a:ea typeface="Poppins Bold"/>
                <a:cs typeface="Poppins Bold"/>
                <a:sym typeface="Poppins Bold"/>
              </a:rPr>
              <a:t>ith binge-worthy, snackable formats that s</a:t>
            </a:r>
            <a:r>
              <a:rPr lang="en-US" b="true" sz="2400" strike="noStrike" u="none">
                <a:solidFill>
                  <a:srgbClr val="091D35">
                    <a:alpha val="83922"/>
                  </a:srgbClr>
                </a:solidFill>
                <a:latin typeface="Poppins Bold"/>
                <a:ea typeface="Poppins Bold"/>
                <a:cs typeface="Poppins Bold"/>
                <a:sym typeface="Poppins Bold"/>
              </a:rPr>
              <a:t>e</a:t>
            </a:r>
            <a:r>
              <a:rPr lang="en-US" b="true" sz="2400" strike="noStrike" u="none">
                <a:solidFill>
                  <a:srgbClr val="091D35">
                    <a:alpha val="83922"/>
                  </a:srgbClr>
                </a:solidFill>
                <a:latin typeface="Poppins Bold"/>
                <a:ea typeface="Poppins Bold"/>
                <a:cs typeface="Poppins Bold"/>
                <a:sym typeface="Poppins Bold"/>
              </a:rPr>
              <a:t>a</a:t>
            </a:r>
            <a:r>
              <a:rPr lang="en-US" b="true" sz="2400" strike="noStrike" u="none">
                <a:solidFill>
                  <a:srgbClr val="091D35">
                    <a:alpha val="83922"/>
                  </a:srgbClr>
                </a:solidFill>
                <a:latin typeface="Poppins Bold"/>
                <a:ea typeface="Poppins Bold"/>
                <a:cs typeface="Poppins Bold"/>
                <a:sym typeface="Poppins Bold"/>
              </a:rPr>
              <a:t>mles</a:t>
            </a:r>
            <a:r>
              <a:rPr lang="en-US" b="true" sz="2400" strike="noStrike" u="none">
                <a:solidFill>
                  <a:srgbClr val="091D35">
                    <a:alpha val="83922"/>
                  </a:srgbClr>
                </a:solidFill>
                <a:latin typeface="Poppins Bold"/>
                <a:ea typeface="Poppins Bold"/>
                <a:cs typeface="Poppins Bold"/>
                <a:sym typeface="Poppins Bold"/>
              </a:rPr>
              <a:t>sly integrate DBS into everyday momen</a:t>
            </a:r>
            <a:r>
              <a:rPr lang="en-US" b="true" sz="2400" strike="noStrike" u="none">
                <a:solidFill>
                  <a:srgbClr val="091D35">
                    <a:alpha val="83922"/>
                  </a:srgbClr>
                </a:solidFill>
                <a:latin typeface="Poppins Bold"/>
                <a:ea typeface="Poppins Bold"/>
                <a:cs typeface="Poppins Bold"/>
                <a:sym typeface="Poppins Bold"/>
              </a:rPr>
              <a:t>t</a:t>
            </a:r>
            <a:r>
              <a:rPr lang="en-US" b="true" sz="2400" strike="noStrike" u="none">
                <a:solidFill>
                  <a:srgbClr val="091D35">
                    <a:alpha val="83922"/>
                  </a:srgbClr>
                </a:solidFill>
                <a:latin typeface="Poppins Bold"/>
                <a:ea typeface="Poppins Bold"/>
                <a:cs typeface="Poppins Bold"/>
                <a:sym typeface="Poppins Bold"/>
              </a:rPr>
              <a:t>s.</a:t>
            </a:r>
          </a:p>
        </p:txBody>
      </p:sp>
      <p:sp>
        <p:nvSpPr>
          <p:cNvPr name="TextBox 9" id="9"/>
          <p:cNvSpPr txBox="true"/>
          <p:nvPr/>
        </p:nvSpPr>
        <p:spPr>
          <a:xfrm rot="0">
            <a:off x="11916905" y="2642520"/>
            <a:ext cx="2802829" cy="1110616"/>
          </a:xfrm>
          <a:prstGeom prst="rect">
            <a:avLst/>
          </a:prstGeom>
        </p:spPr>
        <p:txBody>
          <a:bodyPr anchor="t" rtlCol="false" tIns="0" lIns="0" bIns="0" rIns="0">
            <a:spAutoFit/>
          </a:bodyPr>
          <a:lstStyle/>
          <a:p>
            <a:pPr algn="ctr" marL="0" indent="0" lvl="0">
              <a:lnSpc>
                <a:spcPts val="7680"/>
              </a:lnSpc>
              <a:spcBef>
                <a:spcPct val="0"/>
              </a:spcBef>
            </a:pPr>
            <a:r>
              <a:rPr lang="en-US" b="true" sz="8000" spc="-392">
                <a:solidFill>
                  <a:srgbClr val="ED1C24"/>
                </a:solidFill>
                <a:latin typeface="Poppins Bold"/>
                <a:ea typeface="Poppins Bold"/>
                <a:cs typeface="Poppins Bold"/>
                <a:sym typeface="Poppins Bold"/>
              </a:rPr>
              <a:t>PAID</a:t>
            </a:r>
          </a:p>
        </p:txBody>
      </p:sp>
      <p:sp>
        <p:nvSpPr>
          <p:cNvPr name="TextBox 10" id="10"/>
          <p:cNvSpPr txBox="true"/>
          <p:nvPr/>
        </p:nvSpPr>
        <p:spPr>
          <a:xfrm rot="0">
            <a:off x="9977346" y="7333488"/>
            <a:ext cx="7281954" cy="1543812"/>
          </a:xfrm>
          <a:prstGeom prst="rect">
            <a:avLst/>
          </a:prstGeom>
        </p:spPr>
        <p:txBody>
          <a:bodyPr anchor="t" rtlCol="false" tIns="0" lIns="0" bIns="0" rIns="0">
            <a:spAutoFit/>
          </a:bodyPr>
          <a:lstStyle/>
          <a:p>
            <a:pPr algn="ctr" marL="0" indent="0" lvl="0">
              <a:lnSpc>
                <a:spcPts val="3024"/>
              </a:lnSpc>
              <a:spcBef>
                <a:spcPct val="0"/>
              </a:spcBef>
            </a:pPr>
            <a:r>
              <a:rPr lang="en-US" b="true" sz="2400">
                <a:solidFill>
                  <a:srgbClr val="091D35">
                    <a:alpha val="83922"/>
                  </a:srgbClr>
                </a:solidFill>
                <a:latin typeface="Poppins Bold"/>
                <a:ea typeface="Poppins Bold"/>
                <a:cs typeface="Poppins Bold"/>
                <a:sym typeface="Poppins Bold"/>
              </a:rPr>
              <a:t>To am</a:t>
            </a:r>
            <a:r>
              <a:rPr lang="en-US" b="true" sz="2400" strike="noStrike" u="none">
                <a:solidFill>
                  <a:srgbClr val="091D35">
                    <a:alpha val="83922"/>
                  </a:srgbClr>
                </a:solidFill>
                <a:latin typeface="Poppins Bold"/>
                <a:ea typeface="Poppins Bold"/>
                <a:cs typeface="Poppins Bold"/>
                <a:sym typeface="Poppins Bold"/>
              </a:rPr>
              <a:t>plify our message, we tap into the pulse of digital culture—leveraging influencers, meme pages, and brand collaborations that make banking feel like second nature.</a:t>
            </a:r>
          </a:p>
        </p:txBody>
      </p:sp>
      <p:sp>
        <p:nvSpPr>
          <p:cNvPr name="TextBox 11" id="11"/>
          <p:cNvSpPr txBox="true"/>
          <p:nvPr/>
        </p:nvSpPr>
        <p:spPr>
          <a:xfrm rot="0">
            <a:off x="3608524" y="3482040"/>
            <a:ext cx="2610296" cy="342265"/>
          </a:xfrm>
          <a:prstGeom prst="rect">
            <a:avLst/>
          </a:prstGeom>
        </p:spPr>
        <p:txBody>
          <a:bodyPr anchor="t" rtlCol="false" tIns="0" lIns="0" bIns="0" rIns="0">
            <a:spAutoFit/>
          </a:bodyPr>
          <a:lstStyle/>
          <a:p>
            <a:pPr algn="ctr">
              <a:lnSpc>
                <a:spcPts val="2659"/>
              </a:lnSpc>
              <a:spcBef>
                <a:spcPct val="0"/>
              </a:spcBef>
            </a:pPr>
            <a:r>
              <a:rPr lang="en-US" b="true" sz="1899" i="true">
                <a:solidFill>
                  <a:srgbClr val="222222"/>
                </a:solidFill>
                <a:latin typeface="Poppins Bold Italics"/>
                <a:ea typeface="Poppins Bold Italics"/>
                <a:cs typeface="Poppins Bold Italics"/>
                <a:sym typeface="Poppins Bold Italics"/>
              </a:rPr>
              <a:t>The Invisible Enabler </a:t>
            </a:r>
          </a:p>
        </p:txBody>
      </p:sp>
      <p:sp>
        <p:nvSpPr>
          <p:cNvPr name="TextBox 12" id="12"/>
          <p:cNvSpPr txBox="true"/>
          <p:nvPr/>
        </p:nvSpPr>
        <p:spPr>
          <a:xfrm rot="0">
            <a:off x="11812130" y="3610578"/>
            <a:ext cx="3432349" cy="342265"/>
          </a:xfrm>
          <a:prstGeom prst="rect">
            <a:avLst/>
          </a:prstGeom>
        </p:spPr>
        <p:txBody>
          <a:bodyPr anchor="t" rtlCol="false" tIns="0" lIns="0" bIns="0" rIns="0">
            <a:spAutoFit/>
          </a:bodyPr>
          <a:lstStyle/>
          <a:p>
            <a:pPr algn="ctr">
              <a:lnSpc>
                <a:spcPts val="2659"/>
              </a:lnSpc>
              <a:spcBef>
                <a:spcPct val="0"/>
              </a:spcBef>
            </a:pPr>
            <a:r>
              <a:rPr lang="en-US" b="true" sz="1899" i="true">
                <a:solidFill>
                  <a:srgbClr val="222222"/>
                </a:solidFill>
                <a:latin typeface="Poppins Bold Italics"/>
                <a:ea typeface="Poppins Bold Italics"/>
                <a:cs typeface="Poppins Bold Italics"/>
                <a:sym typeface="Poppins Bold Italics"/>
              </a:rPr>
              <a:t>Culture Meets Convenience</a:t>
            </a:r>
          </a:p>
        </p:txBody>
      </p:sp>
      <p:sp>
        <p:nvSpPr>
          <p:cNvPr name="TextBox 13" id="13"/>
          <p:cNvSpPr txBox="true"/>
          <p:nvPr/>
        </p:nvSpPr>
        <p:spPr>
          <a:xfrm rot="0">
            <a:off x="4930801" y="1123950"/>
            <a:ext cx="8521647" cy="965835"/>
          </a:xfrm>
          <a:prstGeom prst="rect">
            <a:avLst/>
          </a:prstGeom>
        </p:spPr>
        <p:txBody>
          <a:bodyPr anchor="t" rtlCol="false" tIns="0" lIns="0" bIns="0" rIns="0">
            <a:spAutoFit/>
          </a:bodyPr>
          <a:lstStyle/>
          <a:p>
            <a:pPr algn="l">
              <a:lnSpc>
                <a:spcPts val="6719"/>
              </a:lnSpc>
            </a:pPr>
            <a:r>
              <a:rPr lang="en-US" sz="6999" spc="-342" b="true">
                <a:solidFill>
                  <a:srgbClr val="EB1C24"/>
                </a:solidFill>
                <a:latin typeface="Poppins Bold"/>
                <a:ea typeface="Poppins Bold"/>
                <a:cs typeface="Poppins Bold"/>
                <a:sym typeface="Poppins Bold"/>
              </a:rPr>
              <a:t>CONTENT STRATEGY</a:t>
            </a:r>
          </a:p>
        </p:txBody>
      </p:sp>
      <p:sp>
        <p:nvSpPr>
          <p:cNvPr name="AutoShape 14" id="14"/>
          <p:cNvSpPr/>
          <p:nvPr/>
        </p:nvSpPr>
        <p:spPr>
          <a:xfrm flipV="true">
            <a:off x="9182100" y="2766060"/>
            <a:ext cx="0" cy="6492240"/>
          </a:xfrm>
          <a:prstGeom prst="line">
            <a:avLst/>
          </a:prstGeom>
          <a:ln cap="flat" w="76200">
            <a:solidFill>
              <a:srgbClr val="000000"/>
            </a:solidFill>
            <a:prstDash val="solid"/>
            <a:headEnd type="none" len="sm" w="sm"/>
            <a:tailEnd type="none" len="sm" w="sm"/>
          </a:ln>
        </p:spPr>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15732810" y="1353711"/>
            <a:ext cx="1183982" cy="1183982"/>
          </a:xfrm>
          <a:custGeom>
            <a:avLst/>
            <a:gdLst/>
            <a:ahLst/>
            <a:cxnLst/>
            <a:rect r="r" b="b" t="t" l="l"/>
            <a:pathLst>
              <a:path h="1183982" w="1183982">
                <a:moveTo>
                  <a:pt x="0" y="0"/>
                </a:moveTo>
                <a:lnTo>
                  <a:pt x="1183982" y="0"/>
                </a:lnTo>
                <a:lnTo>
                  <a:pt x="1183982" y="1183981"/>
                </a:lnTo>
                <a:lnTo>
                  <a:pt x="0" y="118398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2692427" y="-696304"/>
            <a:ext cx="7908899" cy="7908899"/>
          </a:xfrm>
          <a:custGeom>
            <a:avLst/>
            <a:gdLst/>
            <a:ahLst/>
            <a:cxnLst/>
            <a:rect r="r" b="b" t="t" l="l"/>
            <a:pathLst>
              <a:path h="7908899" w="7908899">
                <a:moveTo>
                  <a:pt x="0" y="0"/>
                </a:moveTo>
                <a:lnTo>
                  <a:pt x="7908899" y="0"/>
                </a:lnTo>
                <a:lnTo>
                  <a:pt x="7908899" y="7908899"/>
                </a:lnTo>
                <a:lnTo>
                  <a:pt x="0" y="790889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9256123" y="2850003"/>
            <a:ext cx="8384422" cy="4325738"/>
            <a:chOff x="0" y="0"/>
            <a:chExt cx="11179230" cy="5767650"/>
          </a:xfrm>
        </p:grpSpPr>
        <p:sp>
          <p:nvSpPr>
            <p:cNvPr name="TextBox 8" id="8"/>
            <p:cNvSpPr txBox="true"/>
            <p:nvPr/>
          </p:nvSpPr>
          <p:spPr>
            <a:xfrm rot="0">
              <a:off x="161667" y="-180975"/>
              <a:ext cx="10356836" cy="3838575"/>
            </a:xfrm>
            <a:prstGeom prst="rect">
              <a:avLst/>
            </a:prstGeom>
          </p:spPr>
          <p:txBody>
            <a:bodyPr anchor="t" rtlCol="false" tIns="0" lIns="0" bIns="0" rIns="0">
              <a:spAutoFit/>
            </a:bodyPr>
            <a:lstStyle/>
            <a:p>
              <a:pPr algn="l" marL="0" indent="0" lvl="0">
                <a:lnSpc>
                  <a:spcPts val="10800"/>
                </a:lnSpc>
              </a:pPr>
              <a:r>
                <a:rPr lang="en-US" b="true" sz="9000">
                  <a:solidFill>
                    <a:srgbClr val="000000"/>
                  </a:solidFill>
                  <a:latin typeface="Times New Roman Bold"/>
                  <a:ea typeface="Times New Roman Bold"/>
                  <a:cs typeface="Times New Roman Bold"/>
                  <a:sym typeface="Times New Roman Bold"/>
                </a:rPr>
                <a:t>CREATIVE EXECUTION</a:t>
              </a:r>
            </a:p>
          </p:txBody>
        </p:sp>
        <p:sp>
          <p:nvSpPr>
            <p:cNvPr name="TextBox 9" id="9"/>
            <p:cNvSpPr txBox="true"/>
            <p:nvPr/>
          </p:nvSpPr>
          <p:spPr>
            <a:xfrm rot="0">
              <a:off x="161667" y="4567289"/>
              <a:ext cx="10356836" cy="1200362"/>
            </a:xfrm>
            <a:prstGeom prst="rect">
              <a:avLst/>
            </a:prstGeom>
          </p:spPr>
          <p:txBody>
            <a:bodyPr anchor="t" rtlCol="false" tIns="0" lIns="0" bIns="0" rIns="0">
              <a:spAutoFit/>
            </a:bodyPr>
            <a:lstStyle/>
            <a:p>
              <a:pPr algn="l" marL="0" indent="0" lvl="0">
                <a:lnSpc>
                  <a:spcPts val="3640"/>
                </a:lnSpc>
              </a:pPr>
              <a:r>
                <a:rPr lang="en-US" sz="2800" i="true" spc="-17">
                  <a:solidFill>
                    <a:srgbClr val="000000"/>
                  </a:solidFill>
                  <a:latin typeface="Glacial Indifference Italics"/>
                  <a:ea typeface="Glacial Indifference Italics"/>
                  <a:cs typeface="Glacial Indifference Italics"/>
                  <a:sym typeface="Glacial Indifference Italics"/>
                </a:rPr>
                <a:t>Diving into the creative ideas that will drive the campaign and keep it going</a:t>
              </a:r>
            </a:p>
          </p:txBody>
        </p:sp>
        <p:sp>
          <p:nvSpPr>
            <p:cNvPr name="AutoShape 10" id="10"/>
            <p:cNvSpPr/>
            <p:nvPr/>
          </p:nvSpPr>
          <p:spPr>
            <a:xfrm>
              <a:off x="0" y="4078653"/>
              <a:ext cx="11179230" cy="0"/>
            </a:xfrm>
            <a:prstGeom prst="line">
              <a:avLst/>
            </a:prstGeom>
            <a:ln cap="flat" w="139700">
              <a:solidFill>
                <a:srgbClr val="ED1C24"/>
              </a:solidFill>
              <a:prstDash val="solid"/>
              <a:headEnd type="none" len="sm" w="sm"/>
              <a:tailEnd type="none" len="sm" w="sm"/>
            </a:ln>
          </p:spPr>
        </p:sp>
      </p:gr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bg>
      <p:bgPr>
        <a:solidFill>
          <a:srgbClr val="EB1C24"/>
        </a:solidFill>
      </p:bgPr>
    </p:bg>
    <p:spTree>
      <p:nvGrpSpPr>
        <p:cNvPr id="1" name=""/>
        <p:cNvGrpSpPr/>
        <p:nvPr/>
      </p:nvGrpSpPr>
      <p:grpSpPr>
        <a:xfrm>
          <a:off x="0" y="0"/>
          <a:ext cx="0" cy="0"/>
          <a:chOff x="0" y="0"/>
          <a:chExt cx="0" cy="0"/>
        </a:xfrm>
      </p:grpSpPr>
      <p:sp>
        <p:nvSpPr>
          <p:cNvPr name="TextBox 2" id="2"/>
          <p:cNvSpPr txBox="true"/>
          <p:nvPr/>
        </p:nvSpPr>
        <p:spPr>
          <a:xfrm rot="0">
            <a:off x="1028700" y="1019175"/>
            <a:ext cx="10348359" cy="787922"/>
          </a:xfrm>
          <a:prstGeom prst="rect">
            <a:avLst/>
          </a:prstGeom>
        </p:spPr>
        <p:txBody>
          <a:bodyPr anchor="t" rtlCol="false" tIns="0" lIns="0" bIns="0" rIns="0">
            <a:spAutoFit/>
          </a:bodyPr>
          <a:lstStyle/>
          <a:p>
            <a:pPr algn="l">
              <a:lnSpc>
                <a:spcPts val="5145"/>
              </a:lnSpc>
            </a:pPr>
            <a:r>
              <a:rPr lang="en-US" b="true" sz="5145" spc="-154">
                <a:solidFill>
                  <a:srgbClr val="FEFEFE"/>
                </a:solidFill>
                <a:latin typeface="Times New Roman Bold"/>
                <a:ea typeface="Times New Roman Bold"/>
                <a:cs typeface="Times New Roman Bold"/>
                <a:sym typeface="Times New Roman Bold"/>
              </a:rPr>
              <a:t>Dividing the campaign into 3 phases</a:t>
            </a:r>
          </a:p>
        </p:txBody>
      </p:sp>
      <p:sp>
        <p:nvSpPr>
          <p:cNvPr name="Freeform 3" id="3"/>
          <p:cNvSpPr/>
          <p:nvPr/>
        </p:nvSpPr>
        <p:spPr>
          <a:xfrm flipH="false" flipV="false" rot="0">
            <a:off x="2994399" y="4058605"/>
            <a:ext cx="12299202" cy="1568148"/>
          </a:xfrm>
          <a:custGeom>
            <a:avLst/>
            <a:gdLst/>
            <a:ahLst/>
            <a:cxnLst/>
            <a:rect r="r" b="b" t="t" l="l"/>
            <a:pathLst>
              <a:path h="1568148" w="12299202">
                <a:moveTo>
                  <a:pt x="0" y="0"/>
                </a:moveTo>
                <a:lnTo>
                  <a:pt x="12299202" y="0"/>
                </a:lnTo>
                <a:lnTo>
                  <a:pt x="12299202" y="1568149"/>
                </a:lnTo>
                <a:lnTo>
                  <a:pt x="0" y="1568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5939989" y="2204016"/>
            <a:ext cx="6408022" cy="1530166"/>
            <a:chOff x="0" y="0"/>
            <a:chExt cx="1687710" cy="403007"/>
          </a:xfrm>
        </p:grpSpPr>
        <p:sp>
          <p:nvSpPr>
            <p:cNvPr name="Freeform 5" id="5"/>
            <p:cNvSpPr/>
            <p:nvPr/>
          </p:nvSpPr>
          <p:spPr>
            <a:xfrm flipH="false" flipV="false" rot="0">
              <a:off x="0" y="0"/>
              <a:ext cx="1687710" cy="403007"/>
            </a:xfrm>
            <a:custGeom>
              <a:avLst/>
              <a:gdLst/>
              <a:ahLst/>
              <a:cxnLst/>
              <a:rect r="r" b="b" t="t" l="l"/>
              <a:pathLst>
                <a:path h="403007" w="1687710">
                  <a:moveTo>
                    <a:pt x="61616" y="0"/>
                  </a:moveTo>
                  <a:lnTo>
                    <a:pt x="1626093" y="0"/>
                  </a:lnTo>
                  <a:cubicBezTo>
                    <a:pt x="1660123" y="0"/>
                    <a:pt x="1687710" y="27587"/>
                    <a:pt x="1687710" y="61616"/>
                  </a:cubicBezTo>
                  <a:lnTo>
                    <a:pt x="1687710" y="341390"/>
                  </a:lnTo>
                  <a:cubicBezTo>
                    <a:pt x="1687710" y="375420"/>
                    <a:pt x="1660123" y="403007"/>
                    <a:pt x="1626093" y="403007"/>
                  </a:cubicBezTo>
                  <a:lnTo>
                    <a:pt x="61616" y="403007"/>
                  </a:lnTo>
                  <a:cubicBezTo>
                    <a:pt x="27587" y="403007"/>
                    <a:pt x="0" y="375420"/>
                    <a:pt x="0" y="341390"/>
                  </a:cubicBezTo>
                  <a:lnTo>
                    <a:pt x="0" y="61616"/>
                  </a:lnTo>
                  <a:cubicBezTo>
                    <a:pt x="0" y="27587"/>
                    <a:pt x="27587" y="0"/>
                    <a:pt x="61616" y="0"/>
                  </a:cubicBezTo>
                  <a:close/>
                </a:path>
              </a:pathLst>
            </a:custGeom>
            <a:solidFill>
              <a:srgbClr val="FFFFFF"/>
            </a:solidFill>
          </p:spPr>
        </p:sp>
        <p:sp>
          <p:nvSpPr>
            <p:cNvPr name="TextBox 6" id="6"/>
            <p:cNvSpPr txBox="true"/>
            <p:nvPr/>
          </p:nvSpPr>
          <p:spPr>
            <a:xfrm>
              <a:off x="0" y="-9525"/>
              <a:ext cx="1687710" cy="412532"/>
            </a:xfrm>
            <a:prstGeom prst="rect">
              <a:avLst/>
            </a:prstGeom>
          </p:spPr>
          <p:txBody>
            <a:bodyPr anchor="ctr" rtlCol="false" tIns="50800" lIns="50800" bIns="50800" rIns="50800"/>
            <a:lstStyle/>
            <a:p>
              <a:pPr algn="l">
                <a:lnSpc>
                  <a:spcPts val="2358"/>
                </a:lnSpc>
                <a:spcBef>
                  <a:spcPct val="0"/>
                </a:spcBef>
              </a:pPr>
            </a:p>
          </p:txBody>
        </p:sp>
      </p:grpSp>
      <p:sp>
        <p:nvSpPr>
          <p:cNvPr name="TextBox 7" id="7"/>
          <p:cNvSpPr txBox="true"/>
          <p:nvPr/>
        </p:nvSpPr>
        <p:spPr>
          <a:xfrm rot="0">
            <a:off x="6304076" y="2494102"/>
            <a:ext cx="5663505" cy="563904"/>
          </a:xfrm>
          <a:prstGeom prst="rect">
            <a:avLst/>
          </a:prstGeom>
        </p:spPr>
        <p:txBody>
          <a:bodyPr anchor="t" rtlCol="false" tIns="0" lIns="0" bIns="0" rIns="0">
            <a:spAutoFit/>
          </a:bodyPr>
          <a:lstStyle/>
          <a:p>
            <a:pPr algn="ctr">
              <a:lnSpc>
                <a:spcPts val="4620"/>
              </a:lnSpc>
            </a:pPr>
            <a:r>
              <a:rPr lang="en-US" sz="3300" b="true">
                <a:solidFill>
                  <a:srgbClr val="EB1C24"/>
                </a:solidFill>
                <a:latin typeface="Nunito Bold"/>
                <a:ea typeface="Nunito Bold"/>
                <a:cs typeface="Nunito Bold"/>
                <a:sym typeface="Nunito Bold"/>
              </a:rPr>
              <a:t>When Your Bank Does It All</a:t>
            </a:r>
          </a:p>
        </p:txBody>
      </p:sp>
      <p:grpSp>
        <p:nvGrpSpPr>
          <p:cNvPr name="Group 8" id="8"/>
          <p:cNvGrpSpPr/>
          <p:nvPr/>
        </p:nvGrpSpPr>
        <p:grpSpPr>
          <a:xfrm rot="0">
            <a:off x="7837357" y="5865185"/>
            <a:ext cx="2821761" cy="633706"/>
            <a:chOff x="0" y="0"/>
            <a:chExt cx="743180" cy="166902"/>
          </a:xfrm>
        </p:grpSpPr>
        <p:sp>
          <p:nvSpPr>
            <p:cNvPr name="Freeform 9" id="9"/>
            <p:cNvSpPr/>
            <p:nvPr/>
          </p:nvSpPr>
          <p:spPr>
            <a:xfrm flipH="false" flipV="false" rot="0">
              <a:off x="0" y="0"/>
              <a:ext cx="743180" cy="166902"/>
            </a:xfrm>
            <a:custGeom>
              <a:avLst/>
              <a:gdLst/>
              <a:ahLst/>
              <a:cxnLst/>
              <a:rect r="r" b="b" t="t" l="l"/>
              <a:pathLst>
                <a:path h="166902" w="743180">
                  <a:moveTo>
                    <a:pt x="83451" y="0"/>
                  </a:moveTo>
                  <a:lnTo>
                    <a:pt x="659729" y="0"/>
                  </a:lnTo>
                  <a:cubicBezTo>
                    <a:pt x="681861" y="0"/>
                    <a:pt x="703087" y="8792"/>
                    <a:pt x="718738" y="24442"/>
                  </a:cubicBezTo>
                  <a:cubicBezTo>
                    <a:pt x="734388" y="40092"/>
                    <a:pt x="743180" y="61318"/>
                    <a:pt x="743180" y="83451"/>
                  </a:cubicBezTo>
                  <a:lnTo>
                    <a:pt x="743180" y="83451"/>
                  </a:lnTo>
                  <a:cubicBezTo>
                    <a:pt x="743180" y="105584"/>
                    <a:pt x="734388" y="126810"/>
                    <a:pt x="718738" y="142460"/>
                  </a:cubicBezTo>
                  <a:cubicBezTo>
                    <a:pt x="703087" y="158110"/>
                    <a:pt x="681861" y="166902"/>
                    <a:pt x="659729" y="166902"/>
                  </a:cubicBezTo>
                  <a:lnTo>
                    <a:pt x="83451" y="166902"/>
                  </a:lnTo>
                  <a:cubicBezTo>
                    <a:pt x="61318" y="166902"/>
                    <a:pt x="40092" y="158110"/>
                    <a:pt x="24442" y="142460"/>
                  </a:cubicBezTo>
                  <a:cubicBezTo>
                    <a:pt x="8792" y="126810"/>
                    <a:pt x="0" y="105584"/>
                    <a:pt x="0" y="83451"/>
                  </a:cubicBezTo>
                  <a:lnTo>
                    <a:pt x="0" y="83451"/>
                  </a:lnTo>
                  <a:cubicBezTo>
                    <a:pt x="0" y="61318"/>
                    <a:pt x="8792" y="40092"/>
                    <a:pt x="24442" y="24442"/>
                  </a:cubicBezTo>
                  <a:cubicBezTo>
                    <a:pt x="40092" y="8792"/>
                    <a:pt x="61318" y="0"/>
                    <a:pt x="83451" y="0"/>
                  </a:cubicBezTo>
                  <a:close/>
                </a:path>
              </a:pathLst>
            </a:custGeom>
            <a:solidFill>
              <a:srgbClr val="FFFFFF"/>
            </a:solidFill>
          </p:spPr>
        </p:sp>
        <p:sp>
          <p:nvSpPr>
            <p:cNvPr name="TextBox 10" id="10"/>
            <p:cNvSpPr txBox="true"/>
            <p:nvPr/>
          </p:nvSpPr>
          <p:spPr>
            <a:xfrm>
              <a:off x="0" y="-19050"/>
              <a:ext cx="743180" cy="185952"/>
            </a:xfrm>
            <a:prstGeom prst="rect">
              <a:avLst/>
            </a:prstGeom>
          </p:spPr>
          <p:txBody>
            <a:bodyPr anchor="ctr" rtlCol="false" tIns="50800" lIns="50800" bIns="50800" rIns="50800"/>
            <a:lstStyle/>
            <a:p>
              <a:pPr algn="ctr">
                <a:lnSpc>
                  <a:spcPts val="2620"/>
                </a:lnSpc>
              </a:pPr>
            </a:p>
          </p:txBody>
        </p:sp>
      </p:grpSp>
      <p:sp>
        <p:nvSpPr>
          <p:cNvPr name="TextBox 11" id="11"/>
          <p:cNvSpPr txBox="true"/>
          <p:nvPr/>
        </p:nvSpPr>
        <p:spPr>
          <a:xfrm rot="0">
            <a:off x="7947720" y="5875015"/>
            <a:ext cx="2533055" cy="537845"/>
          </a:xfrm>
          <a:prstGeom prst="rect">
            <a:avLst/>
          </a:prstGeom>
        </p:spPr>
        <p:txBody>
          <a:bodyPr anchor="t" rtlCol="false" tIns="0" lIns="0" bIns="0" rIns="0">
            <a:spAutoFit/>
          </a:bodyPr>
          <a:lstStyle/>
          <a:p>
            <a:pPr algn="ctr">
              <a:lnSpc>
                <a:spcPts val="4480"/>
              </a:lnSpc>
            </a:pPr>
            <a:r>
              <a:rPr lang="en-US" sz="3200" b="true">
                <a:solidFill>
                  <a:srgbClr val="EB1C24"/>
                </a:solidFill>
                <a:latin typeface="Nunito Bold"/>
                <a:ea typeface="Nunito Bold"/>
                <a:cs typeface="Nunito Bold"/>
                <a:sym typeface="Nunito Bold"/>
              </a:rPr>
              <a:t>Amplification</a:t>
            </a:r>
          </a:p>
        </p:txBody>
      </p:sp>
      <p:grpSp>
        <p:nvGrpSpPr>
          <p:cNvPr name="Group 12" id="12"/>
          <p:cNvGrpSpPr/>
          <p:nvPr/>
        </p:nvGrpSpPr>
        <p:grpSpPr>
          <a:xfrm rot="0">
            <a:off x="13250129" y="5779154"/>
            <a:ext cx="3040211" cy="633706"/>
            <a:chOff x="0" y="0"/>
            <a:chExt cx="800714" cy="166902"/>
          </a:xfrm>
        </p:grpSpPr>
        <p:sp>
          <p:nvSpPr>
            <p:cNvPr name="Freeform 13" id="13"/>
            <p:cNvSpPr/>
            <p:nvPr/>
          </p:nvSpPr>
          <p:spPr>
            <a:xfrm flipH="false" flipV="false" rot="0">
              <a:off x="0" y="0"/>
              <a:ext cx="800714" cy="166902"/>
            </a:xfrm>
            <a:custGeom>
              <a:avLst/>
              <a:gdLst/>
              <a:ahLst/>
              <a:cxnLst/>
              <a:rect r="r" b="b" t="t" l="l"/>
              <a:pathLst>
                <a:path h="166902" w="800714">
                  <a:moveTo>
                    <a:pt x="83451" y="0"/>
                  </a:moveTo>
                  <a:lnTo>
                    <a:pt x="717263" y="0"/>
                  </a:lnTo>
                  <a:cubicBezTo>
                    <a:pt x="739396" y="0"/>
                    <a:pt x="760622" y="8792"/>
                    <a:pt x="776272" y="24442"/>
                  </a:cubicBezTo>
                  <a:cubicBezTo>
                    <a:pt x="791922" y="40092"/>
                    <a:pt x="800714" y="61318"/>
                    <a:pt x="800714" y="83451"/>
                  </a:cubicBezTo>
                  <a:lnTo>
                    <a:pt x="800714" y="83451"/>
                  </a:lnTo>
                  <a:cubicBezTo>
                    <a:pt x="800714" y="105584"/>
                    <a:pt x="791922" y="126810"/>
                    <a:pt x="776272" y="142460"/>
                  </a:cubicBezTo>
                  <a:cubicBezTo>
                    <a:pt x="760622" y="158110"/>
                    <a:pt x="739396" y="166902"/>
                    <a:pt x="717263" y="166902"/>
                  </a:cubicBezTo>
                  <a:lnTo>
                    <a:pt x="83451" y="166902"/>
                  </a:lnTo>
                  <a:cubicBezTo>
                    <a:pt x="61318" y="166902"/>
                    <a:pt x="40092" y="158110"/>
                    <a:pt x="24442" y="142460"/>
                  </a:cubicBezTo>
                  <a:cubicBezTo>
                    <a:pt x="8792" y="126810"/>
                    <a:pt x="0" y="105584"/>
                    <a:pt x="0" y="83451"/>
                  </a:cubicBezTo>
                  <a:lnTo>
                    <a:pt x="0" y="83451"/>
                  </a:lnTo>
                  <a:cubicBezTo>
                    <a:pt x="0" y="61318"/>
                    <a:pt x="8792" y="40092"/>
                    <a:pt x="24442" y="24442"/>
                  </a:cubicBezTo>
                  <a:cubicBezTo>
                    <a:pt x="40092" y="8792"/>
                    <a:pt x="61318" y="0"/>
                    <a:pt x="83451" y="0"/>
                  </a:cubicBezTo>
                  <a:close/>
                </a:path>
              </a:pathLst>
            </a:custGeom>
            <a:solidFill>
              <a:srgbClr val="FFFFFF"/>
            </a:solidFill>
          </p:spPr>
        </p:sp>
        <p:sp>
          <p:nvSpPr>
            <p:cNvPr name="TextBox 14" id="14"/>
            <p:cNvSpPr txBox="true"/>
            <p:nvPr/>
          </p:nvSpPr>
          <p:spPr>
            <a:xfrm>
              <a:off x="0" y="-19050"/>
              <a:ext cx="800714" cy="185952"/>
            </a:xfrm>
            <a:prstGeom prst="rect">
              <a:avLst/>
            </a:prstGeom>
          </p:spPr>
          <p:txBody>
            <a:bodyPr anchor="ctr" rtlCol="false" tIns="50800" lIns="50800" bIns="50800" rIns="50800"/>
            <a:lstStyle/>
            <a:p>
              <a:pPr algn="ctr">
                <a:lnSpc>
                  <a:spcPts val="2620"/>
                </a:lnSpc>
              </a:pPr>
            </a:p>
          </p:txBody>
        </p:sp>
      </p:grpSp>
      <p:sp>
        <p:nvSpPr>
          <p:cNvPr name="TextBox 15" id="15"/>
          <p:cNvSpPr txBox="true"/>
          <p:nvPr/>
        </p:nvSpPr>
        <p:spPr>
          <a:xfrm rot="0">
            <a:off x="13682115" y="5795895"/>
            <a:ext cx="2176239" cy="537844"/>
          </a:xfrm>
          <a:prstGeom prst="rect">
            <a:avLst/>
          </a:prstGeom>
        </p:spPr>
        <p:txBody>
          <a:bodyPr anchor="t" rtlCol="false" tIns="0" lIns="0" bIns="0" rIns="0">
            <a:spAutoFit/>
          </a:bodyPr>
          <a:lstStyle/>
          <a:p>
            <a:pPr algn="ctr">
              <a:lnSpc>
                <a:spcPts val="4480"/>
              </a:lnSpc>
            </a:pPr>
            <a:r>
              <a:rPr lang="en-US" sz="3200" b="true">
                <a:solidFill>
                  <a:srgbClr val="EB1C24"/>
                </a:solidFill>
                <a:latin typeface="Nunito Bold"/>
                <a:ea typeface="Nunito Bold"/>
                <a:cs typeface="Nunito Bold"/>
                <a:sym typeface="Nunito Bold"/>
              </a:rPr>
              <a:t>Sustenance</a:t>
            </a:r>
          </a:p>
        </p:txBody>
      </p:sp>
      <p:sp>
        <p:nvSpPr>
          <p:cNvPr name="TextBox 16" id="16"/>
          <p:cNvSpPr txBox="true"/>
          <p:nvPr/>
        </p:nvSpPr>
        <p:spPr>
          <a:xfrm rot="0">
            <a:off x="1792580" y="6869250"/>
            <a:ext cx="3779946" cy="1286510"/>
          </a:xfrm>
          <a:prstGeom prst="rect">
            <a:avLst/>
          </a:prstGeom>
        </p:spPr>
        <p:txBody>
          <a:bodyPr anchor="t" rtlCol="false" tIns="0" lIns="0" bIns="0" rIns="0">
            <a:spAutoFit/>
          </a:bodyPr>
          <a:lstStyle/>
          <a:p>
            <a:pPr algn="l">
              <a:lnSpc>
                <a:spcPts val="2620"/>
              </a:lnSpc>
            </a:pPr>
            <a:r>
              <a:rPr lang="en-US" sz="2000" b="true">
                <a:solidFill>
                  <a:srgbClr val="E9EFF7"/>
                </a:solidFill>
                <a:latin typeface="Nunito Bold"/>
                <a:ea typeface="Nunito Bold"/>
                <a:cs typeface="Nunito Bold"/>
                <a:sym typeface="Nunito Bold"/>
              </a:rPr>
              <a:t>Launching a campaign via creating buzz with the help of activation, influencer and unqiue brand collaborations</a:t>
            </a:r>
          </a:p>
        </p:txBody>
      </p:sp>
      <p:sp>
        <p:nvSpPr>
          <p:cNvPr name="AutoShape 17" id="17"/>
          <p:cNvSpPr/>
          <p:nvPr/>
        </p:nvSpPr>
        <p:spPr>
          <a:xfrm flipH="true">
            <a:off x="9144000" y="3210406"/>
            <a:ext cx="0" cy="848199"/>
          </a:xfrm>
          <a:prstGeom prst="line">
            <a:avLst/>
          </a:prstGeom>
          <a:ln cap="flat" w="76200">
            <a:solidFill>
              <a:srgbClr val="000000"/>
            </a:solidFill>
            <a:prstDash val="solid"/>
            <a:headEnd type="none" len="sm" w="sm"/>
            <a:tailEnd type="none" len="sm" w="sm"/>
          </a:ln>
        </p:spPr>
      </p:sp>
      <p:grpSp>
        <p:nvGrpSpPr>
          <p:cNvPr name="Group 18" id="18"/>
          <p:cNvGrpSpPr/>
          <p:nvPr/>
        </p:nvGrpSpPr>
        <p:grpSpPr>
          <a:xfrm rot="0">
            <a:off x="1792580" y="5931860"/>
            <a:ext cx="3021779" cy="633706"/>
            <a:chOff x="0" y="0"/>
            <a:chExt cx="795859" cy="166902"/>
          </a:xfrm>
        </p:grpSpPr>
        <p:sp>
          <p:nvSpPr>
            <p:cNvPr name="Freeform 19" id="19"/>
            <p:cNvSpPr/>
            <p:nvPr/>
          </p:nvSpPr>
          <p:spPr>
            <a:xfrm flipH="false" flipV="false" rot="0">
              <a:off x="0" y="0"/>
              <a:ext cx="795859" cy="166902"/>
            </a:xfrm>
            <a:custGeom>
              <a:avLst/>
              <a:gdLst/>
              <a:ahLst/>
              <a:cxnLst/>
              <a:rect r="r" b="b" t="t" l="l"/>
              <a:pathLst>
                <a:path h="166902" w="795859">
                  <a:moveTo>
                    <a:pt x="83451" y="0"/>
                  </a:moveTo>
                  <a:lnTo>
                    <a:pt x="712408" y="0"/>
                  </a:lnTo>
                  <a:cubicBezTo>
                    <a:pt x="734541" y="0"/>
                    <a:pt x="755767" y="8792"/>
                    <a:pt x="771417" y="24442"/>
                  </a:cubicBezTo>
                  <a:cubicBezTo>
                    <a:pt x="787067" y="40092"/>
                    <a:pt x="795859" y="61318"/>
                    <a:pt x="795859" y="83451"/>
                  </a:cubicBezTo>
                  <a:lnTo>
                    <a:pt x="795859" y="83451"/>
                  </a:lnTo>
                  <a:cubicBezTo>
                    <a:pt x="795859" y="105584"/>
                    <a:pt x="787067" y="126810"/>
                    <a:pt x="771417" y="142460"/>
                  </a:cubicBezTo>
                  <a:cubicBezTo>
                    <a:pt x="755767" y="158110"/>
                    <a:pt x="734541" y="166902"/>
                    <a:pt x="712408" y="166902"/>
                  </a:cubicBezTo>
                  <a:lnTo>
                    <a:pt x="83451" y="166902"/>
                  </a:lnTo>
                  <a:cubicBezTo>
                    <a:pt x="61318" y="166902"/>
                    <a:pt x="40092" y="158110"/>
                    <a:pt x="24442" y="142460"/>
                  </a:cubicBezTo>
                  <a:cubicBezTo>
                    <a:pt x="8792" y="126810"/>
                    <a:pt x="0" y="105584"/>
                    <a:pt x="0" y="83451"/>
                  </a:cubicBezTo>
                  <a:lnTo>
                    <a:pt x="0" y="83451"/>
                  </a:lnTo>
                  <a:cubicBezTo>
                    <a:pt x="0" y="61318"/>
                    <a:pt x="8792" y="40092"/>
                    <a:pt x="24442" y="24442"/>
                  </a:cubicBezTo>
                  <a:cubicBezTo>
                    <a:pt x="40092" y="8792"/>
                    <a:pt x="61318" y="0"/>
                    <a:pt x="83451" y="0"/>
                  </a:cubicBezTo>
                  <a:close/>
                </a:path>
              </a:pathLst>
            </a:custGeom>
            <a:solidFill>
              <a:srgbClr val="FFFFFF"/>
            </a:solidFill>
          </p:spPr>
        </p:sp>
        <p:sp>
          <p:nvSpPr>
            <p:cNvPr name="TextBox 20" id="20"/>
            <p:cNvSpPr txBox="true"/>
            <p:nvPr/>
          </p:nvSpPr>
          <p:spPr>
            <a:xfrm>
              <a:off x="0" y="-19050"/>
              <a:ext cx="795859" cy="185952"/>
            </a:xfrm>
            <a:prstGeom prst="rect">
              <a:avLst/>
            </a:prstGeom>
          </p:spPr>
          <p:txBody>
            <a:bodyPr anchor="ctr" rtlCol="false" tIns="50800" lIns="50800" bIns="50800" rIns="50800"/>
            <a:lstStyle/>
            <a:p>
              <a:pPr algn="ctr">
                <a:lnSpc>
                  <a:spcPts val="2620"/>
                </a:lnSpc>
              </a:pPr>
            </a:p>
          </p:txBody>
        </p:sp>
      </p:grpSp>
      <p:sp>
        <p:nvSpPr>
          <p:cNvPr name="TextBox 21" id="21"/>
          <p:cNvSpPr txBox="true"/>
          <p:nvPr/>
        </p:nvSpPr>
        <p:spPr>
          <a:xfrm rot="0">
            <a:off x="2201443" y="5951215"/>
            <a:ext cx="2204054" cy="537845"/>
          </a:xfrm>
          <a:prstGeom prst="rect">
            <a:avLst/>
          </a:prstGeom>
        </p:spPr>
        <p:txBody>
          <a:bodyPr anchor="t" rtlCol="false" tIns="0" lIns="0" bIns="0" rIns="0">
            <a:spAutoFit/>
          </a:bodyPr>
          <a:lstStyle/>
          <a:p>
            <a:pPr algn="ctr">
              <a:lnSpc>
                <a:spcPts val="4480"/>
              </a:lnSpc>
            </a:pPr>
            <a:r>
              <a:rPr lang="en-US" sz="3200" b="true">
                <a:solidFill>
                  <a:srgbClr val="EB1C24"/>
                </a:solidFill>
                <a:latin typeface="Nunito Bold"/>
                <a:ea typeface="Nunito Bold"/>
                <a:cs typeface="Nunito Bold"/>
                <a:sym typeface="Nunito Bold"/>
              </a:rPr>
              <a:t>Campaign</a:t>
            </a:r>
          </a:p>
        </p:txBody>
      </p:sp>
      <p:sp>
        <p:nvSpPr>
          <p:cNvPr name="TextBox 22" id="22"/>
          <p:cNvSpPr txBox="true"/>
          <p:nvPr/>
        </p:nvSpPr>
        <p:spPr>
          <a:xfrm rot="0">
            <a:off x="7101285" y="7032597"/>
            <a:ext cx="5246726" cy="1934210"/>
          </a:xfrm>
          <a:prstGeom prst="rect">
            <a:avLst/>
          </a:prstGeom>
        </p:spPr>
        <p:txBody>
          <a:bodyPr anchor="t" rtlCol="false" tIns="0" lIns="0" bIns="0" rIns="0">
            <a:spAutoFit/>
          </a:bodyPr>
          <a:lstStyle/>
          <a:p>
            <a:pPr algn="l">
              <a:lnSpc>
                <a:spcPts val="2620"/>
              </a:lnSpc>
            </a:pPr>
            <a:r>
              <a:rPr lang="en-US" sz="2000" b="true">
                <a:solidFill>
                  <a:srgbClr val="E9EFF7"/>
                </a:solidFill>
                <a:latin typeface="Nunito Bold"/>
                <a:ea typeface="Nunito Bold"/>
                <a:cs typeface="Nunito Bold"/>
                <a:sym typeface="Nunito Bold"/>
              </a:rPr>
              <a:t>From supporting social impact through DBS Foundation to the creation relatable content, we place DBS in the conversations that shape culture. By aligning with trends, topical moments, and consumer passions, we make it like an enabler of life.</a:t>
            </a:r>
          </a:p>
        </p:txBody>
      </p:sp>
      <p:sp>
        <p:nvSpPr>
          <p:cNvPr name="TextBox 23" id="23"/>
          <p:cNvSpPr txBox="true"/>
          <p:nvPr/>
        </p:nvSpPr>
        <p:spPr>
          <a:xfrm rot="0">
            <a:off x="13250129" y="7034905"/>
            <a:ext cx="4586344" cy="1610360"/>
          </a:xfrm>
          <a:prstGeom prst="rect">
            <a:avLst/>
          </a:prstGeom>
        </p:spPr>
        <p:txBody>
          <a:bodyPr anchor="t" rtlCol="false" tIns="0" lIns="0" bIns="0" rIns="0">
            <a:spAutoFit/>
          </a:bodyPr>
          <a:lstStyle/>
          <a:p>
            <a:pPr algn="l">
              <a:lnSpc>
                <a:spcPts val="2620"/>
              </a:lnSpc>
            </a:pPr>
            <a:r>
              <a:rPr lang="en-US" sz="2000" b="true">
                <a:solidFill>
                  <a:srgbClr val="E9EFF7"/>
                </a:solidFill>
                <a:latin typeface="Nunito Bold"/>
                <a:ea typeface="Nunito Bold"/>
                <a:cs typeface="Nunito Bold"/>
                <a:sym typeface="Nunito Bold"/>
              </a:rPr>
              <a:t>Sustaining momentum by consistently sharing stories and engaging with audiences through ongoing social media initiatives, while also promoting DBS Bank's products.</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3413985" y="4441777"/>
            <a:ext cx="11460029" cy="1403447"/>
            <a:chOff x="0" y="0"/>
            <a:chExt cx="11623604" cy="1423479"/>
          </a:xfrm>
        </p:grpSpPr>
        <p:sp>
          <p:nvSpPr>
            <p:cNvPr name="Freeform 7" id="7"/>
            <p:cNvSpPr/>
            <p:nvPr/>
          </p:nvSpPr>
          <p:spPr>
            <a:xfrm flipH="false" flipV="false" rot="0">
              <a:off x="0" y="0"/>
              <a:ext cx="11623604" cy="1423479"/>
            </a:xfrm>
            <a:custGeom>
              <a:avLst/>
              <a:gdLst/>
              <a:ahLst/>
              <a:cxnLst/>
              <a:rect r="r" b="b" t="t" l="l"/>
              <a:pathLst>
                <a:path h="1423479" w="11623604">
                  <a:moveTo>
                    <a:pt x="0" y="0"/>
                  </a:moveTo>
                  <a:lnTo>
                    <a:pt x="11623604" y="0"/>
                  </a:lnTo>
                  <a:lnTo>
                    <a:pt x="11623604" y="1423479"/>
                  </a:lnTo>
                  <a:lnTo>
                    <a:pt x="0" y="1423479"/>
                  </a:lnTo>
                  <a:close/>
                </a:path>
              </a:pathLst>
            </a:custGeom>
            <a:solidFill>
              <a:srgbClr val="EB1C24">
                <a:alpha val="0"/>
              </a:srgbClr>
            </a:solidFill>
          </p:spPr>
        </p:sp>
        <p:sp>
          <p:nvSpPr>
            <p:cNvPr name="TextBox 8" id="8"/>
            <p:cNvSpPr txBox="true"/>
            <p:nvPr/>
          </p:nvSpPr>
          <p:spPr>
            <a:xfrm>
              <a:off x="0" y="0"/>
              <a:ext cx="11623604" cy="1423479"/>
            </a:xfrm>
            <a:prstGeom prst="rect">
              <a:avLst/>
            </a:prstGeom>
          </p:spPr>
          <p:txBody>
            <a:bodyPr anchor="t" rtlCol="false" tIns="0" lIns="0" bIns="0" rIns="0"/>
            <a:lstStyle/>
            <a:p>
              <a:pPr algn="ctr">
                <a:lnSpc>
                  <a:spcPts val="7126"/>
                </a:lnSpc>
              </a:pPr>
              <a:r>
                <a:rPr lang="en-US" b="true" sz="7200">
                  <a:solidFill>
                    <a:srgbClr val="000000"/>
                  </a:solidFill>
                  <a:latin typeface="Times New Roman Bold"/>
                  <a:ea typeface="Times New Roman Bold"/>
                  <a:cs typeface="Times New Roman Bold"/>
                  <a:sym typeface="Times New Roman Bold"/>
                </a:rPr>
                <a:t>Launch </a:t>
              </a:r>
              <a:r>
                <a:rPr lang="en-US" b="true" sz="7200">
                  <a:solidFill>
                    <a:srgbClr val="EB1C24"/>
                  </a:solidFill>
                  <a:latin typeface="Times New Roman Bold"/>
                  <a:ea typeface="Times New Roman Bold"/>
                  <a:cs typeface="Times New Roman Bold"/>
                  <a:sym typeface="Times New Roman Bold"/>
                </a:rPr>
                <a:t>Plan</a:t>
              </a:r>
            </a:p>
          </p:txBody>
        </p:sp>
      </p:gr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0" t="-314" r="0" b="-314"/>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384300" y="7593536"/>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384300" y="7782427"/>
            <a:ext cx="7999490" cy="1277622"/>
          </a:xfrm>
          <a:prstGeom prst="rect">
            <a:avLst/>
          </a:prstGeom>
        </p:spPr>
        <p:txBody>
          <a:bodyPr anchor="t" rtlCol="false" tIns="0" lIns="0" bIns="0" rIns="0">
            <a:spAutoFit/>
          </a:bodyPr>
          <a:lstStyle/>
          <a:p>
            <a:pPr algn="l">
              <a:lnSpc>
                <a:spcPts val="3000"/>
              </a:lnSpc>
            </a:pPr>
            <a:r>
              <a:rPr lang="en-US" sz="3000" b="true">
                <a:solidFill>
                  <a:srgbClr val="FFFFFF"/>
                </a:solidFill>
                <a:latin typeface="Times New Roman Bold"/>
                <a:ea typeface="Times New Roman Bold"/>
                <a:cs typeface="Times New Roman Bold"/>
                <a:sym typeface="Times New Roman Bold"/>
              </a:rPr>
              <a:t>Launch </a:t>
            </a:r>
            <a:r>
              <a:rPr lang="en-US" sz="3000" b="true">
                <a:solidFill>
                  <a:srgbClr val="000000"/>
                </a:solidFill>
                <a:latin typeface="Times New Roman Bold"/>
                <a:ea typeface="Times New Roman Bold"/>
                <a:cs typeface="Times New Roman Bold"/>
                <a:sym typeface="Times New Roman Bold"/>
              </a:rPr>
              <a:t>Idea</a:t>
            </a:r>
          </a:p>
          <a:p>
            <a:pPr algn="l" marL="0" indent="0" lvl="0">
              <a:lnSpc>
                <a:spcPts val="6100"/>
              </a:lnSpc>
            </a:pPr>
            <a:r>
              <a:rPr lang="en-US" b="true" sz="6100">
                <a:solidFill>
                  <a:srgbClr val="FFFFFF"/>
                </a:solidFill>
                <a:latin typeface="Times New Roman Bold"/>
                <a:ea typeface="Times New Roman Bold"/>
                <a:cs typeface="Times New Roman Bold"/>
                <a:sym typeface="Times New Roman Bold"/>
              </a:rPr>
              <a:t>Hear It From The Liver!</a:t>
            </a:r>
          </a:p>
        </p:txBody>
      </p:sp>
      <p:sp>
        <p:nvSpPr>
          <p:cNvPr name="TextBox 10" id="10"/>
          <p:cNvSpPr txBox="true"/>
          <p:nvPr/>
        </p:nvSpPr>
        <p:spPr>
          <a:xfrm rot="0">
            <a:off x="1384300" y="6474731"/>
            <a:ext cx="722299"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1.</a:t>
            </a:r>
          </a:p>
        </p:txBody>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65092"/>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1028700" y="1028700"/>
            <a:ext cx="9484945" cy="2308322"/>
            <a:chOff x="0" y="0"/>
            <a:chExt cx="9620328" cy="2341269"/>
          </a:xfrm>
        </p:grpSpPr>
        <p:sp>
          <p:nvSpPr>
            <p:cNvPr name="Freeform 4" id="4"/>
            <p:cNvSpPr/>
            <p:nvPr/>
          </p:nvSpPr>
          <p:spPr>
            <a:xfrm flipH="false" flipV="false" rot="0">
              <a:off x="0" y="0"/>
              <a:ext cx="9620328" cy="2341269"/>
            </a:xfrm>
            <a:custGeom>
              <a:avLst/>
              <a:gdLst/>
              <a:ahLst/>
              <a:cxnLst/>
              <a:rect r="r" b="b" t="t" l="l"/>
              <a:pathLst>
                <a:path h="2341269" w="9620328">
                  <a:moveTo>
                    <a:pt x="0" y="0"/>
                  </a:moveTo>
                  <a:lnTo>
                    <a:pt x="9620328" y="0"/>
                  </a:lnTo>
                  <a:lnTo>
                    <a:pt x="9620328" y="2341269"/>
                  </a:lnTo>
                  <a:lnTo>
                    <a:pt x="0" y="2341269"/>
                  </a:lnTo>
                  <a:close/>
                </a:path>
              </a:pathLst>
            </a:custGeom>
            <a:solidFill>
              <a:srgbClr val="000000">
                <a:alpha val="0"/>
              </a:srgbClr>
            </a:solidFill>
          </p:spPr>
        </p:sp>
        <p:sp>
          <p:nvSpPr>
            <p:cNvPr name="TextBox 5" id="5"/>
            <p:cNvSpPr txBox="true"/>
            <p:nvPr/>
          </p:nvSpPr>
          <p:spPr>
            <a:xfrm>
              <a:off x="0" y="0"/>
              <a:ext cx="9620328" cy="2341269"/>
            </a:xfrm>
            <a:prstGeom prst="rect">
              <a:avLst/>
            </a:prstGeom>
          </p:spPr>
          <p:txBody>
            <a:bodyPr anchor="t" rtlCol="false" tIns="0" lIns="0" bIns="0" rIns="0"/>
            <a:lstStyle/>
            <a:p>
              <a:pPr algn="l">
                <a:lnSpc>
                  <a:spcPts val="6433"/>
                </a:lnSpc>
              </a:pPr>
              <a:r>
                <a:rPr lang="en-US" sz="6500" b="true">
                  <a:solidFill>
                    <a:srgbClr val="000000"/>
                  </a:solidFill>
                  <a:latin typeface="Times New Roman Bold"/>
                  <a:ea typeface="Times New Roman Bold"/>
                  <a:cs typeface="Times New Roman Bold"/>
                  <a:sym typeface="Times New Roman Bold"/>
                </a:rPr>
                <a:t>We all know Orry is the ultimate </a:t>
              </a:r>
              <a:r>
                <a:rPr lang="en-US" sz="6500" b="true">
                  <a:solidFill>
                    <a:srgbClr val="ED1C24"/>
                  </a:solidFill>
                  <a:latin typeface="Times New Roman Bold"/>
                  <a:ea typeface="Times New Roman Bold"/>
                  <a:cs typeface="Times New Roman Bold"/>
                  <a:sym typeface="Times New Roman Bold"/>
                </a:rPr>
                <a:t>“liver”</a:t>
              </a:r>
            </a:p>
          </p:txBody>
        </p:sp>
      </p:grpSp>
      <p:sp>
        <p:nvSpPr>
          <p:cNvPr name="Freeform 6" id="6"/>
          <p:cNvSpPr/>
          <p:nvPr/>
        </p:nvSpPr>
        <p:spPr>
          <a:xfrm flipH="false" flipV="false" rot="0">
            <a:off x="10895544" y="3098490"/>
            <a:ext cx="6622095" cy="3724928"/>
          </a:xfrm>
          <a:custGeom>
            <a:avLst/>
            <a:gdLst/>
            <a:ahLst/>
            <a:cxnLst/>
            <a:rect r="r" b="b" t="t" l="l"/>
            <a:pathLst>
              <a:path h="3724928" w="6622095">
                <a:moveTo>
                  <a:pt x="0" y="0"/>
                </a:moveTo>
                <a:lnTo>
                  <a:pt x="6622095" y="0"/>
                </a:lnTo>
                <a:lnTo>
                  <a:pt x="6622095" y="3724928"/>
                </a:lnTo>
                <a:lnTo>
                  <a:pt x="0" y="3724928"/>
                </a:lnTo>
                <a:lnTo>
                  <a:pt x="0" y="0"/>
                </a:lnTo>
                <a:close/>
              </a:path>
            </a:pathLst>
          </a:custGeom>
          <a:blipFill>
            <a:blip r:embed="rId3"/>
            <a:stretch>
              <a:fillRect l="0" t="0" r="0" b="0"/>
            </a:stretch>
          </a:blipFill>
        </p:spPr>
      </p:sp>
      <p:sp>
        <p:nvSpPr>
          <p:cNvPr name="TextBox 7" id="7"/>
          <p:cNvSpPr txBox="true"/>
          <p:nvPr/>
        </p:nvSpPr>
        <p:spPr>
          <a:xfrm rot="0">
            <a:off x="1028700" y="3518966"/>
            <a:ext cx="8464013" cy="1790700"/>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Known for living his best life, attending every major event, and always having his Minions (a.k.a. his personal team) take care of things for him. </a:t>
            </a:r>
          </a:p>
        </p:txBody>
      </p:sp>
      <p:sp>
        <p:nvSpPr>
          <p:cNvPr name="TextBox 8" id="8"/>
          <p:cNvSpPr txBox="true"/>
          <p:nvPr/>
        </p:nvSpPr>
        <p:spPr>
          <a:xfrm rot="0">
            <a:off x="1028700" y="5959793"/>
            <a:ext cx="9681096" cy="447725"/>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Becoming the true definition of </a:t>
            </a:r>
            <a:r>
              <a:rPr lang="en-US" b="true" sz="2967">
                <a:solidFill>
                  <a:srgbClr val="ED1C24"/>
                </a:solidFill>
                <a:latin typeface="Glacial Indifference Bold"/>
                <a:ea typeface="Glacial Indifference Bold"/>
                <a:cs typeface="Glacial Indifference Bold"/>
                <a:sym typeface="Glacial Indifference Bold"/>
              </a:rPr>
              <a:t>LIVING MORE!!!!</a:t>
            </a:r>
          </a:p>
        </p:txBody>
      </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546785" y="4792614"/>
            <a:ext cx="15194431" cy="1403447"/>
            <a:chOff x="0" y="0"/>
            <a:chExt cx="15411308" cy="1423479"/>
          </a:xfrm>
        </p:grpSpPr>
        <p:sp>
          <p:nvSpPr>
            <p:cNvPr name="Freeform 7" id="7"/>
            <p:cNvSpPr/>
            <p:nvPr/>
          </p:nvSpPr>
          <p:spPr>
            <a:xfrm flipH="false" flipV="false" rot="0">
              <a:off x="0" y="0"/>
              <a:ext cx="15411307" cy="1423479"/>
            </a:xfrm>
            <a:custGeom>
              <a:avLst/>
              <a:gdLst/>
              <a:ahLst/>
              <a:cxnLst/>
              <a:rect r="r" b="b" t="t" l="l"/>
              <a:pathLst>
                <a:path h="1423479" w="15411307">
                  <a:moveTo>
                    <a:pt x="0" y="0"/>
                  </a:moveTo>
                  <a:lnTo>
                    <a:pt x="15411307" y="0"/>
                  </a:lnTo>
                  <a:lnTo>
                    <a:pt x="15411307" y="1423479"/>
                  </a:lnTo>
                  <a:lnTo>
                    <a:pt x="0" y="1423479"/>
                  </a:lnTo>
                  <a:close/>
                </a:path>
              </a:pathLst>
            </a:custGeom>
            <a:solidFill>
              <a:srgbClr val="EB1C24">
                <a:alpha val="0"/>
              </a:srgbClr>
            </a:solidFill>
          </p:spPr>
        </p:sp>
        <p:sp>
          <p:nvSpPr>
            <p:cNvPr name="TextBox 8" id="8"/>
            <p:cNvSpPr txBox="true"/>
            <p:nvPr/>
          </p:nvSpPr>
          <p:spPr>
            <a:xfrm>
              <a:off x="0" y="0"/>
              <a:ext cx="15411308" cy="1423479"/>
            </a:xfrm>
            <a:prstGeom prst="rect">
              <a:avLst/>
            </a:prstGeom>
          </p:spPr>
          <p:txBody>
            <a:bodyPr anchor="t" rtlCol="false" tIns="0" lIns="0" bIns="0" rIns="0"/>
            <a:lstStyle/>
            <a:p>
              <a:pPr algn="ctr">
                <a:lnSpc>
                  <a:spcPts val="7126"/>
                </a:lnSpc>
              </a:pPr>
              <a:r>
                <a:rPr lang="en-US" b="true" sz="7200">
                  <a:solidFill>
                    <a:srgbClr val="000000"/>
                  </a:solidFill>
                  <a:latin typeface="Times New Roman Bold"/>
                  <a:ea typeface="Times New Roman Bold"/>
                  <a:cs typeface="Times New Roman Bold"/>
                  <a:sym typeface="Times New Roman Bold"/>
                </a:rPr>
                <a:t>But what if things </a:t>
              </a:r>
              <a:r>
                <a:rPr lang="en-US" b="true" sz="7200">
                  <a:solidFill>
                    <a:srgbClr val="EB1C24"/>
                  </a:solidFill>
                  <a:latin typeface="Times New Roman Bold"/>
                  <a:ea typeface="Times New Roman Bold"/>
                  <a:cs typeface="Times New Roman Bold"/>
                  <a:sym typeface="Times New Roman Bold"/>
                </a:rPr>
                <a:t>took a sudden turn? </a:t>
              </a:r>
            </a:p>
          </p:txBody>
        </p:sp>
      </p:gr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sp>
        <p:nvSpPr>
          <p:cNvPr name="Freeform 3" id="3"/>
          <p:cNvSpPr/>
          <p:nvPr/>
        </p:nvSpPr>
        <p:spPr>
          <a:xfrm flipH="false" flipV="false" rot="0">
            <a:off x="9981839" y="4336367"/>
            <a:ext cx="7007024" cy="3941451"/>
          </a:xfrm>
          <a:custGeom>
            <a:avLst/>
            <a:gdLst/>
            <a:ahLst/>
            <a:cxnLst/>
            <a:rect r="r" b="b" t="t" l="l"/>
            <a:pathLst>
              <a:path h="3941451" w="7007024">
                <a:moveTo>
                  <a:pt x="0" y="0"/>
                </a:moveTo>
                <a:lnTo>
                  <a:pt x="7007024" y="0"/>
                </a:lnTo>
                <a:lnTo>
                  <a:pt x="7007024" y="3941451"/>
                </a:lnTo>
                <a:lnTo>
                  <a:pt x="0" y="3941451"/>
                </a:lnTo>
                <a:lnTo>
                  <a:pt x="0" y="0"/>
                </a:lnTo>
                <a:close/>
              </a:path>
            </a:pathLst>
          </a:custGeom>
          <a:blipFill>
            <a:blip r:embed="rId3"/>
            <a:stretch>
              <a:fillRect l="0" t="0" r="0" b="0"/>
            </a:stretch>
          </a:blipFill>
        </p:spPr>
      </p:sp>
      <p:sp>
        <p:nvSpPr>
          <p:cNvPr name="TextBox 4" id="4"/>
          <p:cNvSpPr txBox="true"/>
          <p:nvPr/>
        </p:nvSpPr>
        <p:spPr>
          <a:xfrm rot="0">
            <a:off x="638183" y="2707669"/>
            <a:ext cx="15950251" cy="895350"/>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To set the stage, Orry </a:t>
            </a:r>
            <a:r>
              <a:rPr lang="en-US" b="true" sz="2967">
                <a:solidFill>
                  <a:srgbClr val="ED1C24"/>
                </a:solidFill>
                <a:latin typeface="Glacial Indifference Bold"/>
                <a:ea typeface="Glacial Indifference Bold"/>
                <a:cs typeface="Glacial Indifference Bold"/>
                <a:sym typeface="Glacial Indifference Bold"/>
              </a:rPr>
              <a:t>is seen creating a ruckus in a cafe </a:t>
            </a:r>
            <a:r>
              <a:rPr lang="en-US" b="true" sz="2967">
                <a:solidFill>
                  <a:srgbClr val="000000"/>
                </a:solidFill>
                <a:latin typeface="Glacial Indifference Bold"/>
                <a:ea typeface="Glacial Indifference Bold"/>
                <a:cs typeface="Glacial Indifference Bold"/>
                <a:sym typeface="Glacial Indifference Bold"/>
              </a:rPr>
              <a:t>as he cannot complete payment becasue his minions haven’t sorted his forex.</a:t>
            </a:r>
          </a:p>
        </p:txBody>
      </p:sp>
      <p:sp>
        <p:nvSpPr>
          <p:cNvPr name="TextBox 5" id="5"/>
          <p:cNvSpPr txBox="true"/>
          <p:nvPr/>
        </p:nvSpPr>
        <p:spPr>
          <a:xfrm rot="0">
            <a:off x="638183" y="4279217"/>
            <a:ext cx="8746270" cy="1498338"/>
          </a:xfrm>
          <a:prstGeom prst="rect">
            <a:avLst/>
          </a:prstGeom>
        </p:spPr>
        <p:txBody>
          <a:bodyPr anchor="t" rtlCol="false" tIns="0" lIns="0" bIns="0" rIns="0">
            <a:spAutoFit/>
          </a:bodyPr>
          <a:lstStyle/>
          <a:p>
            <a:pPr algn="l">
              <a:lnSpc>
                <a:spcPts val="4039"/>
              </a:lnSpc>
            </a:pPr>
            <a:r>
              <a:rPr lang="en-US" sz="2885" spc="-86" b="true">
                <a:solidFill>
                  <a:srgbClr val="000000"/>
                </a:solidFill>
                <a:latin typeface="Glacial Indifference Bold"/>
                <a:ea typeface="Glacial Indifference Bold"/>
                <a:cs typeface="Glacial Indifference Bold"/>
                <a:sym typeface="Glacial Indifference Bold"/>
              </a:rPr>
              <a:t>Meme pages flood the internet with posts </a:t>
            </a:r>
            <a:r>
              <a:rPr lang="en-US" sz="2885" spc="-86" b="true">
                <a:solidFill>
                  <a:srgbClr val="000000"/>
                </a:solidFill>
                <a:latin typeface="Glacial Indifference Bold"/>
                <a:ea typeface="Glacial Indifference Bold"/>
                <a:cs typeface="Glacial Indifference Bold"/>
                <a:sym typeface="Glacial Indifference Bold"/>
              </a:rPr>
              <a:t>a</a:t>
            </a:r>
            <a:r>
              <a:rPr lang="en-US" sz="2885" spc="-86" b="true">
                <a:solidFill>
                  <a:srgbClr val="000000"/>
                </a:solidFill>
                <a:latin typeface="Glacial Indifference Bold"/>
                <a:ea typeface="Glacial Indifference Bold"/>
                <a:cs typeface="Glacial Indifference Bold"/>
                <a:sym typeface="Glacial Indifference Bold"/>
              </a:rPr>
              <a:t>bout Orry panicking over his</a:t>
            </a:r>
            <a:r>
              <a:rPr lang="en-US" sz="2885" spc="-86" b="true">
                <a:solidFill>
                  <a:srgbClr val="000000"/>
                </a:solidFill>
                <a:latin typeface="Glacial Indifference Bold"/>
                <a:ea typeface="Glacial Indifference Bold"/>
                <a:cs typeface="Glacial Indifference Bold"/>
                <a:sym typeface="Glacial Indifference Bold"/>
              </a:rPr>
              <a:t> payments </a:t>
            </a:r>
            <a:r>
              <a:rPr lang="en-US" sz="2885" spc="-86" b="true">
                <a:solidFill>
                  <a:srgbClr val="000000"/>
                </a:solidFill>
                <a:latin typeface="Glacial Indifference Bold"/>
                <a:ea typeface="Glacial Indifference Bold"/>
                <a:cs typeface="Glacial Indifference Bold"/>
                <a:sym typeface="Glacial Indifference Bold"/>
              </a:rPr>
              <a:t>beca</a:t>
            </a:r>
            <a:r>
              <a:rPr lang="en-US" sz="2885" spc="-86" b="true">
                <a:solidFill>
                  <a:srgbClr val="000000"/>
                </a:solidFill>
                <a:latin typeface="Glacial Indifference Bold"/>
                <a:ea typeface="Glacial Indifference Bold"/>
                <a:cs typeface="Glacial Indifference Bold"/>
                <a:sym typeface="Glacial Indifference Bold"/>
              </a:rPr>
              <a:t>us</a:t>
            </a:r>
            <a:r>
              <a:rPr lang="en-US" sz="2885" spc="-86" b="true">
                <a:solidFill>
                  <a:srgbClr val="000000"/>
                </a:solidFill>
                <a:latin typeface="Glacial Indifference Bold"/>
                <a:ea typeface="Glacial Indifference Bold"/>
                <a:cs typeface="Glacial Indifference Bold"/>
                <a:sym typeface="Glacial Indifference Bold"/>
              </a:rPr>
              <a:t>e</a:t>
            </a:r>
            <a:r>
              <a:rPr lang="en-US" sz="2885" spc="-86" b="true">
                <a:solidFill>
                  <a:srgbClr val="000000"/>
                </a:solidFill>
                <a:latin typeface="Glacial Indifference Bold"/>
                <a:ea typeface="Glacial Indifference Bold"/>
                <a:cs typeface="Glacial Indifference Bold"/>
                <a:sym typeface="Glacial Indifference Bold"/>
              </a:rPr>
              <a:t> </a:t>
            </a:r>
            <a:r>
              <a:rPr lang="en-US" sz="2885" spc="-86" b="true">
                <a:solidFill>
                  <a:srgbClr val="000000"/>
                </a:solidFill>
                <a:latin typeface="Glacial Indifference Bold"/>
                <a:ea typeface="Glacial Indifference Bold"/>
                <a:cs typeface="Glacial Indifference Bold"/>
                <a:sym typeface="Glacial Indifference Bold"/>
              </a:rPr>
              <a:t>his</a:t>
            </a:r>
            <a:r>
              <a:rPr lang="en-US" sz="2885" spc="-86" b="true">
                <a:solidFill>
                  <a:srgbClr val="000000"/>
                </a:solidFill>
                <a:latin typeface="Glacial Indifference Bold"/>
                <a:ea typeface="Glacial Indifference Bold"/>
                <a:cs typeface="Glacial Indifference Bold"/>
                <a:sym typeface="Glacial Indifference Bold"/>
              </a:rPr>
              <a:t> </a:t>
            </a:r>
            <a:r>
              <a:rPr lang="en-US" sz="2885" spc="-86" b="true">
                <a:solidFill>
                  <a:srgbClr val="000000"/>
                </a:solidFill>
                <a:latin typeface="Glacial Indifference Bold"/>
                <a:ea typeface="Glacial Indifference Bold"/>
                <a:cs typeface="Glacial Indifference Bold"/>
                <a:sym typeface="Glacial Indifference Bold"/>
              </a:rPr>
              <a:t>f</a:t>
            </a:r>
            <a:r>
              <a:rPr lang="en-US" sz="2885" spc="-86" b="true">
                <a:solidFill>
                  <a:srgbClr val="000000"/>
                </a:solidFill>
                <a:latin typeface="Glacial Indifference Bold"/>
                <a:ea typeface="Glacial Indifference Bold"/>
                <a:cs typeface="Glacial Indifference Bold"/>
                <a:sym typeface="Glacial Indifference Bold"/>
              </a:rPr>
              <a:t>o</a:t>
            </a:r>
            <a:r>
              <a:rPr lang="en-US" sz="2885" spc="-86" b="true">
                <a:solidFill>
                  <a:srgbClr val="000000"/>
                </a:solidFill>
                <a:latin typeface="Glacial Indifference Bold"/>
                <a:ea typeface="Glacial Indifference Bold"/>
                <a:cs typeface="Glacial Indifference Bold"/>
                <a:sym typeface="Glacial Indifference Bold"/>
              </a:rPr>
              <a:t>r</a:t>
            </a:r>
            <a:r>
              <a:rPr lang="en-US" sz="2885" spc="-86" b="true">
                <a:solidFill>
                  <a:srgbClr val="000000"/>
                </a:solidFill>
                <a:latin typeface="Glacial Indifference Bold"/>
                <a:ea typeface="Glacial Indifference Bold"/>
                <a:cs typeface="Glacial Indifference Bold"/>
                <a:sym typeface="Glacial Indifference Bold"/>
              </a:rPr>
              <a:t>e</a:t>
            </a:r>
            <a:r>
              <a:rPr lang="en-US" sz="2885" spc="-86" b="true">
                <a:solidFill>
                  <a:srgbClr val="000000"/>
                </a:solidFill>
                <a:latin typeface="Glacial Indifference Bold"/>
                <a:ea typeface="Glacial Indifference Bold"/>
                <a:cs typeface="Glacial Indifference Bold"/>
                <a:sym typeface="Glacial Indifference Bold"/>
              </a:rPr>
              <a:t>x isn’t sorted,</a:t>
            </a:r>
            <a:r>
              <a:rPr lang="en-US" sz="2885" spc="-86" b="true">
                <a:solidFill>
                  <a:srgbClr val="000000"/>
                </a:solidFill>
                <a:latin typeface="Glacial Indifference Bold"/>
                <a:ea typeface="Glacial Indifference Bold"/>
                <a:cs typeface="Glacial Indifference Bold"/>
                <a:sym typeface="Glacial Indifference Bold"/>
              </a:rPr>
              <a:t> </a:t>
            </a:r>
            <a:r>
              <a:rPr lang="en-US" sz="2885" spc="-86" b="true">
                <a:solidFill>
                  <a:srgbClr val="000000"/>
                </a:solidFill>
                <a:latin typeface="Glacial Indifference Bold"/>
                <a:ea typeface="Glacial Indifference Bold"/>
                <a:cs typeface="Glacial Indifference Bold"/>
                <a:sym typeface="Glacial Indifference Bold"/>
              </a:rPr>
              <a:t>fu</a:t>
            </a:r>
            <a:r>
              <a:rPr lang="en-US" sz="2885" spc="-86" b="true">
                <a:solidFill>
                  <a:srgbClr val="000000"/>
                </a:solidFill>
                <a:latin typeface="Glacial Indifference Bold"/>
                <a:ea typeface="Glacial Indifference Bold"/>
                <a:cs typeface="Glacial Indifference Bold"/>
                <a:sym typeface="Glacial Indifference Bold"/>
              </a:rPr>
              <a:t>e</a:t>
            </a:r>
            <a:r>
              <a:rPr lang="en-US" sz="2885" spc="-86" b="true">
                <a:solidFill>
                  <a:srgbClr val="000000"/>
                </a:solidFill>
                <a:latin typeface="Glacial Indifference Bold"/>
                <a:ea typeface="Glacial Indifference Bold"/>
                <a:cs typeface="Glacial Indifference Bold"/>
                <a:sym typeface="Glacial Indifference Bold"/>
              </a:rPr>
              <a:t>l</a:t>
            </a:r>
            <a:r>
              <a:rPr lang="en-US" sz="2885" spc="-86" b="true">
                <a:solidFill>
                  <a:srgbClr val="000000"/>
                </a:solidFill>
                <a:latin typeface="Glacial Indifference Bold"/>
                <a:ea typeface="Glacial Indifference Bold"/>
                <a:cs typeface="Glacial Indifference Bold"/>
                <a:sym typeface="Glacial Indifference Bold"/>
              </a:rPr>
              <a:t>in</a:t>
            </a:r>
            <a:r>
              <a:rPr lang="en-US" sz="2885" spc="-86" b="true">
                <a:solidFill>
                  <a:srgbClr val="000000"/>
                </a:solidFill>
                <a:latin typeface="Glacial Indifference Bold"/>
                <a:ea typeface="Glacial Indifference Bold"/>
                <a:cs typeface="Glacial Indifference Bold"/>
                <a:sym typeface="Glacial Indifference Bold"/>
              </a:rPr>
              <a:t>g buzz</a:t>
            </a:r>
            <a:r>
              <a:rPr lang="en-US" sz="2885" spc="-86" b="true">
                <a:solidFill>
                  <a:srgbClr val="000000"/>
                </a:solidFill>
                <a:latin typeface="Glacial Indifference Bold"/>
                <a:ea typeface="Glacial Indifference Bold"/>
                <a:cs typeface="Glacial Indifference Bold"/>
                <a:sym typeface="Glacial Indifference Bold"/>
              </a:rPr>
              <a:t>.</a:t>
            </a:r>
          </a:p>
        </p:txBody>
      </p:sp>
      <p:grpSp>
        <p:nvGrpSpPr>
          <p:cNvPr name="Group 6" id="6"/>
          <p:cNvGrpSpPr/>
          <p:nvPr/>
        </p:nvGrpSpPr>
        <p:grpSpPr>
          <a:xfrm rot="0">
            <a:off x="638183" y="847022"/>
            <a:ext cx="13700933" cy="1465124"/>
            <a:chOff x="0" y="0"/>
            <a:chExt cx="13896493" cy="1486036"/>
          </a:xfrm>
        </p:grpSpPr>
        <p:sp>
          <p:nvSpPr>
            <p:cNvPr name="Freeform 7" id="7"/>
            <p:cNvSpPr/>
            <p:nvPr/>
          </p:nvSpPr>
          <p:spPr>
            <a:xfrm flipH="false" flipV="false" rot="0">
              <a:off x="0" y="0"/>
              <a:ext cx="13896493" cy="1486036"/>
            </a:xfrm>
            <a:custGeom>
              <a:avLst/>
              <a:gdLst/>
              <a:ahLst/>
              <a:cxnLst/>
              <a:rect r="r" b="b" t="t" l="l"/>
              <a:pathLst>
                <a:path h="1486036" w="13896493">
                  <a:moveTo>
                    <a:pt x="0" y="0"/>
                  </a:moveTo>
                  <a:lnTo>
                    <a:pt x="13896493" y="0"/>
                  </a:lnTo>
                  <a:lnTo>
                    <a:pt x="13896493" y="1486036"/>
                  </a:lnTo>
                  <a:lnTo>
                    <a:pt x="0" y="1486036"/>
                  </a:lnTo>
                  <a:close/>
                </a:path>
              </a:pathLst>
            </a:custGeom>
            <a:solidFill>
              <a:srgbClr val="000000">
                <a:alpha val="0"/>
              </a:srgbClr>
            </a:solidFill>
          </p:spPr>
        </p:sp>
        <p:sp>
          <p:nvSpPr>
            <p:cNvPr name="TextBox 8" id="8"/>
            <p:cNvSpPr txBox="true"/>
            <p:nvPr/>
          </p:nvSpPr>
          <p:spPr>
            <a:xfrm>
              <a:off x="0" y="0"/>
              <a:ext cx="13896493" cy="1486036"/>
            </a:xfrm>
            <a:prstGeom prst="rect">
              <a:avLst/>
            </a:prstGeom>
          </p:spPr>
          <p:txBody>
            <a:bodyPr anchor="t" rtlCol="false" tIns="0" lIns="0" bIns="0" rIns="0"/>
            <a:lstStyle/>
            <a:p>
              <a:pPr algn="l">
                <a:lnSpc>
                  <a:spcPts val="6433"/>
                </a:lnSpc>
              </a:pPr>
              <a:r>
                <a:rPr lang="en-US" sz="6500" b="true">
                  <a:solidFill>
                    <a:srgbClr val="EB1C24"/>
                  </a:solidFill>
                  <a:latin typeface="Times New Roman Bold"/>
                  <a:ea typeface="Times New Roman Bold"/>
                  <a:cs typeface="Times New Roman Bold"/>
                  <a:sym typeface="Times New Roman Bold"/>
                </a:rPr>
                <a:t>1.</a:t>
              </a:r>
              <a:r>
                <a:rPr lang="en-US" sz="6500" b="true">
                  <a:solidFill>
                    <a:srgbClr val="000000"/>
                  </a:solidFill>
                  <a:latin typeface="Times New Roman Bold"/>
                  <a:ea typeface="Times New Roman Bold"/>
                  <a:cs typeface="Times New Roman Bold"/>
                  <a:sym typeface="Times New Roman Bold"/>
                </a:rPr>
                <a:t> The </a:t>
              </a:r>
              <a:r>
                <a:rPr lang="en-US" sz="6500" b="true">
                  <a:solidFill>
                    <a:srgbClr val="EB1C24"/>
                  </a:solidFill>
                  <a:latin typeface="Times New Roman Bold"/>
                  <a:ea typeface="Times New Roman Bold"/>
                  <a:cs typeface="Times New Roman Bold"/>
                  <a:sym typeface="Times New Roman Bold"/>
                </a:rPr>
                <a:t>Forex Dilema</a:t>
              </a:r>
            </a:p>
          </p:txBody>
        </p:sp>
      </p:gr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1028700" y="810755"/>
            <a:ext cx="17259300" cy="2879287"/>
            <a:chOff x="0" y="0"/>
            <a:chExt cx="17505650" cy="2920385"/>
          </a:xfrm>
        </p:grpSpPr>
        <p:sp>
          <p:nvSpPr>
            <p:cNvPr name="Freeform 4" id="4"/>
            <p:cNvSpPr/>
            <p:nvPr/>
          </p:nvSpPr>
          <p:spPr>
            <a:xfrm flipH="false" flipV="false" rot="0">
              <a:off x="0" y="0"/>
              <a:ext cx="17505649" cy="2920385"/>
            </a:xfrm>
            <a:custGeom>
              <a:avLst/>
              <a:gdLst/>
              <a:ahLst/>
              <a:cxnLst/>
              <a:rect r="r" b="b" t="t" l="l"/>
              <a:pathLst>
                <a:path h="2920385" w="17505649">
                  <a:moveTo>
                    <a:pt x="0" y="0"/>
                  </a:moveTo>
                  <a:lnTo>
                    <a:pt x="17505649" y="0"/>
                  </a:lnTo>
                  <a:lnTo>
                    <a:pt x="17505649" y="2920385"/>
                  </a:lnTo>
                  <a:lnTo>
                    <a:pt x="0" y="2920385"/>
                  </a:lnTo>
                  <a:close/>
                </a:path>
              </a:pathLst>
            </a:custGeom>
            <a:solidFill>
              <a:srgbClr val="000000">
                <a:alpha val="0"/>
              </a:srgbClr>
            </a:solidFill>
          </p:spPr>
        </p:sp>
        <p:sp>
          <p:nvSpPr>
            <p:cNvPr name="TextBox 5" id="5"/>
            <p:cNvSpPr txBox="true"/>
            <p:nvPr/>
          </p:nvSpPr>
          <p:spPr>
            <a:xfrm>
              <a:off x="0" y="123825"/>
              <a:ext cx="17505650" cy="2796560"/>
            </a:xfrm>
            <a:prstGeom prst="rect">
              <a:avLst/>
            </a:prstGeom>
          </p:spPr>
          <p:txBody>
            <a:bodyPr anchor="t" rtlCol="false" tIns="0" lIns="0" bIns="0" rIns="0"/>
            <a:lstStyle/>
            <a:p>
              <a:pPr algn="l">
                <a:lnSpc>
                  <a:spcPts val="6433"/>
                </a:lnSpc>
              </a:pPr>
            </a:p>
          </p:txBody>
        </p:sp>
      </p:grpSp>
      <p:sp>
        <p:nvSpPr>
          <p:cNvPr name="Freeform 6" id="6"/>
          <p:cNvSpPr/>
          <p:nvPr/>
        </p:nvSpPr>
        <p:spPr>
          <a:xfrm flipH="false" flipV="false" rot="0">
            <a:off x="9658350" y="3337022"/>
            <a:ext cx="7289861" cy="4255456"/>
          </a:xfrm>
          <a:custGeom>
            <a:avLst/>
            <a:gdLst/>
            <a:ahLst/>
            <a:cxnLst/>
            <a:rect r="r" b="b" t="t" l="l"/>
            <a:pathLst>
              <a:path h="4255456" w="7289861">
                <a:moveTo>
                  <a:pt x="0" y="0"/>
                </a:moveTo>
                <a:lnTo>
                  <a:pt x="7289861" y="0"/>
                </a:lnTo>
                <a:lnTo>
                  <a:pt x="7289861" y="4255456"/>
                </a:lnTo>
                <a:lnTo>
                  <a:pt x="0" y="4255456"/>
                </a:lnTo>
                <a:lnTo>
                  <a:pt x="0" y="0"/>
                </a:lnTo>
                <a:close/>
              </a:path>
            </a:pathLst>
          </a:custGeom>
          <a:blipFill>
            <a:blip r:embed="rId3"/>
            <a:stretch>
              <a:fillRect l="0" t="0" r="0" b="0"/>
            </a:stretch>
          </a:blipFill>
        </p:spPr>
      </p:sp>
      <p:sp>
        <p:nvSpPr>
          <p:cNvPr name="TextBox 7" id="7"/>
          <p:cNvSpPr txBox="true"/>
          <p:nvPr/>
        </p:nvSpPr>
        <p:spPr>
          <a:xfrm rot="0">
            <a:off x="796821" y="3337022"/>
            <a:ext cx="7904501" cy="1343025"/>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Now, Orry</a:t>
            </a:r>
            <a:r>
              <a:rPr lang="en-US" b="true" sz="2967">
                <a:solidFill>
                  <a:srgbClr val="EB1C24"/>
                </a:solidFill>
                <a:latin typeface="Glacial Indifference Bold"/>
                <a:ea typeface="Glacial Indifference Bold"/>
                <a:cs typeface="Glacial Indifference Bold"/>
                <a:sym typeface="Glacial Indifference Bold"/>
              </a:rPr>
              <a:t> drops the bombshell </a:t>
            </a:r>
            <a:r>
              <a:rPr lang="en-US" b="true" sz="2967">
                <a:solidFill>
                  <a:srgbClr val="000000"/>
                </a:solidFill>
                <a:latin typeface="Glacial Indifference Bold"/>
                <a:ea typeface="Glacial Indifference Bold"/>
                <a:cs typeface="Glacial Indifference Bold"/>
                <a:sym typeface="Glacial Indifference Bold"/>
              </a:rPr>
              <a:t>which sparks conversations and chatter around why is Orry taking such a huge step?</a:t>
            </a:r>
          </a:p>
        </p:txBody>
      </p:sp>
      <p:sp>
        <p:nvSpPr>
          <p:cNvPr name="TextBox 8" id="8"/>
          <p:cNvSpPr txBox="true"/>
          <p:nvPr/>
        </p:nvSpPr>
        <p:spPr>
          <a:xfrm rot="0">
            <a:off x="9921261" y="7915275"/>
            <a:ext cx="6764039" cy="1790898"/>
          </a:xfrm>
          <a:prstGeom prst="rect">
            <a:avLst/>
          </a:prstGeom>
        </p:spPr>
        <p:txBody>
          <a:bodyPr anchor="t" rtlCol="false" tIns="0" lIns="0" bIns="0" rIns="0">
            <a:spAutoFit/>
          </a:bodyPr>
          <a:lstStyle/>
          <a:p>
            <a:pPr algn="just">
              <a:lnSpc>
                <a:spcPts val="3560"/>
              </a:lnSpc>
              <a:spcBef>
                <a:spcPct val="0"/>
              </a:spcBef>
            </a:pPr>
            <a:r>
              <a:rPr lang="en-US" b="true" sz="2967" i="true">
                <a:solidFill>
                  <a:srgbClr val="000000"/>
                </a:solidFill>
                <a:latin typeface="Glacial Indifference Bold Italics"/>
                <a:ea typeface="Glacial Indifference Bold Italics"/>
                <a:cs typeface="Glacial Indifference Bold Italics"/>
                <a:sym typeface="Glacial Indifference Bold Italics"/>
              </a:rPr>
              <a:t>He uploads an Instagram story and says, “Time to let go of my beloved minions, I need someone who can do it all for me so that I get to be a ‘</a:t>
            </a:r>
            <a:r>
              <a:rPr lang="en-US" b="true" sz="2967" i="true">
                <a:solidFill>
                  <a:srgbClr val="EB1C24"/>
                </a:solidFill>
                <a:latin typeface="Glacial Indifference Bold Italics"/>
                <a:ea typeface="Glacial Indifference Bold Italics"/>
                <a:cs typeface="Glacial Indifference Bold Italics"/>
                <a:sym typeface="Glacial Indifference Bold Italics"/>
              </a:rPr>
              <a:t>liver’.”</a:t>
            </a:r>
          </a:p>
        </p:txBody>
      </p:sp>
      <p:grpSp>
        <p:nvGrpSpPr>
          <p:cNvPr name="Group 9" id="9"/>
          <p:cNvGrpSpPr/>
          <p:nvPr/>
        </p:nvGrpSpPr>
        <p:grpSpPr>
          <a:xfrm rot="0">
            <a:off x="5418" y="1028700"/>
            <a:ext cx="13700933" cy="1486204"/>
            <a:chOff x="0" y="0"/>
            <a:chExt cx="13896493" cy="1507417"/>
          </a:xfrm>
        </p:grpSpPr>
        <p:sp>
          <p:nvSpPr>
            <p:cNvPr name="Freeform 10" id="10"/>
            <p:cNvSpPr/>
            <p:nvPr/>
          </p:nvSpPr>
          <p:spPr>
            <a:xfrm flipH="false" flipV="false" rot="0">
              <a:off x="0" y="0"/>
              <a:ext cx="13896493" cy="1507417"/>
            </a:xfrm>
            <a:custGeom>
              <a:avLst/>
              <a:gdLst/>
              <a:ahLst/>
              <a:cxnLst/>
              <a:rect r="r" b="b" t="t" l="l"/>
              <a:pathLst>
                <a:path h="1507417" w="13896493">
                  <a:moveTo>
                    <a:pt x="0" y="0"/>
                  </a:moveTo>
                  <a:lnTo>
                    <a:pt x="13896493" y="0"/>
                  </a:lnTo>
                  <a:lnTo>
                    <a:pt x="13896493" y="1507417"/>
                  </a:lnTo>
                  <a:lnTo>
                    <a:pt x="0" y="1507417"/>
                  </a:lnTo>
                  <a:close/>
                </a:path>
              </a:pathLst>
            </a:custGeom>
            <a:solidFill>
              <a:srgbClr val="000000">
                <a:alpha val="0"/>
              </a:srgbClr>
            </a:solidFill>
          </p:spPr>
        </p:sp>
        <p:sp>
          <p:nvSpPr>
            <p:cNvPr name="TextBox 11" id="11"/>
            <p:cNvSpPr txBox="true"/>
            <p:nvPr/>
          </p:nvSpPr>
          <p:spPr>
            <a:xfrm>
              <a:off x="0" y="0"/>
              <a:ext cx="13896493" cy="1507417"/>
            </a:xfrm>
            <a:prstGeom prst="rect">
              <a:avLst/>
            </a:prstGeom>
          </p:spPr>
          <p:txBody>
            <a:bodyPr anchor="t" rtlCol="false" tIns="0" lIns="0" bIns="0" rIns="0"/>
            <a:lstStyle/>
            <a:p>
              <a:pPr algn="ctr">
                <a:lnSpc>
                  <a:spcPts val="6433"/>
                </a:lnSpc>
              </a:pPr>
              <a:r>
                <a:rPr lang="en-US" b="true" sz="6500">
                  <a:solidFill>
                    <a:srgbClr val="EB1C24"/>
                  </a:solidFill>
                  <a:latin typeface="Times New Roman Bold"/>
                  <a:ea typeface="Times New Roman Bold"/>
                  <a:cs typeface="Times New Roman Bold"/>
                  <a:sym typeface="Times New Roman Bold"/>
                </a:rPr>
                <a:t>2.</a:t>
              </a:r>
              <a:r>
                <a:rPr lang="en-US" b="true" sz="6500">
                  <a:solidFill>
                    <a:srgbClr val="000000"/>
                  </a:solidFill>
                  <a:latin typeface="Times New Roman Bold"/>
                  <a:ea typeface="Times New Roman Bold"/>
                  <a:cs typeface="Times New Roman Bold"/>
                  <a:sym typeface="Times New Roman Bold"/>
                </a:rPr>
                <a:t> Orry’s </a:t>
              </a:r>
              <a:r>
                <a:rPr lang="en-US" b="true" sz="6500">
                  <a:solidFill>
                    <a:srgbClr val="EB1C24"/>
                  </a:solidFill>
                  <a:latin typeface="Times New Roman Bold"/>
                  <a:ea typeface="Times New Roman Bold"/>
                  <a:cs typeface="Times New Roman Bold"/>
                  <a:sym typeface="Times New Roman Bold"/>
                </a:rPr>
                <a:t>“Minion Firing”</a:t>
              </a:r>
              <a:r>
                <a:rPr lang="en-US" b="true" sz="6500">
                  <a:solidFill>
                    <a:srgbClr val="FE3430"/>
                  </a:solidFill>
                  <a:latin typeface="Times New Roman Bold"/>
                  <a:ea typeface="Times New Roman Bold"/>
                  <a:cs typeface="Times New Roman Bold"/>
                  <a:sym typeface="Times New Roman Bold"/>
                </a:rPr>
                <a:t> </a:t>
              </a:r>
              <a:r>
                <a:rPr lang="en-US" b="true" sz="6500">
                  <a:solidFill>
                    <a:srgbClr val="000000"/>
                  </a:solidFill>
                  <a:latin typeface="Times New Roman Bold"/>
                  <a:ea typeface="Times New Roman Bold"/>
                  <a:cs typeface="Times New Roman Bold"/>
                  <a:sym typeface="Times New Roman Bold"/>
                </a:rPr>
                <a:t>Bombshell</a:t>
              </a:r>
            </a:p>
          </p:txBody>
        </p:sp>
      </p:grpSp>
    </p:spTree>
  </p:cSld>
  <p:clrMapOvr>
    <a:masterClrMapping/>
  </p:clrMapOvr>
</p:sld>
</file>

<file path=ppt/slides/slide8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902220" y="1028700"/>
            <a:ext cx="17259300" cy="1635571"/>
            <a:chOff x="0" y="0"/>
            <a:chExt cx="17505650" cy="1658916"/>
          </a:xfrm>
        </p:grpSpPr>
        <p:sp>
          <p:nvSpPr>
            <p:cNvPr name="Freeform 4" id="4"/>
            <p:cNvSpPr/>
            <p:nvPr/>
          </p:nvSpPr>
          <p:spPr>
            <a:xfrm flipH="false" flipV="false" rot="0">
              <a:off x="0" y="0"/>
              <a:ext cx="17505649" cy="1658916"/>
            </a:xfrm>
            <a:custGeom>
              <a:avLst/>
              <a:gdLst/>
              <a:ahLst/>
              <a:cxnLst/>
              <a:rect r="r" b="b" t="t" l="l"/>
              <a:pathLst>
                <a:path h="1658916" w="17505649">
                  <a:moveTo>
                    <a:pt x="0" y="0"/>
                  </a:moveTo>
                  <a:lnTo>
                    <a:pt x="17505649" y="0"/>
                  </a:lnTo>
                  <a:lnTo>
                    <a:pt x="17505649" y="1658916"/>
                  </a:lnTo>
                  <a:lnTo>
                    <a:pt x="0" y="1658916"/>
                  </a:lnTo>
                  <a:close/>
                </a:path>
              </a:pathLst>
            </a:custGeom>
            <a:solidFill>
              <a:srgbClr val="000000">
                <a:alpha val="0"/>
              </a:srgbClr>
            </a:solidFill>
          </p:spPr>
        </p:sp>
        <p:sp>
          <p:nvSpPr>
            <p:cNvPr name="TextBox 5" id="5"/>
            <p:cNvSpPr txBox="true"/>
            <p:nvPr/>
          </p:nvSpPr>
          <p:spPr>
            <a:xfrm>
              <a:off x="0" y="0"/>
              <a:ext cx="17505650" cy="1658916"/>
            </a:xfrm>
            <a:prstGeom prst="rect">
              <a:avLst/>
            </a:prstGeom>
          </p:spPr>
          <p:txBody>
            <a:bodyPr anchor="t" rtlCol="false" tIns="0" lIns="0" bIns="0" rIns="0"/>
            <a:lstStyle/>
            <a:p>
              <a:pPr algn="l">
                <a:lnSpc>
                  <a:spcPts val="6433"/>
                </a:lnSpc>
              </a:pPr>
              <a:r>
                <a:rPr lang="en-US" sz="6500" b="true">
                  <a:solidFill>
                    <a:srgbClr val="EB1C24"/>
                  </a:solidFill>
                  <a:latin typeface="Times New Roman Bold"/>
                  <a:ea typeface="Times New Roman Bold"/>
                  <a:cs typeface="Times New Roman Bold"/>
                  <a:sym typeface="Times New Roman Bold"/>
                </a:rPr>
                <a:t>3. </a:t>
              </a:r>
              <a:r>
                <a:rPr lang="en-US" sz="6500" b="true">
                  <a:solidFill>
                    <a:srgbClr val="000000"/>
                  </a:solidFill>
                  <a:latin typeface="Times New Roman Bold"/>
                  <a:ea typeface="Times New Roman Bold"/>
                  <a:cs typeface="Times New Roman Bold"/>
                  <a:sym typeface="Times New Roman Bold"/>
                </a:rPr>
                <a:t>Orry’s Hunt for a ‘</a:t>
              </a:r>
              <a:r>
                <a:rPr lang="en-US" sz="6500" b="true">
                  <a:solidFill>
                    <a:srgbClr val="ED1C24"/>
                  </a:solidFill>
                  <a:latin typeface="Times New Roman Bold"/>
                  <a:ea typeface="Times New Roman Bold"/>
                  <a:cs typeface="Times New Roman Bold"/>
                  <a:sym typeface="Times New Roman Bold"/>
                </a:rPr>
                <a:t>Chief Do-It-All Officer</a:t>
              </a:r>
            </a:p>
          </p:txBody>
        </p:sp>
      </p:grpSp>
      <p:sp>
        <p:nvSpPr>
          <p:cNvPr name="Freeform 6" id="6"/>
          <p:cNvSpPr/>
          <p:nvPr/>
        </p:nvSpPr>
        <p:spPr>
          <a:xfrm flipH="false" flipV="false" rot="0">
            <a:off x="10484899" y="3537480"/>
            <a:ext cx="6774401" cy="5387516"/>
          </a:xfrm>
          <a:custGeom>
            <a:avLst/>
            <a:gdLst/>
            <a:ahLst/>
            <a:cxnLst/>
            <a:rect r="r" b="b" t="t" l="l"/>
            <a:pathLst>
              <a:path h="5387516" w="6774401">
                <a:moveTo>
                  <a:pt x="0" y="0"/>
                </a:moveTo>
                <a:lnTo>
                  <a:pt x="6774401" y="0"/>
                </a:lnTo>
                <a:lnTo>
                  <a:pt x="6774401" y="5387516"/>
                </a:lnTo>
                <a:lnTo>
                  <a:pt x="0" y="5387516"/>
                </a:lnTo>
                <a:lnTo>
                  <a:pt x="0" y="0"/>
                </a:lnTo>
                <a:close/>
              </a:path>
            </a:pathLst>
          </a:custGeom>
          <a:blipFill>
            <a:blip r:embed="rId3"/>
            <a:stretch>
              <a:fillRect l="0" t="0" r="0" b="0"/>
            </a:stretch>
          </a:blipFill>
        </p:spPr>
      </p:sp>
      <p:sp>
        <p:nvSpPr>
          <p:cNvPr name="TextBox 7" id="7"/>
          <p:cNvSpPr txBox="true"/>
          <p:nvPr/>
        </p:nvSpPr>
        <p:spPr>
          <a:xfrm rot="0">
            <a:off x="1028700" y="3800475"/>
            <a:ext cx="8988009" cy="2686348"/>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Since he’s losing his Minions, Orry then moves on to look for a replacement. Orry takes to his LinkedIn and puts up a job posting as he’s looking out for a </a:t>
            </a:r>
            <a:r>
              <a:rPr lang="en-US" sz="2967" b="true">
                <a:solidFill>
                  <a:srgbClr val="ED1C24"/>
                </a:solidFill>
                <a:latin typeface="Glacial Indifference Bold"/>
                <a:ea typeface="Glacial Indifference Bold"/>
                <a:cs typeface="Glacial Indifference Bold"/>
                <a:sym typeface="Glacial Indifference Bold"/>
              </a:rPr>
              <a:t>“CDO - Chief Do-It-All Officer”</a:t>
            </a:r>
            <a:r>
              <a:rPr lang="en-US" sz="2967" b="true">
                <a:solidFill>
                  <a:srgbClr val="000000"/>
                </a:solidFill>
                <a:latin typeface="Glacial Indifference Bold"/>
                <a:ea typeface="Glacial Indifference Bold"/>
                <a:cs typeface="Glacial Indifference Bold"/>
                <a:sym typeface="Glacial Indifference Bold"/>
              </a:rPr>
              <a:t> </a:t>
            </a:r>
          </a:p>
          <a:p>
            <a:pPr algn="just">
              <a:lnSpc>
                <a:spcPts val="3560"/>
              </a:lnSpc>
            </a:pPr>
          </a:p>
          <a:p>
            <a:pPr algn="just">
              <a:lnSpc>
                <a:spcPts val="3560"/>
              </a:lnSpc>
              <a:spcBef>
                <a:spcPct val="0"/>
              </a:spcBef>
            </a:pPr>
          </a:p>
        </p:txBody>
      </p:sp>
      <p:sp>
        <p:nvSpPr>
          <p:cNvPr name="TextBox 8" id="8"/>
          <p:cNvSpPr txBox="true"/>
          <p:nvPr/>
        </p:nvSpPr>
        <p:spPr>
          <a:xfrm rot="0">
            <a:off x="1028700" y="6600825"/>
            <a:ext cx="8115300" cy="1790700"/>
          </a:xfrm>
          <a:prstGeom prst="rect">
            <a:avLst/>
          </a:prstGeom>
        </p:spPr>
        <p:txBody>
          <a:bodyPr anchor="t" rtlCol="false" tIns="0" lIns="0" bIns="0" rIns="0">
            <a:spAutoFit/>
          </a:bodyPr>
          <a:lstStyle/>
          <a:p>
            <a:pPr algn="just">
              <a:lnSpc>
                <a:spcPts val="3560"/>
              </a:lnSpc>
              <a:spcBef>
                <a:spcPct val="0"/>
              </a:spcBef>
            </a:pPr>
            <a:r>
              <a:rPr lang="en-US" b="true" sz="2967">
                <a:solidFill>
                  <a:srgbClr val="ED1C24"/>
                </a:solidFill>
                <a:latin typeface="Glacial Indifference Bold"/>
                <a:ea typeface="Glacial Indifference Bold"/>
                <a:cs typeface="Glacial Indifference Bold"/>
                <a:sym typeface="Glacial Indifference Bold"/>
              </a:rPr>
              <a:t>LinkedIn Job Post: </a:t>
            </a:r>
            <a:r>
              <a:rPr lang="en-US" b="true" sz="2967" i="true">
                <a:solidFill>
                  <a:srgbClr val="000000"/>
                </a:solidFill>
                <a:latin typeface="Glacial Indifference Bold Italics"/>
                <a:ea typeface="Glacial Indifference Bold Italics"/>
                <a:cs typeface="Glacial Indifference Bold Italics"/>
                <a:sym typeface="Glacial Indifference Bold Italics"/>
              </a:rPr>
              <a:t>Looking for someone who can do it all! Must handle EVERYTHING, EVERYWHERE, ALL AT ONCE. Must never take breaks. Apply now.</a:t>
            </a:r>
          </a:p>
        </p:txBody>
      </p:sp>
    </p:spTree>
  </p:cSld>
  <p:clrMapOvr>
    <a:masterClrMapping/>
  </p:clrMapOvr>
</p:sld>
</file>

<file path=ppt/slides/slide8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1028700" y="810755"/>
            <a:ext cx="9185683" cy="1259726"/>
            <a:chOff x="0" y="0"/>
            <a:chExt cx="9316795" cy="1277706"/>
          </a:xfrm>
        </p:grpSpPr>
        <p:sp>
          <p:nvSpPr>
            <p:cNvPr name="Freeform 4" id="4"/>
            <p:cNvSpPr/>
            <p:nvPr/>
          </p:nvSpPr>
          <p:spPr>
            <a:xfrm flipH="false" flipV="false" rot="0">
              <a:off x="0" y="0"/>
              <a:ext cx="9316795" cy="1277706"/>
            </a:xfrm>
            <a:custGeom>
              <a:avLst/>
              <a:gdLst/>
              <a:ahLst/>
              <a:cxnLst/>
              <a:rect r="r" b="b" t="t" l="l"/>
              <a:pathLst>
                <a:path h="1277706" w="9316795">
                  <a:moveTo>
                    <a:pt x="0" y="0"/>
                  </a:moveTo>
                  <a:lnTo>
                    <a:pt x="9316795" y="0"/>
                  </a:lnTo>
                  <a:lnTo>
                    <a:pt x="9316795" y="1277706"/>
                  </a:lnTo>
                  <a:lnTo>
                    <a:pt x="0" y="1277706"/>
                  </a:lnTo>
                  <a:close/>
                </a:path>
              </a:pathLst>
            </a:custGeom>
            <a:solidFill>
              <a:srgbClr val="000000">
                <a:alpha val="0"/>
              </a:srgbClr>
            </a:solidFill>
          </p:spPr>
        </p:sp>
        <p:sp>
          <p:nvSpPr>
            <p:cNvPr name="TextBox 5" id="5"/>
            <p:cNvSpPr txBox="true"/>
            <p:nvPr/>
          </p:nvSpPr>
          <p:spPr>
            <a:xfrm>
              <a:off x="0" y="0"/>
              <a:ext cx="9316795" cy="1277706"/>
            </a:xfrm>
            <a:prstGeom prst="rect">
              <a:avLst/>
            </a:prstGeom>
          </p:spPr>
          <p:txBody>
            <a:bodyPr anchor="t" rtlCol="false" tIns="0" lIns="0" bIns="0" rIns="0"/>
            <a:lstStyle/>
            <a:p>
              <a:pPr algn="l">
                <a:lnSpc>
                  <a:spcPts val="6433"/>
                </a:lnSpc>
              </a:pPr>
              <a:r>
                <a:rPr lang="en-US" sz="6500" b="true">
                  <a:solidFill>
                    <a:srgbClr val="EB1C24"/>
                  </a:solidFill>
                  <a:latin typeface="Times New Roman Bold"/>
                  <a:ea typeface="Times New Roman Bold"/>
                  <a:cs typeface="Times New Roman Bold"/>
                  <a:sym typeface="Times New Roman Bold"/>
                </a:rPr>
                <a:t>4. </a:t>
              </a:r>
              <a:r>
                <a:rPr lang="en-US" sz="6500" b="true">
                  <a:solidFill>
                    <a:srgbClr val="000000"/>
                  </a:solidFill>
                  <a:latin typeface="Times New Roman Bold"/>
                  <a:ea typeface="Times New Roman Bold"/>
                  <a:cs typeface="Times New Roman Bold"/>
                  <a:sym typeface="Times New Roman Bold"/>
                </a:rPr>
                <a:t>The </a:t>
              </a:r>
              <a:r>
                <a:rPr lang="en-US" sz="6500" b="true">
                  <a:solidFill>
                    <a:srgbClr val="ED1C24"/>
                  </a:solidFill>
                  <a:latin typeface="Times New Roman Bold"/>
                  <a:ea typeface="Times New Roman Bold"/>
                  <a:cs typeface="Times New Roman Bold"/>
                  <a:sym typeface="Times New Roman Bold"/>
                </a:rPr>
                <a:t>Speculation</a:t>
              </a:r>
              <a:r>
                <a:rPr lang="en-US" sz="6500" b="true">
                  <a:solidFill>
                    <a:srgbClr val="000000"/>
                  </a:solidFill>
                  <a:latin typeface="Times New Roman Bold"/>
                  <a:ea typeface="Times New Roman Bold"/>
                  <a:cs typeface="Times New Roman Bold"/>
                  <a:sym typeface="Times New Roman Bold"/>
                </a:rPr>
                <a:t> Frenzy</a:t>
              </a:r>
            </a:p>
          </p:txBody>
        </p:sp>
      </p:grpSp>
      <p:sp>
        <p:nvSpPr>
          <p:cNvPr name="Freeform 6" id="6"/>
          <p:cNvSpPr/>
          <p:nvPr/>
        </p:nvSpPr>
        <p:spPr>
          <a:xfrm flipH="false" flipV="false" rot="0">
            <a:off x="10967557" y="1118611"/>
            <a:ext cx="6291743" cy="4167319"/>
          </a:xfrm>
          <a:custGeom>
            <a:avLst/>
            <a:gdLst/>
            <a:ahLst/>
            <a:cxnLst/>
            <a:rect r="r" b="b" t="t" l="l"/>
            <a:pathLst>
              <a:path h="4167319" w="6291743">
                <a:moveTo>
                  <a:pt x="0" y="0"/>
                </a:moveTo>
                <a:lnTo>
                  <a:pt x="6291743" y="0"/>
                </a:lnTo>
                <a:lnTo>
                  <a:pt x="6291743" y="4167319"/>
                </a:lnTo>
                <a:lnTo>
                  <a:pt x="0" y="4167319"/>
                </a:lnTo>
                <a:lnTo>
                  <a:pt x="0" y="0"/>
                </a:lnTo>
                <a:close/>
              </a:path>
            </a:pathLst>
          </a:custGeom>
          <a:blipFill>
            <a:blip r:embed="rId3"/>
            <a:stretch>
              <a:fillRect l="-3213" t="0" r="-3967" b="-4374"/>
            </a:stretch>
          </a:blipFill>
        </p:spPr>
      </p:sp>
      <p:sp>
        <p:nvSpPr>
          <p:cNvPr name="Freeform 7" id="7"/>
          <p:cNvSpPr/>
          <p:nvPr/>
        </p:nvSpPr>
        <p:spPr>
          <a:xfrm flipH="false" flipV="false" rot="0">
            <a:off x="10967557" y="5549001"/>
            <a:ext cx="6291743" cy="3709299"/>
          </a:xfrm>
          <a:custGeom>
            <a:avLst/>
            <a:gdLst/>
            <a:ahLst/>
            <a:cxnLst/>
            <a:rect r="r" b="b" t="t" l="l"/>
            <a:pathLst>
              <a:path h="3709299" w="6291743">
                <a:moveTo>
                  <a:pt x="0" y="0"/>
                </a:moveTo>
                <a:lnTo>
                  <a:pt x="6291743" y="0"/>
                </a:lnTo>
                <a:lnTo>
                  <a:pt x="6291743" y="3709299"/>
                </a:lnTo>
                <a:lnTo>
                  <a:pt x="0" y="3709299"/>
                </a:lnTo>
                <a:lnTo>
                  <a:pt x="0" y="0"/>
                </a:lnTo>
                <a:close/>
              </a:path>
            </a:pathLst>
          </a:custGeom>
          <a:blipFill>
            <a:blip r:embed="rId4"/>
            <a:stretch>
              <a:fillRect l="-3654" t="-96463" r="-3054" b="0"/>
            </a:stretch>
          </a:blipFill>
        </p:spPr>
      </p:sp>
      <p:sp>
        <p:nvSpPr>
          <p:cNvPr name="TextBox 8" id="8"/>
          <p:cNvSpPr txBox="true"/>
          <p:nvPr/>
        </p:nvSpPr>
        <p:spPr>
          <a:xfrm rot="0">
            <a:off x="1028700" y="3443963"/>
            <a:ext cx="8629650" cy="2238375"/>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Meme pages, influencers and brands all hop onto the bandwagon and start flooding Orry’s LinkedIn comment section showing interest as being his </a:t>
            </a:r>
            <a:r>
              <a:rPr lang="en-US" sz="2967" b="true">
                <a:solidFill>
                  <a:srgbClr val="ED1C24"/>
                </a:solidFill>
                <a:latin typeface="Glacial Indifference Bold"/>
                <a:ea typeface="Glacial Indifference Bold"/>
                <a:cs typeface="Glacial Indifference Bold"/>
                <a:sym typeface="Glacial Indifference Bold"/>
              </a:rPr>
              <a:t>CDO.</a:t>
            </a:r>
          </a:p>
          <a:p>
            <a:pPr algn="just">
              <a:lnSpc>
                <a:spcPts val="3560"/>
              </a:lnSpc>
              <a:spcBef>
                <a:spcPct val="0"/>
              </a:spcBef>
            </a:pPr>
          </a:p>
        </p:txBody>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46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1028700" y="810755"/>
            <a:ext cx="5981533" cy="1572331"/>
            <a:chOff x="0" y="0"/>
            <a:chExt cx="6066910" cy="1594774"/>
          </a:xfrm>
        </p:grpSpPr>
        <p:sp>
          <p:nvSpPr>
            <p:cNvPr name="Freeform 4" id="4"/>
            <p:cNvSpPr/>
            <p:nvPr/>
          </p:nvSpPr>
          <p:spPr>
            <a:xfrm flipH="false" flipV="false" rot="0">
              <a:off x="0" y="0"/>
              <a:ext cx="6066910" cy="1594774"/>
            </a:xfrm>
            <a:custGeom>
              <a:avLst/>
              <a:gdLst/>
              <a:ahLst/>
              <a:cxnLst/>
              <a:rect r="r" b="b" t="t" l="l"/>
              <a:pathLst>
                <a:path h="1594774" w="6066910">
                  <a:moveTo>
                    <a:pt x="0" y="0"/>
                  </a:moveTo>
                  <a:lnTo>
                    <a:pt x="6066910" y="0"/>
                  </a:lnTo>
                  <a:lnTo>
                    <a:pt x="6066910" y="1594774"/>
                  </a:lnTo>
                  <a:lnTo>
                    <a:pt x="0" y="1594774"/>
                  </a:lnTo>
                  <a:close/>
                </a:path>
              </a:pathLst>
            </a:custGeom>
            <a:solidFill>
              <a:srgbClr val="000000">
                <a:alpha val="0"/>
              </a:srgbClr>
            </a:solidFill>
          </p:spPr>
        </p:sp>
        <p:sp>
          <p:nvSpPr>
            <p:cNvPr name="TextBox 5" id="5"/>
            <p:cNvSpPr txBox="true"/>
            <p:nvPr/>
          </p:nvSpPr>
          <p:spPr>
            <a:xfrm>
              <a:off x="0" y="0"/>
              <a:ext cx="6066910" cy="1594774"/>
            </a:xfrm>
            <a:prstGeom prst="rect">
              <a:avLst/>
            </a:prstGeom>
          </p:spPr>
          <p:txBody>
            <a:bodyPr anchor="t" rtlCol="false" tIns="0" lIns="0" bIns="0" rIns="0"/>
            <a:lstStyle/>
            <a:p>
              <a:pPr algn="l">
                <a:lnSpc>
                  <a:spcPts val="6433"/>
                </a:lnSpc>
              </a:pPr>
              <a:r>
                <a:rPr lang="en-US" sz="6500" b="true">
                  <a:solidFill>
                    <a:srgbClr val="EB1C24"/>
                  </a:solidFill>
                  <a:latin typeface="Times New Roman Bold"/>
                  <a:ea typeface="Times New Roman Bold"/>
                  <a:cs typeface="Times New Roman Bold"/>
                  <a:sym typeface="Times New Roman Bold"/>
                </a:rPr>
                <a:t>5. </a:t>
              </a:r>
              <a:r>
                <a:rPr lang="en-US" sz="6500" b="true">
                  <a:solidFill>
                    <a:srgbClr val="000000"/>
                  </a:solidFill>
                  <a:latin typeface="Times New Roman Bold"/>
                  <a:ea typeface="Times New Roman Bold"/>
                  <a:cs typeface="Times New Roman Bold"/>
                  <a:sym typeface="Times New Roman Bold"/>
                </a:rPr>
                <a:t>Orry’s </a:t>
              </a:r>
              <a:r>
                <a:rPr lang="en-US" sz="6500" b="true">
                  <a:solidFill>
                    <a:srgbClr val="ED1C24"/>
                  </a:solidFill>
                  <a:latin typeface="Times New Roman Bold"/>
                  <a:ea typeface="Times New Roman Bold"/>
                  <a:cs typeface="Times New Roman Bold"/>
                  <a:sym typeface="Times New Roman Bold"/>
                </a:rPr>
                <a:t>CDO</a:t>
              </a:r>
            </a:p>
          </p:txBody>
        </p:sp>
      </p:grpSp>
      <p:sp>
        <p:nvSpPr>
          <p:cNvPr name="Freeform 6" id="6"/>
          <p:cNvSpPr/>
          <p:nvPr/>
        </p:nvSpPr>
        <p:spPr>
          <a:xfrm flipH="false" flipV="false" rot="0">
            <a:off x="10947102" y="2649187"/>
            <a:ext cx="5370500" cy="5839526"/>
          </a:xfrm>
          <a:custGeom>
            <a:avLst/>
            <a:gdLst/>
            <a:ahLst/>
            <a:cxnLst/>
            <a:rect r="r" b="b" t="t" l="l"/>
            <a:pathLst>
              <a:path h="5839526" w="5370500">
                <a:moveTo>
                  <a:pt x="0" y="0"/>
                </a:moveTo>
                <a:lnTo>
                  <a:pt x="5370500" y="0"/>
                </a:lnTo>
                <a:lnTo>
                  <a:pt x="5370500" y="5839526"/>
                </a:lnTo>
                <a:lnTo>
                  <a:pt x="0" y="5839526"/>
                </a:lnTo>
                <a:lnTo>
                  <a:pt x="0" y="0"/>
                </a:lnTo>
                <a:close/>
              </a:path>
            </a:pathLst>
          </a:custGeom>
          <a:blipFill>
            <a:blip r:embed="rId3"/>
            <a:stretch>
              <a:fillRect l="0" t="0" r="-93303" b="0"/>
            </a:stretch>
          </a:blipFill>
        </p:spPr>
      </p:sp>
      <p:sp>
        <p:nvSpPr>
          <p:cNvPr name="TextBox 7" id="7"/>
          <p:cNvSpPr txBox="true"/>
          <p:nvPr/>
        </p:nvSpPr>
        <p:spPr>
          <a:xfrm rot="0">
            <a:off x="1028700" y="3103050"/>
            <a:ext cx="8629650" cy="1790898"/>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After all the pre-buzz, teasers, and speculation, it’s time for the big reveal, Orry’s posts a story  and a LinkedIn post, saying that he’s finally found his Chief Do-it-All Officer.” </a:t>
            </a:r>
          </a:p>
        </p:txBody>
      </p:sp>
      <p:sp>
        <p:nvSpPr>
          <p:cNvPr name="TextBox 8" id="8"/>
          <p:cNvSpPr txBox="true"/>
          <p:nvPr/>
        </p:nvSpPr>
        <p:spPr>
          <a:xfrm rot="0">
            <a:off x="1028700" y="5723136"/>
            <a:ext cx="8115300" cy="1790700"/>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He sits comfortably sipping coffee and pulls out his DBS Card saying </a:t>
            </a:r>
            <a:r>
              <a:rPr lang="en-US" b="true" sz="2967">
                <a:solidFill>
                  <a:srgbClr val="ED1C24"/>
                </a:solidFill>
                <a:latin typeface="Glacial Indifference Bold"/>
                <a:ea typeface="Glacial Indifference Bold"/>
                <a:cs typeface="Glacial Indifference Bold"/>
                <a:sym typeface="Glacial Indifference Bold"/>
              </a:rPr>
              <a:t>“DBS does it all—banking, payments, investments, so I can just  #LiveMoreBankLess and be the ultimate liver.”</a:t>
            </a:r>
          </a:p>
        </p:txBody>
      </p:sp>
    </p:spTree>
  </p:cSld>
  <p:clrMapOvr>
    <a:masterClrMapping/>
  </p:clrMapOvr>
</p:sld>
</file>

<file path=ppt/slides/slide91.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0" t="-2730" r="0" b="-273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699425"/>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925876"/>
            <a:ext cx="7999490" cy="1332424"/>
          </a:xfrm>
          <a:prstGeom prst="rect">
            <a:avLst/>
          </a:prstGeom>
        </p:spPr>
        <p:txBody>
          <a:bodyPr anchor="t" rtlCol="false" tIns="0" lIns="0" bIns="0" rIns="0">
            <a:spAutoFit/>
          </a:bodyPr>
          <a:lstStyle/>
          <a:p>
            <a:pPr algn="l">
              <a:lnSpc>
                <a:spcPts val="3210"/>
              </a:lnSpc>
            </a:pPr>
            <a:r>
              <a:rPr lang="en-US" sz="3000" b="true">
                <a:solidFill>
                  <a:srgbClr val="FFFFFF"/>
                </a:solidFill>
                <a:latin typeface="Times New Roman Bold"/>
                <a:ea typeface="Times New Roman Bold"/>
                <a:cs typeface="Times New Roman Bold"/>
                <a:sym typeface="Times New Roman Bold"/>
              </a:rPr>
              <a:t>When Your Bank Does It All | </a:t>
            </a:r>
            <a:r>
              <a:rPr lang="en-US" sz="3000" b="true">
                <a:solidFill>
                  <a:srgbClr val="000000"/>
                </a:solidFill>
                <a:latin typeface="Times New Roman Bold"/>
                <a:ea typeface="Times New Roman Bold"/>
                <a:cs typeface="Times New Roman Bold"/>
                <a:sym typeface="Times New Roman Bold"/>
              </a:rPr>
              <a:t>DVC</a:t>
            </a:r>
          </a:p>
          <a:p>
            <a:pPr algn="l" marL="0" indent="0" lvl="0">
              <a:lnSpc>
                <a:spcPts val="6527"/>
              </a:lnSpc>
            </a:pPr>
            <a:r>
              <a:rPr lang="en-US" b="true" sz="6100">
                <a:solidFill>
                  <a:srgbClr val="FFFFFF"/>
                </a:solidFill>
                <a:latin typeface="Times New Roman Bold"/>
                <a:ea typeface="Times New Roman Bold"/>
                <a:cs typeface="Times New Roman Bold"/>
                <a:sym typeface="Times New Roman Bold"/>
              </a:rPr>
              <a:t>Live More, Bank Less</a:t>
            </a:r>
          </a:p>
        </p:txBody>
      </p:sp>
      <p:sp>
        <p:nvSpPr>
          <p:cNvPr name="TextBox 10" id="10"/>
          <p:cNvSpPr txBox="true"/>
          <p:nvPr/>
        </p:nvSpPr>
        <p:spPr>
          <a:xfrm rot="0">
            <a:off x="1028700" y="6580620"/>
            <a:ext cx="994380"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2</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9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0"/>
            <a:ext cx="18282582" cy="10469546"/>
          </a:xfrm>
          <a:custGeom>
            <a:avLst/>
            <a:gdLst/>
            <a:ahLst/>
            <a:cxnLst/>
            <a:rect r="r" b="b" t="t" l="l"/>
            <a:pathLst>
              <a:path h="10469546" w="18282582">
                <a:moveTo>
                  <a:pt x="0" y="0"/>
                </a:moveTo>
                <a:lnTo>
                  <a:pt x="18282582" y="0"/>
                </a:lnTo>
                <a:lnTo>
                  <a:pt x="18282582" y="10469546"/>
                </a:lnTo>
                <a:lnTo>
                  <a:pt x="0" y="10469546"/>
                </a:lnTo>
                <a:lnTo>
                  <a:pt x="0" y="0"/>
                </a:lnTo>
                <a:close/>
              </a:path>
            </a:pathLst>
          </a:custGeom>
          <a:blipFill>
            <a:blip r:embed="rId2"/>
            <a:stretch>
              <a:fillRect l="-1774" t="-1743" r="-1774" b="0"/>
            </a:stretch>
          </a:blipFill>
        </p:spPr>
      </p:sp>
      <p:sp>
        <p:nvSpPr>
          <p:cNvPr name="Freeform 3" id="3"/>
          <p:cNvSpPr/>
          <p:nvPr/>
        </p:nvSpPr>
        <p:spPr>
          <a:xfrm flipH="false" flipV="false" rot="0">
            <a:off x="12903259" y="2250398"/>
            <a:ext cx="3941945" cy="7007902"/>
          </a:xfrm>
          <a:custGeom>
            <a:avLst/>
            <a:gdLst/>
            <a:ahLst/>
            <a:cxnLst/>
            <a:rect r="r" b="b" t="t" l="l"/>
            <a:pathLst>
              <a:path h="7007902" w="3941945">
                <a:moveTo>
                  <a:pt x="0" y="0"/>
                </a:moveTo>
                <a:lnTo>
                  <a:pt x="3941945" y="0"/>
                </a:lnTo>
                <a:lnTo>
                  <a:pt x="3941945" y="7007902"/>
                </a:lnTo>
                <a:lnTo>
                  <a:pt x="0" y="7007902"/>
                </a:lnTo>
                <a:lnTo>
                  <a:pt x="0" y="0"/>
                </a:lnTo>
                <a:close/>
              </a:path>
            </a:pathLst>
          </a:custGeom>
          <a:blipFill>
            <a:blip r:embed="rId3"/>
            <a:stretch>
              <a:fillRect l="0" t="0" r="0" b="0"/>
            </a:stretch>
          </a:blipFill>
        </p:spPr>
      </p:sp>
      <p:sp>
        <p:nvSpPr>
          <p:cNvPr name="TextBox 4" id="4"/>
          <p:cNvSpPr txBox="true"/>
          <p:nvPr/>
        </p:nvSpPr>
        <p:spPr>
          <a:xfrm rot="0">
            <a:off x="1028700" y="2250398"/>
            <a:ext cx="8978363" cy="1790700"/>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Post the reveal of the collaboration with DBS, Orry now truly lives up to his proper potential of being the ultimate liver as DBS handles it all for him and we showcase that in a DVC.</a:t>
            </a:r>
          </a:p>
        </p:txBody>
      </p:sp>
      <p:sp>
        <p:nvSpPr>
          <p:cNvPr name="TextBox 5" id="5"/>
          <p:cNvSpPr txBox="true"/>
          <p:nvPr/>
        </p:nvSpPr>
        <p:spPr>
          <a:xfrm rot="0">
            <a:off x="1028700" y="4642441"/>
            <a:ext cx="8978363" cy="3134072"/>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In typical fast paced motion style, we showcase that how Orry goes about his daily tasks and with every activity he does, we interject quick cuts of his banking needs being sorted simultaneously. </a:t>
            </a:r>
          </a:p>
          <a:p>
            <a:pPr algn="just">
              <a:lnSpc>
                <a:spcPts val="3560"/>
              </a:lnSpc>
            </a:pPr>
          </a:p>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For example: </a:t>
            </a:r>
            <a:r>
              <a:rPr lang="en-US" b="true" sz="2967">
                <a:solidFill>
                  <a:srgbClr val="EB1C24"/>
                </a:solidFill>
                <a:latin typeface="Glacial Indifference Bold"/>
                <a:ea typeface="Glacial Indifference Bold"/>
                <a:cs typeface="Glacial Indifference Bold"/>
                <a:sym typeface="Glacial Indifference Bold"/>
              </a:rPr>
              <a:t>A</a:t>
            </a:r>
            <a:r>
              <a:rPr lang="en-US" b="true" sz="2967" i="true">
                <a:solidFill>
                  <a:srgbClr val="EB1C24"/>
                </a:solidFill>
                <a:latin typeface="Glacial Indifference Bold Italics"/>
                <a:ea typeface="Glacial Indifference Bold Italics"/>
                <a:cs typeface="Glacial Indifference Bold Italics"/>
                <a:sym typeface="Glacial Indifference Bold Italics"/>
              </a:rPr>
              <a:t>s</a:t>
            </a:r>
            <a:r>
              <a:rPr lang="en-US" b="true" sz="2967" i="true">
                <a:solidFill>
                  <a:srgbClr val="ED1C24"/>
                </a:solidFill>
                <a:latin typeface="Glacial Indifference Bold Italics"/>
                <a:ea typeface="Glacial Indifference Bold Italics"/>
                <a:cs typeface="Glacial Indifference Bold Italics"/>
                <a:sym typeface="Glacial Indifference Bold Italics"/>
              </a:rPr>
              <a:t> he sips coffee -cut to- DBS taking care of his investments</a:t>
            </a:r>
          </a:p>
        </p:txBody>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625142" y="1664392"/>
            <a:ext cx="6761596" cy="6761596"/>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11633" t="0" r="-11633"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453295"/>
            <a:ext cx="9087987" cy="1323975"/>
          </a:xfrm>
          <a:prstGeom prst="rect">
            <a:avLst/>
          </a:prstGeom>
        </p:spPr>
        <p:txBody>
          <a:bodyPr anchor="t" rtlCol="false" tIns="0" lIns="0" bIns="0" rIns="0">
            <a:spAutoFit/>
          </a:bodyPr>
          <a:lstStyle/>
          <a:p>
            <a:pPr algn="l">
              <a:lnSpc>
                <a:spcPts val="3600"/>
              </a:lnSpc>
            </a:pPr>
            <a:r>
              <a:rPr lang="en-US" sz="3000" b="true">
                <a:solidFill>
                  <a:srgbClr val="FFFFFF"/>
                </a:solidFill>
                <a:latin typeface="Times New Roman Bold"/>
                <a:ea typeface="Times New Roman Bold"/>
                <a:cs typeface="Times New Roman Bold"/>
                <a:sym typeface="Times New Roman Bold"/>
              </a:rPr>
              <a:t>When Your Bank Does It All |</a:t>
            </a:r>
            <a:r>
              <a:rPr lang="en-US" sz="3000" b="true">
                <a:solidFill>
                  <a:srgbClr val="000000"/>
                </a:solidFill>
                <a:latin typeface="Times New Roman Bold"/>
                <a:ea typeface="Times New Roman Bold"/>
                <a:cs typeface="Times New Roman Bold"/>
                <a:sym typeface="Times New Roman Bold"/>
              </a:rPr>
              <a:t> Content Series</a:t>
            </a:r>
          </a:p>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30 Days 30 Ways To Live More</a:t>
            </a:r>
          </a:p>
        </p:txBody>
      </p:sp>
      <p:sp>
        <p:nvSpPr>
          <p:cNvPr name="TextBox 10" id="10"/>
          <p:cNvSpPr txBox="true"/>
          <p:nvPr/>
        </p:nvSpPr>
        <p:spPr>
          <a:xfrm rot="0">
            <a:off x="1028700" y="6240344"/>
            <a:ext cx="1021854"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3</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9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653747" y="5553075"/>
            <a:ext cx="14980505" cy="1216025"/>
          </a:xfrm>
          <a:prstGeom prst="rect">
            <a:avLst/>
          </a:prstGeom>
        </p:spPr>
        <p:txBody>
          <a:bodyPr anchor="t" rtlCol="false" tIns="0" lIns="0" bIns="0" rIns="0">
            <a:spAutoFit/>
          </a:bodyPr>
          <a:lstStyle/>
          <a:p>
            <a:pPr algn="l">
              <a:lnSpc>
                <a:spcPts val="4899"/>
              </a:lnSpc>
              <a:spcBef>
                <a:spcPct val="0"/>
              </a:spcBef>
            </a:pPr>
          </a:p>
          <a:p>
            <a:pPr algn="ctr">
              <a:lnSpc>
                <a:spcPts val="4899"/>
              </a:lnSpc>
              <a:spcBef>
                <a:spcPct val="0"/>
              </a:spcBef>
            </a:pPr>
            <a:r>
              <a:rPr lang="en-US" b="true" sz="3499">
                <a:solidFill>
                  <a:srgbClr val="000000"/>
                </a:solidFill>
                <a:latin typeface="Glacial Indifference Bold"/>
                <a:ea typeface="Glacial Indifference Bold"/>
                <a:cs typeface="Glacial Indifference Bold"/>
                <a:sym typeface="Glacial Indifference Bold"/>
              </a:rPr>
              <a:t>But how does one truly live more?</a:t>
            </a:r>
          </a:p>
        </p:txBody>
      </p:sp>
      <p:sp>
        <p:nvSpPr>
          <p:cNvPr name="TextBox 4" id="4"/>
          <p:cNvSpPr txBox="true"/>
          <p:nvPr/>
        </p:nvSpPr>
        <p:spPr>
          <a:xfrm rot="0">
            <a:off x="2280808" y="3298825"/>
            <a:ext cx="14333250" cy="1844675"/>
          </a:xfrm>
          <a:prstGeom prst="rect">
            <a:avLst/>
          </a:prstGeom>
        </p:spPr>
        <p:txBody>
          <a:bodyPr anchor="t" rtlCol="false" tIns="0" lIns="0" bIns="0" rIns="0">
            <a:spAutoFit/>
          </a:bodyPr>
          <a:lstStyle/>
          <a:p>
            <a:pPr algn="ctr">
              <a:lnSpc>
                <a:spcPts val="7000"/>
              </a:lnSpc>
              <a:spcBef>
                <a:spcPct val="0"/>
              </a:spcBef>
            </a:pPr>
            <a:r>
              <a:rPr lang="en-US" b="true" sz="5000">
                <a:solidFill>
                  <a:srgbClr val="000000"/>
                </a:solidFill>
                <a:latin typeface="Times New Roman Bold"/>
                <a:ea typeface="Times New Roman Bold"/>
                <a:cs typeface="Times New Roman Bold"/>
                <a:sym typeface="Times New Roman Bold"/>
              </a:rPr>
              <a:t>Orry made the first move, he chose </a:t>
            </a:r>
            <a:r>
              <a:rPr lang="en-US" b="true" sz="5000">
                <a:solidFill>
                  <a:srgbClr val="EB1C24"/>
                </a:solidFill>
                <a:latin typeface="Times New Roman Bold"/>
                <a:ea typeface="Times New Roman Bold"/>
                <a:cs typeface="Times New Roman Bold"/>
                <a:sym typeface="Times New Roman Bold"/>
              </a:rPr>
              <a:t>DBS</a:t>
            </a:r>
            <a:r>
              <a:rPr lang="en-US" b="true" sz="5000">
                <a:solidFill>
                  <a:srgbClr val="000000"/>
                </a:solidFill>
                <a:latin typeface="Times New Roman Bold"/>
                <a:ea typeface="Times New Roman Bold"/>
                <a:cs typeface="Times New Roman Bold"/>
                <a:sym typeface="Times New Roman Bold"/>
              </a:rPr>
              <a:t> because it does it all and he gets to live more!</a:t>
            </a:r>
          </a:p>
        </p:txBody>
      </p:sp>
    </p:spTree>
  </p:cSld>
  <p:clrMapOvr>
    <a:masterClrMapping/>
  </p:clrMapOvr>
</p:sld>
</file>

<file path=ppt/slides/slide9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696234" y="3104135"/>
            <a:ext cx="12563066" cy="3194492"/>
            <a:chOff x="0" y="0"/>
            <a:chExt cx="12742384" cy="3240089"/>
          </a:xfrm>
        </p:grpSpPr>
        <p:sp>
          <p:nvSpPr>
            <p:cNvPr name="Freeform 7" id="7"/>
            <p:cNvSpPr/>
            <p:nvPr/>
          </p:nvSpPr>
          <p:spPr>
            <a:xfrm flipH="false" flipV="false" rot="0">
              <a:off x="0" y="0"/>
              <a:ext cx="12742384" cy="3240088"/>
            </a:xfrm>
            <a:custGeom>
              <a:avLst/>
              <a:gdLst/>
              <a:ahLst/>
              <a:cxnLst/>
              <a:rect r="r" b="b" t="t" l="l"/>
              <a:pathLst>
                <a:path h="3240088" w="12742384">
                  <a:moveTo>
                    <a:pt x="0" y="0"/>
                  </a:moveTo>
                  <a:lnTo>
                    <a:pt x="12742384" y="0"/>
                  </a:lnTo>
                  <a:lnTo>
                    <a:pt x="12742384" y="3240088"/>
                  </a:lnTo>
                  <a:lnTo>
                    <a:pt x="0" y="3240088"/>
                  </a:lnTo>
                  <a:close/>
                </a:path>
              </a:pathLst>
            </a:custGeom>
            <a:solidFill>
              <a:srgbClr val="EB1C24">
                <a:alpha val="0"/>
              </a:srgbClr>
            </a:solidFill>
          </p:spPr>
        </p:sp>
        <p:sp>
          <p:nvSpPr>
            <p:cNvPr name="TextBox 8" id="8"/>
            <p:cNvSpPr txBox="true"/>
            <p:nvPr/>
          </p:nvSpPr>
          <p:spPr>
            <a:xfrm>
              <a:off x="0" y="0"/>
              <a:ext cx="12742384" cy="3240089"/>
            </a:xfrm>
            <a:prstGeom prst="rect">
              <a:avLst/>
            </a:prstGeom>
          </p:spPr>
          <p:txBody>
            <a:bodyPr anchor="t" rtlCol="false" tIns="0" lIns="0" bIns="0" rIns="0"/>
            <a:lstStyle/>
            <a:p>
              <a:pPr algn="l">
                <a:lnSpc>
                  <a:spcPts val="7120"/>
                </a:lnSpc>
              </a:pPr>
              <a:r>
                <a:rPr lang="en-US" sz="7200" b="true">
                  <a:solidFill>
                    <a:srgbClr val="000000"/>
                  </a:solidFill>
                  <a:latin typeface="Times New Roman Bold"/>
                  <a:ea typeface="Times New Roman Bold"/>
                  <a:cs typeface="Times New Roman Bold"/>
                  <a:sym typeface="Times New Roman Bold"/>
                </a:rPr>
                <a:t>To find out, we’re launching </a:t>
              </a:r>
              <a:r>
                <a:rPr lang="en-US" sz="7200" b="true">
                  <a:solidFill>
                    <a:srgbClr val="EB1C24"/>
                  </a:solidFill>
                  <a:latin typeface="Times New Roman Bold"/>
                  <a:ea typeface="Times New Roman Bold"/>
                  <a:cs typeface="Times New Roman Bold"/>
                  <a:sym typeface="Times New Roman Bold"/>
                </a:rPr>
                <a:t>“30 Days, 30 Ways To Live More”</a:t>
              </a:r>
              <a:r>
                <a:rPr lang="en-US" sz="7200" b="true">
                  <a:solidFill>
                    <a:srgbClr val="000000"/>
                  </a:solidFill>
                  <a:latin typeface="Times New Roman Bold"/>
                  <a:ea typeface="Times New Roman Bold"/>
                  <a:cs typeface="Times New Roman Bold"/>
                  <a:sym typeface="Times New Roman Bold"/>
                </a:rPr>
                <a:t> </a:t>
              </a:r>
            </a:p>
            <a:p>
              <a:pPr algn="l">
                <a:lnSpc>
                  <a:spcPts val="7126"/>
                </a:lnSpc>
              </a:pPr>
            </a:p>
          </p:txBody>
        </p:sp>
      </p:grpSp>
      <p:sp>
        <p:nvSpPr>
          <p:cNvPr name="TextBox 9" id="9"/>
          <p:cNvSpPr txBox="true"/>
          <p:nvPr/>
        </p:nvSpPr>
        <p:spPr>
          <a:xfrm rot="0">
            <a:off x="4696234" y="6359552"/>
            <a:ext cx="12108324" cy="1835150"/>
          </a:xfrm>
          <a:prstGeom prst="rect">
            <a:avLst/>
          </a:prstGeom>
        </p:spPr>
        <p:txBody>
          <a:bodyPr anchor="t" rtlCol="false" tIns="0" lIns="0" bIns="0" rIns="0">
            <a:spAutoFit/>
          </a:bodyPr>
          <a:lstStyle/>
          <a:p>
            <a:pPr algn="l">
              <a:lnSpc>
                <a:spcPts val="4899"/>
              </a:lnSpc>
              <a:spcBef>
                <a:spcPct val="0"/>
              </a:spcBef>
            </a:pPr>
            <a:r>
              <a:rPr lang="en-US" b="true" sz="3499">
                <a:solidFill>
                  <a:srgbClr val="000000"/>
                </a:solidFill>
                <a:latin typeface="Glacial Indifference Bold"/>
                <a:ea typeface="Glacial Indifference Bold"/>
                <a:cs typeface="Glacial Indifference Bold"/>
                <a:sym typeface="Glacial Indifference Bold"/>
              </a:rPr>
              <a:t>A  youtube series where we show how to go all-in on living life to the </a:t>
            </a:r>
            <a:r>
              <a:rPr lang="en-US" b="true" sz="3499">
                <a:solidFill>
                  <a:srgbClr val="EB1C24"/>
                </a:solidFill>
                <a:latin typeface="Glacial Indifference Bold"/>
                <a:ea typeface="Glacial Indifference Bold"/>
                <a:cs typeface="Glacial Indifference Bold"/>
                <a:sym typeface="Glacial Indifference Bold"/>
              </a:rPr>
              <a:t>fullest, because you bank is doing it all in the background.</a:t>
            </a:r>
          </a:p>
        </p:txBody>
      </p:sp>
    </p:spTree>
  </p:cSld>
  <p:clrMapOvr>
    <a:masterClrMapping/>
  </p:clrMapOvr>
</p:sld>
</file>

<file path=ppt/slides/slide9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1774" t="-1774" r="-1774" b="-1774"/>
            </a:stretch>
          </a:blipFill>
        </p:spPr>
      </p:sp>
      <p:sp>
        <p:nvSpPr>
          <p:cNvPr name="Freeform 3" id="3"/>
          <p:cNvSpPr/>
          <p:nvPr/>
        </p:nvSpPr>
        <p:spPr>
          <a:xfrm flipH="false" flipV="false" rot="0">
            <a:off x="12437164" y="1971830"/>
            <a:ext cx="4822136" cy="6893140"/>
          </a:xfrm>
          <a:custGeom>
            <a:avLst/>
            <a:gdLst/>
            <a:ahLst/>
            <a:cxnLst/>
            <a:rect r="r" b="b" t="t" l="l"/>
            <a:pathLst>
              <a:path h="6893140" w="4822136">
                <a:moveTo>
                  <a:pt x="0" y="0"/>
                </a:moveTo>
                <a:lnTo>
                  <a:pt x="4822136" y="0"/>
                </a:lnTo>
                <a:lnTo>
                  <a:pt x="4822136" y="6893140"/>
                </a:lnTo>
                <a:lnTo>
                  <a:pt x="0" y="6893140"/>
                </a:lnTo>
                <a:lnTo>
                  <a:pt x="0" y="0"/>
                </a:lnTo>
                <a:close/>
              </a:path>
            </a:pathLst>
          </a:custGeom>
          <a:blipFill>
            <a:blip r:embed="rId3"/>
            <a:stretch>
              <a:fillRect l="-2720" t="-1137" r="0" b="-10850"/>
            </a:stretch>
          </a:blipFill>
        </p:spPr>
      </p:sp>
      <p:sp>
        <p:nvSpPr>
          <p:cNvPr name="TextBox 4" id="4"/>
          <p:cNvSpPr txBox="true"/>
          <p:nvPr/>
        </p:nvSpPr>
        <p:spPr>
          <a:xfrm rot="0">
            <a:off x="1028700" y="2508513"/>
            <a:ext cx="10137759" cy="4476750"/>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For 30 days, 30 real people from different walks of life take on an experiment. Their mission? Live their best day, uninterrupted—while DBS handles all their banking in the background.</a:t>
            </a:r>
          </a:p>
          <a:p>
            <a:pPr algn="just">
              <a:lnSpc>
                <a:spcPts val="3560"/>
              </a:lnSpc>
            </a:pPr>
          </a:p>
          <a:p>
            <a:pPr algn="just">
              <a:lnSpc>
                <a:spcPts val="3560"/>
              </a:lnSpc>
            </a:pPr>
            <a:r>
              <a:rPr lang="en-US" sz="2967" b="true">
                <a:solidFill>
                  <a:srgbClr val="EB1C24"/>
                </a:solidFill>
                <a:latin typeface="Glacial Indifference Bold"/>
                <a:ea typeface="Glacial Indifference Bold"/>
                <a:cs typeface="Glacial Indifference Bold"/>
                <a:sym typeface="Glacial Indifference Bold"/>
              </a:rPr>
              <a:t>How It Works:</a:t>
            </a:r>
          </a:p>
          <a:p>
            <a:pPr algn="just">
              <a:lnSpc>
                <a:spcPts val="3560"/>
              </a:lnSpc>
              <a:spcBef>
                <a:spcPct val="0"/>
              </a:spcBef>
            </a:pPr>
            <a:r>
              <a:rPr lang="en-US" sz="2967">
                <a:solidFill>
                  <a:srgbClr val="000000"/>
                </a:solidFill>
                <a:latin typeface="Glacial Indifference"/>
                <a:ea typeface="Glacial Indifference"/>
                <a:cs typeface="Glacial Indifference"/>
                <a:sym typeface="Glacial Indifference"/>
              </a:rPr>
              <a:t>Each participant, from chefs to travellers, artists to entrepreneurs, will document their day in a vlog-style digital series, showcasing how DBS seamlessly integrates into their routine—allowing them to focus on what they love, stress-free.</a:t>
            </a:r>
          </a:p>
        </p:txBody>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0"/>
            <a:ext cx="18282582" cy="10469546"/>
          </a:xfrm>
          <a:custGeom>
            <a:avLst/>
            <a:gdLst/>
            <a:ahLst/>
            <a:cxnLst/>
            <a:rect r="r" b="b" t="t" l="l"/>
            <a:pathLst>
              <a:path h="10469546" w="18282582">
                <a:moveTo>
                  <a:pt x="0" y="0"/>
                </a:moveTo>
                <a:lnTo>
                  <a:pt x="18282582" y="0"/>
                </a:lnTo>
                <a:lnTo>
                  <a:pt x="18282582" y="10469546"/>
                </a:lnTo>
                <a:lnTo>
                  <a:pt x="0" y="10469546"/>
                </a:lnTo>
                <a:lnTo>
                  <a:pt x="0" y="0"/>
                </a:lnTo>
                <a:close/>
              </a:path>
            </a:pathLst>
          </a:custGeom>
          <a:blipFill>
            <a:blip r:embed="rId2"/>
            <a:stretch>
              <a:fillRect l="-1774" t="-1743" r="-1774" b="0"/>
            </a:stretch>
          </a:blipFill>
        </p:spPr>
      </p:sp>
      <p:sp>
        <p:nvSpPr>
          <p:cNvPr name="TextBox 3" id="3"/>
          <p:cNvSpPr txBox="true"/>
          <p:nvPr/>
        </p:nvSpPr>
        <p:spPr>
          <a:xfrm rot="0">
            <a:off x="817901" y="1833955"/>
            <a:ext cx="10137759" cy="7610475"/>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The participants come together to reflect on their experience realizing that when your bank does it all, you truly Live More, Bank Less.</a:t>
            </a:r>
          </a:p>
          <a:p>
            <a:pPr algn="just">
              <a:lnSpc>
                <a:spcPts val="3560"/>
              </a:lnSpc>
            </a:pPr>
          </a:p>
          <a:p>
            <a:pPr algn="just" marL="640604" indent="-320302" lvl="1">
              <a:lnSpc>
                <a:spcPts val="3560"/>
              </a:lnSpc>
              <a:buFont typeface="Arial"/>
              <a:buChar char="•"/>
            </a:pPr>
            <a:r>
              <a:rPr lang="en-US" sz="2967">
                <a:solidFill>
                  <a:srgbClr val="000000"/>
                </a:solidFill>
                <a:latin typeface="Glacial Indifference"/>
                <a:ea typeface="Glacial Indifference"/>
                <a:cs typeface="Glacial Indifference"/>
                <a:sym typeface="Glacial Indifference"/>
              </a:rPr>
              <a:t>A street food vendor? More selling, no cash hassles. (DBS QR payments)</a:t>
            </a:r>
          </a:p>
          <a:p>
            <a:pPr algn="just">
              <a:lnSpc>
                <a:spcPts val="3560"/>
              </a:lnSpc>
            </a:pPr>
          </a:p>
          <a:p>
            <a:pPr algn="just" marL="640604" indent="-320302" lvl="1">
              <a:lnSpc>
                <a:spcPts val="3560"/>
              </a:lnSpc>
              <a:buFont typeface="Arial"/>
              <a:buChar char="•"/>
            </a:pPr>
            <a:r>
              <a:rPr lang="en-US" sz="2967">
                <a:solidFill>
                  <a:srgbClr val="000000"/>
                </a:solidFill>
                <a:latin typeface="Glacial Indifference"/>
                <a:ea typeface="Glacial Indifference"/>
                <a:cs typeface="Glacial Indifference"/>
                <a:sym typeface="Glacial Indifference"/>
              </a:rPr>
              <a:t>A frequent traveler? More exploring, no forex worries. (DBS multi-currency card)</a:t>
            </a:r>
          </a:p>
          <a:p>
            <a:pPr algn="just">
              <a:lnSpc>
                <a:spcPts val="3560"/>
              </a:lnSpc>
            </a:pPr>
          </a:p>
          <a:p>
            <a:pPr algn="just" marL="640604" indent="-320302" lvl="1">
              <a:lnSpc>
                <a:spcPts val="3560"/>
              </a:lnSpc>
              <a:buFont typeface="Arial"/>
              <a:buChar char="•"/>
            </a:pPr>
            <a:r>
              <a:rPr lang="en-US" sz="2967">
                <a:solidFill>
                  <a:srgbClr val="000000"/>
                </a:solidFill>
                <a:latin typeface="Glacial Indifference"/>
                <a:ea typeface="Glacial Indifference"/>
                <a:cs typeface="Glacial Indifference"/>
                <a:sym typeface="Glacial Indifference"/>
              </a:rPr>
              <a:t>A creative entrepreneur? More creating, no invoice tracking. (DBS business banking)</a:t>
            </a:r>
          </a:p>
          <a:p>
            <a:pPr algn="just">
              <a:lnSpc>
                <a:spcPts val="3560"/>
              </a:lnSpc>
            </a:pPr>
          </a:p>
          <a:p>
            <a:pPr algn="just">
              <a:lnSpc>
                <a:spcPts val="3560"/>
              </a:lnSpc>
            </a:pPr>
          </a:p>
          <a:p>
            <a:pPr algn="just">
              <a:lnSpc>
                <a:spcPts val="3560"/>
              </a:lnSpc>
            </a:pPr>
          </a:p>
          <a:p>
            <a:pPr algn="just">
              <a:lnSpc>
                <a:spcPts val="3560"/>
              </a:lnSpc>
            </a:pPr>
          </a:p>
          <a:p>
            <a:pPr algn="just">
              <a:lnSpc>
                <a:spcPts val="3560"/>
              </a:lnSpc>
              <a:spcBef>
                <a:spcPct val="0"/>
              </a:spcBef>
            </a:pPr>
          </a:p>
        </p:txBody>
      </p:sp>
      <p:sp>
        <p:nvSpPr>
          <p:cNvPr name="Freeform 4" id="4"/>
          <p:cNvSpPr/>
          <p:nvPr/>
        </p:nvSpPr>
        <p:spPr>
          <a:xfrm flipH="false" flipV="false" rot="0">
            <a:off x="12062258" y="1833955"/>
            <a:ext cx="5197042" cy="7424345"/>
          </a:xfrm>
          <a:custGeom>
            <a:avLst/>
            <a:gdLst/>
            <a:ahLst/>
            <a:cxnLst/>
            <a:rect r="r" b="b" t="t" l="l"/>
            <a:pathLst>
              <a:path h="7424345" w="5197042">
                <a:moveTo>
                  <a:pt x="0" y="0"/>
                </a:moveTo>
                <a:lnTo>
                  <a:pt x="5197042" y="0"/>
                </a:lnTo>
                <a:lnTo>
                  <a:pt x="5197042" y="7424345"/>
                </a:lnTo>
                <a:lnTo>
                  <a:pt x="0" y="7424345"/>
                </a:lnTo>
                <a:lnTo>
                  <a:pt x="0" y="0"/>
                </a:lnTo>
                <a:close/>
              </a:path>
            </a:pathLst>
          </a:custGeom>
          <a:blipFill>
            <a:blip r:embed="rId3"/>
            <a:stretch>
              <a:fillRect l="0" t="0" r="0" b="0"/>
            </a:stretch>
          </a:blipFill>
        </p:spPr>
      </p:sp>
      <p:sp>
        <p:nvSpPr>
          <p:cNvPr name="TextBox 5" id="5"/>
          <p:cNvSpPr txBox="true"/>
          <p:nvPr/>
        </p:nvSpPr>
        <p:spPr>
          <a:xfrm rot="0">
            <a:off x="817901" y="8711005"/>
            <a:ext cx="10824692" cy="733425"/>
          </a:xfrm>
          <a:prstGeom prst="rect">
            <a:avLst/>
          </a:prstGeom>
        </p:spPr>
        <p:txBody>
          <a:bodyPr anchor="t" rtlCol="false" tIns="0" lIns="0" bIns="0" rIns="0">
            <a:spAutoFit/>
          </a:bodyPr>
          <a:lstStyle/>
          <a:p>
            <a:pPr algn="l">
              <a:lnSpc>
                <a:spcPts val="2879"/>
              </a:lnSpc>
              <a:spcBef>
                <a:spcPct val="0"/>
              </a:spcBef>
            </a:pPr>
            <a:r>
              <a:rPr lang="en-US" b="true" sz="2400">
                <a:solidFill>
                  <a:srgbClr val="000000"/>
                </a:solidFill>
                <a:latin typeface="Glacial Indifference Bold"/>
                <a:ea typeface="Glacial Indifference Bold"/>
                <a:cs typeface="Glacial Indifference Bold"/>
                <a:sym typeface="Glacial Indifference Bold"/>
              </a:rPr>
              <a:t>Alternate Execution: </a:t>
            </a:r>
            <a:r>
              <a:rPr lang="en-US" sz="2400">
                <a:solidFill>
                  <a:srgbClr val="000000"/>
                </a:solidFill>
                <a:latin typeface="Glacial Indifference"/>
                <a:ea typeface="Glacial Indifference"/>
                <a:cs typeface="Glacial Indifference"/>
                <a:sym typeface="Glacial Indifference"/>
              </a:rPr>
              <a:t>Create in-house reels (piece to camera) that demonstrate how DBS is an enabler for everyday tasks, making life easier  (Life Hack)</a:t>
            </a:r>
          </a:p>
        </p:txBody>
      </p:sp>
    </p:spTree>
  </p:cSld>
  <p:clrMapOvr>
    <a:masterClrMapping/>
  </p:clrMapOvr>
</p:sld>
</file>

<file path=ppt/slides/slide98.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625142" y="1664392"/>
            <a:ext cx="6761596" cy="6761596"/>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11633" t="0" r="-11633"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27525"/>
            <a:ext cx="11169654" cy="1323975"/>
          </a:xfrm>
          <a:prstGeom prst="rect">
            <a:avLst/>
          </a:prstGeom>
        </p:spPr>
        <p:txBody>
          <a:bodyPr anchor="t" rtlCol="false" tIns="0" lIns="0" bIns="0" rIns="0">
            <a:spAutoFit/>
          </a:bodyPr>
          <a:lstStyle/>
          <a:p>
            <a:pPr algn="l">
              <a:lnSpc>
                <a:spcPts val="3600"/>
              </a:lnSpc>
            </a:pPr>
            <a:r>
              <a:rPr lang="en-US" sz="3000" b="true">
                <a:solidFill>
                  <a:srgbClr val="FFFFFF"/>
                </a:solidFill>
                <a:latin typeface="Times New Roman Bold"/>
                <a:ea typeface="Times New Roman Bold"/>
                <a:cs typeface="Times New Roman Bold"/>
                <a:sym typeface="Times New Roman Bold"/>
              </a:rPr>
              <a:t>When Your Bank Does It All |</a:t>
            </a:r>
            <a:r>
              <a:rPr lang="en-US" sz="3000" b="true">
                <a:solidFill>
                  <a:srgbClr val="000000"/>
                </a:solidFill>
                <a:latin typeface="Times New Roman Bold"/>
                <a:ea typeface="Times New Roman Bold"/>
                <a:cs typeface="Times New Roman Bold"/>
                <a:sym typeface="Times New Roman Bold"/>
              </a:rPr>
              <a:t> Outdoor Activation</a:t>
            </a:r>
          </a:p>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Our Ad Asks You To Bank Less</a:t>
            </a:r>
          </a:p>
        </p:txBody>
      </p:sp>
      <p:sp>
        <p:nvSpPr>
          <p:cNvPr name="TextBox 10" id="10"/>
          <p:cNvSpPr txBox="true"/>
          <p:nvPr/>
        </p:nvSpPr>
        <p:spPr>
          <a:xfrm rot="0">
            <a:off x="1028700" y="6240344"/>
            <a:ext cx="1102504"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4</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9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07419" y="1859681"/>
            <a:ext cx="8780581" cy="8370595"/>
          </a:xfrm>
          <a:custGeom>
            <a:avLst/>
            <a:gdLst/>
            <a:ahLst/>
            <a:cxnLst/>
            <a:rect r="r" b="b" t="t" l="l"/>
            <a:pathLst>
              <a:path h="8370595" w="8780581">
                <a:moveTo>
                  <a:pt x="0" y="0"/>
                </a:moveTo>
                <a:lnTo>
                  <a:pt x="8780581" y="0"/>
                </a:lnTo>
                <a:lnTo>
                  <a:pt x="8780581" y="8370594"/>
                </a:lnTo>
                <a:lnTo>
                  <a:pt x="0" y="8370594"/>
                </a:lnTo>
                <a:lnTo>
                  <a:pt x="0" y="0"/>
                </a:lnTo>
                <a:close/>
              </a:path>
            </a:pathLst>
          </a:custGeom>
          <a:blipFill>
            <a:blip r:embed="rId2"/>
            <a:stretch>
              <a:fillRect l="-17252" t="0" r="-17252" b="0"/>
            </a:stretch>
          </a:blipFill>
        </p:spPr>
      </p:sp>
      <p:sp>
        <p:nvSpPr>
          <p:cNvPr name="TextBox 3" id="3"/>
          <p:cNvSpPr txBox="true"/>
          <p:nvPr/>
        </p:nvSpPr>
        <p:spPr>
          <a:xfrm rot="0">
            <a:off x="824904" y="1802531"/>
            <a:ext cx="8478719" cy="3124201"/>
          </a:xfrm>
          <a:prstGeom prst="rect">
            <a:avLst/>
          </a:prstGeom>
        </p:spPr>
        <p:txBody>
          <a:bodyPr anchor="t" rtlCol="false" tIns="0" lIns="0" bIns="0" rIns="0">
            <a:spAutoFit/>
          </a:bodyPr>
          <a:lstStyle/>
          <a:p>
            <a:pPr algn="l">
              <a:lnSpc>
                <a:spcPts val="4199"/>
              </a:lnSpc>
              <a:spcBef>
                <a:spcPct val="0"/>
              </a:spcBef>
            </a:pPr>
            <a:r>
              <a:rPr lang="en-US" b="true" sz="2999">
                <a:solidFill>
                  <a:srgbClr val="000000"/>
                </a:solidFill>
                <a:latin typeface="Glacial Indifference Bold"/>
                <a:ea typeface="Glacial Indifference Bold"/>
                <a:cs typeface="Glacial Indifference Bold"/>
                <a:sym typeface="Glacial Indifference Bold"/>
              </a:rPr>
              <a:t>People today crave experiences—weekend getaways, concerts, trendy cafés—but every outing involves transactions. Whether it’s booking a stay in Lonavala, grabbing coffee at an airport, or splurging at a concert, spending is part of living.</a:t>
            </a:r>
          </a:p>
        </p:txBody>
      </p:sp>
      <p:sp>
        <p:nvSpPr>
          <p:cNvPr name="TextBox 4" id="4"/>
          <p:cNvSpPr txBox="true"/>
          <p:nvPr/>
        </p:nvSpPr>
        <p:spPr>
          <a:xfrm rot="0">
            <a:off x="824904" y="5627281"/>
            <a:ext cx="8252213" cy="1552576"/>
          </a:xfrm>
          <a:prstGeom prst="rect">
            <a:avLst/>
          </a:prstGeom>
        </p:spPr>
        <p:txBody>
          <a:bodyPr anchor="t" rtlCol="false" tIns="0" lIns="0" bIns="0" rIns="0">
            <a:spAutoFit/>
          </a:bodyPr>
          <a:lstStyle/>
          <a:p>
            <a:pPr algn="l">
              <a:lnSpc>
                <a:spcPts val="4199"/>
              </a:lnSpc>
              <a:spcBef>
                <a:spcPct val="0"/>
              </a:spcBef>
            </a:pPr>
            <a:r>
              <a:rPr lang="en-US" sz="2999">
                <a:solidFill>
                  <a:srgbClr val="000000"/>
                </a:solidFill>
                <a:latin typeface="Glacial Indifference"/>
                <a:ea typeface="Glacial Indifference"/>
                <a:cs typeface="Glacial Indifference"/>
                <a:sym typeface="Glacial Indifference"/>
              </a:rPr>
              <a:t>The idea is to strategically place billboards in locations where people are heading towards and give them a reason to live more at that place.</a:t>
            </a:r>
          </a:p>
        </p:txBody>
      </p:sp>
    </p:spTree>
  </p:cSld>
  <p:clrMapOvr>
    <a:masterClrMapping/>
  </p:clrMapOvr>
</p:sld>
</file>

<file path=ppt/slides/slide10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2426508"/>
            <a:ext cx="10175711" cy="7532370"/>
          </a:xfrm>
          <a:prstGeom prst="rect">
            <a:avLst/>
          </a:prstGeom>
        </p:spPr>
        <p:txBody>
          <a:bodyPr anchor="t" rtlCol="false" tIns="0" lIns="0" bIns="0" rIns="0">
            <a:spAutoFit/>
          </a:bodyPr>
          <a:lstStyle/>
          <a:p>
            <a:pPr algn="l">
              <a:lnSpc>
                <a:spcPts val="4199"/>
              </a:lnSpc>
              <a:spcBef>
                <a:spcPct val="0"/>
              </a:spcBef>
            </a:pPr>
          </a:p>
          <a:p>
            <a:pPr algn="l">
              <a:lnSpc>
                <a:spcPts val="4199"/>
              </a:lnSpc>
            </a:pPr>
            <a:r>
              <a:rPr lang="en-US" sz="2999">
                <a:solidFill>
                  <a:srgbClr val="000000"/>
                </a:solidFill>
                <a:latin typeface="Glacial Indifference"/>
                <a:ea typeface="Glacial Indifference"/>
                <a:cs typeface="Glacial Indifference"/>
                <a:sym typeface="Glacial Indifference"/>
              </a:rPr>
              <a:t>Hyperlocal Billboards Across India—placed strategically at travel and lifestyle hotspots like:</a:t>
            </a:r>
          </a:p>
          <a:p>
            <a:pPr algn="l">
              <a:lnSpc>
                <a:spcPts val="4199"/>
              </a:lnSpc>
            </a:pPr>
          </a:p>
          <a:p>
            <a:pPr algn="l">
              <a:lnSpc>
                <a:spcPts val="4199"/>
              </a:lnSpc>
            </a:pPr>
            <a:r>
              <a:rPr lang="en-US" b="true" sz="2999">
                <a:solidFill>
                  <a:srgbClr val="000000"/>
                </a:solidFill>
                <a:latin typeface="Glacial Indifference Bold"/>
                <a:ea typeface="Glacial Indifference Bold"/>
                <a:cs typeface="Glacial Indifference Bold"/>
                <a:sym typeface="Glacial Indifference Bold"/>
              </a:rPr>
              <a:t>Lonavala:</a:t>
            </a:r>
            <a:r>
              <a:rPr lang="en-US" sz="2999">
                <a:solidFill>
                  <a:srgbClr val="000000"/>
                </a:solidFill>
                <a:latin typeface="Glacial Indifference"/>
                <a:ea typeface="Glacial Indifference"/>
                <a:cs typeface="Glacial Indifference"/>
                <a:sym typeface="Glacial Indifference"/>
              </a:rPr>
              <a:t> </a:t>
            </a:r>
          </a:p>
          <a:p>
            <a:pPr algn="l">
              <a:lnSpc>
                <a:spcPts val="4199"/>
              </a:lnSpc>
            </a:pPr>
            <a:r>
              <a:rPr lang="en-US" sz="2999">
                <a:solidFill>
                  <a:srgbClr val="000000"/>
                </a:solidFill>
                <a:latin typeface="Glacial Indifference"/>
                <a:ea typeface="Glacial Indifference"/>
                <a:cs typeface="Glacial Indifference"/>
                <a:sym typeface="Glacial Indifference"/>
              </a:rPr>
              <a:t>If you’re in Lonavala, you MUST stop at XYZ Café, have ths strawberry cream from ABC and take in the scenic views of the place. </a:t>
            </a:r>
          </a:p>
          <a:p>
            <a:pPr algn="l">
              <a:lnSpc>
                <a:spcPts val="3360"/>
              </a:lnSpc>
            </a:pPr>
            <a:r>
              <a:rPr lang="en-US" sz="2400">
                <a:solidFill>
                  <a:srgbClr val="000000"/>
                </a:solidFill>
                <a:latin typeface="Glacial Indifference"/>
                <a:ea typeface="Glacial Indifference"/>
                <a:cs typeface="Glacial Indifference"/>
                <a:sym typeface="Glacial Indifference"/>
              </a:rPr>
              <a:t>Banking? Leave it all to us! Live More, Bank Less!.</a:t>
            </a:r>
          </a:p>
          <a:p>
            <a:pPr algn="l">
              <a:lnSpc>
                <a:spcPts val="4199"/>
              </a:lnSpc>
            </a:pPr>
          </a:p>
          <a:p>
            <a:pPr algn="l">
              <a:lnSpc>
                <a:spcPts val="4199"/>
              </a:lnSpc>
            </a:pPr>
            <a:r>
              <a:rPr lang="en-US" b="true" sz="2999">
                <a:solidFill>
                  <a:srgbClr val="000000"/>
                </a:solidFill>
                <a:latin typeface="Glacial Indifference Bold"/>
                <a:ea typeface="Glacial Indifference Bold"/>
                <a:cs typeface="Glacial Indifference Bold"/>
                <a:sym typeface="Glacial Indifference Bold"/>
              </a:rPr>
              <a:t>Concert Venues: </a:t>
            </a:r>
          </a:p>
          <a:p>
            <a:pPr algn="l">
              <a:lnSpc>
                <a:spcPts val="4199"/>
              </a:lnSpc>
            </a:pPr>
            <a:r>
              <a:rPr lang="en-US" sz="2999">
                <a:solidFill>
                  <a:srgbClr val="000000"/>
                </a:solidFill>
                <a:latin typeface="Glacial Indifference"/>
                <a:ea typeface="Glacial Indifference"/>
                <a:cs typeface="Glacial Indifference"/>
                <a:sym typeface="Glacial Indifference"/>
              </a:rPr>
              <a:t>You’re here for the music, but don’t miss the food truck at Gate 3, selfies at the booth and crazyyy merch at Zone 3. </a:t>
            </a:r>
          </a:p>
          <a:p>
            <a:pPr algn="l">
              <a:lnSpc>
                <a:spcPts val="3359"/>
              </a:lnSpc>
            </a:pPr>
            <a:r>
              <a:rPr lang="en-US" sz="2400">
                <a:solidFill>
                  <a:srgbClr val="000000"/>
                </a:solidFill>
                <a:latin typeface="Glacial Indifference"/>
                <a:ea typeface="Glacial Indifference"/>
                <a:cs typeface="Glacial Indifference"/>
                <a:sym typeface="Glacial Indifference"/>
              </a:rPr>
              <a:t>Banking? Leave it all to us! Live More, Bank Less!</a:t>
            </a:r>
          </a:p>
          <a:p>
            <a:pPr algn="l">
              <a:lnSpc>
                <a:spcPts val="3359"/>
              </a:lnSpc>
            </a:pPr>
          </a:p>
        </p:txBody>
      </p:sp>
      <p:sp>
        <p:nvSpPr>
          <p:cNvPr name="Freeform 3" id="3"/>
          <p:cNvSpPr/>
          <p:nvPr/>
        </p:nvSpPr>
        <p:spPr>
          <a:xfrm flipH="false" flipV="false" rot="0">
            <a:off x="11883485" y="0"/>
            <a:ext cx="6404515" cy="10287000"/>
          </a:xfrm>
          <a:custGeom>
            <a:avLst/>
            <a:gdLst/>
            <a:ahLst/>
            <a:cxnLst/>
            <a:rect r="r" b="b" t="t" l="l"/>
            <a:pathLst>
              <a:path h="10287000" w="6404515">
                <a:moveTo>
                  <a:pt x="0" y="0"/>
                </a:moveTo>
                <a:lnTo>
                  <a:pt x="6404515" y="0"/>
                </a:lnTo>
                <a:lnTo>
                  <a:pt x="6404515" y="10287000"/>
                </a:lnTo>
                <a:lnTo>
                  <a:pt x="0" y="10287000"/>
                </a:lnTo>
                <a:lnTo>
                  <a:pt x="0" y="0"/>
                </a:lnTo>
                <a:close/>
              </a:path>
            </a:pathLst>
          </a:custGeom>
          <a:blipFill>
            <a:blip r:embed="rId2"/>
            <a:stretch>
              <a:fillRect l="-19368" t="0" r="-19368" b="0"/>
            </a:stretch>
          </a:blipFill>
        </p:spPr>
      </p:sp>
      <p:sp>
        <p:nvSpPr>
          <p:cNvPr name="Freeform 4" id="4"/>
          <p:cNvSpPr/>
          <p:nvPr/>
        </p:nvSpPr>
        <p:spPr>
          <a:xfrm flipH="false" flipV="false" rot="0">
            <a:off x="14436576" y="3121622"/>
            <a:ext cx="2191465" cy="783449"/>
          </a:xfrm>
          <a:custGeom>
            <a:avLst/>
            <a:gdLst/>
            <a:ahLst/>
            <a:cxnLst/>
            <a:rect r="r" b="b" t="t" l="l"/>
            <a:pathLst>
              <a:path h="783449" w="2191465">
                <a:moveTo>
                  <a:pt x="0" y="0"/>
                </a:moveTo>
                <a:lnTo>
                  <a:pt x="2191465" y="0"/>
                </a:lnTo>
                <a:lnTo>
                  <a:pt x="2191465" y="783449"/>
                </a:lnTo>
                <a:lnTo>
                  <a:pt x="0" y="783449"/>
                </a:lnTo>
                <a:lnTo>
                  <a:pt x="0" y="0"/>
                </a:lnTo>
                <a:close/>
              </a:path>
            </a:pathLst>
          </a:custGeom>
          <a:blipFill>
            <a:blip r:embed="rId3"/>
            <a:stretch>
              <a:fillRect l="0" t="0" r="0" b="0"/>
            </a:stretch>
          </a:blipFill>
        </p:spPr>
      </p:sp>
      <p:sp>
        <p:nvSpPr>
          <p:cNvPr name="TextBox 5" id="5"/>
          <p:cNvSpPr txBox="true"/>
          <p:nvPr/>
        </p:nvSpPr>
        <p:spPr>
          <a:xfrm rot="0">
            <a:off x="13728313" y="4490085"/>
            <a:ext cx="3684191" cy="653415"/>
          </a:xfrm>
          <a:prstGeom prst="rect">
            <a:avLst/>
          </a:prstGeom>
        </p:spPr>
        <p:txBody>
          <a:bodyPr anchor="t" rtlCol="false" tIns="0" lIns="0" bIns="0" rIns="0">
            <a:spAutoFit/>
          </a:bodyPr>
          <a:lstStyle/>
          <a:p>
            <a:pPr algn="ctr">
              <a:lnSpc>
                <a:spcPts val="4760"/>
              </a:lnSpc>
            </a:pPr>
            <a:r>
              <a:rPr lang="en-US" sz="3400" b="true">
                <a:solidFill>
                  <a:srgbClr val="000000"/>
                </a:solidFill>
                <a:latin typeface="The Seasons Bold"/>
                <a:ea typeface="The Seasons Bold"/>
                <a:cs typeface="The Seasons Bold"/>
                <a:sym typeface="The Seasons Bold"/>
              </a:rPr>
              <a:t>Going to Lonavala?</a:t>
            </a:r>
          </a:p>
        </p:txBody>
      </p:sp>
      <p:sp>
        <p:nvSpPr>
          <p:cNvPr name="TextBox 6" id="6"/>
          <p:cNvSpPr txBox="true"/>
          <p:nvPr/>
        </p:nvSpPr>
        <p:spPr>
          <a:xfrm rot="0">
            <a:off x="13937764" y="5522133"/>
            <a:ext cx="3265289" cy="1144905"/>
          </a:xfrm>
          <a:prstGeom prst="rect">
            <a:avLst/>
          </a:prstGeom>
        </p:spPr>
        <p:txBody>
          <a:bodyPr anchor="t" rtlCol="false" tIns="0" lIns="0" bIns="0" rIns="0">
            <a:spAutoFit/>
          </a:bodyPr>
          <a:lstStyle/>
          <a:p>
            <a:pPr algn="ctr">
              <a:lnSpc>
                <a:spcPts val="4619"/>
              </a:lnSpc>
              <a:spcBef>
                <a:spcPct val="0"/>
              </a:spcBef>
            </a:pPr>
            <a:r>
              <a:rPr lang="en-US" b="true" sz="3299">
                <a:solidFill>
                  <a:srgbClr val="000000"/>
                </a:solidFill>
                <a:latin typeface="Glacial Indifference Bold"/>
                <a:ea typeface="Glacial Indifference Bold"/>
                <a:cs typeface="Glacial Indifference Bold"/>
                <a:sym typeface="Glacial Indifference Bold"/>
              </a:rPr>
              <a:t>You must have </a:t>
            </a:r>
            <a:r>
              <a:rPr lang="en-US" b="true" sz="3299">
                <a:solidFill>
                  <a:srgbClr val="000000"/>
                </a:solidFill>
                <a:latin typeface="Glacial Indifference Bold"/>
                <a:ea typeface="Glacial Indifference Bold"/>
                <a:cs typeface="Glacial Indifference Bold"/>
                <a:sym typeface="Glacial Indifference Bold"/>
              </a:rPr>
              <a:t>Maganlal Chikki</a:t>
            </a:r>
          </a:p>
        </p:txBody>
      </p:sp>
      <p:grpSp>
        <p:nvGrpSpPr>
          <p:cNvPr name="Group 7" id="7"/>
          <p:cNvGrpSpPr/>
          <p:nvPr/>
        </p:nvGrpSpPr>
        <p:grpSpPr>
          <a:xfrm rot="0">
            <a:off x="1028700" y="1948541"/>
            <a:ext cx="5235415" cy="772334"/>
            <a:chOff x="0" y="0"/>
            <a:chExt cx="5310143" cy="783358"/>
          </a:xfrm>
        </p:grpSpPr>
        <p:sp>
          <p:nvSpPr>
            <p:cNvPr name="Freeform 8" id="8"/>
            <p:cNvSpPr/>
            <p:nvPr/>
          </p:nvSpPr>
          <p:spPr>
            <a:xfrm flipH="false" flipV="false" rot="0">
              <a:off x="0" y="0"/>
              <a:ext cx="5310143" cy="783358"/>
            </a:xfrm>
            <a:custGeom>
              <a:avLst/>
              <a:gdLst/>
              <a:ahLst/>
              <a:cxnLst/>
              <a:rect r="r" b="b" t="t" l="l"/>
              <a:pathLst>
                <a:path h="783358" w="5310143">
                  <a:moveTo>
                    <a:pt x="0" y="0"/>
                  </a:moveTo>
                  <a:lnTo>
                    <a:pt x="5310143" y="0"/>
                  </a:lnTo>
                  <a:lnTo>
                    <a:pt x="5310143" y="783358"/>
                  </a:lnTo>
                  <a:lnTo>
                    <a:pt x="0" y="783358"/>
                  </a:lnTo>
                  <a:close/>
                </a:path>
              </a:pathLst>
            </a:custGeom>
            <a:solidFill>
              <a:srgbClr val="000000">
                <a:alpha val="0"/>
              </a:srgbClr>
            </a:solidFill>
          </p:spPr>
        </p:sp>
        <p:sp>
          <p:nvSpPr>
            <p:cNvPr name="TextBox 9" id="9"/>
            <p:cNvSpPr txBox="true"/>
            <p:nvPr/>
          </p:nvSpPr>
          <p:spPr>
            <a:xfrm>
              <a:off x="0" y="0"/>
              <a:ext cx="5310143" cy="783358"/>
            </a:xfrm>
            <a:prstGeom prst="rect">
              <a:avLst/>
            </a:prstGeom>
          </p:spPr>
          <p:txBody>
            <a:bodyPr anchor="t" rtlCol="false" tIns="0" lIns="0" bIns="0" rIns="0"/>
            <a:lstStyle/>
            <a:p>
              <a:pPr algn="l">
                <a:lnSpc>
                  <a:spcPts val="3959"/>
                </a:lnSpc>
              </a:pPr>
              <a:r>
                <a:rPr lang="en-US" sz="3999" b="true">
                  <a:solidFill>
                    <a:srgbClr val="ED1C24"/>
                  </a:solidFill>
                  <a:latin typeface="Times New Roman Bold"/>
                  <a:ea typeface="Times New Roman Bold"/>
                  <a:cs typeface="Times New Roman Bold"/>
                  <a:sym typeface="Times New Roman Bold"/>
                </a:rPr>
                <a:t>The Execution</a:t>
              </a:r>
            </a:p>
          </p:txBody>
        </p:sp>
      </p:grpSp>
    </p:spTree>
  </p:cSld>
  <p:clrMapOvr>
    <a:masterClrMapping/>
  </p:clrMapOvr>
</p:sld>
</file>

<file path=ppt/slides/slide101.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716540" y="1664392"/>
            <a:ext cx="6670198" cy="6670198"/>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11633" t="0" r="-11633"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27525"/>
            <a:ext cx="11169654" cy="1323975"/>
          </a:xfrm>
          <a:prstGeom prst="rect">
            <a:avLst/>
          </a:prstGeom>
        </p:spPr>
        <p:txBody>
          <a:bodyPr anchor="t" rtlCol="false" tIns="0" lIns="0" bIns="0" rIns="0">
            <a:spAutoFit/>
          </a:bodyPr>
          <a:lstStyle/>
          <a:p>
            <a:pPr algn="l">
              <a:lnSpc>
                <a:spcPts val="3600"/>
              </a:lnSpc>
            </a:pPr>
            <a:r>
              <a:rPr lang="en-US" sz="3000" b="true">
                <a:solidFill>
                  <a:srgbClr val="FFFFFF"/>
                </a:solidFill>
                <a:latin typeface="Times New Roman Bold"/>
                <a:ea typeface="Times New Roman Bold"/>
                <a:cs typeface="Times New Roman Bold"/>
                <a:sym typeface="Times New Roman Bold"/>
              </a:rPr>
              <a:t>When Your Bank Does It All |</a:t>
            </a:r>
            <a:r>
              <a:rPr lang="en-US" sz="3000" b="true">
                <a:solidFill>
                  <a:srgbClr val="000000"/>
                </a:solidFill>
                <a:latin typeface="Times New Roman Bold"/>
                <a:ea typeface="Times New Roman Bold"/>
                <a:cs typeface="Times New Roman Bold"/>
                <a:sym typeface="Times New Roman Bold"/>
              </a:rPr>
              <a:t> Brand Banter</a:t>
            </a:r>
          </a:p>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Do More, Live More, Bank Less</a:t>
            </a:r>
          </a:p>
        </p:txBody>
      </p:sp>
      <p:sp>
        <p:nvSpPr>
          <p:cNvPr name="TextBox 10" id="10"/>
          <p:cNvSpPr txBox="true"/>
          <p:nvPr/>
        </p:nvSpPr>
        <p:spPr>
          <a:xfrm rot="0">
            <a:off x="1028700" y="6240344"/>
            <a:ext cx="1028944"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5</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10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sp>
        <p:nvSpPr>
          <p:cNvPr name="Freeform 3" id="3"/>
          <p:cNvSpPr/>
          <p:nvPr/>
        </p:nvSpPr>
        <p:spPr>
          <a:xfrm flipH="false" flipV="false" rot="0">
            <a:off x="11190098" y="3056104"/>
            <a:ext cx="6332292" cy="4174792"/>
          </a:xfrm>
          <a:custGeom>
            <a:avLst/>
            <a:gdLst/>
            <a:ahLst/>
            <a:cxnLst/>
            <a:rect r="r" b="b" t="t" l="l"/>
            <a:pathLst>
              <a:path h="4174792" w="6332292">
                <a:moveTo>
                  <a:pt x="0" y="0"/>
                </a:moveTo>
                <a:lnTo>
                  <a:pt x="6332293" y="0"/>
                </a:lnTo>
                <a:lnTo>
                  <a:pt x="6332293" y="4174792"/>
                </a:lnTo>
                <a:lnTo>
                  <a:pt x="0" y="4174792"/>
                </a:lnTo>
                <a:lnTo>
                  <a:pt x="0" y="0"/>
                </a:lnTo>
                <a:close/>
              </a:path>
            </a:pathLst>
          </a:custGeom>
          <a:blipFill>
            <a:blip r:embed="rId3"/>
            <a:stretch>
              <a:fillRect l="0" t="0" r="0" b="-142202"/>
            </a:stretch>
          </a:blipFill>
        </p:spPr>
      </p:sp>
      <p:sp>
        <p:nvSpPr>
          <p:cNvPr name="TextBox 4" id="4"/>
          <p:cNvSpPr txBox="true"/>
          <p:nvPr/>
        </p:nvSpPr>
        <p:spPr>
          <a:xfrm rot="0">
            <a:off x="1028700" y="2855229"/>
            <a:ext cx="9139643" cy="3581400"/>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What if brands joined the conversation on doing it all?</a:t>
            </a:r>
          </a:p>
          <a:p>
            <a:pPr algn="just">
              <a:lnSpc>
                <a:spcPts val="3560"/>
              </a:lnSpc>
            </a:pPr>
          </a:p>
          <a:p>
            <a:pPr algn="just">
              <a:lnSpc>
                <a:spcPts val="3560"/>
              </a:lnSpc>
            </a:pPr>
            <a:r>
              <a:rPr lang="en-US" sz="2967">
                <a:solidFill>
                  <a:srgbClr val="000000"/>
                </a:solidFill>
                <a:latin typeface="Glacial Indifference"/>
                <a:ea typeface="Glacial Indifference"/>
                <a:cs typeface="Glacial Indifference"/>
                <a:sym typeface="Glacial Indifference"/>
              </a:rPr>
              <a:t>DBS is all about handling banking seamlessly in the background, so people can Live More, Bank Less. But what if other brands also embraced this mindset in their own way?</a:t>
            </a:r>
          </a:p>
          <a:p>
            <a:pPr algn="just">
              <a:lnSpc>
                <a:spcPts val="3560"/>
              </a:lnSpc>
              <a:spcBef>
                <a:spcPct val="0"/>
              </a:spcBef>
            </a:pPr>
          </a:p>
        </p:txBody>
      </p:sp>
      <p:sp>
        <p:nvSpPr>
          <p:cNvPr name="TextBox 5" id="5"/>
          <p:cNvSpPr txBox="true"/>
          <p:nvPr/>
        </p:nvSpPr>
        <p:spPr>
          <a:xfrm rot="0">
            <a:off x="1028700" y="6689588"/>
            <a:ext cx="9139643" cy="1790898"/>
          </a:xfrm>
          <a:prstGeom prst="rect">
            <a:avLst/>
          </a:prstGeom>
        </p:spPr>
        <p:txBody>
          <a:bodyPr anchor="t" rtlCol="false" tIns="0" lIns="0" bIns="0" rIns="0">
            <a:spAutoFit/>
          </a:bodyPr>
          <a:lstStyle/>
          <a:p>
            <a:pPr algn="just">
              <a:lnSpc>
                <a:spcPts val="3560"/>
              </a:lnSpc>
              <a:spcBef>
                <a:spcPct val="0"/>
              </a:spcBef>
            </a:pPr>
            <a:r>
              <a:rPr lang="en-US" b="true" sz="2967">
                <a:solidFill>
                  <a:srgbClr val="000000"/>
                </a:solidFill>
                <a:latin typeface="Glacial Indifference Bold"/>
                <a:ea typeface="Glacial Indifference Bold"/>
                <a:cs typeface="Glacial Indifference Bold"/>
                <a:sym typeface="Glacial Indifference Bold"/>
              </a:rPr>
              <a:t>DBS will initiate a social media conversation by creating a fun post on Instagram where we say </a:t>
            </a:r>
            <a:r>
              <a:rPr lang="en-US" b="true" sz="2967" i="true">
                <a:solidFill>
                  <a:srgbClr val="000000"/>
                </a:solidFill>
                <a:latin typeface="Glacial Indifference Bold Italics"/>
                <a:ea typeface="Glacial Indifference Bold Italics"/>
                <a:cs typeface="Glacial Indifference Bold Italics"/>
                <a:sym typeface="Glacial Indifference Bold Italics"/>
              </a:rPr>
              <a:t>“</a:t>
            </a:r>
            <a:r>
              <a:rPr lang="en-US" sz="2967" i="true">
                <a:solidFill>
                  <a:srgbClr val="000000"/>
                </a:solidFill>
                <a:latin typeface="Glacial Indifference Italics"/>
                <a:ea typeface="Glacial Indifference Italics"/>
                <a:cs typeface="Glacial Indifference Italics"/>
                <a:sym typeface="Glacial Indifference Italics"/>
              </a:rPr>
              <a:t>From transactions to forex to investments—We Do It All. #LiveMoreBankLess”</a:t>
            </a:r>
          </a:p>
        </p:txBody>
      </p:sp>
    </p:spTree>
  </p:cSld>
  <p:clrMapOvr>
    <a:masterClrMapping/>
  </p:clrMapOvr>
</p:sld>
</file>

<file path=ppt/slides/slide10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1774" t="-1774" r="-1774" b="-1774"/>
            </a:stretch>
          </a:blipFill>
        </p:spPr>
      </p:sp>
      <p:grpSp>
        <p:nvGrpSpPr>
          <p:cNvPr name="Group 3" id="3"/>
          <p:cNvGrpSpPr/>
          <p:nvPr/>
        </p:nvGrpSpPr>
        <p:grpSpPr>
          <a:xfrm rot="0">
            <a:off x="269302" y="1028700"/>
            <a:ext cx="9484945" cy="1636809"/>
            <a:chOff x="0" y="0"/>
            <a:chExt cx="9620328" cy="1660172"/>
          </a:xfrm>
        </p:grpSpPr>
        <p:sp>
          <p:nvSpPr>
            <p:cNvPr name="Freeform 4" id="4"/>
            <p:cNvSpPr/>
            <p:nvPr/>
          </p:nvSpPr>
          <p:spPr>
            <a:xfrm flipH="false" flipV="false" rot="0">
              <a:off x="0" y="0"/>
              <a:ext cx="9620328" cy="1660172"/>
            </a:xfrm>
            <a:custGeom>
              <a:avLst/>
              <a:gdLst/>
              <a:ahLst/>
              <a:cxnLst/>
              <a:rect r="r" b="b" t="t" l="l"/>
              <a:pathLst>
                <a:path h="1660172" w="9620328">
                  <a:moveTo>
                    <a:pt x="0" y="0"/>
                  </a:moveTo>
                  <a:lnTo>
                    <a:pt x="9620328" y="0"/>
                  </a:lnTo>
                  <a:lnTo>
                    <a:pt x="9620328" y="1660172"/>
                  </a:lnTo>
                  <a:lnTo>
                    <a:pt x="0" y="1660172"/>
                  </a:lnTo>
                  <a:close/>
                </a:path>
              </a:pathLst>
            </a:custGeom>
            <a:solidFill>
              <a:srgbClr val="000000">
                <a:alpha val="0"/>
              </a:srgbClr>
            </a:solidFill>
          </p:spPr>
        </p:sp>
        <p:sp>
          <p:nvSpPr>
            <p:cNvPr name="TextBox 5" id="5"/>
            <p:cNvSpPr txBox="true"/>
            <p:nvPr/>
          </p:nvSpPr>
          <p:spPr>
            <a:xfrm>
              <a:off x="0" y="0"/>
              <a:ext cx="9620328" cy="1660172"/>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The DBS Brand Banter</a:t>
              </a:r>
            </a:p>
          </p:txBody>
        </p:sp>
      </p:grpSp>
      <p:sp>
        <p:nvSpPr>
          <p:cNvPr name="Freeform 6" id="6"/>
          <p:cNvSpPr/>
          <p:nvPr/>
        </p:nvSpPr>
        <p:spPr>
          <a:xfrm flipH="false" flipV="false" rot="0">
            <a:off x="12772206" y="2665509"/>
            <a:ext cx="4128735" cy="6592791"/>
          </a:xfrm>
          <a:custGeom>
            <a:avLst/>
            <a:gdLst/>
            <a:ahLst/>
            <a:cxnLst/>
            <a:rect r="r" b="b" t="t" l="l"/>
            <a:pathLst>
              <a:path h="6592791" w="4128735">
                <a:moveTo>
                  <a:pt x="0" y="0"/>
                </a:moveTo>
                <a:lnTo>
                  <a:pt x="4128735" y="0"/>
                </a:lnTo>
                <a:lnTo>
                  <a:pt x="4128735" y="6592791"/>
                </a:lnTo>
                <a:lnTo>
                  <a:pt x="0" y="6592791"/>
                </a:lnTo>
                <a:lnTo>
                  <a:pt x="0" y="0"/>
                </a:lnTo>
                <a:close/>
              </a:path>
            </a:pathLst>
          </a:custGeom>
          <a:blipFill>
            <a:blip r:embed="rId3"/>
            <a:stretch>
              <a:fillRect l="0" t="0" r="0" b="0"/>
            </a:stretch>
          </a:blipFill>
        </p:spPr>
      </p:sp>
      <p:sp>
        <p:nvSpPr>
          <p:cNvPr name="TextBox 7" id="7"/>
          <p:cNvSpPr txBox="true"/>
          <p:nvPr/>
        </p:nvSpPr>
        <p:spPr>
          <a:xfrm rot="0">
            <a:off x="1028700" y="2665509"/>
            <a:ext cx="9076403" cy="6267450"/>
          </a:xfrm>
          <a:prstGeom prst="rect">
            <a:avLst/>
          </a:prstGeom>
        </p:spPr>
        <p:txBody>
          <a:bodyPr anchor="t" rtlCol="false" tIns="0" lIns="0" bIns="0" rIns="0">
            <a:spAutoFit/>
          </a:bodyPr>
          <a:lstStyle/>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Popular brands reply with their own spin on it, e.g.:</a:t>
            </a:r>
          </a:p>
          <a:p>
            <a:pPr algn="just">
              <a:lnSpc>
                <a:spcPts val="3560"/>
              </a:lnSpc>
            </a:pPr>
          </a:p>
          <a:p>
            <a:pPr algn="just" marL="640604" indent="-320302" lvl="1">
              <a:lnSpc>
                <a:spcPts val="3560"/>
              </a:lnSpc>
              <a:buFont typeface="Arial"/>
              <a:buChar char="•"/>
            </a:pPr>
            <a:r>
              <a:rPr lang="en-US" b="true" sz="2967">
                <a:solidFill>
                  <a:srgbClr val="000000"/>
                </a:solidFill>
                <a:latin typeface="Glacial Indifference Bold"/>
                <a:ea typeface="Glacial Indifference Bold"/>
                <a:cs typeface="Glacial Indifference Bold"/>
                <a:sym typeface="Glacial Indifference Bold"/>
              </a:rPr>
              <a:t>Zomato – </a:t>
            </a:r>
            <a:r>
              <a:rPr lang="en-US" sz="2967">
                <a:solidFill>
                  <a:srgbClr val="000000"/>
                </a:solidFill>
                <a:latin typeface="Glacial Indifference"/>
                <a:ea typeface="Glacial Indifference"/>
                <a:cs typeface="Glacial Indifference"/>
                <a:sym typeface="Glacial Indifference"/>
              </a:rPr>
              <a:t>"From biryan</a:t>
            </a:r>
            <a:r>
              <a:rPr lang="en-US" sz="2967">
                <a:solidFill>
                  <a:srgbClr val="000000"/>
                </a:solidFill>
                <a:latin typeface="Glacial Indifference"/>
                <a:ea typeface="Glacial Indifference"/>
                <a:cs typeface="Glacial Indifference"/>
                <a:sym typeface="Glacial Indifference"/>
              </a:rPr>
              <a:t>i to burgers—Eat It All. #EatMoreBankLess"</a:t>
            </a:r>
          </a:p>
          <a:p>
            <a:pPr algn="just">
              <a:lnSpc>
                <a:spcPts val="3560"/>
              </a:lnSpc>
            </a:pPr>
          </a:p>
          <a:p>
            <a:pPr algn="just" marL="640604" indent="-320302" lvl="1">
              <a:lnSpc>
                <a:spcPts val="3560"/>
              </a:lnSpc>
              <a:buFont typeface="Arial"/>
              <a:buChar char="•"/>
            </a:pPr>
            <a:r>
              <a:rPr lang="en-US" b="true" sz="2967">
                <a:solidFill>
                  <a:srgbClr val="000000"/>
                </a:solidFill>
                <a:latin typeface="Glacial Indifference Bold"/>
                <a:ea typeface="Glacial Indifference Bold"/>
                <a:cs typeface="Glacial Indifference Bold"/>
                <a:sym typeface="Glacial Indifference Bold"/>
              </a:rPr>
              <a:t>Swiggy Instamart – </a:t>
            </a:r>
            <a:r>
              <a:rPr lang="en-US" sz="2967">
                <a:solidFill>
                  <a:srgbClr val="000000"/>
                </a:solidFill>
                <a:latin typeface="Glacial Indifference"/>
                <a:ea typeface="Glacial Indifference"/>
                <a:cs typeface="Glacial Indifference"/>
                <a:sym typeface="Glacial Indifference"/>
              </a:rPr>
              <a:t>"From toothpaste to tacos—Order It All. #StockMoreBankLess"</a:t>
            </a:r>
          </a:p>
          <a:p>
            <a:pPr algn="just">
              <a:lnSpc>
                <a:spcPts val="3560"/>
              </a:lnSpc>
            </a:pPr>
          </a:p>
          <a:p>
            <a:pPr algn="just" marL="640604" indent="-320302" lvl="1">
              <a:lnSpc>
                <a:spcPts val="3560"/>
              </a:lnSpc>
              <a:buFont typeface="Arial"/>
              <a:buChar char="•"/>
            </a:pPr>
            <a:r>
              <a:rPr lang="en-US" b="true" sz="2967">
                <a:solidFill>
                  <a:srgbClr val="000000"/>
                </a:solidFill>
                <a:latin typeface="Glacial Indifference Bold"/>
                <a:ea typeface="Glacial Indifference Bold"/>
                <a:cs typeface="Glacial Indifference Bold"/>
                <a:sym typeface="Glacial Indifference Bold"/>
              </a:rPr>
              <a:t>Netflix – </a:t>
            </a:r>
            <a:r>
              <a:rPr lang="en-US" sz="2967">
                <a:solidFill>
                  <a:srgbClr val="000000"/>
                </a:solidFill>
                <a:latin typeface="Glacial Indifference"/>
                <a:ea typeface="Glacial Indifference"/>
                <a:cs typeface="Glacial Indifference"/>
                <a:sym typeface="Glacial Indifference"/>
              </a:rPr>
              <a:t>"From thrillers to rom-coms—Watch It All. #BingeMoreBankLess"</a:t>
            </a:r>
          </a:p>
          <a:p>
            <a:pPr algn="just">
              <a:lnSpc>
                <a:spcPts val="3560"/>
              </a:lnSpc>
            </a:pPr>
          </a:p>
          <a:p>
            <a:pPr algn="just" marL="640604" indent="-320302" lvl="1">
              <a:lnSpc>
                <a:spcPts val="3560"/>
              </a:lnSpc>
              <a:buFont typeface="Arial"/>
              <a:buChar char="•"/>
            </a:pPr>
            <a:r>
              <a:rPr lang="en-US" b="true" sz="2967">
                <a:solidFill>
                  <a:srgbClr val="000000"/>
                </a:solidFill>
                <a:latin typeface="Glacial Indifference Bold"/>
                <a:ea typeface="Glacial Indifference Bold"/>
                <a:cs typeface="Glacial Indifference Bold"/>
                <a:sym typeface="Glacial Indifference Bold"/>
              </a:rPr>
              <a:t>Nike – </a:t>
            </a:r>
            <a:r>
              <a:rPr lang="en-US" sz="2967">
                <a:solidFill>
                  <a:srgbClr val="000000"/>
                </a:solidFill>
                <a:latin typeface="Glacial Indifference"/>
                <a:ea typeface="Glacial Indifference"/>
                <a:cs typeface="Glacial Indifference"/>
                <a:sym typeface="Glacial Indifference"/>
              </a:rPr>
              <a:t>"From sprints to marathons—Run It All. #MoveMoreBankLess"</a:t>
            </a:r>
          </a:p>
          <a:p>
            <a:pPr algn="just">
              <a:lnSpc>
                <a:spcPts val="3560"/>
              </a:lnSpc>
              <a:spcBef>
                <a:spcPct val="0"/>
              </a:spcBef>
            </a:pPr>
          </a:p>
        </p:txBody>
      </p:sp>
    </p:spTree>
  </p:cSld>
  <p:clrMapOvr>
    <a:masterClrMapping/>
  </p:clrMapOvr>
</p:sld>
</file>

<file path=ppt/slides/slide10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817380" y="1028700"/>
            <a:ext cx="10834061" cy="1259726"/>
            <a:chOff x="0" y="0"/>
            <a:chExt cx="10988701" cy="1277706"/>
          </a:xfrm>
        </p:grpSpPr>
        <p:sp>
          <p:nvSpPr>
            <p:cNvPr name="Freeform 4" id="4"/>
            <p:cNvSpPr/>
            <p:nvPr/>
          </p:nvSpPr>
          <p:spPr>
            <a:xfrm flipH="false" flipV="false" rot="0">
              <a:off x="0" y="0"/>
              <a:ext cx="10988701" cy="1277706"/>
            </a:xfrm>
            <a:custGeom>
              <a:avLst/>
              <a:gdLst/>
              <a:ahLst/>
              <a:cxnLst/>
              <a:rect r="r" b="b" t="t" l="l"/>
              <a:pathLst>
                <a:path h="1277706" w="10988701">
                  <a:moveTo>
                    <a:pt x="0" y="0"/>
                  </a:moveTo>
                  <a:lnTo>
                    <a:pt x="10988701" y="0"/>
                  </a:lnTo>
                  <a:lnTo>
                    <a:pt x="10988701" y="1277706"/>
                  </a:lnTo>
                  <a:lnTo>
                    <a:pt x="0" y="1277706"/>
                  </a:lnTo>
                  <a:close/>
                </a:path>
              </a:pathLst>
            </a:custGeom>
            <a:solidFill>
              <a:srgbClr val="000000">
                <a:alpha val="0"/>
              </a:srgbClr>
            </a:solidFill>
          </p:spPr>
        </p:sp>
        <p:sp>
          <p:nvSpPr>
            <p:cNvPr name="TextBox 5" id="5"/>
            <p:cNvSpPr txBox="true"/>
            <p:nvPr/>
          </p:nvSpPr>
          <p:spPr>
            <a:xfrm>
              <a:off x="0" y="0"/>
              <a:ext cx="10988701" cy="1277706"/>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The Closure Of Brand Banter </a:t>
              </a:r>
            </a:p>
          </p:txBody>
        </p:sp>
      </p:grpSp>
      <p:sp>
        <p:nvSpPr>
          <p:cNvPr name="Freeform 6" id="6"/>
          <p:cNvSpPr/>
          <p:nvPr/>
        </p:nvSpPr>
        <p:spPr>
          <a:xfrm flipH="false" flipV="false" rot="0">
            <a:off x="11235506" y="2723899"/>
            <a:ext cx="6356958" cy="6356958"/>
          </a:xfrm>
          <a:custGeom>
            <a:avLst/>
            <a:gdLst/>
            <a:ahLst/>
            <a:cxnLst/>
            <a:rect r="r" b="b" t="t" l="l"/>
            <a:pathLst>
              <a:path h="6356958" w="6356958">
                <a:moveTo>
                  <a:pt x="0" y="0"/>
                </a:moveTo>
                <a:lnTo>
                  <a:pt x="6356958" y="0"/>
                </a:lnTo>
                <a:lnTo>
                  <a:pt x="6356958" y="6356958"/>
                </a:lnTo>
                <a:lnTo>
                  <a:pt x="0" y="6356958"/>
                </a:lnTo>
                <a:lnTo>
                  <a:pt x="0" y="0"/>
                </a:lnTo>
                <a:close/>
              </a:path>
            </a:pathLst>
          </a:custGeom>
          <a:blipFill>
            <a:blip r:embed="rId3"/>
            <a:stretch>
              <a:fillRect l="0" t="0" r="0" b="0"/>
            </a:stretch>
          </a:blipFill>
        </p:spPr>
      </p:sp>
      <p:sp>
        <p:nvSpPr>
          <p:cNvPr name="TextBox 7" id="7"/>
          <p:cNvSpPr txBox="true"/>
          <p:nvPr/>
        </p:nvSpPr>
        <p:spPr>
          <a:xfrm rot="0">
            <a:off x="1028700" y="2855229"/>
            <a:ext cx="9076403" cy="3581400"/>
          </a:xfrm>
          <a:prstGeom prst="rect">
            <a:avLst/>
          </a:prstGeom>
        </p:spPr>
        <p:txBody>
          <a:bodyPr anchor="t" rtlCol="false" tIns="0" lIns="0" bIns="0" rIns="0">
            <a:spAutoFit/>
          </a:bodyPr>
          <a:lstStyle/>
          <a:p>
            <a:pPr algn="just">
              <a:lnSpc>
                <a:spcPts val="3560"/>
              </a:lnSpc>
            </a:pPr>
            <a:r>
              <a:rPr lang="en-US" sz="2967">
                <a:solidFill>
                  <a:srgbClr val="000000"/>
                </a:solidFill>
                <a:latin typeface="Glacial Indifference"/>
                <a:ea typeface="Glacial Indifference"/>
                <a:cs typeface="Glacial Indifference"/>
                <a:sym typeface="Glacial Indifference"/>
              </a:rPr>
              <a:t>After brands have had their fun tweaking the tagline, DBS jumps in with the ultimate flex.</a:t>
            </a:r>
          </a:p>
          <a:p>
            <a:pPr algn="just">
              <a:lnSpc>
                <a:spcPts val="3560"/>
              </a:lnSpc>
            </a:pPr>
          </a:p>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Final DBS Post:</a:t>
            </a:r>
          </a:p>
          <a:p>
            <a:pPr algn="just">
              <a:lnSpc>
                <a:spcPts val="3560"/>
              </a:lnSpc>
            </a:pPr>
          </a:p>
          <a:p>
            <a:pPr algn="just">
              <a:lnSpc>
                <a:spcPts val="3560"/>
              </a:lnSpc>
            </a:pPr>
            <a:r>
              <a:rPr lang="en-US" sz="2967" i="true">
                <a:solidFill>
                  <a:srgbClr val="000000"/>
                </a:solidFill>
                <a:latin typeface="Glacial Indifference Italics"/>
                <a:ea typeface="Glacial Indifference Italics"/>
                <a:cs typeface="Glacial Indifference Italics"/>
                <a:sym typeface="Glacial Indifference Italics"/>
              </a:rPr>
              <a:t>"Nice try, everyone. But guess what? We do all of these too. 😉</a:t>
            </a:r>
          </a:p>
          <a:p>
            <a:pPr algn="just">
              <a:lnSpc>
                <a:spcPts val="3560"/>
              </a:lnSpc>
              <a:spcBef>
                <a:spcPct val="0"/>
              </a:spcBef>
            </a:pPr>
          </a:p>
        </p:txBody>
      </p:sp>
    </p:spTree>
  </p:cSld>
  <p:clrMapOvr>
    <a:masterClrMapping/>
  </p:clrMapOvr>
</p:sld>
</file>

<file path=ppt/slides/slide105.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1688" t="0" r="-43430"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27525"/>
            <a:ext cx="11169654" cy="1323975"/>
          </a:xfrm>
          <a:prstGeom prst="rect">
            <a:avLst/>
          </a:prstGeom>
        </p:spPr>
        <p:txBody>
          <a:bodyPr anchor="t" rtlCol="false" tIns="0" lIns="0" bIns="0" rIns="0">
            <a:spAutoFit/>
          </a:bodyPr>
          <a:lstStyle/>
          <a:p>
            <a:pPr algn="l">
              <a:lnSpc>
                <a:spcPts val="3600"/>
              </a:lnSpc>
            </a:pPr>
            <a:r>
              <a:rPr lang="en-US" sz="3000" b="true">
                <a:solidFill>
                  <a:srgbClr val="FFFFFF"/>
                </a:solidFill>
                <a:latin typeface="Times New Roman Bold"/>
                <a:ea typeface="Times New Roman Bold"/>
                <a:cs typeface="Times New Roman Bold"/>
                <a:sym typeface="Times New Roman Bold"/>
              </a:rPr>
              <a:t>When Your Bank Does It All |</a:t>
            </a:r>
            <a:r>
              <a:rPr lang="en-US" sz="3000" b="true">
                <a:solidFill>
                  <a:srgbClr val="000000"/>
                </a:solidFill>
                <a:latin typeface="Times New Roman Bold"/>
                <a:ea typeface="Times New Roman Bold"/>
                <a:cs typeface="Times New Roman Bold"/>
                <a:sym typeface="Times New Roman Bold"/>
              </a:rPr>
              <a:t> Print AD</a:t>
            </a:r>
          </a:p>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Pass It To DBS</a:t>
            </a:r>
          </a:p>
        </p:txBody>
      </p:sp>
      <p:sp>
        <p:nvSpPr>
          <p:cNvPr name="TextBox 10" id="10"/>
          <p:cNvSpPr txBox="true"/>
          <p:nvPr/>
        </p:nvSpPr>
        <p:spPr>
          <a:xfrm rot="0">
            <a:off x="1028700" y="6240344"/>
            <a:ext cx="1056418"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6</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10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1028700" y="1028700"/>
            <a:ext cx="5261408" cy="1259726"/>
            <a:chOff x="0" y="0"/>
            <a:chExt cx="5336507" cy="1277706"/>
          </a:xfrm>
        </p:grpSpPr>
        <p:sp>
          <p:nvSpPr>
            <p:cNvPr name="Freeform 4" id="4"/>
            <p:cNvSpPr/>
            <p:nvPr/>
          </p:nvSpPr>
          <p:spPr>
            <a:xfrm flipH="false" flipV="false" rot="0">
              <a:off x="0" y="0"/>
              <a:ext cx="5336507" cy="1277706"/>
            </a:xfrm>
            <a:custGeom>
              <a:avLst/>
              <a:gdLst/>
              <a:ahLst/>
              <a:cxnLst/>
              <a:rect r="r" b="b" t="t" l="l"/>
              <a:pathLst>
                <a:path h="1277706" w="5336507">
                  <a:moveTo>
                    <a:pt x="0" y="0"/>
                  </a:moveTo>
                  <a:lnTo>
                    <a:pt x="5336507" y="0"/>
                  </a:lnTo>
                  <a:lnTo>
                    <a:pt x="5336507" y="1277706"/>
                  </a:lnTo>
                  <a:lnTo>
                    <a:pt x="0" y="1277706"/>
                  </a:lnTo>
                  <a:close/>
                </a:path>
              </a:pathLst>
            </a:custGeom>
            <a:solidFill>
              <a:srgbClr val="000000">
                <a:alpha val="0"/>
              </a:srgbClr>
            </a:solidFill>
          </p:spPr>
        </p:sp>
        <p:sp>
          <p:nvSpPr>
            <p:cNvPr name="TextBox 5" id="5"/>
            <p:cNvSpPr txBox="true"/>
            <p:nvPr/>
          </p:nvSpPr>
          <p:spPr>
            <a:xfrm>
              <a:off x="0" y="0"/>
              <a:ext cx="5336507" cy="1277706"/>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Pass It to DBS</a:t>
              </a:r>
            </a:p>
          </p:txBody>
        </p:sp>
      </p:grpSp>
      <p:sp>
        <p:nvSpPr>
          <p:cNvPr name="TextBox 6" id="6"/>
          <p:cNvSpPr txBox="true"/>
          <p:nvPr/>
        </p:nvSpPr>
        <p:spPr>
          <a:xfrm rot="0">
            <a:off x="1028700" y="2288426"/>
            <a:ext cx="11432191" cy="8953500"/>
          </a:xfrm>
          <a:prstGeom prst="rect">
            <a:avLst/>
          </a:prstGeom>
        </p:spPr>
        <p:txBody>
          <a:bodyPr anchor="t" rtlCol="false" tIns="0" lIns="0" bIns="0" rIns="0">
            <a:spAutoFit/>
          </a:bodyPr>
          <a:lstStyle/>
          <a:p>
            <a:pPr algn="just">
              <a:lnSpc>
                <a:spcPts val="3560"/>
              </a:lnSpc>
            </a:pPr>
            <a:r>
              <a:rPr lang="en-US" sz="2967">
                <a:solidFill>
                  <a:srgbClr val="000000"/>
                </a:solidFill>
                <a:latin typeface="Glacial Indifference"/>
                <a:ea typeface="Glacial Indifference"/>
                <a:cs typeface="Glacial Indifference"/>
                <a:sym typeface="Glacial Indifference"/>
              </a:rPr>
              <a:t>What if banking was as easy as passing the burden on? This interactive 2 page print ad visually demonstrates how DBS seamlessly takes over financial tasks, allowing people to truly Live More, Bank Less.</a:t>
            </a:r>
          </a:p>
          <a:p>
            <a:pPr algn="just">
              <a:lnSpc>
                <a:spcPts val="3560"/>
              </a:lnSpc>
            </a:pPr>
          </a:p>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Page 1 (Before - Stress Mode)</a:t>
            </a:r>
          </a:p>
          <a:p>
            <a:pPr algn="just">
              <a:lnSpc>
                <a:spcPts val="3560"/>
              </a:lnSpc>
            </a:pPr>
          </a:p>
          <a:p>
            <a:pPr algn="just">
              <a:lnSpc>
                <a:spcPts val="3560"/>
              </a:lnSpc>
            </a:pPr>
            <a:r>
              <a:rPr lang="en-US" sz="2967">
                <a:solidFill>
                  <a:srgbClr val="000000"/>
                </a:solidFill>
                <a:latin typeface="Glacial Indifference"/>
                <a:ea typeface="Glacial Indifference"/>
                <a:cs typeface="Glacial Indifference"/>
                <a:sym typeface="Glacial Indifference"/>
              </a:rPr>
              <a:t>A person looks overwhelmed, holding a stack of loan papers, bills, or investment documents. The papers are a die-cut cutout, creating a window in the page. </a:t>
            </a:r>
            <a:r>
              <a:rPr lang="en-US" sz="2967" b="true">
                <a:solidFill>
                  <a:srgbClr val="000000"/>
                </a:solidFill>
                <a:latin typeface="Glacial Indifference Bold"/>
                <a:ea typeface="Glacial Indifference Bold"/>
                <a:cs typeface="Glacial Indifference Bold"/>
                <a:sym typeface="Glacial Indifference Bold"/>
              </a:rPr>
              <a:t>Headline: </a:t>
            </a:r>
            <a:r>
              <a:rPr lang="en-US" sz="2967">
                <a:solidFill>
                  <a:srgbClr val="000000"/>
                </a:solidFill>
                <a:latin typeface="Glacial Indifference"/>
                <a:ea typeface="Glacial Indifference"/>
                <a:cs typeface="Glacial Indifference"/>
                <a:sym typeface="Glacial Indifference"/>
              </a:rPr>
              <a:t>“Still handling all this yourself?”</a:t>
            </a:r>
          </a:p>
          <a:p>
            <a:pPr algn="just">
              <a:lnSpc>
                <a:spcPts val="3560"/>
              </a:lnSpc>
            </a:pPr>
          </a:p>
          <a:p>
            <a:pPr algn="just">
              <a:lnSpc>
                <a:spcPts val="3560"/>
              </a:lnSpc>
            </a:pPr>
            <a:r>
              <a:rPr lang="en-US" sz="2967" b="true">
                <a:solidFill>
                  <a:srgbClr val="000000"/>
                </a:solidFill>
                <a:latin typeface="Glacial Indifference Bold"/>
                <a:ea typeface="Glacial Indifference Bold"/>
                <a:cs typeface="Glacial Indifference Bold"/>
                <a:sym typeface="Glacial Indifference Bold"/>
              </a:rPr>
              <a:t>Page 2 (Flip to Reveal - After - Stress-Free Mode)</a:t>
            </a:r>
          </a:p>
          <a:p>
            <a:pPr algn="just">
              <a:lnSpc>
                <a:spcPts val="3560"/>
              </a:lnSpc>
            </a:pPr>
          </a:p>
          <a:p>
            <a:pPr algn="just">
              <a:lnSpc>
                <a:spcPts val="3560"/>
              </a:lnSpc>
            </a:pPr>
            <a:r>
              <a:rPr lang="en-US" sz="2967">
                <a:solidFill>
                  <a:srgbClr val="000000"/>
                </a:solidFill>
                <a:latin typeface="Glacial Indifference"/>
                <a:ea typeface="Glacial Indifference"/>
                <a:cs typeface="Glacial Indifference"/>
                <a:sym typeface="Glacial Indifference"/>
              </a:rPr>
              <a:t>As the user flips the page, the cutout aligns perfectly to show that the same papers are now in the hands of a DBS representative. The original person is now relaxed, enjoying a coffee completely stress-free. </a:t>
            </a:r>
            <a:r>
              <a:rPr lang="en-US" sz="2967" b="true">
                <a:solidFill>
                  <a:srgbClr val="000000"/>
                </a:solidFill>
                <a:latin typeface="Glacial Indifference Bold"/>
                <a:ea typeface="Glacial Indifference Bold"/>
                <a:cs typeface="Glacial Indifference Bold"/>
                <a:sym typeface="Glacial Indifference Bold"/>
              </a:rPr>
              <a:t>Headline:</a:t>
            </a:r>
            <a:r>
              <a:rPr lang="en-US" sz="2967">
                <a:solidFill>
                  <a:srgbClr val="000000"/>
                </a:solidFill>
                <a:latin typeface="Glacial Indifference"/>
                <a:ea typeface="Glacial Indifference"/>
                <a:cs typeface="Glacial Indifference"/>
                <a:sym typeface="Glacial Indifference"/>
              </a:rPr>
              <a:t> “Pass it to DBS. When Your Bank Does It all, #LiveMoreBankLess.”</a:t>
            </a:r>
          </a:p>
          <a:p>
            <a:pPr algn="just">
              <a:lnSpc>
                <a:spcPts val="3560"/>
              </a:lnSpc>
            </a:pPr>
          </a:p>
          <a:p>
            <a:pPr algn="just">
              <a:lnSpc>
                <a:spcPts val="3560"/>
              </a:lnSpc>
              <a:spcBef>
                <a:spcPct val="0"/>
              </a:spcBef>
            </a:pPr>
          </a:p>
          <a:p>
            <a:pPr algn="just">
              <a:lnSpc>
                <a:spcPts val="3560"/>
              </a:lnSpc>
              <a:spcBef>
                <a:spcPct val="0"/>
              </a:spcBef>
            </a:pPr>
          </a:p>
        </p:txBody>
      </p:sp>
      <p:sp>
        <p:nvSpPr>
          <p:cNvPr name="Freeform 7" id="7"/>
          <p:cNvSpPr/>
          <p:nvPr/>
        </p:nvSpPr>
        <p:spPr>
          <a:xfrm flipH="false" flipV="false" rot="0">
            <a:off x="13508929" y="2402726"/>
            <a:ext cx="3702746" cy="6969874"/>
          </a:xfrm>
          <a:custGeom>
            <a:avLst/>
            <a:gdLst/>
            <a:ahLst/>
            <a:cxnLst/>
            <a:rect r="r" b="b" t="t" l="l"/>
            <a:pathLst>
              <a:path h="6969874" w="3702746">
                <a:moveTo>
                  <a:pt x="0" y="0"/>
                </a:moveTo>
                <a:lnTo>
                  <a:pt x="3702746" y="0"/>
                </a:lnTo>
                <a:lnTo>
                  <a:pt x="3702746" y="6969874"/>
                </a:lnTo>
                <a:lnTo>
                  <a:pt x="0" y="6969874"/>
                </a:lnTo>
                <a:lnTo>
                  <a:pt x="0" y="0"/>
                </a:lnTo>
                <a:close/>
              </a:path>
            </a:pathLst>
          </a:custGeom>
          <a:blipFill>
            <a:blip r:embed="rId3"/>
            <a:stretch>
              <a:fillRect l="0" t="0" r="0" b="0"/>
            </a:stretch>
          </a:blipFill>
        </p:spPr>
      </p:sp>
    </p:spTree>
  </p:cSld>
  <p:clrMapOvr>
    <a:masterClrMapping/>
  </p:clrMapOvr>
</p:sld>
</file>

<file path=ppt/slides/slide10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1774" t="-1774" r="-1774" b="-1774"/>
            </a:stretch>
          </a:blipFill>
        </p:spPr>
      </p:sp>
      <p:grpSp>
        <p:nvGrpSpPr>
          <p:cNvPr name="Group 3" id="3"/>
          <p:cNvGrpSpPr/>
          <p:nvPr/>
        </p:nvGrpSpPr>
        <p:grpSpPr>
          <a:xfrm rot="0">
            <a:off x="838200" y="952500"/>
            <a:ext cx="8438476" cy="1259726"/>
            <a:chOff x="0" y="0"/>
            <a:chExt cx="8558923" cy="1277706"/>
          </a:xfrm>
        </p:grpSpPr>
        <p:sp>
          <p:nvSpPr>
            <p:cNvPr name="Freeform 4" id="4"/>
            <p:cNvSpPr/>
            <p:nvPr/>
          </p:nvSpPr>
          <p:spPr>
            <a:xfrm flipH="false" flipV="false" rot="0">
              <a:off x="0" y="0"/>
              <a:ext cx="8558923" cy="1277706"/>
            </a:xfrm>
            <a:custGeom>
              <a:avLst/>
              <a:gdLst/>
              <a:ahLst/>
              <a:cxnLst/>
              <a:rect r="r" b="b" t="t" l="l"/>
              <a:pathLst>
                <a:path h="1277706" w="8558923">
                  <a:moveTo>
                    <a:pt x="0" y="0"/>
                  </a:moveTo>
                  <a:lnTo>
                    <a:pt x="8558923" y="0"/>
                  </a:lnTo>
                  <a:lnTo>
                    <a:pt x="8558923" y="1277706"/>
                  </a:lnTo>
                  <a:lnTo>
                    <a:pt x="0" y="1277706"/>
                  </a:lnTo>
                  <a:close/>
                </a:path>
              </a:pathLst>
            </a:custGeom>
            <a:solidFill>
              <a:srgbClr val="000000">
                <a:alpha val="0"/>
              </a:srgbClr>
            </a:solidFill>
          </p:spPr>
        </p:sp>
        <p:sp>
          <p:nvSpPr>
            <p:cNvPr name="TextBox 5" id="5"/>
            <p:cNvSpPr txBox="true"/>
            <p:nvPr/>
          </p:nvSpPr>
          <p:spPr>
            <a:xfrm>
              <a:off x="0" y="0"/>
              <a:ext cx="8558923" cy="1277706"/>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An Ad That Owns It All</a:t>
              </a:r>
            </a:p>
          </p:txBody>
        </p:sp>
      </p:grpSp>
      <p:sp>
        <p:nvSpPr>
          <p:cNvPr name="Freeform 6" id="6"/>
          <p:cNvSpPr/>
          <p:nvPr/>
        </p:nvSpPr>
        <p:spPr>
          <a:xfrm flipH="false" flipV="false" rot="0">
            <a:off x="10185573" y="952500"/>
            <a:ext cx="7778353" cy="8229600"/>
          </a:xfrm>
          <a:custGeom>
            <a:avLst/>
            <a:gdLst/>
            <a:ahLst/>
            <a:cxnLst/>
            <a:rect r="r" b="b" t="t" l="l"/>
            <a:pathLst>
              <a:path h="8229600" w="7778353">
                <a:moveTo>
                  <a:pt x="0" y="0"/>
                </a:moveTo>
                <a:lnTo>
                  <a:pt x="7778353" y="0"/>
                </a:lnTo>
                <a:lnTo>
                  <a:pt x="7778353" y="8229600"/>
                </a:lnTo>
                <a:lnTo>
                  <a:pt x="0" y="8229600"/>
                </a:lnTo>
                <a:lnTo>
                  <a:pt x="0" y="0"/>
                </a:lnTo>
                <a:close/>
              </a:path>
            </a:pathLst>
          </a:custGeom>
          <a:blipFill>
            <a:blip r:embed="rId3"/>
            <a:stretch>
              <a:fillRect l="0" t="0" r="-58503" b="0"/>
            </a:stretch>
          </a:blipFill>
        </p:spPr>
      </p:sp>
      <p:sp>
        <p:nvSpPr>
          <p:cNvPr name="TextBox 7" id="7"/>
          <p:cNvSpPr txBox="true"/>
          <p:nvPr/>
        </p:nvSpPr>
        <p:spPr>
          <a:xfrm rot="0">
            <a:off x="680548" y="2513732"/>
            <a:ext cx="9156873" cy="5877470"/>
          </a:xfrm>
          <a:prstGeom prst="rect">
            <a:avLst/>
          </a:prstGeom>
        </p:spPr>
        <p:txBody>
          <a:bodyPr anchor="t" rtlCol="false" tIns="0" lIns="0" bIns="0" rIns="0">
            <a:spAutoFit/>
          </a:bodyPr>
          <a:lstStyle/>
          <a:p>
            <a:pPr algn="l">
              <a:lnSpc>
                <a:spcPts val="3560"/>
              </a:lnSpc>
            </a:pPr>
            <a:r>
              <a:rPr lang="en-US" sz="2967">
                <a:solidFill>
                  <a:srgbClr val="000000"/>
                </a:solidFill>
                <a:latin typeface="Glacial Indifference"/>
                <a:ea typeface="Glacial Indifference"/>
                <a:cs typeface="Glacial Indifference"/>
                <a:sym typeface="Glacial Indifference"/>
              </a:rPr>
              <a:t>Imagine a newspaper page filled with news headlines—</a:t>
            </a:r>
          </a:p>
          <a:p>
            <a:pPr algn="l" marL="640604" indent="-320302" lvl="1">
              <a:lnSpc>
                <a:spcPts val="3560"/>
              </a:lnSpc>
              <a:buFont typeface="Arial"/>
              <a:buChar char="•"/>
            </a:pPr>
            <a:r>
              <a:rPr lang="en-US" b="true" sz="2967">
                <a:solidFill>
                  <a:srgbClr val="ED1C24"/>
                </a:solidFill>
                <a:latin typeface="Glacial Indifference Bold"/>
                <a:ea typeface="Glacial Indifference Bold"/>
                <a:cs typeface="Glacial Indifference Bold"/>
                <a:sym typeface="Glacial Indifference Bold"/>
              </a:rPr>
              <a:t>Travelling</a:t>
            </a:r>
            <a:r>
              <a:rPr lang="en-US" sz="2967">
                <a:solidFill>
                  <a:srgbClr val="000000"/>
                </a:solidFill>
                <a:latin typeface="Glacial Indifference"/>
                <a:ea typeface="Glacial Indifference"/>
                <a:cs typeface="Glacial Indifference"/>
                <a:sym typeface="Glacial Indifference"/>
              </a:rPr>
              <a:t> to Singapore has increased</a:t>
            </a:r>
          </a:p>
          <a:p>
            <a:pPr algn="l" marL="640604" indent="-320302" lvl="1">
              <a:lnSpc>
                <a:spcPts val="3560"/>
              </a:lnSpc>
              <a:buFont typeface="Arial"/>
              <a:buChar char="•"/>
            </a:pPr>
            <a:r>
              <a:rPr lang="en-US" b="true" sz="2967">
                <a:solidFill>
                  <a:srgbClr val="F00303"/>
                </a:solidFill>
                <a:latin typeface="Glacial Indifference Bold"/>
                <a:ea typeface="Glacial Indifference Bold"/>
                <a:cs typeface="Glacial Indifference Bold"/>
                <a:sym typeface="Glacial Indifference Bold"/>
              </a:rPr>
              <a:t>Home loan</a:t>
            </a:r>
            <a:r>
              <a:rPr lang="en-US" sz="2967">
                <a:solidFill>
                  <a:srgbClr val="000000"/>
                </a:solidFill>
                <a:latin typeface="Glacial Indifference"/>
                <a:ea typeface="Glacial Indifference"/>
                <a:cs typeface="Glacial Indifference"/>
                <a:sym typeface="Glacial Indifference"/>
              </a:rPr>
              <a:t> rates hit an all-time low</a:t>
            </a:r>
          </a:p>
          <a:p>
            <a:pPr algn="l" marL="640604" indent="-320302" lvl="1">
              <a:lnSpc>
                <a:spcPts val="3560"/>
              </a:lnSpc>
              <a:buFont typeface="Arial"/>
              <a:buChar char="•"/>
            </a:pPr>
            <a:r>
              <a:rPr lang="en-US" b="true" sz="2967">
                <a:solidFill>
                  <a:srgbClr val="ED1C24"/>
                </a:solidFill>
                <a:latin typeface="Glacial Indifference Bold"/>
                <a:ea typeface="Glacial Indifference Bold"/>
                <a:cs typeface="Glacial Indifference Bold"/>
                <a:sym typeface="Glacial Indifference Bold"/>
              </a:rPr>
              <a:t>Insurance</a:t>
            </a:r>
            <a:r>
              <a:rPr lang="en-US" b="true" sz="2967">
                <a:solidFill>
                  <a:srgbClr val="000000"/>
                </a:solidFill>
                <a:latin typeface="Glacial Indifference Bold"/>
                <a:ea typeface="Glacial Indifference Bold"/>
                <a:cs typeface="Glacial Indifference Bold"/>
                <a:sym typeface="Glacial Indifference Bold"/>
              </a:rPr>
              <a:t> </a:t>
            </a:r>
            <a:r>
              <a:rPr lang="en-US" sz="2967">
                <a:solidFill>
                  <a:srgbClr val="000000"/>
                </a:solidFill>
                <a:latin typeface="Glacial Indifference"/>
                <a:ea typeface="Glacial Indifference"/>
                <a:cs typeface="Glacial Indifference"/>
                <a:sym typeface="Glacial Indifference"/>
              </a:rPr>
              <a:t>companies record a profit in Q2</a:t>
            </a:r>
          </a:p>
          <a:p>
            <a:pPr algn="l">
              <a:lnSpc>
                <a:spcPts val="3560"/>
              </a:lnSpc>
            </a:pPr>
          </a:p>
          <a:p>
            <a:pPr algn="l">
              <a:lnSpc>
                <a:spcPts val="3560"/>
              </a:lnSpc>
            </a:pPr>
            <a:r>
              <a:rPr lang="en-US" sz="2967">
                <a:solidFill>
                  <a:srgbClr val="000000"/>
                </a:solidFill>
                <a:latin typeface="Glacial Indifference"/>
                <a:ea typeface="Glacial Indifference"/>
                <a:cs typeface="Glacial Indifference"/>
                <a:sym typeface="Glacial Indifference"/>
              </a:rPr>
              <a:t>We highlight all the words that matters from these headlines— </a:t>
            </a:r>
            <a:r>
              <a:rPr lang="en-US" sz="2967" b="true">
                <a:solidFill>
                  <a:srgbClr val="ED1C24"/>
                </a:solidFill>
                <a:latin typeface="Glacial Indifference Bold"/>
                <a:ea typeface="Glacial Indifference Bold"/>
                <a:cs typeface="Glacial Indifference Bold"/>
                <a:sym typeface="Glacial Indifference Bold"/>
              </a:rPr>
              <a:t>Travel, Insurance, Home Loan</a:t>
            </a:r>
            <a:r>
              <a:rPr lang="en-US" sz="2967">
                <a:solidFill>
                  <a:srgbClr val="ED1C24"/>
                </a:solidFill>
                <a:latin typeface="Glacial Indifference"/>
                <a:ea typeface="Glacial Indifference"/>
                <a:cs typeface="Glacial Indifference"/>
                <a:sym typeface="Glacial Indifference"/>
              </a:rPr>
              <a:t> </a:t>
            </a:r>
            <a:r>
              <a:rPr lang="en-US" sz="2967">
                <a:solidFill>
                  <a:srgbClr val="000000"/>
                </a:solidFill>
                <a:latin typeface="Glacial Indifference"/>
                <a:ea typeface="Glacial Indifference"/>
                <a:cs typeface="Glacial Indifference"/>
                <a:sym typeface="Glacial Indifference"/>
              </a:rPr>
              <a:t>— and place one simple message in the ad:</a:t>
            </a:r>
          </a:p>
          <a:p>
            <a:pPr algn="l">
              <a:lnSpc>
                <a:spcPts val="3560"/>
              </a:lnSpc>
            </a:pPr>
          </a:p>
          <a:p>
            <a:pPr algn="l">
              <a:lnSpc>
                <a:spcPts val="3800"/>
              </a:lnSpc>
            </a:pPr>
            <a:r>
              <a:rPr lang="en-US" sz="3167" b="true">
                <a:solidFill>
                  <a:srgbClr val="000000"/>
                </a:solidFill>
                <a:latin typeface="Glacial Indifference Bold"/>
                <a:ea typeface="Glacial Indifference Bold"/>
                <a:cs typeface="Glacial Indifference Bold"/>
                <a:sym typeface="Glacial Indifference Bold"/>
              </a:rPr>
              <a:t>"Every story points to us. That’s why we do it all. #LiveMoreBankLess”</a:t>
            </a:r>
          </a:p>
          <a:p>
            <a:pPr algn="just">
              <a:lnSpc>
                <a:spcPts val="3560"/>
              </a:lnSpc>
              <a:spcBef>
                <a:spcPct val="0"/>
              </a:spcBef>
            </a:pPr>
          </a:p>
          <a:p>
            <a:pPr algn="just">
              <a:lnSpc>
                <a:spcPts val="3560"/>
              </a:lnSpc>
              <a:spcBef>
                <a:spcPct val="0"/>
              </a:spcBef>
            </a:pPr>
          </a:p>
        </p:txBody>
      </p:sp>
    </p:spTree>
  </p:cSld>
  <p:clrMapOvr>
    <a:masterClrMapping/>
  </p:clrMapOvr>
</p:sld>
</file>

<file path=ppt/slides/slide108.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35836" t="0" r="-35836"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27525"/>
            <a:ext cx="11169654" cy="1323975"/>
          </a:xfrm>
          <a:prstGeom prst="rect">
            <a:avLst/>
          </a:prstGeom>
        </p:spPr>
        <p:txBody>
          <a:bodyPr anchor="t" rtlCol="false" tIns="0" lIns="0" bIns="0" rIns="0">
            <a:spAutoFit/>
          </a:bodyPr>
          <a:lstStyle/>
          <a:p>
            <a:pPr algn="l">
              <a:lnSpc>
                <a:spcPts val="3600"/>
              </a:lnSpc>
            </a:pPr>
            <a:r>
              <a:rPr lang="en-US" sz="3000" b="true">
                <a:solidFill>
                  <a:srgbClr val="FFFFFF"/>
                </a:solidFill>
                <a:latin typeface="Times New Roman Bold"/>
                <a:ea typeface="Times New Roman Bold"/>
                <a:cs typeface="Times New Roman Bold"/>
                <a:sym typeface="Times New Roman Bold"/>
              </a:rPr>
              <a:t>When Your Bank Does It All |</a:t>
            </a:r>
            <a:r>
              <a:rPr lang="en-US" sz="3000" b="true">
                <a:solidFill>
                  <a:srgbClr val="000000"/>
                </a:solidFill>
                <a:latin typeface="Times New Roman Bold"/>
                <a:ea typeface="Times New Roman Bold"/>
                <a:cs typeface="Times New Roman Bold"/>
                <a:sym typeface="Times New Roman Bold"/>
              </a:rPr>
              <a:t> Outdoor Activation </a:t>
            </a:r>
          </a:p>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The Do-It-All Concierge</a:t>
            </a:r>
          </a:p>
        </p:txBody>
      </p:sp>
      <p:sp>
        <p:nvSpPr>
          <p:cNvPr name="TextBox 10" id="10"/>
          <p:cNvSpPr txBox="true"/>
          <p:nvPr/>
        </p:nvSpPr>
        <p:spPr>
          <a:xfrm rot="0">
            <a:off x="1028700" y="6240344"/>
            <a:ext cx="1034262" cy="1118805"/>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Glacial Indifference Bold"/>
                <a:ea typeface="Glacial Indifference Bold"/>
                <a:cs typeface="Glacial Indifference Bold"/>
                <a:sym typeface="Glacial Indifference Bold"/>
              </a:rPr>
              <a:t>7</a:t>
            </a:r>
            <a:r>
              <a:rPr lang="en-US" b="true" sz="9817" strike="noStrike" u="none">
                <a:solidFill>
                  <a:srgbClr val="FFFFFF"/>
                </a:solidFill>
                <a:latin typeface="Glacial Indifference Bold"/>
                <a:ea typeface="Glacial Indifference Bold"/>
                <a:cs typeface="Glacial Indifference Bold"/>
                <a:sym typeface="Glacial Indifference Bold"/>
              </a:rPr>
              <a:t>.</a:t>
            </a:r>
          </a:p>
        </p:txBody>
      </p:sp>
    </p:spTree>
  </p:cSld>
  <p:clrMapOvr>
    <a:masterClrMapping/>
  </p:clrMapOvr>
</p:sld>
</file>

<file path=ppt/slides/slide10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4928114" y="1028700"/>
            <a:ext cx="11460029" cy="5022947"/>
            <a:chOff x="0" y="0"/>
            <a:chExt cx="11623604" cy="5094642"/>
          </a:xfrm>
        </p:grpSpPr>
        <p:sp>
          <p:nvSpPr>
            <p:cNvPr name="Freeform 7" id="7"/>
            <p:cNvSpPr/>
            <p:nvPr/>
          </p:nvSpPr>
          <p:spPr>
            <a:xfrm flipH="false" flipV="false" rot="0">
              <a:off x="0" y="0"/>
              <a:ext cx="11623604" cy="5094641"/>
            </a:xfrm>
            <a:custGeom>
              <a:avLst/>
              <a:gdLst/>
              <a:ahLst/>
              <a:cxnLst/>
              <a:rect r="r" b="b" t="t" l="l"/>
              <a:pathLst>
                <a:path h="5094641" w="11623604">
                  <a:moveTo>
                    <a:pt x="0" y="0"/>
                  </a:moveTo>
                  <a:lnTo>
                    <a:pt x="11623604" y="0"/>
                  </a:lnTo>
                  <a:lnTo>
                    <a:pt x="11623604" y="5094641"/>
                  </a:lnTo>
                  <a:lnTo>
                    <a:pt x="0" y="5094641"/>
                  </a:lnTo>
                  <a:close/>
                </a:path>
              </a:pathLst>
            </a:custGeom>
            <a:solidFill>
              <a:srgbClr val="EB1C24">
                <a:alpha val="0"/>
              </a:srgbClr>
            </a:solidFill>
          </p:spPr>
        </p:sp>
        <p:sp>
          <p:nvSpPr>
            <p:cNvPr name="TextBox 8" id="8"/>
            <p:cNvSpPr txBox="true"/>
            <p:nvPr/>
          </p:nvSpPr>
          <p:spPr>
            <a:xfrm>
              <a:off x="0" y="0"/>
              <a:ext cx="11623604" cy="5094642"/>
            </a:xfrm>
            <a:prstGeom prst="rect">
              <a:avLst/>
            </a:prstGeom>
          </p:spPr>
          <p:txBody>
            <a:bodyPr anchor="t" rtlCol="false" tIns="0" lIns="0" bIns="0" rIns="0"/>
            <a:lstStyle/>
            <a:p>
              <a:pPr algn="l">
                <a:lnSpc>
                  <a:spcPts val="7126"/>
                </a:lnSpc>
              </a:pPr>
              <a:r>
                <a:rPr lang="en-US" sz="7200" b="true">
                  <a:solidFill>
                    <a:srgbClr val="000000"/>
                  </a:solidFill>
                  <a:latin typeface="Times New Roman Bold"/>
                  <a:ea typeface="Times New Roman Bold"/>
                  <a:cs typeface="Times New Roman Bold"/>
                  <a:sym typeface="Times New Roman Bold"/>
                </a:rPr>
                <a:t>Imagine a world where you never have to stress about the little things, because </a:t>
              </a:r>
              <a:r>
                <a:rPr lang="en-US" sz="7200" b="true">
                  <a:solidFill>
                    <a:srgbClr val="EB1C24"/>
                  </a:solidFill>
                  <a:latin typeface="Times New Roman Bold"/>
                  <a:ea typeface="Times New Roman Bold"/>
                  <a:cs typeface="Times New Roman Bold"/>
                  <a:sym typeface="Times New Roman Bold"/>
                </a:rPr>
                <a:t>someone (or something) has already handled it for you. </a:t>
              </a:r>
            </a:p>
          </p:txBody>
        </p:sp>
      </p:grpSp>
      <p:sp>
        <p:nvSpPr>
          <p:cNvPr name="TextBox 9" id="9"/>
          <p:cNvSpPr txBox="true"/>
          <p:nvPr/>
        </p:nvSpPr>
        <p:spPr>
          <a:xfrm rot="0">
            <a:off x="1028700" y="6401125"/>
            <a:ext cx="15775859" cy="1835150"/>
          </a:xfrm>
          <a:prstGeom prst="rect">
            <a:avLst/>
          </a:prstGeom>
        </p:spPr>
        <p:txBody>
          <a:bodyPr anchor="t" rtlCol="false" tIns="0" lIns="0" bIns="0" rIns="0">
            <a:spAutoFit/>
          </a:bodyPr>
          <a:lstStyle/>
          <a:p>
            <a:pPr algn="l">
              <a:lnSpc>
                <a:spcPts val="4899"/>
              </a:lnSpc>
              <a:spcBef>
                <a:spcPct val="0"/>
              </a:spcBef>
            </a:pPr>
          </a:p>
          <a:p>
            <a:pPr algn="l">
              <a:lnSpc>
                <a:spcPts val="4899"/>
              </a:lnSpc>
              <a:spcBef>
                <a:spcPct val="0"/>
              </a:spcBef>
            </a:pPr>
            <a:r>
              <a:rPr lang="en-US" b="true" sz="3499" i="true">
                <a:solidFill>
                  <a:srgbClr val="000000"/>
                </a:solidFill>
                <a:latin typeface="Glacial Indifference Bold Italics"/>
                <a:ea typeface="Glacial Indifference Bold Italics"/>
                <a:cs typeface="Glacial Indifference Bold Italics"/>
                <a:sym typeface="Glacial Indifference Bold Italics"/>
              </a:rPr>
              <a:t>That’s exactly what DBS does with seamless banking solutions. But what if we brought this idea to life in the real world?</a:t>
            </a:r>
          </a:p>
        </p:txBody>
      </p:sp>
    </p:spTree>
  </p:cSld>
  <p:clrMapOvr>
    <a:masterClrMapping/>
  </p:clrMapOvr>
</p:sld>
</file>

<file path=ppt/slides/slide1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564421" y="1028700"/>
            <a:ext cx="9484945" cy="1259726"/>
            <a:chOff x="0" y="0"/>
            <a:chExt cx="9620328" cy="1277706"/>
          </a:xfrm>
        </p:grpSpPr>
        <p:sp>
          <p:nvSpPr>
            <p:cNvPr name="Freeform 4" id="4"/>
            <p:cNvSpPr/>
            <p:nvPr/>
          </p:nvSpPr>
          <p:spPr>
            <a:xfrm flipH="false" flipV="false" rot="0">
              <a:off x="0" y="0"/>
              <a:ext cx="9620328" cy="1277706"/>
            </a:xfrm>
            <a:custGeom>
              <a:avLst/>
              <a:gdLst/>
              <a:ahLst/>
              <a:cxnLst/>
              <a:rect r="r" b="b" t="t" l="l"/>
              <a:pathLst>
                <a:path h="1277706" w="9620328">
                  <a:moveTo>
                    <a:pt x="0" y="0"/>
                  </a:moveTo>
                  <a:lnTo>
                    <a:pt x="9620328" y="0"/>
                  </a:lnTo>
                  <a:lnTo>
                    <a:pt x="9620328" y="1277706"/>
                  </a:lnTo>
                  <a:lnTo>
                    <a:pt x="0" y="1277706"/>
                  </a:lnTo>
                  <a:close/>
                </a:path>
              </a:pathLst>
            </a:custGeom>
            <a:solidFill>
              <a:srgbClr val="000000">
                <a:alpha val="0"/>
              </a:srgbClr>
            </a:solidFill>
          </p:spPr>
        </p:sp>
        <p:sp>
          <p:nvSpPr>
            <p:cNvPr name="TextBox 5" id="5"/>
            <p:cNvSpPr txBox="true"/>
            <p:nvPr/>
          </p:nvSpPr>
          <p:spPr>
            <a:xfrm>
              <a:off x="0" y="0"/>
              <a:ext cx="9620328" cy="1277706"/>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The Do-It-All Concierge</a:t>
              </a:r>
            </a:p>
          </p:txBody>
        </p:sp>
      </p:grpSp>
      <p:sp>
        <p:nvSpPr>
          <p:cNvPr name="Freeform 6" id="6"/>
          <p:cNvSpPr/>
          <p:nvPr/>
        </p:nvSpPr>
        <p:spPr>
          <a:xfrm flipH="false" flipV="false" rot="0">
            <a:off x="11193302" y="3874013"/>
            <a:ext cx="6730243" cy="4349420"/>
          </a:xfrm>
          <a:custGeom>
            <a:avLst/>
            <a:gdLst/>
            <a:ahLst/>
            <a:cxnLst/>
            <a:rect r="r" b="b" t="t" l="l"/>
            <a:pathLst>
              <a:path h="4349420" w="6730243">
                <a:moveTo>
                  <a:pt x="0" y="0"/>
                </a:moveTo>
                <a:lnTo>
                  <a:pt x="6730243" y="0"/>
                </a:lnTo>
                <a:lnTo>
                  <a:pt x="6730243" y="4349419"/>
                </a:lnTo>
                <a:lnTo>
                  <a:pt x="0" y="4349419"/>
                </a:lnTo>
                <a:lnTo>
                  <a:pt x="0" y="0"/>
                </a:lnTo>
                <a:close/>
              </a:path>
            </a:pathLst>
          </a:custGeom>
          <a:blipFill>
            <a:blip r:embed="rId3"/>
            <a:stretch>
              <a:fillRect l="0" t="0" r="0" b="0"/>
            </a:stretch>
          </a:blipFill>
        </p:spPr>
      </p:sp>
      <p:sp>
        <p:nvSpPr>
          <p:cNvPr name="TextBox 7" id="7"/>
          <p:cNvSpPr txBox="true"/>
          <p:nvPr/>
        </p:nvSpPr>
        <p:spPr>
          <a:xfrm rot="0">
            <a:off x="1028700" y="2441672"/>
            <a:ext cx="9424965" cy="1790700"/>
          </a:xfrm>
          <a:prstGeom prst="rect">
            <a:avLst/>
          </a:prstGeom>
        </p:spPr>
        <p:txBody>
          <a:bodyPr anchor="t" rtlCol="false" tIns="0" lIns="0" bIns="0" rIns="0">
            <a:spAutoFit/>
          </a:bodyPr>
          <a:lstStyle/>
          <a:p>
            <a:pPr algn="just">
              <a:lnSpc>
                <a:spcPts val="3560"/>
              </a:lnSpc>
              <a:spcBef>
                <a:spcPct val="0"/>
              </a:spcBef>
            </a:pPr>
            <a:r>
              <a:rPr lang="en-US" sz="2967">
                <a:solidFill>
                  <a:srgbClr val="000000"/>
                </a:solidFill>
                <a:latin typeface="Glacial Indifference"/>
                <a:ea typeface="Glacial Indifference"/>
                <a:cs typeface="Glacial Indifference"/>
                <a:sym typeface="Glacial Indifference"/>
              </a:rPr>
              <a:t>Introducing the DBS Do-It-All Squad Concierge a pop-up activation at high-footfall locations where a dedicated DBS team helps people complete everyday tasks in real-time, just like the bank does for them digitally.</a:t>
            </a:r>
          </a:p>
        </p:txBody>
      </p:sp>
      <p:sp>
        <p:nvSpPr>
          <p:cNvPr name="TextBox 8" id="8"/>
          <p:cNvSpPr txBox="true"/>
          <p:nvPr/>
        </p:nvSpPr>
        <p:spPr>
          <a:xfrm rot="0">
            <a:off x="1028700" y="4559465"/>
            <a:ext cx="9635765" cy="4417194"/>
          </a:xfrm>
          <a:prstGeom prst="rect">
            <a:avLst/>
          </a:prstGeom>
        </p:spPr>
        <p:txBody>
          <a:bodyPr anchor="t" rtlCol="false" tIns="0" lIns="0" bIns="0" rIns="0">
            <a:spAutoFit/>
          </a:bodyPr>
          <a:lstStyle/>
          <a:p>
            <a:pPr algn="just">
              <a:lnSpc>
                <a:spcPts val="3204"/>
              </a:lnSpc>
            </a:pPr>
            <a:r>
              <a:rPr lang="en-US" sz="2967" b="true">
                <a:solidFill>
                  <a:srgbClr val="000000"/>
                </a:solidFill>
                <a:latin typeface="Glacial Indifference Bold"/>
                <a:ea typeface="Glacial Indifference Bold"/>
                <a:cs typeface="Glacial Indifference Bold"/>
                <a:sym typeface="Glacial Indifference Bold"/>
              </a:rPr>
              <a:t>How It Works:</a:t>
            </a:r>
          </a:p>
          <a:p>
            <a:pPr algn="just">
              <a:lnSpc>
                <a:spcPts val="3204"/>
              </a:lnSpc>
            </a:pPr>
          </a:p>
          <a:p>
            <a:pPr algn="just" marL="640604" indent="-320302" lvl="1">
              <a:lnSpc>
                <a:spcPts val="3204"/>
              </a:lnSpc>
              <a:buFont typeface="Arial"/>
              <a:buChar char="•"/>
            </a:pPr>
            <a:r>
              <a:rPr lang="en-US" sz="2967">
                <a:solidFill>
                  <a:srgbClr val="000000"/>
                </a:solidFill>
                <a:latin typeface="Glacial Indifference"/>
                <a:ea typeface="Glacial Indifference"/>
                <a:cs typeface="Glacial Indifference"/>
                <a:sym typeface="Glacial Indifference"/>
              </a:rPr>
              <a:t>A DBS "Do-It-All" squad is stationed at these locations, ready to assist people with everyday tasks—whether it’s paying for their coffee, buying metro tickets, or handling grocery checkouts.</a:t>
            </a:r>
          </a:p>
          <a:p>
            <a:pPr algn="just">
              <a:lnSpc>
                <a:spcPts val="3204"/>
              </a:lnSpc>
            </a:pPr>
          </a:p>
          <a:p>
            <a:pPr algn="just" marL="640604" indent="-320302" lvl="1">
              <a:lnSpc>
                <a:spcPts val="3204"/>
              </a:lnSpc>
              <a:buFont typeface="Arial"/>
              <a:buChar char="•"/>
            </a:pPr>
            <a:r>
              <a:rPr lang="en-US" sz="2967">
                <a:solidFill>
                  <a:srgbClr val="000000"/>
                </a:solidFill>
                <a:latin typeface="Glacial Indifference"/>
                <a:ea typeface="Glacial Indifference"/>
                <a:cs typeface="Glacial Indifference"/>
                <a:sym typeface="Glacial Indifference"/>
              </a:rPr>
              <a:t>People experience firsthand how effortless life can be when someone handles the things that slow them down—just like DBS does with banking.</a:t>
            </a:r>
          </a:p>
          <a:p>
            <a:pPr algn="just">
              <a:lnSpc>
                <a:spcPts val="3204"/>
              </a:lnSpc>
            </a:pPr>
          </a:p>
        </p:txBody>
      </p:sp>
      <p:sp>
        <p:nvSpPr>
          <p:cNvPr name="TextBox 9" id="9"/>
          <p:cNvSpPr txBox="true"/>
          <p:nvPr/>
        </p:nvSpPr>
        <p:spPr>
          <a:xfrm rot="0">
            <a:off x="1031409" y="9248775"/>
            <a:ext cx="12732173" cy="733425"/>
          </a:xfrm>
          <a:prstGeom prst="rect">
            <a:avLst/>
          </a:prstGeom>
        </p:spPr>
        <p:txBody>
          <a:bodyPr anchor="t" rtlCol="false" tIns="0" lIns="0" bIns="0" rIns="0">
            <a:spAutoFit/>
          </a:bodyPr>
          <a:lstStyle/>
          <a:p>
            <a:pPr algn="l">
              <a:lnSpc>
                <a:spcPts val="2879"/>
              </a:lnSpc>
              <a:spcBef>
                <a:spcPct val="0"/>
              </a:spcBef>
            </a:pPr>
            <a:r>
              <a:rPr lang="en-US" b="true" sz="2400">
                <a:solidFill>
                  <a:srgbClr val="000000"/>
                </a:solidFill>
                <a:latin typeface="Glacial Indifference Bold"/>
                <a:ea typeface="Glacial Indifference Bold"/>
                <a:cs typeface="Glacial Indifference Bold"/>
                <a:sym typeface="Glacial Indifference Bold"/>
              </a:rPr>
              <a:t>Alternate Execution: </a:t>
            </a:r>
            <a:r>
              <a:rPr lang="en-US" sz="2400">
                <a:solidFill>
                  <a:srgbClr val="000000"/>
                </a:solidFill>
                <a:latin typeface="Glacial Indifference"/>
                <a:ea typeface="Glacial Indifference"/>
                <a:cs typeface="Glacial Indifference"/>
                <a:sym typeface="Glacial Indifference"/>
              </a:rPr>
              <a:t>Instead of concierge we will have one person in a DBS T-shirt who will be go around helping people with mini errands for the day. </a:t>
            </a:r>
          </a:p>
        </p:txBody>
      </p:sp>
    </p:spTree>
  </p:cSld>
  <p:clrMapOvr>
    <a:masterClrMapping/>
  </p:clrMapOvr>
</p:sld>
</file>

<file path=ppt/slides/slide1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49661" y="-98145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4" id="4"/>
          <p:cNvGrpSpPr/>
          <p:nvPr/>
        </p:nvGrpSpPr>
        <p:grpSpPr>
          <a:xfrm rot="0">
            <a:off x="730581" y="2532476"/>
            <a:ext cx="5066833" cy="506683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15926" t="0" r="-75004" b="0"/>
              </a:stretch>
            </a:blipFill>
          </p:spPr>
        </p:sp>
      </p:grpSp>
      <p:grpSp>
        <p:nvGrpSpPr>
          <p:cNvPr name="Group 6" id="6"/>
          <p:cNvGrpSpPr/>
          <p:nvPr/>
        </p:nvGrpSpPr>
        <p:grpSpPr>
          <a:xfrm rot="0">
            <a:off x="6610583" y="2532476"/>
            <a:ext cx="5066833" cy="506683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25046" t="0" r="-25046" b="0"/>
              </a:stretch>
            </a:blipFill>
          </p:spPr>
        </p:sp>
      </p:grpSp>
      <p:grpSp>
        <p:nvGrpSpPr>
          <p:cNvPr name="Group 8" id="8"/>
          <p:cNvGrpSpPr/>
          <p:nvPr/>
        </p:nvGrpSpPr>
        <p:grpSpPr>
          <a:xfrm rot="0">
            <a:off x="12490585" y="2532476"/>
            <a:ext cx="5066833" cy="506683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4"/>
              <a:stretch>
                <a:fillRect l="-25073" t="0" r="-25073" b="0"/>
              </a:stretch>
            </a:blipFill>
          </p:spPr>
        </p:sp>
      </p:grpSp>
      <p:sp>
        <p:nvSpPr>
          <p:cNvPr name="TextBox 10" id="10"/>
          <p:cNvSpPr txBox="true"/>
          <p:nvPr/>
        </p:nvSpPr>
        <p:spPr>
          <a:xfrm rot="0">
            <a:off x="730581" y="8000016"/>
            <a:ext cx="5066833"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Helping travellers with </a:t>
            </a:r>
            <a:r>
              <a:rPr lang="en-US" b="true" sz="2414">
                <a:solidFill>
                  <a:srgbClr val="EB1C24"/>
                </a:solidFill>
                <a:latin typeface="Glacial Indifference Bold"/>
                <a:ea typeface="Glacial Indifference Bold"/>
                <a:cs typeface="Glacial Indifference Bold"/>
                <a:sym typeface="Glacial Indifference Bold"/>
              </a:rPr>
              <a:t>last</a:t>
            </a:r>
            <a:r>
              <a:rPr lang="en-US" b="true" sz="2414">
                <a:solidFill>
                  <a:srgbClr val="ED1C24"/>
                </a:solidFill>
                <a:latin typeface="Glacial Indifference Bold"/>
                <a:ea typeface="Glacial Indifference Bold"/>
                <a:cs typeface="Glacial Indifference Bold"/>
                <a:sym typeface="Glacial Indifference Bold"/>
              </a:rPr>
              <a:t>-minute forex, lounge access, and quick payments </a:t>
            </a:r>
            <a:r>
              <a:rPr lang="en-US" b="true" sz="2414">
                <a:solidFill>
                  <a:srgbClr val="000000"/>
                </a:solidFill>
                <a:latin typeface="Glacial Indifference Bold"/>
                <a:ea typeface="Glacial Indifference Bold"/>
                <a:cs typeface="Glacial Indifference Bold"/>
                <a:sym typeface="Glacial Indifference Bold"/>
              </a:rPr>
              <a:t>so they can focus on their journey, not logistics.</a:t>
            </a:r>
          </a:p>
        </p:txBody>
      </p:sp>
      <p:sp>
        <p:nvSpPr>
          <p:cNvPr name="TextBox 11" id="11"/>
          <p:cNvSpPr txBox="true"/>
          <p:nvPr/>
        </p:nvSpPr>
        <p:spPr>
          <a:xfrm rot="0">
            <a:off x="6477390" y="8000016"/>
            <a:ext cx="5200026"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Assisting professionals with </a:t>
            </a:r>
            <a:r>
              <a:rPr lang="en-US" b="true" sz="2414">
                <a:solidFill>
                  <a:srgbClr val="EB1C24"/>
                </a:solidFill>
                <a:latin typeface="Glacial Indifference Bold"/>
                <a:ea typeface="Glacial Indifference Bold"/>
                <a:cs typeface="Glacial Indifference Bold"/>
                <a:sym typeface="Glacial Indifference Bold"/>
              </a:rPr>
              <a:t>coffee runs, lunch orders, and instant bill payments</a:t>
            </a:r>
            <a:r>
              <a:rPr lang="en-US" b="true" sz="2414">
                <a:solidFill>
                  <a:srgbClr val="000000"/>
                </a:solidFill>
                <a:latin typeface="Glacial Indifference Bold"/>
                <a:ea typeface="Glacial Indifference Bold"/>
                <a:cs typeface="Glacial Indifference Bold"/>
                <a:sym typeface="Glacial Indifference Bold"/>
              </a:rPr>
              <a:t>, letting them power through work without distractions.</a:t>
            </a:r>
          </a:p>
        </p:txBody>
      </p:sp>
      <p:sp>
        <p:nvSpPr>
          <p:cNvPr name="TextBox 12" id="12"/>
          <p:cNvSpPr txBox="true"/>
          <p:nvPr/>
        </p:nvSpPr>
        <p:spPr>
          <a:xfrm rot="0">
            <a:off x="12490585" y="8000016"/>
            <a:ext cx="5066833"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000000"/>
                </a:solidFill>
                <a:latin typeface="Glacial Indifference Bold"/>
                <a:ea typeface="Glacial Indifference Bold"/>
                <a:cs typeface="Glacial Indifference Bold"/>
                <a:sym typeface="Glacial Indifference Bold"/>
              </a:rPr>
              <a:t>Covering </a:t>
            </a:r>
            <a:r>
              <a:rPr lang="en-US" b="true" sz="2414">
                <a:solidFill>
                  <a:srgbClr val="EB1C24"/>
                </a:solidFill>
                <a:latin typeface="Glacial Indifference Bold"/>
                <a:ea typeface="Glacial Indifference Bold"/>
                <a:cs typeface="Glacial Indifference Bold"/>
                <a:sym typeface="Glacial Indifference Bold"/>
              </a:rPr>
              <a:t>food, drinks, and merch payments </a:t>
            </a:r>
            <a:r>
              <a:rPr lang="en-US" b="true" sz="2414">
                <a:solidFill>
                  <a:srgbClr val="000000"/>
                </a:solidFill>
                <a:latin typeface="Glacial Indifference Bold"/>
                <a:ea typeface="Glacial Indifference Bold"/>
                <a:cs typeface="Glacial Indifference Bold"/>
                <a:sym typeface="Glacial Indifference Bold"/>
              </a:rPr>
              <a:t>so people can stay in the moment and enjoy the experience hassle-free.</a:t>
            </a:r>
          </a:p>
        </p:txBody>
      </p:sp>
      <p:grpSp>
        <p:nvGrpSpPr>
          <p:cNvPr name="Group 13" id="13"/>
          <p:cNvGrpSpPr/>
          <p:nvPr/>
        </p:nvGrpSpPr>
        <p:grpSpPr>
          <a:xfrm rot="0">
            <a:off x="3263998" y="610685"/>
            <a:ext cx="12986784" cy="1259726"/>
            <a:chOff x="0" y="0"/>
            <a:chExt cx="13172151" cy="1277706"/>
          </a:xfrm>
        </p:grpSpPr>
        <p:sp>
          <p:nvSpPr>
            <p:cNvPr name="Freeform 14" id="14"/>
            <p:cNvSpPr/>
            <p:nvPr/>
          </p:nvSpPr>
          <p:spPr>
            <a:xfrm flipH="false" flipV="false" rot="0">
              <a:off x="0" y="0"/>
              <a:ext cx="13172151" cy="1277706"/>
            </a:xfrm>
            <a:custGeom>
              <a:avLst/>
              <a:gdLst/>
              <a:ahLst/>
              <a:cxnLst/>
              <a:rect r="r" b="b" t="t" l="l"/>
              <a:pathLst>
                <a:path h="1277706" w="13172151">
                  <a:moveTo>
                    <a:pt x="0" y="0"/>
                  </a:moveTo>
                  <a:lnTo>
                    <a:pt x="13172151" y="0"/>
                  </a:lnTo>
                  <a:lnTo>
                    <a:pt x="13172151" y="1277706"/>
                  </a:lnTo>
                  <a:lnTo>
                    <a:pt x="0" y="1277706"/>
                  </a:lnTo>
                  <a:close/>
                </a:path>
              </a:pathLst>
            </a:custGeom>
            <a:solidFill>
              <a:srgbClr val="000000">
                <a:alpha val="0"/>
              </a:srgbClr>
            </a:solidFill>
          </p:spPr>
        </p:sp>
        <p:sp>
          <p:nvSpPr>
            <p:cNvPr name="TextBox 15" id="15"/>
            <p:cNvSpPr txBox="true"/>
            <p:nvPr/>
          </p:nvSpPr>
          <p:spPr>
            <a:xfrm>
              <a:off x="0" y="0"/>
              <a:ext cx="13172151" cy="1277706"/>
            </a:xfrm>
            <a:prstGeom prst="rect">
              <a:avLst/>
            </a:prstGeom>
          </p:spPr>
          <p:txBody>
            <a:bodyPr anchor="t" rtlCol="false" tIns="0" lIns="0" bIns="0" rIns="0"/>
            <a:lstStyle/>
            <a:p>
              <a:pPr algn="ctr">
                <a:lnSpc>
                  <a:spcPts val="6433"/>
                </a:lnSpc>
              </a:pPr>
              <a:r>
                <a:rPr lang="en-US" b="true" sz="6500">
                  <a:solidFill>
                    <a:srgbClr val="ED1C24"/>
                  </a:solidFill>
                  <a:latin typeface="Times New Roman Bold"/>
                  <a:ea typeface="Times New Roman Bold"/>
                  <a:cs typeface="Times New Roman Bold"/>
                  <a:sym typeface="Times New Roman Bold"/>
                </a:rPr>
                <a:t>Sample Situations For The Concierge </a:t>
              </a:r>
            </a:p>
          </p:txBody>
        </p:sp>
      </p:grpSp>
    </p:spTree>
  </p:cSld>
  <p:clrMapOvr>
    <a:masterClrMapping/>
  </p:clrMapOvr>
</p:sld>
</file>

<file path=ppt/slides/slide1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3413985" y="4441777"/>
            <a:ext cx="11460029" cy="1403447"/>
            <a:chOff x="0" y="0"/>
            <a:chExt cx="11623604" cy="1423479"/>
          </a:xfrm>
        </p:grpSpPr>
        <p:sp>
          <p:nvSpPr>
            <p:cNvPr name="Freeform 7" id="7"/>
            <p:cNvSpPr/>
            <p:nvPr/>
          </p:nvSpPr>
          <p:spPr>
            <a:xfrm flipH="false" flipV="false" rot="0">
              <a:off x="0" y="0"/>
              <a:ext cx="11623604" cy="1423479"/>
            </a:xfrm>
            <a:custGeom>
              <a:avLst/>
              <a:gdLst/>
              <a:ahLst/>
              <a:cxnLst/>
              <a:rect r="r" b="b" t="t" l="l"/>
              <a:pathLst>
                <a:path h="1423479" w="11623604">
                  <a:moveTo>
                    <a:pt x="0" y="0"/>
                  </a:moveTo>
                  <a:lnTo>
                    <a:pt x="11623604" y="0"/>
                  </a:lnTo>
                  <a:lnTo>
                    <a:pt x="11623604" y="1423479"/>
                  </a:lnTo>
                  <a:lnTo>
                    <a:pt x="0" y="1423479"/>
                  </a:lnTo>
                  <a:close/>
                </a:path>
              </a:pathLst>
            </a:custGeom>
            <a:solidFill>
              <a:srgbClr val="EB1C24">
                <a:alpha val="0"/>
              </a:srgbClr>
            </a:solidFill>
          </p:spPr>
        </p:sp>
        <p:sp>
          <p:nvSpPr>
            <p:cNvPr name="TextBox 8" id="8"/>
            <p:cNvSpPr txBox="true"/>
            <p:nvPr/>
          </p:nvSpPr>
          <p:spPr>
            <a:xfrm>
              <a:off x="0" y="0"/>
              <a:ext cx="11623604" cy="1423479"/>
            </a:xfrm>
            <a:prstGeom prst="rect">
              <a:avLst/>
            </a:prstGeom>
          </p:spPr>
          <p:txBody>
            <a:bodyPr anchor="t" rtlCol="false" tIns="0" lIns="0" bIns="0" rIns="0"/>
            <a:lstStyle/>
            <a:p>
              <a:pPr algn="ctr">
                <a:lnSpc>
                  <a:spcPts val="7126"/>
                </a:lnSpc>
              </a:pPr>
              <a:r>
                <a:rPr lang="en-US" b="true" sz="7200">
                  <a:solidFill>
                    <a:srgbClr val="000000"/>
                  </a:solidFill>
                  <a:latin typeface="Times New Roman Bold"/>
                  <a:ea typeface="Times New Roman Bold"/>
                  <a:cs typeface="Times New Roman Bold"/>
                  <a:sym typeface="Times New Roman Bold"/>
                </a:rPr>
                <a:t>AMPLIFICATION</a:t>
              </a:r>
            </a:p>
          </p:txBody>
        </p:sp>
      </p:grpSp>
    </p:spTree>
  </p:cSld>
  <p:clrMapOvr>
    <a:masterClrMapping/>
  </p:clrMapOvr>
</p:sld>
</file>

<file path=ppt/slides/slide113.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39327" t="0" r="-39327"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53375"/>
            <a:ext cx="7630041" cy="1704925"/>
          </a:xfrm>
          <a:prstGeom prst="rect">
            <a:avLst/>
          </a:prstGeom>
        </p:spPr>
        <p:txBody>
          <a:bodyPr anchor="t" rtlCol="false" tIns="0" lIns="0" bIns="0" rIns="0">
            <a:spAutoFit/>
          </a:bodyPr>
          <a:lstStyle/>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LEVARAGING THE MOMENT</a:t>
            </a:r>
          </a:p>
        </p:txBody>
      </p:sp>
      <p:sp>
        <p:nvSpPr>
          <p:cNvPr name="TextBox 10" id="10"/>
          <p:cNvSpPr txBox="true"/>
          <p:nvPr/>
        </p:nvSpPr>
        <p:spPr>
          <a:xfrm rot="0">
            <a:off x="1028700" y="5956339"/>
            <a:ext cx="961306" cy="1402811"/>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Times New Roman Bold"/>
                <a:ea typeface="Times New Roman Bold"/>
                <a:cs typeface="Times New Roman Bold"/>
                <a:sym typeface="Times New Roman Bold"/>
              </a:rPr>
              <a:t>1</a:t>
            </a:r>
            <a:r>
              <a:rPr lang="en-US" b="true" sz="9817" strike="noStrike" u="none">
                <a:solidFill>
                  <a:srgbClr val="FFFFFF"/>
                </a:solidFill>
                <a:latin typeface="Times New Roman Bold"/>
                <a:ea typeface="Times New Roman Bold"/>
                <a:cs typeface="Times New Roman Bold"/>
                <a:sym typeface="Times New Roman Bold"/>
              </a:rPr>
              <a:t>.</a:t>
            </a:r>
          </a:p>
        </p:txBody>
      </p:sp>
    </p:spTree>
  </p:cSld>
  <p:clrMapOvr>
    <a:masterClrMapping/>
  </p:clrMapOvr>
</p:sld>
</file>

<file path=ppt/slides/slide1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0" y="-108846"/>
            <a:ext cx="18288000" cy="1983918"/>
            <a:chOff x="0" y="0"/>
            <a:chExt cx="4816593" cy="522514"/>
          </a:xfrm>
        </p:grpSpPr>
        <p:sp>
          <p:nvSpPr>
            <p:cNvPr name="Freeform 4" id="4"/>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5" id="5"/>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668382" y="2187582"/>
            <a:ext cx="4262116" cy="610428"/>
            <a:chOff x="0" y="0"/>
            <a:chExt cx="1122533" cy="160771"/>
          </a:xfrm>
        </p:grpSpPr>
        <p:sp>
          <p:nvSpPr>
            <p:cNvPr name="Freeform 7" id="7"/>
            <p:cNvSpPr/>
            <p:nvPr/>
          </p:nvSpPr>
          <p:spPr>
            <a:xfrm flipH="false" flipV="false" rot="0">
              <a:off x="0" y="0"/>
              <a:ext cx="1122533" cy="160771"/>
            </a:xfrm>
            <a:custGeom>
              <a:avLst/>
              <a:gdLst/>
              <a:ahLst/>
              <a:cxnLst/>
              <a:rect r="r" b="b" t="t" l="l"/>
              <a:pathLst>
                <a:path h="160771" w="1122533">
                  <a:moveTo>
                    <a:pt x="80386" y="0"/>
                  </a:moveTo>
                  <a:lnTo>
                    <a:pt x="1042147" y="0"/>
                  </a:lnTo>
                  <a:cubicBezTo>
                    <a:pt x="1063467" y="0"/>
                    <a:pt x="1083913" y="8469"/>
                    <a:pt x="1098988" y="23544"/>
                  </a:cubicBezTo>
                  <a:cubicBezTo>
                    <a:pt x="1114063" y="38620"/>
                    <a:pt x="1122533" y="59066"/>
                    <a:pt x="1122533" y="80386"/>
                  </a:cubicBezTo>
                  <a:lnTo>
                    <a:pt x="1122533" y="80386"/>
                  </a:lnTo>
                  <a:cubicBezTo>
                    <a:pt x="1122533" y="124781"/>
                    <a:pt x="1086543" y="160771"/>
                    <a:pt x="1042147" y="160771"/>
                  </a:cubicBezTo>
                  <a:lnTo>
                    <a:pt x="80386" y="160771"/>
                  </a:lnTo>
                  <a:cubicBezTo>
                    <a:pt x="35990" y="160771"/>
                    <a:pt x="0" y="124781"/>
                    <a:pt x="0" y="80386"/>
                  </a:cubicBezTo>
                  <a:lnTo>
                    <a:pt x="0" y="80386"/>
                  </a:lnTo>
                  <a:cubicBezTo>
                    <a:pt x="0" y="35990"/>
                    <a:pt x="35990" y="0"/>
                    <a:pt x="80386" y="0"/>
                  </a:cubicBezTo>
                  <a:close/>
                </a:path>
              </a:pathLst>
            </a:custGeom>
            <a:solidFill>
              <a:srgbClr val="FF0000"/>
            </a:solidFill>
          </p:spPr>
        </p:sp>
        <p:sp>
          <p:nvSpPr>
            <p:cNvPr name="TextBox 8" id="8"/>
            <p:cNvSpPr txBox="true"/>
            <p:nvPr/>
          </p:nvSpPr>
          <p:spPr>
            <a:xfrm>
              <a:off x="0" y="-57150"/>
              <a:ext cx="1122533" cy="217921"/>
            </a:xfrm>
            <a:prstGeom prst="rect">
              <a:avLst/>
            </a:prstGeom>
          </p:spPr>
          <p:txBody>
            <a:bodyPr anchor="ctr" rtlCol="false" tIns="50800" lIns="50800" bIns="50800" rIns="50800"/>
            <a:lstStyle/>
            <a:p>
              <a:pPr algn="ctr">
                <a:lnSpc>
                  <a:spcPts val="3639"/>
                </a:lnSpc>
              </a:pPr>
              <a:r>
                <a:rPr lang="en-US" b="true" sz="2599">
                  <a:solidFill>
                    <a:srgbClr val="FFFFFF"/>
                  </a:solidFill>
                  <a:latin typeface="Glacial Indifference Bold"/>
                  <a:ea typeface="Glacial Indifference Bold"/>
                  <a:cs typeface="Glacial Indifference Bold"/>
                  <a:sym typeface="Glacial Indifference Bold"/>
                </a:rPr>
                <a:t>Influencer Tease</a:t>
              </a:r>
            </a:p>
          </p:txBody>
        </p:sp>
      </p:grpSp>
      <p:sp>
        <p:nvSpPr>
          <p:cNvPr name="TextBox 9" id="9"/>
          <p:cNvSpPr txBox="true"/>
          <p:nvPr/>
        </p:nvSpPr>
        <p:spPr>
          <a:xfrm rot="0">
            <a:off x="668382" y="501015"/>
            <a:ext cx="7464103"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Who’s the Mr ‘Do-It-All’?</a:t>
            </a:r>
          </a:p>
        </p:txBody>
      </p:sp>
      <p:sp>
        <p:nvSpPr>
          <p:cNvPr name="TextBox 10" id="10"/>
          <p:cNvSpPr txBox="true"/>
          <p:nvPr/>
        </p:nvSpPr>
        <p:spPr>
          <a:xfrm rot="0">
            <a:off x="668382" y="3402536"/>
            <a:ext cx="10981038" cy="1672479"/>
          </a:xfrm>
          <a:prstGeom prst="rect">
            <a:avLst/>
          </a:prstGeom>
        </p:spPr>
        <p:txBody>
          <a:bodyPr anchor="t" rtlCol="false" tIns="0" lIns="0" bIns="0" rIns="0">
            <a:spAutoFit/>
          </a:bodyPr>
          <a:lstStyle/>
          <a:p>
            <a:pPr algn="l">
              <a:lnSpc>
                <a:spcPts val="3360"/>
              </a:lnSpc>
              <a:spcBef>
                <a:spcPct val="0"/>
              </a:spcBef>
            </a:pPr>
            <a:r>
              <a:rPr lang="en-US" b="true" sz="2400">
                <a:solidFill>
                  <a:srgbClr val="000000"/>
                </a:solidFill>
                <a:latin typeface="Glacial Indifference Bold"/>
                <a:ea typeface="Glacial Indifference Bold"/>
                <a:cs typeface="Glacial Indifference Bold"/>
                <a:sym typeface="Glacial Indifference Bold"/>
              </a:rPr>
              <a:t>Cricket fans love an all-rounder—the player who does it all, whether it's batting, bowling, or fielding. But in life, who’s the real MVP? Just like a cricketer who plays every role, DBS handles all your needs seamlessly—so you can focus on what matters.</a:t>
            </a:r>
          </a:p>
        </p:txBody>
      </p:sp>
      <p:sp>
        <p:nvSpPr>
          <p:cNvPr name="TextBox 11" id="11"/>
          <p:cNvSpPr txBox="true"/>
          <p:nvPr/>
        </p:nvSpPr>
        <p:spPr>
          <a:xfrm rot="0">
            <a:off x="668382" y="5332190"/>
            <a:ext cx="10331654" cy="4187190"/>
          </a:xfrm>
          <a:prstGeom prst="rect">
            <a:avLst/>
          </a:prstGeom>
        </p:spPr>
        <p:txBody>
          <a:bodyPr anchor="t" rtlCol="false" tIns="0" lIns="0" bIns="0" rIns="0">
            <a:spAutoFit/>
          </a:bodyPr>
          <a:lstStyle/>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Execution:</a:t>
            </a:r>
          </a:p>
          <a:p>
            <a:pPr algn="l" marL="518160" indent="-259080" lvl="1">
              <a:lnSpc>
                <a:spcPts val="3359"/>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Vox-Pop Activation</a:t>
            </a:r>
            <a:r>
              <a:rPr lang="en-US" sz="2400">
                <a:solidFill>
                  <a:srgbClr val="000000"/>
                </a:solidFill>
                <a:latin typeface="Glacial Indifference"/>
                <a:ea typeface="Glacial Indifference"/>
                <a:cs typeface="Glacial Indifference"/>
                <a:sym typeface="Glacial Indifference"/>
              </a:rPr>
              <a:t>: We have our host/influencer asks fans: Who’s your Mr. Do-It-All in IPL? While people respond to the question with their pov of who did they think performed best and did it all in the latest matches, so that the team can perform more and stress less.</a:t>
            </a:r>
          </a:p>
          <a:p>
            <a:pPr algn="l" marL="518160" indent="-259080" lvl="1">
              <a:lnSpc>
                <a:spcPts val="3359"/>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Social Media Buzz</a:t>
            </a:r>
            <a:r>
              <a:rPr lang="en-US" sz="2400">
                <a:solidFill>
                  <a:srgbClr val="000000"/>
                </a:solidFill>
                <a:latin typeface="Glacial Indifference"/>
                <a:ea typeface="Glacial Indifference"/>
                <a:cs typeface="Glacial Indifference"/>
                <a:sym typeface="Glacial Indifference"/>
              </a:rPr>
              <a:t>: In the comments section we see fans passionately debate—who’s the real all-rounder? While DBS bank pitches in saying that while on field the cricketer might be the one doing it all but when it comes to banking, DBS is here to do it all so that you can live more and bank less.</a:t>
            </a:r>
          </a:p>
          <a:p>
            <a:pPr algn="l">
              <a:lnSpc>
                <a:spcPts val="3359"/>
              </a:lnSpc>
            </a:pPr>
          </a:p>
        </p:txBody>
      </p:sp>
      <p:pic>
        <p:nvPicPr>
          <p:cNvPr name="Picture 12" id="12"/>
          <p:cNvPicPr>
            <a:picLocks noChangeAspect="true"/>
          </p:cNvPicPr>
          <p:nvPr>
            <a:videoFile r:link="rId4"/>
          </p:nvPr>
        </p:nvPicPr>
        <p:blipFill>
          <a:blip r:embed="rId3"/>
          <a:stretch>
            <a:fillRect/>
          </a:stretch>
        </p:blipFill>
        <p:spPr>
          <a:xfrm rot="0">
            <a:off x="13002355" y="2155209"/>
            <a:ext cx="4342091" cy="7725303"/>
          </a:xfrm>
          <a:prstGeom prst="rect">
            <a:avLst/>
          </a:prstGeom>
        </p:spPr>
      </p:pic>
    </p:spTree>
  </p:cSld>
  <p:clrMapOvr>
    <a:masterClrMapping/>
  </p:clrMapOvr>
</p:sld>
</file>

<file path=ppt/slides/slide1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18" y="-182546"/>
            <a:ext cx="18282582" cy="10652092"/>
          </a:xfrm>
          <a:custGeom>
            <a:avLst/>
            <a:gdLst/>
            <a:ahLst/>
            <a:cxnLst/>
            <a:rect r="r" b="b" t="t" l="l"/>
            <a:pathLst>
              <a:path h="10652092" w="18282582">
                <a:moveTo>
                  <a:pt x="0" y="0"/>
                </a:moveTo>
                <a:lnTo>
                  <a:pt x="18282582" y="0"/>
                </a:lnTo>
                <a:lnTo>
                  <a:pt x="18282582" y="10652092"/>
                </a:lnTo>
                <a:lnTo>
                  <a:pt x="0" y="10652092"/>
                </a:lnTo>
                <a:lnTo>
                  <a:pt x="0" y="0"/>
                </a:lnTo>
                <a:close/>
              </a:path>
            </a:pathLst>
          </a:custGeom>
          <a:blipFill>
            <a:blip r:embed="rId2"/>
            <a:stretch>
              <a:fillRect l="-1774" t="0" r="-1774" b="0"/>
            </a:stretch>
          </a:blipFill>
        </p:spPr>
      </p:sp>
      <p:grpSp>
        <p:nvGrpSpPr>
          <p:cNvPr name="Group 3" id="3"/>
          <p:cNvGrpSpPr/>
          <p:nvPr/>
        </p:nvGrpSpPr>
        <p:grpSpPr>
          <a:xfrm rot="0">
            <a:off x="0" y="-108846"/>
            <a:ext cx="18288000" cy="1983918"/>
            <a:chOff x="0" y="0"/>
            <a:chExt cx="4816593" cy="522514"/>
          </a:xfrm>
        </p:grpSpPr>
        <p:sp>
          <p:nvSpPr>
            <p:cNvPr name="Freeform 4" id="4"/>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5" id="5"/>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438765" y="2119277"/>
            <a:ext cx="4262116" cy="610428"/>
            <a:chOff x="0" y="0"/>
            <a:chExt cx="1122533" cy="160771"/>
          </a:xfrm>
        </p:grpSpPr>
        <p:sp>
          <p:nvSpPr>
            <p:cNvPr name="Freeform 7" id="7"/>
            <p:cNvSpPr/>
            <p:nvPr/>
          </p:nvSpPr>
          <p:spPr>
            <a:xfrm flipH="false" flipV="false" rot="0">
              <a:off x="0" y="0"/>
              <a:ext cx="1122533" cy="160771"/>
            </a:xfrm>
            <a:custGeom>
              <a:avLst/>
              <a:gdLst/>
              <a:ahLst/>
              <a:cxnLst/>
              <a:rect r="r" b="b" t="t" l="l"/>
              <a:pathLst>
                <a:path h="160771" w="1122533">
                  <a:moveTo>
                    <a:pt x="80386" y="0"/>
                  </a:moveTo>
                  <a:lnTo>
                    <a:pt x="1042147" y="0"/>
                  </a:lnTo>
                  <a:cubicBezTo>
                    <a:pt x="1063467" y="0"/>
                    <a:pt x="1083913" y="8469"/>
                    <a:pt x="1098988" y="23544"/>
                  </a:cubicBezTo>
                  <a:cubicBezTo>
                    <a:pt x="1114063" y="38620"/>
                    <a:pt x="1122533" y="59066"/>
                    <a:pt x="1122533" y="80386"/>
                  </a:cubicBezTo>
                  <a:lnTo>
                    <a:pt x="1122533" y="80386"/>
                  </a:lnTo>
                  <a:cubicBezTo>
                    <a:pt x="1122533" y="124781"/>
                    <a:pt x="1086543" y="160771"/>
                    <a:pt x="1042147" y="160771"/>
                  </a:cubicBezTo>
                  <a:lnTo>
                    <a:pt x="80386" y="160771"/>
                  </a:lnTo>
                  <a:cubicBezTo>
                    <a:pt x="35990" y="160771"/>
                    <a:pt x="0" y="124781"/>
                    <a:pt x="0" y="80386"/>
                  </a:cubicBezTo>
                  <a:lnTo>
                    <a:pt x="0" y="80386"/>
                  </a:lnTo>
                  <a:cubicBezTo>
                    <a:pt x="0" y="35990"/>
                    <a:pt x="35990" y="0"/>
                    <a:pt x="80386" y="0"/>
                  </a:cubicBezTo>
                  <a:close/>
                </a:path>
              </a:pathLst>
            </a:custGeom>
            <a:solidFill>
              <a:srgbClr val="FF0000"/>
            </a:solidFill>
          </p:spPr>
        </p:sp>
        <p:sp>
          <p:nvSpPr>
            <p:cNvPr name="TextBox 8" id="8"/>
            <p:cNvSpPr txBox="true"/>
            <p:nvPr/>
          </p:nvSpPr>
          <p:spPr>
            <a:xfrm>
              <a:off x="0" y="-57150"/>
              <a:ext cx="1122533" cy="217921"/>
            </a:xfrm>
            <a:prstGeom prst="rect">
              <a:avLst/>
            </a:prstGeom>
          </p:spPr>
          <p:txBody>
            <a:bodyPr anchor="ctr" rtlCol="false" tIns="50800" lIns="50800" bIns="50800" rIns="50800"/>
            <a:lstStyle/>
            <a:p>
              <a:pPr algn="ctr">
                <a:lnSpc>
                  <a:spcPts val="3639"/>
                </a:lnSpc>
              </a:pPr>
              <a:r>
                <a:rPr lang="en-US" b="true" sz="2599">
                  <a:solidFill>
                    <a:srgbClr val="FFFFFF"/>
                  </a:solidFill>
                  <a:latin typeface="Glacial Indifference Bold"/>
                  <a:ea typeface="Glacial Indifference Bold"/>
                  <a:cs typeface="Glacial Indifference Bold"/>
                  <a:sym typeface="Glacial Indifference Bold"/>
                </a:rPr>
                <a:t>Brand Collabrations</a:t>
              </a:r>
            </a:p>
          </p:txBody>
        </p:sp>
      </p:grpSp>
      <p:sp>
        <p:nvSpPr>
          <p:cNvPr name="TextBox 9" id="9"/>
          <p:cNvSpPr txBox="true"/>
          <p:nvPr/>
        </p:nvSpPr>
        <p:spPr>
          <a:xfrm rot="0">
            <a:off x="668382" y="501015"/>
            <a:ext cx="13793563"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Long Weekends: Your Ally for Living More</a:t>
            </a:r>
          </a:p>
        </p:txBody>
      </p:sp>
      <p:sp>
        <p:nvSpPr>
          <p:cNvPr name="TextBox 10" id="10"/>
          <p:cNvSpPr txBox="true"/>
          <p:nvPr/>
        </p:nvSpPr>
        <p:spPr>
          <a:xfrm rot="0">
            <a:off x="438765" y="2920206"/>
            <a:ext cx="10773704" cy="5444167"/>
          </a:xfrm>
          <a:prstGeom prst="rect">
            <a:avLst/>
          </a:prstGeom>
        </p:spPr>
        <p:txBody>
          <a:bodyPr anchor="t" rtlCol="false" tIns="0" lIns="0" bIns="0" rIns="0">
            <a:spAutoFit/>
          </a:bodyPr>
          <a:lstStyle/>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We all look forward to long weekends—because that’s when we truly live more! But what if your bank made those weekends even better by doing it all for you?</a:t>
            </a:r>
          </a:p>
          <a:p>
            <a:pPr algn="l">
              <a:lnSpc>
                <a:spcPts val="3359"/>
              </a:lnSpc>
              <a:spcBef>
                <a:spcPct val="0"/>
              </a:spcBef>
            </a:pP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Introducing ‘</a:t>
            </a:r>
            <a:r>
              <a:rPr lang="en-US" b="true" sz="2400">
                <a:solidFill>
                  <a:srgbClr val="EB1C24"/>
                </a:solidFill>
                <a:latin typeface="Glacial Indifference Bold"/>
                <a:ea typeface="Glacial Indifference Bold"/>
                <a:cs typeface="Glacial Indifference Bold"/>
                <a:sym typeface="Glacial Indifference Bold"/>
              </a:rPr>
              <a:t>Your Long Weekend Ally for Living More’</a:t>
            </a:r>
            <a:r>
              <a:rPr lang="en-US" b="true" sz="2400">
                <a:solidFill>
                  <a:srgbClr val="000000"/>
                </a:solidFill>
                <a:latin typeface="Glacial Indifference Bold"/>
                <a:ea typeface="Glacial Indifference Bold"/>
                <a:cs typeface="Glacial Indifference Bold"/>
                <a:sym typeface="Glacial Indifference Bold"/>
              </a:rPr>
              <a:t>—a social-first content series where DBS does all the planning, so you just do the living.</a:t>
            </a:r>
          </a:p>
          <a:p>
            <a:pPr algn="l">
              <a:lnSpc>
                <a:spcPts val="3359"/>
              </a:lnSpc>
              <a:spcBef>
                <a:spcPct val="0"/>
              </a:spcBef>
            </a:pP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Every time a long weekend approaches, we drop the ultimate 3-part weekend playbook—curated with everything you need, fully powered by DBS so you don’t have to lift a finger.</a:t>
            </a:r>
          </a:p>
          <a:p>
            <a:pPr algn="l">
              <a:lnSpc>
                <a:spcPts val="3359"/>
              </a:lnSpc>
              <a:spcBef>
                <a:spcPct val="0"/>
              </a:spcBef>
            </a:pPr>
          </a:p>
          <a:p>
            <a:pPr algn="l">
              <a:lnSpc>
                <a:spcPts val="3359"/>
              </a:lnSpc>
              <a:spcBef>
                <a:spcPct val="0"/>
              </a:spcBef>
            </a:pPr>
          </a:p>
          <a:p>
            <a:pPr algn="l">
              <a:lnSpc>
                <a:spcPts val="3359"/>
              </a:lnSpc>
              <a:spcBef>
                <a:spcPct val="0"/>
              </a:spcBef>
            </a:pPr>
          </a:p>
        </p:txBody>
      </p:sp>
      <p:sp>
        <p:nvSpPr>
          <p:cNvPr name="Freeform 11" id="11"/>
          <p:cNvSpPr/>
          <p:nvPr/>
        </p:nvSpPr>
        <p:spPr>
          <a:xfrm flipH="false" flipV="false" rot="0">
            <a:off x="12541606" y="2424492"/>
            <a:ext cx="4880299" cy="7371510"/>
          </a:xfrm>
          <a:custGeom>
            <a:avLst/>
            <a:gdLst/>
            <a:ahLst/>
            <a:cxnLst/>
            <a:rect r="r" b="b" t="t" l="l"/>
            <a:pathLst>
              <a:path h="7371510" w="4880299">
                <a:moveTo>
                  <a:pt x="0" y="0"/>
                </a:moveTo>
                <a:lnTo>
                  <a:pt x="4880299" y="0"/>
                </a:lnTo>
                <a:lnTo>
                  <a:pt x="4880299" y="7371509"/>
                </a:lnTo>
                <a:lnTo>
                  <a:pt x="0" y="7371509"/>
                </a:lnTo>
                <a:lnTo>
                  <a:pt x="0" y="0"/>
                </a:lnTo>
                <a:close/>
              </a:path>
            </a:pathLst>
          </a:custGeom>
          <a:blipFill>
            <a:blip r:embed="rId3"/>
            <a:stretch>
              <a:fillRect l="-78198" t="-2605" r="-80643" b="0"/>
            </a:stretch>
          </a:blipFill>
        </p:spPr>
      </p:sp>
    </p:spTree>
  </p:cSld>
  <p:clrMapOvr>
    <a:masterClrMapping/>
  </p:clrMapOvr>
</p:sld>
</file>

<file path=ppt/slides/slide1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49661" y="-98145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grpSp>
        <p:nvGrpSpPr>
          <p:cNvPr name="Group 4" id="4"/>
          <p:cNvGrpSpPr/>
          <p:nvPr/>
        </p:nvGrpSpPr>
        <p:grpSpPr>
          <a:xfrm rot="0">
            <a:off x="730581" y="2532476"/>
            <a:ext cx="5066833" cy="506683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34745" t="0" r="-34745" b="0"/>
              </a:stretch>
            </a:blipFill>
          </p:spPr>
        </p:sp>
      </p:grpSp>
      <p:grpSp>
        <p:nvGrpSpPr>
          <p:cNvPr name="Group 6" id="6"/>
          <p:cNvGrpSpPr/>
          <p:nvPr/>
        </p:nvGrpSpPr>
        <p:grpSpPr>
          <a:xfrm rot="0">
            <a:off x="6610583" y="2532476"/>
            <a:ext cx="5066833" cy="506683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4285" t="0" r="-4285" b="0"/>
              </a:stretch>
            </a:blipFill>
          </p:spPr>
        </p:sp>
      </p:grpSp>
      <p:grpSp>
        <p:nvGrpSpPr>
          <p:cNvPr name="Group 8" id="8"/>
          <p:cNvGrpSpPr/>
          <p:nvPr/>
        </p:nvGrpSpPr>
        <p:grpSpPr>
          <a:xfrm rot="0">
            <a:off x="12490585" y="2532476"/>
            <a:ext cx="5066833" cy="506683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4"/>
              <a:stretch>
                <a:fillRect l="-82013" t="0" r="-82013" b="0"/>
              </a:stretch>
            </a:blipFill>
          </p:spPr>
        </p:sp>
      </p:grpSp>
      <p:grpSp>
        <p:nvGrpSpPr>
          <p:cNvPr name="Group 10" id="10"/>
          <p:cNvGrpSpPr/>
          <p:nvPr/>
        </p:nvGrpSpPr>
        <p:grpSpPr>
          <a:xfrm rot="0">
            <a:off x="3263998" y="310919"/>
            <a:ext cx="12986784" cy="1930670"/>
            <a:chOff x="0" y="0"/>
            <a:chExt cx="13172151" cy="1958228"/>
          </a:xfrm>
        </p:grpSpPr>
        <p:sp>
          <p:nvSpPr>
            <p:cNvPr name="Freeform 11" id="11"/>
            <p:cNvSpPr/>
            <p:nvPr/>
          </p:nvSpPr>
          <p:spPr>
            <a:xfrm flipH="false" flipV="false" rot="0">
              <a:off x="0" y="0"/>
              <a:ext cx="13172151" cy="1958228"/>
            </a:xfrm>
            <a:custGeom>
              <a:avLst/>
              <a:gdLst/>
              <a:ahLst/>
              <a:cxnLst/>
              <a:rect r="r" b="b" t="t" l="l"/>
              <a:pathLst>
                <a:path h="1958228" w="13172151">
                  <a:moveTo>
                    <a:pt x="0" y="0"/>
                  </a:moveTo>
                  <a:lnTo>
                    <a:pt x="13172151" y="0"/>
                  </a:lnTo>
                  <a:lnTo>
                    <a:pt x="13172151" y="1958228"/>
                  </a:lnTo>
                  <a:lnTo>
                    <a:pt x="0" y="1958228"/>
                  </a:lnTo>
                  <a:close/>
                </a:path>
              </a:pathLst>
            </a:custGeom>
            <a:solidFill>
              <a:srgbClr val="000000">
                <a:alpha val="0"/>
              </a:srgbClr>
            </a:solidFill>
          </p:spPr>
        </p:sp>
        <p:sp>
          <p:nvSpPr>
            <p:cNvPr name="TextBox 12" id="12"/>
            <p:cNvSpPr txBox="true"/>
            <p:nvPr/>
          </p:nvSpPr>
          <p:spPr>
            <a:xfrm>
              <a:off x="0" y="85725"/>
              <a:ext cx="13172151" cy="1872503"/>
            </a:xfrm>
            <a:prstGeom prst="rect">
              <a:avLst/>
            </a:prstGeom>
          </p:spPr>
          <p:txBody>
            <a:bodyPr anchor="t" rtlCol="false" tIns="0" lIns="0" bIns="0" rIns="0"/>
            <a:lstStyle/>
            <a:p>
              <a:pPr algn="ctr">
                <a:lnSpc>
                  <a:spcPts val="4453"/>
                </a:lnSpc>
              </a:pPr>
              <a:r>
                <a:rPr lang="en-US" b="true" sz="4500">
                  <a:solidFill>
                    <a:srgbClr val="ED1C24"/>
                  </a:solidFill>
                  <a:latin typeface="Glacial Indifference Bold"/>
                  <a:ea typeface="Glacial Indifference Bold"/>
                  <a:cs typeface="Glacial Indifference Bold"/>
                  <a:sym typeface="Glacial Indifference Bold"/>
                </a:rPr>
                <a:t>Each long weekend, we roll out a 3-part reel series that dives into all the exciting possibilities:</a:t>
              </a:r>
            </a:p>
          </p:txBody>
        </p:sp>
      </p:grpSp>
      <p:sp>
        <p:nvSpPr>
          <p:cNvPr name="TextBox 13" id="13"/>
          <p:cNvSpPr txBox="true"/>
          <p:nvPr/>
        </p:nvSpPr>
        <p:spPr>
          <a:xfrm rot="0">
            <a:off x="730581" y="8000016"/>
            <a:ext cx="5066833"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EB1C24"/>
                </a:solidFill>
                <a:latin typeface="Glacial Indifference Bold"/>
                <a:ea typeface="Glacial Indifference Bold"/>
                <a:cs typeface="Glacial Indifference Bold"/>
                <a:sym typeface="Glacial Indifference Bold"/>
              </a:rPr>
              <a:t>Where to Go –</a:t>
            </a:r>
            <a:r>
              <a:rPr lang="en-US" b="true" sz="2414">
                <a:solidFill>
                  <a:srgbClr val="000000"/>
                </a:solidFill>
                <a:latin typeface="Glacial Indifference Bold"/>
                <a:ea typeface="Glacial Indifference Bold"/>
                <a:cs typeface="Glacial Indifference Bold"/>
                <a:sym typeface="Glacial Indifference Bold"/>
              </a:rPr>
              <a:t> Spontaneous getaways made easy with DBS Travel Now Pay Later &amp; Forex solutions.</a:t>
            </a:r>
          </a:p>
        </p:txBody>
      </p:sp>
      <p:sp>
        <p:nvSpPr>
          <p:cNvPr name="TextBox 14" id="14"/>
          <p:cNvSpPr txBox="true"/>
          <p:nvPr/>
        </p:nvSpPr>
        <p:spPr>
          <a:xfrm rot="0">
            <a:off x="6477390" y="8000016"/>
            <a:ext cx="5200026"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EB1C24"/>
                </a:solidFill>
                <a:latin typeface="Glacial Indifference Bold"/>
                <a:ea typeface="Glacial Indifference Bold"/>
                <a:cs typeface="Glacial Indifference Bold"/>
                <a:sym typeface="Glacial Indifference Bold"/>
              </a:rPr>
              <a:t>What to Do – </a:t>
            </a:r>
            <a:r>
              <a:rPr lang="en-US" b="true" sz="2414">
                <a:solidFill>
                  <a:srgbClr val="000000"/>
                </a:solidFill>
                <a:latin typeface="Glacial Indifference Bold"/>
                <a:ea typeface="Glacial Indifference Bold"/>
                <a:cs typeface="Glacial Indifference Bold"/>
                <a:sym typeface="Glacial Indifference Bold"/>
              </a:rPr>
              <a:t>Exclusive experiences, events, and activities, booked seamlessly with DBS Rewards &amp; Card Benefits.</a:t>
            </a:r>
          </a:p>
        </p:txBody>
      </p:sp>
      <p:sp>
        <p:nvSpPr>
          <p:cNvPr name="TextBox 15" id="15"/>
          <p:cNvSpPr txBox="true"/>
          <p:nvPr/>
        </p:nvSpPr>
        <p:spPr>
          <a:xfrm rot="0">
            <a:off x="12490585" y="8000016"/>
            <a:ext cx="5066833" cy="1447800"/>
          </a:xfrm>
          <a:prstGeom prst="rect">
            <a:avLst/>
          </a:prstGeom>
        </p:spPr>
        <p:txBody>
          <a:bodyPr anchor="t" rtlCol="false" tIns="0" lIns="0" bIns="0" rIns="0">
            <a:spAutoFit/>
          </a:bodyPr>
          <a:lstStyle/>
          <a:p>
            <a:pPr algn="ctr">
              <a:lnSpc>
                <a:spcPts val="2897"/>
              </a:lnSpc>
              <a:spcBef>
                <a:spcPct val="0"/>
              </a:spcBef>
            </a:pPr>
            <a:r>
              <a:rPr lang="en-US" b="true" sz="2414">
                <a:solidFill>
                  <a:srgbClr val="EB1C24"/>
                </a:solidFill>
                <a:latin typeface="Glacial Indifference Bold"/>
                <a:ea typeface="Glacial Indifference Bold"/>
                <a:cs typeface="Glacial Indifference Bold"/>
                <a:sym typeface="Glacial Indifference Bold"/>
              </a:rPr>
              <a:t>What to Buy – </a:t>
            </a:r>
            <a:r>
              <a:rPr lang="en-US" b="true" sz="2414">
                <a:solidFill>
                  <a:srgbClr val="000000"/>
                </a:solidFill>
                <a:latin typeface="Glacial Indifference Bold"/>
                <a:ea typeface="Glacial Indifference Bold"/>
                <a:cs typeface="Glacial Indifference Bold"/>
                <a:sym typeface="Glacial Indifference Bold"/>
              </a:rPr>
              <a:t>Shopping and fashion picks, made effortless with DBS One-Click Digital Payments &amp; Cashback Offers.</a:t>
            </a:r>
          </a:p>
        </p:txBody>
      </p:sp>
    </p:spTree>
  </p:cSld>
  <p:clrMapOvr>
    <a:masterClrMapping/>
  </p:clrMapOvr>
</p:sld>
</file>

<file path=ppt/slides/slide117.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39327" t="0" r="-39327"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53375"/>
            <a:ext cx="11169654" cy="1704925"/>
          </a:xfrm>
          <a:prstGeom prst="rect">
            <a:avLst/>
          </a:prstGeom>
        </p:spPr>
        <p:txBody>
          <a:bodyPr anchor="t" rtlCol="false" tIns="0" lIns="0" bIns="0" rIns="0">
            <a:spAutoFit/>
          </a:bodyPr>
          <a:lstStyle/>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COLLABORATIONS &amp; ASSOCIATIONS</a:t>
            </a:r>
          </a:p>
        </p:txBody>
      </p:sp>
      <p:sp>
        <p:nvSpPr>
          <p:cNvPr name="TextBox 10" id="10"/>
          <p:cNvSpPr txBox="true"/>
          <p:nvPr/>
        </p:nvSpPr>
        <p:spPr>
          <a:xfrm rot="0">
            <a:off x="1028700" y="5956339"/>
            <a:ext cx="961306" cy="1402811"/>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Times New Roman Bold"/>
                <a:ea typeface="Times New Roman Bold"/>
                <a:cs typeface="Times New Roman Bold"/>
                <a:sym typeface="Times New Roman Bold"/>
              </a:rPr>
              <a:t>2.</a:t>
            </a:r>
          </a:p>
        </p:txBody>
      </p:sp>
    </p:spTree>
  </p:cSld>
  <p:clrMapOvr>
    <a:masterClrMapping/>
  </p:clrMapOvr>
</p:sld>
</file>

<file path=ppt/slides/slide1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438765" y="2119277"/>
            <a:ext cx="4262116" cy="610428"/>
            <a:chOff x="0" y="0"/>
            <a:chExt cx="1122533" cy="160771"/>
          </a:xfrm>
        </p:grpSpPr>
        <p:sp>
          <p:nvSpPr>
            <p:cNvPr name="Freeform 6" id="6"/>
            <p:cNvSpPr/>
            <p:nvPr/>
          </p:nvSpPr>
          <p:spPr>
            <a:xfrm flipH="false" flipV="false" rot="0">
              <a:off x="0" y="0"/>
              <a:ext cx="1122533" cy="160771"/>
            </a:xfrm>
            <a:custGeom>
              <a:avLst/>
              <a:gdLst/>
              <a:ahLst/>
              <a:cxnLst/>
              <a:rect r="r" b="b" t="t" l="l"/>
              <a:pathLst>
                <a:path h="160771" w="1122533">
                  <a:moveTo>
                    <a:pt x="80386" y="0"/>
                  </a:moveTo>
                  <a:lnTo>
                    <a:pt x="1042147" y="0"/>
                  </a:lnTo>
                  <a:cubicBezTo>
                    <a:pt x="1063467" y="0"/>
                    <a:pt x="1083913" y="8469"/>
                    <a:pt x="1098988" y="23544"/>
                  </a:cubicBezTo>
                  <a:cubicBezTo>
                    <a:pt x="1114063" y="38620"/>
                    <a:pt x="1122533" y="59066"/>
                    <a:pt x="1122533" y="80386"/>
                  </a:cubicBezTo>
                  <a:lnTo>
                    <a:pt x="1122533" y="80386"/>
                  </a:lnTo>
                  <a:cubicBezTo>
                    <a:pt x="1122533" y="124781"/>
                    <a:pt x="1086543" y="160771"/>
                    <a:pt x="1042147" y="160771"/>
                  </a:cubicBezTo>
                  <a:lnTo>
                    <a:pt x="80386" y="160771"/>
                  </a:lnTo>
                  <a:cubicBezTo>
                    <a:pt x="35990" y="160771"/>
                    <a:pt x="0" y="124781"/>
                    <a:pt x="0" y="80386"/>
                  </a:cubicBezTo>
                  <a:lnTo>
                    <a:pt x="0" y="80386"/>
                  </a:lnTo>
                  <a:cubicBezTo>
                    <a:pt x="0" y="35990"/>
                    <a:pt x="35990" y="0"/>
                    <a:pt x="80386" y="0"/>
                  </a:cubicBezTo>
                  <a:close/>
                </a:path>
              </a:pathLst>
            </a:custGeom>
            <a:solidFill>
              <a:srgbClr val="FF0000"/>
            </a:solidFill>
          </p:spPr>
        </p:sp>
        <p:sp>
          <p:nvSpPr>
            <p:cNvPr name="TextBox 7" id="7"/>
            <p:cNvSpPr txBox="true"/>
            <p:nvPr/>
          </p:nvSpPr>
          <p:spPr>
            <a:xfrm>
              <a:off x="0" y="-57150"/>
              <a:ext cx="1122533" cy="217921"/>
            </a:xfrm>
            <a:prstGeom prst="rect">
              <a:avLst/>
            </a:prstGeom>
          </p:spPr>
          <p:txBody>
            <a:bodyPr anchor="ctr" rtlCol="false" tIns="50800" lIns="50800" bIns="50800" rIns="50800"/>
            <a:lstStyle/>
            <a:p>
              <a:pPr algn="ctr">
                <a:lnSpc>
                  <a:spcPts val="3639"/>
                </a:lnSpc>
              </a:pPr>
              <a:r>
                <a:rPr lang="en-US" b="true" sz="2599">
                  <a:solidFill>
                    <a:srgbClr val="FFFFFF"/>
                  </a:solidFill>
                  <a:latin typeface="Glacial Indifference Bold"/>
                  <a:ea typeface="Glacial Indifference Bold"/>
                  <a:cs typeface="Glacial Indifference Bold"/>
                  <a:sym typeface="Glacial Indifference Bold"/>
                </a:rPr>
                <a:t>Influencer Tease</a:t>
              </a:r>
            </a:p>
          </p:txBody>
        </p:sp>
      </p:grpSp>
      <p:sp>
        <p:nvSpPr>
          <p:cNvPr name="Freeform 8" id="8"/>
          <p:cNvSpPr/>
          <p:nvPr/>
        </p:nvSpPr>
        <p:spPr>
          <a:xfrm flipH="false" flipV="false" rot="0">
            <a:off x="10165428" y="3038077"/>
            <a:ext cx="7309723" cy="4210846"/>
          </a:xfrm>
          <a:custGeom>
            <a:avLst/>
            <a:gdLst/>
            <a:ahLst/>
            <a:cxnLst/>
            <a:rect r="r" b="b" t="t" l="l"/>
            <a:pathLst>
              <a:path h="4210846" w="7309723">
                <a:moveTo>
                  <a:pt x="0" y="0"/>
                </a:moveTo>
                <a:lnTo>
                  <a:pt x="7309723" y="0"/>
                </a:lnTo>
                <a:lnTo>
                  <a:pt x="7309723" y="4210846"/>
                </a:lnTo>
                <a:lnTo>
                  <a:pt x="0" y="4210846"/>
                </a:lnTo>
                <a:lnTo>
                  <a:pt x="0" y="0"/>
                </a:lnTo>
                <a:close/>
              </a:path>
            </a:pathLst>
          </a:custGeom>
          <a:blipFill>
            <a:blip r:embed="rId2"/>
            <a:stretch>
              <a:fillRect l="0" t="0" r="0" b="-16307"/>
            </a:stretch>
          </a:blipFill>
        </p:spPr>
      </p:sp>
      <p:sp>
        <p:nvSpPr>
          <p:cNvPr name="TextBox 9" id="9"/>
          <p:cNvSpPr txBox="true"/>
          <p:nvPr/>
        </p:nvSpPr>
        <p:spPr>
          <a:xfrm rot="0">
            <a:off x="668382" y="501015"/>
            <a:ext cx="13793563"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CID Ka Red Alert</a:t>
            </a:r>
          </a:p>
        </p:txBody>
      </p:sp>
      <p:sp>
        <p:nvSpPr>
          <p:cNvPr name="TextBox 10" id="10"/>
          <p:cNvSpPr txBox="true"/>
          <p:nvPr/>
        </p:nvSpPr>
        <p:spPr>
          <a:xfrm rot="0">
            <a:off x="668382" y="3310731"/>
            <a:ext cx="8475618" cy="1819027"/>
          </a:xfrm>
          <a:prstGeom prst="rect">
            <a:avLst/>
          </a:prstGeom>
        </p:spPr>
        <p:txBody>
          <a:bodyPr anchor="t" rtlCol="false" tIns="0" lIns="0" bIns="0" rIns="0">
            <a:spAutoFit/>
          </a:bodyPr>
          <a:lstStyle/>
          <a:p>
            <a:pPr algn="just">
              <a:lnSpc>
                <a:spcPts val="2879"/>
              </a:lnSpc>
              <a:spcBef>
                <a:spcPct val="0"/>
              </a:spcBef>
            </a:pPr>
            <a:r>
              <a:rPr lang="en-US" b="true" sz="2400" spc="88">
                <a:solidFill>
                  <a:srgbClr val="000000"/>
                </a:solidFill>
                <a:latin typeface="Glacial Indifference Bold"/>
                <a:ea typeface="Glacial Indifference Bold"/>
                <a:cs typeface="Glacial Indifference Bold"/>
                <a:sym typeface="Glacial Indifference Bold"/>
              </a:rPr>
              <a:t>The legendary CID team is on a new case, there’s a  </a:t>
            </a:r>
            <a:r>
              <a:rPr lang="en-US" b="true" sz="2400" spc="88">
                <a:solidFill>
                  <a:srgbClr val="ED1C24"/>
                </a:solidFill>
                <a:latin typeface="Glacial Indifference Bold"/>
                <a:ea typeface="Glacial Indifference Bold"/>
                <a:cs typeface="Glacial Indifference Bold"/>
                <a:sym typeface="Glacial Indifference Bold"/>
              </a:rPr>
              <a:t>suspiciously red man present at life’s everyday hassles.</a:t>
            </a:r>
            <a:r>
              <a:rPr lang="en-US" b="true" sz="2400" spc="88">
                <a:solidFill>
                  <a:srgbClr val="000000"/>
                </a:solidFill>
                <a:latin typeface="Glacial Indifference Bold"/>
                <a:ea typeface="Glacial Indifference Bold"/>
                <a:cs typeface="Glacial Indifference Bold"/>
                <a:sym typeface="Glacial Indifference Bold"/>
              </a:rPr>
              <a:t>  With him being present at various locations the hustle of payments, ATMs lines, forex get automatically sorted  </a:t>
            </a:r>
          </a:p>
        </p:txBody>
      </p:sp>
      <p:sp>
        <p:nvSpPr>
          <p:cNvPr name="TextBox 11" id="11"/>
          <p:cNvSpPr txBox="true"/>
          <p:nvPr/>
        </p:nvSpPr>
        <p:spPr>
          <a:xfrm rot="0">
            <a:off x="668382" y="5557271"/>
            <a:ext cx="8228886" cy="1095226"/>
          </a:xfrm>
          <a:prstGeom prst="rect">
            <a:avLst/>
          </a:prstGeom>
        </p:spPr>
        <p:txBody>
          <a:bodyPr anchor="t" rtlCol="false" tIns="0" lIns="0" bIns="0" rIns="0">
            <a:spAutoFit/>
          </a:bodyPr>
          <a:lstStyle/>
          <a:p>
            <a:pPr algn="just">
              <a:lnSpc>
                <a:spcPts val="2879"/>
              </a:lnSpc>
              <a:spcBef>
                <a:spcPct val="0"/>
              </a:spcBef>
            </a:pPr>
            <a:r>
              <a:rPr lang="en-US" sz="2400">
                <a:solidFill>
                  <a:srgbClr val="000000"/>
                </a:solidFill>
                <a:latin typeface="Glacial Indifference"/>
                <a:ea typeface="Glacial Indifference"/>
                <a:cs typeface="Glacial Indifference"/>
                <a:sym typeface="Glacial Indifference"/>
              </a:rPr>
              <a:t>In classic CID-style fahion we collaborate and make a fun DVC/Reel where we highlight how DBS does it all while everyone </a:t>
            </a:r>
            <a:r>
              <a:rPr lang="en-US" sz="2400">
                <a:solidFill>
                  <a:srgbClr val="ED1C24"/>
                </a:solidFill>
                <a:latin typeface="Glacial Indifference"/>
                <a:ea typeface="Glacial Indifference"/>
                <a:cs typeface="Glacial Indifference"/>
                <a:sym typeface="Glacial Indifference"/>
              </a:rPr>
              <a:t>#LiveMoreBankLess.</a:t>
            </a:r>
          </a:p>
        </p:txBody>
      </p:sp>
      <p:sp>
        <p:nvSpPr>
          <p:cNvPr name="TextBox 12" id="12"/>
          <p:cNvSpPr txBox="true"/>
          <p:nvPr/>
        </p:nvSpPr>
        <p:spPr>
          <a:xfrm rot="0">
            <a:off x="639358" y="9210675"/>
            <a:ext cx="17009284" cy="365760"/>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Alternate Collaboration:</a:t>
            </a:r>
            <a:r>
              <a:rPr lang="en-US" sz="2100">
                <a:solidFill>
                  <a:srgbClr val="000000"/>
                </a:solidFill>
                <a:latin typeface="Glacial Indifference"/>
                <a:ea typeface="Glacial Indifference"/>
                <a:cs typeface="Glacial Indifference"/>
                <a:sym typeface="Glacial Indifference"/>
              </a:rPr>
              <a:t> Just Neel Things Neel (KID)</a:t>
            </a:r>
          </a:p>
        </p:txBody>
      </p:sp>
    </p:spTree>
  </p:cSld>
  <p:clrMapOvr>
    <a:masterClrMapping/>
  </p:clrMapOvr>
</p:sld>
</file>

<file path=ppt/slides/slide1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661000" y="411480"/>
            <a:ext cx="4022328" cy="1024890"/>
          </a:xfrm>
          <a:prstGeom prst="rect">
            <a:avLst/>
          </a:prstGeom>
        </p:spPr>
        <p:txBody>
          <a:bodyPr anchor="t" rtlCol="false" tIns="0" lIns="0" bIns="0" rIns="0">
            <a:spAutoFit/>
          </a:bodyPr>
          <a:lstStyle/>
          <a:p>
            <a:pPr algn="ctr">
              <a:lnSpc>
                <a:spcPts val="7559"/>
              </a:lnSpc>
              <a:spcBef>
                <a:spcPct val="0"/>
              </a:spcBef>
            </a:pPr>
            <a:r>
              <a:rPr lang="en-US" b="true" sz="5400">
                <a:solidFill>
                  <a:srgbClr val="ED1C24"/>
                </a:solidFill>
                <a:latin typeface="Times New Roman Bold"/>
                <a:ea typeface="Times New Roman Bold"/>
                <a:cs typeface="Times New Roman Bold"/>
                <a:sym typeface="Times New Roman Bold"/>
              </a:rPr>
              <a:t>Sample Script</a:t>
            </a:r>
          </a:p>
        </p:txBody>
      </p:sp>
      <p:sp>
        <p:nvSpPr>
          <p:cNvPr name="TextBox 4" id="4"/>
          <p:cNvSpPr txBox="true"/>
          <p:nvPr/>
        </p:nvSpPr>
        <p:spPr>
          <a:xfrm rot="0">
            <a:off x="661000" y="1671182"/>
            <a:ext cx="17194578" cy="7958619"/>
          </a:xfrm>
          <a:prstGeom prst="rect">
            <a:avLst/>
          </a:prstGeom>
        </p:spPr>
        <p:txBody>
          <a:bodyPr anchor="t" rtlCol="false" tIns="0" lIns="0" bIns="0" rIns="0">
            <a:spAutoFit/>
          </a:bodyPr>
          <a:lstStyle/>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CID investigates a mysterious man in red, spotted across the city—always around when something needs to be done. We see Daya &amp; ACP sitting in a room and closely watching multiple CCTV, footages.</a:t>
            </a:r>
          </a:p>
          <a:p>
            <a:pPr algn="l">
              <a:lnSpc>
                <a:spcPts val="3359"/>
              </a:lnSpc>
              <a:spcBef>
                <a:spcPct val="0"/>
              </a:spcBef>
            </a:pP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Airport CCTV</a:t>
            </a:r>
            <a:r>
              <a:rPr lang="en-US" sz="2400">
                <a:solidFill>
                  <a:srgbClr val="000000"/>
                </a:solidFill>
                <a:latin typeface="Glacial Indifference"/>
                <a:ea typeface="Glacial Indifference"/>
                <a:cs typeface="Glacial Indifference"/>
                <a:sym typeface="Glacial Indifference"/>
              </a:rPr>
              <a:t>: A long forex queue, but a traveler’s phone pings—forex sorted.</a:t>
            </a: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Restaurant Footage:</a:t>
            </a:r>
            <a:r>
              <a:rPr lang="en-US" sz="2400">
                <a:solidFill>
                  <a:srgbClr val="000000"/>
                </a:solidFill>
                <a:latin typeface="Glacial Indifference"/>
                <a:ea typeface="Glacial Indifference"/>
                <a:cs typeface="Glacial Indifference"/>
                <a:sym typeface="Glacial Indifference"/>
              </a:rPr>
              <a:t> A couple reaches for their wallet—waiter says, “Already paid.”</a:t>
            </a: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Petrol Pump:</a:t>
            </a:r>
            <a:r>
              <a:rPr lang="en-US" sz="2400">
                <a:solidFill>
                  <a:srgbClr val="000000"/>
                </a:solidFill>
                <a:latin typeface="Glacial Indifference"/>
                <a:ea typeface="Glacial Indifference"/>
                <a:cs typeface="Glacial Indifference"/>
                <a:sym typeface="Glacial Indifference"/>
              </a:rPr>
              <a:t> A biker forgets his wallet—payment confirmation pops up on his phone.</a:t>
            </a:r>
          </a:p>
          <a:p>
            <a:pPr algn="l">
              <a:lnSpc>
                <a:spcPts val="3359"/>
              </a:lnSpc>
              <a:spcBef>
                <a:spcPct val="0"/>
              </a:spcBef>
            </a:pP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ACP Pradyuman</a:t>
            </a:r>
            <a:r>
              <a:rPr lang="en-US" sz="2400">
                <a:solidFill>
                  <a:srgbClr val="000000"/>
                </a:solidFill>
                <a:latin typeface="Glacial Indifference"/>
                <a:ea typeface="Glacial Indifference"/>
                <a:cs typeface="Glacial Indifference"/>
                <a:sym typeface="Glacial Indifference"/>
              </a:rPr>
              <a:t>: “Daya, yeh insaan har jagah hai, bina kuch bole sab kuch sambhal raha hai.”</a:t>
            </a:r>
          </a:p>
          <a:p>
            <a:pPr algn="l">
              <a:lnSpc>
                <a:spcPts val="3359"/>
              </a:lnSpc>
              <a:spcBef>
                <a:spcPct val="0"/>
              </a:spcBef>
            </a:pP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CID finally “catches” the red man—but when they try to catch him. He disappears leaving a clue of DBS </a:t>
            </a:r>
          </a:p>
          <a:p>
            <a:pPr algn="l">
              <a:lnSpc>
                <a:spcPts val="3359"/>
              </a:lnSpc>
              <a:spcBef>
                <a:spcPct val="0"/>
              </a:spcBef>
            </a:pP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The Truth? There is no red man. He is a guy from DBS </a:t>
            </a: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 It’s DBS—handling it all, so people can just live.</a:t>
            </a:r>
          </a:p>
          <a:p>
            <a:pPr algn="l">
              <a:lnSpc>
                <a:spcPts val="3359"/>
              </a:lnSpc>
              <a:spcBef>
                <a:spcPct val="0"/>
              </a:spcBef>
            </a:pP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ACP Pradyuman:</a:t>
            </a:r>
            <a:r>
              <a:rPr lang="en-US" sz="2400">
                <a:solidFill>
                  <a:srgbClr val="000000"/>
                </a:solidFill>
                <a:latin typeface="Glacial Indifference"/>
                <a:ea typeface="Glacial Indifference"/>
                <a:cs typeface="Glacial Indifference"/>
                <a:sym typeface="Glacial Indifference"/>
              </a:rPr>
              <a:t> “Daya, yeh laal rang ka bhoot nahi, DBS Bank hai!”</a:t>
            </a:r>
          </a:p>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Daya:</a:t>
            </a:r>
            <a:r>
              <a:rPr lang="en-US" sz="2400">
                <a:solidFill>
                  <a:srgbClr val="000000"/>
                </a:solidFill>
                <a:latin typeface="Glacial Indifference"/>
                <a:ea typeface="Glacial Indifference"/>
                <a:cs typeface="Glacial Indifference"/>
                <a:sym typeface="Glacial Indifference"/>
              </a:rPr>
              <a:t> “Matlab jab bank sab kuch kar raha hai, toh hum sirf jee sakte hain?”</a:t>
            </a:r>
          </a:p>
          <a:p>
            <a:pPr algn="l">
              <a:lnSpc>
                <a:spcPts val="3359"/>
              </a:lnSpc>
              <a:spcBef>
                <a:spcPct val="0"/>
              </a:spcBef>
            </a:pP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DBS does it all. You just #LiveMoreBankLess.</a:t>
            </a:r>
          </a:p>
          <a:p>
            <a:pPr algn="l">
              <a:lnSpc>
                <a:spcPts val="3359"/>
              </a:lnSpc>
              <a:spcBef>
                <a:spcPct val="0"/>
              </a:spcBef>
            </a:pPr>
          </a:p>
        </p:txBody>
      </p:sp>
    </p:spTree>
  </p:cSld>
  <p:clrMapOvr>
    <a:masterClrMapping/>
  </p:clrMapOvr>
</p:sld>
</file>

<file path=ppt/slides/slide1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668382" y="2424492"/>
            <a:ext cx="4262116" cy="610428"/>
            <a:chOff x="0" y="0"/>
            <a:chExt cx="1122533" cy="160771"/>
          </a:xfrm>
        </p:grpSpPr>
        <p:sp>
          <p:nvSpPr>
            <p:cNvPr name="Freeform 6" id="6"/>
            <p:cNvSpPr/>
            <p:nvPr/>
          </p:nvSpPr>
          <p:spPr>
            <a:xfrm flipH="false" flipV="false" rot="0">
              <a:off x="0" y="0"/>
              <a:ext cx="1122533" cy="160771"/>
            </a:xfrm>
            <a:custGeom>
              <a:avLst/>
              <a:gdLst/>
              <a:ahLst/>
              <a:cxnLst/>
              <a:rect r="r" b="b" t="t" l="l"/>
              <a:pathLst>
                <a:path h="160771" w="1122533">
                  <a:moveTo>
                    <a:pt x="80386" y="0"/>
                  </a:moveTo>
                  <a:lnTo>
                    <a:pt x="1042147" y="0"/>
                  </a:lnTo>
                  <a:cubicBezTo>
                    <a:pt x="1063467" y="0"/>
                    <a:pt x="1083913" y="8469"/>
                    <a:pt x="1098988" y="23544"/>
                  </a:cubicBezTo>
                  <a:cubicBezTo>
                    <a:pt x="1114063" y="38620"/>
                    <a:pt x="1122533" y="59066"/>
                    <a:pt x="1122533" y="80386"/>
                  </a:cubicBezTo>
                  <a:lnTo>
                    <a:pt x="1122533" y="80386"/>
                  </a:lnTo>
                  <a:cubicBezTo>
                    <a:pt x="1122533" y="124781"/>
                    <a:pt x="1086543" y="160771"/>
                    <a:pt x="1042147" y="160771"/>
                  </a:cubicBezTo>
                  <a:lnTo>
                    <a:pt x="80386" y="160771"/>
                  </a:lnTo>
                  <a:cubicBezTo>
                    <a:pt x="35990" y="160771"/>
                    <a:pt x="0" y="124781"/>
                    <a:pt x="0" y="80386"/>
                  </a:cubicBezTo>
                  <a:lnTo>
                    <a:pt x="0" y="80386"/>
                  </a:lnTo>
                  <a:cubicBezTo>
                    <a:pt x="0" y="35990"/>
                    <a:pt x="35990" y="0"/>
                    <a:pt x="80386" y="0"/>
                  </a:cubicBezTo>
                  <a:close/>
                </a:path>
              </a:pathLst>
            </a:custGeom>
            <a:solidFill>
              <a:srgbClr val="FF0000"/>
            </a:solidFill>
          </p:spPr>
        </p:sp>
        <p:sp>
          <p:nvSpPr>
            <p:cNvPr name="TextBox 7" id="7"/>
            <p:cNvSpPr txBox="true"/>
            <p:nvPr/>
          </p:nvSpPr>
          <p:spPr>
            <a:xfrm>
              <a:off x="0" y="-57150"/>
              <a:ext cx="1122533" cy="217921"/>
            </a:xfrm>
            <a:prstGeom prst="rect">
              <a:avLst/>
            </a:prstGeom>
          </p:spPr>
          <p:txBody>
            <a:bodyPr anchor="ctr" rtlCol="false" tIns="50800" lIns="50800" bIns="50800" rIns="50800"/>
            <a:lstStyle/>
            <a:p>
              <a:pPr algn="ctr">
                <a:lnSpc>
                  <a:spcPts val="3639"/>
                </a:lnSpc>
              </a:pPr>
              <a:r>
                <a:rPr lang="en-US" b="true" sz="2599">
                  <a:solidFill>
                    <a:srgbClr val="FFFFFF"/>
                  </a:solidFill>
                  <a:latin typeface="Glacial Indifference Bold"/>
                  <a:ea typeface="Glacial Indifference Bold"/>
                  <a:cs typeface="Glacial Indifference Bold"/>
                  <a:sym typeface="Glacial Indifference Bold"/>
                </a:rPr>
                <a:t>Podcast Integration</a:t>
              </a:r>
            </a:p>
          </p:txBody>
        </p:sp>
      </p:grpSp>
      <p:sp>
        <p:nvSpPr>
          <p:cNvPr name="TextBox 8" id="8"/>
          <p:cNvSpPr txBox="true"/>
          <p:nvPr/>
        </p:nvSpPr>
        <p:spPr>
          <a:xfrm rot="0">
            <a:off x="668382" y="501015"/>
            <a:ext cx="16590918"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DBS x Mashable India</a:t>
            </a:r>
          </a:p>
        </p:txBody>
      </p:sp>
      <p:pic>
        <p:nvPicPr>
          <p:cNvPr name="Picture 9" id="9"/>
          <p:cNvPicPr>
            <a:picLocks noChangeAspect="true"/>
          </p:cNvPicPr>
          <p:nvPr>
            <a:videoFile r:link="rId3"/>
          </p:nvPr>
        </p:nvPicPr>
        <p:blipFill>
          <a:blip r:embed="rId2"/>
          <a:stretch>
            <a:fillRect/>
          </a:stretch>
        </p:blipFill>
        <p:spPr>
          <a:xfrm rot="0">
            <a:off x="13418284" y="2424492"/>
            <a:ext cx="3841016" cy="6833808"/>
          </a:xfrm>
          <a:prstGeom prst="rect">
            <a:avLst/>
          </a:prstGeom>
        </p:spPr>
      </p:pic>
      <p:sp>
        <p:nvSpPr>
          <p:cNvPr name="TextBox 10" id="10"/>
          <p:cNvSpPr txBox="true"/>
          <p:nvPr/>
        </p:nvSpPr>
        <p:spPr>
          <a:xfrm rot="0">
            <a:off x="668382" y="3577845"/>
            <a:ext cx="9789154" cy="3628529"/>
          </a:xfrm>
          <a:prstGeom prst="rect">
            <a:avLst/>
          </a:prstGeom>
        </p:spPr>
        <p:txBody>
          <a:bodyPr anchor="t" rtlCol="false" tIns="0" lIns="0" bIns="0" rIns="0">
            <a:spAutoFit/>
          </a:bodyPr>
          <a:lstStyle/>
          <a:p>
            <a:pPr algn="just" marL="0" indent="0" lvl="0">
              <a:lnSpc>
                <a:spcPts val="2879"/>
              </a:lnSpc>
              <a:spcBef>
                <a:spcPct val="0"/>
              </a:spcBef>
            </a:pPr>
            <a:r>
              <a:rPr lang="en-US" b="true" sz="2400" strike="noStrike" u="none">
                <a:solidFill>
                  <a:srgbClr val="000000"/>
                </a:solidFill>
                <a:latin typeface="Glacial Indifference Bold"/>
                <a:ea typeface="Glacial Indifference Bold"/>
                <a:cs typeface="Glacial Indifference Bold"/>
                <a:sym typeface="Glacial Indifference Bold"/>
              </a:rPr>
              <a:t>Some places hold memories of the times we truly lived—carefree, present, and enjoying every moment. </a:t>
            </a:r>
          </a:p>
          <a:p>
            <a:pPr algn="just" marL="0" indent="0" lvl="0">
              <a:lnSpc>
                <a:spcPts val="2879"/>
              </a:lnSpc>
              <a:spcBef>
                <a:spcPct val="0"/>
              </a:spcBef>
            </a:pPr>
          </a:p>
          <a:p>
            <a:pPr algn="just" marL="0" indent="0" lvl="0">
              <a:lnSpc>
                <a:spcPts val="2879"/>
              </a:lnSpc>
              <a:spcBef>
                <a:spcPct val="0"/>
              </a:spcBef>
            </a:pPr>
            <a:r>
              <a:rPr lang="en-US" sz="2400" strike="noStrike" u="none">
                <a:solidFill>
                  <a:srgbClr val="000000"/>
                </a:solidFill>
                <a:latin typeface="Glacial Indifference"/>
                <a:ea typeface="Glacial Indifference"/>
                <a:cs typeface="Glacial Indifference"/>
                <a:sym typeface="Glacial Indifference"/>
              </a:rPr>
              <a:t>To bring these moments back, DBS collaborates with Mashable India for an experience where one lucky audience member and an influencer revisit their favorite spots, reliving stories, nostalgia, and laughter. While they immerse themselves in the experience, DBS ensures their banking needs are seamlessly taken care of, letting them truly live more and bank less.</a:t>
            </a:r>
          </a:p>
          <a:p>
            <a:pPr algn="just" marL="0" indent="0" lvl="0">
              <a:lnSpc>
                <a:spcPts val="2879"/>
              </a:lnSpc>
              <a:spcBef>
                <a:spcPct val="0"/>
              </a:spcBef>
            </a:pPr>
          </a:p>
          <a:p>
            <a:pPr algn="just" marL="0" indent="0" lvl="0">
              <a:lnSpc>
                <a:spcPts val="2879"/>
              </a:lnSpc>
              <a:spcBef>
                <a:spcPct val="0"/>
              </a:spcBef>
            </a:pPr>
          </a:p>
        </p:txBody>
      </p:sp>
    </p:spTree>
  </p:cSld>
  <p:clrMapOvr>
    <a:masterClrMapping/>
  </p:clrMapOvr>
</p:sld>
</file>

<file path=ppt/slides/slide1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668382" y="2424492"/>
            <a:ext cx="4262116" cy="610428"/>
            <a:chOff x="0" y="0"/>
            <a:chExt cx="1122533" cy="160771"/>
          </a:xfrm>
        </p:grpSpPr>
        <p:sp>
          <p:nvSpPr>
            <p:cNvPr name="Freeform 6" id="6"/>
            <p:cNvSpPr/>
            <p:nvPr/>
          </p:nvSpPr>
          <p:spPr>
            <a:xfrm flipH="false" flipV="false" rot="0">
              <a:off x="0" y="0"/>
              <a:ext cx="1122533" cy="160771"/>
            </a:xfrm>
            <a:custGeom>
              <a:avLst/>
              <a:gdLst/>
              <a:ahLst/>
              <a:cxnLst/>
              <a:rect r="r" b="b" t="t" l="l"/>
              <a:pathLst>
                <a:path h="160771" w="1122533">
                  <a:moveTo>
                    <a:pt x="80386" y="0"/>
                  </a:moveTo>
                  <a:lnTo>
                    <a:pt x="1042147" y="0"/>
                  </a:lnTo>
                  <a:cubicBezTo>
                    <a:pt x="1063467" y="0"/>
                    <a:pt x="1083913" y="8469"/>
                    <a:pt x="1098988" y="23544"/>
                  </a:cubicBezTo>
                  <a:cubicBezTo>
                    <a:pt x="1114063" y="38620"/>
                    <a:pt x="1122533" y="59066"/>
                    <a:pt x="1122533" y="80386"/>
                  </a:cubicBezTo>
                  <a:lnTo>
                    <a:pt x="1122533" y="80386"/>
                  </a:lnTo>
                  <a:cubicBezTo>
                    <a:pt x="1122533" y="124781"/>
                    <a:pt x="1086543" y="160771"/>
                    <a:pt x="1042147" y="160771"/>
                  </a:cubicBezTo>
                  <a:lnTo>
                    <a:pt x="80386" y="160771"/>
                  </a:lnTo>
                  <a:cubicBezTo>
                    <a:pt x="35990" y="160771"/>
                    <a:pt x="0" y="124781"/>
                    <a:pt x="0" y="80386"/>
                  </a:cubicBezTo>
                  <a:lnTo>
                    <a:pt x="0" y="80386"/>
                  </a:lnTo>
                  <a:cubicBezTo>
                    <a:pt x="0" y="35990"/>
                    <a:pt x="35990" y="0"/>
                    <a:pt x="80386" y="0"/>
                  </a:cubicBezTo>
                  <a:close/>
                </a:path>
              </a:pathLst>
            </a:custGeom>
            <a:solidFill>
              <a:srgbClr val="FF0000"/>
            </a:solidFill>
          </p:spPr>
        </p:sp>
        <p:sp>
          <p:nvSpPr>
            <p:cNvPr name="TextBox 7" id="7"/>
            <p:cNvSpPr txBox="true"/>
            <p:nvPr/>
          </p:nvSpPr>
          <p:spPr>
            <a:xfrm>
              <a:off x="0" y="-57150"/>
              <a:ext cx="1122533" cy="217921"/>
            </a:xfrm>
            <a:prstGeom prst="rect">
              <a:avLst/>
            </a:prstGeom>
          </p:spPr>
          <p:txBody>
            <a:bodyPr anchor="ctr" rtlCol="false" tIns="50800" lIns="50800" bIns="50800" rIns="50800"/>
            <a:lstStyle/>
            <a:p>
              <a:pPr algn="ctr">
                <a:lnSpc>
                  <a:spcPts val="3639"/>
                </a:lnSpc>
              </a:pPr>
              <a:r>
                <a:rPr lang="en-US" b="true" sz="2599">
                  <a:solidFill>
                    <a:srgbClr val="FFFFFF"/>
                  </a:solidFill>
                  <a:latin typeface="Glacial Indifference Bold"/>
                  <a:ea typeface="Glacial Indifference Bold"/>
                  <a:cs typeface="Glacial Indifference Bold"/>
                  <a:sym typeface="Glacial Indifference Bold"/>
                </a:rPr>
                <a:t>Podcast Integration</a:t>
              </a:r>
            </a:p>
          </p:txBody>
        </p:sp>
      </p:grpSp>
      <p:sp>
        <p:nvSpPr>
          <p:cNvPr name="TextBox 8" id="8"/>
          <p:cNvSpPr txBox="true"/>
          <p:nvPr/>
        </p:nvSpPr>
        <p:spPr>
          <a:xfrm rot="0">
            <a:off x="668382" y="501015"/>
            <a:ext cx="16590918"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DBS x Mashable India</a:t>
            </a:r>
          </a:p>
        </p:txBody>
      </p:sp>
      <p:pic>
        <p:nvPicPr>
          <p:cNvPr name="Picture 9" id="9"/>
          <p:cNvPicPr>
            <a:picLocks noChangeAspect="true"/>
          </p:cNvPicPr>
          <p:nvPr>
            <a:videoFile r:link="rId3"/>
          </p:nvPr>
        </p:nvPicPr>
        <p:blipFill>
          <a:blip r:embed="rId2"/>
          <a:stretch>
            <a:fillRect/>
          </a:stretch>
        </p:blipFill>
        <p:spPr>
          <a:xfrm rot="0">
            <a:off x="13250658" y="2424492"/>
            <a:ext cx="4413488" cy="7852331"/>
          </a:xfrm>
          <a:prstGeom prst="rect">
            <a:avLst/>
          </a:prstGeom>
        </p:spPr>
      </p:pic>
      <p:sp>
        <p:nvSpPr>
          <p:cNvPr name="TextBox 10" id="10"/>
          <p:cNvSpPr txBox="true"/>
          <p:nvPr/>
        </p:nvSpPr>
        <p:spPr>
          <a:xfrm rot="0">
            <a:off x="668382" y="3486324"/>
            <a:ext cx="11376515" cy="5719141"/>
          </a:xfrm>
          <a:prstGeom prst="rect">
            <a:avLst/>
          </a:prstGeom>
        </p:spPr>
        <p:txBody>
          <a:bodyPr anchor="t" rtlCol="false" tIns="0" lIns="0" bIns="0" rIns="0">
            <a:spAutoFit/>
          </a:bodyPr>
          <a:lstStyle/>
          <a:p>
            <a:pPr algn="just">
              <a:lnSpc>
                <a:spcPts val="2879"/>
              </a:lnSpc>
            </a:pPr>
            <a:r>
              <a:rPr lang="en-US" sz="2400" b="true">
                <a:solidFill>
                  <a:srgbClr val="000000"/>
                </a:solidFill>
                <a:latin typeface="Glacial Indifference Bold"/>
                <a:ea typeface="Glacial Indifference Bold"/>
                <a:cs typeface="Glacial Indifference Bold"/>
                <a:sym typeface="Glacial Indifference Bold"/>
              </a:rPr>
              <a:t>Execution:</a:t>
            </a:r>
          </a:p>
          <a:p>
            <a:pPr algn="just" marL="518160" indent="-259080" lvl="1">
              <a:lnSpc>
                <a:spcPts val="2664"/>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Contest &amp; Selection:</a:t>
            </a:r>
            <a:r>
              <a:rPr lang="en-US" sz="2400">
                <a:solidFill>
                  <a:srgbClr val="000000"/>
                </a:solidFill>
                <a:latin typeface="Glacial Indifference"/>
                <a:ea typeface="Glacial Indifference"/>
                <a:cs typeface="Glacial Indifference"/>
                <a:sym typeface="Glacial Indifference"/>
              </a:rPr>
              <a:t> Mashable India announces the initiative, inviting users to share their most cherished "live more" moments and locations. One winner is selected to go on this journey.</a:t>
            </a:r>
          </a:p>
          <a:p>
            <a:pPr algn="just">
              <a:lnSpc>
                <a:spcPts val="2664"/>
              </a:lnSpc>
            </a:pPr>
          </a:p>
          <a:p>
            <a:pPr algn="just" marL="518160" indent="-259080" lvl="1">
              <a:lnSpc>
                <a:spcPts val="2664"/>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On-Ground Experience: </a:t>
            </a:r>
            <a:r>
              <a:rPr lang="en-US" sz="2400">
                <a:solidFill>
                  <a:srgbClr val="000000"/>
                </a:solidFill>
                <a:latin typeface="Glacial Indifference"/>
                <a:ea typeface="Glacial Indifference"/>
                <a:cs typeface="Glacial Indifference"/>
                <a:sym typeface="Glacial Indifference"/>
              </a:rPr>
              <a:t>The chosen guest and an influencer explore their favorite spots, reminiscing about past experiences while creating new memories.</a:t>
            </a:r>
          </a:p>
          <a:p>
            <a:pPr algn="just" marL="518160" indent="-259080" lvl="1">
              <a:lnSpc>
                <a:spcPts val="2664"/>
              </a:lnSpc>
              <a:buFont typeface="Arial"/>
              <a:buChar char="•"/>
            </a:pPr>
            <a:r>
              <a:rPr lang="en-US" sz="2400">
                <a:solidFill>
                  <a:srgbClr val="000000"/>
                </a:solidFill>
                <a:latin typeface="Glacial Indifference"/>
                <a:ea typeface="Glacial Indifference"/>
                <a:cs typeface="Glacial Indifference"/>
                <a:sym typeface="Glacial Indifference"/>
              </a:rPr>
              <a:t>Seamless Transactions: Throughout the journey, DBS ensures that payments, bookings, and transactions happen effortlessly in the background, reinforcing the "Do-It-All" experience.</a:t>
            </a:r>
          </a:p>
          <a:p>
            <a:pPr algn="just">
              <a:lnSpc>
                <a:spcPts val="2664"/>
              </a:lnSpc>
            </a:pPr>
          </a:p>
          <a:p>
            <a:pPr algn="just" marL="518160" indent="-259080" lvl="1">
              <a:lnSpc>
                <a:spcPts val="2664"/>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Content Amplification:</a:t>
            </a:r>
            <a:r>
              <a:rPr lang="en-US" sz="2400">
                <a:solidFill>
                  <a:srgbClr val="000000"/>
                </a:solidFill>
                <a:latin typeface="Glacial Indifference"/>
                <a:ea typeface="Glacial Indifference"/>
                <a:cs typeface="Glacial Indifference"/>
                <a:sym typeface="Glacial Indifference"/>
              </a:rPr>
              <a:t> The journey is captured in a compelling video series, highlighting the ease of living more when DBS takes care of banking. Shared across Mashable India’s platforms and DBS’s digital channels for maximum reach.</a:t>
            </a:r>
          </a:p>
          <a:p>
            <a:pPr algn="just">
              <a:lnSpc>
                <a:spcPts val="2664"/>
              </a:lnSpc>
            </a:pPr>
          </a:p>
          <a:p>
            <a:pPr algn="just" marL="518160" indent="-259080" lvl="1">
              <a:lnSpc>
                <a:spcPts val="2664"/>
              </a:lnSpc>
              <a:buFont typeface="Arial"/>
              <a:buChar char="•"/>
            </a:pPr>
            <a:r>
              <a:rPr lang="en-US" b="true" sz="2400">
                <a:solidFill>
                  <a:srgbClr val="000000"/>
                </a:solidFill>
                <a:latin typeface="Glacial Indifference Bold"/>
                <a:ea typeface="Glacial Indifference Bold"/>
                <a:cs typeface="Glacial Indifference Bold"/>
                <a:sym typeface="Glacial Indifference Bold"/>
              </a:rPr>
              <a:t>PR &amp; Social Buzz:</a:t>
            </a:r>
            <a:r>
              <a:rPr lang="en-US" sz="2400">
                <a:solidFill>
                  <a:srgbClr val="000000"/>
                </a:solidFill>
                <a:latin typeface="Glacial Indifference"/>
                <a:ea typeface="Glacial Indifference"/>
                <a:cs typeface="Glacial Indifference"/>
                <a:sym typeface="Glacial Indifference"/>
              </a:rPr>
              <a:t> Influencers and audience engagement amplify the concept, creating FOMO and reinforcing DBS as the bank that does it all.</a:t>
            </a:r>
          </a:p>
        </p:txBody>
      </p:sp>
    </p:spTree>
  </p:cSld>
  <p:clrMapOvr>
    <a:masterClrMapping/>
  </p:clrMapOvr>
</p:sld>
</file>

<file path=ppt/slides/slide122.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16419610" y="8425989"/>
            <a:ext cx="2564247" cy="2564247"/>
            <a:chOff x="0" y="0"/>
            <a:chExt cx="3418996" cy="3418996"/>
          </a:xfrm>
        </p:grpSpPr>
        <p:sp>
          <p:nvSpPr>
            <p:cNvPr name="Freeform 3" id="3"/>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FFFFFF"/>
            </a:solidFill>
          </p:spPr>
        </p:sp>
      </p:grpSp>
      <p:sp>
        <p:nvSpPr>
          <p:cNvPr name="Freeform 4" id="4"/>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a:grpSpLocks noChangeAspect="true"/>
          </p:cNvGrpSpPr>
          <p:nvPr/>
        </p:nvGrpSpPr>
        <p:grpSpPr>
          <a:xfrm rot="0">
            <a:off x="10273861" y="1664392"/>
            <a:ext cx="7112877" cy="7112877"/>
            <a:chOff x="0" y="0"/>
            <a:chExt cx="6350000" cy="6350000"/>
          </a:xfrm>
        </p:grpSpPr>
        <p:sp>
          <p:nvSpPr>
            <p:cNvPr name="Freeform 6" id="6"/>
            <p:cNvSpPr/>
            <p:nvPr/>
          </p:nvSpPr>
          <p:spPr>
            <a:xfrm flipH="false" flipV="false" rot="0">
              <a:off x="0" y="0"/>
              <a:ext cx="6350000" cy="6350000"/>
            </a:xfrm>
            <a:custGeom>
              <a:avLst/>
              <a:gdLst/>
              <a:ahLst/>
              <a:cxnLst/>
              <a:rect r="r" b="b" t="t" l="l"/>
              <a:pathLst>
                <a:path h="6350000" w="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4"/>
              <a:stretch>
                <a:fillRect l="0" t="0" r="0" b="0"/>
              </a:stretch>
            </a:blipFill>
          </p:spPr>
        </p:sp>
        <p:sp>
          <p:nvSpPr>
            <p:cNvPr name="Freeform 7" id="7"/>
            <p:cNvSpPr/>
            <p:nvPr/>
          </p:nvSpPr>
          <p:spPr>
            <a:xfrm flipH="false" flipV="false" rot="0">
              <a:off x="0" y="0"/>
              <a:ext cx="6350000" cy="6350000"/>
            </a:xfrm>
            <a:custGeom>
              <a:avLst/>
              <a:gdLst/>
              <a:ahLst/>
              <a:cxnLst/>
              <a:rect r="r" b="b" t="t" l="l"/>
              <a:pathLst>
                <a:path h="6350000" w="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FFFFF"/>
            </a:solidFill>
          </p:spPr>
        </p:sp>
      </p:grpSp>
      <p:sp>
        <p:nvSpPr>
          <p:cNvPr name="AutoShape 8" id="8"/>
          <p:cNvSpPr/>
          <p:nvPr/>
        </p:nvSpPr>
        <p:spPr>
          <a:xfrm>
            <a:off x="1028700" y="7359149"/>
            <a:ext cx="7869099" cy="0"/>
          </a:xfrm>
          <a:prstGeom prst="line">
            <a:avLst/>
          </a:prstGeom>
          <a:ln cap="flat" w="19050">
            <a:solidFill>
              <a:srgbClr val="FFFFFF"/>
            </a:solidFill>
            <a:prstDash val="solid"/>
            <a:headEnd type="none" len="sm" w="sm"/>
            <a:tailEnd type="none" len="sm" w="sm"/>
          </a:ln>
        </p:spPr>
      </p:sp>
      <p:sp>
        <p:nvSpPr>
          <p:cNvPr name="TextBox 9" id="9"/>
          <p:cNvSpPr txBox="true"/>
          <p:nvPr/>
        </p:nvSpPr>
        <p:spPr>
          <a:xfrm rot="0">
            <a:off x="1028700" y="7521139"/>
            <a:ext cx="11169654" cy="904850"/>
          </a:xfrm>
          <a:prstGeom prst="rect">
            <a:avLst/>
          </a:prstGeom>
        </p:spPr>
        <p:txBody>
          <a:bodyPr anchor="t" rtlCol="false" tIns="0" lIns="0" bIns="0" rIns="0">
            <a:spAutoFit/>
          </a:bodyPr>
          <a:lstStyle/>
          <a:p>
            <a:pPr algn="l" marL="0" indent="0" lvl="0">
              <a:lnSpc>
                <a:spcPts val="6360"/>
              </a:lnSpc>
            </a:pPr>
            <a:r>
              <a:rPr lang="en-US" b="true" sz="5300">
                <a:solidFill>
                  <a:srgbClr val="FFFFFF"/>
                </a:solidFill>
                <a:latin typeface="Times New Roman Bold"/>
                <a:ea typeface="Times New Roman Bold"/>
                <a:cs typeface="Times New Roman Bold"/>
                <a:sym typeface="Times New Roman Bold"/>
              </a:rPr>
              <a:t>CONTENT IPs</a:t>
            </a:r>
          </a:p>
        </p:txBody>
      </p:sp>
      <p:sp>
        <p:nvSpPr>
          <p:cNvPr name="TextBox 10" id="10"/>
          <p:cNvSpPr txBox="true"/>
          <p:nvPr/>
        </p:nvSpPr>
        <p:spPr>
          <a:xfrm rot="0">
            <a:off x="1028700" y="5956339"/>
            <a:ext cx="961306" cy="1402811"/>
          </a:xfrm>
          <a:prstGeom prst="rect">
            <a:avLst/>
          </a:prstGeom>
        </p:spPr>
        <p:txBody>
          <a:bodyPr anchor="t" rtlCol="false" tIns="0" lIns="0" bIns="0" rIns="0">
            <a:spAutoFit/>
          </a:bodyPr>
          <a:lstStyle/>
          <a:p>
            <a:pPr algn="l" marL="0" indent="0" lvl="0">
              <a:lnSpc>
                <a:spcPts val="8836"/>
              </a:lnSpc>
              <a:spcBef>
                <a:spcPct val="0"/>
              </a:spcBef>
            </a:pPr>
            <a:r>
              <a:rPr lang="en-US" b="true" sz="9817">
                <a:solidFill>
                  <a:srgbClr val="FFFFFF"/>
                </a:solidFill>
                <a:latin typeface="Times New Roman Bold"/>
                <a:ea typeface="Times New Roman Bold"/>
                <a:cs typeface="Times New Roman Bold"/>
                <a:sym typeface="Times New Roman Bold"/>
              </a:rPr>
              <a:t>3.</a:t>
            </a:r>
          </a:p>
        </p:txBody>
      </p:sp>
    </p:spTree>
  </p:cSld>
  <p:clrMapOvr>
    <a:masterClrMapping/>
  </p:clrMapOvr>
</p:sld>
</file>

<file path=ppt/slides/slide1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68382" y="2174456"/>
            <a:ext cx="11347913" cy="2929716"/>
          </a:xfrm>
          <a:prstGeom prst="rect">
            <a:avLst/>
          </a:prstGeom>
        </p:spPr>
        <p:txBody>
          <a:bodyPr anchor="t" rtlCol="false" tIns="0" lIns="0" bIns="0" rIns="0">
            <a:spAutoFit/>
          </a:bodyPr>
          <a:lstStyle/>
          <a:p>
            <a:pPr algn="l">
              <a:lnSpc>
                <a:spcPts val="3359"/>
              </a:lnSpc>
            </a:pPr>
            <a:r>
              <a:rPr lang="en-US" sz="2400">
                <a:solidFill>
                  <a:srgbClr val="000000"/>
                </a:solidFill>
                <a:latin typeface="Glacial Indifference"/>
                <a:ea typeface="Glacial Indifference"/>
                <a:cs typeface="Glacial Indifference"/>
                <a:sym typeface="Glacial Indifference"/>
              </a:rPr>
              <a:t>A lighthearted, lifestyle-driven short Instagram series where Suku’s husband goes the extra mile to surprise her with thoughtful gestures. From planning impromptu dates to making everyday life easier, he does it all—without stress. But the secret? DBS is handling all the payments, bookings, and banking seamlessly in the background.</a:t>
            </a:r>
          </a:p>
          <a:p>
            <a:pPr algn="l">
              <a:lnSpc>
                <a:spcPts val="3359"/>
              </a:lnSpc>
            </a:pP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The series subtly integrates how Suku’s husband can do it all for Suku but when it comes to banking DBS does it all for us so that we can #LiveMoreBankLess</a:t>
            </a:r>
          </a:p>
        </p:txBody>
      </p:sp>
      <p:sp>
        <p:nvSpPr>
          <p:cNvPr name="Freeform 6" id="6">
            <a:hlinkClick r:id="rId3" tooltip="https://drive.google.com/file/d/1bzhF80JivV0SvR3rslB_DxPP3dlBZu3X/view?resourcekey"/>
          </p:cNvPr>
          <p:cNvSpPr/>
          <p:nvPr/>
        </p:nvSpPr>
        <p:spPr>
          <a:xfrm flipH="false" flipV="false" rot="0">
            <a:off x="13783152" y="2231606"/>
            <a:ext cx="3476148" cy="7677150"/>
          </a:xfrm>
          <a:custGeom>
            <a:avLst/>
            <a:gdLst/>
            <a:ahLst/>
            <a:cxnLst/>
            <a:rect r="r" b="b" t="t" l="l"/>
            <a:pathLst>
              <a:path h="7677150" w="3476148">
                <a:moveTo>
                  <a:pt x="0" y="0"/>
                </a:moveTo>
                <a:lnTo>
                  <a:pt x="3476148" y="0"/>
                </a:lnTo>
                <a:lnTo>
                  <a:pt x="3476148" y="7677149"/>
                </a:lnTo>
                <a:lnTo>
                  <a:pt x="0" y="7677149"/>
                </a:lnTo>
                <a:lnTo>
                  <a:pt x="0" y="0"/>
                </a:lnTo>
                <a:close/>
              </a:path>
            </a:pathLst>
          </a:custGeom>
          <a:blipFill>
            <a:blip r:embed="rId2"/>
            <a:stretch>
              <a:fillRect l="-2932" t="0" r="0" b="-1712"/>
            </a:stretch>
          </a:blipFill>
        </p:spPr>
      </p:sp>
      <p:sp>
        <p:nvSpPr>
          <p:cNvPr name="TextBox 7" id="7"/>
          <p:cNvSpPr txBox="true"/>
          <p:nvPr/>
        </p:nvSpPr>
        <p:spPr>
          <a:xfrm rot="0">
            <a:off x="668382" y="501015"/>
            <a:ext cx="16590918"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Being Suku – Love, Life &amp; Living More</a:t>
            </a:r>
          </a:p>
        </p:txBody>
      </p:sp>
      <p:sp>
        <p:nvSpPr>
          <p:cNvPr name="TextBox 8" id="8"/>
          <p:cNvSpPr txBox="true"/>
          <p:nvPr/>
        </p:nvSpPr>
        <p:spPr>
          <a:xfrm rot="0">
            <a:off x="668382" y="5309926"/>
            <a:ext cx="11347913" cy="4606017"/>
          </a:xfrm>
          <a:prstGeom prst="rect">
            <a:avLst/>
          </a:prstGeom>
        </p:spPr>
        <p:txBody>
          <a:bodyPr anchor="t" rtlCol="false" tIns="0" lIns="0" bIns="0" rIns="0">
            <a:spAutoFit/>
          </a:bodyPr>
          <a:lstStyle/>
          <a:p>
            <a:pPr algn="l">
              <a:lnSpc>
                <a:spcPts val="3359"/>
              </a:lnSpc>
              <a:spcBef>
                <a:spcPct val="0"/>
              </a:spcBef>
            </a:pPr>
            <a:r>
              <a:rPr lang="en-US" b="true" sz="2400">
                <a:solidFill>
                  <a:srgbClr val="000000"/>
                </a:solidFill>
                <a:latin typeface="Glacial Indifference Bold"/>
                <a:ea typeface="Glacial Indifference Bold"/>
                <a:cs typeface="Glacial Indifference Bold"/>
                <a:sym typeface="Glacial Indifference Bold"/>
              </a:rPr>
              <a:t>EXAMPLE EPISODES</a:t>
            </a:r>
          </a:p>
          <a:p>
            <a:pPr algn="l">
              <a:lnSpc>
                <a:spcPts val="3359"/>
              </a:lnSpc>
              <a:spcBef>
                <a:spcPct val="0"/>
              </a:spcBef>
            </a:pPr>
            <a:r>
              <a:rPr lang="en-US" sz="2400">
                <a:solidFill>
                  <a:srgbClr val="000000"/>
                </a:solidFill>
                <a:latin typeface="Glacial Indifference"/>
                <a:ea typeface="Glacial Indifference"/>
                <a:cs typeface="Glacial Indifference"/>
                <a:sym typeface="Glacial Indifference"/>
              </a:rPr>
              <a:t>"</a:t>
            </a:r>
            <a:r>
              <a:rPr lang="en-US" b="true" sz="2400">
                <a:solidFill>
                  <a:srgbClr val="000000"/>
                </a:solidFill>
                <a:latin typeface="Glacial Indifference Bold"/>
                <a:ea typeface="Glacial Indifference Bold"/>
                <a:cs typeface="Glacial Indifference Bold"/>
                <a:sym typeface="Glacial Indifference Bold"/>
              </a:rPr>
              <a:t>The Surprise Getaway"</a:t>
            </a:r>
          </a:p>
          <a:p>
            <a:pPr algn="l" marL="518160" indent="-259080" lvl="1">
              <a:lnSpc>
                <a:spcPts val="3359"/>
              </a:lnSpc>
              <a:buFont typeface="Arial"/>
              <a:buChar char="•"/>
            </a:pPr>
            <a:r>
              <a:rPr lang="en-US" sz="2400">
                <a:solidFill>
                  <a:srgbClr val="000000"/>
                </a:solidFill>
                <a:latin typeface="Glacial Indifference"/>
                <a:ea typeface="Glacial Indifference"/>
                <a:cs typeface="Glacial Indifference"/>
                <a:sym typeface="Glacial Indifference"/>
              </a:rPr>
              <a:t>Suku casually mentions how she needs a break.</a:t>
            </a:r>
          </a:p>
          <a:p>
            <a:pPr algn="l" marL="518160" indent="-259080" lvl="1">
              <a:lnSpc>
                <a:spcPts val="3359"/>
              </a:lnSpc>
              <a:buFont typeface="Arial"/>
              <a:buChar char="•"/>
            </a:pPr>
            <a:r>
              <a:rPr lang="en-US" sz="2400">
                <a:solidFill>
                  <a:srgbClr val="000000"/>
                </a:solidFill>
                <a:latin typeface="Glacial Indifference"/>
                <a:ea typeface="Glacial Indifference"/>
                <a:cs typeface="Glacial Indifference"/>
                <a:sym typeface="Glacial Indifference"/>
              </a:rPr>
              <a:t>Her husband surprises her with a spontaneous weekend trip.</a:t>
            </a:r>
          </a:p>
          <a:p>
            <a:pPr algn="l" marL="518160" indent="-259080" lvl="1">
              <a:lnSpc>
                <a:spcPts val="3359"/>
              </a:lnSpc>
              <a:buFont typeface="Arial"/>
              <a:buChar char="•"/>
            </a:pPr>
            <a:r>
              <a:rPr lang="en-US" sz="2400">
                <a:solidFill>
                  <a:srgbClr val="000000"/>
                </a:solidFill>
                <a:latin typeface="Glacial Indifference"/>
                <a:ea typeface="Glacial Indifference"/>
                <a:cs typeface="Glacial Indifference"/>
                <a:sym typeface="Glacial Indifference"/>
              </a:rPr>
              <a:t>Flights, hotel, and even a fancy dinner—all booked &amp; paid effortlessly via DBS</a:t>
            </a:r>
          </a:p>
          <a:p>
            <a:pPr algn="l">
              <a:lnSpc>
                <a:spcPts val="3359"/>
              </a:lnSpc>
            </a:pPr>
          </a:p>
          <a:p>
            <a:pPr algn="l">
              <a:lnSpc>
                <a:spcPts val="3359"/>
              </a:lnSpc>
            </a:pPr>
            <a:r>
              <a:rPr lang="en-US" b="true" sz="2400">
                <a:solidFill>
                  <a:srgbClr val="000000"/>
                </a:solidFill>
                <a:latin typeface="Glacial Indifference Bold"/>
                <a:ea typeface="Glacial Indifference Bold"/>
                <a:cs typeface="Glacial Indifference Bold"/>
                <a:sym typeface="Glacial Indifference Bold"/>
              </a:rPr>
              <a:t>The Big Move, Made Easy"</a:t>
            </a:r>
          </a:p>
          <a:p>
            <a:pPr algn="l" marL="518160" indent="-259080" lvl="1">
              <a:lnSpc>
                <a:spcPts val="3359"/>
              </a:lnSpc>
              <a:buFont typeface="Arial"/>
              <a:buChar char="•"/>
            </a:pPr>
            <a:r>
              <a:rPr lang="en-US" sz="2400">
                <a:solidFill>
                  <a:srgbClr val="000000"/>
                </a:solidFill>
                <a:latin typeface="Glacial Indifference"/>
                <a:ea typeface="Glacial Indifference"/>
                <a:cs typeface="Glacial Indifference"/>
                <a:sym typeface="Glacial Indifference"/>
              </a:rPr>
              <a:t>The couple decides to upgrade to a new home.</a:t>
            </a:r>
          </a:p>
          <a:p>
            <a:pPr algn="l" marL="518160" indent="-259080" lvl="1">
              <a:lnSpc>
                <a:spcPts val="3359"/>
              </a:lnSpc>
              <a:buFont typeface="Arial"/>
              <a:buChar char="•"/>
            </a:pPr>
            <a:r>
              <a:rPr lang="en-US" sz="2400">
                <a:solidFill>
                  <a:srgbClr val="000000"/>
                </a:solidFill>
                <a:latin typeface="Glacial Indifference"/>
                <a:ea typeface="Glacial Indifference"/>
                <a:cs typeface="Glacial Indifference"/>
                <a:sym typeface="Glacial Indifference"/>
              </a:rPr>
              <a:t>While Suku worries about the logistics, DBS Home Loans &amp; financing options make the process stress-free.</a:t>
            </a:r>
          </a:p>
          <a:p>
            <a:pPr algn="l">
              <a:lnSpc>
                <a:spcPts val="3359"/>
              </a:lnSpc>
            </a:pPr>
            <a:r>
              <a:rPr lang="en-US" sz="2400">
                <a:solidFill>
                  <a:srgbClr val="000000"/>
                </a:solidFill>
                <a:latin typeface="Glacial Indifference"/>
                <a:ea typeface="Glacial Indifference"/>
                <a:cs typeface="Glacial Indifference"/>
                <a:sym typeface="Glacial Indifference"/>
              </a:rPr>
              <a:t>.</a:t>
            </a:r>
          </a:p>
        </p:txBody>
      </p:sp>
    </p:spTree>
  </p:cSld>
  <p:clrMapOvr>
    <a:masterClrMapping/>
  </p:clrMapOvr>
</p:sld>
</file>

<file path=ppt/slides/slide1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hlinkClick r:id="rId3" tooltip="https://drive.google.com/file/d/1ZmdlkHHf032mb9Xo0-UVlrHmLGcoNSt1/view?resourcekey"/>
          </p:cNvPr>
          <p:cNvSpPr/>
          <p:nvPr/>
        </p:nvSpPr>
        <p:spPr>
          <a:xfrm flipH="false" flipV="false" rot="0">
            <a:off x="3265413" y="1278121"/>
            <a:ext cx="3436159" cy="7730758"/>
          </a:xfrm>
          <a:custGeom>
            <a:avLst/>
            <a:gdLst/>
            <a:ahLst/>
            <a:cxnLst/>
            <a:rect r="r" b="b" t="t" l="l"/>
            <a:pathLst>
              <a:path h="7730758" w="3436159">
                <a:moveTo>
                  <a:pt x="0" y="0"/>
                </a:moveTo>
                <a:lnTo>
                  <a:pt x="3436158" y="0"/>
                </a:lnTo>
                <a:lnTo>
                  <a:pt x="3436158" y="7730758"/>
                </a:lnTo>
                <a:lnTo>
                  <a:pt x="0" y="7730758"/>
                </a:lnTo>
                <a:lnTo>
                  <a:pt x="0" y="0"/>
                </a:lnTo>
                <a:close/>
              </a:path>
            </a:pathLst>
          </a:custGeom>
          <a:blipFill>
            <a:blip r:embed="rId2"/>
            <a:stretch>
              <a:fillRect l="-5336" t="-1655" r="-5118" b="-1989"/>
            </a:stretch>
          </a:blipFill>
        </p:spPr>
      </p:sp>
      <p:sp>
        <p:nvSpPr>
          <p:cNvPr name="Freeform 3" id="3">
            <a:hlinkClick r:id="rId5" tooltip="https://drive.google.com/file/d/1OAQfQsYbmRWwTmOS1aJEO3GitQdAVolO/view?resourcekey"/>
          </p:cNvPr>
          <p:cNvSpPr/>
          <p:nvPr/>
        </p:nvSpPr>
        <p:spPr>
          <a:xfrm flipH="false" flipV="false" rot="0">
            <a:off x="7473096" y="1278121"/>
            <a:ext cx="3361650" cy="7730758"/>
          </a:xfrm>
          <a:custGeom>
            <a:avLst/>
            <a:gdLst/>
            <a:ahLst/>
            <a:cxnLst/>
            <a:rect r="r" b="b" t="t" l="l"/>
            <a:pathLst>
              <a:path h="7730758" w="3361650">
                <a:moveTo>
                  <a:pt x="0" y="0"/>
                </a:moveTo>
                <a:lnTo>
                  <a:pt x="3361650" y="0"/>
                </a:lnTo>
                <a:lnTo>
                  <a:pt x="3361650" y="7730758"/>
                </a:lnTo>
                <a:lnTo>
                  <a:pt x="0" y="7730758"/>
                </a:lnTo>
                <a:lnTo>
                  <a:pt x="0" y="0"/>
                </a:lnTo>
                <a:close/>
              </a:path>
            </a:pathLst>
          </a:custGeom>
          <a:blipFill>
            <a:blip r:embed="rId4"/>
            <a:stretch>
              <a:fillRect l="-3163" t="0" r="-1024" b="-2073"/>
            </a:stretch>
          </a:blipFill>
        </p:spPr>
      </p:sp>
      <p:sp>
        <p:nvSpPr>
          <p:cNvPr name="Freeform 4" id="4">
            <a:hlinkClick r:id="rId7" tooltip="https://drive.google.com/file/d/1khSBpg_jtkWC6UWDKYA1BMFXjMxHM1Pk/view?resourcekey"/>
          </p:cNvPr>
          <p:cNvSpPr/>
          <p:nvPr/>
        </p:nvSpPr>
        <p:spPr>
          <a:xfrm flipH="false" flipV="false" rot="0">
            <a:off x="11602077" y="1278121"/>
            <a:ext cx="3420511" cy="7730758"/>
          </a:xfrm>
          <a:custGeom>
            <a:avLst/>
            <a:gdLst/>
            <a:ahLst/>
            <a:cxnLst/>
            <a:rect r="r" b="b" t="t" l="l"/>
            <a:pathLst>
              <a:path h="7730758" w="3420511">
                <a:moveTo>
                  <a:pt x="0" y="0"/>
                </a:moveTo>
                <a:lnTo>
                  <a:pt x="3420510" y="0"/>
                </a:lnTo>
                <a:lnTo>
                  <a:pt x="3420510" y="7730758"/>
                </a:lnTo>
                <a:lnTo>
                  <a:pt x="0" y="7730758"/>
                </a:lnTo>
                <a:lnTo>
                  <a:pt x="0" y="0"/>
                </a:lnTo>
                <a:close/>
              </a:path>
            </a:pathLst>
          </a:custGeom>
          <a:blipFill>
            <a:blip r:embed="rId6"/>
            <a:stretch>
              <a:fillRect l="-2008" t="0" r="0" b="-538"/>
            </a:stretch>
          </a:blipFill>
        </p:spPr>
      </p:sp>
      <p:grpSp>
        <p:nvGrpSpPr>
          <p:cNvPr name="Group 5" id="5"/>
          <p:cNvGrpSpPr/>
          <p:nvPr/>
        </p:nvGrpSpPr>
        <p:grpSpPr>
          <a:xfrm rot="0">
            <a:off x="499620" y="9406683"/>
            <a:ext cx="11460029" cy="386167"/>
            <a:chOff x="0" y="0"/>
            <a:chExt cx="11623604" cy="391679"/>
          </a:xfrm>
        </p:grpSpPr>
        <p:sp>
          <p:nvSpPr>
            <p:cNvPr name="Freeform 6" id="6"/>
            <p:cNvSpPr/>
            <p:nvPr/>
          </p:nvSpPr>
          <p:spPr>
            <a:xfrm flipH="false" flipV="false" rot="0">
              <a:off x="0" y="0"/>
              <a:ext cx="11623604" cy="391679"/>
            </a:xfrm>
            <a:custGeom>
              <a:avLst/>
              <a:gdLst/>
              <a:ahLst/>
              <a:cxnLst/>
              <a:rect r="r" b="b" t="t" l="l"/>
              <a:pathLst>
                <a:path h="391679" w="11623604">
                  <a:moveTo>
                    <a:pt x="0" y="0"/>
                  </a:moveTo>
                  <a:lnTo>
                    <a:pt x="11623604" y="0"/>
                  </a:lnTo>
                  <a:lnTo>
                    <a:pt x="11623604" y="391679"/>
                  </a:lnTo>
                  <a:lnTo>
                    <a:pt x="0" y="391679"/>
                  </a:lnTo>
                  <a:close/>
                </a:path>
              </a:pathLst>
            </a:custGeom>
            <a:solidFill>
              <a:srgbClr val="EB1C24">
                <a:alpha val="0"/>
              </a:srgbClr>
            </a:solidFill>
          </p:spPr>
        </p:sp>
        <p:sp>
          <p:nvSpPr>
            <p:cNvPr name="TextBox 7" id="7"/>
            <p:cNvSpPr txBox="true"/>
            <p:nvPr/>
          </p:nvSpPr>
          <p:spPr>
            <a:xfrm>
              <a:off x="0" y="0"/>
              <a:ext cx="11623604" cy="391679"/>
            </a:xfrm>
            <a:prstGeom prst="rect">
              <a:avLst/>
            </a:prstGeom>
          </p:spPr>
          <p:txBody>
            <a:bodyPr anchor="t" rtlCol="false" tIns="0" lIns="0" bIns="0" rIns="0"/>
            <a:lstStyle/>
            <a:p>
              <a:pPr algn="l">
                <a:lnSpc>
                  <a:spcPts val="1979"/>
                </a:lnSpc>
              </a:pPr>
              <a:r>
                <a:rPr lang="en-US" sz="2000" b="true">
                  <a:solidFill>
                    <a:srgbClr val="ED1C24"/>
                  </a:solidFill>
                  <a:latin typeface="Times New Roman Bold"/>
                  <a:ea typeface="Times New Roman Bold"/>
                  <a:cs typeface="Times New Roman Bold"/>
                  <a:sym typeface="Times New Roman Bold"/>
                </a:rPr>
                <a:t>For reference purpose</a:t>
              </a:r>
            </a:p>
          </p:txBody>
        </p:sp>
      </p:grpSp>
    </p:spTree>
  </p:cSld>
  <p:clrMapOvr>
    <a:masterClrMapping/>
  </p:clrMapOvr>
</p:sld>
</file>

<file path=ppt/slides/slide1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68382" y="501015"/>
            <a:ext cx="16590918"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The Do-It-All Race: Powered by DBS</a:t>
            </a:r>
          </a:p>
        </p:txBody>
      </p:sp>
      <p:sp>
        <p:nvSpPr>
          <p:cNvPr name="TextBox 6" id="6"/>
          <p:cNvSpPr txBox="true"/>
          <p:nvPr/>
        </p:nvSpPr>
        <p:spPr>
          <a:xfrm rot="0">
            <a:off x="408772" y="4427595"/>
            <a:ext cx="9213609" cy="2276862"/>
          </a:xfrm>
          <a:prstGeom prst="rect">
            <a:avLst/>
          </a:prstGeom>
        </p:spPr>
        <p:txBody>
          <a:bodyPr anchor="t" rtlCol="false" tIns="0" lIns="0" bIns="0" rIns="0">
            <a:spAutoFit/>
          </a:bodyPr>
          <a:lstStyle/>
          <a:p>
            <a:pPr algn="l">
              <a:lnSpc>
                <a:spcPts val="3639"/>
              </a:lnSpc>
              <a:spcBef>
                <a:spcPct val="0"/>
              </a:spcBef>
            </a:pPr>
            <a:r>
              <a:rPr lang="en-US" sz="2599">
                <a:solidFill>
                  <a:srgbClr val="000000"/>
                </a:solidFill>
                <a:latin typeface="Glacial Indifference"/>
                <a:ea typeface="Glacial Indifference"/>
                <a:cs typeface="Glacial Indifference"/>
                <a:sym typeface="Glacial Indifference"/>
              </a:rPr>
              <a:t>DBS brings you a high-energy, fast-paced street activation turned digital content IP where contestants must complete multiple real-world tasks in just 15 minutes—with DBS handling all the banking in the background.</a:t>
            </a:r>
          </a:p>
          <a:p>
            <a:pPr algn="l">
              <a:lnSpc>
                <a:spcPts val="3639"/>
              </a:lnSpc>
              <a:spcBef>
                <a:spcPct val="0"/>
              </a:spcBef>
            </a:pPr>
          </a:p>
        </p:txBody>
      </p:sp>
      <p:sp>
        <p:nvSpPr>
          <p:cNvPr name="TextBox 7" id="7"/>
          <p:cNvSpPr txBox="true"/>
          <p:nvPr/>
        </p:nvSpPr>
        <p:spPr>
          <a:xfrm rot="0">
            <a:off x="408772" y="2570756"/>
            <a:ext cx="9213609" cy="1362710"/>
          </a:xfrm>
          <a:prstGeom prst="rect">
            <a:avLst/>
          </a:prstGeom>
        </p:spPr>
        <p:txBody>
          <a:bodyPr anchor="t" rtlCol="false" tIns="0" lIns="0" bIns="0" rIns="0">
            <a:spAutoFit/>
          </a:bodyPr>
          <a:lstStyle/>
          <a:p>
            <a:pPr algn="l">
              <a:lnSpc>
                <a:spcPts val="3639"/>
              </a:lnSpc>
              <a:spcBef>
                <a:spcPct val="0"/>
              </a:spcBef>
            </a:pPr>
            <a:r>
              <a:rPr lang="en-US" b="true" sz="2599">
                <a:solidFill>
                  <a:srgbClr val="000000"/>
                </a:solidFill>
                <a:latin typeface="Glacial Indifference Bold"/>
                <a:ea typeface="Glacial Indifference Bold"/>
                <a:cs typeface="Glacial Indifference Bold"/>
                <a:sym typeface="Glacial Indifference Bold"/>
              </a:rPr>
              <a:t>What if you could complete an entire day’s worth of tasks in </a:t>
            </a:r>
            <a:r>
              <a:rPr lang="en-US" b="true" sz="2599">
                <a:solidFill>
                  <a:srgbClr val="EB1C24"/>
                </a:solidFill>
                <a:latin typeface="Glacial Indifference Bold"/>
                <a:ea typeface="Glacial Indifference Bold"/>
                <a:cs typeface="Glacial Indifference Bold"/>
                <a:sym typeface="Glacial Indifference Bold"/>
              </a:rPr>
              <a:t>just 15 minutes? </a:t>
            </a:r>
            <a:r>
              <a:rPr lang="en-US" b="true" sz="2599">
                <a:solidFill>
                  <a:srgbClr val="000000"/>
                </a:solidFill>
                <a:latin typeface="Glacial Indifference Bold"/>
                <a:ea typeface="Glacial Indifference Bold"/>
                <a:cs typeface="Glacial Indifference Bold"/>
                <a:sym typeface="Glacial Indifference Bold"/>
              </a:rPr>
              <a:t>That’s exactly what The 15-Minute Do-It-All Challenge is all about!</a:t>
            </a:r>
          </a:p>
        </p:txBody>
      </p:sp>
      <p:pic>
        <p:nvPicPr>
          <p:cNvPr name="Picture 8" id="8"/>
          <p:cNvPicPr>
            <a:picLocks noChangeAspect="true"/>
          </p:cNvPicPr>
          <p:nvPr>
            <a:videoFile r:link="rId3"/>
          </p:nvPr>
        </p:nvPicPr>
        <p:blipFill>
          <a:blip r:embed="rId2"/>
          <a:stretch>
            <a:fillRect/>
          </a:stretch>
        </p:blipFill>
        <p:spPr>
          <a:xfrm rot="0">
            <a:off x="10204724" y="2871586"/>
            <a:ext cx="7565260" cy="4252137"/>
          </a:xfrm>
          <a:prstGeom prst="rect">
            <a:avLst/>
          </a:prstGeom>
        </p:spPr>
      </p:pic>
    </p:spTree>
  </p:cSld>
  <p:clrMapOvr>
    <a:masterClrMapping/>
  </p:clrMapOvr>
</p:sld>
</file>

<file path=ppt/slides/slide1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68382" y="501015"/>
            <a:ext cx="16590918" cy="1024891"/>
          </a:xfrm>
          <a:prstGeom prst="rect">
            <a:avLst/>
          </a:prstGeom>
        </p:spPr>
        <p:txBody>
          <a:bodyPr anchor="t" rtlCol="false" tIns="0" lIns="0" bIns="0" rIns="0">
            <a:spAutoFit/>
          </a:bodyPr>
          <a:lstStyle/>
          <a:p>
            <a:pPr algn="l">
              <a:lnSpc>
                <a:spcPts val="7559"/>
              </a:lnSpc>
            </a:pPr>
            <a:r>
              <a:rPr lang="en-US" sz="5399" b="true">
                <a:solidFill>
                  <a:srgbClr val="FFFFFF"/>
                </a:solidFill>
                <a:latin typeface="Times New Roman Bold"/>
                <a:ea typeface="Times New Roman Bold"/>
                <a:cs typeface="Times New Roman Bold"/>
                <a:sym typeface="Times New Roman Bold"/>
              </a:rPr>
              <a:t>Can You Do-It-All? : Powered by DBS</a:t>
            </a:r>
          </a:p>
        </p:txBody>
      </p:sp>
      <p:sp>
        <p:nvSpPr>
          <p:cNvPr name="TextBox 6" id="6"/>
          <p:cNvSpPr txBox="true"/>
          <p:nvPr/>
        </p:nvSpPr>
        <p:spPr>
          <a:xfrm rot="0">
            <a:off x="408772" y="2570756"/>
            <a:ext cx="9213609" cy="2277110"/>
          </a:xfrm>
          <a:prstGeom prst="rect">
            <a:avLst/>
          </a:prstGeom>
        </p:spPr>
        <p:txBody>
          <a:bodyPr anchor="t" rtlCol="false" tIns="0" lIns="0" bIns="0" rIns="0">
            <a:spAutoFit/>
          </a:bodyPr>
          <a:lstStyle/>
          <a:p>
            <a:pPr algn="l">
              <a:lnSpc>
                <a:spcPts val="3639"/>
              </a:lnSpc>
              <a:spcBef>
                <a:spcPct val="0"/>
              </a:spcBef>
            </a:pPr>
            <a:r>
              <a:rPr lang="en-US" b="true" sz="2599">
                <a:solidFill>
                  <a:srgbClr val="000000"/>
                </a:solidFill>
                <a:latin typeface="Glacial Indifference Bold"/>
                <a:ea typeface="Glacial Indifference Bold"/>
                <a:cs typeface="Glacial Indifference Bold"/>
                <a:sym typeface="Glacial Indifference Bold"/>
              </a:rPr>
              <a:t>Hosted by a dynamic emcee, each monthly episode features a mix of everyday people, staged guests, and influencers. The twist? Every task ties back to a DBS feature, proving that with the right bank, you can truly do it all—seamlessly, quickly, and stress-free.</a:t>
            </a:r>
          </a:p>
        </p:txBody>
      </p:sp>
      <p:sp>
        <p:nvSpPr>
          <p:cNvPr name="TextBox 7" id="7"/>
          <p:cNvSpPr txBox="true"/>
          <p:nvPr/>
        </p:nvSpPr>
        <p:spPr>
          <a:xfrm rot="0">
            <a:off x="134733" y="5276069"/>
            <a:ext cx="10785902" cy="4563110"/>
          </a:xfrm>
          <a:prstGeom prst="rect">
            <a:avLst/>
          </a:prstGeom>
        </p:spPr>
        <p:txBody>
          <a:bodyPr anchor="t" rtlCol="false" tIns="0" lIns="0" bIns="0" rIns="0">
            <a:spAutoFit/>
          </a:bodyPr>
          <a:lstStyle/>
          <a:p>
            <a:pPr algn="l" marL="561337" indent="-280669" lvl="1">
              <a:lnSpc>
                <a:spcPts val="3639"/>
              </a:lnSpc>
              <a:buFont typeface="Arial"/>
              <a:buChar char="•"/>
            </a:pPr>
            <a:r>
              <a:rPr lang="en-US" b="true" sz="2599">
                <a:solidFill>
                  <a:srgbClr val="EB1C24"/>
                </a:solidFill>
                <a:latin typeface="Glacial Indifference Bold"/>
                <a:ea typeface="Glacial Indifference Bold"/>
                <a:cs typeface="Glacial Indifference Bold"/>
                <a:sym typeface="Glacial Indifference Bold"/>
              </a:rPr>
              <a:t>The Bill Split Hustle</a:t>
            </a:r>
            <a:r>
              <a:rPr lang="en-US" sz="2599">
                <a:solidFill>
                  <a:srgbClr val="EB1C24"/>
                </a:solidFill>
                <a:latin typeface="Glacial Indifference"/>
                <a:ea typeface="Glacial Indifference"/>
                <a:cs typeface="Glacial Indifference"/>
                <a:sym typeface="Glacial Indifference"/>
              </a:rPr>
              <a:t> –</a:t>
            </a:r>
            <a:r>
              <a:rPr lang="en-US" sz="2599">
                <a:solidFill>
                  <a:srgbClr val="000000"/>
                </a:solidFill>
                <a:latin typeface="Glacial Indifference"/>
                <a:ea typeface="Glacial Indifference"/>
                <a:cs typeface="Glacial Indifference"/>
                <a:sym typeface="Glacial Indifference"/>
              </a:rPr>
              <a:t> The contestant has to place an order at a café and split the bill among ‘friends’ using DBS Pay Auto-Split, proving how easy group payments can be.</a:t>
            </a:r>
          </a:p>
          <a:p>
            <a:pPr algn="l">
              <a:lnSpc>
                <a:spcPts val="3639"/>
              </a:lnSpc>
            </a:pPr>
          </a:p>
          <a:p>
            <a:pPr algn="l" marL="561337" indent="-280669" lvl="1">
              <a:lnSpc>
                <a:spcPts val="3639"/>
              </a:lnSpc>
              <a:buFont typeface="Arial"/>
              <a:buChar char="•"/>
            </a:pPr>
            <a:r>
              <a:rPr lang="en-US" b="true" sz="2599">
                <a:solidFill>
                  <a:srgbClr val="EB1C24"/>
                </a:solidFill>
                <a:latin typeface="Glacial Indifference Bold"/>
                <a:ea typeface="Glacial Indifference Bold"/>
                <a:cs typeface="Glacial Indifference Bold"/>
                <a:sym typeface="Glacial Indifference Bold"/>
              </a:rPr>
              <a:t>Shop, Pay, Done! </a:t>
            </a:r>
            <a:r>
              <a:rPr lang="en-US" sz="2599">
                <a:solidFill>
                  <a:srgbClr val="EB1C24"/>
                </a:solidFill>
                <a:latin typeface="Glacial Indifference"/>
                <a:ea typeface="Glacial Indifference"/>
                <a:cs typeface="Glacial Indifference"/>
                <a:sym typeface="Glacial Indifference"/>
              </a:rPr>
              <a:t>– </a:t>
            </a:r>
            <a:r>
              <a:rPr lang="en-US" sz="2599">
                <a:solidFill>
                  <a:srgbClr val="000000"/>
                </a:solidFill>
                <a:latin typeface="Glacial Indifference"/>
                <a:ea typeface="Glacial Indifference"/>
                <a:cs typeface="Glacial Indifference"/>
                <a:sym typeface="Glacial Indifference"/>
              </a:rPr>
              <a:t>They must buy three items at a store using DBS Digital Payments, without fumbling for cash or waiting in line.</a:t>
            </a:r>
          </a:p>
          <a:p>
            <a:pPr algn="l">
              <a:lnSpc>
                <a:spcPts val="3639"/>
              </a:lnSpc>
            </a:pPr>
          </a:p>
          <a:p>
            <a:pPr algn="l" marL="561337" indent="-280669" lvl="1">
              <a:lnSpc>
                <a:spcPts val="3639"/>
              </a:lnSpc>
              <a:spcBef>
                <a:spcPct val="0"/>
              </a:spcBef>
              <a:buFont typeface="Arial"/>
              <a:buChar char="•"/>
            </a:pPr>
            <a:r>
              <a:rPr lang="en-US" b="true" sz="2599">
                <a:solidFill>
                  <a:srgbClr val="EB1C24"/>
                </a:solidFill>
                <a:latin typeface="Glacial Indifference Bold"/>
                <a:ea typeface="Glacial Indifference Bold"/>
                <a:cs typeface="Glacial Indifference Bold"/>
                <a:sym typeface="Glacial Indifference Bold"/>
              </a:rPr>
              <a:t>Book &amp; Go</a:t>
            </a:r>
            <a:r>
              <a:rPr lang="en-US" sz="2599">
                <a:solidFill>
                  <a:srgbClr val="EB1C24"/>
                </a:solidFill>
                <a:latin typeface="Glacial Indifference"/>
                <a:ea typeface="Glacial Indifference"/>
                <a:cs typeface="Glacial Indifference"/>
                <a:sym typeface="Glacial Indifference"/>
              </a:rPr>
              <a:t> – </a:t>
            </a:r>
            <a:r>
              <a:rPr lang="en-US" sz="2599">
                <a:solidFill>
                  <a:srgbClr val="000000"/>
                </a:solidFill>
                <a:latin typeface="Glacial Indifference"/>
                <a:ea typeface="Glacial Indifference"/>
                <a:cs typeface="Glacial Indifference"/>
                <a:sym typeface="Glacial Indifference"/>
              </a:rPr>
              <a:t>They’re challenged to book a last-minute flight using DBS Travel Now Pay Later, simulating a spontaneous getaway.</a:t>
            </a:r>
          </a:p>
          <a:p>
            <a:pPr algn="l">
              <a:lnSpc>
                <a:spcPts val="3639"/>
              </a:lnSpc>
              <a:spcBef>
                <a:spcPct val="0"/>
              </a:spcBef>
            </a:pPr>
          </a:p>
        </p:txBody>
      </p:sp>
      <p:pic>
        <p:nvPicPr>
          <p:cNvPr name="Picture 8" id="8"/>
          <p:cNvPicPr>
            <a:picLocks noChangeAspect="true"/>
          </p:cNvPicPr>
          <p:nvPr>
            <a:videoFile r:link="rId3"/>
          </p:nvPr>
        </p:nvPicPr>
        <p:blipFill>
          <a:blip r:embed="rId2"/>
          <a:stretch>
            <a:fillRect/>
          </a:stretch>
        </p:blipFill>
        <p:spPr>
          <a:xfrm rot="0">
            <a:off x="10920635" y="3271294"/>
            <a:ext cx="6658324" cy="4993743"/>
          </a:xfrm>
          <a:prstGeom prst="rect">
            <a:avLst/>
          </a:prstGeom>
        </p:spPr>
      </p:pic>
    </p:spTree>
  </p:cSld>
  <p:clrMapOvr>
    <a:masterClrMapping/>
  </p:clrMapOvr>
</p:sld>
</file>

<file path=ppt/slides/slide1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3413985" y="4441777"/>
            <a:ext cx="11460029" cy="1403447"/>
            <a:chOff x="0" y="0"/>
            <a:chExt cx="11623604" cy="1423479"/>
          </a:xfrm>
        </p:grpSpPr>
        <p:sp>
          <p:nvSpPr>
            <p:cNvPr name="Freeform 7" id="7"/>
            <p:cNvSpPr/>
            <p:nvPr/>
          </p:nvSpPr>
          <p:spPr>
            <a:xfrm flipH="false" flipV="false" rot="0">
              <a:off x="0" y="0"/>
              <a:ext cx="11623604" cy="1423479"/>
            </a:xfrm>
            <a:custGeom>
              <a:avLst/>
              <a:gdLst/>
              <a:ahLst/>
              <a:cxnLst/>
              <a:rect r="r" b="b" t="t" l="l"/>
              <a:pathLst>
                <a:path h="1423479" w="11623604">
                  <a:moveTo>
                    <a:pt x="0" y="0"/>
                  </a:moveTo>
                  <a:lnTo>
                    <a:pt x="11623604" y="0"/>
                  </a:lnTo>
                  <a:lnTo>
                    <a:pt x="11623604" y="1423479"/>
                  </a:lnTo>
                  <a:lnTo>
                    <a:pt x="0" y="1423479"/>
                  </a:lnTo>
                  <a:close/>
                </a:path>
              </a:pathLst>
            </a:custGeom>
            <a:solidFill>
              <a:srgbClr val="EB1C24">
                <a:alpha val="0"/>
              </a:srgbClr>
            </a:solidFill>
          </p:spPr>
        </p:sp>
        <p:sp>
          <p:nvSpPr>
            <p:cNvPr name="TextBox 8" id="8"/>
            <p:cNvSpPr txBox="true"/>
            <p:nvPr/>
          </p:nvSpPr>
          <p:spPr>
            <a:xfrm>
              <a:off x="0" y="0"/>
              <a:ext cx="11623604" cy="1423479"/>
            </a:xfrm>
            <a:prstGeom prst="rect">
              <a:avLst/>
            </a:prstGeom>
          </p:spPr>
          <p:txBody>
            <a:bodyPr anchor="t" rtlCol="false" tIns="0" lIns="0" bIns="0" rIns="0"/>
            <a:lstStyle/>
            <a:p>
              <a:pPr algn="ctr">
                <a:lnSpc>
                  <a:spcPts val="7126"/>
                </a:lnSpc>
              </a:pPr>
              <a:r>
                <a:rPr lang="en-US" b="true" sz="7200">
                  <a:solidFill>
                    <a:srgbClr val="ED1C24"/>
                  </a:solidFill>
                  <a:latin typeface="Times New Roman Bold"/>
                  <a:ea typeface="Times New Roman Bold"/>
                  <a:cs typeface="Times New Roman Bold"/>
                  <a:sym typeface="Times New Roman Bold"/>
                </a:rPr>
                <a:t>Content Pillars</a:t>
              </a:r>
            </a:p>
          </p:txBody>
        </p:sp>
      </p:grpSp>
    </p:spTree>
  </p:cSld>
  <p:clrMapOvr>
    <a:masterClrMapping/>
  </p:clrMapOvr>
</p:sld>
</file>

<file path=ppt/slides/slide12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3918"/>
            <a:chOff x="0" y="0"/>
            <a:chExt cx="4816593" cy="522514"/>
          </a:xfrm>
        </p:grpSpPr>
        <p:sp>
          <p:nvSpPr>
            <p:cNvPr name="Freeform 3" id="3"/>
            <p:cNvSpPr/>
            <p:nvPr/>
          </p:nvSpPr>
          <p:spPr>
            <a:xfrm flipH="false" flipV="false" rot="0">
              <a:off x="0" y="0"/>
              <a:ext cx="4816592" cy="522514"/>
            </a:xfrm>
            <a:custGeom>
              <a:avLst/>
              <a:gdLst/>
              <a:ahLst/>
              <a:cxnLst/>
              <a:rect r="r" b="b" t="t" l="l"/>
              <a:pathLst>
                <a:path h="522514" w="4816592">
                  <a:moveTo>
                    <a:pt x="0" y="0"/>
                  </a:moveTo>
                  <a:lnTo>
                    <a:pt x="4816592" y="0"/>
                  </a:lnTo>
                  <a:lnTo>
                    <a:pt x="4816592" y="522514"/>
                  </a:lnTo>
                  <a:lnTo>
                    <a:pt x="0" y="522514"/>
                  </a:lnTo>
                  <a:close/>
                </a:path>
              </a:pathLst>
            </a:custGeom>
            <a:solidFill>
              <a:srgbClr val="ED1C24"/>
            </a:solidFill>
          </p:spPr>
        </p:sp>
        <p:sp>
          <p:nvSpPr>
            <p:cNvPr name="TextBox 4" id="4"/>
            <p:cNvSpPr txBox="true"/>
            <p:nvPr/>
          </p:nvSpPr>
          <p:spPr>
            <a:xfrm>
              <a:off x="0" y="-38100"/>
              <a:ext cx="4816593" cy="560614"/>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68382" y="548640"/>
            <a:ext cx="3372197" cy="798146"/>
          </a:xfrm>
          <a:prstGeom prst="rect">
            <a:avLst/>
          </a:prstGeom>
        </p:spPr>
        <p:txBody>
          <a:bodyPr anchor="t" rtlCol="false" tIns="0" lIns="0" bIns="0" rIns="0">
            <a:spAutoFit/>
          </a:bodyPr>
          <a:lstStyle/>
          <a:p>
            <a:pPr algn="l">
              <a:lnSpc>
                <a:spcPts val="5879"/>
              </a:lnSpc>
            </a:pPr>
            <a:r>
              <a:rPr lang="en-US" sz="4199" b="true">
                <a:solidFill>
                  <a:srgbClr val="FFFFFF"/>
                </a:solidFill>
                <a:latin typeface="Times New Roman Bold"/>
                <a:ea typeface="Times New Roman Bold"/>
                <a:cs typeface="Times New Roman Bold"/>
                <a:sym typeface="Times New Roman Bold"/>
              </a:rPr>
              <a:t>Content Pillars</a:t>
            </a:r>
          </a:p>
        </p:txBody>
      </p:sp>
      <p:graphicFrame>
        <p:nvGraphicFramePr>
          <p:cNvPr name="Table 6" id="6"/>
          <p:cNvGraphicFramePr>
            <a:graphicFrameLocks noGrp="true"/>
          </p:cNvGraphicFramePr>
          <p:nvPr/>
        </p:nvGraphicFramePr>
        <p:xfrm>
          <a:off x="514350" y="3965969"/>
          <a:ext cx="17259300" cy="2440787"/>
        </p:xfrm>
        <a:graphic>
          <a:graphicData uri="http://schemas.openxmlformats.org/drawingml/2006/table">
            <a:tbl>
              <a:tblPr/>
              <a:tblGrid>
                <a:gridCol w="5817372"/>
                <a:gridCol w="5773774"/>
                <a:gridCol w="5668154"/>
              </a:tblGrid>
              <a:tr h="873269">
                <a:tc>
                  <a:txBody>
                    <a:bodyPr anchor="t" rtlCol="false"/>
                    <a:lstStyle/>
                    <a:p>
                      <a:pPr algn="ctr">
                        <a:lnSpc>
                          <a:spcPts val="3079"/>
                        </a:lnSpc>
                        <a:defRPr/>
                      </a:pPr>
                      <a:r>
                        <a:rPr lang="en-US" b="true" sz="2199">
                          <a:solidFill>
                            <a:srgbClr val="ED1C24"/>
                          </a:solidFill>
                          <a:latin typeface="Glacial Indifference Bold"/>
                          <a:ea typeface="Glacial Indifference Bold"/>
                          <a:cs typeface="Glacial Indifference Bold"/>
                          <a:sym typeface="Glacial Indifference Bold"/>
                        </a:rPr>
                        <a:t>KNOW OUR BRAND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079"/>
                        </a:lnSpc>
                        <a:defRPr/>
                      </a:pPr>
                      <a:r>
                        <a:rPr lang="en-US" b="true" sz="2199">
                          <a:solidFill>
                            <a:srgbClr val="ED1C24"/>
                          </a:solidFill>
                          <a:latin typeface="Glacial Indifference Bold"/>
                          <a:ea typeface="Glacial Indifference Bold"/>
                          <a:cs typeface="Glacial Indifference Bold"/>
                          <a:sym typeface="Glacial Indifference Bold"/>
                        </a:rPr>
                        <a:t>WE ARE YOUR PERFECT ALLY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3079"/>
                        </a:lnSpc>
                        <a:defRPr/>
                      </a:pPr>
                      <a:r>
                        <a:rPr lang="en-US" b="true" sz="2199">
                          <a:solidFill>
                            <a:srgbClr val="ED1C24"/>
                          </a:solidFill>
                          <a:latin typeface="Glacial Indifference Bold"/>
                          <a:ea typeface="Glacial Indifference Bold"/>
                          <a:cs typeface="Glacial Indifference Bold"/>
                          <a:sym typeface="Glacial Indifference Bold"/>
                        </a:rPr>
                        <a:t>WE BLEND WITH YOUR LIFE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567519">
                <a:tc>
                  <a:txBody>
                    <a:bodyPr anchor="t" rtlCol="false"/>
                    <a:lstStyle/>
                    <a:p>
                      <a:pPr algn="ctr">
                        <a:lnSpc>
                          <a:spcPts val="2939"/>
                        </a:lnSpc>
                        <a:defRPr/>
                      </a:pPr>
                      <a:r>
                        <a:rPr lang="en-US" sz="2099" i="true">
                          <a:solidFill>
                            <a:srgbClr val="000000"/>
                          </a:solidFill>
                          <a:latin typeface="Glacial Indifference Italics"/>
                          <a:ea typeface="Glacial Indifference Italics"/>
                          <a:cs typeface="Glacial Indifference Italics"/>
                          <a:sym typeface="Glacial Indifference Italics"/>
                        </a:rPr>
                        <a:t>Establish DBS as the ultimate Do-It-All bank that empowers users to live more and bank less.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939"/>
                        </a:lnSpc>
                        <a:defRPr/>
                      </a:pPr>
                      <a:r>
                        <a:rPr lang="en-US" sz="2099" i="true">
                          <a:solidFill>
                            <a:srgbClr val="000000"/>
                          </a:solidFill>
                          <a:latin typeface="Glacial Indifference Italics"/>
                          <a:ea typeface="Glacial Indifference Italics"/>
                          <a:cs typeface="Glacial Indifference Italics"/>
                          <a:sym typeface="Glacial Indifference Italics"/>
                        </a:rPr>
                        <a:t>Showcase DBS’s seamless banking solutions that handle everything—payments, investments, forex—so users don’t have to.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939"/>
                        </a:lnSpc>
                        <a:defRPr/>
                      </a:pPr>
                      <a:r>
                        <a:rPr lang="en-US" sz="2099" i="true">
                          <a:solidFill>
                            <a:srgbClr val="000000"/>
                          </a:solidFill>
                          <a:latin typeface="Glacial Indifference Italics"/>
                          <a:ea typeface="Glacial Indifference Italics"/>
                          <a:cs typeface="Glacial Indifference Italics"/>
                          <a:sym typeface="Glacial Indifference Italics"/>
                        </a:rPr>
                        <a:t>Highlight real-life scenarios where DBS integrates effortlessly into people’s lives, freeing them to focus on what truly matters.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Tree>
  </p:cSld>
  <p:clrMapOvr>
    <a:masterClrMapping/>
  </p:clrMapOvr>
</p:sld>
</file>

<file path=ppt/slides/slide1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3413985" y="3859821"/>
            <a:ext cx="11460029" cy="1403447"/>
            <a:chOff x="0" y="0"/>
            <a:chExt cx="11623604" cy="1423479"/>
          </a:xfrm>
        </p:grpSpPr>
        <p:sp>
          <p:nvSpPr>
            <p:cNvPr name="Freeform 7" id="7"/>
            <p:cNvSpPr/>
            <p:nvPr/>
          </p:nvSpPr>
          <p:spPr>
            <a:xfrm flipH="false" flipV="false" rot="0">
              <a:off x="0" y="0"/>
              <a:ext cx="11623604" cy="1423479"/>
            </a:xfrm>
            <a:custGeom>
              <a:avLst/>
              <a:gdLst/>
              <a:ahLst/>
              <a:cxnLst/>
              <a:rect r="r" b="b" t="t" l="l"/>
              <a:pathLst>
                <a:path h="1423479" w="11623604">
                  <a:moveTo>
                    <a:pt x="0" y="0"/>
                  </a:moveTo>
                  <a:lnTo>
                    <a:pt x="11623604" y="0"/>
                  </a:lnTo>
                  <a:lnTo>
                    <a:pt x="11623604" y="1423479"/>
                  </a:lnTo>
                  <a:lnTo>
                    <a:pt x="0" y="1423479"/>
                  </a:lnTo>
                  <a:close/>
                </a:path>
              </a:pathLst>
            </a:custGeom>
            <a:solidFill>
              <a:srgbClr val="EB1C24">
                <a:alpha val="0"/>
              </a:srgbClr>
            </a:solidFill>
          </p:spPr>
        </p:sp>
        <p:sp>
          <p:nvSpPr>
            <p:cNvPr name="TextBox 8" id="8"/>
            <p:cNvSpPr txBox="true"/>
            <p:nvPr/>
          </p:nvSpPr>
          <p:spPr>
            <a:xfrm>
              <a:off x="0" y="0"/>
              <a:ext cx="11623604" cy="1423479"/>
            </a:xfrm>
            <a:prstGeom prst="rect">
              <a:avLst/>
            </a:prstGeom>
          </p:spPr>
          <p:txBody>
            <a:bodyPr anchor="t" rtlCol="false" tIns="0" lIns="0" bIns="0" rIns="0"/>
            <a:lstStyle/>
            <a:p>
              <a:pPr algn="ctr">
                <a:lnSpc>
                  <a:spcPts val="7126"/>
                </a:lnSpc>
              </a:pPr>
              <a:r>
                <a:rPr lang="en-US" b="true" sz="7200">
                  <a:solidFill>
                    <a:srgbClr val="ED1C24"/>
                  </a:solidFill>
                  <a:latin typeface="Times New Roman Bold"/>
                  <a:ea typeface="Times New Roman Bold"/>
                  <a:cs typeface="Times New Roman Bold"/>
                  <a:sym typeface="Times New Roman Bold"/>
                </a:rPr>
                <a:t>Content IP’s</a:t>
              </a:r>
            </a:p>
          </p:txBody>
        </p:sp>
      </p:grpSp>
    </p:spTree>
  </p:cSld>
  <p:clrMapOvr>
    <a:masterClrMapping/>
  </p:clrMapOvr>
</p:sld>
</file>

<file path=ppt/slides/slide1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479503" y="4535490"/>
            <a:ext cx="6364243" cy="4239439"/>
          </a:xfrm>
          <a:custGeom>
            <a:avLst/>
            <a:gdLst/>
            <a:ahLst/>
            <a:cxnLst/>
            <a:rect r="r" b="b" t="t" l="l"/>
            <a:pathLst>
              <a:path h="4239439" w="6364243">
                <a:moveTo>
                  <a:pt x="0" y="0"/>
                </a:moveTo>
                <a:lnTo>
                  <a:pt x="6364243" y="0"/>
                </a:lnTo>
                <a:lnTo>
                  <a:pt x="6364243" y="4239440"/>
                </a:lnTo>
                <a:lnTo>
                  <a:pt x="0" y="4239440"/>
                </a:lnTo>
                <a:lnTo>
                  <a:pt x="0" y="0"/>
                </a:lnTo>
                <a:close/>
              </a:path>
            </a:pathLst>
          </a:custGeom>
          <a:blipFill>
            <a:blip r:embed="rId2"/>
            <a:stretch>
              <a:fillRect l="0" t="0" r="0" b="0"/>
            </a:stretch>
          </a:blipFill>
        </p:spPr>
      </p:sp>
      <p:sp>
        <p:nvSpPr>
          <p:cNvPr name="TextBox 6" id="6"/>
          <p:cNvSpPr txBox="true"/>
          <p:nvPr/>
        </p:nvSpPr>
        <p:spPr>
          <a:xfrm rot="0">
            <a:off x="697554" y="3467899"/>
            <a:ext cx="9955040" cy="2965886"/>
          </a:xfrm>
          <a:prstGeom prst="rect">
            <a:avLst/>
          </a:prstGeom>
        </p:spPr>
        <p:txBody>
          <a:bodyPr anchor="t" rtlCol="false" tIns="0" lIns="0" bIns="0" rIns="0">
            <a:spAutoFit/>
          </a:bodyPr>
          <a:lstStyle/>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Concept:</a:t>
            </a:r>
          </a:p>
          <a:p>
            <a:pPr algn="l" marL="0" indent="0" lvl="0">
              <a:lnSpc>
                <a:spcPts val="2940"/>
              </a:lnSpc>
              <a:spcBef>
                <a:spcPct val="0"/>
              </a:spcBef>
            </a:pPr>
            <a:r>
              <a:rPr lang="en-US" sz="2100" strike="noStrike" u="none">
                <a:solidFill>
                  <a:srgbClr val="000000"/>
                </a:solidFill>
                <a:latin typeface="Glacial Indifference"/>
                <a:ea typeface="Glacial Indifference"/>
                <a:cs typeface="Glacial Indifference"/>
                <a:sym typeface="Glacial Indifference"/>
              </a:rPr>
              <a:t>A laid-back, effortlessly cool host sits in the foreground, unbothered, sipping coffee or casually working, while the real action happens in the background, where</a:t>
            </a:r>
            <a:r>
              <a:rPr lang="en-US" b="true" sz="2100" strike="noStrike" u="none">
                <a:solidFill>
                  <a:srgbClr val="ED1C24"/>
                </a:solidFill>
                <a:latin typeface="Glacial Indifference Bold"/>
                <a:ea typeface="Glacial Indifference Bold"/>
                <a:cs typeface="Glacial Indifference Bold"/>
                <a:sym typeface="Glacial Indifference Bold"/>
              </a:rPr>
              <a:t> DBS does it all</a:t>
            </a:r>
            <a:r>
              <a:rPr lang="en-US" sz="2100" strike="noStrike" u="none">
                <a:solidFill>
                  <a:srgbClr val="000000"/>
                </a:solidFill>
                <a:latin typeface="Glacial Indifference"/>
                <a:ea typeface="Glacial Indifference"/>
                <a:cs typeface="Glacial Indifference"/>
                <a:sym typeface="Glacial Indifference"/>
              </a:rPr>
              <a:t>. As he chill, a group of energetic executive in DBS branded clothing frantically deliver updates on the top three biggest financial, business, or tech happenings of the week—because, just like DBS, they do it all, while you focus on living more.</a:t>
            </a:r>
          </a:p>
          <a:p>
            <a:pPr algn="l" marL="0" indent="0" lvl="0">
              <a:lnSpc>
                <a:spcPts val="2940"/>
              </a:lnSpc>
              <a:spcBef>
                <a:spcPct val="0"/>
              </a:spcBef>
            </a:pPr>
          </a:p>
          <a:p>
            <a:pPr algn="l" marL="0" indent="0" lvl="0">
              <a:lnSpc>
                <a:spcPts val="2940"/>
              </a:lnSpc>
              <a:spcBef>
                <a:spcPct val="0"/>
              </a:spcBef>
            </a:pPr>
          </a:p>
        </p:txBody>
      </p:sp>
      <p:sp>
        <p:nvSpPr>
          <p:cNvPr name="TextBox 7" id="7"/>
          <p:cNvSpPr txBox="true"/>
          <p:nvPr/>
        </p:nvSpPr>
        <p:spPr>
          <a:xfrm rot="0">
            <a:off x="697554" y="2919644"/>
            <a:ext cx="3011574"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421854" y="120298"/>
            <a:ext cx="3290714"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Know Your BRAND</a:t>
            </a:r>
          </a:p>
        </p:txBody>
      </p:sp>
      <p:sp>
        <p:nvSpPr>
          <p:cNvPr name="TextBox 9" id="9"/>
          <p:cNvSpPr txBox="true"/>
          <p:nvPr/>
        </p:nvSpPr>
        <p:spPr>
          <a:xfrm rot="0">
            <a:off x="507579" y="1849669"/>
            <a:ext cx="11422933" cy="755650"/>
          </a:xfrm>
          <a:prstGeom prst="rect">
            <a:avLst/>
          </a:prstGeom>
        </p:spPr>
        <p:txBody>
          <a:bodyPr anchor="t" rtlCol="false" tIns="0" lIns="0" bIns="0" rIns="0">
            <a:spAutoFit/>
          </a:bodyPr>
          <a:lstStyle/>
          <a:p>
            <a:pPr algn="l" marL="0" indent="0" lvl="0">
              <a:lnSpc>
                <a:spcPts val="5599"/>
              </a:lnSpc>
              <a:spcBef>
                <a:spcPct val="0"/>
              </a:spcBef>
            </a:pPr>
            <a:r>
              <a:rPr lang="en-US" b="true" sz="3999">
                <a:solidFill>
                  <a:srgbClr val="ED1C24"/>
                </a:solidFill>
                <a:latin typeface="Times New Roman Bold"/>
                <a:ea typeface="Times New Roman Bold"/>
                <a:cs typeface="Times New Roman Bold"/>
                <a:sym typeface="Times New Roman Bold"/>
              </a:rPr>
              <a:t>When DBS Does It All, Live More Report Less</a:t>
            </a:r>
          </a:p>
        </p:txBody>
      </p:sp>
      <p:sp>
        <p:nvSpPr>
          <p:cNvPr name="TextBox 10" id="10"/>
          <p:cNvSpPr txBox="true"/>
          <p:nvPr/>
        </p:nvSpPr>
        <p:spPr>
          <a:xfrm rot="0">
            <a:off x="697554" y="5731202"/>
            <a:ext cx="9955040" cy="4336923"/>
          </a:xfrm>
          <a:prstGeom prst="rect">
            <a:avLst/>
          </a:prstGeom>
        </p:spPr>
        <p:txBody>
          <a:bodyPr anchor="t" rtlCol="false" tIns="0" lIns="0" bIns="0" rIns="0">
            <a:spAutoFit/>
          </a:bodyPr>
          <a:lstStyle/>
          <a:p>
            <a:pPr algn="l" marL="0" indent="0" lvl="0">
              <a:lnSpc>
                <a:spcPts val="2646"/>
              </a:lnSpc>
            </a:pPr>
            <a:r>
              <a:rPr lang="en-US" b="true" sz="2100">
                <a:solidFill>
                  <a:srgbClr val="000000"/>
                </a:solidFill>
                <a:latin typeface="Glacial Indifference Bold"/>
                <a:ea typeface="Glacial Indifference Bold"/>
                <a:cs typeface="Glacial Indifference Bold"/>
                <a:sym typeface="Glacial Indifference Bold"/>
              </a:rPr>
              <a:t>Format</a:t>
            </a:r>
            <a:r>
              <a:rPr lang="en-US" b="true" sz="2100" strike="noStrike" u="none">
                <a:solidFill>
                  <a:srgbClr val="000000"/>
                </a:solidFill>
                <a:latin typeface="Glacial Indifference Bold"/>
                <a:ea typeface="Glacial Indifference Bold"/>
                <a:cs typeface="Glacial Indifference Bold"/>
                <a:sym typeface="Glacial Indifference Bold"/>
              </a:rPr>
              <a:t>:</a:t>
            </a:r>
          </a:p>
          <a:p>
            <a:pPr algn="l" marL="0" indent="0" lvl="0">
              <a:lnSpc>
                <a:spcPts val="2646"/>
              </a:lnSpc>
            </a:pPr>
          </a:p>
          <a:p>
            <a:pPr algn="l">
              <a:lnSpc>
                <a:spcPts val="2646"/>
              </a:lnSpc>
            </a:pPr>
            <a:r>
              <a:rPr lang="en-US" b="true" sz="2100" strike="noStrike" u="none">
                <a:solidFill>
                  <a:srgbClr val="000000"/>
                </a:solidFill>
                <a:latin typeface="Glacial Indifference Bold"/>
                <a:ea typeface="Glacial Indifference Bold"/>
                <a:cs typeface="Glacial Indifference Bold"/>
                <a:sym typeface="Glacial Indifference Bold"/>
              </a:rPr>
              <a:t>Opening Shot: </a:t>
            </a:r>
            <a:r>
              <a:rPr lang="en-US" sz="2100" strike="noStrike" u="none">
                <a:solidFill>
                  <a:srgbClr val="000000"/>
                </a:solidFill>
                <a:latin typeface="Glacial Indifference"/>
                <a:ea typeface="Glacial Indifference"/>
                <a:cs typeface="Glacial Indifference"/>
                <a:sym typeface="Glacial Indifference"/>
              </a:rPr>
              <a:t>The host relaxes at a desk/café/home while the chaos unfolds behind them.</a:t>
            </a:r>
          </a:p>
          <a:p>
            <a:pPr algn="l">
              <a:lnSpc>
                <a:spcPts val="2646"/>
              </a:lnSpc>
            </a:pPr>
            <a:r>
              <a:rPr lang="en-US" b="true" sz="2100" strike="noStrike" u="none">
                <a:solidFill>
                  <a:srgbClr val="000000"/>
                </a:solidFill>
                <a:latin typeface="Glacial Indifference Bold"/>
                <a:ea typeface="Glacial Indifference Bold"/>
                <a:cs typeface="Glacial Indifference Bold"/>
                <a:sym typeface="Glacial Indifference Bold"/>
              </a:rPr>
              <a:t>Segment 1:</a:t>
            </a:r>
            <a:r>
              <a:rPr lang="en-US" sz="2100" strike="noStrike" u="none">
                <a:solidFill>
                  <a:srgbClr val="000000"/>
                </a:solidFill>
                <a:latin typeface="Glacial Indifference"/>
                <a:ea typeface="Glacial Indifference"/>
                <a:cs typeface="Glacial Indifference"/>
                <a:sym typeface="Glacial Indifference"/>
              </a:rPr>
              <a:t> The host in a chill manner says, “ Today we are telling you "Top 3 financial/tech/business updates of the week’, chalo lets start!”– The ‘news crew’ then moves on to quickly break it down in overly dramatic, high-energy way.</a:t>
            </a:r>
          </a:p>
          <a:p>
            <a:pPr algn="l">
              <a:lnSpc>
                <a:spcPts val="2646"/>
              </a:lnSpc>
            </a:pPr>
            <a:r>
              <a:rPr lang="en-US" b="true" sz="2100" strike="noStrike" u="none">
                <a:solidFill>
                  <a:srgbClr val="000000"/>
                </a:solidFill>
                <a:latin typeface="Glacial Indifference Bold"/>
                <a:ea typeface="Glacial Indifference Bold"/>
                <a:cs typeface="Glacial Indifference Bold"/>
                <a:sym typeface="Glacial Indifference Bold"/>
              </a:rPr>
              <a:t>Segment 2: </a:t>
            </a:r>
            <a:r>
              <a:rPr lang="en-US" sz="2100" strike="noStrike" u="none">
                <a:solidFill>
                  <a:srgbClr val="000000"/>
                </a:solidFill>
                <a:latin typeface="Glacial Indifference"/>
                <a:ea typeface="Glacial Indifference"/>
                <a:cs typeface="Glacial Indifference"/>
                <a:sym typeface="Glacial Indifference"/>
              </a:rPr>
              <a:t>"Know Your Bank" – In a quick, seamless transition, we see the host turn while sipping coffee, break the fourth wall and speak directly to the camera as to how DBS effortlessly handles somethieverything tied to that week’s headlines.</a:t>
            </a:r>
          </a:p>
          <a:p>
            <a:pPr algn="l">
              <a:lnSpc>
                <a:spcPts val="2646"/>
              </a:lnSpc>
            </a:pPr>
            <a:r>
              <a:rPr lang="en-US" b="true" sz="2100" strike="noStrike" u="none">
                <a:solidFill>
                  <a:srgbClr val="000000"/>
                </a:solidFill>
                <a:latin typeface="Glacial Indifference Bold"/>
                <a:ea typeface="Glacial Indifference Bold"/>
                <a:cs typeface="Glacial Indifference Bold"/>
                <a:sym typeface="Glacial Indifference Bold"/>
              </a:rPr>
              <a:t>Closing Shot: B</a:t>
            </a:r>
            <a:r>
              <a:rPr lang="en-US" sz="2100" strike="noStrike" u="none">
                <a:solidFill>
                  <a:srgbClr val="000000"/>
                </a:solidFill>
                <a:latin typeface="Glacial Indifference"/>
                <a:ea typeface="Glacial Indifference"/>
                <a:cs typeface="Glacial Indifference"/>
                <a:sym typeface="Glacial Indifference"/>
              </a:rPr>
              <a:t>arely acknowledging the chaos, he moves on to looking at the camera with a smirk saying: “When your bank does it all, you just sit back and live more.”</a:t>
            </a:r>
          </a:p>
          <a:p>
            <a:pPr algn="l" marL="0" indent="0" lvl="0">
              <a:lnSpc>
                <a:spcPts val="2646"/>
              </a:lnSpc>
            </a:pPr>
          </a:p>
        </p:txBody>
      </p:sp>
    </p:spTree>
  </p:cSld>
  <p:clrMapOvr>
    <a:masterClrMapping/>
  </p:clrMapOvr>
</p:sld>
</file>

<file path=ppt/slides/slide1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2175285" y="1729572"/>
            <a:ext cx="5084015" cy="7869568"/>
          </a:xfrm>
          <a:custGeom>
            <a:avLst/>
            <a:gdLst/>
            <a:ahLst/>
            <a:cxnLst/>
            <a:rect r="r" b="b" t="t" l="l"/>
            <a:pathLst>
              <a:path h="7869568" w="5084015">
                <a:moveTo>
                  <a:pt x="0" y="0"/>
                </a:moveTo>
                <a:lnTo>
                  <a:pt x="5084015" y="0"/>
                </a:lnTo>
                <a:lnTo>
                  <a:pt x="5084015" y="7869568"/>
                </a:lnTo>
                <a:lnTo>
                  <a:pt x="0" y="7869568"/>
                </a:lnTo>
                <a:lnTo>
                  <a:pt x="0" y="0"/>
                </a:lnTo>
                <a:close/>
              </a:path>
            </a:pathLst>
          </a:custGeom>
          <a:blipFill>
            <a:blip r:embed="rId2"/>
            <a:stretch>
              <a:fillRect l="0" t="0" r="0" b="0"/>
            </a:stretch>
          </a:blipFill>
        </p:spPr>
      </p:sp>
      <p:sp>
        <p:nvSpPr>
          <p:cNvPr name="TextBox 6" id="6"/>
          <p:cNvSpPr txBox="true"/>
          <p:nvPr/>
        </p:nvSpPr>
        <p:spPr>
          <a:xfrm rot="0">
            <a:off x="649929" y="3689125"/>
            <a:ext cx="9955040" cy="2223135"/>
          </a:xfrm>
          <a:prstGeom prst="rect">
            <a:avLst/>
          </a:prstGeom>
        </p:spPr>
        <p:txBody>
          <a:bodyPr anchor="t" rtlCol="false" tIns="0" lIns="0" bIns="0" rIns="0">
            <a:spAutoFit/>
          </a:bodyPr>
          <a:lstStyle/>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Concept:</a:t>
            </a:r>
          </a:p>
          <a:p>
            <a:pPr algn="l" marL="0" indent="0" lvl="0">
              <a:lnSpc>
                <a:spcPts val="2940"/>
              </a:lnSpc>
              <a:spcBef>
                <a:spcPct val="0"/>
              </a:spcBef>
            </a:pPr>
            <a:r>
              <a:rPr lang="en-US" sz="2100" strike="noStrike" u="none">
                <a:solidFill>
                  <a:srgbClr val="000000"/>
                </a:solidFill>
                <a:latin typeface="Glacial Indifference"/>
                <a:ea typeface="Glacial Indifference"/>
                <a:cs typeface="Glacial Indifference"/>
                <a:sym typeface="Glacial Indifference"/>
              </a:rPr>
              <a:t>IThis content series brings to life how </a:t>
            </a:r>
            <a:r>
              <a:rPr lang="en-US" b="true" sz="2100" strike="noStrike" u="none">
                <a:solidFill>
                  <a:srgbClr val="000000"/>
                </a:solidFill>
                <a:latin typeface="Glacial Indifference Bold"/>
                <a:ea typeface="Glacial Indifference Bold"/>
                <a:cs typeface="Glacial Indifference Bold"/>
                <a:sym typeface="Glacial Indifference Bold"/>
              </a:rPr>
              <a:t>DBS Bank India</a:t>
            </a:r>
            <a:r>
              <a:rPr lang="en-US" sz="2100" strike="noStrike" u="none">
                <a:solidFill>
                  <a:srgbClr val="000000"/>
                </a:solidFill>
                <a:latin typeface="Glacial Indifference"/>
                <a:ea typeface="Glacial Indifference"/>
                <a:cs typeface="Glacial Indifference"/>
                <a:sym typeface="Glacial Indifference"/>
              </a:rPr>
              <a:t>, strengthened by its merger with </a:t>
            </a:r>
            <a:r>
              <a:rPr lang="en-US" b="true" sz="2100" strike="noStrike" u="none">
                <a:solidFill>
                  <a:srgbClr val="000000"/>
                </a:solidFill>
                <a:latin typeface="Glacial Indifference Bold"/>
                <a:ea typeface="Glacial Indifference Bold"/>
                <a:cs typeface="Glacial Indifference Bold"/>
                <a:sym typeface="Glacial Indifference Bold"/>
              </a:rPr>
              <a:t>Lakshmi Vilas Bank</a:t>
            </a:r>
            <a:r>
              <a:rPr lang="en-US" sz="2100" strike="noStrike" u="none">
                <a:solidFill>
                  <a:srgbClr val="000000"/>
                </a:solidFill>
                <a:latin typeface="Glacial Indifference"/>
                <a:ea typeface="Glacial Indifference"/>
                <a:cs typeface="Glacial Indifference"/>
                <a:sym typeface="Glacial Indifference"/>
              </a:rPr>
              <a:t>, is actively shaping India's future. Through building blocks as a visual metaphor, we showcase how </a:t>
            </a:r>
            <a:r>
              <a:rPr lang="en-US" b="true" sz="2100" strike="noStrike" u="none">
                <a:solidFill>
                  <a:srgbClr val="EB1C24"/>
                </a:solidFill>
                <a:latin typeface="Glacial Indifference Bold"/>
                <a:ea typeface="Glacial Indifference Bold"/>
                <a:cs typeface="Glacial Indifference Bold"/>
                <a:sym typeface="Glacial Indifference Bold"/>
              </a:rPr>
              <a:t>DBS does is all</a:t>
            </a:r>
            <a:r>
              <a:rPr lang="en-US" sz="2100" strike="noStrike" u="none">
                <a:solidFill>
                  <a:srgbClr val="000000"/>
                </a:solidFill>
                <a:latin typeface="Glacial Indifference"/>
                <a:ea typeface="Glacial Indifference"/>
                <a:cs typeface="Glacial Indifference"/>
                <a:sym typeface="Glacial Indifference"/>
              </a:rPr>
              <a:t> and is enabling businesses, students, and individuals to "build more"—whether through SME funding, investments, or education loans.</a:t>
            </a:r>
          </a:p>
        </p:txBody>
      </p:sp>
      <p:sp>
        <p:nvSpPr>
          <p:cNvPr name="TextBox 7" id="7"/>
          <p:cNvSpPr txBox="true"/>
          <p:nvPr/>
        </p:nvSpPr>
        <p:spPr>
          <a:xfrm rot="0">
            <a:off x="697554" y="2919644"/>
            <a:ext cx="1794499"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421854" y="120298"/>
            <a:ext cx="4140398"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Are Your Perfect Ally</a:t>
            </a:r>
          </a:p>
        </p:txBody>
      </p:sp>
      <p:sp>
        <p:nvSpPr>
          <p:cNvPr name="TextBox 9" id="9"/>
          <p:cNvSpPr txBox="true"/>
          <p:nvPr/>
        </p:nvSpPr>
        <p:spPr>
          <a:xfrm rot="0">
            <a:off x="507579" y="1849669"/>
            <a:ext cx="11422933" cy="755650"/>
          </a:xfrm>
          <a:prstGeom prst="rect">
            <a:avLst/>
          </a:prstGeom>
        </p:spPr>
        <p:txBody>
          <a:bodyPr anchor="t" rtlCol="false" tIns="0" lIns="0" bIns="0" rIns="0">
            <a:spAutoFit/>
          </a:bodyPr>
          <a:lstStyle/>
          <a:p>
            <a:pPr algn="l" marL="0" indent="0" lvl="0">
              <a:lnSpc>
                <a:spcPts val="5599"/>
              </a:lnSpc>
              <a:spcBef>
                <a:spcPct val="0"/>
              </a:spcBef>
            </a:pPr>
            <a:r>
              <a:rPr lang="en-US" b="true" sz="3999">
                <a:solidFill>
                  <a:srgbClr val="ED1C24"/>
                </a:solidFill>
                <a:latin typeface="Times New Roman Bold"/>
                <a:ea typeface="Times New Roman Bold"/>
                <a:cs typeface="Times New Roman Bold"/>
                <a:sym typeface="Times New Roman Bold"/>
              </a:rPr>
              <a:t>When DBS Does It All, India Lives More</a:t>
            </a:r>
          </a:p>
        </p:txBody>
      </p:sp>
      <p:sp>
        <p:nvSpPr>
          <p:cNvPr name="TextBox 10" id="10"/>
          <p:cNvSpPr txBox="true"/>
          <p:nvPr/>
        </p:nvSpPr>
        <p:spPr>
          <a:xfrm rot="0">
            <a:off x="649929" y="6037851"/>
            <a:ext cx="9955040" cy="3337560"/>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Format: </a:t>
            </a:r>
          </a:p>
          <a:p>
            <a:pPr algn="l">
              <a:lnSpc>
                <a:spcPts val="2940"/>
              </a:lnSpc>
            </a:pPr>
          </a:p>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Opening Shot: </a:t>
            </a:r>
            <a:r>
              <a:rPr lang="en-US" sz="2100">
                <a:solidFill>
                  <a:srgbClr val="000000"/>
                </a:solidFill>
                <a:latin typeface="Glacial Indifference"/>
                <a:ea typeface="Glacial Indifference"/>
                <a:cs typeface="Glacial Indifference"/>
                <a:sym typeface="Glacial Indifference"/>
              </a:rPr>
              <a:t>The host starts with an empty surface and a pile of blocks.</a:t>
            </a:r>
          </a:p>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As They Build: </a:t>
            </a:r>
            <a:r>
              <a:rPr lang="en-US" sz="2100">
                <a:solidFill>
                  <a:srgbClr val="000000"/>
                </a:solidFill>
                <a:latin typeface="Glacial Indifference"/>
                <a:ea typeface="Glacial Indifference"/>
                <a:cs typeface="Glacial Indifference"/>
                <a:sym typeface="Glacial Indifference"/>
              </a:rPr>
              <a:t>Each block represents a financial pillar—funding for businesses, investment growth, education loans, etc.</a:t>
            </a:r>
          </a:p>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Narration: </a:t>
            </a:r>
            <a:r>
              <a:rPr lang="en-US" sz="2100">
                <a:solidFill>
                  <a:srgbClr val="000000"/>
                </a:solidFill>
                <a:latin typeface="Glacial Indifference"/>
                <a:ea typeface="Glacial Indifference"/>
                <a:cs typeface="Glacial Indifference"/>
                <a:sym typeface="Glacial Indifference"/>
              </a:rPr>
              <a:t>The host explains how DBS acts as an ally, making each financial goal achievable.</a:t>
            </a:r>
          </a:p>
          <a:p>
            <a:pPr algn="l" marL="0" indent="0" lvl="0">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Final Shot: </a:t>
            </a:r>
            <a:r>
              <a:rPr lang="en-US" sz="2100">
                <a:solidFill>
                  <a:srgbClr val="000000"/>
                </a:solidFill>
                <a:latin typeface="Glacial Indifference"/>
                <a:ea typeface="Glacial Indifference"/>
                <a:cs typeface="Glacial Indifference"/>
                <a:sym typeface="Glacial Indifference"/>
              </a:rPr>
              <a:t>The complete structure stands tall with the DBS logo, reinforcing the idea: “When your bank does it all, India Lives More.”</a:t>
            </a:r>
          </a:p>
        </p:txBody>
      </p:sp>
    </p:spTree>
  </p:cSld>
  <p:clrMapOvr>
    <a:masterClrMapping/>
  </p:clrMapOvr>
</p:sld>
</file>

<file path=ppt/slides/slide1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209834" y="4846977"/>
            <a:ext cx="6429274" cy="3616466"/>
          </a:xfrm>
          <a:custGeom>
            <a:avLst/>
            <a:gdLst/>
            <a:ahLst/>
            <a:cxnLst/>
            <a:rect r="r" b="b" t="t" l="l"/>
            <a:pathLst>
              <a:path h="3616466" w="6429274">
                <a:moveTo>
                  <a:pt x="0" y="0"/>
                </a:moveTo>
                <a:lnTo>
                  <a:pt x="6429274" y="0"/>
                </a:lnTo>
                <a:lnTo>
                  <a:pt x="6429274" y="3616466"/>
                </a:lnTo>
                <a:lnTo>
                  <a:pt x="0" y="3616466"/>
                </a:lnTo>
                <a:lnTo>
                  <a:pt x="0" y="0"/>
                </a:lnTo>
                <a:close/>
              </a:path>
            </a:pathLst>
          </a:custGeom>
          <a:blipFill>
            <a:blip r:embed="rId2"/>
            <a:stretch>
              <a:fillRect l="0" t="0" r="0" b="0"/>
            </a:stretch>
          </a:blipFill>
        </p:spPr>
      </p:sp>
      <p:sp>
        <p:nvSpPr>
          <p:cNvPr name="TextBox 6" id="6"/>
          <p:cNvSpPr txBox="true"/>
          <p:nvPr/>
        </p:nvSpPr>
        <p:spPr>
          <a:xfrm rot="0">
            <a:off x="649929" y="3689125"/>
            <a:ext cx="9955040" cy="2223135"/>
          </a:xfrm>
          <a:prstGeom prst="rect">
            <a:avLst/>
          </a:prstGeom>
        </p:spPr>
        <p:txBody>
          <a:bodyPr anchor="t" rtlCol="false" tIns="0" lIns="0" bIns="0" rIns="0">
            <a:spAutoFit/>
          </a:bodyPr>
          <a:lstStyle/>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Concept:</a:t>
            </a:r>
          </a:p>
          <a:p>
            <a:pPr algn="l" marL="0" indent="0" lvl="0">
              <a:lnSpc>
                <a:spcPts val="2940"/>
              </a:lnSpc>
              <a:spcBef>
                <a:spcPct val="0"/>
              </a:spcBef>
            </a:pPr>
            <a:r>
              <a:rPr lang="en-US" sz="2100" strike="noStrike" u="none">
                <a:solidFill>
                  <a:srgbClr val="000000"/>
                </a:solidFill>
                <a:latin typeface="Glacial Indifference"/>
                <a:ea typeface="Glacial Indifference"/>
                <a:cs typeface="Glacial Indifference"/>
                <a:sym typeface="Glacial Indifference"/>
              </a:rPr>
              <a:t>This visually compelling series uses a split-screen format to show how one person’s ability to use DBS features not only allows them to "Live More" but also enables others to Live More through the DBS Foundation. Each episode follows a different protagonist whose financial decisions—made easy as </a:t>
            </a:r>
            <a:r>
              <a:rPr lang="en-US" b="true" sz="2100" strike="noStrike" u="none">
                <a:solidFill>
                  <a:srgbClr val="EB1C24"/>
                </a:solidFill>
                <a:latin typeface="Glacial Indifference Bold"/>
                <a:ea typeface="Glacial Indifference Bold"/>
                <a:cs typeface="Glacial Indifference Bold"/>
                <a:sym typeface="Glacial Indifference Bold"/>
              </a:rPr>
              <a:t>DBS does it all</a:t>
            </a:r>
            <a:r>
              <a:rPr lang="en-US" sz="2100" strike="noStrike" u="none">
                <a:solidFill>
                  <a:srgbClr val="000000"/>
                </a:solidFill>
                <a:latin typeface="Glacial Indifference"/>
                <a:ea typeface="Glacial Indifference"/>
                <a:cs typeface="Glacial Indifference"/>
                <a:sym typeface="Glacial Indifference"/>
              </a:rPr>
              <a:t> by creating a ripple effect, positively impacting someone else’s life.</a:t>
            </a:r>
          </a:p>
        </p:txBody>
      </p:sp>
      <p:sp>
        <p:nvSpPr>
          <p:cNvPr name="TextBox 7" id="7"/>
          <p:cNvSpPr txBox="true"/>
          <p:nvPr/>
        </p:nvSpPr>
        <p:spPr>
          <a:xfrm rot="0">
            <a:off x="697554" y="2919644"/>
            <a:ext cx="1890539"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421854" y="120298"/>
            <a:ext cx="4080991"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Blend With Your Life</a:t>
            </a:r>
          </a:p>
        </p:txBody>
      </p:sp>
      <p:sp>
        <p:nvSpPr>
          <p:cNvPr name="TextBox 9" id="9"/>
          <p:cNvSpPr txBox="true"/>
          <p:nvPr/>
        </p:nvSpPr>
        <p:spPr>
          <a:xfrm rot="0">
            <a:off x="507579" y="1849669"/>
            <a:ext cx="11422933" cy="755650"/>
          </a:xfrm>
          <a:prstGeom prst="rect">
            <a:avLst/>
          </a:prstGeom>
        </p:spPr>
        <p:txBody>
          <a:bodyPr anchor="t" rtlCol="false" tIns="0" lIns="0" bIns="0" rIns="0">
            <a:spAutoFit/>
          </a:bodyPr>
          <a:lstStyle/>
          <a:p>
            <a:pPr algn="l" marL="0" indent="0" lvl="0">
              <a:lnSpc>
                <a:spcPts val="5599"/>
              </a:lnSpc>
              <a:spcBef>
                <a:spcPct val="0"/>
              </a:spcBef>
            </a:pPr>
            <a:r>
              <a:rPr lang="en-US" b="true" sz="3999">
                <a:solidFill>
                  <a:srgbClr val="ED1C24"/>
                </a:solidFill>
                <a:latin typeface="Times New Roman Bold"/>
                <a:ea typeface="Times New Roman Bold"/>
                <a:cs typeface="Times New Roman Bold"/>
                <a:sym typeface="Times New Roman Bold"/>
              </a:rPr>
              <a:t> When DBS Does It All, Live More Together</a:t>
            </a:r>
          </a:p>
        </p:txBody>
      </p:sp>
      <p:sp>
        <p:nvSpPr>
          <p:cNvPr name="TextBox 10" id="10"/>
          <p:cNvSpPr txBox="true"/>
          <p:nvPr/>
        </p:nvSpPr>
        <p:spPr>
          <a:xfrm rot="0">
            <a:off x="697554" y="6122170"/>
            <a:ext cx="9955040" cy="3337560"/>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Format:</a:t>
            </a:r>
          </a:p>
          <a:p>
            <a:pPr algn="l" marL="0" indent="0" lvl="0">
              <a:lnSpc>
                <a:spcPts val="2940"/>
              </a:lnSpc>
              <a:spcBef>
                <a:spcPct val="0"/>
              </a:spcBef>
            </a:pPr>
          </a:p>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Split-Screen Format: </a:t>
            </a:r>
            <a:r>
              <a:rPr lang="en-US" sz="2100" strike="noStrike" u="none">
                <a:solidFill>
                  <a:srgbClr val="000000"/>
                </a:solidFill>
                <a:latin typeface="Glacial Indifference"/>
                <a:ea typeface="Glacial Indifference"/>
                <a:cs typeface="Glacial Indifference"/>
                <a:sym typeface="Glacial Indifference"/>
              </a:rPr>
              <a:t>One side focuses on the main protagonist (a DBS user), while the other side highlights the indirect but powerful impact of their actions on someone else.</a:t>
            </a:r>
          </a:p>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Fast-Paced Transitions: </a:t>
            </a:r>
            <a:r>
              <a:rPr lang="en-US" sz="2100" strike="noStrike" u="none">
                <a:solidFill>
                  <a:srgbClr val="000000"/>
                </a:solidFill>
                <a:latin typeface="Glacial Indifference"/>
                <a:ea typeface="Glacial Indifference"/>
                <a:cs typeface="Glacial Indifference"/>
                <a:sym typeface="Glacial Indifference"/>
              </a:rPr>
              <a:t>A seamless blend between how effortless banking leads to meaningful change.</a:t>
            </a:r>
          </a:p>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Personal &amp; Relatable Stories: </a:t>
            </a:r>
            <a:r>
              <a:rPr lang="en-US" sz="2100" strike="noStrike" u="none">
                <a:solidFill>
                  <a:srgbClr val="000000"/>
                </a:solidFill>
                <a:latin typeface="Glacial Indifference"/>
                <a:ea typeface="Glacial Indifference"/>
                <a:cs typeface="Glacial Indifference"/>
                <a:sym typeface="Glacial Indifference"/>
              </a:rPr>
              <a:t>Realistic scenarios that show how a simple financial action leads to bigger changes.</a:t>
            </a:r>
          </a:p>
        </p:txBody>
      </p:sp>
    </p:spTree>
  </p:cSld>
  <p:clrMapOvr>
    <a:masterClrMapping/>
  </p:clrMapOvr>
</p:sld>
</file>

<file path=ppt/slides/slide1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09" y="0"/>
            <a:ext cx="18282582" cy="10287000"/>
          </a:xfrm>
          <a:custGeom>
            <a:avLst/>
            <a:gdLst/>
            <a:ahLst/>
            <a:cxnLst/>
            <a:rect r="r" b="b" t="t" l="l"/>
            <a:pathLst>
              <a:path h="10287000" w="18282582">
                <a:moveTo>
                  <a:pt x="0" y="0"/>
                </a:moveTo>
                <a:lnTo>
                  <a:pt x="18282582" y="0"/>
                </a:lnTo>
                <a:lnTo>
                  <a:pt x="18282582"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6804559" y="8652429"/>
            <a:ext cx="2564247" cy="2564247"/>
            <a:chOff x="0" y="0"/>
            <a:chExt cx="3418996" cy="3418996"/>
          </a:xfrm>
        </p:grpSpPr>
        <p:sp>
          <p:nvSpPr>
            <p:cNvPr name="Freeform 4" id="4"/>
            <p:cNvSpPr/>
            <p:nvPr/>
          </p:nvSpPr>
          <p:spPr>
            <a:xfrm flipH="false" flipV="false" rot="0">
              <a:off x="0" y="0"/>
              <a:ext cx="3419094" cy="3418967"/>
            </a:xfrm>
            <a:custGeom>
              <a:avLst/>
              <a:gdLst/>
              <a:ahLst/>
              <a:cxnLst/>
              <a:rect r="r" b="b" t="t" l="l"/>
              <a:pathLst>
                <a:path h="3418967" w="3419094">
                  <a:moveTo>
                    <a:pt x="1709547" y="0"/>
                  </a:moveTo>
                  <a:cubicBezTo>
                    <a:pt x="765429" y="0"/>
                    <a:pt x="0" y="765429"/>
                    <a:pt x="0" y="1709547"/>
                  </a:cubicBezTo>
                  <a:cubicBezTo>
                    <a:pt x="0" y="2653665"/>
                    <a:pt x="765429" y="3418967"/>
                    <a:pt x="1709547" y="3418967"/>
                  </a:cubicBezTo>
                  <a:cubicBezTo>
                    <a:pt x="2653665" y="3418967"/>
                    <a:pt x="3419094" y="2653538"/>
                    <a:pt x="3419094" y="1709420"/>
                  </a:cubicBezTo>
                  <a:cubicBezTo>
                    <a:pt x="3419094" y="765302"/>
                    <a:pt x="2653665" y="0"/>
                    <a:pt x="1709547" y="0"/>
                  </a:cubicBezTo>
                  <a:close/>
                </a:path>
              </a:pathLst>
            </a:custGeom>
            <a:solidFill>
              <a:srgbClr val="ED1C24"/>
            </a:solidFill>
          </p:spPr>
        </p:sp>
      </p:grpSp>
      <p:sp>
        <p:nvSpPr>
          <p:cNvPr name="Freeform 5" id="5"/>
          <p:cNvSpPr/>
          <p:nvPr/>
        </p:nvSpPr>
        <p:spPr>
          <a:xfrm flipH="false" flipV="false" rot="0">
            <a:off x="-3015076" y="-2707898"/>
            <a:ext cx="7500512" cy="7500512"/>
          </a:xfrm>
          <a:custGeom>
            <a:avLst/>
            <a:gdLst/>
            <a:ahLst/>
            <a:cxnLst/>
            <a:rect r="r" b="b" t="t" l="l"/>
            <a:pathLst>
              <a:path h="7500512" w="7500512">
                <a:moveTo>
                  <a:pt x="0" y="0"/>
                </a:moveTo>
                <a:lnTo>
                  <a:pt x="7500511" y="0"/>
                </a:lnTo>
                <a:lnTo>
                  <a:pt x="7500511" y="7500512"/>
                </a:lnTo>
                <a:lnTo>
                  <a:pt x="0" y="75005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3413985" y="4441777"/>
            <a:ext cx="11460029" cy="1403447"/>
            <a:chOff x="0" y="0"/>
            <a:chExt cx="11623604" cy="1423479"/>
          </a:xfrm>
        </p:grpSpPr>
        <p:sp>
          <p:nvSpPr>
            <p:cNvPr name="Freeform 7" id="7"/>
            <p:cNvSpPr/>
            <p:nvPr/>
          </p:nvSpPr>
          <p:spPr>
            <a:xfrm flipH="false" flipV="false" rot="0">
              <a:off x="0" y="0"/>
              <a:ext cx="11623604" cy="1423479"/>
            </a:xfrm>
            <a:custGeom>
              <a:avLst/>
              <a:gdLst/>
              <a:ahLst/>
              <a:cxnLst/>
              <a:rect r="r" b="b" t="t" l="l"/>
              <a:pathLst>
                <a:path h="1423479" w="11623604">
                  <a:moveTo>
                    <a:pt x="0" y="0"/>
                  </a:moveTo>
                  <a:lnTo>
                    <a:pt x="11623604" y="0"/>
                  </a:lnTo>
                  <a:lnTo>
                    <a:pt x="11623604" y="1423479"/>
                  </a:lnTo>
                  <a:lnTo>
                    <a:pt x="0" y="1423479"/>
                  </a:lnTo>
                  <a:close/>
                </a:path>
              </a:pathLst>
            </a:custGeom>
            <a:solidFill>
              <a:srgbClr val="EB1C24">
                <a:alpha val="0"/>
              </a:srgbClr>
            </a:solidFill>
          </p:spPr>
        </p:sp>
        <p:sp>
          <p:nvSpPr>
            <p:cNvPr name="TextBox 8" id="8"/>
            <p:cNvSpPr txBox="true"/>
            <p:nvPr/>
          </p:nvSpPr>
          <p:spPr>
            <a:xfrm>
              <a:off x="0" y="0"/>
              <a:ext cx="11623604" cy="1423479"/>
            </a:xfrm>
            <a:prstGeom prst="rect">
              <a:avLst/>
            </a:prstGeom>
          </p:spPr>
          <p:txBody>
            <a:bodyPr anchor="t" rtlCol="false" tIns="0" lIns="0" bIns="0" rIns="0"/>
            <a:lstStyle/>
            <a:p>
              <a:pPr algn="ctr">
                <a:lnSpc>
                  <a:spcPts val="7126"/>
                </a:lnSpc>
              </a:pPr>
              <a:r>
                <a:rPr lang="en-US" b="true" sz="7200">
                  <a:solidFill>
                    <a:srgbClr val="ED1C24"/>
                  </a:solidFill>
                  <a:latin typeface="Times New Roman Bold"/>
                  <a:ea typeface="Times New Roman Bold"/>
                  <a:cs typeface="Times New Roman Bold"/>
                  <a:sym typeface="Times New Roman Bold"/>
                </a:rPr>
                <a:t>Always On Ideas</a:t>
              </a:r>
            </a:p>
          </p:txBody>
        </p:sp>
      </p:grpSp>
    </p:spTree>
  </p:cSld>
  <p:clrMapOvr>
    <a:masterClrMapping/>
  </p:clrMapOvr>
</p:sld>
</file>

<file path=ppt/slides/slide134.xml><?xml version="1.0" encoding="utf-8"?>
<p:sld xmlns:p="http://schemas.openxmlformats.org/presentationml/2006/main" xmlns:a="http://schemas.openxmlformats.org/drawingml/2006/main">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0" y="3600450"/>
            <a:ext cx="18288000" cy="3086100"/>
            <a:chOff x="0" y="0"/>
            <a:chExt cx="4816593" cy="812800"/>
          </a:xfrm>
        </p:grpSpPr>
        <p:sp>
          <p:nvSpPr>
            <p:cNvPr name="Freeform 3" id="3"/>
            <p:cNvSpPr/>
            <p:nvPr/>
          </p:nvSpPr>
          <p:spPr>
            <a:xfrm flipH="false" flipV="false" rot="0">
              <a:off x="0" y="0"/>
              <a:ext cx="4816592" cy="812800"/>
            </a:xfrm>
            <a:custGeom>
              <a:avLst/>
              <a:gdLst/>
              <a:ahLst/>
              <a:cxnLst/>
              <a:rect r="r" b="b" t="t" l="l"/>
              <a:pathLst>
                <a:path h="812800" w="4816592">
                  <a:moveTo>
                    <a:pt x="0" y="0"/>
                  </a:moveTo>
                  <a:lnTo>
                    <a:pt x="4816592" y="0"/>
                  </a:lnTo>
                  <a:lnTo>
                    <a:pt x="4816592" y="812800"/>
                  </a:lnTo>
                  <a:lnTo>
                    <a:pt x="0" y="812800"/>
                  </a:lnTo>
                  <a:close/>
                </a:path>
              </a:pathLst>
            </a:custGeom>
            <a:solidFill>
              <a:srgbClr val="FEFEFE"/>
            </a:solidFill>
          </p:spPr>
        </p:sp>
        <p:sp>
          <p:nvSpPr>
            <p:cNvPr name="TextBox 4" id="4"/>
            <p:cNvSpPr txBox="true"/>
            <p:nvPr/>
          </p:nvSpPr>
          <p:spPr>
            <a:xfrm>
              <a:off x="0" y="-47625"/>
              <a:ext cx="4816593" cy="860425"/>
            </a:xfrm>
            <a:prstGeom prst="rect">
              <a:avLst/>
            </a:prstGeom>
          </p:spPr>
          <p:txBody>
            <a:bodyPr anchor="ctr" rtlCol="false" tIns="50800" lIns="50800" bIns="50800" rIns="50800"/>
            <a:lstStyle/>
            <a:p>
              <a:pPr algn="ctr">
                <a:lnSpc>
                  <a:spcPts val="2940"/>
                </a:lnSpc>
              </a:pPr>
            </a:p>
          </p:txBody>
        </p:sp>
      </p:grpSp>
      <p:sp>
        <p:nvSpPr>
          <p:cNvPr name="TextBox 5" id="5"/>
          <p:cNvSpPr txBox="true"/>
          <p:nvPr/>
        </p:nvSpPr>
        <p:spPr>
          <a:xfrm rot="0">
            <a:off x="3020405" y="4093515"/>
            <a:ext cx="12247190" cy="1747544"/>
          </a:xfrm>
          <a:prstGeom prst="rect">
            <a:avLst/>
          </a:prstGeom>
        </p:spPr>
        <p:txBody>
          <a:bodyPr anchor="t" rtlCol="false" tIns="0" lIns="0" bIns="0" rIns="0">
            <a:spAutoFit/>
          </a:bodyPr>
          <a:lstStyle/>
          <a:p>
            <a:pPr algn="ctr">
              <a:lnSpc>
                <a:spcPts val="12880"/>
              </a:lnSpc>
            </a:pPr>
            <a:r>
              <a:rPr lang="en-US" b="true" sz="9200">
                <a:solidFill>
                  <a:srgbClr val="ED1C24"/>
                </a:solidFill>
                <a:latin typeface="Times New Roman Bold"/>
                <a:ea typeface="Times New Roman Bold"/>
                <a:cs typeface="Times New Roman Bold"/>
                <a:sym typeface="Times New Roman Bold"/>
              </a:rPr>
              <a:t>KNOW YOUR BRAND</a:t>
            </a:r>
          </a:p>
        </p:txBody>
      </p:sp>
    </p:spTree>
  </p:cSld>
  <p:clrMapOvr>
    <a:masterClrMapping/>
  </p:clrMapOvr>
</p:sld>
</file>

<file path=ppt/slides/slide13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11398" y="3689125"/>
            <a:ext cx="9256279" cy="2223135"/>
          </a:xfrm>
          <a:prstGeom prst="rect">
            <a:avLst/>
          </a:prstGeom>
        </p:spPr>
        <p:txBody>
          <a:bodyPr anchor="t" rtlCol="false" tIns="0" lIns="0" bIns="0" rIns="0">
            <a:spAutoFit/>
          </a:bodyPr>
          <a:lstStyle/>
          <a:p>
            <a:pPr algn="l" marL="0" indent="0" lvl="0">
              <a:lnSpc>
                <a:spcPts val="2940"/>
              </a:lnSpc>
              <a:spcBef>
                <a:spcPct val="0"/>
              </a:spcBef>
            </a:pPr>
            <a:r>
              <a:rPr lang="en-US" b="true" sz="2100" strike="noStrike" u="none">
                <a:solidFill>
                  <a:srgbClr val="000000"/>
                </a:solidFill>
                <a:latin typeface="Glacial Indifference Bold"/>
                <a:ea typeface="Glacial Indifference Bold"/>
                <a:cs typeface="Glacial Indifference Bold"/>
                <a:sym typeface="Glacial Indifference Bold"/>
              </a:rPr>
              <a:t>Concept:</a:t>
            </a:r>
            <a:r>
              <a:rPr lang="en-US" sz="2100" strike="noStrike" u="none">
                <a:solidFill>
                  <a:srgbClr val="FF0000"/>
                </a:solidFill>
                <a:latin typeface="Glacial Indifference"/>
                <a:ea typeface="Glacial Indifference"/>
                <a:cs typeface="Glacial Indifference"/>
                <a:sym typeface="Glacial Indifference"/>
              </a:rPr>
              <a:t> </a:t>
            </a:r>
            <a:r>
              <a:rPr lang="en-US" sz="2100" strike="noStrike" u="none">
                <a:solidFill>
                  <a:srgbClr val="000000"/>
                </a:solidFill>
                <a:latin typeface="Glacial Indifference"/>
                <a:ea typeface="Glacial Indifference"/>
                <a:cs typeface="Glacial Indifference"/>
                <a:sym typeface="Glacial Indifference"/>
              </a:rPr>
              <a:t>Modern banking isn’t just about transactions—it’s about impact. With DBS handling your finances, you focus on greener choices, mindful living, and what truly matters.</a:t>
            </a:r>
          </a:p>
          <a:p>
            <a:pPr algn="l" marL="0" indent="0" lvl="0">
              <a:lnSpc>
                <a:spcPts val="2940"/>
              </a:lnSpc>
              <a:spcBef>
                <a:spcPct val="0"/>
              </a:spcBef>
            </a:pPr>
            <a:r>
              <a:rPr lang="en-US" sz="2100" strike="noStrike" u="none">
                <a:solidFill>
                  <a:srgbClr val="000000"/>
                </a:solidFill>
                <a:latin typeface="Glacial Indifference"/>
                <a:ea typeface="Glacial Indifference"/>
                <a:cs typeface="Glacial Indifference"/>
                <a:sym typeface="Glacial Indifference"/>
              </a:rPr>
              <a:t>From paperless banking to eco-friendly rewards, every tap isn’t just effortless—it’s meaningful. When your bank not only focus on your banking needs but also contribute to a sustainable life so that you can</a:t>
            </a:r>
            <a:r>
              <a:rPr lang="en-US" b="true" sz="2100" strike="noStrike" u="none">
                <a:solidFill>
                  <a:srgbClr val="FF0000"/>
                </a:solidFill>
                <a:latin typeface="Glacial Indifference Bold"/>
                <a:ea typeface="Glacial Indifference Bold"/>
                <a:cs typeface="Glacial Indifference Bold"/>
                <a:sym typeface="Glacial Indifference Bold"/>
              </a:rPr>
              <a:t> #LiveMore</a:t>
            </a:r>
          </a:p>
        </p:txBody>
      </p:sp>
      <p:sp>
        <p:nvSpPr>
          <p:cNvPr name="TextBox 3" id="3"/>
          <p:cNvSpPr txBox="true"/>
          <p:nvPr/>
        </p:nvSpPr>
        <p:spPr>
          <a:xfrm rot="0">
            <a:off x="697554" y="2919644"/>
            <a:ext cx="3011574"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Carousel</a:t>
            </a:r>
          </a:p>
        </p:txBody>
      </p:sp>
      <p:grpSp>
        <p:nvGrpSpPr>
          <p:cNvPr name="Group 4" id="4"/>
          <p:cNvGrpSpPr/>
          <p:nvPr/>
        </p:nvGrpSpPr>
        <p:grpSpPr>
          <a:xfrm rot="0">
            <a:off x="0" y="-108846"/>
            <a:ext cx="18288000" cy="981619"/>
            <a:chOff x="0" y="0"/>
            <a:chExt cx="4816593" cy="258533"/>
          </a:xfrm>
        </p:grpSpPr>
        <p:sp>
          <p:nvSpPr>
            <p:cNvPr name="Freeform 5" id="5"/>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6" id="6"/>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421854" y="120298"/>
            <a:ext cx="3290714"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Know Your BRAND</a:t>
            </a:r>
          </a:p>
        </p:txBody>
      </p:sp>
      <p:sp>
        <p:nvSpPr>
          <p:cNvPr name="TextBox 8" id="8"/>
          <p:cNvSpPr txBox="true"/>
          <p:nvPr/>
        </p:nvSpPr>
        <p:spPr>
          <a:xfrm rot="0">
            <a:off x="507579" y="1849669"/>
            <a:ext cx="16355531" cy="755650"/>
          </a:xfrm>
          <a:prstGeom prst="rect">
            <a:avLst/>
          </a:prstGeom>
        </p:spPr>
        <p:txBody>
          <a:bodyPr anchor="t" rtlCol="false" tIns="0" lIns="0" bIns="0" rIns="0">
            <a:spAutoFit/>
          </a:bodyPr>
          <a:lstStyle/>
          <a:p>
            <a:pPr algn="l" marL="0" indent="0" lvl="0">
              <a:lnSpc>
                <a:spcPts val="5599"/>
              </a:lnSpc>
              <a:spcBef>
                <a:spcPct val="0"/>
              </a:spcBef>
            </a:pPr>
            <a:r>
              <a:rPr lang="en-US" b="true" sz="3999" strike="noStrike" u="none">
                <a:solidFill>
                  <a:srgbClr val="ED1C24"/>
                </a:solidFill>
                <a:latin typeface="Times New Roman Bold"/>
                <a:ea typeface="Times New Roman Bold"/>
                <a:cs typeface="Times New Roman Bold"/>
                <a:sym typeface="Times New Roman Bold"/>
              </a:rPr>
              <a:t>Do It All, Without Banking Holding You Back</a:t>
            </a:r>
          </a:p>
        </p:txBody>
      </p:sp>
    </p:spTree>
  </p:cSld>
  <p:clrMapOvr>
    <a:masterClrMapping/>
  </p:clrMapOvr>
</p:sld>
</file>

<file path=ppt/slides/slide1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4168"/>
            <a:chOff x="0" y="0"/>
            <a:chExt cx="4816593" cy="522579"/>
          </a:xfrm>
        </p:grpSpPr>
        <p:sp>
          <p:nvSpPr>
            <p:cNvPr name="Freeform 3" id="3"/>
            <p:cNvSpPr/>
            <p:nvPr/>
          </p:nvSpPr>
          <p:spPr>
            <a:xfrm flipH="false" flipV="false" rot="0">
              <a:off x="0" y="0"/>
              <a:ext cx="4816592" cy="522579"/>
            </a:xfrm>
            <a:custGeom>
              <a:avLst/>
              <a:gdLst/>
              <a:ahLst/>
              <a:cxnLst/>
              <a:rect r="r" b="b" t="t" l="l"/>
              <a:pathLst>
                <a:path h="522579" w="4816592">
                  <a:moveTo>
                    <a:pt x="0" y="0"/>
                  </a:moveTo>
                  <a:lnTo>
                    <a:pt x="4816592" y="0"/>
                  </a:lnTo>
                  <a:lnTo>
                    <a:pt x="4816592" y="522579"/>
                  </a:lnTo>
                  <a:lnTo>
                    <a:pt x="0" y="522579"/>
                  </a:lnTo>
                  <a:close/>
                </a:path>
              </a:pathLst>
            </a:custGeom>
            <a:solidFill>
              <a:srgbClr val="ED1C24"/>
            </a:solidFill>
          </p:spPr>
        </p:sp>
        <p:sp>
          <p:nvSpPr>
            <p:cNvPr name="TextBox 4" id="4"/>
            <p:cNvSpPr txBox="true"/>
            <p:nvPr/>
          </p:nvSpPr>
          <p:spPr>
            <a:xfrm>
              <a:off x="0" y="-38100"/>
              <a:ext cx="4816593" cy="560679"/>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446945" y="554037"/>
            <a:ext cx="2863825" cy="854076"/>
          </a:xfrm>
          <a:prstGeom prst="rect">
            <a:avLst/>
          </a:prstGeom>
        </p:spPr>
        <p:txBody>
          <a:bodyPr anchor="t" rtlCol="false" tIns="0" lIns="0" bIns="0" rIns="0">
            <a:spAutoFit/>
          </a:bodyPr>
          <a:lstStyle/>
          <a:p>
            <a:pPr algn="l">
              <a:lnSpc>
                <a:spcPts val="6999"/>
              </a:lnSpc>
            </a:pPr>
            <a:r>
              <a:rPr lang="en-US" sz="4999" b="true">
                <a:solidFill>
                  <a:srgbClr val="FFFFFF"/>
                </a:solidFill>
                <a:latin typeface="Glacial Indifference Bold"/>
                <a:ea typeface="Glacial Indifference Bold"/>
                <a:cs typeface="Glacial Indifference Bold"/>
                <a:sym typeface="Glacial Indifference Bold"/>
              </a:rPr>
              <a:t>Creatives</a:t>
            </a:r>
          </a:p>
        </p:txBody>
      </p:sp>
      <p:sp>
        <p:nvSpPr>
          <p:cNvPr name="Freeform 6" id="6"/>
          <p:cNvSpPr/>
          <p:nvPr/>
        </p:nvSpPr>
        <p:spPr>
          <a:xfrm flipH="false" flipV="false" rot="0">
            <a:off x="147638" y="2996252"/>
            <a:ext cx="4424125" cy="5530156"/>
          </a:xfrm>
          <a:custGeom>
            <a:avLst/>
            <a:gdLst/>
            <a:ahLst/>
            <a:cxnLst/>
            <a:rect r="r" b="b" t="t" l="l"/>
            <a:pathLst>
              <a:path h="5530156" w="4424125">
                <a:moveTo>
                  <a:pt x="0" y="0"/>
                </a:moveTo>
                <a:lnTo>
                  <a:pt x="4424124" y="0"/>
                </a:lnTo>
                <a:lnTo>
                  <a:pt x="4424124" y="5530155"/>
                </a:lnTo>
                <a:lnTo>
                  <a:pt x="0" y="5530155"/>
                </a:lnTo>
                <a:lnTo>
                  <a:pt x="0" y="0"/>
                </a:lnTo>
                <a:close/>
              </a:path>
            </a:pathLst>
          </a:custGeom>
          <a:blipFill>
            <a:blip r:embed="rId2"/>
            <a:stretch>
              <a:fillRect l="0" t="0" r="0" b="0"/>
            </a:stretch>
          </a:blipFill>
        </p:spPr>
      </p:sp>
      <p:sp>
        <p:nvSpPr>
          <p:cNvPr name="Freeform 7" id="7"/>
          <p:cNvSpPr/>
          <p:nvPr/>
        </p:nvSpPr>
        <p:spPr>
          <a:xfrm flipH="false" flipV="false" rot="0">
            <a:off x="4633340" y="2996252"/>
            <a:ext cx="4424125" cy="5530156"/>
          </a:xfrm>
          <a:custGeom>
            <a:avLst/>
            <a:gdLst/>
            <a:ahLst/>
            <a:cxnLst/>
            <a:rect r="r" b="b" t="t" l="l"/>
            <a:pathLst>
              <a:path h="5530156" w="4424125">
                <a:moveTo>
                  <a:pt x="0" y="0"/>
                </a:moveTo>
                <a:lnTo>
                  <a:pt x="4424124" y="0"/>
                </a:lnTo>
                <a:lnTo>
                  <a:pt x="4424124" y="5530155"/>
                </a:lnTo>
                <a:lnTo>
                  <a:pt x="0" y="5530155"/>
                </a:lnTo>
                <a:lnTo>
                  <a:pt x="0" y="0"/>
                </a:lnTo>
                <a:close/>
              </a:path>
            </a:pathLst>
          </a:custGeom>
          <a:blipFill>
            <a:blip r:embed="rId3"/>
            <a:stretch>
              <a:fillRect l="0" t="0" r="0" b="0"/>
            </a:stretch>
          </a:blipFill>
        </p:spPr>
      </p:sp>
      <p:sp>
        <p:nvSpPr>
          <p:cNvPr name="Freeform 8" id="8"/>
          <p:cNvSpPr/>
          <p:nvPr/>
        </p:nvSpPr>
        <p:spPr>
          <a:xfrm flipH="false" flipV="false" rot="0">
            <a:off x="9215913" y="2996252"/>
            <a:ext cx="4424125" cy="5530156"/>
          </a:xfrm>
          <a:custGeom>
            <a:avLst/>
            <a:gdLst/>
            <a:ahLst/>
            <a:cxnLst/>
            <a:rect r="r" b="b" t="t" l="l"/>
            <a:pathLst>
              <a:path h="5530156" w="4424125">
                <a:moveTo>
                  <a:pt x="0" y="0"/>
                </a:moveTo>
                <a:lnTo>
                  <a:pt x="4424125" y="0"/>
                </a:lnTo>
                <a:lnTo>
                  <a:pt x="4424125" y="5530155"/>
                </a:lnTo>
                <a:lnTo>
                  <a:pt x="0" y="5530155"/>
                </a:lnTo>
                <a:lnTo>
                  <a:pt x="0" y="0"/>
                </a:lnTo>
                <a:close/>
              </a:path>
            </a:pathLst>
          </a:custGeom>
          <a:blipFill>
            <a:blip r:embed="rId4"/>
            <a:stretch>
              <a:fillRect l="0" t="0" r="0" b="0"/>
            </a:stretch>
          </a:blipFill>
        </p:spPr>
      </p:sp>
      <p:sp>
        <p:nvSpPr>
          <p:cNvPr name="Freeform 9" id="9"/>
          <p:cNvSpPr/>
          <p:nvPr/>
        </p:nvSpPr>
        <p:spPr>
          <a:xfrm flipH="false" flipV="false" rot="0">
            <a:off x="13716238" y="2996252"/>
            <a:ext cx="4424125" cy="5530156"/>
          </a:xfrm>
          <a:custGeom>
            <a:avLst/>
            <a:gdLst/>
            <a:ahLst/>
            <a:cxnLst/>
            <a:rect r="r" b="b" t="t" l="l"/>
            <a:pathLst>
              <a:path h="5530156" w="4424125">
                <a:moveTo>
                  <a:pt x="0" y="0"/>
                </a:moveTo>
                <a:lnTo>
                  <a:pt x="4424124" y="0"/>
                </a:lnTo>
                <a:lnTo>
                  <a:pt x="4424124" y="5530155"/>
                </a:lnTo>
                <a:lnTo>
                  <a:pt x="0" y="5530155"/>
                </a:lnTo>
                <a:lnTo>
                  <a:pt x="0" y="0"/>
                </a:lnTo>
                <a:close/>
              </a:path>
            </a:pathLst>
          </a:custGeom>
          <a:blipFill>
            <a:blip r:embed="rId5"/>
            <a:stretch>
              <a:fillRect l="0" t="0" r="0" b="0"/>
            </a:stretch>
          </a:blipFill>
        </p:spPr>
      </p:sp>
      <p:sp>
        <p:nvSpPr>
          <p:cNvPr name="TextBox 10" id="10"/>
          <p:cNvSpPr txBox="true"/>
          <p:nvPr/>
        </p:nvSpPr>
        <p:spPr>
          <a:xfrm rot="0">
            <a:off x="195262" y="8865870"/>
            <a:ext cx="8731221" cy="73723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 </a:t>
            </a:r>
            <a:r>
              <a:rPr lang="en-US" sz="2100">
                <a:solidFill>
                  <a:srgbClr val="000000"/>
                </a:solidFill>
                <a:latin typeface="Glacial Indifference"/>
                <a:ea typeface="Glacial Indifference"/>
                <a:cs typeface="Glacial Indifference"/>
                <a:sym typeface="Glacial Indifference"/>
              </a:rPr>
              <a:t>Built to clear the air, not banking clutter. When your bank does it all, #LiveMoreBankLess.</a:t>
            </a:r>
          </a:p>
        </p:txBody>
      </p:sp>
      <p:sp>
        <p:nvSpPr>
          <p:cNvPr name="TextBox 11" id="11"/>
          <p:cNvSpPr txBox="true"/>
          <p:nvPr/>
        </p:nvSpPr>
        <p:spPr>
          <a:xfrm rot="0">
            <a:off x="9274428" y="8837295"/>
            <a:ext cx="8731221" cy="73723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 </a:t>
            </a:r>
            <a:r>
              <a:rPr lang="en-US" sz="2100">
                <a:solidFill>
                  <a:srgbClr val="000000"/>
                </a:solidFill>
                <a:latin typeface="Glacial Indifference"/>
                <a:ea typeface="Glacial Indifference"/>
                <a:cs typeface="Glacial Indifference"/>
                <a:sym typeface="Glacial Indifference"/>
              </a:rPr>
              <a:t>Rooting for a greener world, not rummaging for receipts. When your bank does it all, #LiveMoreBankLess.</a:t>
            </a:r>
          </a:p>
        </p:txBody>
      </p:sp>
    </p:spTree>
  </p:cSld>
  <p:clrMapOvr>
    <a:masterClrMapping/>
  </p:clrMapOvr>
</p:sld>
</file>

<file path=ppt/slides/slide13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668382" y="2919632"/>
            <a:ext cx="5063809"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Seamless Caroussel</a:t>
            </a:r>
          </a:p>
        </p:txBody>
      </p:sp>
      <p:grpSp>
        <p:nvGrpSpPr>
          <p:cNvPr name="Group 3" id="3"/>
          <p:cNvGrpSpPr/>
          <p:nvPr/>
        </p:nvGrpSpPr>
        <p:grpSpPr>
          <a:xfrm rot="0">
            <a:off x="0" y="-108846"/>
            <a:ext cx="18288000" cy="981619"/>
            <a:chOff x="0" y="0"/>
            <a:chExt cx="4816593" cy="258533"/>
          </a:xfrm>
        </p:grpSpPr>
        <p:sp>
          <p:nvSpPr>
            <p:cNvPr name="Freeform 4" id="4"/>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5" id="5"/>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425652" y="120298"/>
            <a:ext cx="3290714"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Know Your BRAND</a:t>
            </a:r>
          </a:p>
        </p:txBody>
      </p:sp>
      <p:sp>
        <p:nvSpPr>
          <p:cNvPr name="TextBox 7" id="7"/>
          <p:cNvSpPr txBox="true"/>
          <p:nvPr/>
        </p:nvSpPr>
        <p:spPr>
          <a:xfrm rot="0">
            <a:off x="620757" y="3958590"/>
            <a:ext cx="9109006" cy="1851660"/>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With DBS, payments aren’t just about transactions—they’re about transformation. From supporting green investments to enabling eco-friendly choices, every transaction with DBS helps build a more sustainable future. This reel series highlights how seamless banking can also be smart banking for the planet.</a:t>
            </a:r>
          </a:p>
        </p:txBody>
      </p:sp>
      <p:sp>
        <p:nvSpPr>
          <p:cNvPr name="TextBox 8" id="8"/>
          <p:cNvSpPr txBox="true"/>
          <p:nvPr/>
        </p:nvSpPr>
        <p:spPr>
          <a:xfrm rot="0">
            <a:off x="549477" y="1849669"/>
            <a:ext cx="10301851" cy="755625"/>
          </a:xfrm>
          <a:prstGeom prst="rect">
            <a:avLst/>
          </a:prstGeom>
        </p:spPr>
        <p:txBody>
          <a:bodyPr anchor="t" rtlCol="false" tIns="0" lIns="0" bIns="0" rIns="0">
            <a:spAutoFit/>
          </a:bodyPr>
          <a:lstStyle/>
          <a:p>
            <a:pPr algn="l" marL="0" indent="0" lvl="0">
              <a:lnSpc>
                <a:spcPts val="5599"/>
              </a:lnSpc>
              <a:spcBef>
                <a:spcPct val="0"/>
              </a:spcBef>
            </a:pPr>
            <a:r>
              <a:rPr lang="en-US" b="true" sz="3999">
                <a:solidFill>
                  <a:srgbClr val="ED1C24"/>
                </a:solidFill>
                <a:latin typeface="Times New Roman Bold"/>
                <a:ea typeface="Times New Roman Bold"/>
                <a:cs typeface="Times New Roman Bold"/>
                <a:sym typeface="Times New Roman Bold"/>
              </a:rPr>
              <a:t>Smarter Payments, Greener Planet: Do It All</a:t>
            </a:r>
          </a:p>
        </p:txBody>
      </p:sp>
    </p:spTree>
  </p:cSld>
  <p:clrMapOvr>
    <a:masterClrMapping/>
  </p:clrMapOvr>
</p:sld>
</file>

<file path=ppt/slides/slide1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4168"/>
            <a:chOff x="0" y="0"/>
            <a:chExt cx="4816593" cy="522579"/>
          </a:xfrm>
        </p:grpSpPr>
        <p:sp>
          <p:nvSpPr>
            <p:cNvPr name="Freeform 3" id="3"/>
            <p:cNvSpPr/>
            <p:nvPr/>
          </p:nvSpPr>
          <p:spPr>
            <a:xfrm flipH="false" flipV="false" rot="0">
              <a:off x="0" y="0"/>
              <a:ext cx="4816592" cy="522579"/>
            </a:xfrm>
            <a:custGeom>
              <a:avLst/>
              <a:gdLst/>
              <a:ahLst/>
              <a:cxnLst/>
              <a:rect r="r" b="b" t="t" l="l"/>
              <a:pathLst>
                <a:path h="522579" w="4816592">
                  <a:moveTo>
                    <a:pt x="0" y="0"/>
                  </a:moveTo>
                  <a:lnTo>
                    <a:pt x="4816592" y="0"/>
                  </a:lnTo>
                  <a:lnTo>
                    <a:pt x="4816592" y="522579"/>
                  </a:lnTo>
                  <a:lnTo>
                    <a:pt x="0" y="522579"/>
                  </a:lnTo>
                  <a:close/>
                </a:path>
              </a:pathLst>
            </a:custGeom>
            <a:solidFill>
              <a:srgbClr val="ED1C24"/>
            </a:solidFill>
          </p:spPr>
        </p:sp>
        <p:sp>
          <p:nvSpPr>
            <p:cNvPr name="TextBox 4" id="4"/>
            <p:cNvSpPr txBox="true"/>
            <p:nvPr/>
          </p:nvSpPr>
          <p:spPr>
            <a:xfrm>
              <a:off x="0" y="-38100"/>
              <a:ext cx="4816593" cy="560679"/>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446945" y="554037"/>
            <a:ext cx="2863825" cy="854076"/>
          </a:xfrm>
          <a:prstGeom prst="rect">
            <a:avLst/>
          </a:prstGeom>
        </p:spPr>
        <p:txBody>
          <a:bodyPr anchor="t" rtlCol="false" tIns="0" lIns="0" bIns="0" rIns="0">
            <a:spAutoFit/>
          </a:bodyPr>
          <a:lstStyle/>
          <a:p>
            <a:pPr algn="l">
              <a:lnSpc>
                <a:spcPts val="6999"/>
              </a:lnSpc>
            </a:pPr>
            <a:r>
              <a:rPr lang="en-US" sz="4999" b="true">
                <a:solidFill>
                  <a:srgbClr val="FFFFFF"/>
                </a:solidFill>
                <a:latin typeface="Glacial Indifference Bold"/>
                <a:ea typeface="Glacial Indifference Bold"/>
                <a:cs typeface="Glacial Indifference Bold"/>
                <a:sym typeface="Glacial Indifference Bold"/>
              </a:rPr>
              <a:t>Creatives</a:t>
            </a:r>
          </a:p>
        </p:txBody>
      </p:sp>
      <p:sp>
        <p:nvSpPr>
          <p:cNvPr name="TextBox 6" id="6"/>
          <p:cNvSpPr txBox="true"/>
          <p:nvPr/>
        </p:nvSpPr>
        <p:spPr>
          <a:xfrm rot="0">
            <a:off x="3137633" y="9390023"/>
            <a:ext cx="13059299" cy="73723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 </a:t>
            </a:r>
            <a:r>
              <a:rPr lang="en-US" sz="2100" i="true">
                <a:solidFill>
                  <a:srgbClr val="000000"/>
                </a:solidFill>
                <a:latin typeface="Glacial Indifference Italics"/>
                <a:ea typeface="Glacial Indifference Italics"/>
                <a:cs typeface="Glacial Indifference Italics"/>
                <a:sym typeface="Glacial Indifference Italics"/>
              </a:rPr>
              <a:t>Every tap, every transfer, every transaction—building a greener future, one payment at a time. #LiveMoreBankLess</a:t>
            </a:r>
          </a:p>
        </p:txBody>
      </p:sp>
      <p:sp>
        <p:nvSpPr>
          <p:cNvPr name="Freeform 7" id="7"/>
          <p:cNvSpPr/>
          <p:nvPr/>
        </p:nvSpPr>
        <p:spPr>
          <a:xfrm flipH="false" flipV="false" rot="0">
            <a:off x="3137633" y="2183572"/>
            <a:ext cx="5659782" cy="7074728"/>
          </a:xfrm>
          <a:custGeom>
            <a:avLst/>
            <a:gdLst/>
            <a:ahLst/>
            <a:cxnLst/>
            <a:rect r="r" b="b" t="t" l="l"/>
            <a:pathLst>
              <a:path h="7074728" w="5659782">
                <a:moveTo>
                  <a:pt x="0" y="0"/>
                </a:moveTo>
                <a:lnTo>
                  <a:pt x="5659782" y="0"/>
                </a:lnTo>
                <a:lnTo>
                  <a:pt x="5659782" y="7074728"/>
                </a:lnTo>
                <a:lnTo>
                  <a:pt x="0" y="7074728"/>
                </a:lnTo>
                <a:lnTo>
                  <a:pt x="0" y="0"/>
                </a:lnTo>
                <a:close/>
              </a:path>
            </a:pathLst>
          </a:custGeom>
          <a:blipFill>
            <a:blip r:embed="rId2"/>
            <a:stretch>
              <a:fillRect l="0" t="0" r="0" b="0"/>
            </a:stretch>
          </a:blipFill>
        </p:spPr>
      </p:sp>
      <p:sp>
        <p:nvSpPr>
          <p:cNvPr name="Freeform 8" id="8"/>
          <p:cNvSpPr/>
          <p:nvPr/>
        </p:nvSpPr>
        <p:spPr>
          <a:xfrm flipH="false" flipV="false" rot="0">
            <a:off x="8878858" y="2183572"/>
            <a:ext cx="5659782" cy="7074728"/>
          </a:xfrm>
          <a:custGeom>
            <a:avLst/>
            <a:gdLst/>
            <a:ahLst/>
            <a:cxnLst/>
            <a:rect r="r" b="b" t="t" l="l"/>
            <a:pathLst>
              <a:path h="7074728" w="5659782">
                <a:moveTo>
                  <a:pt x="0" y="0"/>
                </a:moveTo>
                <a:lnTo>
                  <a:pt x="5659782" y="0"/>
                </a:lnTo>
                <a:lnTo>
                  <a:pt x="5659782" y="7074728"/>
                </a:lnTo>
                <a:lnTo>
                  <a:pt x="0" y="7074728"/>
                </a:lnTo>
                <a:lnTo>
                  <a:pt x="0" y="0"/>
                </a:lnTo>
                <a:close/>
              </a:path>
            </a:pathLst>
          </a:custGeom>
          <a:blipFill>
            <a:blip r:embed="rId3"/>
            <a:stretch>
              <a:fillRect l="0" t="0" r="0" b="0"/>
            </a:stretch>
          </a:blipFill>
        </p:spPr>
      </p:sp>
    </p:spTree>
  </p:cSld>
  <p:clrMapOvr>
    <a:masterClrMapping/>
  </p:clrMapOvr>
</p:sld>
</file>

<file path=ppt/slides/slide139.xml><?xml version="1.0" encoding="utf-8"?>
<p:sld xmlns:p="http://schemas.openxmlformats.org/presentationml/2006/main" xmlns:a="http://schemas.openxmlformats.org/drawingml/2006/main">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0" y="3600450"/>
            <a:ext cx="18288000" cy="3086100"/>
            <a:chOff x="0" y="0"/>
            <a:chExt cx="4816593" cy="812800"/>
          </a:xfrm>
        </p:grpSpPr>
        <p:sp>
          <p:nvSpPr>
            <p:cNvPr name="Freeform 3" id="3"/>
            <p:cNvSpPr/>
            <p:nvPr/>
          </p:nvSpPr>
          <p:spPr>
            <a:xfrm flipH="false" flipV="false" rot="0">
              <a:off x="0" y="0"/>
              <a:ext cx="4816592" cy="812800"/>
            </a:xfrm>
            <a:custGeom>
              <a:avLst/>
              <a:gdLst/>
              <a:ahLst/>
              <a:cxnLst/>
              <a:rect r="r" b="b" t="t" l="l"/>
              <a:pathLst>
                <a:path h="812800" w="4816592">
                  <a:moveTo>
                    <a:pt x="0" y="0"/>
                  </a:moveTo>
                  <a:lnTo>
                    <a:pt x="4816592" y="0"/>
                  </a:lnTo>
                  <a:lnTo>
                    <a:pt x="4816592" y="812800"/>
                  </a:lnTo>
                  <a:lnTo>
                    <a:pt x="0" y="812800"/>
                  </a:lnTo>
                  <a:close/>
                </a:path>
              </a:pathLst>
            </a:custGeom>
            <a:solidFill>
              <a:srgbClr val="FEFEFE"/>
            </a:solidFill>
          </p:spPr>
        </p:sp>
        <p:sp>
          <p:nvSpPr>
            <p:cNvPr name="TextBox 4" id="4"/>
            <p:cNvSpPr txBox="true"/>
            <p:nvPr/>
          </p:nvSpPr>
          <p:spPr>
            <a:xfrm>
              <a:off x="0" y="-47625"/>
              <a:ext cx="4816593" cy="860425"/>
            </a:xfrm>
            <a:prstGeom prst="rect">
              <a:avLst/>
            </a:prstGeom>
          </p:spPr>
          <p:txBody>
            <a:bodyPr anchor="ctr" rtlCol="false" tIns="50800" lIns="50800" bIns="50800" rIns="50800"/>
            <a:lstStyle/>
            <a:p>
              <a:pPr algn="ctr">
                <a:lnSpc>
                  <a:spcPts val="2940"/>
                </a:lnSpc>
              </a:pPr>
            </a:p>
          </p:txBody>
        </p:sp>
      </p:grpSp>
      <p:sp>
        <p:nvSpPr>
          <p:cNvPr name="TextBox 5" id="5"/>
          <p:cNvSpPr txBox="true"/>
          <p:nvPr/>
        </p:nvSpPr>
        <p:spPr>
          <a:xfrm rot="0">
            <a:off x="2204827" y="4093528"/>
            <a:ext cx="13878346" cy="1747544"/>
          </a:xfrm>
          <a:prstGeom prst="rect">
            <a:avLst/>
          </a:prstGeom>
        </p:spPr>
        <p:txBody>
          <a:bodyPr anchor="t" rtlCol="false" tIns="0" lIns="0" bIns="0" rIns="0">
            <a:spAutoFit/>
          </a:bodyPr>
          <a:lstStyle/>
          <a:p>
            <a:pPr algn="ctr">
              <a:lnSpc>
                <a:spcPts val="12880"/>
              </a:lnSpc>
            </a:pPr>
            <a:r>
              <a:rPr lang="en-US" sz="9200" b="true">
                <a:solidFill>
                  <a:srgbClr val="ED1C24"/>
                </a:solidFill>
                <a:latin typeface="Times New Roman Bold"/>
                <a:ea typeface="Times New Roman Bold"/>
                <a:cs typeface="Times New Roman Bold"/>
                <a:sym typeface="Times New Roman Bold"/>
              </a:rPr>
              <a:t>We Are Your Perfect ALLY</a:t>
            </a:r>
          </a:p>
        </p:txBody>
      </p:sp>
    </p:spTree>
  </p:cSld>
  <p:clrMapOvr>
    <a:masterClrMapping/>
  </p:clrMapOvr>
</p:sld>
</file>

<file path=ppt/slides/slide1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668382" y="3663414"/>
            <a:ext cx="9642884" cy="148018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Life’s biggest moments shouldn’t come with financial stress. DBS ensures that while you focus on living, we take care of the banking. From dream homes to bucket-list adventures, you can have it all—seamlessly, with DBS by your side doing it all for you.</a:t>
            </a:r>
          </a:p>
        </p:txBody>
      </p:sp>
      <p:sp>
        <p:nvSpPr>
          <p:cNvPr name="TextBox 6" id="6"/>
          <p:cNvSpPr txBox="true"/>
          <p:nvPr/>
        </p:nvSpPr>
        <p:spPr>
          <a:xfrm rot="0">
            <a:off x="668382" y="2945523"/>
            <a:ext cx="2407737"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Static</a:t>
            </a:r>
          </a:p>
        </p:txBody>
      </p:sp>
      <p:sp>
        <p:nvSpPr>
          <p:cNvPr name="TextBox 7" id="7"/>
          <p:cNvSpPr txBox="true"/>
          <p:nvPr/>
        </p:nvSpPr>
        <p:spPr>
          <a:xfrm rot="0">
            <a:off x="668382" y="5520790"/>
            <a:ext cx="8475618" cy="365760"/>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a:t>
            </a:r>
            <a:r>
              <a:rPr lang="en-US" sz="2100">
                <a:solidFill>
                  <a:srgbClr val="000000"/>
                </a:solidFill>
                <a:latin typeface="Glacial Indifference"/>
                <a:ea typeface="Glacial Indifference"/>
                <a:cs typeface="Glacial Indifference"/>
                <a:sym typeface="Glacial Indifference"/>
              </a:rPr>
              <a:t> When it comes to achievements, we do it all. </a:t>
            </a:r>
          </a:p>
        </p:txBody>
      </p:sp>
      <p:sp>
        <p:nvSpPr>
          <p:cNvPr name="TextBox 8" id="8"/>
          <p:cNvSpPr txBox="true"/>
          <p:nvPr/>
        </p:nvSpPr>
        <p:spPr>
          <a:xfrm rot="0">
            <a:off x="668382" y="112678"/>
            <a:ext cx="4525615"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Are Your Perfect ALLY</a:t>
            </a:r>
          </a:p>
        </p:txBody>
      </p:sp>
      <p:sp>
        <p:nvSpPr>
          <p:cNvPr name="TextBox 9" id="9"/>
          <p:cNvSpPr txBox="true"/>
          <p:nvPr/>
        </p:nvSpPr>
        <p:spPr>
          <a:xfrm rot="0">
            <a:off x="668382" y="1837894"/>
            <a:ext cx="9385158" cy="755625"/>
          </a:xfrm>
          <a:prstGeom prst="rect">
            <a:avLst/>
          </a:prstGeom>
        </p:spPr>
        <p:txBody>
          <a:bodyPr anchor="t" rtlCol="false" tIns="0" lIns="0" bIns="0" rIns="0">
            <a:spAutoFit/>
          </a:bodyPr>
          <a:lstStyle/>
          <a:p>
            <a:pPr algn="l">
              <a:lnSpc>
                <a:spcPts val="5599"/>
              </a:lnSpc>
              <a:spcBef>
                <a:spcPct val="0"/>
              </a:spcBef>
            </a:pPr>
            <a:r>
              <a:rPr lang="en-US" b="true" sz="3999">
                <a:solidFill>
                  <a:srgbClr val="ED1C24"/>
                </a:solidFill>
                <a:latin typeface="Times New Roman Bold"/>
                <a:ea typeface="Times New Roman Bold"/>
                <a:cs typeface="Times New Roman Bold"/>
                <a:sym typeface="Times New Roman Bold"/>
              </a:rPr>
              <a:t>Banking For All Your Milestones</a:t>
            </a:r>
          </a:p>
        </p:txBody>
      </p:sp>
      <p:sp>
        <p:nvSpPr>
          <p:cNvPr name="Freeform 10" id="10"/>
          <p:cNvSpPr/>
          <p:nvPr/>
        </p:nvSpPr>
        <p:spPr>
          <a:xfrm flipH="false" flipV="false" rot="0">
            <a:off x="12173733" y="2708070"/>
            <a:ext cx="5085567" cy="6356958"/>
          </a:xfrm>
          <a:custGeom>
            <a:avLst/>
            <a:gdLst/>
            <a:ahLst/>
            <a:cxnLst/>
            <a:rect r="r" b="b" t="t" l="l"/>
            <a:pathLst>
              <a:path h="6356958" w="5085567">
                <a:moveTo>
                  <a:pt x="0" y="0"/>
                </a:moveTo>
                <a:lnTo>
                  <a:pt x="5085567" y="0"/>
                </a:lnTo>
                <a:lnTo>
                  <a:pt x="5085567" y="6356958"/>
                </a:lnTo>
                <a:lnTo>
                  <a:pt x="0" y="6356958"/>
                </a:lnTo>
                <a:lnTo>
                  <a:pt x="0" y="0"/>
                </a:lnTo>
                <a:close/>
              </a:path>
            </a:pathLst>
          </a:custGeom>
          <a:blipFill>
            <a:blip r:embed="rId2"/>
            <a:stretch>
              <a:fillRect l="0" t="0" r="0" b="0"/>
            </a:stretch>
          </a:blipFill>
        </p:spPr>
      </p:sp>
    </p:spTree>
  </p:cSld>
  <p:clrMapOvr>
    <a:masterClrMapping/>
  </p:clrMapOvr>
</p:sld>
</file>

<file path=ppt/slides/slide1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2378598" y="1320762"/>
            <a:ext cx="4880702" cy="8676804"/>
          </a:xfrm>
          <a:prstGeom prst="rect">
            <a:avLst/>
          </a:prstGeom>
        </p:spPr>
      </p:pic>
      <p:sp>
        <p:nvSpPr>
          <p:cNvPr name="TextBox 6" id="6"/>
          <p:cNvSpPr txBox="true"/>
          <p:nvPr/>
        </p:nvSpPr>
        <p:spPr>
          <a:xfrm rot="0">
            <a:off x="541903" y="3291840"/>
            <a:ext cx="9315966" cy="2223135"/>
          </a:xfrm>
          <a:prstGeom prst="rect">
            <a:avLst/>
          </a:prstGeom>
        </p:spPr>
        <p:txBody>
          <a:bodyPr anchor="t" rtlCol="false" tIns="0" lIns="0" bIns="0" rIns="0">
            <a:spAutoFit/>
          </a:bodyPr>
          <a:lstStyle/>
          <a:p>
            <a:pPr algn="l">
              <a:lnSpc>
                <a:spcPts val="2940"/>
              </a:lnSpc>
            </a:pPr>
          </a:p>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 </a:t>
            </a:r>
            <a:r>
              <a:rPr lang="en-US" sz="2100">
                <a:solidFill>
                  <a:srgbClr val="000000"/>
                </a:solidFill>
                <a:latin typeface="Glacial Indifference"/>
                <a:ea typeface="Glacial Indifference"/>
                <a:cs typeface="Glacial Indifference"/>
                <a:sym typeface="Glacial Indifference"/>
              </a:rPr>
              <a:t>We tap into the trending Sajan Satrangiya reel format to showcase how DBS takes care of all your banking needs while you sit back, relax, and truly live more. The reel features people around stressing over payments, forex, security, and investments—meanwhile, our main guy is completely unbothered, chilling and dancing, because DBS does it all for him.</a:t>
            </a:r>
          </a:p>
        </p:txBody>
      </p:sp>
      <p:sp>
        <p:nvSpPr>
          <p:cNvPr name="TextBox 7" id="7"/>
          <p:cNvSpPr txBox="true"/>
          <p:nvPr/>
        </p:nvSpPr>
        <p:spPr>
          <a:xfrm rot="0">
            <a:off x="541903" y="2924200"/>
            <a:ext cx="2407737" cy="415265"/>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341501" y="29539"/>
            <a:ext cx="4525615"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Are Your Perfect ALLY</a:t>
            </a:r>
          </a:p>
        </p:txBody>
      </p:sp>
      <p:sp>
        <p:nvSpPr>
          <p:cNvPr name="TextBox 9" id="9"/>
          <p:cNvSpPr txBox="true"/>
          <p:nvPr/>
        </p:nvSpPr>
        <p:spPr>
          <a:xfrm rot="0">
            <a:off x="541903" y="5865321"/>
            <a:ext cx="5900643" cy="73718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 </a:t>
            </a:r>
            <a:r>
              <a:rPr lang="en-US" sz="2100">
                <a:solidFill>
                  <a:srgbClr val="000000"/>
                </a:solidFill>
                <a:latin typeface="Glacial Indifference"/>
                <a:ea typeface="Glacial Indifference"/>
                <a:cs typeface="Glacial Indifference"/>
                <a:sym typeface="Glacial Indifference"/>
              </a:rPr>
              <a:t>Aise doston ko bolo, DBS ke saath, Live More &amp; Bank Less.</a:t>
            </a:r>
          </a:p>
        </p:txBody>
      </p:sp>
      <p:sp>
        <p:nvSpPr>
          <p:cNvPr name="TextBox 10" id="10"/>
          <p:cNvSpPr txBox="true"/>
          <p:nvPr/>
        </p:nvSpPr>
        <p:spPr>
          <a:xfrm rot="0">
            <a:off x="541903" y="1895373"/>
            <a:ext cx="11533239" cy="755625"/>
          </a:xfrm>
          <a:prstGeom prst="rect">
            <a:avLst/>
          </a:prstGeom>
        </p:spPr>
        <p:txBody>
          <a:bodyPr anchor="t" rtlCol="false" tIns="0" lIns="0" bIns="0" rIns="0">
            <a:spAutoFit/>
          </a:bodyPr>
          <a:lstStyle/>
          <a:p>
            <a:pPr algn="l">
              <a:lnSpc>
                <a:spcPts val="5599"/>
              </a:lnSpc>
              <a:spcBef>
                <a:spcPct val="0"/>
              </a:spcBef>
            </a:pPr>
            <a:r>
              <a:rPr lang="en-US" b="true" sz="3999">
                <a:solidFill>
                  <a:srgbClr val="ED1C24"/>
                </a:solidFill>
                <a:latin typeface="Times New Roman Bold"/>
                <a:ea typeface="Times New Roman Bold"/>
                <a:cs typeface="Times New Roman Bold"/>
                <a:sym typeface="Times New Roman Bold"/>
              </a:rPr>
              <a:t>Sajan Satrangiya x DBS: Dance More, Bank Less</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14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1359" y="3751218"/>
            <a:ext cx="10886601" cy="148018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 </a:t>
            </a:r>
            <a:r>
              <a:rPr lang="en-US" sz="2100">
                <a:solidFill>
                  <a:srgbClr val="000000"/>
                </a:solidFill>
                <a:latin typeface="Glacial Indifference"/>
                <a:ea typeface="Glacial Indifference"/>
                <a:cs typeface="Glacial Indifference"/>
                <a:sym typeface="Glacial Indifference"/>
              </a:rPr>
              <a:t>No matter where life takes you—whether it’s your morning coffee ritual, a late-night drive, or a shopping spree—DBS is always there, silently making things seamless. Through fun and relatable visuals, we showcase how the bank isn’t just about transactions but about enhancing every moment by handling the financial details in the background.</a:t>
            </a:r>
          </a:p>
        </p:txBody>
      </p:sp>
      <p:sp>
        <p:nvSpPr>
          <p:cNvPr name="TextBox 3" id="3"/>
          <p:cNvSpPr txBox="true"/>
          <p:nvPr/>
        </p:nvSpPr>
        <p:spPr>
          <a:xfrm rot="0">
            <a:off x="544557" y="2993053"/>
            <a:ext cx="3366696"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Static Series </a:t>
            </a:r>
          </a:p>
        </p:txBody>
      </p:sp>
      <p:grpSp>
        <p:nvGrpSpPr>
          <p:cNvPr name="Group 4" id="4"/>
          <p:cNvGrpSpPr/>
          <p:nvPr/>
        </p:nvGrpSpPr>
        <p:grpSpPr>
          <a:xfrm rot="0">
            <a:off x="0" y="-108846"/>
            <a:ext cx="18288000" cy="981619"/>
            <a:chOff x="0" y="0"/>
            <a:chExt cx="4816593" cy="258533"/>
          </a:xfrm>
        </p:grpSpPr>
        <p:sp>
          <p:nvSpPr>
            <p:cNvPr name="Freeform 5" id="5"/>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6" id="6"/>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544557" y="115264"/>
            <a:ext cx="4525566" cy="581025"/>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Are Your Perfect ALLY</a:t>
            </a:r>
          </a:p>
        </p:txBody>
      </p:sp>
      <p:sp>
        <p:nvSpPr>
          <p:cNvPr name="TextBox 8" id="8"/>
          <p:cNvSpPr txBox="true"/>
          <p:nvPr/>
        </p:nvSpPr>
        <p:spPr>
          <a:xfrm rot="0">
            <a:off x="458832" y="1904028"/>
            <a:ext cx="8291947" cy="755625"/>
          </a:xfrm>
          <a:prstGeom prst="rect">
            <a:avLst/>
          </a:prstGeom>
        </p:spPr>
        <p:txBody>
          <a:bodyPr anchor="t" rtlCol="false" tIns="0" lIns="0" bIns="0" rIns="0">
            <a:spAutoFit/>
          </a:bodyPr>
          <a:lstStyle/>
          <a:p>
            <a:pPr algn="l" marL="0" indent="0" lvl="0">
              <a:lnSpc>
                <a:spcPts val="5599"/>
              </a:lnSpc>
              <a:spcBef>
                <a:spcPct val="0"/>
              </a:spcBef>
            </a:pPr>
            <a:r>
              <a:rPr lang="en-US" b="true" sz="3999" strike="noStrike" u="none">
                <a:solidFill>
                  <a:srgbClr val="ED1C24"/>
                </a:solidFill>
                <a:latin typeface="Times New Roman Bold"/>
                <a:ea typeface="Times New Roman Bold"/>
                <a:cs typeface="Times New Roman Bold"/>
                <a:sym typeface="Times New Roman Bold"/>
              </a:rPr>
              <a:t>Your Perfect Ally For You </a:t>
            </a:r>
          </a:p>
        </p:txBody>
      </p:sp>
    </p:spTree>
  </p:cSld>
  <p:clrMapOvr>
    <a:masterClrMapping/>
  </p:clrMapOvr>
</p:sld>
</file>

<file path=ppt/slides/slide1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4168"/>
            <a:chOff x="0" y="0"/>
            <a:chExt cx="4816593" cy="522579"/>
          </a:xfrm>
        </p:grpSpPr>
        <p:sp>
          <p:nvSpPr>
            <p:cNvPr name="Freeform 3" id="3"/>
            <p:cNvSpPr/>
            <p:nvPr/>
          </p:nvSpPr>
          <p:spPr>
            <a:xfrm flipH="false" flipV="false" rot="0">
              <a:off x="0" y="0"/>
              <a:ext cx="4816592" cy="522579"/>
            </a:xfrm>
            <a:custGeom>
              <a:avLst/>
              <a:gdLst/>
              <a:ahLst/>
              <a:cxnLst/>
              <a:rect r="r" b="b" t="t" l="l"/>
              <a:pathLst>
                <a:path h="522579" w="4816592">
                  <a:moveTo>
                    <a:pt x="0" y="0"/>
                  </a:moveTo>
                  <a:lnTo>
                    <a:pt x="4816592" y="0"/>
                  </a:lnTo>
                  <a:lnTo>
                    <a:pt x="4816592" y="522579"/>
                  </a:lnTo>
                  <a:lnTo>
                    <a:pt x="0" y="522579"/>
                  </a:lnTo>
                  <a:close/>
                </a:path>
              </a:pathLst>
            </a:custGeom>
            <a:solidFill>
              <a:srgbClr val="ED1C24"/>
            </a:solidFill>
          </p:spPr>
        </p:sp>
        <p:sp>
          <p:nvSpPr>
            <p:cNvPr name="TextBox 4" id="4"/>
            <p:cNvSpPr txBox="true"/>
            <p:nvPr/>
          </p:nvSpPr>
          <p:spPr>
            <a:xfrm>
              <a:off x="0" y="-38100"/>
              <a:ext cx="4816593" cy="560679"/>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446945" y="554037"/>
            <a:ext cx="2863825" cy="854076"/>
          </a:xfrm>
          <a:prstGeom prst="rect">
            <a:avLst/>
          </a:prstGeom>
        </p:spPr>
        <p:txBody>
          <a:bodyPr anchor="t" rtlCol="false" tIns="0" lIns="0" bIns="0" rIns="0">
            <a:spAutoFit/>
          </a:bodyPr>
          <a:lstStyle/>
          <a:p>
            <a:pPr algn="l">
              <a:lnSpc>
                <a:spcPts val="6999"/>
              </a:lnSpc>
            </a:pPr>
            <a:r>
              <a:rPr lang="en-US" sz="4999" b="true">
                <a:solidFill>
                  <a:srgbClr val="FFFFFF"/>
                </a:solidFill>
                <a:latin typeface="Glacial Indifference Bold"/>
                <a:ea typeface="Glacial Indifference Bold"/>
                <a:cs typeface="Glacial Indifference Bold"/>
                <a:sym typeface="Glacial Indifference Bold"/>
              </a:rPr>
              <a:t>Creatives</a:t>
            </a:r>
          </a:p>
        </p:txBody>
      </p:sp>
      <p:sp>
        <p:nvSpPr>
          <p:cNvPr name="Freeform 6" id="6"/>
          <p:cNvSpPr/>
          <p:nvPr/>
        </p:nvSpPr>
        <p:spPr>
          <a:xfrm flipH="false" flipV="false" rot="0">
            <a:off x="2996667" y="2049379"/>
            <a:ext cx="5204365" cy="6505457"/>
          </a:xfrm>
          <a:custGeom>
            <a:avLst/>
            <a:gdLst/>
            <a:ahLst/>
            <a:cxnLst/>
            <a:rect r="r" b="b" t="t" l="l"/>
            <a:pathLst>
              <a:path h="6505457" w="5204365">
                <a:moveTo>
                  <a:pt x="0" y="0"/>
                </a:moveTo>
                <a:lnTo>
                  <a:pt x="5204366" y="0"/>
                </a:lnTo>
                <a:lnTo>
                  <a:pt x="5204366" y="6505456"/>
                </a:lnTo>
                <a:lnTo>
                  <a:pt x="0" y="6505456"/>
                </a:lnTo>
                <a:lnTo>
                  <a:pt x="0" y="0"/>
                </a:lnTo>
                <a:close/>
              </a:path>
            </a:pathLst>
          </a:custGeom>
          <a:blipFill>
            <a:blip r:embed="rId2"/>
            <a:stretch>
              <a:fillRect l="0" t="0" r="0" b="0"/>
            </a:stretch>
          </a:blipFill>
        </p:spPr>
      </p:sp>
      <p:sp>
        <p:nvSpPr>
          <p:cNvPr name="Freeform 7" id="7"/>
          <p:cNvSpPr/>
          <p:nvPr/>
        </p:nvSpPr>
        <p:spPr>
          <a:xfrm flipH="false" flipV="false" rot="0">
            <a:off x="10310771" y="2049379"/>
            <a:ext cx="5204365" cy="6505457"/>
          </a:xfrm>
          <a:custGeom>
            <a:avLst/>
            <a:gdLst/>
            <a:ahLst/>
            <a:cxnLst/>
            <a:rect r="r" b="b" t="t" l="l"/>
            <a:pathLst>
              <a:path h="6505457" w="5204365">
                <a:moveTo>
                  <a:pt x="0" y="0"/>
                </a:moveTo>
                <a:lnTo>
                  <a:pt x="5204365" y="0"/>
                </a:lnTo>
                <a:lnTo>
                  <a:pt x="5204365" y="6505456"/>
                </a:lnTo>
                <a:lnTo>
                  <a:pt x="0" y="6505456"/>
                </a:lnTo>
                <a:lnTo>
                  <a:pt x="0" y="0"/>
                </a:lnTo>
                <a:close/>
              </a:path>
            </a:pathLst>
          </a:custGeom>
          <a:blipFill>
            <a:blip r:embed="rId3"/>
            <a:stretch>
              <a:fillRect l="0" t="0" r="0" b="0"/>
            </a:stretch>
          </a:blipFill>
        </p:spPr>
      </p:sp>
      <p:sp>
        <p:nvSpPr>
          <p:cNvPr name="TextBox 8" id="8"/>
          <p:cNvSpPr txBox="true"/>
          <p:nvPr/>
        </p:nvSpPr>
        <p:spPr>
          <a:xfrm rot="0">
            <a:off x="2996667" y="8669210"/>
            <a:ext cx="5204365" cy="1063773"/>
          </a:xfrm>
          <a:prstGeom prst="rect">
            <a:avLst/>
          </a:prstGeom>
        </p:spPr>
        <p:txBody>
          <a:bodyPr anchor="t" rtlCol="false" tIns="0" lIns="0" bIns="0" rIns="0">
            <a:spAutoFit/>
          </a:bodyPr>
          <a:lstStyle/>
          <a:p>
            <a:pPr algn="l">
              <a:lnSpc>
                <a:spcPts val="2800"/>
              </a:lnSpc>
            </a:pPr>
            <a:r>
              <a:rPr lang="en-US" sz="2000" b="true">
                <a:solidFill>
                  <a:srgbClr val="000000"/>
                </a:solidFill>
                <a:latin typeface="Glacial Indifference Bold"/>
                <a:ea typeface="Glacial Indifference Bold"/>
                <a:cs typeface="Glacial Indifference Bold"/>
                <a:sym typeface="Glacial Indifference Bold"/>
              </a:rPr>
              <a:t>Caption:</a:t>
            </a:r>
            <a:r>
              <a:rPr lang="en-US" sz="2000">
                <a:solidFill>
                  <a:srgbClr val="000000"/>
                </a:solidFill>
                <a:latin typeface="Glacial Indifference"/>
                <a:ea typeface="Glacial Indifference"/>
                <a:cs typeface="Glacial Indifference"/>
                <a:sym typeface="Glacial Indifference"/>
              </a:rPr>
              <a:t> Wherever life takes you, DBS is right there—silently handling all the details, so you don’t have to.</a:t>
            </a:r>
          </a:p>
        </p:txBody>
      </p:sp>
      <p:sp>
        <p:nvSpPr>
          <p:cNvPr name="TextBox 9" id="9"/>
          <p:cNvSpPr txBox="true"/>
          <p:nvPr/>
        </p:nvSpPr>
        <p:spPr>
          <a:xfrm rot="0">
            <a:off x="10310771" y="8669135"/>
            <a:ext cx="5204365" cy="1063773"/>
          </a:xfrm>
          <a:prstGeom prst="rect">
            <a:avLst/>
          </a:prstGeom>
        </p:spPr>
        <p:txBody>
          <a:bodyPr anchor="t" rtlCol="false" tIns="0" lIns="0" bIns="0" rIns="0">
            <a:spAutoFit/>
          </a:bodyPr>
          <a:lstStyle/>
          <a:p>
            <a:pPr algn="l">
              <a:lnSpc>
                <a:spcPts val="2800"/>
              </a:lnSpc>
            </a:pPr>
            <a:r>
              <a:rPr lang="en-US" sz="2000" b="true">
                <a:solidFill>
                  <a:srgbClr val="000000"/>
                </a:solidFill>
                <a:latin typeface="Glacial Indifference Bold"/>
                <a:ea typeface="Glacial Indifference Bold"/>
                <a:cs typeface="Glacial Indifference Bold"/>
                <a:sym typeface="Glacial Indifference Bold"/>
              </a:rPr>
              <a:t>Caption:</a:t>
            </a:r>
            <a:r>
              <a:rPr lang="en-US" sz="2000">
                <a:solidFill>
                  <a:srgbClr val="000000"/>
                </a:solidFill>
                <a:latin typeface="Glacial Indifference"/>
                <a:ea typeface="Glacial Indifference"/>
                <a:cs typeface="Glacial Indifference"/>
                <a:sym typeface="Glacial Indifference"/>
              </a:rPr>
              <a:t> Your coffee is brewing. Your payments are too. DBS keeps it smooth, so you can start your day right. #LiveMoreBankLess</a:t>
            </a:r>
          </a:p>
        </p:txBody>
      </p:sp>
    </p:spTree>
  </p:cSld>
  <p:clrMapOvr>
    <a:masterClrMapping/>
  </p:clrMapOvr>
</p:sld>
</file>

<file path=ppt/slides/slide144.xml><?xml version="1.0" encoding="utf-8"?>
<p:sld xmlns:p="http://schemas.openxmlformats.org/presentationml/2006/main" xmlns:a="http://schemas.openxmlformats.org/drawingml/2006/main">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0" y="3600450"/>
            <a:ext cx="18288000" cy="3086100"/>
            <a:chOff x="0" y="0"/>
            <a:chExt cx="4816593" cy="812800"/>
          </a:xfrm>
        </p:grpSpPr>
        <p:sp>
          <p:nvSpPr>
            <p:cNvPr name="Freeform 3" id="3"/>
            <p:cNvSpPr/>
            <p:nvPr/>
          </p:nvSpPr>
          <p:spPr>
            <a:xfrm flipH="false" flipV="false" rot="0">
              <a:off x="0" y="0"/>
              <a:ext cx="4816592" cy="812800"/>
            </a:xfrm>
            <a:custGeom>
              <a:avLst/>
              <a:gdLst/>
              <a:ahLst/>
              <a:cxnLst/>
              <a:rect r="r" b="b" t="t" l="l"/>
              <a:pathLst>
                <a:path h="812800" w="4816592">
                  <a:moveTo>
                    <a:pt x="0" y="0"/>
                  </a:moveTo>
                  <a:lnTo>
                    <a:pt x="4816592" y="0"/>
                  </a:lnTo>
                  <a:lnTo>
                    <a:pt x="4816592" y="812800"/>
                  </a:lnTo>
                  <a:lnTo>
                    <a:pt x="0" y="812800"/>
                  </a:lnTo>
                  <a:close/>
                </a:path>
              </a:pathLst>
            </a:custGeom>
            <a:solidFill>
              <a:srgbClr val="FEFEFE"/>
            </a:solidFill>
          </p:spPr>
        </p:sp>
        <p:sp>
          <p:nvSpPr>
            <p:cNvPr name="TextBox 4" id="4"/>
            <p:cNvSpPr txBox="true"/>
            <p:nvPr/>
          </p:nvSpPr>
          <p:spPr>
            <a:xfrm>
              <a:off x="0" y="-47625"/>
              <a:ext cx="4816593" cy="860425"/>
            </a:xfrm>
            <a:prstGeom prst="rect">
              <a:avLst/>
            </a:prstGeom>
          </p:spPr>
          <p:txBody>
            <a:bodyPr anchor="ctr" rtlCol="false" tIns="50800" lIns="50800" bIns="50800" rIns="50800"/>
            <a:lstStyle/>
            <a:p>
              <a:pPr algn="ctr">
                <a:lnSpc>
                  <a:spcPts val="2940"/>
                </a:lnSpc>
              </a:pPr>
            </a:p>
          </p:txBody>
        </p:sp>
      </p:grpSp>
      <p:sp>
        <p:nvSpPr>
          <p:cNvPr name="TextBox 5" id="5"/>
          <p:cNvSpPr txBox="true"/>
          <p:nvPr/>
        </p:nvSpPr>
        <p:spPr>
          <a:xfrm rot="0">
            <a:off x="2527908" y="4093528"/>
            <a:ext cx="13232184" cy="1747544"/>
          </a:xfrm>
          <a:prstGeom prst="rect">
            <a:avLst/>
          </a:prstGeom>
        </p:spPr>
        <p:txBody>
          <a:bodyPr anchor="t" rtlCol="false" tIns="0" lIns="0" bIns="0" rIns="0">
            <a:spAutoFit/>
          </a:bodyPr>
          <a:lstStyle/>
          <a:p>
            <a:pPr algn="ctr">
              <a:lnSpc>
                <a:spcPts val="12880"/>
              </a:lnSpc>
            </a:pPr>
            <a:r>
              <a:rPr lang="en-US" sz="9200" b="true">
                <a:solidFill>
                  <a:srgbClr val="ED1C24"/>
                </a:solidFill>
                <a:latin typeface="Times New Roman Bold"/>
                <a:ea typeface="Times New Roman Bold"/>
                <a:cs typeface="Times New Roman Bold"/>
                <a:sym typeface="Times New Roman Bold"/>
              </a:rPr>
              <a:t>We Blend With Your LIFE</a:t>
            </a:r>
          </a:p>
        </p:txBody>
      </p:sp>
    </p:spTree>
  </p:cSld>
  <p:clrMapOvr>
    <a:masterClrMapping/>
  </p:clrMapOvr>
</p:sld>
</file>

<file path=ppt/slides/slide1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0909903" y="1321553"/>
            <a:ext cx="6707153" cy="8383942"/>
          </a:xfrm>
          <a:prstGeom prst="rect">
            <a:avLst/>
          </a:prstGeom>
        </p:spPr>
      </p:pic>
      <p:sp>
        <p:nvSpPr>
          <p:cNvPr name="TextBox 6" id="6"/>
          <p:cNvSpPr txBox="true"/>
          <p:nvPr/>
        </p:nvSpPr>
        <p:spPr>
          <a:xfrm rot="0">
            <a:off x="541903" y="3405013"/>
            <a:ext cx="9642884" cy="148018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How life would be if the simple, everyday tasks you enjoy were as tedious as traditional banking? By contrasting these outdated processes with DBS's smooth, seamless services, it showcases the ease and innovation DBS brings to all banking services.</a:t>
            </a:r>
          </a:p>
        </p:txBody>
      </p:sp>
      <p:sp>
        <p:nvSpPr>
          <p:cNvPr name="TextBox 7" id="7"/>
          <p:cNvSpPr txBox="true"/>
          <p:nvPr/>
        </p:nvSpPr>
        <p:spPr>
          <a:xfrm rot="0">
            <a:off x="608578" y="2835424"/>
            <a:ext cx="3019055"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608578" y="105739"/>
            <a:ext cx="4314899"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Blend With Your LIFE</a:t>
            </a:r>
          </a:p>
        </p:txBody>
      </p:sp>
      <p:sp>
        <p:nvSpPr>
          <p:cNvPr name="TextBox 9" id="9"/>
          <p:cNvSpPr txBox="true"/>
          <p:nvPr/>
        </p:nvSpPr>
        <p:spPr>
          <a:xfrm rot="0">
            <a:off x="541903" y="1708681"/>
            <a:ext cx="13514442" cy="755625"/>
          </a:xfrm>
          <a:prstGeom prst="rect">
            <a:avLst/>
          </a:prstGeom>
        </p:spPr>
        <p:txBody>
          <a:bodyPr anchor="t" rtlCol="false" tIns="0" lIns="0" bIns="0" rIns="0">
            <a:spAutoFit/>
          </a:bodyPr>
          <a:lstStyle/>
          <a:p>
            <a:pPr algn="l" marL="0" indent="0" lvl="0">
              <a:lnSpc>
                <a:spcPts val="5599"/>
              </a:lnSpc>
              <a:spcBef>
                <a:spcPct val="0"/>
              </a:spcBef>
            </a:pPr>
            <a:r>
              <a:rPr lang="en-US" b="true" sz="3999" strike="noStrike" u="none">
                <a:solidFill>
                  <a:srgbClr val="ED1C24"/>
                </a:solidFill>
                <a:latin typeface="Times New Roman Bold"/>
                <a:ea typeface="Times New Roman Bold"/>
                <a:cs typeface="Times New Roman Bold"/>
                <a:sym typeface="Times New Roman Bold"/>
              </a:rPr>
              <a:t>What If Life Was Like Old-School Banking?</a:t>
            </a:r>
          </a:p>
        </p:txBody>
      </p:sp>
      <p:sp>
        <p:nvSpPr>
          <p:cNvPr name="TextBox 10" id="10"/>
          <p:cNvSpPr txBox="true"/>
          <p:nvPr/>
        </p:nvSpPr>
        <p:spPr>
          <a:xfrm rot="0">
            <a:off x="608578" y="5523373"/>
            <a:ext cx="8857742" cy="73723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Caption: </a:t>
            </a:r>
            <a:r>
              <a:rPr lang="en-US" sz="2100">
                <a:solidFill>
                  <a:srgbClr val="000000"/>
                </a:solidFill>
                <a:latin typeface="Glacial Indifference"/>
                <a:ea typeface="Glacial Indifference"/>
                <a:cs typeface="Glacial Indifference"/>
                <a:sym typeface="Glacial Indifference"/>
              </a:rPr>
              <a:t>You wouldn’t go the extra mile for everyday tasks like these, so why should banking be any different when you know DBS can do it all? </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1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2946878" y="1143000"/>
            <a:ext cx="4629150" cy="8229600"/>
          </a:xfrm>
          <a:prstGeom prst="rect">
            <a:avLst/>
          </a:prstGeom>
        </p:spPr>
      </p:pic>
      <p:sp>
        <p:nvSpPr>
          <p:cNvPr name="TextBox 6" id="6"/>
          <p:cNvSpPr txBox="true"/>
          <p:nvPr/>
        </p:nvSpPr>
        <p:spPr>
          <a:xfrm rot="0">
            <a:off x="525419" y="3813113"/>
            <a:ext cx="9642884" cy="1108710"/>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With DBS Digibanking, all the tedious banking chores disappear, letting you focus on what truly matters. This reel series focuses on how DBS is doing the job of magically removing unnecessary hassles from everyday banking.</a:t>
            </a:r>
          </a:p>
        </p:txBody>
      </p:sp>
      <p:sp>
        <p:nvSpPr>
          <p:cNvPr name="TextBox 7" id="7"/>
          <p:cNvSpPr txBox="true"/>
          <p:nvPr/>
        </p:nvSpPr>
        <p:spPr>
          <a:xfrm rot="0">
            <a:off x="525419" y="3095222"/>
            <a:ext cx="3019055"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a:t>
            </a:r>
          </a:p>
        </p:txBody>
      </p:sp>
      <p:sp>
        <p:nvSpPr>
          <p:cNvPr name="TextBox 8" id="8"/>
          <p:cNvSpPr txBox="true"/>
          <p:nvPr/>
        </p:nvSpPr>
        <p:spPr>
          <a:xfrm rot="0">
            <a:off x="689547" y="143839"/>
            <a:ext cx="4314825" cy="581025"/>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Blend With Your LIFE</a:t>
            </a:r>
          </a:p>
        </p:txBody>
      </p:sp>
      <p:sp>
        <p:nvSpPr>
          <p:cNvPr name="TextBox 9" id="9"/>
          <p:cNvSpPr txBox="true"/>
          <p:nvPr/>
        </p:nvSpPr>
        <p:spPr>
          <a:xfrm rot="0">
            <a:off x="525419" y="1558547"/>
            <a:ext cx="11251980" cy="755625"/>
          </a:xfrm>
          <a:prstGeom prst="rect">
            <a:avLst/>
          </a:prstGeom>
        </p:spPr>
        <p:txBody>
          <a:bodyPr anchor="t" rtlCol="false" tIns="0" lIns="0" bIns="0" rIns="0">
            <a:spAutoFit/>
          </a:bodyPr>
          <a:lstStyle/>
          <a:p>
            <a:pPr algn="l" marL="0" indent="0" lvl="0">
              <a:lnSpc>
                <a:spcPts val="5599"/>
              </a:lnSpc>
              <a:spcBef>
                <a:spcPct val="0"/>
              </a:spcBef>
            </a:pPr>
            <a:r>
              <a:rPr lang="en-US" b="true" sz="3999" strike="noStrike" u="none">
                <a:solidFill>
                  <a:srgbClr val="ED1C24"/>
                </a:solidFill>
                <a:latin typeface="Times New Roman Bold"/>
                <a:ea typeface="Times New Roman Bold"/>
                <a:cs typeface="Times New Roman Bold"/>
                <a:sym typeface="Times New Roman Bold"/>
              </a:rPr>
              <a:t>The Bank That Makes It All Vanish</a:t>
            </a:r>
          </a:p>
        </p:txBody>
      </p:sp>
      <p:sp>
        <p:nvSpPr>
          <p:cNvPr name="TextBox 10" id="10"/>
          <p:cNvSpPr txBox="true"/>
          <p:nvPr/>
        </p:nvSpPr>
        <p:spPr>
          <a:xfrm rot="0">
            <a:off x="525419" y="5419258"/>
            <a:ext cx="8308786" cy="36573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Caption</a:t>
            </a:r>
            <a:r>
              <a:rPr lang="en-US" b="true" sz="2100">
                <a:solidFill>
                  <a:srgbClr val="000000"/>
                </a:solidFill>
                <a:latin typeface="Glacial Indifference Bold"/>
                <a:ea typeface="Glacial Indifference Bold"/>
                <a:cs typeface="Glacial Indifference Bold"/>
                <a:sym typeface="Glacial Indifference Bold"/>
              </a:rPr>
              <a:t>: </a:t>
            </a:r>
            <a:r>
              <a:rPr lang="en-US" sz="2100">
                <a:solidFill>
                  <a:srgbClr val="000000"/>
                </a:solidFill>
                <a:latin typeface="Glacial Indifference"/>
                <a:ea typeface="Glacial Indifference"/>
                <a:cs typeface="Glacial Indifference"/>
                <a:sym typeface="Glacial Indifference"/>
              </a:rPr>
              <a:t>The bank that also makes your banking chores vanish.</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14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817215" y="3724785"/>
            <a:ext cx="8622427" cy="2594610"/>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Life isn’t just about the usual routines—it’s about the spontaneous, the wacky, and the unforgettable! Whether you’re mid-air skydiving, attempting the world’s spiciest food challenge, pulling off an impromptu flash mob, or even racing an ostrich (because, why not?), DBS ensures your banking runs smoothly in the background. Because when your bank does it all, you can focus on living life to the fullest—no matter how wild it gets!</a:t>
            </a:r>
          </a:p>
        </p:txBody>
      </p:sp>
      <p:sp>
        <p:nvSpPr>
          <p:cNvPr name="TextBox 3" id="3"/>
          <p:cNvSpPr txBox="true"/>
          <p:nvPr/>
        </p:nvSpPr>
        <p:spPr>
          <a:xfrm rot="0">
            <a:off x="817215" y="3006894"/>
            <a:ext cx="3039778"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Carousel </a:t>
            </a:r>
          </a:p>
        </p:txBody>
      </p:sp>
      <p:grpSp>
        <p:nvGrpSpPr>
          <p:cNvPr name="Group 4" id="4"/>
          <p:cNvGrpSpPr/>
          <p:nvPr/>
        </p:nvGrpSpPr>
        <p:grpSpPr>
          <a:xfrm rot="0">
            <a:off x="0" y="-108846"/>
            <a:ext cx="18288000" cy="981619"/>
            <a:chOff x="0" y="0"/>
            <a:chExt cx="4816593" cy="258533"/>
          </a:xfrm>
        </p:grpSpPr>
        <p:sp>
          <p:nvSpPr>
            <p:cNvPr name="Freeform 5" id="5"/>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6" id="6"/>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7" id="7"/>
          <p:cNvSpPr txBox="true"/>
          <p:nvPr/>
        </p:nvSpPr>
        <p:spPr>
          <a:xfrm rot="0">
            <a:off x="668382" y="258139"/>
            <a:ext cx="4314899"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Blend With Your LIFE</a:t>
            </a:r>
          </a:p>
        </p:txBody>
      </p:sp>
      <p:sp>
        <p:nvSpPr>
          <p:cNvPr name="TextBox 8" id="8"/>
          <p:cNvSpPr txBox="true"/>
          <p:nvPr/>
        </p:nvSpPr>
        <p:spPr>
          <a:xfrm rot="0">
            <a:off x="817215" y="1514396"/>
            <a:ext cx="12227999" cy="755625"/>
          </a:xfrm>
          <a:prstGeom prst="rect">
            <a:avLst/>
          </a:prstGeom>
        </p:spPr>
        <p:txBody>
          <a:bodyPr anchor="t" rtlCol="false" tIns="0" lIns="0" bIns="0" rIns="0">
            <a:spAutoFit/>
          </a:bodyPr>
          <a:lstStyle/>
          <a:p>
            <a:pPr algn="l" marL="0" indent="0" lvl="0">
              <a:lnSpc>
                <a:spcPts val="5599"/>
              </a:lnSpc>
              <a:spcBef>
                <a:spcPct val="0"/>
              </a:spcBef>
            </a:pPr>
            <a:r>
              <a:rPr lang="en-US" b="true" sz="3999" strike="noStrike" u="none">
                <a:solidFill>
                  <a:srgbClr val="ED1C24"/>
                </a:solidFill>
                <a:latin typeface="Times New Roman Bold"/>
                <a:ea typeface="Times New Roman Bold"/>
                <a:cs typeface="Times New Roman Bold"/>
                <a:sym typeface="Times New Roman Bold"/>
              </a:rPr>
              <a:t>Do It All, So You Can Do More</a:t>
            </a:r>
          </a:p>
        </p:txBody>
      </p:sp>
    </p:spTree>
  </p:cSld>
  <p:clrMapOvr>
    <a:masterClrMapping/>
  </p:clrMapOvr>
</p:sld>
</file>

<file path=ppt/slides/slide1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1984168"/>
            <a:chOff x="0" y="0"/>
            <a:chExt cx="4816593" cy="522579"/>
          </a:xfrm>
        </p:grpSpPr>
        <p:sp>
          <p:nvSpPr>
            <p:cNvPr name="Freeform 3" id="3"/>
            <p:cNvSpPr/>
            <p:nvPr/>
          </p:nvSpPr>
          <p:spPr>
            <a:xfrm flipH="false" flipV="false" rot="0">
              <a:off x="0" y="0"/>
              <a:ext cx="4816592" cy="522579"/>
            </a:xfrm>
            <a:custGeom>
              <a:avLst/>
              <a:gdLst/>
              <a:ahLst/>
              <a:cxnLst/>
              <a:rect r="r" b="b" t="t" l="l"/>
              <a:pathLst>
                <a:path h="522579" w="4816592">
                  <a:moveTo>
                    <a:pt x="0" y="0"/>
                  </a:moveTo>
                  <a:lnTo>
                    <a:pt x="4816592" y="0"/>
                  </a:lnTo>
                  <a:lnTo>
                    <a:pt x="4816592" y="522579"/>
                  </a:lnTo>
                  <a:lnTo>
                    <a:pt x="0" y="522579"/>
                  </a:lnTo>
                  <a:close/>
                </a:path>
              </a:pathLst>
            </a:custGeom>
            <a:solidFill>
              <a:srgbClr val="ED1C24"/>
            </a:solidFill>
          </p:spPr>
        </p:sp>
        <p:sp>
          <p:nvSpPr>
            <p:cNvPr name="TextBox 4" id="4"/>
            <p:cNvSpPr txBox="true"/>
            <p:nvPr/>
          </p:nvSpPr>
          <p:spPr>
            <a:xfrm>
              <a:off x="0" y="-38100"/>
              <a:ext cx="4816593" cy="560679"/>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446945" y="554037"/>
            <a:ext cx="2863825" cy="854076"/>
          </a:xfrm>
          <a:prstGeom prst="rect">
            <a:avLst/>
          </a:prstGeom>
        </p:spPr>
        <p:txBody>
          <a:bodyPr anchor="t" rtlCol="false" tIns="0" lIns="0" bIns="0" rIns="0">
            <a:spAutoFit/>
          </a:bodyPr>
          <a:lstStyle/>
          <a:p>
            <a:pPr algn="l">
              <a:lnSpc>
                <a:spcPts val="6999"/>
              </a:lnSpc>
            </a:pPr>
            <a:r>
              <a:rPr lang="en-US" sz="4999" b="true">
                <a:solidFill>
                  <a:srgbClr val="FFFFFF"/>
                </a:solidFill>
                <a:latin typeface="Glacial Indifference Bold"/>
                <a:ea typeface="Glacial Indifference Bold"/>
                <a:cs typeface="Glacial Indifference Bold"/>
                <a:sym typeface="Glacial Indifference Bold"/>
              </a:rPr>
              <a:t>Creatives</a:t>
            </a:r>
          </a:p>
        </p:txBody>
      </p:sp>
      <p:sp>
        <p:nvSpPr>
          <p:cNvPr name="Freeform 6" id="6"/>
          <p:cNvSpPr/>
          <p:nvPr/>
        </p:nvSpPr>
        <p:spPr>
          <a:xfrm flipH="false" flipV="false" rot="0">
            <a:off x="639358" y="2118899"/>
            <a:ext cx="5427164" cy="6783955"/>
          </a:xfrm>
          <a:custGeom>
            <a:avLst/>
            <a:gdLst/>
            <a:ahLst/>
            <a:cxnLst/>
            <a:rect r="r" b="b" t="t" l="l"/>
            <a:pathLst>
              <a:path h="6783955" w="5427164">
                <a:moveTo>
                  <a:pt x="0" y="0"/>
                </a:moveTo>
                <a:lnTo>
                  <a:pt x="5427164" y="0"/>
                </a:lnTo>
                <a:lnTo>
                  <a:pt x="5427164" y="6783955"/>
                </a:lnTo>
                <a:lnTo>
                  <a:pt x="0" y="6783955"/>
                </a:lnTo>
                <a:lnTo>
                  <a:pt x="0" y="0"/>
                </a:lnTo>
                <a:close/>
              </a:path>
            </a:pathLst>
          </a:custGeom>
          <a:blipFill>
            <a:blip r:embed="rId2"/>
            <a:stretch>
              <a:fillRect l="0" t="0" r="0" b="0"/>
            </a:stretch>
          </a:blipFill>
        </p:spPr>
      </p:sp>
      <p:sp>
        <p:nvSpPr>
          <p:cNvPr name="Freeform 7" id="7"/>
          <p:cNvSpPr/>
          <p:nvPr/>
        </p:nvSpPr>
        <p:spPr>
          <a:xfrm flipH="false" flipV="false" rot="0">
            <a:off x="6428382" y="2118899"/>
            <a:ext cx="5427164" cy="6783955"/>
          </a:xfrm>
          <a:custGeom>
            <a:avLst/>
            <a:gdLst/>
            <a:ahLst/>
            <a:cxnLst/>
            <a:rect r="r" b="b" t="t" l="l"/>
            <a:pathLst>
              <a:path h="6783955" w="5427164">
                <a:moveTo>
                  <a:pt x="0" y="0"/>
                </a:moveTo>
                <a:lnTo>
                  <a:pt x="5427164" y="0"/>
                </a:lnTo>
                <a:lnTo>
                  <a:pt x="5427164" y="6783955"/>
                </a:lnTo>
                <a:lnTo>
                  <a:pt x="0" y="6783955"/>
                </a:lnTo>
                <a:lnTo>
                  <a:pt x="0" y="0"/>
                </a:lnTo>
                <a:close/>
              </a:path>
            </a:pathLst>
          </a:custGeom>
          <a:blipFill>
            <a:blip r:embed="rId3"/>
            <a:stretch>
              <a:fillRect l="0" t="0" r="0" b="0"/>
            </a:stretch>
          </a:blipFill>
        </p:spPr>
      </p:sp>
      <p:sp>
        <p:nvSpPr>
          <p:cNvPr name="Freeform 8" id="8"/>
          <p:cNvSpPr/>
          <p:nvPr/>
        </p:nvSpPr>
        <p:spPr>
          <a:xfrm flipH="false" flipV="false" rot="0">
            <a:off x="12221478" y="2118899"/>
            <a:ext cx="5427164" cy="6783955"/>
          </a:xfrm>
          <a:custGeom>
            <a:avLst/>
            <a:gdLst/>
            <a:ahLst/>
            <a:cxnLst/>
            <a:rect r="r" b="b" t="t" l="l"/>
            <a:pathLst>
              <a:path h="6783955" w="5427164">
                <a:moveTo>
                  <a:pt x="0" y="0"/>
                </a:moveTo>
                <a:lnTo>
                  <a:pt x="5427164" y="0"/>
                </a:lnTo>
                <a:lnTo>
                  <a:pt x="5427164" y="6783955"/>
                </a:lnTo>
                <a:lnTo>
                  <a:pt x="0" y="6783955"/>
                </a:lnTo>
                <a:lnTo>
                  <a:pt x="0" y="0"/>
                </a:lnTo>
                <a:close/>
              </a:path>
            </a:pathLst>
          </a:custGeom>
          <a:blipFill>
            <a:blip r:embed="rId4"/>
            <a:stretch>
              <a:fillRect l="0" t="0" r="0" b="0"/>
            </a:stretch>
          </a:blipFill>
        </p:spPr>
      </p:sp>
      <p:sp>
        <p:nvSpPr>
          <p:cNvPr name="TextBox 9" id="9"/>
          <p:cNvSpPr txBox="true"/>
          <p:nvPr/>
        </p:nvSpPr>
        <p:spPr>
          <a:xfrm rot="0">
            <a:off x="639358" y="9210675"/>
            <a:ext cx="17009284" cy="73723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Caption:</a:t>
            </a:r>
            <a:r>
              <a:rPr lang="en-US" sz="2100">
                <a:solidFill>
                  <a:srgbClr val="000000"/>
                </a:solidFill>
                <a:latin typeface="Glacial Indifference"/>
                <a:ea typeface="Glacial Indifference"/>
                <a:cs typeface="Glacial Indifference"/>
                <a:sym typeface="Glacial Indifference"/>
              </a:rPr>
              <a:t> Life is about taking leaps, keeping the momentum, and making things happen. The one thing you shouldn’t worry about? Banking. We’ve got that covered. #LiveMoreBankLess</a:t>
            </a:r>
          </a:p>
        </p:txBody>
      </p:sp>
    </p:spTree>
  </p:cSld>
  <p:clrMapOvr>
    <a:masterClrMapping/>
  </p:clrMapOvr>
</p:sld>
</file>

<file path=ppt/slides/slide1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08846"/>
            <a:ext cx="18288000" cy="981619"/>
            <a:chOff x="0" y="0"/>
            <a:chExt cx="4816593" cy="258533"/>
          </a:xfrm>
        </p:grpSpPr>
        <p:sp>
          <p:nvSpPr>
            <p:cNvPr name="Freeform 3" id="3"/>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4" id="4"/>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3045215" y="1313916"/>
            <a:ext cx="4629150" cy="8229600"/>
          </a:xfrm>
          <a:prstGeom prst="rect">
            <a:avLst/>
          </a:prstGeom>
        </p:spPr>
      </p:pic>
      <p:sp>
        <p:nvSpPr>
          <p:cNvPr name="TextBox 6" id="6"/>
          <p:cNvSpPr txBox="true"/>
          <p:nvPr/>
        </p:nvSpPr>
        <p:spPr>
          <a:xfrm rot="0">
            <a:off x="817215" y="3724785"/>
            <a:ext cx="8622427" cy="2966085"/>
          </a:xfrm>
          <a:prstGeom prst="rect">
            <a:avLst/>
          </a:prstGeom>
        </p:spPr>
        <p:txBody>
          <a:bodyPr anchor="t" rtlCol="false" tIns="0" lIns="0" bIns="0" rIns="0">
            <a:spAutoFit/>
          </a:bodyPr>
          <a:lstStyle/>
          <a:p>
            <a:pPr algn="l">
              <a:lnSpc>
                <a:spcPts val="2940"/>
              </a:lnSpc>
            </a:pPr>
            <a:r>
              <a:rPr lang="en-US" sz="2100" b="true">
                <a:solidFill>
                  <a:srgbClr val="000000"/>
                </a:solidFill>
                <a:latin typeface="Glacial Indifference Bold"/>
                <a:ea typeface="Glacial Indifference Bold"/>
                <a:cs typeface="Glacial Indifference Bold"/>
                <a:sym typeface="Glacial Indifference Bold"/>
              </a:rPr>
              <a:t>Concept:</a:t>
            </a:r>
            <a:r>
              <a:rPr lang="en-US" sz="2100">
                <a:solidFill>
                  <a:srgbClr val="000000"/>
                </a:solidFill>
                <a:latin typeface="Glacial Indifference"/>
                <a:ea typeface="Glacial Indifference"/>
                <a:cs typeface="Glacial Indifference"/>
                <a:sym typeface="Glacial Indifference"/>
              </a:rPr>
              <a:t> Managing finances often feels like a constant interruption—whether it’s making payments, splitting bills, or handling travel expenses. What if your bank took care of it all, seamlessly?</a:t>
            </a:r>
          </a:p>
          <a:p>
            <a:pPr algn="l">
              <a:lnSpc>
                <a:spcPts val="2940"/>
              </a:lnSpc>
            </a:pPr>
          </a:p>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DBS is not just a bank; it’s an invisible helping hand that ensures you never have to pause your life for financial tasks. Whether it's payments, budgeting, or trip planning, DBS does it all—so you can focus on what truly matters.</a:t>
            </a:r>
          </a:p>
        </p:txBody>
      </p:sp>
      <p:sp>
        <p:nvSpPr>
          <p:cNvPr name="TextBox 7" id="7"/>
          <p:cNvSpPr txBox="true"/>
          <p:nvPr/>
        </p:nvSpPr>
        <p:spPr>
          <a:xfrm rot="0">
            <a:off x="817215" y="3006894"/>
            <a:ext cx="1850569" cy="415290"/>
          </a:xfrm>
          <a:prstGeom prst="rect">
            <a:avLst/>
          </a:prstGeom>
        </p:spPr>
        <p:txBody>
          <a:bodyPr anchor="t" rtlCol="false" tIns="0" lIns="0" bIns="0" rIns="0">
            <a:spAutoFit/>
          </a:bodyPr>
          <a:lstStyle/>
          <a:p>
            <a:pPr algn="l">
              <a:lnSpc>
                <a:spcPts val="3359"/>
              </a:lnSpc>
              <a:spcBef>
                <a:spcPct val="0"/>
              </a:spcBef>
            </a:pPr>
            <a:r>
              <a:rPr lang="en-US" b="true" sz="2400">
                <a:solidFill>
                  <a:srgbClr val="FEFEFE"/>
                </a:solidFill>
                <a:latin typeface="Glacial Indifference Bold"/>
                <a:ea typeface="Glacial Indifference Bold"/>
                <a:cs typeface="Glacial Indifference Bold"/>
                <a:sym typeface="Glacial Indifference Bold"/>
              </a:rPr>
              <a:t>Format: Reel </a:t>
            </a:r>
          </a:p>
        </p:txBody>
      </p:sp>
      <p:sp>
        <p:nvSpPr>
          <p:cNvPr name="TextBox 8" id="8"/>
          <p:cNvSpPr txBox="true"/>
          <p:nvPr/>
        </p:nvSpPr>
        <p:spPr>
          <a:xfrm rot="0">
            <a:off x="668382" y="258139"/>
            <a:ext cx="4314899" cy="581050"/>
          </a:xfrm>
          <a:prstGeom prst="rect">
            <a:avLst/>
          </a:prstGeom>
        </p:spPr>
        <p:txBody>
          <a:bodyPr anchor="t" rtlCol="false" tIns="0" lIns="0" bIns="0" rIns="0">
            <a:spAutoFit/>
          </a:bodyPr>
          <a:lstStyle/>
          <a:p>
            <a:pPr algn="l">
              <a:lnSpc>
                <a:spcPts val="4200"/>
              </a:lnSpc>
            </a:pPr>
            <a:r>
              <a:rPr lang="en-US" sz="3000" b="true">
                <a:solidFill>
                  <a:srgbClr val="FFFFFF"/>
                </a:solidFill>
                <a:latin typeface="Times New Roman Bold"/>
                <a:ea typeface="Times New Roman Bold"/>
                <a:cs typeface="Times New Roman Bold"/>
                <a:sym typeface="Times New Roman Bold"/>
              </a:rPr>
              <a:t>We Blend With Your LIFE</a:t>
            </a:r>
          </a:p>
        </p:txBody>
      </p:sp>
      <p:sp>
        <p:nvSpPr>
          <p:cNvPr name="TextBox 9" id="9"/>
          <p:cNvSpPr txBox="true"/>
          <p:nvPr/>
        </p:nvSpPr>
        <p:spPr>
          <a:xfrm rot="0">
            <a:off x="817215" y="1514396"/>
            <a:ext cx="6745119" cy="755650"/>
          </a:xfrm>
          <a:prstGeom prst="rect">
            <a:avLst/>
          </a:prstGeom>
        </p:spPr>
        <p:txBody>
          <a:bodyPr anchor="t" rtlCol="false" tIns="0" lIns="0" bIns="0" rIns="0">
            <a:spAutoFit/>
          </a:bodyPr>
          <a:lstStyle/>
          <a:p>
            <a:pPr algn="l" marL="0" indent="0" lvl="0">
              <a:lnSpc>
                <a:spcPts val="5599"/>
              </a:lnSpc>
              <a:spcBef>
                <a:spcPct val="0"/>
              </a:spcBef>
            </a:pPr>
            <a:r>
              <a:rPr lang="en-US" b="true" sz="3999">
                <a:solidFill>
                  <a:srgbClr val="ED1C24"/>
                </a:solidFill>
                <a:latin typeface="Times New Roman Bold"/>
                <a:ea typeface="Times New Roman Bold"/>
                <a:cs typeface="Times New Roman Bold"/>
                <a:sym typeface="Times New Roman Bold"/>
              </a:rPr>
              <a:t>Banking That Lets You Be You</a:t>
            </a:r>
          </a:p>
        </p:txBody>
      </p:sp>
      <p:sp>
        <p:nvSpPr>
          <p:cNvPr name="TextBox 10" id="10"/>
          <p:cNvSpPr txBox="true"/>
          <p:nvPr/>
        </p:nvSpPr>
        <p:spPr>
          <a:xfrm rot="0">
            <a:off x="817215" y="7071869"/>
            <a:ext cx="8326785" cy="737235"/>
          </a:xfrm>
          <a:prstGeom prst="rect">
            <a:avLst/>
          </a:prstGeom>
        </p:spPr>
        <p:txBody>
          <a:bodyPr anchor="t" rtlCol="false" tIns="0" lIns="0" bIns="0" rIns="0">
            <a:spAutoFit/>
          </a:bodyPr>
          <a:lstStyle/>
          <a:p>
            <a:pPr algn="l">
              <a:lnSpc>
                <a:spcPts val="2940"/>
              </a:lnSpc>
              <a:spcBef>
                <a:spcPct val="0"/>
              </a:spcBef>
            </a:pPr>
            <a:r>
              <a:rPr lang="en-US" b="true" sz="2100">
                <a:solidFill>
                  <a:srgbClr val="000000"/>
                </a:solidFill>
                <a:latin typeface="Glacial Indifference Bold"/>
                <a:ea typeface="Glacial Indifference Bold"/>
                <a:cs typeface="Glacial Indifference Bold"/>
                <a:sym typeface="Glacial Indifference Bold"/>
              </a:rPr>
              <a:t>Caption: </a:t>
            </a:r>
            <a:r>
              <a:rPr lang="en-US" sz="2100">
                <a:solidFill>
                  <a:srgbClr val="000000"/>
                </a:solidFill>
                <a:latin typeface="Glacial Indifference"/>
                <a:ea typeface="Glacial Indifference"/>
                <a:cs typeface="Glacial Indifference"/>
                <a:sym typeface="Glacial Indifference"/>
              </a:rPr>
              <a:t>No more pausing life for payments. We’ve got it covered. #DBSDoesItAll</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slides/slide1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359967"/>
            <a:ext cx="18288000" cy="4185490"/>
            <a:chOff x="0" y="0"/>
            <a:chExt cx="4816593" cy="1102351"/>
          </a:xfrm>
        </p:grpSpPr>
        <p:sp>
          <p:nvSpPr>
            <p:cNvPr name="Freeform 3" id="3"/>
            <p:cNvSpPr/>
            <p:nvPr/>
          </p:nvSpPr>
          <p:spPr>
            <a:xfrm flipH="false" flipV="false" rot="0">
              <a:off x="0" y="0"/>
              <a:ext cx="4816592" cy="1102351"/>
            </a:xfrm>
            <a:custGeom>
              <a:avLst/>
              <a:gdLst/>
              <a:ahLst/>
              <a:cxnLst/>
              <a:rect r="r" b="b" t="t" l="l"/>
              <a:pathLst>
                <a:path h="1102351" w="4816592">
                  <a:moveTo>
                    <a:pt x="21590" y="0"/>
                  </a:moveTo>
                  <a:lnTo>
                    <a:pt x="4795002" y="0"/>
                  </a:lnTo>
                  <a:cubicBezTo>
                    <a:pt x="4800728" y="0"/>
                    <a:pt x="4806220" y="2275"/>
                    <a:pt x="4810269" y="6324"/>
                  </a:cubicBezTo>
                  <a:cubicBezTo>
                    <a:pt x="4814318" y="10372"/>
                    <a:pt x="4816592" y="15864"/>
                    <a:pt x="4816592" y="21590"/>
                  </a:cubicBezTo>
                  <a:lnTo>
                    <a:pt x="4816592" y="1080761"/>
                  </a:lnTo>
                  <a:cubicBezTo>
                    <a:pt x="4816592" y="1092685"/>
                    <a:pt x="4806926" y="1102351"/>
                    <a:pt x="4795002" y="1102351"/>
                  </a:cubicBezTo>
                  <a:lnTo>
                    <a:pt x="21590" y="1102351"/>
                  </a:lnTo>
                  <a:cubicBezTo>
                    <a:pt x="9666" y="1102351"/>
                    <a:pt x="0" y="1092685"/>
                    <a:pt x="0" y="1080761"/>
                  </a:cubicBezTo>
                  <a:lnTo>
                    <a:pt x="0" y="21590"/>
                  </a:lnTo>
                  <a:cubicBezTo>
                    <a:pt x="0" y="9666"/>
                    <a:pt x="9666" y="0"/>
                    <a:pt x="21590" y="0"/>
                  </a:cubicBezTo>
                  <a:close/>
                </a:path>
              </a:pathLst>
            </a:custGeom>
            <a:solidFill>
              <a:srgbClr val="EB1C24"/>
            </a:solidFill>
          </p:spPr>
        </p:sp>
        <p:sp>
          <p:nvSpPr>
            <p:cNvPr name="TextBox 4" id="4"/>
            <p:cNvSpPr txBox="true"/>
            <p:nvPr/>
          </p:nvSpPr>
          <p:spPr>
            <a:xfrm>
              <a:off x="0" y="38100"/>
              <a:ext cx="4816593" cy="1064251"/>
            </a:xfrm>
            <a:prstGeom prst="rect">
              <a:avLst/>
            </a:prstGeom>
          </p:spPr>
          <p:txBody>
            <a:bodyPr anchor="ctr" rtlCol="false" tIns="50800" lIns="50800" bIns="50800" rIns="50800"/>
            <a:lstStyle/>
            <a:p>
              <a:pPr algn="ctr">
                <a:lnSpc>
                  <a:spcPts val="1728"/>
                </a:lnSpc>
              </a:pPr>
            </a:p>
          </p:txBody>
        </p:sp>
      </p:grpSp>
      <p:grpSp>
        <p:nvGrpSpPr>
          <p:cNvPr name="Group 5" id="5"/>
          <p:cNvGrpSpPr/>
          <p:nvPr/>
        </p:nvGrpSpPr>
        <p:grpSpPr>
          <a:xfrm rot="0">
            <a:off x="0" y="6101510"/>
            <a:ext cx="18300068" cy="4185490"/>
            <a:chOff x="0" y="0"/>
            <a:chExt cx="4819771" cy="1102351"/>
          </a:xfrm>
        </p:grpSpPr>
        <p:sp>
          <p:nvSpPr>
            <p:cNvPr name="Freeform 6" id="6"/>
            <p:cNvSpPr/>
            <p:nvPr/>
          </p:nvSpPr>
          <p:spPr>
            <a:xfrm flipH="false" flipV="false" rot="0">
              <a:off x="0" y="0"/>
              <a:ext cx="4819771" cy="1102351"/>
            </a:xfrm>
            <a:custGeom>
              <a:avLst/>
              <a:gdLst/>
              <a:ahLst/>
              <a:cxnLst/>
              <a:rect r="r" b="b" t="t" l="l"/>
              <a:pathLst>
                <a:path h="1102351" w="4819771">
                  <a:moveTo>
                    <a:pt x="21576" y="0"/>
                  </a:moveTo>
                  <a:lnTo>
                    <a:pt x="4798195" y="0"/>
                  </a:lnTo>
                  <a:cubicBezTo>
                    <a:pt x="4810111" y="0"/>
                    <a:pt x="4819771" y="9660"/>
                    <a:pt x="4819771" y="21576"/>
                  </a:cubicBezTo>
                  <a:lnTo>
                    <a:pt x="4819771" y="1080776"/>
                  </a:lnTo>
                  <a:cubicBezTo>
                    <a:pt x="4819771" y="1086498"/>
                    <a:pt x="4817498" y="1091986"/>
                    <a:pt x="4813452" y="1096032"/>
                  </a:cubicBezTo>
                  <a:cubicBezTo>
                    <a:pt x="4809405" y="1100078"/>
                    <a:pt x="4803917" y="1102351"/>
                    <a:pt x="4798195" y="1102351"/>
                  </a:cubicBezTo>
                  <a:lnTo>
                    <a:pt x="21576" y="1102351"/>
                  </a:lnTo>
                  <a:cubicBezTo>
                    <a:pt x="15854" y="1102351"/>
                    <a:pt x="10366" y="1100078"/>
                    <a:pt x="6319" y="1096032"/>
                  </a:cubicBezTo>
                  <a:cubicBezTo>
                    <a:pt x="2273" y="1091986"/>
                    <a:pt x="0" y="1086498"/>
                    <a:pt x="0" y="1080776"/>
                  </a:cubicBezTo>
                  <a:lnTo>
                    <a:pt x="0" y="21576"/>
                  </a:lnTo>
                  <a:cubicBezTo>
                    <a:pt x="0" y="15854"/>
                    <a:pt x="2273" y="10366"/>
                    <a:pt x="6319" y="6319"/>
                  </a:cubicBezTo>
                  <a:cubicBezTo>
                    <a:pt x="10366" y="2273"/>
                    <a:pt x="15854" y="0"/>
                    <a:pt x="21576" y="0"/>
                  </a:cubicBezTo>
                  <a:close/>
                </a:path>
              </a:pathLst>
            </a:custGeom>
            <a:solidFill>
              <a:srgbClr val="EB1C24"/>
            </a:solidFill>
          </p:spPr>
        </p:sp>
        <p:sp>
          <p:nvSpPr>
            <p:cNvPr name="TextBox 7" id="7"/>
            <p:cNvSpPr txBox="true"/>
            <p:nvPr/>
          </p:nvSpPr>
          <p:spPr>
            <a:xfrm>
              <a:off x="0" y="38100"/>
              <a:ext cx="4819771" cy="1064251"/>
            </a:xfrm>
            <a:prstGeom prst="rect">
              <a:avLst/>
            </a:prstGeom>
          </p:spPr>
          <p:txBody>
            <a:bodyPr anchor="ctr" rtlCol="false" tIns="50800" lIns="50800" bIns="50800" rIns="50800"/>
            <a:lstStyle/>
            <a:p>
              <a:pPr algn="ctr">
                <a:lnSpc>
                  <a:spcPts val="1728"/>
                </a:lnSpc>
              </a:pPr>
            </a:p>
          </p:txBody>
        </p:sp>
      </p:grpSp>
      <p:sp>
        <p:nvSpPr>
          <p:cNvPr name="Freeform 8" id="8"/>
          <p:cNvSpPr/>
          <p:nvPr/>
        </p:nvSpPr>
        <p:spPr>
          <a:xfrm flipH="false" flipV="false" rot="0">
            <a:off x="187159" y="1586646"/>
            <a:ext cx="5468024" cy="3958811"/>
          </a:xfrm>
          <a:custGeom>
            <a:avLst/>
            <a:gdLst/>
            <a:ahLst/>
            <a:cxnLst/>
            <a:rect r="r" b="b" t="t" l="l"/>
            <a:pathLst>
              <a:path h="3958811" w="5468024">
                <a:moveTo>
                  <a:pt x="0" y="0"/>
                </a:moveTo>
                <a:lnTo>
                  <a:pt x="5468024" y="0"/>
                </a:lnTo>
                <a:lnTo>
                  <a:pt x="5468024" y="3958811"/>
                </a:lnTo>
                <a:lnTo>
                  <a:pt x="0" y="3958811"/>
                </a:lnTo>
                <a:lnTo>
                  <a:pt x="0" y="0"/>
                </a:lnTo>
                <a:close/>
              </a:path>
            </a:pathLst>
          </a:custGeom>
          <a:blipFill>
            <a:blip r:embed="rId2"/>
            <a:stretch>
              <a:fillRect l="0" t="0" r="-1271" b="-22871"/>
            </a:stretch>
          </a:blipFill>
        </p:spPr>
      </p:sp>
      <p:sp>
        <p:nvSpPr>
          <p:cNvPr name="TextBox 9" id="9"/>
          <p:cNvSpPr txBox="true"/>
          <p:nvPr/>
        </p:nvSpPr>
        <p:spPr>
          <a:xfrm rot="0">
            <a:off x="1815561" y="1862180"/>
            <a:ext cx="3293500"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Influencer Led Ideas </a:t>
            </a:r>
          </a:p>
        </p:txBody>
      </p:sp>
      <p:sp>
        <p:nvSpPr>
          <p:cNvPr name="Freeform 10" id="10"/>
          <p:cNvSpPr/>
          <p:nvPr/>
        </p:nvSpPr>
        <p:spPr>
          <a:xfrm flipH="false" flipV="false" rot="0">
            <a:off x="6236371" y="1586646"/>
            <a:ext cx="5468024" cy="3958811"/>
          </a:xfrm>
          <a:custGeom>
            <a:avLst/>
            <a:gdLst/>
            <a:ahLst/>
            <a:cxnLst/>
            <a:rect r="r" b="b" t="t" l="l"/>
            <a:pathLst>
              <a:path h="3958811" w="5468024">
                <a:moveTo>
                  <a:pt x="0" y="0"/>
                </a:moveTo>
                <a:lnTo>
                  <a:pt x="5468024" y="0"/>
                </a:lnTo>
                <a:lnTo>
                  <a:pt x="5468024" y="3958811"/>
                </a:lnTo>
                <a:lnTo>
                  <a:pt x="0" y="3958811"/>
                </a:lnTo>
                <a:lnTo>
                  <a:pt x="0" y="0"/>
                </a:lnTo>
                <a:close/>
              </a:path>
            </a:pathLst>
          </a:custGeom>
          <a:blipFill>
            <a:blip r:embed="rId2"/>
            <a:stretch>
              <a:fillRect l="0" t="0" r="-1271" b="-22871"/>
            </a:stretch>
          </a:blipFill>
        </p:spPr>
      </p:sp>
      <p:sp>
        <p:nvSpPr>
          <p:cNvPr name="TextBox 11" id="11"/>
          <p:cNvSpPr txBox="true"/>
          <p:nvPr/>
        </p:nvSpPr>
        <p:spPr>
          <a:xfrm rot="0">
            <a:off x="7864773" y="1862180"/>
            <a:ext cx="3293500"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Content IPs</a:t>
            </a:r>
          </a:p>
        </p:txBody>
      </p:sp>
      <p:sp>
        <p:nvSpPr>
          <p:cNvPr name="Freeform 12" id="12"/>
          <p:cNvSpPr/>
          <p:nvPr/>
        </p:nvSpPr>
        <p:spPr>
          <a:xfrm flipH="false" flipV="false" rot="0">
            <a:off x="12285583" y="1586646"/>
            <a:ext cx="5468024" cy="3958811"/>
          </a:xfrm>
          <a:custGeom>
            <a:avLst/>
            <a:gdLst/>
            <a:ahLst/>
            <a:cxnLst/>
            <a:rect r="r" b="b" t="t" l="l"/>
            <a:pathLst>
              <a:path h="3958811" w="5468024">
                <a:moveTo>
                  <a:pt x="0" y="0"/>
                </a:moveTo>
                <a:lnTo>
                  <a:pt x="5468024" y="0"/>
                </a:lnTo>
                <a:lnTo>
                  <a:pt x="5468024" y="3958811"/>
                </a:lnTo>
                <a:lnTo>
                  <a:pt x="0" y="3958811"/>
                </a:lnTo>
                <a:lnTo>
                  <a:pt x="0" y="0"/>
                </a:lnTo>
                <a:close/>
              </a:path>
            </a:pathLst>
          </a:custGeom>
          <a:blipFill>
            <a:blip r:embed="rId2"/>
            <a:stretch>
              <a:fillRect l="0" t="0" r="-1271" b="-22871"/>
            </a:stretch>
          </a:blipFill>
        </p:spPr>
      </p:sp>
      <p:sp>
        <p:nvSpPr>
          <p:cNvPr name="TextBox 13" id="13"/>
          <p:cNvSpPr txBox="true"/>
          <p:nvPr/>
        </p:nvSpPr>
        <p:spPr>
          <a:xfrm rot="0">
            <a:off x="13913985" y="1862180"/>
            <a:ext cx="3293500"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Digital Activation</a:t>
            </a:r>
          </a:p>
        </p:txBody>
      </p:sp>
      <p:sp>
        <p:nvSpPr>
          <p:cNvPr name="Freeform 14" id="14"/>
          <p:cNvSpPr/>
          <p:nvPr/>
        </p:nvSpPr>
        <p:spPr>
          <a:xfrm flipH="false" flipV="false" rot="0">
            <a:off x="187159" y="6415675"/>
            <a:ext cx="5468024" cy="3871325"/>
          </a:xfrm>
          <a:custGeom>
            <a:avLst/>
            <a:gdLst/>
            <a:ahLst/>
            <a:cxnLst/>
            <a:rect r="r" b="b" t="t" l="l"/>
            <a:pathLst>
              <a:path h="3871325" w="5468024">
                <a:moveTo>
                  <a:pt x="0" y="0"/>
                </a:moveTo>
                <a:lnTo>
                  <a:pt x="5468024" y="0"/>
                </a:lnTo>
                <a:lnTo>
                  <a:pt x="5468024" y="3871325"/>
                </a:lnTo>
                <a:lnTo>
                  <a:pt x="0" y="3871325"/>
                </a:lnTo>
                <a:lnTo>
                  <a:pt x="0" y="0"/>
                </a:lnTo>
                <a:close/>
              </a:path>
            </a:pathLst>
          </a:custGeom>
          <a:blipFill>
            <a:blip r:embed="rId2"/>
            <a:stretch>
              <a:fillRect l="0" t="0" r="-1271" b="-25648"/>
            </a:stretch>
          </a:blipFill>
        </p:spPr>
      </p:sp>
      <p:sp>
        <p:nvSpPr>
          <p:cNvPr name="TextBox 15" id="15"/>
          <p:cNvSpPr txBox="true"/>
          <p:nvPr/>
        </p:nvSpPr>
        <p:spPr>
          <a:xfrm rot="0">
            <a:off x="2008139" y="6691208"/>
            <a:ext cx="3293500"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Print and OOH</a:t>
            </a:r>
          </a:p>
        </p:txBody>
      </p:sp>
      <p:sp>
        <p:nvSpPr>
          <p:cNvPr name="Freeform 16" id="16"/>
          <p:cNvSpPr/>
          <p:nvPr/>
        </p:nvSpPr>
        <p:spPr>
          <a:xfrm flipH="false" flipV="false" rot="0">
            <a:off x="6236371" y="6415675"/>
            <a:ext cx="5468024" cy="3871325"/>
          </a:xfrm>
          <a:custGeom>
            <a:avLst/>
            <a:gdLst/>
            <a:ahLst/>
            <a:cxnLst/>
            <a:rect r="r" b="b" t="t" l="l"/>
            <a:pathLst>
              <a:path h="3871325" w="5468024">
                <a:moveTo>
                  <a:pt x="0" y="0"/>
                </a:moveTo>
                <a:lnTo>
                  <a:pt x="5468024" y="0"/>
                </a:lnTo>
                <a:lnTo>
                  <a:pt x="5468024" y="3871325"/>
                </a:lnTo>
                <a:lnTo>
                  <a:pt x="0" y="3871325"/>
                </a:lnTo>
                <a:lnTo>
                  <a:pt x="0" y="0"/>
                </a:lnTo>
                <a:close/>
              </a:path>
            </a:pathLst>
          </a:custGeom>
          <a:blipFill>
            <a:blip r:embed="rId2"/>
            <a:stretch>
              <a:fillRect l="0" t="0" r="-1271" b="-25648"/>
            </a:stretch>
          </a:blipFill>
        </p:spPr>
      </p:sp>
      <p:sp>
        <p:nvSpPr>
          <p:cNvPr name="TextBox 17" id="17"/>
          <p:cNvSpPr txBox="true"/>
          <p:nvPr/>
        </p:nvSpPr>
        <p:spPr>
          <a:xfrm rot="0">
            <a:off x="8057351" y="6691208"/>
            <a:ext cx="2939493"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Outdoor Activation</a:t>
            </a:r>
          </a:p>
        </p:txBody>
      </p:sp>
      <p:sp>
        <p:nvSpPr>
          <p:cNvPr name="Freeform 18" id="18"/>
          <p:cNvSpPr/>
          <p:nvPr/>
        </p:nvSpPr>
        <p:spPr>
          <a:xfrm flipH="false" flipV="false" rot="0">
            <a:off x="12285583" y="6415675"/>
            <a:ext cx="5468024" cy="3871325"/>
          </a:xfrm>
          <a:custGeom>
            <a:avLst/>
            <a:gdLst/>
            <a:ahLst/>
            <a:cxnLst/>
            <a:rect r="r" b="b" t="t" l="l"/>
            <a:pathLst>
              <a:path h="3871325" w="5468024">
                <a:moveTo>
                  <a:pt x="0" y="0"/>
                </a:moveTo>
                <a:lnTo>
                  <a:pt x="5468024" y="0"/>
                </a:lnTo>
                <a:lnTo>
                  <a:pt x="5468024" y="3871325"/>
                </a:lnTo>
                <a:lnTo>
                  <a:pt x="0" y="3871325"/>
                </a:lnTo>
                <a:lnTo>
                  <a:pt x="0" y="0"/>
                </a:lnTo>
                <a:close/>
              </a:path>
            </a:pathLst>
          </a:custGeom>
          <a:blipFill>
            <a:blip r:embed="rId2"/>
            <a:stretch>
              <a:fillRect l="0" t="0" r="-1271" b="-25648"/>
            </a:stretch>
          </a:blipFill>
        </p:spPr>
      </p:sp>
      <p:sp>
        <p:nvSpPr>
          <p:cNvPr name="TextBox 19" id="19"/>
          <p:cNvSpPr txBox="true"/>
          <p:nvPr/>
        </p:nvSpPr>
        <p:spPr>
          <a:xfrm rot="0">
            <a:off x="14106563" y="6691208"/>
            <a:ext cx="1773351" cy="408413"/>
          </a:xfrm>
          <a:prstGeom prst="rect">
            <a:avLst/>
          </a:prstGeom>
        </p:spPr>
        <p:txBody>
          <a:bodyPr anchor="t" rtlCol="false" tIns="0" lIns="0" bIns="0" rIns="0">
            <a:spAutoFit/>
          </a:bodyPr>
          <a:lstStyle/>
          <a:p>
            <a:pPr algn="l">
              <a:lnSpc>
                <a:spcPts val="2963"/>
              </a:lnSpc>
            </a:pPr>
            <a:r>
              <a:rPr lang="en-US" b="true" sz="3086" i="true" spc="-253" u="sng">
                <a:solidFill>
                  <a:srgbClr val="FFFDF6"/>
                </a:solidFill>
                <a:latin typeface="Public Sans Bold Italics"/>
                <a:ea typeface="Public Sans Bold Italics"/>
                <a:cs typeface="Public Sans Bold Italics"/>
                <a:sym typeface="Public Sans Bold Italics"/>
              </a:rPr>
              <a:t>Always On</a:t>
            </a:r>
          </a:p>
        </p:txBody>
      </p:sp>
      <p:sp>
        <p:nvSpPr>
          <p:cNvPr name="TextBox 20" id="20"/>
          <p:cNvSpPr txBox="true"/>
          <p:nvPr/>
        </p:nvSpPr>
        <p:spPr>
          <a:xfrm rot="0">
            <a:off x="1444764" y="2899981"/>
            <a:ext cx="3856875" cy="1223011"/>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Orry’s “Minion Firing” Story </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ORRY’S Job Posting for “CDO” </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Orry’s CDO Announcement Video </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30 Days 30 Ways</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IPL Topical Spot: Mr. Do-It-All</a:t>
            </a:r>
          </a:p>
        </p:txBody>
      </p:sp>
      <p:sp>
        <p:nvSpPr>
          <p:cNvPr name="TextBox 21" id="21"/>
          <p:cNvSpPr txBox="true"/>
          <p:nvPr/>
        </p:nvSpPr>
        <p:spPr>
          <a:xfrm rot="0">
            <a:off x="7598659" y="2899981"/>
            <a:ext cx="3856875" cy="1461136"/>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Do It All Race</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Love, Life &amp; Living More</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Can You Do It All</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Live More Report Less</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India Lives More</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Live More Together</a:t>
            </a:r>
          </a:p>
        </p:txBody>
      </p:sp>
      <p:sp>
        <p:nvSpPr>
          <p:cNvPr name="TextBox 22" id="22"/>
          <p:cNvSpPr txBox="true"/>
          <p:nvPr/>
        </p:nvSpPr>
        <p:spPr>
          <a:xfrm rot="0">
            <a:off x="13752555" y="2899981"/>
            <a:ext cx="3690284" cy="984886"/>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CID Collaboration</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Mashable Collaboration</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Long Weekend Collaborations</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Brand Banter</a:t>
            </a:r>
          </a:p>
        </p:txBody>
      </p:sp>
      <p:sp>
        <p:nvSpPr>
          <p:cNvPr name="TextBox 23" id="23"/>
          <p:cNvSpPr txBox="true"/>
          <p:nvPr/>
        </p:nvSpPr>
        <p:spPr>
          <a:xfrm rot="0">
            <a:off x="13752555" y="7661596"/>
            <a:ext cx="3856875" cy="746761"/>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Know Your Brand</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We Are Your Perfect Ally</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We Blend With Your Life</a:t>
            </a:r>
          </a:p>
        </p:txBody>
      </p:sp>
      <p:sp>
        <p:nvSpPr>
          <p:cNvPr name="TextBox 24" id="24"/>
          <p:cNvSpPr txBox="true"/>
          <p:nvPr/>
        </p:nvSpPr>
        <p:spPr>
          <a:xfrm rot="0">
            <a:off x="7598659" y="7661596"/>
            <a:ext cx="2190958" cy="270511"/>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Do It All - Squad</a:t>
            </a:r>
          </a:p>
        </p:txBody>
      </p:sp>
      <p:sp>
        <p:nvSpPr>
          <p:cNvPr name="TextBox 25" id="25"/>
          <p:cNvSpPr txBox="true"/>
          <p:nvPr/>
        </p:nvSpPr>
        <p:spPr>
          <a:xfrm rot="0">
            <a:off x="1444764" y="7661596"/>
            <a:ext cx="3856875" cy="746761"/>
          </a:xfrm>
          <a:prstGeom prst="rect">
            <a:avLst/>
          </a:prstGeom>
        </p:spPr>
        <p:txBody>
          <a:bodyPr anchor="t" rtlCol="false" tIns="0" lIns="0" bIns="0" rIns="0">
            <a:spAutoFit/>
          </a:bodyPr>
          <a:lstStyle/>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An Ad That Owns It All </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Pass It to DBS</a:t>
            </a:r>
          </a:p>
          <a:p>
            <a:pPr algn="l" marL="431809" indent="-215904" lvl="1">
              <a:lnSpc>
                <a:spcPts val="1920"/>
              </a:lnSpc>
              <a:buFont typeface="Arial"/>
              <a:buChar char="•"/>
            </a:pPr>
            <a:r>
              <a:rPr lang="en-US" b="true" sz="2000" spc="-164">
                <a:solidFill>
                  <a:srgbClr val="FFFFFF"/>
                </a:solidFill>
                <a:latin typeface="Public Sans Bold"/>
                <a:ea typeface="Public Sans Bold"/>
                <a:cs typeface="Public Sans Bold"/>
                <a:sym typeface="Public Sans Bold"/>
              </a:rPr>
              <a:t>Our Ad Asks You To BanK Less</a:t>
            </a:r>
          </a:p>
        </p:txBody>
      </p:sp>
      <p:grpSp>
        <p:nvGrpSpPr>
          <p:cNvPr name="Group 26" id="26"/>
          <p:cNvGrpSpPr/>
          <p:nvPr/>
        </p:nvGrpSpPr>
        <p:grpSpPr>
          <a:xfrm rot="0">
            <a:off x="0" y="-108846"/>
            <a:ext cx="18288000" cy="981619"/>
            <a:chOff x="0" y="0"/>
            <a:chExt cx="4816593" cy="258533"/>
          </a:xfrm>
        </p:grpSpPr>
        <p:sp>
          <p:nvSpPr>
            <p:cNvPr name="Freeform 27" id="27"/>
            <p:cNvSpPr/>
            <p:nvPr/>
          </p:nvSpPr>
          <p:spPr>
            <a:xfrm flipH="false" flipV="false" rot="0">
              <a:off x="0" y="0"/>
              <a:ext cx="4816592" cy="258533"/>
            </a:xfrm>
            <a:custGeom>
              <a:avLst/>
              <a:gdLst/>
              <a:ahLst/>
              <a:cxnLst/>
              <a:rect r="r" b="b" t="t" l="l"/>
              <a:pathLst>
                <a:path h="258533" w="4816592">
                  <a:moveTo>
                    <a:pt x="0" y="0"/>
                  </a:moveTo>
                  <a:lnTo>
                    <a:pt x="4816592" y="0"/>
                  </a:lnTo>
                  <a:lnTo>
                    <a:pt x="4816592" y="258533"/>
                  </a:lnTo>
                  <a:lnTo>
                    <a:pt x="0" y="258533"/>
                  </a:lnTo>
                  <a:close/>
                </a:path>
              </a:pathLst>
            </a:custGeom>
            <a:solidFill>
              <a:srgbClr val="ED1C24"/>
            </a:solidFill>
          </p:spPr>
        </p:sp>
        <p:sp>
          <p:nvSpPr>
            <p:cNvPr name="TextBox 28" id="28"/>
            <p:cNvSpPr txBox="true"/>
            <p:nvPr/>
          </p:nvSpPr>
          <p:spPr>
            <a:xfrm>
              <a:off x="0" y="-38100"/>
              <a:ext cx="4816593" cy="296633"/>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6471267" y="141148"/>
            <a:ext cx="5345467" cy="685419"/>
          </a:xfrm>
          <a:prstGeom prst="rect">
            <a:avLst/>
          </a:prstGeom>
        </p:spPr>
        <p:txBody>
          <a:bodyPr anchor="t" rtlCol="false" tIns="0" lIns="0" bIns="0" rIns="0">
            <a:spAutoFit/>
          </a:bodyPr>
          <a:lstStyle/>
          <a:p>
            <a:pPr algn="ctr">
              <a:lnSpc>
                <a:spcPts val="5087"/>
              </a:lnSpc>
            </a:pPr>
            <a:r>
              <a:rPr lang="en-US" b="true" sz="5299" spc="-434">
                <a:solidFill>
                  <a:srgbClr val="FFFFFF"/>
                </a:solidFill>
                <a:latin typeface="Public Sans Bold"/>
                <a:ea typeface="Public Sans Bold"/>
                <a:cs typeface="Public Sans Bold"/>
                <a:sym typeface="Public Sans Bold"/>
              </a:rPr>
              <a:t> Content Summary </a:t>
            </a:r>
          </a:p>
        </p:txBody>
      </p:sp>
    </p:spTree>
  </p:cSld>
  <p:clrMapOvr>
    <a:masterClrMapping/>
  </p:clrMapOvr>
</p:sld>
</file>

<file path=ppt/slides/slide151.xml><?xml version="1.0" encoding="utf-8"?>
<p:sld xmlns:p="http://schemas.openxmlformats.org/presentationml/2006/main" xmlns:a="http://schemas.openxmlformats.org/drawingml/2006/main" xmlns:r="http://schemas.openxmlformats.org/officeDocument/2006/relationships">
  <p:cSld>
    <p:bg>
      <p:bgPr>
        <a:solidFill>
          <a:srgbClr val="ED1C24"/>
        </a:solidFill>
      </p:bgPr>
    </p:bg>
    <p:spTree>
      <p:nvGrpSpPr>
        <p:cNvPr id="1" name=""/>
        <p:cNvGrpSpPr/>
        <p:nvPr/>
      </p:nvGrpSpPr>
      <p:grpSpPr>
        <a:xfrm>
          <a:off x="0" y="0"/>
          <a:ext cx="0" cy="0"/>
          <a:chOff x="0" y="0"/>
          <a:chExt cx="0" cy="0"/>
        </a:xfrm>
      </p:grpSpPr>
      <p:grpSp>
        <p:nvGrpSpPr>
          <p:cNvPr name="Group 2" id="2"/>
          <p:cNvGrpSpPr/>
          <p:nvPr/>
        </p:nvGrpSpPr>
        <p:grpSpPr>
          <a:xfrm rot="0">
            <a:off x="0" y="6775047"/>
            <a:ext cx="18288000" cy="3086100"/>
            <a:chOff x="0" y="0"/>
            <a:chExt cx="4816593" cy="812800"/>
          </a:xfrm>
        </p:grpSpPr>
        <p:sp>
          <p:nvSpPr>
            <p:cNvPr name="Freeform 3" id="3"/>
            <p:cNvSpPr/>
            <p:nvPr/>
          </p:nvSpPr>
          <p:spPr>
            <a:xfrm flipH="false" flipV="false" rot="0">
              <a:off x="0" y="0"/>
              <a:ext cx="4816592" cy="812800"/>
            </a:xfrm>
            <a:custGeom>
              <a:avLst/>
              <a:gdLst/>
              <a:ahLst/>
              <a:cxnLst/>
              <a:rect r="r" b="b" t="t" l="l"/>
              <a:pathLst>
                <a:path h="812800" w="4816592">
                  <a:moveTo>
                    <a:pt x="0" y="0"/>
                  </a:moveTo>
                  <a:lnTo>
                    <a:pt x="4816592" y="0"/>
                  </a:lnTo>
                  <a:lnTo>
                    <a:pt x="4816592" y="812800"/>
                  </a:lnTo>
                  <a:lnTo>
                    <a:pt x="0" y="812800"/>
                  </a:lnTo>
                  <a:close/>
                </a:path>
              </a:pathLst>
            </a:custGeom>
            <a:solidFill>
              <a:srgbClr val="E9EFF7">
                <a:alpha val="40784"/>
              </a:srgbClr>
            </a:solidFill>
          </p:spPr>
        </p:sp>
        <p:sp>
          <p:nvSpPr>
            <p:cNvPr name="TextBox 4" id="4"/>
            <p:cNvSpPr txBox="true"/>
            <p:nvPr/>
          </p:nvSpPr>
          <p:spPr>
            <a:xfrm>
              <a:off x="0" y="38100"/>
              <a:ext cx="4816593" cy="774700"/>
            </a:xfrm>
            <a:prstGeom prst="rect">
              <a:avLst/>
            </a:prstGeom>
          </p:spPr>
          <p:txBody>
            <a:bodyPr anchor="ctr" rtlCol="false" tIns="50800" lIns="50800" bIns="50800" rIns="50800"/>
            <a:lstStyle/>
            <a:p>
              <a:pPr algn="ctr">
                <a:lnSpc>
                  <a:spcPts val="1728"/>
                </a:lnSpc>
              </a:pPr>
            </a:p>
          </p:txBody>
        </p:sp>
      </p:grpSp>
      <p:sp>
        <p:nvSpPr>
          <p:cNvPr name="Freeform 5" id="5"/>
          <p:cNvSpPr/>
          <p:nvPr/>
        </p:nvSpPr>
        <p:spPr>
          <a:xfrm flipH="false" flipV="false" rot="0">
            <a:off x="7694493" y="3323052"/>
            <a:ext cx="3139193" cy="3135269"/>
          </a:xfrm>
          <a:custGeom>
            <a:avLst/>
            <a:gdLst/>
            <a:ahLst/>
            <a:cxnLst/>
            <a:rect r="r" b="b" t="t" l="l"/>
            <a:pathLst>
              <a:path h="3135269" w="3139193">
                <a:moveTo>
                  <a:pt x="0" y="0"/>
                </a:moveTo>
                <a:lnTo>
                  <a:pt x="3139193" y="0"/>
                </a:lnTo>
                <a:lnTo>
                  <a:pt x="3139193" y="3135268"/>
                </a:lnTo>
                <a:lnTo>
                  <a:pt x="0" y="3135268"/>
                </a:lnTo>
                <a:lnTo>
                  <a:pt x="0" y="0"/>
                </a:lnTo>
                <a:close/>
              </a:path>
            </a:pathLst>
          </a:custGeom>
          <a:blipFill>
            <a:blip r:embed="rId2">
              <a:alphaModFix amt="67000"/>
              <a:extLst>
                <a:ext uri="{96DAC541-7B7A-43D3-8B79-37D633B846F1}">
                  <asvg:svgBlip xmlns:asvg="http://schemas.microsoft.com/office/drawing/2016/SVG/main" r:embed="rId3"/>
                </a:ext>
              </a:extLst>
            </a:blip>
            <a:stretch>
              <a:fillRect l="0" t="0" r="0" b="0"/>
            </a:stretch>
          </a:blipFill>
        </p:spPr>
      </p:sp>
      <p:sp>
        <p:nvSpPr>
          <p:cNvPr name="Freeform 6" id="6" descr="DBS Bank Logo and symbol, meaning, history, PNG, brand"/>
          <p:cNvSpPr/>
          <p:nvPr/>
        </p:nvSpPr>
        <p:spPr>
          <a:xfrm flipH="false" flipV="false" rot="0">
            <a:off x="9770539" y="7618615"/>
            <a:ext cx="2257771" cy="1398963"/>
          </a:xfrm>
          <a:custGeom>
            <a:avLst/>
            <a:gdLst/>
            <a:ahLst/>
            <a:cxnLst/>
            <a:rect r="r" b="b" t="t" l="l"/>
            <a:pathLst>
              <a:path h="1398963" w="2257771">
                <a:moveTo>
                  <a:pt x="0" y="0"/>
                </a:moveTo>
                <a:lnTo>
                  <a:pt x="2257771" y="0"/>
                </a:lnTo>
                <a:lnTo>
                  <a:pt x="2257771" y="1398963"/>
                </a:lnTo>
                <a:lnTo>
                  <a:pt x="0" y="1398963"/>
                </a:lnTo>
                <a:lnTo>
                  <a:pt x="0" y="0"/>
                </a:lnTo>
                <a:close/>
              </a:path>
            </a:pathLst>
          </a:custGeom>
          <a:blipFill>
            <a:blip r:embed="rId4"/>
            <a:stretch>
              <a:fillRect l="0" t="0" r="-2" b="0"/>
            </a:stretch>
          </a:blipFill>
        </p:spPr>
      </p:sp>
      <p:sp>
        <p:nvSpPr>
          <p:cNvPr name="TextBox 7" id="7"/>
          <p:cNvSpPr txBox="true"/>
          <p:nvPr/>
        </p:nvSpPr>
        <p:spPr>
          <a:xfrm rot="0">
            <a:off x="2346246" y="892452"/>
            <a:ext cx="13595508" cy="1961769"/>
          </a:xfrm>
          <a:prstGeom prst="rect">
            <a:avLst/>
          </a:prstGeom>
        </p:spPr>
        <p:txBody>
          <a:bodyPr anchor="t" rtlCol="false" tIns="0" lIns="0" bIns="0" rIns="0">
            <a:spAutoFit/>
          </a:bodyPr>
          <a:lstStyle/>
          <a:p>
            <a:pPr algn="ctr">
              <a:lnSpc>
                <a:spcPts val="5087"/>
              </a:lnSpc>
            </a:pPr>
            <a:r>
              <a:rPr lang="en-US" b="true" sz="5299" spc="-434">
                <a:solidFill>
                  <a:srgbClr val="FFFDF6"/>
                </a:solidFill>
                <a:latin typeface="Public Sans Bold"/>
                <a:ea typeface="Public Sans Bold"/>
                <a:cs typeface="Public Sans Bold"/>
                <a:sym typeface="Public Sans Bold"/>
              </a:rPr>
              <a:t>When your bank does it all, </a:t>
            </a:r>
          </a:p>
          <a:p>
            <a:pPr algn="ctr">
              <a:lnSpc>
                <a:spcPts val="5087"/>
              </a:lnSpc>
            </a:pPr>
          </a:p>
          <a:p>
            <a:pPr algn="ctr">
              <a:lnSpc>
                <a:spcPts val="5087"/>
              </a:lnSpc>
            </a:pPr>
            <a:r>
              <a:rPr lang="en-US" b="true" sz="5299" spc="-434">
                <a:solidFill>
                  <a:srgbClr val="FFFDF6"/>
                </a:solidFill>
                <a:latin typeface="Public Sans Bold"/>
                <a:ea typeface="Public Sans Bold"/>
                <a:cs typeface="Public Sans Bold"/>
                <a:sym typeface="Public Sans Bold"/>
              </a:rPr>
              <a:t>Even wrapping  up a presentation feels seamless.</a:t>
            </a:r>
          </a:p>
        </p:txBody>
      </p:sp>
      <p:sp>
        <p:nvSpPr>
          <p:cNvPr name="TextBox 8" id="8"/>
          <p:cNvSpPr txBox="true"/>
          <p:nvPr/>
        </p:nvSpPr>
        <p:spPr>
          <a:xfrm rot="0">
            <a:off x="7809897" y="7933747"/>
            <a:ext cx="2668206" cy="682973"/>
          </a:xfrm>
          <a:prstGeom prst="rect">
            <a:avLst/>
          </a:prstGeom>
        </p:spPr>
        <p:txBody>
          <a:bodyPr anchor="t" rtlCol="false" tIns="0" lIns="0" bIns="0" rIns="0">
            <a:spAutoFit/>
          </a:bodyPr>
          <a:lstStyle/>
          <a:p>
            <a:pPr algn="ctr">
              <a:lnSpc>
                <a:spcPts val="5566"/>
              </a:lnSpc>
              <a:spcBef>
                <a:spcPct val="0"/>
              </a:spcBef>
            </a:pPr>
            <a:r>
              <a:rPr lang="en-US" b="true" sz="3975" spc="-326">
                <a:solidFill>
                  <a:srgbClr val="FFFDF6"/>
                </a:solidFill>
                <a:latin typeface="Public Sans Bold"/>
                <a:ea typeface="Public Sans Bold"/>
                <a:cs typeface="Public Sans Bold"/>
                <a:sym typeface="Public Sans Bold"/>
              </a:rPr>
              <a:t>X</a:t>
            </a:r>
          </a:p>
        </p:txBody>
      </p:sp>
      <p:grpSp>
        <p:nvGrpSpPr>
          <p:cNvPr name="Group 9" id="9"/>
          <p:cNvGrpSpPr/>
          <p:nvPr/>
        </p:nvGrpSpPr>
        <p:grpSpPr>
          <a:xfrm rot="0">
            <a:off x="4763895" y="7720185"/>
            <a:ext cx="3991617" cy="1195822"/>
            <a:chOff x="0" y="0"/>
            <a:chExt cx="5322156" cy="1594430"/>
          </a:xfrm>
        </p:grpSpPr>
        <p:sp>
          <p:nvSpPr>
            <p:cNvPr name="Freeform 10" id="10"/>
            <p:cNvSpPr/>
            <p:nvPr/>
          </p:nvSpPr>
          <p:spPr>
            <a:xfrm flipH="false" flipV="false" rot="0">
              <a:off x="0" y="0"/>
              <a:ext cx="5322189" cy="1594485"/>
            </a:xfrm>
            <a:custGeom>
              <a:avLst/>
              <a:gdLst/>
              <a:ahLst/>
              <a:cxnLst/>
              <a:rect r="r" b="b" t="t" l="l"/>
              <a:pathLst>
                <a:path h="1594485" w="5322189">
                  <a:moveTo>
                    <a:pt x="0" y="0"/>
                  </a:moveTo>
                  <a:lnTo>
                    <a:pt x="5322189" y="0"/>
                  </a:lnTo>
                  <a:lnTo>
                    <a:pt x="5322189" y="1594485"/>
                  </a:lnTo>
                  <a:lnTo>
                    <a:pt x="0" y="1594485"/>
                  </a:lnTo>
                  <a:lnTo>
                    <a:pt x="0" y="0"/>
                  </a:lnTo>
                  <a:close/>
                </a:path>
              </a:pathLst>
            </a:custGeom>
            <a:blipFill>
              <a:blip r:embed="rId5"/>
              <a:stretch>
                <a:fillRect l="0" t="-29" r="0" b="-26"/>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DAGe30N_Jxc</dc:identifier>
  <dcterms:modified xsi:type="dcterms:W3CDTF">2011-08-01T06:04:30Z</dcterms:modified>
  <cp:revision>1</cp:revision>
  <dc:title>DBS Pitch Deck</dc:title>
</cp:coreProperties>
</file>