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33"/>
  </p:notesMasterIdLst>
  <p:sldIdLst>
    <p:sldId id="257" r:id="rId4"/>
    <p:sldId id="256" r:id="rId5"/>
    <p:sldId id="258" r:id="rId6"/>
    <p:sldId id="259" r:id="rId7"/>
    <p:sldId id="271" r:id="rId8"/>
    <p:sldId id="272" r:id="rId9"/>
    <p:sldId id="273" r:id="rId10"/>
    <p:sldId id="277" r:id="rId11"/>
    <p:sldId id="278" r:id="rId12"/>
    <p:sldId id="279" r:id="rId13"/>
    <p:sldId id="280" r:id="rId14"/>
    <p:sldId id="276" r:id="rId15"/>
    <p:sldId id="281" r:id="rId16"/>
    <p:sldId id="282" r:id="rId17"/>
    <p:sldId id="287" r:id="rId18"/>
    <p:sldId id="286" r:id="rId19"/>
    <p:sldId id="283" r:id="rId20"/>
    <p:sldId id="288" r:id="rId21"/>
    <p:sldId id="289" r:id="rId22"/>
    <p:sldId id="290" r:id="rId23"/>
    <p:sldId id="291" r:id="rId24"/>
    <p:sldId id="295" r:id="rId25"/>
    <p:sldId id="293" r:id="rId26"/>
    <p:sldId id="308" r:id="rId27"/>
    <p:sldId id="297" r:id="rId28"/>
    <p:sldId id="300" r:id="rId29"/>
    <p:sldId id="298" r:id="rId30"/>
    <p:sldId id="307" r:id="rId31"/>
    <p:sldId id="29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reya Mohta" initials="SM" lastIdx="1" clrIdx="0">
    <p:extLst>
      <p:ext uri="{19B8F6BF-5375-455C-9EA6-DF929625EA0E}">
        <p15:presenceInfo xmlns:p15="http://schemas.microsoft.com/office/powerpoint/2012/main" userId="fa9fdb22c2b4280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FF6"/>
    <a:srgbClr val="742EAB"/>
    <a:srgbClr val="009801"/>
    <a:srgbClr val="FEDB01"/>
    <a:srgbClr val="FF6031"/>
    <a:srgbClr val="23B9D4"/>
    <a:srgbClr val="F8BE20"/>
    <a:srgbClr val="E0090B"/>
    <a:srgbClr val="C85D00"/>
    <a:srgbClr val="DCAB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25" autoAdjust="0"/>
    <p:restoredTop sz="94626"/>
  </p:normalViewPr>
  <p:slideViewPr>
    <p:cSldViewPr snapToGrid="0">
      <p:cViewPr varScale="1">
        <p:scale>
          <a:sx n="59" d="100"/>
          <a:sy n="59" d="100"/>
        </p:scale>
        <p:origin x="10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5T07:28:13.787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1 1 24575,'22'0'0,"4"0"0,9 0 0,2 0 0,-1 1 0,1 6 0,4 5 0,5 5 0,3 1 0,-5-3 0,-1-1 0,-7-2 0,0 2 0,-1-2 0,-4 1 0,0 1 0,-2 2 0,-2 0 0,-2 1 0,-3-3 0,-2-2 0,-2-1 0,-1-2 0,-2 1 0,-2-1 0,1 0 0,-1 3 0,2 0 0,2 3 0,-1 0 0,2 0 0,-3 2 0,-1 0 0,0 3 0,-1-2 0,-1-1 0,-2 0 0,2 0 0,1 3 0,2 0 0,2-1 0,2 4 0,1-1 0,-2 1 0,-1 2 0,0-2 0,1-1 0,0 3 0,-1-2 0,0 0 0,1-1 0,-1 0 0,0 1 0,0 0 0,-1-1 0,0-2 0,-1-1 0,-2 0 0,0-1 0,-2-3 0,-1-2 0,0-1 0,0 1 0,0 1 0,1 2 0,1-1 0,0 2 0,0 0 0,1 2 0,0 3 0,1 2 0,1 2 0,0 2 0,0 3 0,0 1 0,1 3 0,0 1 0,-2-1 0,1 0 0,-1 2 0,-1 2 0,0 4 0,0-3 0,-4-2 0,-1-4 0,-3-3 0,0 1 0,1-3 0,-1 2 0,2 2 0,-2 3 0,1 8 0,-1 2 0,1 4 0,-1 1 0,-2 0 0,0 2 0,-3 3 0,0 4 0,0-2 0,0-7 0,0-8 0,0-12 0,0-5 0,0-4 0,0-1 0,0 1 0,0 3 0,0 3 0,0 3 0,0 0 0,0 0 0,0 1 0,0 0 0,-1 2 0,-3 5 0,-2 6 0,-2 2 0,1-5 0,0-5 0,2-8 0,2-5 0,1-2 0,2-3 0,0 2 0,0 2 0,0 2 0,0 5 0,0 5 0,0 2 0,0 0 0,0-5 0,0-7 0,1-2 0,2-4 0,3 1 0,2-2 0,2 0 0,-5-9 0,-1-2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5T07:28:53.540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0 1 24575,'0'15'0,"2"-1"0,3 0 0,0 0 0,2 1 0,1 4 0,-2-8 0,3 3 0,-3-7 0,1 2 0,1-2 0,0 1 0,0-1 0,1 2 0,0 1 0,1 1 0,1 0 0,-1-3 0,-1-1 0,0 0 0,-2 0 0,2 0 0,1-1 0,-2 0 0,3 1 0,-2 0 0,1 1 0,0 0 0,0 2 0,2-1 0,0 1 0,2 7 0,-4-8 0,1 6 0,-5-8 0,3 4 0,-1 0 0,0 0 0,0 0 0,-1 1 0,0 0 0,2 1 0,0 0 0,1-1 0,0 1 0,0 1 0,0-1 0,0 2 0,0 1 0,0-1 0,1 6 0,-2-9 0,4 9 0,-8-14 0,6 11 0,-4-7 0,2 4 0,0 0 0,3 0 0,-1 2 0,4 0 0,-1 3 0,1 0 0,-1 0 0,-2-1 0,1 1 0,-2-1 0,1 1 0,-2 0 0,3-1 0,-1 1 0,2 3 0,-5-9 0,2 3 0,-4-9 0,3 4 0,-1 2 0,0 1 0,2 2 0,0 1 0,0 2 0,-2-1 0,0 1 0,1-1 0,1 4 0,2 1 0,-1 4 0,3 3 0,2 0 0,-1 1 0,-1-3 0,-3-4 0,-1-2 0,-1-4 0,1 1 0,-1-1 0,1 0 0,-1-2 0,3-2 0,-1-1 0,-2 0 0,2 1 0,-2 2 0,-1-2 0,0 2 0,2-2 0,0 0 0,1 0 0,-1 0 0,-1 2 0,0 0 0,1 3 0,0 0 0,0-1 0,2 1 0,0-1 0,-2 1 0,1 0 0,0 0 0,1 2 0,2 4 0,3 1 0,0 0 0,3 1 0,-1 0 0,-1 2 0,-2 1 0,1 0 0,0 0 0,3-1 0,-1 0 0,1 3 0,0 3 0,1 2 0,-1 2 0,0-5 0,-3-6 0,-2-4 0,-5-6 0,1 0 0,-5-7 0,4 5 0,-4-6 0,2 5 0,0-1 0,0 0 0,1 2 0,-2-1 0,0 1 0,-1-2 0,0-2 0,-1-2 0,0-1 0,0-1 0,-2-2 0,2 1 0,-2-1 0,3 2 0,-1-2 0,2 1 0,1-4 0,2 1 0,0-2 0,0 0 0,2-3 0,1 0 0,5 0 0,6 0 0,1 0 0,-1 0 0,-3 0 0,-4 0 0,-3 0 0,-1 0 0,-6 0 0,3 0 0,-3 0 0,6 0 0,-3 0 0,4 0 0,-5 0 0,2 0 0,0 0 0,2 0 0,2 0 0,2-3 0,2-2 0,-1-2 0,1-2 0,0-1 0,-1-1 0,-2 2 0,-3 0 0,1-1 0,-7 5 0,4-4 0,-2 3 0,5-4 0,3-1 0,2-2 0,-1 1 0,1 0 0,0 2 0,3 0 0,-9 7 0,5-1 0,-7-1 0,-2 4 0,5-3 0,-5 4 0,4 0 0,-2 0 0,1 0 0,0 0 0,0 0 0,4 0 0,-6 0 0,5 0 0,-5 0 0,3 4 0,1 3 0,0 5 0,1 2 0,0 1 0,-1 2 0,0-2 0,2 0 0,1-1 0,0 2 0,-2 1 0,-4 0 0,-2-1 0,2 1 0,-6-6 0,5 4 0,-3-5 0,3 4 0,0 1 0,0 0 0,0-2 0,1 5 0,-4-9 0,4 9 0,-4-6 0,2 3 0,1 2 0,2 0 0,2 2 0,0 0 0,1 3 0,1 1 0,-1 1 0,2 0 0,-1 2 0,2 4 0,0 0 0,-1 1 0,-1 0 0,-4-4 0,-2-2 0,-2-3 0,-3-2 0,1 0 0,-2 0 0,1 0 0,-2-1 0,-1 1 0,-1-1 0,-1-1 0,-1-1 0,0 3 0,0-8 0,0 8 0,0-7 0,0 5 0,0 2 0,0 0 0,0-1 0,0 1 0,0 0 0,0-1 0,0 3 0,0 4 0,0 1 0,0 1 0,0-2 0,0-2 0,0 0 0,0-1 0,0-1 0,-1 1 0,-2 0 0,-4 4 0,-2 3 0,-2 1 0,-1 1 0,0 0 0,1 1 0,0-1 0,0-1 0,0-2 0,-1-4 0,0-3 0,1-5 0,1-3 0,1-3 0,-3 0 0,0 1 0,-3 5 0,-1-2 0,1 0 0,1-3 0,4-3 0,1 0 0,0-1 0,0 0 0,-1 1 0,-2 2 0,6-3 0,-4 2 0,4-3 0,-3 3 0,-2 0 0,-2 1 0,0 0 0,-1 3 0,-2 2 0,-1 0 0,0 1 0,-3 0 0,-4 1 0,-8 5 0,-5 6 0,-3 4 0,2 1 0,5-4 0,5-4 0,5-4 0,7-4 0,1-4 0,4-3 0,2-4 0,0-2 0,3 1 0,-1 0 0,1 1 0,0-1 0,-2 3 0,2-3 0,-4 5 0,2-2 0,-4 2 0,-3 4 0,-6 3 0,-8 8 0,-6 8 0,-3 4 0,1 1 0,2-3 0,4-1 0,2-2 0,3-3 0,4-4 0,4-4 0,6-4 0,3-4 0,2-3 0,-2-4 0,5-1 0,-4 2 0,2 0 0,-1 3 0,-1 2 0,0 3 0,-1 2 0,-1 2 0,0-1 0,-1 1 0,2 0 0,-1-1 0,-1 3 0,-4 3 0,-8-1 0,1-6 0,2-7 0,8-9 0,7-2 0,1 0 0,-3 4 0,1-2 0,-4 4 0,2-2 0,-3 1 0,5-1 0,-3-2 0,2 0 0,-5 1 0,4-1 0,-5 4 0,10-3 0,-5 3 0,6-3 0,-1 1 0,-2 1 0,0 1 0,0 2 0,0 0 0,0-1 0,2 0 0,1 0 0,2 2 0,0 2 0,0 2 0,0 1 0,0 1 0,0 2 0,0 0 0,0 1 0,0 5 0,0 1 0,0 2 0,0-1 0,0-3 0,0-1 0,0-1 0,0-1 0,0 1 0,0 0 0,0-1 0,0-2 0,0-2 0,0-3 0,0-1 0,0-2 0,0 2 0,0-4 0,0 5 0,0-5 0,0 6 0,1 2 0,2 4 0,-1 0 0,1 1 0,-1-3 0,1 0 0,0 1 0,2-1 0,-1 1 0,0-1 0,2 0 0,-2-2 0,1 2 0,2 0 0,-1 0 0,1 2 0,-1 1 0,-2 0 0,2 0 0,-1-1 0,-2 1 0,0-2 0,-3 3 0,2-9 0,1 2 0,-1-5 0,0 3 0,-2 1 0,0 2 0,0-1 0,0 0 0,0 0 0,0 0 0,0 0 0,0 0 0,0-1 0,0 2 0,0-5 0,0 2 0,0-5 0,0 2 0,0 1 0,0-4 0,0 4 0,0-5 0,0 1 0,0 0 0,0-1 0,0 1 0,0-1 0,0-1 0,-1 2 0,-1 0 0,-1 0 0,-2 0 0,0 0 0,1 1 0,-2-1 0,0 3 0,0-1 0,-1-1 0,1 1 0,0-2 0,-1 0 0,1-1 0,1 0 0,0 2 0,-1-2 0,-2 1 0,-1 1 0,0 1 0,1 3 0,4-4 0,-3 1 0,5-5 0,-5 2 0,3 0 0,-3 2 0,-1 2 0,1-1 0,3 1 0,2-1 0,-1-3 0,0 4 0,-1-4 0,-1 2 0,1-3 0,0 1 0,1 0 0,-1-1 0,2-1 0,-2 0 0,0-1 0,-1 0 0,0-1 0,1 0 0,0 2 0,2-2 0,0 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15T07:29:34.376"/>
    </inkml:context>
    <inkml:brush xml:id="br0">
      <inkml:brushProperty name="width" value="0.05" units="cm"/>
      <inkml:brushProperty name="height" value="0.05" units="cm"/>
      <inkml:brushProperty name="color" value="#008C3A"/>
    </inkml:brush>
  </inkml:definitions>
  <inkml:trace contextRef="#ctx0" brushRef="#br0">4212 21 24575,'-12'0'0,"2"0"0,-5 0 0,2 0 0,-3 0 0,1 0 0,-1 0 0,1 0 0,1 0 0,-2-4 0,-3-2 0,6 0 0,-7 1 0,9 5 0,-4 0 0,0 0 0,0 0 0,1 0 0,-1 0 0,0 0 0,1 0 0,-3 0 0,7 0 0,-5 0 0,5 0 0,-3 0 0,2 0 0,0 0 0,2 0 0,-5 0 0,6 0 0,-5 0 0,6 0 0,-4 0 0,0 0 0,0 2 0,0 1 0,-1 1 0,0 1 0,-1 0 0,1-1 0,-2 3 0,3-3 0,-6 3 0,6-2 0,-4 0 0,0 1 0,2 1 0,-1-1 0,-2 1 0,1 0 0,-1 0 0,2 1 0,1 1 0,1-1 0,-2 1 0,-1 1 0,0-1 0,-1 2 0,1-2 0,-1 0 0,1 2 0,0 0 0,0 1 0,2-2 0,0-1 0,2 0 0,-2 3 0,0 1 0,-5 3 0,7-4 0,-6 4 0,5-4 0,-3 3 0,0 0 0,1-1 0,1-1 0,-3 2 0,7-6 0,-4 5 0,5-5 0,-2 4 0,-3 1 0,0 0 0,0-1 0,-2 1 0,2 0 0,-2 3 0,0 0 0,0 0 0,-1 1 0,2-2 0,-1-1 0,2-1 0,-1 1 0,1 0 0,0 2 0,-1-2 0,2 0 0,1-2 0,1-1 0,1 0 0,1 1 0,-2-1 0,0-1 0,1 2 0,2 1 0,-1 2 0,0 1 0,-1 0 0,1-2 0,2 2 0,-1-1 0,0-1 0,-1 1 0,0 0 0,2 0 0,-1 1 0,2 0 0,-3 0 0,1 0 0,0 0 0,-1 0 0,0 3 0,-1-3 0,1 0 0,1 0 0,0 0 0,0 3 0,-2 0 0,1-1 0,1 1 0,-1-1 0,0-2 0,1 0 0,-3 0 0,2 1 0,0 2 0,-1 0 0,1-3 0,-1 0 0,-2 0 0,1 3 0,0 3 0,-2 2 0,-1 1 0,1-4 0,1 0 0,3 0 0,0 0 0,1 4 0,-2 2 0,-2 1 0,-3 2 0,1 0 0,0 0 0,2 0 0,-1 0 0,0 0 0,1-1 0,0-1 0,0-4 0,2 0 0,-3-2 0,1 0 0,1-1 0,1 1 0,2-1 0,-1 1 0,0-1 0,-1-2 0,1 0 0,0 2 0,1 0 0,-1 1 0,-1 0 0,2-4 0,0 1 0,2 0 0,0 2 0,0 1 0,2 2 0,-1 0 0,1 1 0,-1-1 0,0-2 0,1-1 0,1-3 0,-1 1 0,0 0 0,1-1 0,-3 1 0,2-2 0,1 1 0,-1-6 0,2 2 0,-2-5 0,1 4 0,-2 1 0,1-1 0,0-1 0,-1 2 0,1-2 0,-4 4 0,4-6 0,-3 4 0,4-4 0,-1 3 0,-1-1 0,0 0 0,2-5 0,0 4 0,2-4 0,0 3 0,-1 0 0,-1 0 0,-1-1 0,1-1 0,0-1 0,-2 3 0,3-4 0,-7 6 0,4-9 0,-4 6 0,2-4 0,-3 3 0,0 1 0,1 1 0,0-1 0,1 0 0,0-1 0,-3 1 0,3-4 0,-3 4 0,4-4 0,-1 0 0,1 0 0,-1-1 0,-3 2 0,3-4 0,-2 2 0,4-2 0,-2 0 0,0 1 0,-1-1 0,-1 0 0,-2 1 0,-1-2 0,0 2 0,-4 0 0,6-1 0,-6 1 0,7-2 0,-1 1 0,0-1 0,-1 0 0,1 1 0,-1-1 0,1 0 0,1-2 0,0 0 0,2 0 0,1 2 0,1 0 0,1 1 0,1-1 0,-1-1 0,-2 0 0,1 1 0,-1 1 0,0 1 0,-1-2 0,1 2 0,-4 1 0,4-2 0,-1 1 0,2 0 0,-4 1 0,3 0 0,-4 0 0,5-1 0,-3 2 0,2 0 0,0 0 0,0 1 0,0 0 0,-3 1 0,1-2 0,-3 1 0,5 0 0,-2 1 0,-1 1 0,0-3 0,-1 1 0,1 1 0,1 1 0,0 1 0,1 1 0,-1-2 0,0 0 0,0 0 0,-2 1 0,1 0 0,-2 2 0,4-5 0,-2 4 0,3-2 0,0-1 0,-2 3 0,2-4 0,-2 3 0,1 1 0,1 0 0,1 1 0,-1-1 0,-1 0 0,-2 1 0,1 1 0,1-1 0,0 2 0,-1-1 0,0 1 0,-1 1 0,-1-3 0,3 3 0,-2 2 0,4-4 0,-3 6 0,3-6 0,-2 3 0,2 1 0,0 0 0,-1 1 0,0 2 0,0-3 0,1 0 0,0 0 0,0 1 0,1 2 0,-1-1 0,1 1 0,-1 0 0,-1-1 0,2 1 0,0 0 0,0-1 0,0 1 0,-1 0 0,1-1 0,0 0 0,1-2 0,1 0 0,-1 0 0,2 2 0,1 0 0,0 1 0,0 0 0,0-1 0,0 1 0,-2-2 0,0 3 0,-1-9 0,1 6 0,2-3 0,0-2 0,0 6 0,0-5 0,0 4 0,0 6 0,0 7 0,0 7 0,0 3 0,0-7 0,0-9 0,0-5 0,0-1 0,0 3 0,0 2 0,0-1 0,0-3 0,0 0 0,0-1 0,0-1 0,0-1 0,0-2 0,-2 0 0,-1 1 0,0 2 0,1 1 0,2 0 0,0 1 0,0 0 0,0-1 0,0 1 0,-1 0 0,-2-1 0,0 1 0,1 0 0,-1 2 0,1 7 0,-4 9 0,1 6 0,0 1 0,0-4 0,2-6 0,1-5 0,0-1 0,0 2 0,-1 2 0,0 1 0,1-3 0,2-6 0,-2-2 0,-1-2 0,1 1 0,-1 4 0,1 1 0,-1 0 0,0-1 0,-2-1 0,2-1 0,0 2 0,0 2 0,0-2 0,1-2 0,-2-4 0,0-2 0,-1-1 0,1 0 0,-1-2 0,-1 1 0,1-1 0,-2-2 0,2 1 0,-1-2 0,1 1 0,-2 0 0,3-4 0,-5 3 0,2-4 0,-2 2 0,-1 3 0,-2 1 0,1-2 0,0 0 0,1-2 0,0 0 0,1 0 0,-1 0 0,0 1 0,-2 0 0,1 0 0,0 0 0,1 0 0,0 1 0,-2 2 0,4-4 0,-4 0 0,4-3 0,-3 1 0,0 0 0,1 1 0,0 0 0,0-1 0,-5 5 0,5-7 0,-7 7 0,6-5 0,-5 3 0,1 0 0,1 1 0,-3 1 0,0 1 0,-1 1 0,1-1 0,-1 1 0,3-1 0,-2 1 0,1-2 0,0 1 0,1-1 0,0 0 0,0-1 0,3 2 0,0-2 0,0 1 0,-2 4 0,3-7 0,-4 6 0,6-6 0,-2 3 0,-1 1 0,1-1 0,-1-1 0,1-2 0,-2 3 0,5-4 0,-2 7 0,4-7 0,-3 3 0,0-2 0,1 0 0,0-1 0,2 2 0,-1-1 0,1 1 0,2 0 0,-2-2 0,0 0 0,0 0 0,0 1 0,1 0 0,0-1 0,-4 7 0,5-7 0,-6 11 0,6-11 0,-2 6 0,1-4 0,1 2 0,-1 0 0,0 2 0,2 4 0,-1-7 0,2 7 0,-1-8 0,1 4 0,1 2 0,-2 0 0,0 2 0,1 1 0,1 0 0,1-1 0,0 1 0,0 0 0,0-1 0,0 1 0,0 2 0,0 1 0,0 0 0,0-1 0,0-3 0,0 1 0,0 0 0,0-1 0,0 1 0,0-1 0,0-2 0,0 0 0,0 0 0,0 0 0,0 0 0,0-1 0,0-1 0,0-1 0,2 1 0,0 1 0,3-1 0,1 2 0,2-1 0,0 2 0,-1-1 0,0-2 0,-1-1 0,2-1 0,-1 2 0,0 1 0,1 0 0,2 5 0,-2-9 0,0 4 0,-2-7 0,3 3 0,0 1 0,2 1 0,-1 1 0,0-3 0,-1 2 0,0-4 0,-1 0 0,-4-1 0,0-1 0,-1 0 0,-1-1 0,0-2 0,0 0 0,1 1 0,-1-1 0,5 7 0,-6-6 0,5 5 0,-3-1 0,2 3 0,2 0 0,0-1 0,-1 2 0,0-1 0,1 0 0,1 1 0,1 1 0,0 2 0,2 1 0,0-1 0,-1-2 0,-1-2 0,-2-2 0,-2-3 0,-1-2 0,0-1 0,-1 2 0,0-3 0,2 2 0,-3-2 0,4 1 0,-4 0 0,7-1 0,-8 1 0,5-1 0,-1 0 0,1 2 0,2 0 0,1 2 0,2 1 0,4 0 0,2 2 0,0 1 0,0 1 0,-1 0 0,0-1 0,-1-1 0,-2-1 0,-1 0 0,0-1 0,0-2 0,2 3 0,1 1 0,0 4 0,2 0 0,1-1 0,0 3 0,2-2 0,-2 2 0,-3-2 0,-1-3 0,-3-1 0,-1-3 0,-1 0 0,-1 1 0,0-1 0,1 1 0,0 0 0,0 1 0,0 2 0,2-1 0,3 5 0,-4-9 0,1 5 0,-3-4 0,2 2 0,0 2 0,1 1 0,0-3 0,-1 1 0,0-1 0,-1-1 0,1 2 0,1-1 0,-3-2 0,2 2 0,-5-3 0,1-1 0,-1 2 0,-1-3 0,1 1 0,-2-2 0,2 0 0,-3 1 0,5-1 0,-4 0 0,5 3 0,-2-1 0,1 0 0,-1 1 0,0-1 0,0-1 0,0 1 0,-2-1 0,1 1 0,1 1 0,1 1 0,2-1 0,0-1 0,3 7 0,-5-8 0,1 6 0,-4-7 0,2 0 0,0 3 0,-1-2 0,0 3 0,1-3 0,-2 1 0,2 0 0,-2-1 0,1 3 0,-1-3 0,1 3 0,-3-4 0,3 3 0,-1-1 0,-1 0 0,0-1 0,0-1 0,1 1 0,2 0 0,-2 1 0,5-2 0,-4-2 0,2 1 0,-5-1 0,0 1 0,-2 2 0,0 1 0,0 0 0,0-1 0,0 1 0,0-2 0,0 1 0,-2-1 0,0 0 0,-1 0 0,0-1 0,0-1 0,-1-2 0,-1 0 0,2 2 0,-8 5 0,8-2 0,-9 6 0,7-2 0,-3 3 0,-1 1 0,0 1 0,0 0 0,-2 2 0,-1 1 0,1 1 0,-2 4 0,3 1 0,0 3 0,1-1 0,3-2 0,0-1 0,1-2 0,1-1 0,-1 1 0,2-1 0,0 1 0,1 2 0,-2 4 0,-1 4 0,-1 4 0,1 0 0,-1-1 0,-1-1 0,0-1 0,0 1 0,0-4 0,0-3 0,1-2 0,-1-4 0,0 1 0,1-3 0,-3 0 0,4-7 0,-2 0 0,3-4 0,0 0 0,2 0 0,-1-2 0,2 1 0,1-1 0,0 1 0,-2 0 0,0 0 0,-1 2 0,1-1 0,2 1 0,0-1 0,0-2 0,0 1 0,0 0 0,0 0 0,0 1 0,0 1 0,0-1 0,0 3 0,0-1 0,0 0 0,0-1 0,0-1 0,0-1 0,0 0 0,1 1 0,3 1 0,3 0 0,2-1 0,2-2 0,4 3 0,-5-4 0,4 4 0,-4-5 0,3 1 0,2 1 0,2-1 0,-2-1 0,-1 0 0,-2-2 0,-1 0 0,4 0 0,-5 0 0,4 0 0,-5 0 0,3 0 0,0 0 0,-1 0 0,0 0 0,-2 0 0,0 0 0,4 0 0,-4 0 0,6 0 0,-2 0 0,3 0 0,-1 0 0,-2 0 0,-1 0 0,3 0 0,-6 0 0,4 0 0,-1 0 0,2 0 0,-3 0 0,-3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CC706B-8EC0-4380-B5D6-3279CDFDE7F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EC99E4-412A-42AA-A8A9-C99598B1FF4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2539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ijcrt.org</a:t>
            </a:r>
            <a:r>
              <a:rPr lang="en-US" dirty="0"/>
              <a:t>/papers/IJCRT2203206.pdf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C99E4-412A-42AA-A8A9-C99598B1FF41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4500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https://in-sight.symrise.com/article/a-7-step-solution-for-the-most-refreshing-beverages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CB3D1E-A3EA-45AF-82B1-04A191DF1818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2524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12042E-A005-EE4F-8030-F2DCBAEED0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819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EC99E4-412A-42AA-A8A9-C99598B1FF41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281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2D55-D1EA-5367-FE9E-E8098A157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36FA7D-1DED-700B-F954-F3EF50308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B72FC-0CE0-1513-787F-FCFAD9A3B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4E2-3DE6-4413-9212-56AA48E7929D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56B5C-F966-B841-95EF-60FDA4292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3BB07-5048-1F28-0022-41BDC2393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03573-8950-4E66-B576-C6EDD142C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9074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3429F-F748-69C5-F492-0BFC6447A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3C90BE-63BA-F191-F42A-156DBAE0D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B791D3-6BB6-04D6-C52C-5134C5853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4E2-3DE6-4413-9212-56AA48E7929D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3EE3B-FD99-5519-085F-CAA098D7E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E84CF-65CE-2A90-F5FB-454C4F20E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03573-8950-4E66-B576-C6EDD142C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8628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C62FC-50FA-2506-8CA8-84A694FF6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2C18A-8324-F228-6690-AC2C187B46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F18FE-E459-3814-7835-D0FA0D9ED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4E2-3DE6-4413-9212-56AA48E7929D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55471-DB95-DCAF-DE79-C2D48B0C8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C3699-76BA-D8DE-1A3E-6BC6698D7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03573-8950-4E66-B576-C6EDD142C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6968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62521-35DC-205B-012A-C5B0CEA7B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A0A78-D838-E175-0AD6-BC668FA35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730E8-4D21-D736-0026-32E8D5AA1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DC04C0-F13F-06ED-52B5-D53AA63E3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4E2-3DE6-4413-9212-56AA48E7929D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D5877-664C-A7FA-2921-A81B8818D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FBDBA2-895C-1EA9-1989-6229B119A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03573-8950-4E66-B576-C6EDD142C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6864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F3D24-98E3-54E5-1DDD-9A9ED89A8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1DB13C-09CE-471C-CFFE-4F82FBDAD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99F69C-1340-D1B5-5914-FFAADEB75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72F09B-2423-DE86-051A-314D70A78E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0D6171-CB7F-E67A-B761-31E8BC1CE2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4C7573-C288-F0E2-A275-1735B5DA2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4E2-3DE6-4413-9212-56AA48E7929D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BDEEB8-4593-7DE5-6838-0E0017675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C56C4C-F351-A231-DE56-A892DEC4F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03573-8950-4E66-B576-C6EDD142C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1032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05BC2-32F5-98AD-54F5-F37E72246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93DAD4-78AB-840F-9821-2EE1AA49A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4E2-3DE6-4413-9212-56AA48E7929D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398E6E-80B4-176D-CE5B-BC19A1C3B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EA2813-AEBD-FDF3-AC36-4BC078C96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03573-8950-4E66-B576-C6EDD142C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5762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FA0EDB-9C3D-82A4-491C-7DD1B3183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4E2-3DE6-4413-9212-56AA48E7929D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F136F0-7F3A-4F97-9722-61F646C29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E2666-F556-A2E5-0C45-43BE0653D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03573-8950-4E66-B576-C6EDD142C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4171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9299D-A803-61E1-4251-A29A5B237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8C3ED-68DE-8858-D19F-091641221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19E078-7DF8-E845-F3BF-1FFEB0F08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AE462F-3766-1FBC-482C-289107A55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4E2-3DE6-4413-9212-56AA48E7929D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28583-C668-4036-98B1-EF03A5501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033035-F4F2-6ADB-F35E-508E57628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03573-8950-4E66-B576-C6EDD142C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3144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03839-2543-29A2-FCA9-6BA7C4D2E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746FA5-B33E-E89D-F016-04814AD5D1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8A4F2-D8DB-CCDA-0279-B5B57A51C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96EFD-171B-976E-D862-A2497B3A8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4E2-3DE6-4413-9212-56AA48E7929D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324A33-5A91-D812-8B7A-6F48439EF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582852-940B-0D49-BC51-307CE7CF5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03573-8950-4E66-B576-C6EDD142C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2706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8F464-14AE-920C-F8D1-8E08A4CEE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0BE481-9BC2-7D32-BFC1-E7AF1722B5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A8A4C-0177-5D57-FC7C-B8300ACDA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4E2-3DE6-4413-9212-56AA48E7929D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06F8C-A592-57F2-97C7-E23CD047F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68520-748C-4ADB-5D69-9B0FA6F35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03573-8950-4E66-B576-C6EDD142C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571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6FF63E-2FD5-A995-C501-226563BA76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34CD58-4DCB-F2C0-B36A-EE0D448A0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323FE0-EF68-D490-8F81-96359621B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4E2-3DE6-4413-9212-56AA48E7929D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E4AAF-E948-C6C1-4F9B-BE8D2A1A8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DD583-ABE0-0495-2D14-269165223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03573-8950-4E66-B576-C6EDD142C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1118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A0CF-CABA-4E2F-BB92-123FE865B51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40B8-7F14-4CC3-ACBF-216A0F254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66433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A0CF-CABA-4E2F-BB92-123FE865B51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40B8-7F14-4CC3-ACBF-216A0F254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1556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A0CF-CABA-4E2F-BB92-123FE865B51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40B8-7F14-4CC3-ACBF-216A0F254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9295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A0CF-CABA-4E2F-BB92-123FE865B51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40B8-7F14-4CC3-ACBF-216A0F254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87208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A0CF-CABA-4E2F-BB92-123FE865B51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40B8-7F14-4CC3-ACBF-216A0F254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5580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A0CF-CABA-4E2F-BB92-123FE865B51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40B8-7F14-4CC3-ACBF-216A0F254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8762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A0CF-CABA-4E2F-BB92-123FE865B51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40B8-7F14-4CC3-ACBF-216A0F254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081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A0CF-CABA-4E2F-BB92-123FE865B51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40B8-7F14-4CC3-ACBF-216A0F254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36306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A0CF-CABA-4E2F-BB92-123FE865B51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40B8-7F14-4CC3-ACBF-216A0F254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71786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A0CF-CABA-4E2F-BB92-123FE865B51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40B8-7F14-4CC3-ACBF-216A0F254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1827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A0CF-CABA-4E2F-BB92-123FE865B51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140B8-7F14-4CC3-ACBF-216A0F254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26904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038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4560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354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352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6572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3821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427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446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4341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2039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11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E33AB5-09A4-513C-60FA-A0C77446F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58C030-BC39-B99B-7B2A-5D8AC56FC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5E222-025C-213F-7F82-83CD47BDC6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9E4E2-3DE6-4413-9212-56AA48E7929D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CB57B-7C26-E350-429F-AF94CA6F24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E229A2-CFB2-B437-3F2C-D68592C632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03573-8950-4E66-B576-C6EDD142CA7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691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86A0CF-CABA-4E2F-BB92-123FE865B51F}" type="datetimeFigureOut">
              <a:rPr lang="en-IN" smtClean="0"/>
              <a:t>29-06-2023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140B8-7F14-4CC3-ACBF-216A0F254F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9116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386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7.sv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6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png"/><Relationship Id="rId4" Type="http://schemas.microsoft.com/office/2007/relationships/hdphoto" Target="../media/hdphoto4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8.png"/><Relationship Id="rId11" Type="http://schemas.microsoft.com/office/2007/relationships/hdphoto" Target="../media/hdphoto5.wdp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6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1.png"/><Relationship Id="rId18" Type="http://schemas.openxmlformats.org/officeDocument/2006/relationships/image" Target="../media/image46.svg"/><Relationship Id="rId3" Type="http://schemas.openxmlformats.org/officeDocument/2006/relationships/image" Target="../media/image35.png"/><Relationship Id="rId7" Type="http://schemas.openxmlformats.org/officeDocument/2006/relationships/customXml" Target="../ink/ink2.xml"/><Relationship Id="rId12" Type="http://schemas.openxmlformats.org/officeDocument/2006/relationships/image" Target="../media/image40.svg"/><Relationship Id="rId17" Type="http://schemas.openxmlformats.org/officeDocument/2006/relationships/image" Target="../media/image45.png"/><Relationship Id="rId2" Type="http://schemas.openxmlformats.org/officeDocument/2006/relationships/image" Target="../media/image34.png"/><Relationship Id="rId16" Type="http://schemas.openxmlformats.org/officeDocument/2006/relationships/image" Target="../media/image44.jpeg"/><Relationship Id="rId20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39.png"/><Relationship Id="rId5" Type="http://schemas.openxmlformats.org/officeDocument/2006/relationships/customXml" Target="../ink/ink1.xml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microsoft.com/office/2007/relationships/hdphoto" Target="../media/hdphoto7.wdp"/><Relationship Id="rId9" Type="http://schemas.openxmlformats.org/officeDocument/2006/relationships/customXml" Target="../ink/ink3.xml"/><Relationship Id="rId14" Type="http://schemas.openxmlformats.org/officeDocument/2006/relationships/image" Target="../media/image4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60.jpeg"/><Relationship Id="rId7" Type="http://schemas.openxmlformats.org/officeDocument/2006/relationships/image" Target="../media/image16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microsoft.com/office/2007/relationships/hdphoto" Target="../media/hdphoto9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reative Branding Creative Juice nature design">
            <a:extLst>
              <a:ext uri="{FF2B5EF4-FFF2-40B4-BE49-F238E27FC236}">
                <a16:creationId xmlns:a16="http://schemas.microsoft.com/office/drawing/2014/main" id="{3EB58E1B-5F2A-5F47-AB1A-259282FA3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4062" cy="6858000"/>
          </a:xfrm>
          <a:prstGeom prst="rect">
            <a:avLst/>
          </a:prstGeom>
          <a:solidFill>
            <a:schemeClr val="tx1">
              <a:alpha val="40884"/>
            </a:schemeClr>
          </a:solidFill>
          <a:effectLst>
            <a:outerShdw blurRad="50800" dist="50800" dir="5400000" algn="ctr" rotWithShape="0">
              <a:schemeClr val="tx1">
                <a:alpha val="42000"/>
              </a:schemeClr>
            </a:outerShdw>
          </a:effectLst>
        </p:spPr>
      </p:pic>
      <p:pic>
        <p:nvPicPr>
          <p:cNvPr id="3" name="Picture 2" descr="Creative Branding Creative Juice nature design">
            <a:extLst>
              <a:ext uri="{FF2B5EF4-FFF2-40B4-BE49-F238E27FC236}">
                <a16:creationId xmlns:a16="http://schemas.microsoft.com/office/drawing/2014/main" id="{58C658DD-8D45-6F4D-B1D6-E79EDC671D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971350" y="2391505"/>
            <a:ext cx="1828800" cy="386861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Phone Frame PNGs for Free Download">
            <a:extLst>
              <a:ext uri="{FF2B5EF4-FFF2-40B4-BE49-F238E27FC236}">
                <a16:creationId xmlns:a16="http://schemas.microsoft.com/office/drawing/2014/main" id="{13BE53A6-D8B4-AD4F-8F4F-30B8B5F16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51464" y="2191527"/>
            <a:ext cx="4268573" cy="426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31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reative Branding Creative Juice nature design">
            <a:extLst>
              <a:ext uri="{FF2B5EF4-FFF2-40B4-BE49-F238E27FC236}">
                <a16:creationId xmlns:a16="http://schemas.microsoft.com/office/drawing/2014/main" id="{3EB58E1B-5F2A-5F47-AB1A-259282FA3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12184062" cy="6858000"/>
          </a:xfrm>
          <a:prstGeom prst="rect">
            <a:avLst/>
          </a:prstGeom>
          <a:solidFill>
            <a:schemeClr val="tx1">
              <a:alpha val="40884"/>
            </a:schemeClr>
          </a:solidFill>
          <a:effectLst>
            <a:outerShdw blurRad="50800" dist="50800" dir="5400000" algn="ctr" rotWithShape="0">
              <a:schemeClr val="tx1">
                <a:alpha val="42000"/>
              </a:schemeClr>
            </a:outerShdw>
          </a:effectLst>
        </p:spPr>
      </p:pic>
      <p:pic>
        <p:nvPicPr>
          <p:cNvPr id="3" name="Picture 2" descr="Creative Branding Creative Juice nature design">
            <a:extLst>
              <a:ext uri="{FF2B5EF4-FFF2-40B4-BE49-F238E27FC236}">
                <a16:creationId xmlns:a16="http://schemas.microsoft.com/office/drawing/2014/main" id="{58C658DD-8D45-6F4D-B1D6-E79EDC671D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89452" y="2391507"/>
            <a:ext cx="1828800" cy="386861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Phone Frame PNGs for Free Download">
            <a:extLst>
              <a:ext uri="{FF2B5EF4-FFF2-40B4-BE49-F238E27FC236}">
                <a16:creationId xmlns:a16="http://schemas.microsoft.com/office/drawing/2014/main" id="{13BE53A6-D8B4-AD4F-8F4F-30B8B5F16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9565" y="2191527"/>
            <a:ext cx="4268573" cy="426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F16336-9EC2-554D-8A17-D4EE920A63E3}"/>
              </a:ext>
            </a:extLst>
          </p:cNvPr>
          <p:cNvSpPr txBox="1"/>
          <p:nvPr/>
        </p:nvSpPr>
        <p:spPr>
          <a:xfrm>
            <a:off x="741406" y="1432994"/>
            <a:ext cx="4139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Cooper Black" panose="0208090404030B020404" pitchFamily="18" charset="77"/>
              </a:rPr>
              <a:t>Digital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407C6D-B698-5D4D-A7D3-C1E78998B251}"/>
              </a:ext>
            </a:extLst>
          </p:cNvPr>
          <p:cNvSpPr txBox="1"/>
          <p:nvPr/>
        </p:nvSpPr>
        <p:spPr>
          <a:xfrm>
            <a:off x="7760044" y="3725648"/>
            <a:ext cx="44271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Cooper Black" panose="0208090404030B020404" pitchFamily="18" charset="77"/>
              </a:rPr>
              <a:t>Strategy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BAE0F1-1903-F343-9773-DC810F46F4F1}"/>
              </a:ext>
            </a:extLst>
          </p:cNvPr>
          <p:cNvSpPr txBox="1"/>
          <p:nvPr/>
        </p:nvSpPr>
        <p:spPr>
          <a:xfrm>
            <a:off x="4366127" y="6403991"/>
            <a:ext cx="4268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White Rivers Media Presentation</a:t>
            </a:r>
          </a:p>
        </p:txBody>
      </p:sp>
    </p:spTree>
    <p:extLst>
      <p:ext uri="{BB962C8B-B14F-4D97-AF65-F5344CB8AC3E}">
        <p14:creationId xmlns:p14="http://schemas.microsoft.com/office/powerpoint/2010/main" val="1522077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C8F73C3C-F19C-0F4B-A800-EA566E29497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5930153" cy="6860888"/>
          </a:xfrm>
          <a:prstGeom prst="flowChartDelay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0C2458-A262-3D48-A7B9-C339089160A6}"/>
              </a:ext>
            </a:extLst>
          </p:cNvPr>
          <p:cNvSpPr txBox="1"/>
          <p:nvPr/>
        </p:nvSpPr>
        <p:spPr>
          <a:xfrm>
            <a:off x="6384325" y="1871658"/>
            <a:ext cx="62772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9801"/>
                </a:solidFill>
                <a:latin typeface="Cooper Black" panose="0208090404030B020404" pitchFamily="18" charset="77"/>
              </a:rPr>
              <a:t>Research Outline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7D28F1-1DF1-4448-936C-5D5CCB791957}"/>
              </a:ext>
            </a:extLst>
          </p:cNvPr>
          <p:cNvSpPr/>
          <p:nvPr/>
        </p:nvSpPr>
        <p:spPr>
          <a:xfrm>
            <a:off x="6384325" y="2579544"/>
            <a:ext cx="5539945" cy="45719"/>
          </a:xfrm>
          <a:prstGeom prst="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635AF4-5C38-5447-AD1A-0570E3A6E023}"/>
              </a:ext>
            </a:extLst>
          </p:cNvPr>
          <p:cNvSpPr txBox="1"/>
          <p:nvPr/>
        </p:nvSpPr>
        <p:spPr>
          <a:xfrm>
            <a:off x="6363730" y="2782669"/>
            <a:ext cx="58282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Understanding India’s Mango drink landscape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Decoding the consumers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Mapping their digital behavior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Mapping peer conversations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Understanding the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Frooti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fandom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668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9070BC-1A1A-4A40-AE57-CACC48D16814}"/>
              </a:ext>
            </a:extLst>
          </p:cNvPr>
          <p:cNvSpPr txBox="1"/>
          <p:nvPr/>
        </p:nvSpPr>
        <p:spPr>
          <a:xfrm>
            <a:off x="429822" y="921535"/>
            <a:ext cx="54767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b="0" i="0" u="none" strike="noStrike" dirty="0">
                <a:solidFill>
                  <a:srgbClr val="009801"/>
                </a:solidFill>
                <a:effectLst/>
                <a:latin typeface="Cooper Black" panose="0208090404030B020404" pitchFamily="18" charset="77"/>
              </a:rPr>
              <a:t>"India is in a Swoon-Worthy Love Affair with the King of Fruits!"</a:t>
            </a:r>
            <a:endParaRPr lang="en-US" sz="2800" dirty="0">
              <a:solidFill>
                <a:srgbClr val="009801"/>
              </a:solidFill>
              <a:latin typeface="Cooper Black" panose="0208090404030B020404" pitchFamily="18" charset="77"/>
            </a:endParaRPr>
          </a:p>
        </p:txBody>
      </p:sp>
      <p:pic>
        <p:nvPicPr>
          <p:cNvPr id="1028" name="Picture 4" descr="Dripping PNGs for Free Download">
            <a:extLst>
              <a:ext uri="{FF2B5EF4-FFF2-40B4-BE49-F238E27FC236}">
                <a16:creationId xmlns:a16="http://schemas.microsoft.com/office/drawing/2014/main" id="{1FE0C2CD-D951-2349-8615-87EE9F558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822" y="2467168"/>
            <a:ext cx="4585930" cy="96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remium Photo | Fresh mango juice">
            <a:extLst>
              <a:ext uri="{FF2B5EF4-FFF2-40B4-BE49-F238E27FC236}">
                <a16:creationId xmlns:a16="http://schemas.microsoft.com/office/drawing/2014/main" id="{FCF6364E-BDE2-C948-AF32-E359931401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993027" y="-54429"/>
            <a:ext cx="6198973" cy="6198973"/>
          </a:xfrm>
          <a:prstGeom prst="teardrop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B7B9C2-FFDC-EF4E-85D8-BE552275C196}"/>
              </a:ext>
            </a:extLst>
          </p:cNvPr>
          <p:cNvSpPr txBox="1"/>
          <p:nvPr/>
        </p:nvSpPr>
        <p:spPr>
          <a:xfrm>
            <a:off x="429821" y="3619471"/>
            <a:ext cx="47723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Riding on the back of emotions such as </a:t>
            </a:r>
            <a:r>
              <a:rPr lang="en-US" b="1" dirty="0">
                <a:solidFill>
                  <a:srgbClr val="0098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joy, passion and enjoyment</a:t>
            </a:r>
            <a:r>
              <a:rPr lang="en-US" dirty="0">
                <a:solidFill>
                  <a:srgbClr val="0098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b="1" dirty="0">
                <a:solidFill>
                  <a:srgbClr val="0098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77.4%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respondents </a:t>
            </a: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consumed their preferred mango drink at least </a:t>
            </a:r>
            <a:r>
              <a:rPr lang="en-IN" b="1" dirty="0">
                <a:solidFill>
                  <a:srgbClr val="0098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2-5 Times in a week</a:t>
            </a:r>
            <a:r>
              <a:rPr lang="en-IN" dirty="0">
                <a:solidFill>
                  <a:srgbClr val="0098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leading to making the RTD mango-based drinks a revered category in India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9CC57F-B6EC-DA4C-B19D-4104F8B21426}"/>
              </a:ext>
            </a:extLst>
          </p:cNvPr>
          <p:cNvSpPr txBox="1"/>
          <p:nvPr/>
        </p:nvSpPr>
        <p:spPr>
          <a:xfrm>
            <a:off x="429821" y="6409740"/>
            <a:ext cx="47723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Source :  IJCRT</a:t>
            </a:r>
          </a:p>
        </p:txBody>
      </p:sp>
    </p:spTree>
    <p:extLst>
      <p:ext uri="{BB962C8B-B14F-4D97-AF65-F5344CB8AC3E}">
        <p14:creationId xmlns:p14="http://schemas.microsoft.com/office/powerpoint/2010/main" val="807801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0CB3741-6B12-0F28-B5BD-2306A604CD53}"/>
              </a:ext>
            </a:extLst>
          </p:cNvPr>
          <p:cNvGrpSpPr/>
          <p:nvPr/>
        </p:nvGrpSpPr>
        <p:grpSpPr>
          <a:xfrm>
            <a:off x="224820" y="429107"/>
            <a:ext cx="11570232" cy="6105386"/>
            <a:chOff x="224820" y="429107"/>
            <a:chExt cx="11570232" cy="6105386"/>
          </a:xfrm>
        </p:grpSpPr>
        <p:cxnSp>
          <p:nvCxnSpPr>
            <p:cNvPr id="11" name="Straight Connector 10"/>
            <p:cNvCxnSpPr/>
            <p:nvPr/>
          </p:nvCxnSpPr>
          <p:spPr>
            <a:xfrm flipV="1">
              <a:off x="6323077" y="3361423"/>
              <a:ext cx="0" cy="4932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6304223" y="3373131"/>
              <a:ext cx="332930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5513943" y="3382558"/>
              <a:ext cx="0" cy="4932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032485" y="3382558"/>
              <a:ext cx="349088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468363" y="429107"/>
              <a:ext cx="545018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rgbClr val="009801"/>
                  </a:solidFill>
                  <a:latin typeface="Cooper Black" panose="0208090404030B020404" pitchFamily="18" charset="77"/>
                </a:rPr>
                <a:t>However, this love for mango-based drinks is a multi-dimensional concept…</a:t>
              </a:r>
              <a:endParaRPr lang="en-IN" sz="2800" dirty="0">
                <a:solidFill>
                  <a:srgbClr val="009801"/>
                </a:solidFill>
                <a:latin typeface="Cooper Black" panose="0208090404030B020404" pitchFamily="18" charset="77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103904" y="729189"/>
              <a:ext cx="5691148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The appeal for mangoes and its derivatives are deeply rooted in </a:t>
              </a:r>
              <a:r>
                <a:rPr kumimoji="0" lang="en-IN" sz="1500" b="0" i="0" strike="noStrike" kern="1200" cap="none" spc="0" normalizeH="0" baseline="0" noProof="0" dirty="0">
                  <a:ln>
                    <a:noFill/>
                  </a:ln>
                  <a:solidFill>
                    <a:srgbClr val="00980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cultural significance, versatility and seasonality </a:t>
              </a:r>
              <a:r>
                <a:rPr kumimoji="0" lang="en-IN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stemming from both physical and emotional motivators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9830488" y="3225158"/>
              <a:ext cx="173001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highlight>
                    <a:srgbClr val="FEDB01"/>
                  </a:highligh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EMOTIONAL 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24820" y="3225158"/>
              <a:ext cx="166083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effectLst/>
                  <a:highlight>
                    <a:srgbClr val="FEDB01"/>
                  </a:highlight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PHYSICAL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805158" y="3964768"/>
              <a:ext cx="3656738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For some, </a:t>
              </a:r>
              <a:r>
                <a:rPr lang="en-US" sz="14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Mango drinks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have an ‘emotional energy’ –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It has positive associations to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980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feeling relaxed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or perceived as 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980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a means for ‘escape’, connected to happiness &amp; pleasure 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66406" y="3964768"/>
              <a:ext cx="3722714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Physical associations related to </a:t>
              </a:r>
              <a:r>
                <a:rPr lang="en-US" sz="140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mango drinks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demand a more immediate solution for satiation, </a:t>
              </a:r>
              <a:r>
                <a:rPr lang="en-US" sz="1400" b="0" i="0" dirty="0"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often associated with occasions when one feels the </a:t>
              </a:r>
              <a:r>
                <a:rPr lang="en-US" sz="1400" b="0" i="0" dirty="0">
                  <a:solidFill>
                    <a:srgbClr val="00980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need to be hydrated and re-energized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980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66405" y="3491010"/>
              <a:ext cx="217694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IN" sz="1400" b="1" i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Hydrate, Refresh, Taste</a:t>
              </a:r>
              <a:endParaRPr kumimoji="0" lang="en-IN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1988035" y="3339425"/>
              <a:ext cx="88900" cy="889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9633527" y="3332400"/>
              <a:ext cx="88900" cy="8890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8746821" y="3491010"/>
              <a:ext cx="255069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Relax, </a:t>
              </a:r>
              <a:r>
                <a:rPr lang="en-IN" sz="1400" b="1" i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Indulgence</a:t>
              </a:r>
              <a:r>
                <a:rPr kumimoji="0" lang="en-IN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, Pleasure</a:t>
              </a:r>
            </a:p>
          </p:txBody>
        </p:sp>
        <p:pic>
          <p:nvPicPr>
            <p:cNvPr id="1026" name="Picture 2" descr="The Difference Between Right-Brain &amp; Left-Brain Injury">
              <a:extLst>
                <a:ext uri="{FF2B5EF4-FFF2-40B4-BE49-F238E27FC236}">
                  <a16:creationId xmlns:a16="http://schemas.microsoft.com/office/drawing/2014/main" id="{120B855E-4800-4042-AE3B-18E4E0502EC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61" b="95322" l="9907" r="89886">
                          <a14:foregroundMark x1="39732" y1="13148" x2="25387" y2="15676"/>
                          <a14:foregroundMark x1="25387" y1="15676" x2="17853" y2="31858"/>
                          <a14:foregroundMark x1="17853" y1="31858" x2="17028" y2="52592"/>
                          <a14:foregroundMark x1="17028" y1="52592" x2="21156" y2="71808"/>
                          <a14:foregroundMark x1="21156" y1="71808" x2="30650" y2="84956"/>
                          <a14:foregroundMark x1="30650" y1="84956" x2="41280" y2="71429"/>
                          <a14:foregroundMark x1="41280" y1="71429" x2="38906" y2="15171"/>
                          <a14:foregroundMark x1="38906" y1="15171" x2="38906" y2="15171"/>
                          <a14:foregroundMark x1="34985" y1="18458" x2="25181" y2="33123"/>
                          <a14:foregroundMark x1="25181" y1="33123" x2="28999" y2="73325"/>
                          <a14:foregroundMark x1="28999" y1="73325" x2="36945" y2="56258"/>
                          <a14:foregroundMark x1="36945" y1="56258" x2="32921" y2="38053"/>
                          <a14:foregroundMark x1="32921" y1="38053" x2="34159" y2="18458"/>
                          <a14:foregroundMark x1="34572" y1="14665" x2="22085" y2="24779"/>
                          <a14:foregroundMark x1="22085" y1="24779" x2="28380" y2="18963"/>
                          <a14:foregroundMark x1="31063" y1="41972" x2="30237" y2="41972"/>
                          <a14:foregroundMark x1="25593" y1="45386" x2="24458" y2="49178"/>
                          <a14:foregroundMark x1="30650" y1="46776" x2="23220" y2="54488"/>
                          <a14:foregroundMark x1="27554" y1="51075" x2="23736" y2="69659"/>
                          <a14:foregroundMark x1="23736" y1="69659" x2="23220" y2="54488"/>
                          <a14:foregroundMark x1="17337" y1="76991" x2="28999" y2="88622"/>
                          <a14:foregroundMark x1="28999" y1="88622" x2="42002" y2="95322"/>
                          <a14:foregroundMark x1="42002" y1="95322" x2="41692" y2="78129"/>
                          <a14:foregroundMark x1="41692" y1="78129" x2="16615" y2="80405"/>
                          <a14:foregroundMark x1="26006" y1="69406" x2="31889" y2="50063"/>
                          <a14:foregroundMark x1="31889" y1="50063" x2="26419" y2="4867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86843" y="3734145"/>
              <a:ext cx="3434122" cy="2800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36178B0-8D8B-A244-AF74-224C7D2CDCCE}"/>
                </a:ext>
              </a:extLst>
            </p:cNvPr>
            <p:cNvSpPr/>
            <p:nvPr/>
          </p:nvSpPr>
          <p:spPr>
            <a:xfrm>
              <a:off x="5918550" y="580772"/>
              <a:ext cx="45719" cy="1163436"/>
            </a:xfrm>
            <a:prstGeom prst="rect">
              <a:avLst/>
            </a:prstGeom>
            <a:solidFill>
              <a:srgbClr val="FED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58225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hlinkHover r:id="" action="ppaction://ole?verb=0"/>
            <a:extLst>
              <a:ext uri="{FF2B5EF4-FFF2-40B4-BE49-F238E27FC236}">
                <a16:creationId xmlns:a16="http://schemas.microsoft.com/office/drawing/2014/main" id="{EC27380C-92E2-6746-917B-AC2A030288F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b="131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1537E3-7C68-2049-BE7E-39312E02D8F1}"/>
              </a:ext>
            </a:extLst>
          </p:cNvPr>
          <p:cNvSpPr txBox="1"/>
          <p:nvPr/>
        </p:nvSpPr>
        <p:spPr>
          <a:xfrm>
            <a:off x="1143044" y="3240542"/>
            <a:ext cx="10561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3600" dirty="0">
                <a:solidFill>
                  <a:schemeClr val="bg1"/>
                </a:solidFill>
                <a:latin typeface="Cooper Black" panose="0208090404030B020404" pitchFamily="18" charset="77"/>
              </a:rPr>
              <a:t>Let’s begin by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3600" dirty="0">
                <a:solidFill>
                  <a:schemeClr val="bg1"/>
                </a:solidFill>
                <a:latin typeface="Cooper Black" panose="0208090404030B020404" pitchFamily="18" charset="77"/>
              </a:rPr>
              <a:t>understanding its evolution…</a:t>
            </a:r>
          </a:p>
        </p:txBody>
      </p:sp>
    </p:spTree>
    <p:extLst>
      <p:ext uri="{BB962C8B-B14F-4D97-AF65-F5344CB8AC3E}">
        <p14:creationId xmlns:p14="http://schemas.microsoft.com/office/powerpoint/2010/main" val="91027484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FE1F42C-2FD0-BE45-95F4-131006BA3EBC}"/>
              </a:ext>
            </a:extLst>
          </p:cNvPr>
          <p:cNvSpPr/>
          <p:nvPr/>
        </p:nvSpPr>
        <p:spPr>
          <a:xfrm>
            <a:off x="3479180" y="1092816"/>
            <a:ext cx="5840450" cy="1538868"/>
          </a:xfrm>
          <a:prstGeom prst="roundRect">
            <a:avLst/>
          </a:prstGeom>
          <a:solidFill>
            <a:srgbClr val="009801">
              <a:alpha val="78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3314C87-A8B0-1A43-85EF-6B3E9C97A0E2}"/>
              </a:ext>
            </a:extLst>
          </p:cNvPr>
          <p:cNvSpPr/>
          <p:nvPr/>
        </p:nvSpPr>
        <p:spPr>
          <a:xfrm>
            <a:off x="3479180" y="2823322"/>
            <a:ext cx="5840450" cy="1538868"/>
          </a:xfrm>
          <a:prstGeom prst="roundRect">
            <a:avLst/>
          </a:prstGeom>
          <a:solidFill>
            <a:srgbClr val="009801">
              <a:alpha val="78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B06A034-3AD8-4949-A357-C8B28560EEF2}"/>
              </a:ext>
            </a:extLst>
          </p:cNvPr>
          <p:cNvSpPr/>
          <p:nvPr/>
        </p:nvSpPr>
        <p:spPr>
          <a:xfrm>
            <a:off x="3479180" y="4645434"/>
            <a:ext cx="5840450" cy="1538868"/>
          </a:xfrm>
          <a:prstGeom prst="roundRect">
            <a:avLst/>
          </a:prstGeom>
          <a:solidFill>
            <a:srgbClr val="009801">
              <a:alpha val="78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CA33577-DB9C-5F46-B256-C4486A6F90F9}"/>
              </a:ext>
            </a:extLst>
          </p:cNvPr>
          <p:cNvSpPr/>
          <p:nvPr/>
        </p:nvSpPr>
        <p:spPr>
          <a:xfrm>
            <a:off x="260196" y="200720"/>
            <a:ext cx="2148468" cy="2074127"/>
          </a:xfrm>
          <a:prstGeom prst="ellipse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ooper Black" panose="0208090404030B020404" pitchFamily="18" charset="77"/>
                <a:cs typeface="Arial" panose="020B0604020202020204" pitchFamily="34" charset="0"/>
              </a:rPr>
              <a:t>The Emergence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91FE8F-433A-CE48-A711-FCCBDBEE6B58}"/>
              </a:ext>
            </a:extLst>
          </p:cNvPr>
          <p:cNvSpPr txBox="1"/>
          <p:nvPr/>
        </p:nvSpPr>
        <p:spPr>
          <a:xfrm>
            <a:off x="3773758" y="1416199"/>
            <a:ext cx="55458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 the early phase, a new category of cold fruit drinks in </a:t>
            </a:r>
            <a:r>
              <a:rPr lang="en-US" sz="1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tetra packs</a:t>
            </a:r>
            <a:r>
              <a:rPr lang="en-US" sz="1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emerged, offering a </a:t>
            </a:r>
            <a:r>
              <a:rPr lang="en-US" sz="1800" u="sng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convenient</a:t>
            </a:r>
            <a:r>
              <a:rPr lang="en-US" u="sng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and </a:t>
            </a:r>
            <a:r>
              <a:rPr lang="en-US" sz="1800" i="0" u="sng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mess-free delight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0C85F0-5B15-0348-B582-52227F4816C2}"/>
              </a:ext>
            </a:extLst>
          </p:cNvPr>
          <p:cNvSpPr txBox="1"/>
          <p:nvPr/>
        </p:nvSpPr>
        <p:spPr>
          <a:xfrm>
            <a:off x="3773758" y="2914928"/>
            <a:ext cx="55458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As people discovered the </a:t>
            </a:r>
            <a:r>
              <a:rPr lang="en-US" sz="1800" i="0" u="sng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coolness and ease </a:t>
            </a:r>
            <a:r>
              <a:rPr lang="en-US" sz="1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of cold fruit drinks, a wave of </a:t>
            </a:r>
            <a:r>
              <a:rPr lang="en-US" sz="1800" i="0" u="sng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awareness </a:t>
            </a:r>
            <a:r>
              <a:rPr lang="en-US" sz="1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swept through, leading to a rapid increase in their popularity and demand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C9634E-722C-3E48-9EBC-3207160A3615}"/>
              </a:ext>
            </a:extLst>
          </p:cNvPr>
          <p:cNvSpPr txBox="1"/>
          <p:nvPr/>
        </p:nvSpPr>
        <p:spPr>
          <a:xfrm>
            <a:off x="3773757" y="4785033"/>
            <a:ext cx="55458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Individuals embraced 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joy </a:t>
            </a:r>
            <a:r>
              <a:rPr kumimoji="0" lang="en-US" altLang="en-US" sz="180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and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convenience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of relishing refreshing mango-flavored beverages, saying goodbye to the </a:t>
            </a:r>
            <a:r>
              <a:rPr kumimoji="0" lang="en-US" altLang="en-US" sz="1800" i="0" u="sng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hassle of dealing with messy mangoes</a:t>
            </a:r>
            <a:b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800" b="0" i="0" dirty="0">
              <a:solidFill>
                <a:schemeClr val="bg1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974546-C141-F148-8B0D-755DFF7AA2A7}"/>
              </a:ext>
            </a:extLst>
          </p:cNvPr>
          <p:cNvSpPr txBox="1"/>
          <p:nvPr/>
        </p:nvSpPr>
        <p:spPr>
          <a:xfrm>
            <a:off x="4644483" y="515373"/>
            <a:ext cx="6122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b="1" dirty="0">
                <a:highlight>
                  <a:srgbClr val="FEDB01"/>
                </a:highlight>
                <a:latin typeface="Century Gothic" panose="020B0502020202020204" pitchFamily="34" charset="0"/>
              </a:rPr>
              <a:t>Discovery &amp; Convenience </a:t>
            </a:r>
            <a:endParaRPr lang="en-US" dirty="0">
              <a:highlight>
                <a:srgbClr val="FEDB01"/>
              </a:highlight>
            </a:endParaRPr>
          </a:p>
        </p:txBody>
      </p:sp>
      <p:sp>
        <p:nvSpPr>
          <p:cNvPr id="13" name="Freeform 4">
            <a:extLst>
              <a:ext uri="{FF2B5EF4-FFF2-40B4-BE49-F238E27FC236}">
                <a16:creationId xmlns:a16="http://schemas.microsoft.com/office/drawing/2014/main" id="{E92530E5-80A8-7849-BB51-26079E2D9439}"/>
              </a:ext>
            </a:extLst>
          </p:cNvPr>
          <p:cNvSpPr/>
          <p:nvPr/>
        </p:nvSpPr>
        <p:spPr>
          <a:xfrm>
            <a:off x="-537765" y="4785033"/>
            <a:ext cx="3298623" cy="2706301"/>
          </a:xfrm>
          <a:custGeom>
            <a:avLst/>
            <a:gdLst/>
            <a:ahLst/>
            <a:cxnLst/>
            <a:rect l="l" t="t" r="r" b="b"/>
            <a:pathLst>
              <a:path w="4947935" h="4059451">
                <a:moveTo>
                  <a:pt x="0" y="0"/>
                </a:moveTo>
                <a:lnTo>
                  <a:pt x="4947934" y="0"/>
                </a:lnTo>
                <a:lnTo>
                  <a:pt x="4947934" y="4059451"/>
                </a:lnTo>
                <a:lnTo>
                  <a:pt x="0" y="405945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928363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0C2CB3D-FB33-D34E-8ECE-E4832B1316DD}"/>
              </a:ext>
            </a:extLst>
          </p:cNvPr>
          <p:cNvSpPr/>
          <p:nvPr/>
        </p:nvSpPr>
        <p:spPr>
          <a:xfrm>
            <a:off x="260196" y="200720"/>
            <a:ext cx="2148468" cy="2074127"/>
          </a:xfrm>
          <a:prstGeom prst="ellipse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ooper Black" panose="0208090404030B020404" pitchFamily="18" charset="77"/>
                <a:cs typeface="Arial" panose="020B0604020202020204" pitchFamily="34" charset="0"/>
              </a:rPr>
              <a:t>The Transition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DF5551-0310-0A47-859D-F513D59B3F41}"/>
              </a:ext>
            </a:extLst>
          </p:cNvPr>
          <p:cNvSpPr txBox="1"/>
          <p:nvPr/>
        </p:nvSpPr>
        <p:spPr>
          <a:xfrm>
            <a:off x="4198439" y="515373"/>
            <a:ext cx="61220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highlight>
                  <a:srgbClr val="FEDB01"/>
                </a:highlight>
                <a:latin typeface="Century Gothic" panose="020B0502020202020204" pitchFamily="34" charset="0"/>
                <a:cs typeface="Arial" panose="020B0604020202020204" pitchFamily="34" charset="0"/>
              </a:rPr>
              <a:t>Flavor and Quality – Delight in every sip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FE6B4E1-AFB2-2049-A63D-3B40E0F39CD1}"/>
              </a:ext>
            </a:extLst>
          </p:cNvPr>
          <p:cNvSpPr/>
          <p:nvPr/>
        </p:nvSpPr>
        <p:spPr>
          <a:xfrm>
            <a:off x="3479180" y="1092815"/>
            <a:ext cx="5840450" cy="2074127"/>
          </a:xfrm>
          <a:prstGeom prst="roundRect">
            <a:avLst/>
          </a:prstGeom>
          <a:solidFill>
            <a:srgbClr val="009801">
              <a:alpha val="78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186919-DADB-0F43-930D-3E012B656806}"/>
              </a:ext>
            </a:extLst>
          </p:cNvPr>
          <p:cNvSpPr txBox="1"/>
          <p:nvPr/>
        </p:nvSpPr>
        <p:spPr>
          <a:xfrm>
            <a:off x="3773758" y="1529713"/>
            <a:ext cx="55458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Brands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started to realize that only enhancing the packaging and </a:t>
            </a:r>
            <a:r>
              <a:rPr lang="en-US" sz="1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 novel way of enjoying these beverages would </a:t>
            </a:r>
            <a:r>
              <a:rPr lang="en-US" sz="1800" i="0" u="sng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not be enough to maintain relevance or connect with their audiences</a:t>
            </a:r>
            <a:endParaRPr lang="en-IN" sz="1800" u="sng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2384E86-03D3-E34A-ACE6-AC24534CEEAB}"/>
              </a:ext>
            </a:extLst>
          </p:cNvPr>
          <p:cNvSpPr/>
          <p:nvPr/>
        </p:nvSpPr>
        <p:spPr>
          <a:xfrm>
            <a:off x="3479180" y="3691059"/>
            <a:ext cx="5840450" cy="2074127"/>
          </a:xfrm>
          <a:prstGeom prst="roundRect">
            <a:avLst/>
          </a:prstGeom>
          <a:solidFill>
            <a:srgbClr val="009801">
              <a:alpha val="78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0EB94C-568D-9A46-91B6-284C6970DF33}"/>
              </a:ext>
            </a:extLst>
          </p:cNvPr>
          <p:cNvSpPr txBox="1"/>
          <p:nvPr/>
        </p:nvSpPr>
        <p:spPr>
          <a:xfrm>
            <a:off x="3773758" y="4259757"/>
            <a:ext cx="554587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Making them develop </a:t>
            </a:r>
            <a:r>
              <a:rPr lang="en-IN" sz="1800" u="sng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unique flavour profiles </a:t>
            </a:r>
            <a:r>
              <a:rPr lang="en-IN" sz="18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with </a:t>
            </a:r>
            <a:r>
              <a:rPr lang="en-IN" sz="1800" u="sng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high quality </a:t>
            </a:r>
            <a:r>
              <a:rPr lang="en-IN" sz="18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taste, juiciness and texture at the centre of the </a:t>
            </a:r>
            <a:r>
              <a:rPr lang="en-IN" sz="1800" u="sng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indulgent sensorial experience</a:t>
            </a:r>
          </a:p>
        </p:txBody>
      </p:sp>
      <p:sp>
        <p:nvSpPr>
          <p:cNvPr id="14" name="Freeform 4">
            <a:extLst>
              <a:ext uri="{FF2B5EF4-FFF2-40B4-BE49-F238E27FC236}">
                <a16:creationId xmlns:a16="http://schemas.microsoft.com/office/drawing/2014/main" id="{240C3125-B41B-2D4D-99D4-1AD4B6133571}"/>
              </a:ext>
            </a:extLst>
          </p:cNvPr>
          <p:cNvSpPr/>
          <p:nvPr/>
        </p:nvSpPr>
        <p:spPr>
          <a:xfrm>
            <a:off x="-537765" y="4785033"/>
            <a:ext cx="3298623" cy="2706301"/>
          </a:xfrm>
          <a:custGeom>
            <a:avLst/>
            <a:gdLst/>
            <a:ahLst/>
            <a:cxnLst/>
            <a:rect l="l" t="t" r="r" b="b"/>
            <a:pathLst>
              <a:path w="4947935" h="4059451">
                <a:moveTo>
                  <a:pt x="0" y="0"/>
                </a:moveTo>
                <a:lnTo>
                  <a:pt x="4947934" y="0"/>
                </a:lnTo>
                <a:lnTo>
                  <a:pt x="4947934" y="4059451"/>
                </a:lnTo>
                <a:lnTo>
                  <a:pt x="0" y="405945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5981808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0C2CB3D-FB33-D34E-8ECE-E4832B1316DD}"/>
              </a:ext>
            </a:extLst>
          </p:cNvPr>
          <p:cNvSpPr/>
          <p:nvPr/>
        </p:nvSpPr>
        <p:spPr>
          <a:xfrm>
            <a:off x="260196" y="200720"/>
            <a:ext cx="2148468" cy="2074127"/>
          </a:xfrm>
          <a:prstGeom prst="ellipse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ooper Black" panose="0208090404030B020404" pitchFamily="18" charset="77"/>
                <a:cs typeface="Arial" panose="020B0604020202020204" pitchFamily="34" charset="0"/>
              </a:rPr>
              <a:t>The Present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DF5551-0310-0A47-859D-F513D59B3F41}"/>
              </a:ext>
            </a:extLst>
          </p:cNvPr>
          <p:cNvSpPr txBox="1"/>
          <p:nvPr/>
        </p:nvSpPr>
        <p:spPr>
          <a:xfrm>
            <a:off x="2786535" y="505036"/>
            <a:ext cx="75203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dirty="0">
                <a:effectLst/>
                <a:highlight>
                  <a:srgbClr val="FEDB01"/>
                </a:highlight>
                <a:latin typeface="Century Gothic" panose="020B0502020202020204" pitchFamily="34" charset="0"/>
              </a:rPr>
              <a:t>Contextualization : Embracing Emotional and Social Experiences</a:t>
            </a:r>
            <a:endParaRPr lang="en-IN" sz="1800" b="1" dirty="0">
              <a:highlight>
                <a:srgbClr val="FEDB01"/>
              </a:highlight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FE6B4E1-AFB2-2049-A63D-3B40E0F39CD1}"/>
              </a:ext>
            </a:extLst>
          </p:cNvPr>
          <p:cNvSpPr/>
          <p:nvPr/>
        </p:nvSpPr>
        <p:spPr>
          <a:xfrm>
            <a:off x="3479180" y="1092816"/>
            <a:ext cx="5840450" cy="1538872"/>
          </a:xfrm>
          <a:prstGeom prst="roundRect">
            <a:avLst/>
          </a:prstGeom>
          <a:solidFill>
            <a:srgbClr val="009801">
              <a:alpha val="78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186919-DADB-0F43-930D-3E012B656806}"/>
              </a:ext>
            </a:extLst>
          </p:cNvPr>
          <p:cNvSpPr txBox="1"/>
          <p:nvPr/>
        </p:nvSpPr>
        <p:spPr>
          <a:xfrm>
            <a:off x="3773758" y="1529713"/>
            <a:ext cx="5545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Today, Mango drinks have transcended the mere taste and convenience baits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2384E86-03D3-E34A-ACE6-AC24534CEEAB}"/>
              </a:ext>
            </a:extLst>
          </p:cNvPr>
          <p:cNvSpPr/>
          <p:nvPr/>
        </p:nvSpPr>
        <p:spPr>
          <a:xfrm>
            <a:off x="3479180" y="3429000"/>
            <a:ext cx="5840450" cy="2074127"/>
          </a:xfrm>
          <a:prstGeom prst="roundRect">
            <a:avLst/>
          </a:prstGeom>
          <a:solidFill>
            <a:srgbClr val="009801">
              <a:alpha val="78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0EB94C-568D-9A46-91B6-284C6970DF33}"/>
              </a:ext>
            </a:extLst>
          </p:cNvPr>
          <p:cNvSpPr txBox="1"/>
          <p:nvPr/>
        </p:nvSpPr>
        <p:spPr>
          <a:xfrm>
            <a:off x="3773758" y="3833542"/>
            <a:ext cx="554587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It has </a:t>
            </a:r>
            <a:r>
              <a:rPr lang="en-IN" sz="1800" i="1" u="sng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become a symbol of </a:t>
            </a:r>
            <a:r>
              <a:rPr lang="en-US" sz="1800" i="1" u="sng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joy, camaraderie</a:t>
            </a:r>
            <a:r>
              <a:rPr lang="en-US" sz="1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180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and</a:t>
            </a:r>
            <a:r>
              <a:rPr lang="en-US" sz="1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800" i="1" u="sng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togetherness, </a:t>
            </a:r>
            <a:r>
              <a:rPr lang="en-US" sz="180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making them the ideal companions for </a:t>
            </a:r>
            <a:r>
              <a:rPr lang="en-US" sz="18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shared moments </a:t>
            </a:r>
            <a:r>
              <a:rPr lang="en-US" sz="1800" i="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among friends, family, and loved ones</a:t>
            </a:r>
          </a:p>
          <a:p>
            <a:endParaRPr lang="en-IN" sz="18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FF1B3D70-5C9D-9A4F-B0A4-7E9CC655B5A5}"/>
              </a:ext>
            </a:extLst>
          </p:cNvPr>
          <p:cNvSpPr/>
          <p:nvPr/>
        </p:nvSpPr>
        <p:spPr>
          <a:xfrm>
            <a:off x="-537765" y="4785033"/>
            <a:ext cx="3298623" cy="2706301"/>
          </a:xfrm>
          <a:custGeom>
            <a:avLst/>
            <a:gdLst/>
            <a:ahLst/>
            <a:cxnLst/>
            <a:rect l="l" t="t" r="r" b="b"/>
            <a:pathLst>
              <a:path w="4947935" h="4059451">
                <a:moveTo>
                  <a:pt x="0" y="0"/>
                </a:moveTo>
                <a:lnTo>
                  <a:pt x="4947934" y="0"/>
                </a:lnTo>
                <a:lnTo>
                  <a:pt x="4947934" y="4059451"/>
                </a:lnTo>
                <a:lnTo>
                  <a:pt x="0" y="405945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2011382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sh Mango PNG Transparent Images Free Download | Vector ...">
            <a:extLst>
              <a:ext uri="{FF2B5EF4-FFF2-40B4-BE49-F238E27FC236}">
                <a16:creationId xmlns:a16="http://schemas.microsoft.com/office/drawing/2014/main" id="{E2536977-01DE-4044-A191-7317DA15F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7232" y="1826364"/>
            <a:ext cx="3298622" cy="329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A929066B-2684-1F40-BBA8-20265BD10820}"/>
              </a:ext>
            </a:extLst>
          </p:cNvPr>
          <p:cNvSpPr/>
          <p:nvPr/>
        </p:nvSpPr>
        <p:spPr>
          <a:xfrm>
            <a:off x="646914" y="1647827"/>
            <a:ext cx="3298622" cy="1047606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A1A6960A-D106-5A42-919B-A6A4EA843778}"/>
              </a:ext>
            </a:extLst>
          </p:cNvPr>
          <p:cNvSpPr/>
          <p:nvPr/>
        </p:nvSpPr>
        <p:spPr>
          <a:xfrm>
            <a:off x="646912" y="3587485"/>
            <a:ext cx="3298623" cy="1047606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86739BE-B6FF-4B4E-A674-77AAA4C99BE9}"/>
              </a:ext>
            </a:extLst>
          </p:cNvPr>
          <p:cNvSpPr/>
          <p:nvPr/>
        </p:nvSpPr>
        <p:spPr>
          <a:xfrm>
            <a:off x="8139228" y="1647827"/>
            <a:ext cx="3298622" cy="1047606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150185D-A146-6941-8C5D-3EF9DA238EDA}"/>
              </a:ext>
            </a:extLst>
          </p:cNvPr>
          <p:cNvSpPr/>
          <p:nvPr/>
        </p:nvSpPr>
        <p:spPr>
          <a:xfrm>
            <a:off x="8139226" y="3587485"/>
            <a:ext cx="3298623" cy="1047606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1757446-CFDA-D545-B007-1FC27D502DB5}"/>
              </a:ext>
            </a:extLst>
          </p:cNvPr>
          <p:cNvSpPr/>
          <p:nvPr/>
        </p:nvSpPr>
        <p:spPr>
          <a:xfrm>
            <a:off x="4446688" y="5093952"/>
            <a:ext cx="3298623" cy="1047606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E3311ED9-4CFC-014B-9046-4995B8E572AA}"/>
              </a:ext>
            </a:extLst>
          </p:cNvPr>
          <p:cNvSpPr/>
          <p:nvPr/>
        </p:nvSpPr>
        <p:spPr>
          <a:xfrm>
            <a:off x="4351805" y="261084"/>
            <a:ext cx="3298623" cy="1047606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8F9BA4C-15D0-1349-BA3C-394100CC39B5}"/>
              </a:ext>
            </a:extLst>
          </p:cNvPr>
          <p:cNvSpPr txBox="1"/>
          <p:nvPr/>
        </p:nvSpPr>
        <p:spPr>
          <a:xfrm>
            <a:off x="4471352" y="3040031"/>
            <a:ext cx="305952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800" b="1" dirty="0">
                <a:highlight>
                  <a:srgbClr val="FEDB01"/>
                </a:highlight>
                <a:latin typeface="Century Gothic" panose="020B0502020202020204" pitchFamily="34" charset="0"/>
              </a:rPr>
              <a:t>Therefore, in its essence, Mango drinks in India have been seen as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154053-D4E4-8A41-867A-870F7A622944}"/>
              </a:ext>
            </a:extLst>
          </p:cNvPr>
          <p:cNvSpPr txBox="1"/>
          <p:nvPr/>
        </p:nvSpPr>
        <p:spPr>
          <a:xfrm>
            <a:off x="8560231" y="1986964"/>
            <a:ext cx="2842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oper Black" panose="0208090404030B020404" pitchFamily="18" charset="77"/>
              </a:rPr>
              <a:t>A tasty </a:t>
            </a:r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refreshment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8F4AA82-77A1-A74D-B86E-1D2BC5D810DE}"/>
              </a:ext>
            </a:extLst>
          </p:cNvPr>
          <p:cNvSpPr txBox="1"/>
          <p:nvPr/>
        </p:nvSpPr>
        <p:spPr>
          <a:xfrm>
            <a:off x="8921047" y="3788120"/>
            <a:ext cx="2842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oper Black" panose="0208090404030B020404" pitchFamily="18" charset="77"/>
              </a:rPr>
              <a:t>A symbol of </a:t>
            </a:r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togetherness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64C534-E914-9C4F-9BD2-7013618459C1}"/>
              </a:ext>
            </a:extLst>
          </p:cNvPr>
          <p:cNvSpPr txBox="1"/>
          <p:nvPr/>
        </p:nvSpPr>
        <p:spPr>
          <a:xfrm>
            <a:off x="4831856" y="5294589"/>
            <a:ext cx="2842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Hassle free </a:t>
            </a:r>
            <a:r>
              <a:rPr lang="en-US" dirty="0">
                <a:solidFill>
                  <a:schemeClr val="bg1"/>
                </a:solidFill>
                <a:latin typeface="Cooper Black" panose="0208090404030B020404" pitchFamily="18" charset="77"/>
              </a:rPr>
              <a:t>mango experience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911643-3974-5D47-ABC6-9A7B52C7C3D6}"/>
              </a:ext>
            </a:extLst>
          </p:cNvPr>
          <p:cNvSpPr txBox="1"/>
          <p:nvPr/>
        </p:nvSpPr>
        <p:spPr>
          <a:xfrm>
            <a:off x="1524880" y="3788121"/>
            <a:ext cx="2502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oper Black" panose="0208090404030B020404" pitchFamily="18" charset="77"/>
              </a:rPr>
              <a:t>A </a:t>
            </a:r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sensorial</a:t>
            </a:r>
            <a:r>
              <a:rPr lang="en-US" dirty="0">
                <a:solidFill>
                  <a:schemeClr val="bg1"/>
                </a:solidFill>
                <a:latin typeface="Cooper Black" panose="0208090404030B020404" pitchFamily="18" charset="77"/>
              </a:rPr>
              <a:t> experience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DFCF63D-DA4B-AA47-90A2-4863DF992FD0}"/>
              </a:ext>
            </a:extLst>
          </p:cNvPr>
          <p:cNvSpPr txBox="1"/>
          <p:nvPr/>
        </p:nvSpPr>
        <p:spPr>
          <a:xfrm>
            <a:off x="1509751" y="1877576"/>
            <a:ext cx="2842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oper Black" panose="0208090404030B020404" pitchFamily="18" charset="77"/>
              </a:rPr>
              <a:t>A drink of </a:t>
            </a:r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convenience</a:t>
            </a:r>
            <a:r>
              <a:rPr lang="en-US" dirty="0">
                <a:solidFill>
                  <a:schemeClr val="bg1"/>
                </a:solidFill>
                <a:latin typeface="Cooper Black" panose="0208090404030B020404" pitchFamily="18" charset="77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18C2675-A13C-0549-A8B4-2755DCBE80B0}"/>
              </a:ext>
            </a:extLst>
          </p:cNvPr>
          <p:cNvSpPr txBox="1"/>
          <p:nvPr/>
        </p:nvSpPr>
        <p:spPr>
          <a:xfrm>
            <a:off x="4803800" y="461721"/>
            <a:ext cx="2842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ooper Black" panose="0208090404030B020404" pitchFamily="18" charset="77"/>
              </a:rPr>
              <a:t>An opportunity for  </a:t>
            </a:r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Indulgence</a:t>
            </a:r>
          </a:p>
        </p:txBody>
      </p:sp>
    </p:spTree>
    <p:extLst>
      <p:ext uri="{BB962C8B-B14F-4D97-AF65-F5344CB8AC3E}">
        <p14:creationId xmlns:p14="http://schemas.microsoft.com/office/powerpoint/2010/main" val="880554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3B3568D3-1CAB-484A-82F3-7275771E34E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1385C19-66FB-064C-A7FA-9DA01A1BE405}"/>
              </a:ext>
            </a:extLst>
          </p:cNvPr>
          <p:cNvSpPr/>
          <p:nvPr/>
        </p:nvSpPr>
        <p:spPr>
          <a:xfrm>
            <a:off x="0" y="2335567"/>
            <a:ext cx="12192000" cy="2186865"/>
          </a:xfrm>
          <a:prstGeom prst="rect">
            <a:avLst/>
          </a:prstGeom>
          <a:solidFill>
            <a:srgbClr val="009801">
              <a:alpha val="6577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1537E3-7C68-2049-BE7E-39312E02D8F1}"/>
              </a:ext>
            </a:extLst>
          </p:cNvPr>
          <p:cNvSpPr txBox="1"/>
          <p:nvPr/>
        </p:nvSpPr>
        <p:spPr>
          <a:xfrm>
            <a:off x="3113041" y="2521058"/>
            <a:ext cx="67105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While Indians are united in their love for mangoes, they have certain </a:t>
            </a:r>
            <a:r>
              <a:rPr kumimoji="0" lang="en-I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EDB01"/>
                </a:highlight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unique differences in their consumption</a:t>
            </a:r>
            <a:endParaRPr kumimoji="0" lang="en-I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057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03861B5-2471-5649-9924-CB114ACC4257}"/>
              </a:ext>
            </a:extLst>
          </p:cNvPr>
          <p:cNvSpPr/>
          <p:nvPr/>
        </p:nvSpPr>
        <p:spPr>
          <a:xfrm>
            <a:off x="0" y="0"/>
            <a:ext cx="12192000" cy="494205"/>
          </a:xfrm>
          <a:prstGeom prst="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71F496D-9673-4D4D-95B3-295A51B131DB}"/>
              </a:ext>
            </a:extLst>
          </p:cNvPr>
          <p:cNvSpPr/>
          <p:nvPr/>
        </p:nvSpPr>
        <p:spPr>
          <a:xfrm>
            <a:off x="6117436" y="4186523"/>
            <a:ext cx="3805881" cy="1089431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A41EDDF-F995-724B-B873-5E7EB5ED268A}"/>
              </a:ext>
            </a:extLst>
          </p:cNvPr>
          <p:cNvSpPr/>
          <p:nvPr/>
        </p:nvSpPr>
        <p:spPr>
          <a:xfrm>
            <a:off x="595730" y="4186523"/>
            <a:ext cx="3805881" cy="1089431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A242F946-6258-1240-B743-FC8C5601EBA6}"/>
              </a:ext>
            </a:extLst>
          </p:cNvPr>
          <p:cNvSpPr/>
          <p:nvPr/>
        </p:nvSpPr>
        <p:spPr>
          <a:xfrm>
            <a:off x="2094442" y="1692881"/>
            <a:ext cx="3805881" cy="926757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071CFD3-4FA3-374E-A4BE-C511FB447DA0}"/>
              </a:ext>
            </a:extLst>
          </p:cNvPr>
          <p:cNvSpPr/>
          <p:nvPr/>
        </p:nvSpPr>
        <p:spPr>
          <a:xfrm>
            <a:off x="7376984" y="1692880"/>
            <a:ext cx="3805881" cy="926757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SM945778">
            <a:extLst>
              <a:ext uri="{FF2B5EF4-FFF2-40B4-BE49-F238E27FC236}">
                <a16:creationId xmlns:a16="http://schemas.microsoft.com/office/drawing/2014/main" id="{8BB425AA-0AD3-594D-9FC9-53FF106CC6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95975" y="3297444"/>
            <a:ext cx="2471593" cy="247159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M958477">
            <a:extLst>
              <a:ext uri="{FF2B5EF4-FFF2-40B4-BE49-F238E27FC236}">
                <a16:creationId xmlns:a16="http://schemas.microsoft.com/office/drawing/2014/main" id="{CD6FF17E-6D1B-EF43-984E-F2DF1F022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4788" y="1088853"/>
            <a:ext cx="2471593" cy="247159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M855346">
            <a:extLst>
              <a:ext uri="{FF2B5EF4-FFF2-40B4-BE49-F238E27FC236}">
                <a16:creationId xmlns:a16="http://schemas.microsoft.com/office/drawing/2014/main" id="{B1191857-398A-4746-B192-7740312E65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89971" y="1088853"/>
            <a:ext cx="2463478" cy="246347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Freeform 7">
            <a:extLst>
              <a:ext uri="{FF2B5EF4-FFF2-40B4-BE49-F238E27FC236}">
                <a16:creationId xmlns:a16="http://schemas.microsoft.com/office/drawing/2014/main" id="{02A6408C-FF32-664D-AB32-6175B216E1D7}"/>
              </a:ext>
            </a:extLst>
          </p:cNvPr>
          <p:cNvSpPr/>
          <p:nvPr/>
        </p:nvSpPr>
        <p:spPr>
          <a:xfrm>
            <a:off x="5900323" y="3896867"/>
            <a:ext cx="724180" cy="636373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078D6105-AB03-BF40-BD7B-3E34030A873E}"/>
              </a:ext>
            </a:extLst>
          </p:cNvPr>
          <p:cNvSpPr/>
          <p:nvPr/>
        </p:nvSpPr>
        <p:spPr>
          <a:xfrm>
            <a:off x="10793905" y="1374692"/>
            <a:ext cx="724180" cy="636373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1014B757-A9AC-DD40-81EE-BAA6CF2762AE}"/>
              </a:ext>
            </a:extLst>
          </p:cNvPr>
          <p:cNvSpPr/>
          <p:nvPr/>
        </p:nvSpPr>
        <p:spPr>
          <a:xfrm>
            <a:off x="2822645" y="1309817"/>
            <a:ext cx="724180" cy="636373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A033DE98-9EBA-EE4C-9286-A65087E10782}"/>
              </a:ext>
            </a:extLst>
          </p:cNvPr>
          <p:cNvSpPr/>
          <p:nvPr/>
        </p:nvSpPr>
        <p:spPr>
          <a:xfrm>
            <a:off x="233640" y="3813152"/>
            <a:ext cx="724180" cy="636373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4BD01C6-9A22-8843-9B2E-B4F5B99DDC8C}"/>
              </a:ext>
            </a:extLst>
          </p:cNvPr>
          <p:cNvSpPr/>
          <p:nvPr/>
        </p:nvSpPr>
        <p:spPr>
          <a:xfrm>
            <a:off x="3682314" y="1428752"/>
            <a:ext cx="1549022" cy="528255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ooper Black" panose="0208090404030B020404" pitchFamily="18" charset="77"/>
              </a:rPr>
              <a:t>Mango Munchkins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3607B65-47F4-A240-A16F-9AD30A18239A}"/>
              </a:ext>
            </a:extLst>
          </p:cNvPr>
          <p:cNvSpPr/>
          <p:nvPr/>
        </p:nvSpPr>
        <p:spPr>
          <a:xfrm>
            <a:off x="8696082" y="1447710"/>
            <a:ext cx="1549022" cy="528255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ooper Black" panose="0208090404030B020404" pitchFamily="18" charset="77"/>
              </a:rPr>
              <a:t>Zesty Aspirers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3EBC0415-0379-6045-95F8-13C0EDE09C46}"/>
              </a:ext>
            </a:extLst>
          </p:cNvPr>
          <p:cNvSpPr/>
          <p:nvPr/>
        </p:nvSpPr>
        <p:spPr>
          <a:xfrm>
            <a:off x="1127239" y="3896867"/>
            <a:ext cx="1549022" cy="528255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ooper Black" panose="0208090404030B020404" pitchFamily="18" charset="77"/>
              </a:rPr>
              <a:t>Teenage Explorers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AF177F-1DD3-2044-92D5-9ADE1943753B}"/>
              </a:ext>
            </a:extLst>
          </p:cNvPr>
          <p:cNvCxnSpPr>
            <a:stCxn id="1028" idx="5"/>
          </p:cNvCxnSpPr>
          <p:nvPr/>
        </p:nvCxnSpPr>
        <p:spPr>
          <a:xfrm>
            <a:off x="2544425" y="3198490"/>
            <a:ext cx="660550" cy="460910"/>
          </a:xfrm>
          <a:prstGeom prst="line">
            <a:avLst/>
          </a:prstGeom>
          <a:ln>
            <a:solidFill>
              <a:srgbClr val="00980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285E5AF-77D0-DD41-AAF6-1039F68C9EB8}"/>
              </a:ext>
            </a:extLst>
          </p:cNvPr>
          <p:cNvCxnSpPr>
            <a:cxnSpLocks/>
          </p:cNvCxnSpPr>
          <p:nvPr/>
        </p:nvCxnSpPr>
        <p:spPr>
          <a:xfrm flipH="1">
            <a:off x="4851003" y="2915448"/>
            <a:ext cx="907246" cy="714515"/>
          </a:xfrm>
          <a:prstGeom prst="line">
            <a:avLst/>
          </a:prstGeom>
          <a:ln>
            <a:solidFill>
              <a:srgbClr val="00980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76F58D0-06F6-9044-BBB1-DDC26A08F89C}"/>
              </a:ext>
            </a:extLst>
          </p:cNvPr>
          <p:cNvCxnSpPr>
            <a:cxnSpLocks/>
          </p:cNvCxnSpPr>
          <p:nvPr/>
        </p:nvCxnSpPr>
        <p:spPr>
          <a:xfrm>
            <a:off x="7805543" y="3057893"/>
            <a:ext cx="1202533" cy="838974"/>
          </a:xfrm>
          <a:prstGeom prst="line">
            <a:avLst/>
          </a:prstGeom>
          <a:ln>
            <a:solidFill>
              <a:srgbClr val="00980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FBBEF42-059B-8447-9F2F-CC0478CB3D79}"/>
              </a:ext>
            </a:extLst>
          </p:cNvPr>
          <p:cNvSpPr txBox="1"/>
          <p:nvPr/>
        </p:nvSpPr>
        <p:spPr>
          <a:xfrm>
            <a:off x="135706" y="39176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oper Black" panose="0208090404030B020404" pitchFamily="18" charset="77"/>
              </a:rPr>
              <a:t>Decoding the Mango Drinks Consumers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95072B39-1FB7-584C-8A25-04ECE67B20FF}"/>
              </a:ext>
            </a:extLst>
          </p:cNvPr>
          <p:cNvSpPr/>
          <p:nvPr/>
        </p:nvSpPr>
        <p:spPr>
          <a:xfrm>
            <a:off x="6962791" y="3873379"/>
            <a:ext cx="1549022" cy="528255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ooper Black" panose="0208090404030B020404" pitchFamily="18" charset="77"/>
              </a:rPr>
              <a:t>Family Comforters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D14D51-BE0B-C24E-BB56-D22FBC03A014}"/>
              </a:ext>
            </a:extLst>
          </p:cNvPr>
          <p:cNvSpPr txBox="1"/>
          <p:nvPr/>
        </p:nvSpPr>
        <p:spPr>
          <a:xfrm>
            <a:off x="2966245" y="1982313"/>
            <a:ext cx="27708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</a:t>
            </a:r>
            <a:r>
              <a:rPr lang="en-US" sz="1100" b="1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aste and Fun </a:t>
            </a:r>
            <a:r>
              <a:rPr lang="en-US" sz="110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are the ultimate ingredients that make their beverage choice truly satisfying</a:t>
            </a:r>
            <a:endParaRPr kumimoji="0" lang="en-US" altLang="en-US" sz="110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25F8A7-1C66-B147-AF26-513540D6DB55}"/>
              </a:ext>
            </a:extLst>
          </p:cNvPr>
          <p:cNvSpPr txBox="1"/>
          <p:nvPr/>
        </p:nvSpPr>
        <p:spPr>
          <a:xfrm>
            <a:off x="8144676" y="1975965"/>
            <a:ext cx="27708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</a:t>
            </a:r>
            <a:r>
              <a:rPr lang="en-US" sz="110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onvenient and portable drinks that </a:t>
            </a:r>
            <a:r>
              <a:rPr lang="en-US" sz="1100" b="1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reflect their individuality </a:t>
            </a:r>
            <a:r>
              <a:rPr lang="en-US" sz="110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and adapt to their fast-paced lifestyles</a:t>
            </a:r>
            <a:br>
              <a:rPr kumimoji="0" lang="en-US" altLang="en-US" sz="110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endParaRPr kumimoji="0" lang="en-US" altLang="en-US" sz="110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A11BF02-3D73-5046-842B-E702FF1ACD09}"/>
              </a:ext>
            </a:extLst>
          </p:cNvPr>
          <p:cNvSpPr txBox="1"/>
          <p:nvPr/>
        </p:nvSpPr>
        <p:spPr>
          <a:xfrm>
            <a:off x="751929" y="4536151"/>
            <a:ext cx="215445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 </a:t>
            </a:r>
            <a:r>
              <a:rPr lang="en-US" sz="11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refreshing </a:t>
            </a:r>
            <a:r>
              <a:rPr lang="en-US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energy boost that adds a </a:t>
            </a:r>
            <a:r>
              <a:rPr lang="en-US" sz="11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sense of adventure</a:t>
            </a:r>
            <a:endParaRPr lang="en-IN" sz="11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C1247D1-C236-C04D-8CB3-55E50B8D61C6}"/>
              </a:ext>
            </a:extLst>
          </p:cNvPr>
          <p:cNvSpPr txBox="1"/>
          <p:nvPr/>
        </p:nvSpPr>
        <p:spPr>
          <a:xfrm>
            <a:off x="6283628" y="4501336"/>
            <a:ext cx="27708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Guilt-free indulgence for themselves and their children that </a:t>
            </a:r>
            <a:r>
              <a:rPr lang="en-US" sz="110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blend delectable taste with </a:t>
            </a:r>
            <a:r>
              <a:rPr lang="en-US" sz="1100" b="1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real fruit goodness</a:t>
            </a:r>
            <a:endParaRPr lang="en-IN" sz="11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" descr="SM249988">
            <a:extLst>
              <a:ext uri="{FF2B5EF4-FFF2-40B4-BE49-F238E27FC236}">
                <a16:creationId xmlns:a16="http://schemas.microsoft.com/office/drawing/2014/main" id="{8E52BC7F-FEB5-2C41-A413-55BB1C1881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09545" y="3477380"/>
            <a:ext cx="2461636" cy="232738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M249988">
            <a:extLst>
              <a:ext uri="{FF2B5EF4-FFF2-40B4-BE49-F238E27FC236}">
                <a16:creationId xmlns:a16="http://schemas.microsoft.com/office/drawing/2014/main" id="{367C7780-6802-F046-8C3F-8BD4FB0FB8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76204" y="730506"/>
            <a:ext cx="1491788" cy="141043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73AF43B-5A07-FE44-BDF9-14181FF8F017}"/>
              </a:ext>
            </a:extLst>
          </p:cNvPr>
          <p:cNvSpPr/>
          <p:nvPr/>
        </p:nvSpPr>
        <p:spPr>
          <a:xfrm>
            <a:off x="0" y="0"/>
            <a:ext cx="12192000" cy="494205"/>
          </a:xfrm>
          <a:prstGeom prst="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EA0AF0-9DB9-9F46-BFC4-7140F88BB38F}"/>
              </a:ext>
            </a:extLst>
          </p:cNvPr>
          <p:cNvSpPr txBox="1"/>
          <p:nvPr/>
        </p:nvSpPr>
        <p:spPr>
          <a:xfrm>
            <a:off x="135706" y="39176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ooper Black" panose="0208090404030B020404" pitchFamily="18" charset="77"/>
              </a:rPr>
              <a:t>Who are they?</a:t>
            </a:r>
          </a:p>
        </p:txBody>
      </p:sp>
      <p:pic>
        <p:nvPicPr>
          <p:cNvPr id="4" name="Picture 4" descr="SM958477">
            <a:extLst>
              <a:ext uri="{FF2B5EF4-FFF2-40B4-BE49-F238E27FC236}">
                <a16:creationId xmlns:a16="http://schemas.microsoft.com/office/drawing/2014/main" id="{B23F591E-CFF9-5742-90D2-1AA2025903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7788" y="730506"/>
            <a:ext cx="1468153" cy="146815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SM945778">
            <a:extLst>
              <a:ext uri="{FF2B5EF4-FFF2-40B4-BE49-F238E27FC236}">
                <a16:creationId xmlns:a16="http://schemas.microsoft.com/office/drawing/2014/main" id="{F8232282-A2DB-AB46-A0AA-85C29B5790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731397" y="730506"/>
            <a:ext cx="1468153" cy="146815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SM855346">
            <a:extLst>
              <a:ext uri="{FF2B5EF4-FFF2-40B4-BE49-F238E27FC236}">
                <a16:creationId xmlns:a16="http://schemas.microsoft.com/office/drawing/2014/main" id="{1B46F0F9-0808-D34E-B0A6-8C5EF7E430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24525" y="730506"/>
            <a:ext cx="1468153" cy="146815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1A22B7E-E4A0-F440-BBED-140C664D7301}"/>
              </a:ext>
            </a:extLst>
          </p:cNvPr>
          <p:cNvSpPr/>
          <p:nvPr/>
        </p:nvSpPr>
        <p:spPr>
          <a:xfrm>
            <a:off x="657788" y="2011919"/>
            <a:ext cx="1549022" cy="528255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ooper Black" panose="0208090404030B020404" pitchFamily="18" charset="77"/>
              </a:rPr>
              <a:t>Mango Munchkins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77E25D74-1860-1648-BE3A-895CCBB2DA80}"/>
              </a:ext>
            </a:extLst>
          </p:cNvPr>
          <p:cNvSpPr/>
          <p:nvPr/>
        </p:nvSpPr>
        <p:spPr>
          <a:xfrm>
            <a:off x="6624525" y="2011919"/>
            <a:ext cx="1549022" cy="528255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ooper Black" panose="0208090404030B020404" pitchFamily="18" charset="77"/>
              </a:rPr>
              <a:t>Zesty Aspirers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6A16180-5562-D140-9B94-B00491606925}"/>
              </a:ext>
            </a:extLst>
          </p:cNvPr>
          <p:cNvSpPr/>
          <p:nvPr/>
        </p:nvSpPr>
        <p:spPr>
          <a:xfrm>
            <a:off x="3693965" y="2015664"/>
            <a:ext cx="1549022" cy="528255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ooper Black" panose="0208090404030B020404" pitchFamily="18" charset="77"/>
              </a:rPr>
              <a:t>Teenage Trendsetters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FC55DE8-7B49-7B47-8914-0712FF400BE6}"/>
              </a:ext>
            </a:extLst>
          </p:cNvPr>
          <p:cNvSpPr/>
          <p:nvPr/>
        </p:nvSpPr>
        <p:spPr>
          <a:xfrm>
            <a:off x="9690963" y="2011919"/>
            <a:ext cx="1549022" cy="528255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latin typeface="Cooper Black" panose="0208090404030B020404" pitchFamily="18" charset="77"/>
              </a:rPr>
              <a:t>Family Comforters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E91EB6-A775-954D-B093-C5CACE9F7225}"/>
              </a:ext>
            </a:extLst>
          </p:cNvPr>
          <p:cNvSpPr txBox="1"/>
          <p:nvPr/>
        </p:nvSpPr>
        <p:spPr>
          <a:xfrm>
            <a:off x="654386" y="2540174"/>
            <a:ext cx="1415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5-12 y/o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922EBC-FC17-EF44-953E-0DADAF235867}"/>
              </a:ext>
            </a:extLst>
          </p:cNvPr>
          <p:cNvSpPr txBox="1"/>
          <p:nvPr/>
        </p:nvSpPr>
        <p:spPr>
          <a:xfrm>
            <a:off x="3633873" y="2540174"/>
            <a:ext cx="1415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13-18 y/o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E4FEA8-025A-BE4B-B4EB-EC4344CF4151}"/>
              </a:ext>
            </a:extLst>
          </p:cNvPr>
          <p:cNvSpPr txBox="1"/>
          <p:nvPr/>
        </p:nvSpPr>
        <p:spPr>
          <a:xfrm>
            <a:off x="6590752" y="2540174"/>
            <a:ext cx="1415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18-30 y/o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509F0A-2CD1-354C-B84D-2BF3ECC9D7EF}"/>
              </a:ext>
            </a:extLst>
          </p:cNvPr>
          <p:cNvSpPr txBox="1"/>
          <p:nvPr/>
        </p:nvSpPr>
        <p:spPr>
          <a:xfrm>
            <a:off x="9677503" y="2540173"/>
            <a:ext cx="14159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30-35 y/o</a:t>
            </a:r>
          </a:p>
        </p:txBody>
      </p:sp>
      <p:sp>
        <p:nvSpPr>
          <p:cNvPr id="19" name="Freeform 7">
            <a:extLst>
              <a:ext uri="{FF2B5EF4-FFF2-40B4-BE49-F238E27FC236}">
                <a16:creationId xmlns:a16="http://schemas.microsoft.com/office/drawing/2014/main" id="{79EF9510-283E-DC47-B338-2A1FF259F7BC}"/>
              </a:ext>
            </a:extLst>
          </p:cNvPr>
          <p:cNvSpPr/>
          <p:nvPr/>
        </p:nvSpPr>
        <p:spPr>
          <a:xfrm>
            <a:off x="344364" y="2249455"/>
            <a:ext cx="543339" cy="477459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4B1E45C6-8EFF-354D-8652-0A615E2C0EB6}"/>
              </a:ext>
            </a:extLst>
          </p:cNvPr>
          <p:cNvSpPr/>
          <p:nvPr/>
        </p:nvSpPr>
        <p:spPr>
          <a:xfrm>
            <a:off x="3364776" y="2298694"/>
            <a:ext cx="543339" cy="477459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21" name="Freeform 7">
            <a:extLst>
              <a:ext uri="{FF2B5EF4-FFF2-40B4-BE49-F238E27FC236}">
                <a16:creationId xmlns:a16="http://schemas.microsoft.com/office/drawing/2014/main" id="{50123687-8694-1649-B564-316D37E1953E}"/>
              </a:ext>
            </a:extLst>
          </p:cNvPr>
          <p:cNvSpPr/>
          <p:nvPr/>
        </p:nvSpPr>
        <p:spPr>
          <a:xfrm>
            <a:off x="6324886" y="2296642"/>
            <a:ext cx="543339" cy="477459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6D2E8018-2A2A-4B49-9711-C5071BE521C2}"/>
              </a:ext>
            </a:extLst>
          </p:cNvPr>
          <p:cNvSpPr/>
          <p:nvPr/>
        </p:nvSpPr>
        <p:spPr>
          <a:xfrm>
            <a:off x="9419293" y="2246711"/>
            <a:ext cx="543339" cy="477459"/>
          </a:xfrm>
          <a:custGeom>
            <a:avLst/>
            <a:gdLst/>
            <a:ahLst/>
            <a:cxnLst/>
            <a:rect l="l" t="t" r="r" b="b"/>
            <a:pathLst>
              <a:path w="4682560" h="4114800">
                <a:moveTo>
                  <a:pt x="0" y="0"/>
                </a:moveTo>
                <a:lnTo>
                  <a:pt x="4682560" y="0"/>
                </a:lnTo>
                <a:lnTo>
                  <a:pt x="46825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1A148A-D99A-A14B-9C87-7D8E2422C579}"/>
              </a:ext>
            </a:extLst>
          </p:cNvPr>
          <p:cNvSpPr txBox="1"/>
          <p:nvPr/>
        </p:nvSpPr>
        <p:spPr>
          <a:xfrm>
            <a:off x="615984" y="2933911"/>
            <a:ext cx="207582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Characteristics</a:t>
            </a:r>
            <a:r>
              <a:rPr lang="en-IN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Playful, Energetic, Adventurous</a:t>
            </a:r>
          </a:p>
          <a:p>
            <a:endParaRPr lang="en-IN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400" b="1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Preferences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Sweet and fruity flavors, Colorful and attractive packaging, Fun and engaging branding</a:t>
            </a:r>
            <a:r>
              <a:rPr lang="en-IN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endParaRPr lang="en-IN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400" b="1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Needs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Delightful</a:t>
            </a:r>
            <a:r>
              <a:rPr lang="en-US" sz="1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and delicious options, small-sized packaging for easy handling</a:t>
            </a:r>
            <a:endParaRPr lang="en-IN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C69403-4C21-F44E-9F16-A6181DFA3DAB}"/>
              </a:ext>
            </a:extLst>
          </p:cNvPr>
          <p:cNvSpPr txBox="1"/>
          <p:nvPr/>
        </p:nvSpPr>
        <p:spPr>
          <a:xfrm>
            <a:off x="3243663" y="2933910"/>
            <a:ext cx="2242658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Characteristics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Curious, Trend-conscious, Peer influenced</a:t>
            </a:r>
          </a:p>
          <a:p>
            <a:endParaRPr lang="en-US" sz="1400" b="0" i="0" dirty="0"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400" b="1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Preferences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Exotic flavors, Modern and trendy packaging</a:t>
            </a:r>
          </a:p>
          <a:p>
            <a:endParaRPr lang="en-US" sz="1400" b="0" i="0" dirty="0"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n-US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endParaRPr lang="en-US" sz="1400" b="0" i="0" dirty="0"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400" b="1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Needs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Exciting and refreshing drink options with quick hydration </a:t>
            </a:r>
            <a:endParaRPr lang="en-IN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100E5AC-24E2-784B-9C3B-DC2DF7A121D7}"/>
              </a:ext>
            </a:extLst>
          </p:cNvPr>
          <p:cNvSpPr txBox="1"/>
          <p:nvPr/>
        </p:nvSpPr>
        <p:spPr>
          <a:xfrm>
            <a:off x="6388484" y="2933910"/>
            <a:ext cx="2288377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Characteristics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Ambitious, Busy, and</a:t>
            </a:r>
          </a:p>
          <a:p>
            <a:r>
              <a:rPr lang="en-U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Socially active</a:t>
            </a:r>
          </a:p>
          <a:p>
            <a:endParaRPr lang="en-US" sz="1400" b="0" i="0" dirty="0"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400" b="1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Preferences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Convenient &amp; portable packaging, Refreshing &amp; energizing flavors, Aspirational branding </a:t>
            </a:r>
          </a:p>
          <a:p>
            <a:endParaRPr lang="en-US" sz="1400" b="0" i="0" dirty="0"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r>
              <a:rPr lang="en-US" sz="1400" b="1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Needs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On-the-go refreshment, Quality </a:t>
            </a:r>
            <a:r>
              <a:rPr lang="en-US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conscious, 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Focus on pop culture relevance</a:t>
            </a:r>
            <a:endParaRPr lang="en-IN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410FC61-2959-C742-92A9-A06DEC4AD23F}"/>
              </a:ext>
            </a:extLst>
          </p:cNvPr>
          <p:cNvSpPr txBox="1"/>
          <p:nvPr/>
        </p:nvSpPr>
        <p:spPr>
          <a:xfrm>
            <a:off x="9480566" y="2933910"/>
            <a:ext cx="231301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</a:t>
            </a:r>
            <a:r>
              <a:rPr lang="en-US" sz="1400" b="1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haracteristics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Health-conscious, Nurturing, and Family-oriented</a:t>
            </a:r>
          </a:p>
          <a:p>
            <a:pPr algn="l"/>
            <a:endParaRPr lang="en-US" sz="1400" b="0" i="0" dirty="0"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400" b="1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Preferences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Familiar and comforting flavors, Reliable, trustworthy, family-friendly branding &amp; packaging</a:t>
            </a:r>
          </a:p>
          <a:p>
            <a:pPr algn="l"/>
            <a:endParaRPr lang="en-US" sz="1400" b="0" i="0" dirty="0"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400" b="1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Needs</a:t>
            </a:r>
            <a:r>
              <a:rPr lang="en-US" sz="1400" b="0" i="0" dirty="0"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Nutritious options for the whole family, Affordability, Assurance of high quality and safety standards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B79B7CB-1A61-0E48-82C7-0F8F53237165}"/>
              </a:ext>
            </a:extLst>
          </p:cNvPr>
          <p:cNvSpPr/>
          <p:nvPr/>
        </p:nvSpPr>
        <p:spPr>
          <a:xfrm>
            <a:off x="6096000" y="612387"/>
            <a:ext cx="2580861" cy="5633226"/>
          </a:xfrm>
          <a:prstGeom prst="round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4D2FB7-D990-6249-8C21-8E959B132AE2}"/>
              </a:ext>
            </a:extLst>
          </p:cNvPr>
          <p:cNvSpPr txBox="1"/>
          <p:nvPr/>
        </p:nvSpPr>
        <p:spPr>
          <a:xfrm>
            <a:off x="6388484" y="6362350"/>
            <a:ext cx="203362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Core Audience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C1487793-C9CF-D446-93FA-B5E00B792A4A}"/>
              </a:ext>
            </a:extLst>
          </p:cNvPr>
          <p:cNvSpPr/>
          <p:nvPr/>
        </p:nvSpPr>
        <p:spPr>
          <a:xfrm>
            <a:off x="6233764" y="6343596"/>
            <a:ext cx="2296625" cy="295753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A6E6DF2-30A0-CC42-AC48-54425B2CB5EE}"/>
              </a:ext>
            </a:extLst>
          </p:cNvPr>
          <p:cNvCxnSpPr>
            <a:cxnSpLocks/>
          </p:cNvCxnSpPr>
          <p:nvPr/>
        </p:nvCxnSpPr>
        <p:spPr>
          <a:xfrm>
            <a:off x="2870996" y="2011919"/>
            <a:ext cx="0" cy="4233694"/>
          </a:xfrm>
          <a:prstGeom prst="line">
            <a:avLst/>
          </a:prstGeom>
          <a:ln>
            <a:solidFill>
              <a:srgbClr val="00980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1F3D8E3-0881-F440-87C2-33DB5977EC43}"/>
              </a:ext>
            </a:extLst>
          </p:cNvPr>
          <p:cNvCxnSpPr>
            <a:cxnSpLocks/>
          </p:cNvCxnSpPr>
          <p:nvPr/>
        </p:nvCxnSpPr>
        <p:spPr>
          <a:xfrm>
            <a:off x="5688219" y="2011919"/>
            <a:ext cx="0" cy="4233694"/>
          </a:xfrm>
          <a:prstGeom prst="line">
            <a:avLst/>
          </a:prstGeom>
          <a:ln>
            <a:solidFill>
              <a:srgbClr val="00980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75649FE-5669-A54A-ACD5-CA1C67854202}"/>
              </a:ext>
            </a:extLst>
          </p:cNvPr>
          <p:cNvCxnSpPr>
            <a:cxnSpLocks/>
          </p:cNvCxnSpPr>
          <p:nvPr/>
        </p:nvCxnSpPr>
        <p:spPr>
          <a:xfrm>
            <a:off x="9080208" y="2011919"/>
            <a:ext cx="0" cy="4233694"/>
          </a:xfrm>
          <a:prstGeom prst="line">
            <a:avLst/>
          </a:prstGeom>
          <a:ln>
            <a:solidFill>
              <a:srgbClr val="009801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2751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A23A412F-E1A1-BC40-83A5-2D9DFA2C1E64}"/>
              </a:ext>
            </a:extLst>
          </p:cNvPr>
          <p:cNvSpPr/>
          <p:nvPr/>
        </p:nvSpPr>
        <p:spPr>
          <a:xfrm>
            <a:off x="7008992" y="0"/>
            <a:ext cx="5079914" cy="6858000"/>
          </a:xfrm>
          <a:custGeom>
            <a:avLst/>
            <a:gdLst/>
            <a:ahLst/>
            <a:cxnLst/>
            <a:rect l="l" t="t" r="r" b="b"/>
            <a:pathLst>
              <a:path w="6295644" h="8229600">
                <a:moveTo>
                  <a:pt x="0" y="0"/>
                </a:moveTo>
                <a:lnTo>
                  <a:pt x="6295644" y="0"/>
                </a:lnTo>
                <a:lnTo>
                  <a:pt x="62956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pic>
        <p:nvPicPr>
          <p:cNvPr id="1028" name="Picture 4" descr="SM160107">
            <a:extLst>
              <a:ext uri="{FF2B5EF4-FFF2-40B4-BE49-F238E27FC236}">
                <a16:creationId xmlns:a16="http://schemas.microsoft.com/office/drawing/2014/main" id="{7DC09F94-0A78-5C44-9761-FE18E9F4F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9778" l="8333" r="99000">
                        <a14:foregroundMark x1="29167" y1="62556" x2="30000" y2="55222"/>
                        <a14:foregroundMark x1="30000" y1="55222" x2="34000" y2="48111"/>
                        <a14:foregroundMark x1="34000" y1="48111" x2="41667" y2="43333"/>
                        <a14:foregroundMark x1="41667" y1="43333" x2="53167" y2="43333"/>
                        <a14:foregroundMark x1="53167" y1="43333" x2="59667" y2="49333"/>
                        <a14:foregroundMark x1="59667" y1="49333" x2="63333" y2="55889"/>
                        <a14:foregroundMark x1="63333" y1="55889" x2="53000" y2="60667"/>
                        <a14:foregroundMark x1="53000" y1="60667" x2="39000" y2="62556"/>
                        <a14:foregroundMark x1="39000" y1="62556" x2="29000" y2="62000"/>
                        <a14:foregroundMark x1="77167" y1="62000" x2="86000" y2="57222"/>
                        <a14:foregroundMark x1="86000" y1="57222" x2="97500" y2="57889"/>
                        <a14:foregroundMark x1="97500" y1="57889" x2="99500" y2="87889"/>
                        <a14:foregroundMark x1="99500" y1="87889" x2="91500" y2="94556"/>
                        <a14:foregroundMark x1="91500" y1="94556" x2="78833" y2="97889"/>
                        <a14:foregroundMark x1="78833" y1="97889" x2="68333" y2="96444"/>
                        <a14:foregroundMark x1="68333" y1="96444" x2="62667" y2="90222"/>
                        <a14:foregroundMark x1="62667" y1="90222" x2="72000" y2="66222"/>
                        <a14:foregroundMark x1="72000" y1="66222" x2="77500" y2="61556"/>
                        <a14:foregroundMark x1="86000" y1="59556" x2="77333" y2="65778"/>
                        <a14:foregroundMark x1="77333" y1="65778" x2="82833" y2="72222"/>
                        <a14:foregroundMark x1="82833" y1="72222" x2="99000" y2="76444"/>
                        <a14:foregroundMark x1="99000" y1="76444" x2="99000" y2="76444"/>
                        <a14:foregroundMark x1="67500" y1="86222" x2="62500" y2="93556"/>
                        <a14:foregroundMark x1="62500" y1="93556" x2="87667" y2="89556"/>
                        <a14:foregroundMark x1="87667" y1="89556" x2="70833" y2="87111"/>
                        <a14:foregroundMark x1="70833" y1="87111" x2="61333" y2="89556"/>
                        <a14:foregroundMark x1="81333" y1="92111" x2="76667" y2="99000"/>
                        <a14:foregroundMark x1="76667" y1="99000" x2="93500" y2="90667"/>
                        <a14:foregroundMark x1="93500" y1="90667" x2="82333" y2="93111"/>
                        <a14:foregroundMark x1="82333" y1="93111" x2="81333" y2="93778"/>
                        <a14:foregroundMark x1="78667" y1="98222" x2="83333" y2="99778"/>
                        <a14:foregroundMark x1="9000" y1="80000" x2="4000" y2="90000"/>
                        <a14:foregroundMark x1="4000" y1="90000" x2="6333" y2="97000"/>
                        <a14:foregroundMark x1="6333" y1="97000" x2="26333" y2="99778"/>
                        <a14:foregroundMark x1="26333" y1="99778" x2="53000" y2="98889"/>
                        <a14:foregroundMark x1="53000" y1="98889" x2="62833" y2="94778"/>
                        <a14:foregroundMark x1="62833" y1="94778" x2="52167" y2="88000"/>
                        <a14:foregroundMark x1="52167" y1="88000" x2="29000" y2="81444"/>
                        <a14:foregroundMark x1="29000" y1="81444" x2="8333" y2="8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0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371335-5ACD-6140-9177-A7A88F7117BF}"/>
              </a:ext>
            </a:extLst>
          </p:cNvPr>
          <p:cNvSpPr txBox="1"/>
          <p:nvPr/>
        </p:nvSpPr>
        <p:spPr>
          <a:xfrm>
            <a:off x="707565" y="2782669"/>
            <a:ext cx="63014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oper Black" panose="0208090404030B020404" pitchFamily="18" charset="77"/>
              </a:rPr>
              <a:t>Looking ahead, as </a:t>
            </a:r>
            <a:r>
              <a:rPr lang="en-US" dirty="0" err="1">
                <a:highlight>
                  <a:srgbClr val="FEDB01"/>
                </a:highlight>
                <a:latin typeface="Cooper Black" panose="0208090404030B020404" pitchFamily="18" charset="77"/>
              </a:rPr>
              <a:t>Frooti</a:t>
            </a:r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 </a:t>
            </a:r>
            <a:r>
              <a:rPr lang="en-US" dirty="0">
                <a:latin typeface="Cooper Black" panose="0208090404030B020404" pitchFamily="18" charset="77"/>
              </a:rPr>
              <a:t>is shifting to build </a:t>
            </a:r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greater appeal for the youth</a:t>
            </a:r>
            <a:r>
              <a:rPr lang="en-US" dirty="0">
                <a:latin typeface="Cooper Black" panose="0208090404030B020404" pitchFamily="18" charset="77"/>
              </a:rPr>
              <a:t>, it’s crucial to deep dive into our </a:t>
            </a:r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core TG, </a:t>
            </a:r>
            <a:r>
              <a:rPr lang="en-US" dirty="0">
                <a:latin typeface="Cooper Black" panose="0208090404030B020404" pitchFamily="18" charset="77"/>
              </a:rPr>
              <a:t>their </a:t>
            </a:r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characteristics </a:t>
            </a:r>
            <a:r>
              <a:rPr lang="en-US" dirty="0">
                <a:latin typeface="Cooper Black" panose="0208090404030B020404" pitchFamily="18" charset="77"/>
              </a:rPr>
              <a:t>and </a:t>
            </a:r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needs</a:t>
            </a:r>
            <a:r>
              <a:rPr lang="en-US" dirty="0">
                <a:latin typeface="Cooper Black" panose="0208090404030B020404" pitchFamily="18" charset="77"/>
              </a:rPr>
              <a:t> from the category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4B5E06-BA15-F944-AC09-27DE33E5B252}"/>
              </a:ext>
            </a:extLst>
          </p:cNvPr>
          <p:cNvSpPr/>
          <p:nvPr/>
        </p:nvSpPr>
        <p:spPr>
          <a:xfrm rot="5400000" flipH="1">
            <a:off x="3645622" y="1232123"/>
            <a:ext cx="45719" cy="5921835"/>
          </a:xfrm>
          <a:prstGeom prst="rect">
            <a:avLst/>
          </a:prstGeom>
          <a:solidFill>
            <a:srgbClr val="803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10175296-F2DB-7C49-B2F5-F4BF6E04B8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97995" y="1125897"/>
            <a:ext cx="1784474" cy="11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8096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2">
            <a:extLst>
              <a:ext uri="{FF2B5EF4-FFF2-40B4-BE49-F238E27FC236}">
                <a16:creationId xmlns:a16="http://schemas.microsoft.com/office/drawing/2014/main" id="{32169FA8-73CA-8341-96A5-942774A5AF1B}"/>
              </a:ext>
            </a:extLst>
          </p:cNvPr>
          <p:cNvSpPr/>
          <p:nvPr/>
        </p:nvSpPr>
        <p:spPr>
          <a:xfrm>
            <a:off x="7008992" y="0"/>
            <a:ext cx="5079914" cy="6858000"/>
          </a:xfrm>
          <a:custGeom>
            <a:avLst/>
            <a:gdLst/>
            <a:ahLst/>
            <a:cxnLst/>
            <a:rect l="l" t="t" r="r" b="b"/>
            <a:pathLst>
              <a:path w="6295644" h="8229600">
                <a:moveTo>
                  <a:pt x="0" y="0"/>
                </a:moveTo>
                <a:lnTo>
                  <a:pt x="6295644" y="0"/>
                </a:lnTo>
                <a:lnTo>
                  <a:pt x="62956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pic>
        <p:nvPicPr>
          <p:cNvPr id="4" name="Google Shape;101;p19" descr="Jail Break outline">
            <a:extLst>
              <a:ext uri="{FF2B5EF4-FFF2-40B4-BE49-F238E27FC236}">
                <a16:creationId xmlns:a16="http://schemas.microsoft.com/office/drawing/2014/main" id="{4B1DAB48-409F-3341-BCB7-FB879FD945A1}"/>
              </a:ext>
            </a:extLst>
          </p:cNvPr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001" y="935637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02;p19">
            <a:extLst>
              <a:ext uri="{FF2B5EF4-FFF2-40B4-BE49-F238E27FC236}">
                <a16:creationId xmlns:a16="http://schemas.microsoft.com/office/drawing/2014/main" id="{A2CD15D5-D9DA-6F4D-9088-B3A57605CB4F}"/>
              </a:ext>
            </a:extLst>
          </p:cNvPr>
          <p:cNvSpPr/>
          <p:nvPr/>
        </p:nvSpPr>
        <p:spPr>
          <a:xfrm>
            <a:off x="404920" y="1869347"/>
            <a:ext cx="2214800" cy="700000"/>
          </a:xfrm>
          <a:prstGeom prst="roundRect">
            <a:avLst>
              <a:gd name="adj" fmla="val 16667"/>
            </a:avLst>
          </a:prstGeom>
          <a:solidFill>
            <a:srgbClr val="FFE00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 defTabSz="609630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Content chasers</a:t>
            </a:r>
            <a:endParaRPr sz="1400" dirty="0">
              <a:solidFill>
                <a:prstClr val="black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6" name="Google Shape;103;p19">
            <a:extLst>
              <a:ext uri="{FF2B5EF4-FFF2-40B4-BE49-F238E27FC236}">
                <a16:creationId xmlns:a16="http://schemas.microsoft.com/office/drawing/2014/main" id="{F6B4D655-6309-404F-B7CD-658A58216A88}"/>
              </a:ext>
            </a:extLst>
          </p:cNvPr>
          <p:cNvSpPr/>
          <p:nvPr/>
        </p:nvSpPr>
        <p:spPr>
          <a:xfrm>
            <a:off x="408046" y="5136990"/>
            <a:ext cx="2214800" cy="700000"/>
          </a:xfrm>
          <a:prstGeom prst="roundRect">
            <a:avLst>
              <a:gd name="adj" fmla="val 16667"/>
            </a:avLst>
          </a:prstGeom>
          <a:solidFill>
            <a:srgbClr val="FFE00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 defTabSz="609630"/>
            <a:r>
              <a:rPr lang="en" sz="1333" dirty="0">
                <a:solidFill>
                  <a:prstClr val="black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Rooted in family</a:t>
            </a:r>
            <a:endParaRPr sz="1200" dirty="0">
              <a:solidFill>
                <a:prstClr val="black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pic>
        <p:nvPicPr>
          <p:cNvPr id="7" name="Google Shape;105;p19" descr="Home1 outline">
            <a:extLst>
              <a:ext uri="{FF2B5EF4-FFF2-40B4-BE49-F238E27FC236}">
                <a16:creationId xmlns:a16="http://schemas.microsoft.com/office/drawing/2014/main" id="{E54B34B6-9D53-8F4D-A6D7-A769385E3E1D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5283" y="4297681"/>
            <a:ext cx="700087" cy="70008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06;p19">
            <a:extLst>
              <a:ext uri="{FF2B5EF4-FFF2-40B4-BE49-F238E27FC236}">
                <a16:creationId xmlns:a16="http://schemas.microsoft.com/office/drawing/2014/main" id="{275B1387-D423-9C41-BFEF-640DEF57DA69}"/>
              </a:ext>
            </a:extLst>
          </p:cNvPr>
          <p:cNvSpPr/>
          <p:nvPr/>
        </p:nvSpPr>
        <p:spPr>
          <a:xfrm>
            <a:off x="3704658" y="1879530"/>
            <a:ext cx="2214800" cy="700000"/>
          </a:xfrm>
          <a:prstGeom prst="roundRect">
            <a:avLst>
              <a:gd name="adj" fmla="val 16667"/>
            </a:avLst>
          </a:prstGeom>
          <a:solidFill>
            <a:srgbClr val="FFE00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 defTabSz="609630"/>
            <a:r>
              <a:rPr lang="en" sz="1333" dirty="0">
                <a:solidFill>
                  <a:prstClr val="black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Admire hustlers</a:t>
            </a:r>
            <a:endParaRPr sz="1200" dirty="0">
              <a:solidFill>
                <a:prstClr val="black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9" name="Google Shape;107;p19">
            <a:extLst>
              <a:ext uri="{FF2B5EF4-FFF2-40B4-BE49-F238E27FC236}">
                <a16:creationId xmlns:a16="http://schemas.microsoft.com/office/drawing/2014/main" id="{2037DCDA-C1A5-134A-99B4-F88654B07DC8}"/>
              </a:ext>
            </a:extLst>
          </p:cNvPr>
          <p:cNvSpPr/>
          <p:nvPr/>
        </p:nvSpPr>
        <p:spPr>
          <a:xfrm>
            <a:off x="404920" y="3380981"/>
            <a:ext cx="2214800" cy="700000"/>
          </a:xfrm>
          <a:prstGeom prst="roundRect">
            <a:avLst>
              <a:gd name="adj" fmla="val 16667"/>
            </a:avLst>
          </a:prstGeom>
          <a:solidFill>
            <a:srgbClr val="FFE00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 defTabSz="609630"/>
            <a:r>
              <a:rPr lang="en-US" sz="1330" dirty="0">
                <a:solidFill>
                  <a:prstClr val="black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Seek windows to express individuality</a:t>
            </a:r>
            <a:endParaRPr sz="1330" dirty="0">
              <a:solidFill>
                <a:prstClr val="black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10" name="Google Shape;108;p19">
            <a:extLst>
              <a:ext uri="{FF2B5EF4-FFF2-40B4-BE49-F238E27FC236}">
                <a16:creationId xmlns:a16="http://schemas.microsoft.com/office/drawing/2014/main" id="{25009221-1696-F348-ACE8-2605554B4A52}"/>
              </a:ext>
            </a:extLst>
          </p:cNvPr>
          <p:cNvSpPr/>
          <p:nvPr/>
        </p:nvSpPr>
        <p:spPr>
          <a:xfrm>
            <a:off x="3716009" y="3380981"/>
            <a:ext cx="2214800" cy="700000"/>
          </a:xfrm>
          <a:prstGeom prst="roundRect">
            <a:avLst>
              <a:gd name="adj" fmla="val 16667"/>
            </a:avLst>
          </a:prstGeom>
          <a:solidFill>
            <a:srgbClr val="FFE00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 defTabSz="609630"/>
            <a:r>
              <a:rPr lang="en" sz="1333" dirty="0">
                <a:solidFill>
                  <a:prstClr val="black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Cheer for Purpose-driven brands</a:t>
            </a:r>
            <a:endParaRPr sz="1067" dirty="0">
              <a:solidFill>
                <a:prstClr val="black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sp>
        <p:nvSpPr>
          <p:cNvPr id="11" name="Google Shape;109;p19">
            <a:extLst>
              <a:ext uri="{FF2B5EF4-FFF2-40B4-BE49-F238E27FC236}">
                <a16:creationId xmlns:a16="http://schemas.microsoft.com/office/drawing/2014/main" id="{6A156360-E4B3-9249-B806-287A718A2A0A}"/>
              </a:ext>
            </a:extLst>
          </p:cNvPr>
          <p:cNvSpPr/>
          <p:nvPr/>
        </p:nvSpPr>
        <p:spPr>
          <a:xfrm>
            <a:off x="3704658" y="5136990"/>
            <a:ext cx="2214800" cy="700000"/>
          </a:xfrm>
          <a:prstGeom prst="roundRect">
            <a:avLst>
              <a:gd name="adj" fmla="val 16667"/>
            </a:avLst>
          </a:prstGeom>
          <a:solidFill>
            <a:srgbClr val="FFE000"/>
          </a:solidFill>
          <a:ln w="127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 defTabSz="609630"/>
            <a:r>
              <a:rPr lang="en" sz="1333" dirty="0">
                <a:solidFill>
                  <a:prstClr val="black"/>
                </a:solidFill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Take pride in Indianness</a:t>
            </a:r>
            <a:endParaRPr sz="1200" dirty="0">
              <a:solidFill>
                <a:prstClr val="black"/>
              </a:solidFill>
              <a:latin typeface="Arial" panose="020B0604020202020204" pitchFamily="34" charset="0"/>
              <a:ea typeface="Open Sans"/>
              <a:cs typeface="Arial" panose="020B0604020202020204" pitchFamily="34" charset="0"/>
              <a:sym typeface="Open Sans"/>
            </a:endParaRPr>
          </a:p>
        </p:txBody>
      </p:sp>
      <p:pic>
        <p:nvPicPr>
          <p:cNvPr id="12" name="Google Shape;110;p19" descr="Badge Heart outline">
            <a:extLst>
              <a:ext uri="{FF2B5EF4-FFF2-40B4-BE49-F238E27FC236}">
                <a16:creationId xmlns:a16="http://schemas.microsoft.com/office/drawing/2014/main" id="{9FEB2499-63E6-994C-AA41-A53E0F207B16}"/>
              </a:ext>
            </a:extLst>
          </p:cNvPr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6395" y="2752009"/>
            <a:ext cx="613792" cy="613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11;p19" descr="Indian building outline">
            <a:extLst>
              <a:ext uri="{FF2B5EF4-FFF2-40B4-BE49-F238E27FC236}">
                <a16:creationId xmlns:a16="http://schemas.microsoft.com/office/drawing/2014/main" id="{95DBCA59-4014-7F41-8B8C-5AF46E240DE6}"/>
              </a:ext>
            </a:extLst>
          </p:cNvPr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8190" y="4421505"/>
            <a:ext cx="613792" cy="6137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12;p19" descr="Cycle with people outline">
            <a:extLst>
              <a:ext uri="{FF2B5EF4-FFF2-40B4-BE49-F238E27FC236}">
                <a16:creationId xmlns:a16="http://schemas.microsoft.com/office/drawing/2014/main" id="{D81D01E2-7539-4645-8AA4-BFD03334199F}"/>
              </a:ext>
            </a:extLst>
          </p:cNvPr>
          <p:cNvPicPr preferRelativeResize="0"/>
          <p:nvPr/>
        </p:nvPicPr>
        <p:blipFill rotWithShape="1">
          <a:blip r:embed="rId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1896" y="1111130"/>
            <a:ext cx="700087" cy="700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13;p19" descr="Meditation outline">
            <a:extLst>
              <a:ext uri="{FF2B5EF4-FFF2-40B4-BE49-F238E27FC236}">
                <a16:creationId xmlns:a16="http://schemas.microsoft.com/office/drawing/2014/main" id="{2619CD4E-F9C7-B046-B3F6-7B846EDFFF08}"/>
              </a:ext>
            </a:extLst>
          </p:cNvPr>
          <p:cNvPicPr preferRelativeResize="0"/>
          <p:nvPr/>
        </p:nvPicPr>
        <p:blipFill rotWithShape="1"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5785" y="2637660"/>
            <a:ext cx="633603" cy="61379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8ECFFFF-B074-224B-83BE-12A6A1FDA4F5}"/>
              </a:ext>
            </a:extLst>
          </p:cNvPr>
          <p:cNvSpPr txBox="1"/>
          <p:nvPr/>
        </p:nvSpPr>
        <p:spPr>
          <a:xfrm>
            <a:off x="9158514" y="6560546"/>
            <a:ext cx="4419600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1333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Data Compiled by </a:t>
            </a:r>
            <a:r>
              <a:rPr lang="en-US" sz="1333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Capital Z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83E53B-A641-0841-89A0-C086E0141E86}"/>
              </a:ext>
            </a:extLst>
          </p:cNvPr>
          <p:cNvSpPr txBox="1"/>
          <p:nvPr/>
        </p:nvSpPr>
        <p:spPr>
          <a:xfrm>
            <a:off x="334586" y="304163"/>
            <a:ext cx="6301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oper Black" panose="0208090404030B020404" pitchFamily="18" charset="77"/>
              </a:rPr>
              <a:t>Our TG is a </a:t>
            </a:r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melting pot </a:t>
            </a:r>
            <a:r>
              <a:rPr lang="en-US" dirty="0">
                <a:latin typeface="Cooper Black" panose="0208090404030B020404" pitchFamily="18" charset="77"/>
              </a:rPr>
              <a:t>of nuances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E4CDD2-462B-4046-9FF4-019C8636DC96}"/>
              </a:ext>
            </a:extLst>
          </p:cNvPr>
          <p:cNvSpPr/>
          <p:nvPr/>
        </p:nvSpPr>
        <p:spPr>
          <a:xfrm rot="5400000" flipH="1">
            <a:off x="3272644" y="-2135035"/>
            <a:ext cx="45719" cy="5921835"/>
          </a:xfrm>
          <a:prstGeom prst="rect">
            <a:avLst/>
          </a:prstGeom>
          <a:solidFill>
            <a:srgbClr val="803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SM522407">
            <a:extLst>
              <a:ext uri="{FF2B5EF4-FFF2-40B4-BE49-F238E27FC236}">
                <a16:creationId xmlns:a16="http://schemas.microsoft.com/office/drawing/2014/main" id="{41C401A0-8D46-B245-BC4C-B9EFE5CDF2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2748" b="100000" l="3000" r="90000">
                        <a14:foregroundMark x1="15833" y1="82011" x2="6167" y2="88102"/>
                        <a14:foregroundMark x1="6000" y1="88102" x2="5000" y2="99858"/>
                        <a14:foregroundMark x1="16667" y1="91501" x2="14500" y2="99858"/>
                        <a14:foregroundMark x1="16833" y1="91501" x2="15333" y2="82436"/>
                        <a14:foregroundMark x1="15333" y1="82436" x2="15000" y2="820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636013" y="6709"/>
            <a:ext cx="5819765" cy="6851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489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B9DCFD3C-AE4C-C44C-8733-A1133BF62883}"/>
              </a:ext>
            </a:extLst>
          </p:cNvPr>
          <p:cNvSpPr/>
          <p:nvPr/>
        </p:nvSpPr>
        <p:spPr>
          <a:xfrm>
            <a:off x="3885634" y="4011429"/>
            <a:ext cx="7037364" cy="1187342"/>
          </a:xfrm>
          <a:prstGeom prst="roundRect">
            <a:avLst/>
          </a:prstGeom>
          <a:noFill/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80BEEFA4-FA5E-4F44-BE9A-46C6E65FF009}"/>
              </a:ext>
            </a:extLst>
          </p:cNvPr>
          <p:cNvSpPr/>
          <p:nvPr/>
        </p:nvSpPr>
        <p:spPr>
          <a:xfrm>
            <a:off x="3876752" y="2621963"/>
            <a:ext cx="7037364" cy="887760"/>
          </a:xfrm>
          <a:prstGeom prst="roundRect">
            <a:avLst/>
          </a:prstGeom>
          <a:noFill/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15CB8DA6-F975-B648-9F09-E40614417908}"/>
              </a:ext>
            </a:extLst>
          </p:cNvPr>
          <p:cNvSpPr/>
          <p:nvPr/>
        </p:nvSpPr>
        <p:spPr>
          <a:xfrm>
            <a:off x="3887956" y="1158607"/>
            <a:ext cx="7037364" cy="888091"/>
          </a:xfrm>
          <a:prstGeom prst="roundRect">
            <a:avLst/>
          </a:prstGeom>
          <a:noFill/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02980C-8003-6149-9C49-C249BF8C034E}"/>
              </a:ext>
            </a:extLst>
          </p:cNvPr>
          <p:cNvSpPr txBox="1"/>
          <p:nvPr/>
        </p:nvSpPr>
        <p:spPr>
          <a:xfrm>
            <a:off x="297898" y="128065"/>
            <a:ext cx="10942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oper Black" panose="0208090404030B020404" pitchFamily="18" charset="77"/>
              </a:rPr>
              <a:t>And when it comes to the </a:t>
            </a:r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RTD category</a:t>
            </a:r>
            <a:r>
              <a:rPr lang="en-US" dirty="0">
                <a:latin typeface="Cooper Black" panose="0208090404030B020404" pitchFamily="18" charset="77"/>
              </a:rPr>
              <a:t>, they display certain needs…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CBF698-7A96-CA42-ADA1-50E2D8CB4D07}"/>
              </a:ext>
            </a:extLst>
          </p:cNvPr>
          <p:cNvSpPr txBox="1"/>
          <p:nvPr/>
        </p:nvSpPr>
        <p:spPr>
          <a:xfrm>
            <a:off x="4003841" y="1283053"/>
            <a:ext cx="69102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800" dirty="0">
                <a:solidFill>
                  <a:srgbClr val="2626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They look to beverages as a </a:t>
            </a:r>
            <a:r>
              <a:rPr lang="en-IN" sz="1800" b="1" dirty="0">
                <a:solidFill>
                  <a:srgbClr val="00980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window to escape</a:t>
            </a:r>
            <a:r>
              <a:rPr lang="en-IN" sz="1800" dirty="0">
                <a:solidFill>
                  <a:srgbClr val="262628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seeking peace, and emotional connections, triggered by </a:t>
            </a:r>
            <a:r>
              <a:rPr lang="en-IN" sz="1800" b="1" dirty="0">
                <a:solidFill>
                  <a:srgbClr val="00980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product rituals </a:t>
            </a:r>
            <a:endParaRPr lang="en-IN" b="1" dirty="0">
              <a:solidFill>
                <a:srgbClr val="00980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58EC3B-1BB1-684F-9190-54030784403E}"/>
              </a:ext>
            </a:extLst>
          </p:cNvPr>
          <p:cNvSpPr txBox="1"/>
          <p:nvPr/>
        </p:nvSpPr>
        <p:spPr>
          <a:xfrm>
            <a:off x="4136400" y="2729408"/>
            <a:ext cx="6788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They want brands to change the meaning of trust by committing to a </a:t>
            </a:r>
            <a:r>
              <a:rPr lang="en-IN" b="1" dirty="0">
                <a:solidFill>
                  <a:srgbClr val="00980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higher quality of ingredients and experiences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08BEA8-D709-E44C-A1EC-7739956BC006}"/>
              </a:ext>
            </a:extLst>
          </p:cNvPr>
          <p:cNvSpPr txBox="1"/>
          <p:nvPr/>
        </p:nvSpPr>
        <p:spPr>
          <a:xfrm>
            <a:off x="4392117" y="4168338"/>
            <a:ext cx="65043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They look to drinks brands to complement their </a:t>
            </a:r>
            <a:r>
              <a:rPr lang="en-IN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need to </a:t>
            </a:r>
            <a:r>
              <a:rPr lang="en-IN" sz="1800" b="1" dirty="0">
                <a:solidFill>
                  <a:srgbClr val="00980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feel unique</a:t>
            </a:r>
            <a:r>
              <a:rPr lang="en-IN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special with the desire to be </a:t>
            </a:r>
            <a:r>
              <a:rPr lang="en-IN" sz="1800" b="1" dirty="0">
                <a:solidFill>
                  <a:srgbClr val="00980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part of communities </a:t>
            </a:r>
            <a:r>
              <a:rPr lang="en-IN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of like-minded individuals</a:t>
            </a:r>
            <a:endParaRPr lang="en-IN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87F4C95-0CC4-884F-9AFA-53867AB1A01E}"/>
              </a:ext>
            </a:extLst>
          </p:cNvPr>
          <p:cNvSpPr txBox="1"/>
          <p:nvPr/>
        </p:nvSpPr>
        <p:spPr>
          <a:xfrm>
            <a:off x="7772400" y="6539444"/>
            <a:ext cx="4419600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630"/>
            <a:r>
              <a:rPr lang="en-US" sz="1333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Mintel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9152307-B917-034A-A673-542476AA727B}"/>
              </a:ext>
            </a:extLst>
          </p:cNvPr>
          <p:cNvSpPr/>
          <p:nvPr/>
        </p:nvSpPr>
        <p:spPr>
          <a:xfrm rot="5400000" flipH="1">
            <a:off x="4494107" y="-3559811"/>
            <a:ext cx="45719" cy="8438139"/>
          </a:xfrm>
          <a:prstGeom prst="rect">
            <a:avLst/>
          </a:prstGeom>
          <a:solidFill>
            <a:srgbClr val="803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70AB27B5-612E-314B-92D3-F081B3902620}"/>
              </a:ext>
            </a:extLst>
          </p:cNvPr>
          <p:cNvSpPr/>
          <p:nvPr/>
        </p:nvSpPr>
        <p:spPr>
          <a:xfrm>
            <a:off x="925689" y="1148700"/>
            <a:ext cx="3112994" cy="888091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C2DE401-F531-8547-9FD6-F2546E62C938}"/>
              </a:ext>
            </a:extLst>
          </p:cNvPr>
          <p:cNvSpPr txBox="1"/>
          <p:nvPr/>
        </p:nvSpPr>
        <p:spPr>
          <a:xfrm>
            <a:off x="1492904" y="1425617"/>
            <a:ext cx="320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Feed The Mind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BB19FC-AA75-F24E-AD86-43793194B4AD}"/>
              </a:ext>
            </a:extLst>
          </p:cNvPr>
          <p:cNvSpPr txBox="1"/>
          <p:nvPr/>
        </p:nvSpPr>
        <p:spPr>
          <a:xfrm>
            <a:off x="1296812" y="797443"/>
            <a:ext cx="3203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latin typeface="Cooper Black" panose="0208090404030B020404" pitchFamily="18" charset="77"/>
                <a:cs typeface="Arial" panose="020B0604020202020204" pitchFamily="34" charset="0"/>
              </a:rPr>
              <a:t>Wellbeing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CDAB1C02-26AA-F64F-AB74-79CFF80DCBED}"/>
              </a:ext>
            </a:extLst>
          </p:cNvPr>
          <p:cNvSpPr/>
          <p:nvPr/>
        </p:nvSpPr>
        <p:spPr>
          <a:xfrm>
            <a:off x="949929" y="2608529"/>
            <a:ext cx="3112994" cy="888091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49B9A03-67EF-794E-BA26-F98B5ABB8994}"/>
              </a:ext>
            </a:extLst>
          </p:cNvPr>
          <p:cNvSpPr txBox="1"/>
          <p:nvPr/>
        </p:nvSpPr>
        <p:spPr>
          <a:xfrm>
            <a:off x="1517144" y="2885446"/>
            <a:ext cx="320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Quality Redefined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B0025CC-84CF-AC41-9BFD-B22CFEC207F5}"/>
              </a:ext>
            </a:extLst>
          </p:cNvPr>
          <p:cNvSpPr txBox="1"/>
          <p:nvPr/>
        </p:nvSpPr>
        <p:spPr>
          <a:xfrm>
            <a:off x="904468" y="2257249"/>
            <a:ext cx="3203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Cooper Black" panose="0208090404030B020404" pitchFamily="18" charset="77"/>
                <a:cs typeface="Arial" panose="020B0604020202020204" pitchFamily="34" charset="0"/>
              </a:rPr>
              <a:t>Value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2FB61120-FE86-954A-856A-614A4048DCF2}"/>
              </a:ext>
            </a:extLst>
          </p:cNvPr>
          <p:cNvSpPr/>
          <p:nvPr/>
        </p:nvSpPr>
        <p:spPr>
          <a:xfrm>
            <a:off x="977945" y="4171625"/>
            <a:ext cx="3112994" cy="888091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954A1E7-F592-9641-BEF4-0526DA0AC547}"/>
              </a:ext>
            </a:extLst>
          </p:cNvPr>
          <p:cNvSpPr txBox="1"/>
          <p:nvPr/>
        </p:nvSpPr>
        <p:spPr>
          <a:xfrm>
            <a:off x="1545160" y="4448542"/>
            <a:ext cx="3203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United by Drinks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63E1591-59C3-2340-8594-68F319EC0F33}"/>
              </a:ext>
            </a:extLst>
          </p:cNvPr>
          <p:cNvSpPr txBox="1"/>
          <p:nvPr/>
        </p:nvSpPr>
        <p:spPr>
          <a:xfrm>
            <a:off x="932484" y="3820345"/>
            <a:ext cx="3203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Cooper Black" panose="0208090404030B020404" pitchFamily="18" charset="77"/>
                <a:cs typeface="Arial" panose="020B0604020202020204" pitchFamily="34" charset="0"/>
              </a:rPr>
              <a:t>Identity</a:t>
            </a:r>
          </a:p>
        </p:txBody>
      </p:sp>
      <p:sp>
        <p:nvSpPr>
          <p:cNvPr id="43" name="Rounded Rectangular Callout 42">
            <a:extLst>
              <a:ext uri="{FF2B5EF4-FFF2-40B4-BE49-F238E27FC236}">
                <a16:creationId xmlns:a16="http://schemas.microsoft.com/office/drawing/2014/main" id="{6CD333A6-726B-AF45-95DA-A50665973B94}"/>
              </a:ext>
            </a:extLst>
          </p:cNvPr>
          <p:cNvSpPr/>
          <p:nvPr/>
        </p:nvSpPr>
        <p:spPr>
          <a:xfrm>
            <a:off x="4136400" y="5555225"/>
            <a:ext cx="6786598" cy="1010663"/>
          </a:xfrm>
          <a:prstGeom prst="wedgeRoundRectCallout">
            <a:avLst>
              <a:gd name="adj1" fmla="val -58698"/>
              <a:gd name="adj2" fmla="val -9445"/>
              <a:gd name="adj3" fmla="val 16667"/>
            </a:avLst>
          </a:prstGeom>
          <a:solidFill>
            <a:srgbClr val="FEDB01"/>
          </a:solidFill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08F4A45-AAE5-D140-A62D-73B4B7202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7114" y="5432383"/>
            <a:ext cx="1784474" cy="11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DF3692C6-E499-FB45-BC1F-AAF1D6BFC4F2}"/>
              </a:ext>
            </a:extLst>
          </p:cNvPr>
          <p:cNvSpPr txBox="1"/>
          <p:nvPr/>
        </p:nvSpPr>
        <p:spPr>
          <a:xfrm>
            <a:off x="4250973" y="5598891"/>
            <a:ext cx="67865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Our young consumer is discerning, so going </a:t>
            </a:r>
            <a:r>
              <a:rPr lang="en-US" b="1" dirty="0">
                <a:solidFill>
                  <a:srgbClr val="0098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beyond the actual product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deliver </a:t>
            </a:r>
            <a:r>
              <a:rPr lang="en-US" b="1" dirty="0">
                <a:solidFill>
                  <a:srgbClr val="00980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emotional payoffs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through a holistic brand experience that resonates with them is imperative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2A11B81-3D0E-EF4C-BC2E-ACFDB0E3B2D1}"/>
              </a:ext>
            </a:extLst>
          </p:cNvPr>
          <p:cNvSpPr/>
          <p:nvPr/>
        </p:nvSpPr>
        <p:spPr>
          <a:xfrm rot="16200000">
            <a:off x="-709476" y="2968502"/>
            <a:ext cx="2507884" cy="351280"/>
          </a:xfrm>
          <a:prstGeom prst="rect">
            <a:avLst/>
          </a:prstGeom>
          <a:solidFill>
            <a:schemeClr val="bg1"/>
          </a:solidFill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Emotional Payoffs</a:t>
            </a:r>
          </a:p>
        </p:txBody>
      </p:sp>
      <p:sp>
        <p:nvSpPr>
          <p:cNvPr id="46" name="Left Brace 45">
            <a:extLst>
              <a:ext uri="{FF2B5EF4-FFF2-40B4-BE49-F238E27FC236}">
                <a16:creationId xmlns:a16="http://schemas.microsoft.com/office/drawing/2014/main" id="{548585DB-B47F-FC4A-BCED-969DD70C4188}"/>
              </a:ext>
            </a:extLst>
          </p:cNvPr>
          <p:cNvSpPr/>
          <p:nvPr/>
        </p:nvSpPr>
        <p:spPr>
          <a:xfrm>
            <a:off x="663441" y="1448012"/>
            <a:ext cx="257839" cy="3392257"/>
          </a:xfrm>
          <a:prstGeom prst="leftBrace">
            <a:avLst/>
          </a:prstGeom>
          <a:ln>
            <a:solidFill>
              <a:srgbClr val="0098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33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E6FDDDDF-FF3C-1B45-BDCF-623C95EFECF2}"/>
              </a:ext>
            </a:extLst>
          </p:cNvPr>
          <p:cNvSpPr/>
          <p:nvPr/>
        </p:nvSpPr>
        <p:spPr>
          <a:xfrm>
            <a:off x="7840661" y="-1"/>
            <a:ext cx="5079914" cy="6858000"/>
          </a:xfrm>
          <a:custGeom>
            <a:avLst/>
            <a:gdLst/>
            <a:ahLst/>
            <a:cxnLst/>
            <a:rect l="l" t="t" r="r" b="b"/>
            <a:pathLst>
              <a:path w="6295644" h="8229600">
                <a:moveTo>
                  <a:pt x="0" y="0"/>
                </a:moveTo>
                <a:lnTo>
                  <a:pt x="6295644" y="0"/>
                </a:lnTo>
                <a:lnTo>
                  <a:pt x="62956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6E12581-A502-E31F-8E46-47C5AB7BC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645" y="2921168"/>
            <a:ext cx="652929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000" dirty="0">
                <a:solidFill>
                  <a:prstClr val="black"/>
                </a:solidFill>
                <a:latin typeface="Cooper Black" panose="0208090404030B020404" pitchFamily="18" charset="77"/>
              </a:rPr>
              <a:t>And when these consumers traverse through the digital realm, they navigate through multiple touchpoints, </a:t>
            </a:r>
            <a:r>
              <a:rPr lang="en-US" altLang="en-US" sz="2000" dirty="0">
                <a:solidFill>
                  <a:prstClr val="black"/>
                </a:solidFill>
                <a:highlight>
                  <a:srgbClr val="FEDB01"/>
                </a:highlight>
                <a:latin typeface="Cooper Black" panose="0208090404030B020404" pitchFamily="18" charset="77"/>
              </a:rPr>
              <a:t>displaying unique needs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EDB01"/>
              </a:highlight>
              <a:uLnTx/>
              <a:uFillTx/>
              <a:latin typeface="Cooper Black" panose="0208090404030B020404" pitchFamily="18" charset="77"/>
            </a:endParaRPr>
          </a:p>
        </p:txBody>
      </p:sp>
      <p:pic>
        <p:nvPicPr>
          <p:cNvPr id="2052" name="Picture 4" descr="SM884205">
            <a:extLst>
              <a:ext uri="{FF2B5EF4-FFF2-40B4-BE49-F238E27FC236}">
                <a16:creationId xmlns:a16="http://schemas.microsoft.com/office/drawing/2014/main" id="{F7D181C8-0281-984C-B1F4-F7F124FA2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06" b="89892" l="9988" r="89892">
                        <a14:foregroundMark x1="49778" y1="11333" x2="56444" y2="6667"/>
                        <a14:foregroundMark x1="56444" y1="6667" x2="63667" y2="9833"/>
                        <a14:foregroundMark x1="63667" y1="9833" x2="55889" y2="13000"/>
                        <a14:foregroundMark x1="55889" y1="13000" x2="50000" y2="11333"/>
                        <a14:foregroundMark x1="55475" y1="8484" x2="49819" y2="11913"/>
                        <a14:foregroundMark x1="49819" y1="11913" x2="54994" y2="92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9972" y="2097024"/>
            <a:ext cx="7903211" cy="5268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34C8327-4A5F-0943-B967-3C0B2417F1F2}"/>
              </a:ext>
            </a:extLst>
          </p:cNvPr>
          <p:cNvSpPr/>
          <p:nvPr/>
        </p:nvSpPr>
        <p:spPr>
          <a:xfrm rot="5400000" flipH="1">
            <a:off x="3516703" y="1140683"/>
            <a:ext cx="45719" cy="5921835"/>
          </a:xfrm>
          <a:prstGeom prst="rect">
            <a:avLst/>
          </a:prstGeom>
          <a:solidFill>
            <a:srgbClr val="803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57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7CEA5A9-AF90-1140-BAAD-1E2B3F0B93EE}"/>
              </a:ext>
            </a:extLst>
          </p:cNvPr>
          <p:cNvGrpSpPr/>
          <p:nvPr/>
        </p:nvGrpSpPr>
        <p:grpSpPr>
          <a:xfrm>
            <a:off x="362763" y="221343"/>
            <a:ext cx="11142836" cy="6740697"/>
            <a:chOff x="362763" y="221343"/>
            <a:chExt cx="11142836" cy="6740697"/>
          </a:xfrm>
        </p:grpSpPr>
        <p:sp>
          <p:nvSpPr>
            <p:cNvPr id="2" name="Rounded Rectangle 1">
              <a:extLst>
                <a:ext uri="{FF2B5EF4-FFF2-40B4-BE49-F238E27FC236}">
                  <a16:creationId xmlns:a16="http://schemas.microsoft.com/office/drawing/2014/main" id="{7686404D-4AA0-F844-969C-5E5C1F98F7B0}"/>
                </a:ext>
              </a:extLst>
            </p:cNvPr>
            <p:cNvSpPr/>
            <p:nvPr/>
          </p:nvSpPr>
          <p:spPr>
            <a:xfrm>
              <a:off x="401433" y="1014588"/>
              <a:ext cx="3112994" cy="888091"/>
            </a:xfrm>
            <a:prstGeom prst="roundRect">
              <a:avLst/>
            </a:prstGeom>
            <a:solidFill>
              <a:srgbClr val="FED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DE863D6-1D77-0B46-8C15-159FCE11B864}"/>
                </a:ext>
              </a:extLst>
            </p:cNvPr>
            <p:cNvSpPr txBox="1"/>
            <p:nvPr/>
          </p:nvSpPr>
          <p:spPr>
            <a:xfrm>
              <a:off x="1200296" y="783755"/>
              <a:ext cx="32039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ooper Black" panose="0208090404030B020404" pitchFamily="18" charset="77"/>
                  <a:cs typeface="Arial" panose="020B0604020202020204" pitchFamily="34" charset="0"/>
                </a:rPr>
                <a:t>Audio</a:t>
              </a:r>
            </a:p>
          </p:txBody>
        </p:sp>
        <p:pic>
          <p:nvPicPr>
            <p:cNvPr id="5" name="Picture 12">
              <a:extLst>
                <a:ext uri="{FF2B5EF4-FFF2-40B4-BE49-F238E27FC236}">
                  <a16:creationId xmlns:a16="http://schemas.microsoft.com/office/drawing/2014/main" id="{4ED61F2D-36DD-8D44-8233-BEA8C21D08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0965" y="263534"/>
              <a:ext cx="516141" cy="520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 descr="SM867857">
              <a:extLst>
                <a:ext uri="{FF2B5EF4-FFF2-40B4-BE49-F238E27FC236}">
                  <a16:creationId xmlns:a16="http://schemas.microsoft.com/office/drawing/2014/main" id="{B4D6A0E0-A184-C840-8EBD-4724696F5F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377" b="100000" l="10000" r="90000">
                          <a14:foregroundMark x1="41500" y1="34505" x2="46167" y2="25240"/>
                          <a14:foregroundMark x1="46167" y1="25240" x2="56167" y2="30351"/>
                          <a14:foregroundMark x1="56167" y1="30351" x2="41500" y2="34824"/>
                          <a14:foregroundMark x1="54667" y1="30671" x2="53500" y2="30351"/>
                          <a14:foregroundMark x1="55500" y1="30351" x2="56667" y2="31789"/>
                          <a14:foregroundMark x1="55167" y1="34026" x2="59000" y2="43291"/>
                          <a14:foregroundMark x1="59000" y1="43291" x2="57833" y2="33067"/>
                          <a14:foregroundMark x1="57833" y1="33067" x2="55500" y2="341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810000" y="2090057"/>
              <a:ext cx="4572000" cy="4767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3D01408-C124-1049-9B5A-95434AC11FCA}"/>
                    </a:ext>
                  </a:extLst>
                </p14:cNvPr>
                <p14:cNvContentPartPr/>
                <p14:nvPr/>
              </p14:nvContentPartPr>
              <p14:xfrm>
                <a:off x="6065691" y="3189600"/>
                <a:ext cx="609480" cy="12279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3D01408-C124-1049-9B5A-95434AC11FC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056691" y="3180600"/>
                  <a:ext cx="627120" cy="124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4B92075D-A0A7-9744-BF62-1C634D3F776F}"/>
                    </a:ext>
                  </a:extLst>
                </p14:cNvPr>
                <p14:cNvContentPartPr/>
                <p14:nvPr/>
              </p14:nvContentPartPr>
              <p14:xfrm>
                <a:off x="6671931" y="4399920"/>
                <a:ext cx="1162800" cy="25621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4B92075D-A0A7-9744-BF62-1C634D3F776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662931" y="4390919"/>
                  <a:ext cx="1180440" cy="25797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B7914BC2-A628-8A4F-95CB-9EE50294083B}"/>
                    </a:ext>
                  </a:extLst>
                </p14:cNvPr>
                <p14:cNvContentPartPr/>
                <p14:nvPr/>
              </p14:nvContentPartPr>
              <p14:xfrm>
                <a:off x="4601211" y="3187800"/>
                <a:ext cx="1516680" cy="37036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B7914BC2-A628-8A4F-95CB-9EE50294083B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592211" y="3178800"/>
                  <a:ext cx="1534320" cy="37213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0F3615B0-3FBD-9C4F-92A4-38638257290B}"/>
                </a:ext>
              </a:extLst>
            </p:cNvPr>
            <p:cNvSpPr/>
            <p:nvPr/>
          </p:nvSpPr>
          <p:spPr>
            <a:xfrm>
              <a:off x="401433" y="3187800"/>
              <a:ext cx="3112994" cy="888091"/>
            </a:xfrm>
            <a:prstGeom prst="roundRect">
              <a:avLst/>
            </a:prstGeom>
            <a:solidFill>
              <a:srgbClr val="FED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98F8F8F-3F06-7C41-94E5-47CB5B150060}"/>
                </a:ext>
              </a:extLst>
            </p:cNvPr>
            <p:cNvSpPr txBox="1"/>
            <p:nvPr/>
          </p:nvSpPr>
          <p:spPr>
            <a:xfrm>
              <a:off x="455148" y="2956967"/>
              <a:ext cx="32039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ooper Black" panose="0208090404030B020404" pitchFamily="18" charset="77"/>
                  <a:cs typeface="Arial" panose="020B0604020202020204" pitchFamily="34" charset="0"/>
                </a:rPr>
                <a:t>Short Form Video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92F9AE05-F7B4-564F-8249-FEB73E55EA7D}"/>
                </a:ext>
              </a:extLst>
            </p:cNvPr>
            <p:cNvSpPr/>
            <p:nvPr/>
          </p:nvSpPr>
          <p:spPr>
            <a:xfrm>
              <a:off x="8130290" y="1014588"/>
              <a:ext cx="3112994" cy="888091"/>
            </a:xfrm>
            <a:prstGeom prst="roundRect">
              <a:avLst/>
            </a:prstGeom>
            <a:solidFill>
              <a:srgbClr val="FED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1D602C8-83A9-904D-92A8-291B41D0D1D8}"/>
                </a:ext>
              </a:extLst>
            </p:cNvPr>
            <p:cNvSpPr txBox="1"/>
            <p:nvPr/>
          </p:nvSpPr>
          <p:spPr>
            <a:xfrm>
              <a:off x="8084829" y="783755"/>
              <a:ext cx="32039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Cooper Black" panose="0208090404030B020404" pitchFamily="18" charset="77"/>
                  <a:cs typeface="Arial" panose="020B0604020202020204" pitchFamily="34" charset="0"/>
                </a:rPr>
                <a:t>News</a:t>
              </a: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0D18895C-127C-9E4E-9A0E-AAE1EB78239F}"/>
                </a:ext>
              </a:extLst>
            </p:cNvPr>
            <p:cNvSpPr/>
            <p:nvPr/>
          </p:nvSpPr>
          <p:spPr>
            <a:xfrm>
              <a:off x="8130290" y="3187800"/>
              <a:ext cx="3112994" cy="888091"/>
            </a:xfrm>
            <a:prstGeom prst="roundRect">
              <a:avLst/>
            </a:prstGeom>
            <a:solidFill>
              <a:srgbClr val="FED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00BEA1D-F9C7-9A47-A15B-42B2D0F7D9B9}"/>
                </a:ext>
              </a:extLst>
            </p:cNvPr>
            <p:cNvSpPr txBox="1"/>
            <p:nvPr/>
          </p:nvSpPr>
          <p:spPr>
            <a:xfrm>
              <a:off x="8084829" y="2956967"/>
              <a:ext cx="32039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Cooper Black" panose="0208090404030B020404" pitchFamily="18" charset="77"/>
                  <a:cs typeface="Arial" panose="020B0604020202020204" pitchFamily="34" charset="0"/>
                </a:rPr>
                <a:t>Social Media</a:t>
              </a: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4D0FDB4A-1742-5E46-BAF8-6FD0EE12D28A}"/>
                </a:ext>
              </a:extLst>
            </p:cNvPr>
            <p:cNvSpPr/>
            <p:nvPr/>
          </p:nvSpPr>
          <p:spPr>
            <a:xfrm>
              <a:off x="4328718" y="1014588"/>
              <a:ext cx="3112994" cy="888091"/>
            </a:xfrm>
            <a:prstGeom prst="roundRect">
              <a:avLst/>
            </a:prstGeom>
            <a:solidFill>
              <a:srgbClr val="FED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CA153D5-A96F-414D-BEA1-588F7477E68D}"/>
                </a:ext>
              </a:extLst>
            </p:cNvPr>
            <p:cNvSpPr txBox="1"/>
            <p:nvPr/>
          </p:nvSpPr>
          <p:spPr>
            <a:xfrm>
              <a:off x="4055735" y="827210"/>
              <a:ext cx="3658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Cooper Black" panose="0208090404030B020404" pitchFamily="18" charset="77"/>
                  <a:cs typeface="Arial" panose="020B0604020202020204" pitchFamily="34" charset="0"/>
                </a:rPr>
                <a:t>Micro Communities</a:t>
              </a: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B8428E73-EC8C-8C4A-918E-BAE0CAAC8EA7}"/>
                </a:ext>
              </a:extLst>
            </p:cNvPr>
            <p:cNvSpPr/>
            <p:nvPr/>
          </p:nvSpPr>
          <p:spPr>
            <a:xfrm>
              <a:off x="401433" y="5399366"/>
              <a:ext cx="3112994" cy="1095156"/>
            </a:xfrm>
            <a:prstGeom prst="roundRect">
              <a:avLst/>
            </a:prstGeom>
            <a:solidFill>
              <a:srgbClr val="FED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AC9C389-1805-1A41-AEB4-FCFA63CE9683}"/>
                </a:ext>
              </a:extLst>
            </p:cNvPr>
            <p:cNvSpPr txBox="1"/>
            <p:nvPr/>
          </p:nvSpPr>
          <p:spPr>
            <a:xfrm>
              <a:off x="362763" y="5168533"/>
              <a:ext cx="32039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Cooper Black" panose="0208090404030B020404" pitchFamily="18" charset="77"/>
                  <a:cs typeface="Arial" panose="020B0604020202020204" pitchFamily="34" charset="0"/>
                </a:rPr>
                <a:t>Digital Payments</a:t>
              </a: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E7D1D956-FDEC-8E4D-A5DE-32D762C4E5C9}"/>
                </a:ext>
              </a:extLst>
            </p:cNvPr>
            <p:cNvSpPr/>
            <p:nvPr/>
          </p:nvSpPr>
          <p:spPr>
            <a:xfrm>
              <a:off x="8078038" y="5399366"/>
              <a:ext cx="3112994" cy="1095156"/>
            </a:xfrm>
            <a:prstGeom prst="roundRect">
              <a:avLst/>
            </a:prstGeom>
            <a:solidFill>
              <a:srgbClr val="FEDB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F25651B-3B29-E241-AF4E-D33E502C71E4}"/>
                </a:ext>
              </a:extLst>
            </p:cNvPr>
            <p:cNvSpPr txBox="1"/>
            <p:nvPr/>
          </p:nvSpPr>
          <p:spPr>
            <a:xfrm>
              <a:off x="8039368" y="5168533"/>
              <a:ext cx="32039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Cooper Black" panose="0208090404030B020404" pitchFamily="18" charset="77"/>
                  <a:cs typeface="Arial" panose="020B0604020202020204" pitchFamily="34" charset="0"/>
                </a:rPr>
                <a:t>OTT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A39D817-F78E-F149-ABE1-B2D03755CC09}"/>
                </a:ext>
              </a:extLst>
            </p:cNvPr>
            <p:cNvSpPr txBox="1"/>
            <p:nvPr/>
          </p:nvSpPr>
          <p:spPr>
            <a:xfrm>
              <a:off x="425185" y="1236745"/>
              <a:ext cx="31090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dirty="0">
                  <a:solidFill>
                    <a:srgbClr val="2121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m</a:t>
              </a:r>
              <a:r>
                <a:rPr lang="en-IN" sz="1400" b="0" i="0" u="none" strike="noStrike" dirty="0">
                  <a:solidFill>
                    <a:srgbClr val="21212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oments of </a:t>
              </a:r>
              <a:r>
                <a:rPr lang="en-IN" sz="1400" b="0" i="0" u="sng" strike="noStrike" dirty="0">
                  <a:solidFill>
                    <a:srgbClr val="21212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self-reflection </a:t>
              </a:r>
              <a:r>
                <a:rPr lang="en-IN" sz="1400" b="0" i="0" u="none" strike="noStrike" dirty="0">
                  <a:solidFill>
                    <a:srgbClr val="21212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via the lens of their own </a:t>
              </a:r>
              <a:r>
                <a:rPr lang="en-IN" sz="1400" dirty="0">
                  <a:solidFill>
                    <a:srgbClr val="21212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auditory</a:t>
              </a:r>
              <a:r>
                <a:rPr lang="en-IN" sz="1400" b="0" i="0" u="none" strike="noStrike" dirty="0">
                  <a:solidFill>
                    <a:srgbClr val="21212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 experience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65E2215-4D3D-BD4C-80E9-EB80679868F2}"/>
                </a:ext>
              </a:extLst>
            </p:cNvPr>
            <p:cNvSpPr txBox="1"/>
            <p:nvPr/>
          </p:nvSpPr>
          <p:spPr>
            <a:xfrm>
              <a:off x="4454522" y="1245420"/>
              <a:ext cx="298719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To explore connections and share ideas through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shared passions</a:t>
              </a:r>
            </a:p>
          </p:txBody>
        </p:sp>
        <p:pic>
          <p:nvPicPr>
            <p:cNvPr id="36" name="Graphic 35" descr="Users outline">
              <a:extLst>
                <a:ext uri="{FF2B5EF4-FFF2-40B4-BE49-F238E27FC236}">
                  <a16:creationId xmlns:a16="http://schemas.microsoft.com/office/drawing/2014/main" id="{760F6103-2AAB-934B-9BAA-B134C36D8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5586911" y="276847"/>
              <a:ext cx="722412" cy="722412"/>
            </a:xfrm>
            <a:prstGeom prst="rect">
              <a:avLst/>
            </a:prstGeom>
          </p:spPr>
        </p:pic>
        <p:pic>
          <p:nvPicPr>
            <p:cNvPr id="40" name="Graphic 39" descr="Megaphone1 outline">
              <a:extLst>
                <a:ext uri="{FF2B5EF4-FFF2-40B4-BE49-F238E27FC236}">
                  <a16:creationId xmlns:a16="http://schemas.microsoft.com/office/drawing/2014/main" id="{48EE7CD8-B527-244D-9A0F-810F95D717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9337587" y="221343"/>
              <a:ext cx="698400" cy="698400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B4486F2-A23D-0F41-904F-AC891A275BDF}"/>
                </a:ext>
              </a:extLst>
            </p:cNvPr>
            <p:cNvSpPr txBox="1"/>
            <p:nvPr/>
          </p:nvSpPr>
          <p:spPr>
            <a:xfrm>
              <a:off x="8256003" y="1204454"/>
              <a:ext cx="316524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To feel a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sense of influence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and agency in conversations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9DF4DE3-0800-4244-A99B-89B6A5F76F24}"/>
                </a:ext>
              </a:extLst>
            </p:cNvPr>
            <p:cNvSpPr txBox="1"/>
            <p:nvPr/>
          </p:nvSpPr>
          <p:spPr>
            <a:xfrm>
              <a:off x="539278" y="3422466"/>
              <a:ext cx="316524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For bursts of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micro-entertainment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spread throughout the day 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4FBBD19-639C-934A-B388-B83F6B75F6FB}"/>
                </a:ext>
              </a:extLst>
            </p:cNvPr>
            <p:cNvSpPr txBox="1"/>
            <p:nvPr/>
          </p:nvSpPr>
          <p:spPr>
            <a:xfrm>
              <a:off x="8340352" y="3387855"/>
              <a:ext cx="316524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To further their role as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prosumers,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consuming and creating content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D5A7972-900F-B948-93E9-DC9EACEDF7B4}"/>
                </a:ext>
              </a:extLst>
            </p:cNvPr>
            <p:cNvSpPr txBox="1"/>
            <p:nvPr/>
          </p:nvSpPr>
          <p:spPr>
            <a:xfrm>
              <a:off x="496966" y="5589496"/>
              <a:ext cx="3165247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To freely explore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aspirational purchases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without compromising on their innately digital lives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EB08EC7-F888-0E40-80CD-94F986292918}"/>
                </a:ext>
              </a:extLst>
            </p:cNvPr>
            <p:cNvSpPr txBox="1"/>
            <p:nvPr/>
          </p:nvSpPr>
          <p:spPr>
            <a:xfrm>
              <a:off x="8130290" y="5700379"/>
              <a:ext cx="316524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In search of true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representation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and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relatable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stories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11FB8E8-5EBE-5748-A3E3-C7C4D9A2839B}"/>
                </a:ext>
              </a:extLst>
            </p:cNvPr>
            <p:cNvSpPr txBox="1"/>
            <p:nvPr/>
          </p:nvSpPr>
          <p:spPr>
            <a:xfrm>
              <a:off x="7439833" y="6563282"/>
              <a:ext cx="375119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Source : Plum Insights, </a:t>
              </a:r>
              <a:r>
                <a:rPr lang="en-U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CultureNxt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pic>
          <p:nvPicPr>
            <p:cNvPr id="3078" name="Picture 6" descr="Instagram Reel Logo PNG - Photo #1932 - UNIPNG - 100000+ ...">
              <a:extLst>
                <a:ext uri="{FF2B5EF4-FFF2-40B4-BE49-F238E27FC236}">
                  <a16:creationId xmlns:a16="http://schemas.microsoft.com/office/drawing/2014/main" id="{DBCF057D-ED81-3D40-8BE5-2C34CF738D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93543" y="2408548"/>
              <a:ext cx="410983" cy="4109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4F414610-0DB2-5442-9966-0B189895095B}"/>
                </a:ext>
              </a:extLst>
            </p:cNvPr>
            <p:cNvCxnSpPr>
              <a:cxnSpLocks/>
            </p:cNvCxnSpPr>
            <p:nvPr/>
          </p:nvCxnSpPr>
          <p:spPr>
            <a:xfrm>
              <a:off x="5948117" y="1902679"/>
              <a:ext cx="0" cy="1054288"/>
            </a:xfrm>
            <a:prstGeom prst="line">
              <a:avLst/>
            </a:prstGeom>
            <a:ln>
              <a:solidFill>
                <a:srgbClr val="803AAA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41D5C27-876D-6147-9589-8C8E140728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19842" y="2090057"/>
              <a:ext cx="2717745" cy="1256618"/>
            </a:xfrm>
            <a:prstGeom prst="line">
              <a:avLst/>
            </a:prstGeom>
            <a:ln>
              <a:solidFill>
                <a:srgbClr val="803AAA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22E8568-B970-DB4C-8D13-0769B118022B}"/>
                </a:ext>
              </a:extLst>
            </p:cNvPr>
            <p:cNvCxnSpPr>
              <a:cxnSpLocks/>
            </p:cNvCxnSpPr>
            <p:nvPr/>
          </p:nvCxnSpPr>
          <p:spPr>
            <a:xfrm>
              <a:off x="3314797" y="2090189"/>
              <a:ext cx="2164271" cy="1256486"/>
            </a:xfrm>
            <a:prstGeom prst="line">
              <a:avLst/>
            </a:prstGeom>
            <a:ln>
              <a:solidFill>
                <a:srgbClr val="803AAA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6568178-26F8-D846-B6B6-DF698C5BFF39}"/>
                </a:ext>
              </a:extLst>
            </p:cNvPr>
            <p:cNvCxnSpPr>
              <a:cxnSpLocks/>
            </p:cNvCxnSpPr>
            <p:nvPr/>
          </p:nvCxnSpPr>
          <p:spPr>
            <a:xfrm>
              <a:off x="4157074" y="3684076"/>
              <a:ext cx="1071317" cy="0"/>
            </a:xfrm>
            <a:prstGeom prst="line">
              <a:avLst/>
            </a:prstGeom>
            <a:ln>
              <a:solidFill>
                <a:srgbClr val="803AAA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7953178-4227-E044-8174-D571DFA156CE}"/>
                </a:ext>
              </a:extLst>
            </p:cNvPr>
            <p:cNvCxnSpPr>
              <a:cxnSpLocks/>
            </p:cNvCxnSpPr>
            <p:nvPr/>
          </p:nvCxnSpPr>
          <p:spPr>
            <a:xfrm>
              <a:off x="6763414" y="3684076"/>
              <a:ext cx="1071317" cy="0"/>
            </a:xfrm>
            <a:prstGeom prst="line">
              <a:avLst/>
            </a:prstGeom>
            <a:ln>
              <a:solidFill>
                <a:srgbClr val="803AAA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E2114334-F8B8-3A40-9F92-E0D3CB357EF1}"/>
                </a:ext>
              </a:extLst>
            </p:cNvPr>
            <p:cNvCxnSpPr>
              <a:cxnSpLocks/>
            </p:cNvCxnSpPr>
            <p:nvPr/>
          </p:nvCxnSpPr>
          <p:spPr>
            <a:xfrm>
              <a:off x="6755561" y="4168080"/>
              <a:ext cx="2582026" cy="1000453"/>
            </a:xfrm>
            <a:prstGeom prst="line">
              <a:avLst/>
            </a:prstGeom>
            <a:ln>
              <a:solidFill>
                <a:srgbClr val="803AAA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79B67A5-8CEC-4147-8F69-B3DC545FAC0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9231" y="4021477"/>
              <a:ext cx="2762923" cy="1135314"/>
            </a:xfrm>
            <a:prstGeom prst="line">
              <a:avLst/>
            </a:prstGeom>
            <a:ln>
              <a:solidFill>
                <a:srgbClr val="803AAA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80" name="Picture 8" descr="Social Media Icons Vector Art, Icons, and Graphics for Free ...">
              <a:extLst>
                <a:ext uri="{FF2B5EF4-FFF2-40B4-BE49-F238E27FC236}">
                  <a16:creationId xmlns:a16="http://schemas.microsoft.com/office/drawing/2014/main" id="{3123F06E-31CB-344B-8145-D780C42B6F7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9479888" y="2449791"/>
              <a:ext cx="419436" cy="4219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Graphic 64" descr="Wallet outline">
              <a:extLst>
                <a:ext uri="{FF2B5EF4-FFF2-40B4-BE49-F238E27FC236}">
                  <a16:creationId xmlns:a16="http://schemas.microsoft.com/office/drawing/2014/main" id="{8270E114-D119-554A-8C7E-167F5FED9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512255" y="4571584"/>
              <a:ext cx="567334" cy="567334"/>
            </a:xfrm>
            <a:prstGeom prst="rect">
              <a:avLst/>
            </a:prstGeom>
          </p:spPr>
        </p:pic>
        <p:pic>
          <p:nvPicPr>
            <p:cNvPr id="3082" name="Picture 10" descr="Netflix Logo Png - Free Transparent PNG Logos">
              <a:extLst>
                <a:ext uri="{FF2B5EF4-FFF2-40B4-BE49-F238E27FC236}">
                  <a16:creationId xmlns:a16="http://schemas.microsoft.com/office/drawing/2014/main" id="{E7B09FB6-03D1-E242-A55B-E7C5A6E97F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2429" y="4574366"/>
              <a:ext cx="645682" cy="48531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3935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325047EE-B1C9-6749-A648-CB3831E5A716}"/>
              </a:ext>
            </a:extLst>
          </p:cNvPr>
          <p:cNvSpPr/>
          <p:nvPr/>
        </p:nvSpPr>
        <p:spPr>
          <a:xfrm>
            <a:off x="6983800" y="235131"/>
            <a:ext cx="5208200" cy="6744272"/>
          </a:xfrm>
          <a:custGeom>
            <a:avLst/>
            <a:gdLst/>
            <a:ahLst/>
            <a:cxnLst/>
            <a:rect l="l" t="t" r="r" b="b"/>
            <a:pathLst>
              <a:path w="6295644" h="8229600">
                <a:moveTo>
                  <a:pt x="0" y="0"/>
                </a:moveTo>
                <a:lnTo>
                  <a:pt x="6295644" y="0"/>
                </a:lnTo>
                <a:lnTo>
                  <a:pt x="62956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6E12581-A502-E31F-8E46-47C5AB7BC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143" y="2818588"/>
            <a:ext cx="52082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These dynamic audiences have pushed our peers to slowly adapt, creating a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EDB01"/>
                </a:highlight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unique visual and content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landscape</a:t>
            </a:r>
          </a:p>
        </p:txBody>
      </p:sp>
      <p:pic>
        <p:nvPicPr>
          <p:cNvPr id="5" name="Picture 4" descr="Slice becomes the thickest mango drink in India; Unveils a new brand  campaign featuring brand ambassador Katrina Kaif | PepsiCo">
            <a:extLst>
              <a:ext uri="{FF2B5EF4-FFF2-40B4-BE49-F238E27FC236}">
                <a16:creationId xmlns:a16="http://schemas.microsoft.com/office/drawing/2014/main" id="{C75CFF48-0749-C74C-A4C5-369F89F6D7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27" r="7627"/>
          <a:stretch/>
        </p:blipFill>
        <p:spPr bwMode="auto">
          <a:xfrm>
            <a:off x="7093210" y="998295"/>
            <a:ext cx="2612493" cy="2612493"/>
          </a:xfrm>
          <a:prstGeom prst="ellipse">
            <a:avLst/>
          </a:prstGeom>
          <a:noFill/>
          <a:ln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21A32F3-A4AD-CE41-AD64-80944883B597}"/>
              </a:ext>
            </a:extLst>
          </p:cNvPr>
          <p:cNvGrpSpPr/>
          <p:nvPr/>
        </p:nvGrpSpPr>
        <p:grpSpPr>
          <a:xfrm>
            <a:off x="8629859" y="3280253"/>
            <a:ext cx="3087998" cy="2797200"/>
            <a:chOff x="3768767" y="3928379"/>
            <a:chExt cx="3087998" cy="27972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64984DFD-758A-ED44-B4D1-BDD8CB4715C7}"/>
                </a:ext>
              </a:extLst>
            </p:cNvPr>
            <p:cNvSpPr/>
            <p:nvPr/>
          </p:nvSpPr>
          <p:spPr>
            <a:xfrm>
              <a:off x="4206240" y="4976949"/>
              <a:ext cx="2189738" cy="69233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D94CF352-9403-0843-82C4-D3FAB91266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8767" y="3928379"/>
              <a:ext cx="3087998" cy="279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194CF980-D6E9-9A4A-957A-6DE8E47D09E8}"/>
              </a:ext>
            </a:extLst>
          </p:cNvPr>
          <p:cNvSpPr/>
          <p:nvPr/>
        </p:nvSpPr>
        <p:spPr>
          <a:xfrm rot="5400000" flipH="1">
            <a:off x="3412201" y="1010054"/>
            <a:ext cx="45719" cy="5921835"/>
          </a:xfrm>
          <a:prstGeom prst="rect">
            <a:avLst/>
          </a:prstGeom>
          <a:solidFill>
            <a:srgbClr val="803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660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FEC012F-2EA6-C94D-ABC1-A3C4FD125433}"/>
              </a:ext>
            </a:extLst>
          </p:cNvPr>
          <p:cNvGrpSpPr/>
          <p:nvPr/>
        </p:nvGrpSpPr>
        <p:grpSpPr>
          <a:xfrm>
            <a:off x="315589" y="300392"/>
            <a:ext cx="11876411" cy="6438644"/>
            <a:chOff x="315589" y="300392"/>
            <a:chExt cx="11876411" cy="64386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586FF78-D250-CA40-8C9D-FD2B104D1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589" y="300392"/>
              <a:ext cx="2695497" cy="1824609"/>
            </a:xfrm>
            <a:prstGeom prst="round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CBD6BF9-B752-5744-8C6B-A9D09EDCCF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589" y="1992903"/>
              <a:ext cx="2048198" cy="2048198"/>
            </a:xfrm>
            <a:prstGeom prst="ellipse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EFDCAD9-1B86-D241-B860-71FDEF6CA4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90578" y="1287737"/>
              <a:ext cx="1949792" cy="1949792"/>
            </a:xfrm>
            <a:prstGeom prst="ellipse">
              <a:avLst/>
            </a:prstGeom>
          </p:spPr>
        </p:pic>
        <p:pic>
          <p:nvPicPr>
            <p:cNvPr id="6146" name="Picture 2" descr="Kiara Advani adds her elegant touch to Slice's new ad as the new face of  the brand - ST Brand Valley">
              <a:extLst>
                <a:ext uri="{FF2B5EF4-FFF2-40B4-BE49-F238E27FC236}">
                  <a16:creationId xmlns:a16="http://schemas.microsoft.com/office/drawing/2014/main" id="{235379C2-15BB-3F41-A3DA-F6F6C20AE2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97907" y="1777852"/>
              <a:ext cx="2796185" cy="2796185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0C5B5B-3710-6A4F-B4E7-47C9A1373D55}"/>
                </a:ext>
              </a:extLst>
            </p:cNvPr>
            <p:cNvSpPr txBox="1"/>
            <p:nvPr/>
          </p:nvSpPr>
          <p:spPr>
            <a:xfrm>
              <a:off x="3278861" y="3132511"/>
              <a:ext cx="563427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dirty="0">
                  <a:solidFill>
                    <a:schemeClr val="bg1"/>
                  </a:solidFill>
                  <a:latin typeface="Cooper Black" panose="0208090404030B020404" pitchFamily="18" charset="77"/>
                </a:rPr>
                <a:t>SLICE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0B57DA2-F540-9A4F-A603-AF48D2AACCAF}"/>
                </a:ext>
              </a:extLst>
            </p:cNvPr>
            <p:cNvSpPr txBox="1"/>
            <p:nvPr/>
          </p:nvSpPr>
          <p:spPr>
            <a:xfrm>
              <a:off x="3011086" y="577303"/>
              <a:ext cx="43654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oper Black" panose="0208090404030B020404" pitchFamily="18" charset="77"/>
                  <a:cs typeface="Arial" panose="020B0604020202020204" pitchFamily="34" charset="0"/>
                </a:rPr>
                <a:t>Symbolism - </a:t>
              </a:r>
              <a:r>
                <a:rPr lang="en-US" sz="1400" dirty="0">
                  <a:solidFill>
                    <a:srgbClr val="009801"/>
                  </a:solidFill>
                  <a:latin typeface="Cooper Black" panose="0208090404030B020404" pitchFamily="18" charset="77"/>
                  <a:cs typeface="Arial" panose="020B0604020202020204" pitchFamily="34" charset="0"/>
                </a:rPr>
                <a:t>‘</a:t>
              </a:r>
              <a:r>
                <a:rPr lang="en-US" sz="1400" dirty="0" err="1">
                  <a:solidFill>
                    <a:srgbClr val="009801"/>
                  </a:solidFill>
                  <a:latin typeface="Cooper Black" panose="0208090404030B020404" pitchFamily="18" charset="77"/>
                  <a:cs typeface="Arial" panose="020B0604020202020204" pitchFamily="34" charset="0"/>
                </a:rPr>
                <a:t>Aam</a:t>
              </a:r>
              <a:r>
                <a:rPr lang="en-US" sz="1400" dirty="0">
                  <a:solidFill>
                    <a:srgbClr val="009801"/>
                  </a:solidFill>
                  <a:latin typeface="Cooper Black" panose="0208090404030B020404" pitchFamily="18" charset="77"/>
                  <a:cs typeface="Arial" panose="020B0604020202020204" pitchFamily="34" charset="0"/>
                </a:rPr>
                <a:t> Sutra’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Leveraging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sensuality, pleasure and desire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F607520-A402-774F-A567-2EF4186E5F03}"/>
                </a:ext>
              </a:extLst>
            </p:cNvPr>
            <p:cNvSpPr txBox="1"/>
            <p:nvPr/>
          </p:nvSpPr>
          <p:spPr>
            <a:xfrm>
              <a:off x="7826559" y="577303"/>
              <a:ext cx="43654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oper Black" panose="0208090404030B020404" pitchFamily="18" charset="77"/>
                  <a:cs typeface="Arial" panose="020B0604020202020204" pitchFamily="34" charset="0"/>
                </a:rPr>
                <a:t>Brand Narrative– </a:t>
              </a:r>
              <a:r>
                <a:rPr lang="en-US" sz="1400" dirty="0">
                  <a:solidFill>
                    <a:srgbClr val="009801"/>
                  </a:solidFill>
                  <a:latin typeface="Cooper Black" panose="0208090404030B020404" pitchFamily="18" charset="77"/>
                  <a:cs typeface="Arial" panose="020B0604020202020204" pitchFamily="34" charset="0"/>
                </a:rPr>
                <a:t>‘Captivating the senses’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Indulgence that acts as a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sensorial escape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53C420F-FE99-544B-ACF7-2CA6DC308279}"/>
                </a:ext>
              </a:extLst>
            </p:cNvPr>
            <p:cNvSpPr txBox="1"/>
            <p:nvPr/>
          </p:nvSpPr>
          <p:spPr>
            <a:xfrm>
              <a:off x="7826560" y="3175944"/>
              <a:ext cx="40498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oper Black" panose="0208090404030B020404" pitchFamily="18" charset="77"/>
                  <a:cs typeface="Arial" panose="020B0604020202020204" pitchFamily="34" charset="0"/>
                </a:rPr>
                <a:t>Creative Manifestation – </a:t>
              </a:r>
              <a:r>
                <a:rPr lang="en-US" sz="1400" dirty="0">
                  <a:solidFill>
                    <a:srgbClr val="009801"/>
                  </a:solidFill>
                  <a:latin typeface="Cooper Black" panose="0208090404030B020404" pitchFamily="18" charset="77"/>
                  <a:cs typeface="Arial" panose="020B0604020202020204" pitchFamily="34" charset="0"/>
                </a:rPr>
                <a:t>‘The Slice Bottle’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Letting the consumers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experience the brand 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in its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true sensorial form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DF1DDF-224B-3943-8DAE-17A5B8DE061C}"/>
                </a:ext>
              </a:extLst>
            </p:cNvPr>
            <p:cNvSpPr txBox="1"/>
            <p:nvPr/>
          </p:nvSpPr>
          <p:spPr>
            <a:xfrm>
              <a:off x="2325308" y="3385783"/>
              <a:ext cx="222238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The iconic visual of delicious &amp; </a:t>
              </a:r>
              <a:r>
                <a:rPr lang="en-US" sz="1200" u="sng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luxurious droplet of Slice gracefully caressing the protagonists’ lips</a:t>
              </a:r>
              <a:endParaRPr lang="en-US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DE65CC-721A-9746-B2EC-4F56919D3DF5}"/>
                </a:ext>
              </a:extLst>
            </p:cNvPr>
            <p:cNvSpPr txBox="1"/>
            <p:nvPr/>
          </p:nvSpPr>
          <p:spPr>
            <a:xfrm>
              <a:off x="3461119" y="4995394"/>
              <a:ext cx="403297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oper Black" panose="0208090404030B020404" pitchFamily="18" charset="77"/>
                  <a:cs typeface="Arial" panose="020B0604020202020204" pitchFamily="34" charset="0"/>
                </a:rPr>
                <a:t>Visual Imagery - </a:t>
              </a:r>
              <a:r>
                <a:rPr lang="en-US" sz="1400" dirty="0">
                  <a:solidFill>
                    <a:srgbClr val="009801"/>
                  </a:solidFill>
                  <a:latin typeface="Cooper Black" panose="0208090404030B020404" pitchFamily="18" charset="77"/>
                  <a:cs typeface="Arial" panose="020B0604020202020204" pitchFamily="34" charset="0"/>
                </a:rPr>
                <a:t>‘The Intimate Romantics’</a:t>
              </a:r>
            </a:p>
            <a:p>
              <a:r>
                <a:rPr lang="en-US" sz="1400" b="0" dirty="0">
                  <a:effectLst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Capturing the essence of young romantic partners, in the prime of their lives, as they indulge in the delightful experience of </a:t>
              </a:r>
              <a:r>
                <a:rPr lang="en-US" sz="1400" b="0" u="sng" dirty="0">
                  <a:effectLst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savoring Slice together</a:t>
              </a:r>
              <a:endParaRPr lang="en-US" sz="1400" u="sng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221CE91-D9C3-CF48-A0B5-2E2EFB041E1B}"/>
                </a:ext>
              </a:extLst>
            </p:cNvPr>
            <p:cNvSpPr txBox="1"/>
            <p:nvPr/>
          </p:nvSpPr>
          <p:spPr>
            <a:xfrm>
              <a:off x="10300603" y="1376370"/>
              <a:ext cx="1868420" cy="12772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Brand </a:t>
              </a:r>
              <a:r>
                <a:rPr lang="en-US" sz="1100" b="0" dirty="0">
                  <a:effectLst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ambassadors, Kiara(present) and Katrina (former) embodying the sheer bliss of savoring the </a:t>
              </a:r>
              <a:r>
                <a:rPr lang="en-US" sz="1100" b="0" u="sng" dirty="0">
                  <a:effectLst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mango indulgence </a:t>
              </a:r>
              <a:r>
                <a:rPr lang="en-US" sz="1100" b="0" dirty="0">
                  <a:effectLst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that </a:t>
              </a:r>
              <a:r>
                <a:rPr lang="en-US" sz="1100" b="0" u="sng" dirty="0">
                  <a:effectLst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transports you to tropical paradise</a:t>
              </a:r>
              <a:endParaRPr lang="en-US" sz="1100" u="sng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150" name="Picture 6" descr="Kiara Advani replaces Katrina Kaif in Slice advertisement, fans react - The  Daily Ausaf Pakistan News">
              <a:extLst>
                <a:ext uri="{FF2B5EF4-FFF2-40B4-BE49-F238E27FC236}">
                  <a16:creationId xmlns:a16="http://schemas.microsoft.com/office/drawing/2014/main" id="{D9062CE3-931D-E742-B823-E85A7CA87D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59" y="4579062"/>
              <a:ext cx="2841869" cy="1598551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CC09E898-CEB5-444F-A22D-7CBB7FAD1046}"/>
                </a:ext>
              </a:extLst>
            </p:cNvPr>
            <p:cNvSpPr/>
            <p:nvPr/>
          </p:nvSpPr>
          <p:spPr>
            <a:xfrm>
              <a:off x="4986075" y="1451109"/>
              <a:ext cx="421305" cy="523220"/>
            </a:xfrm>
            <a:prstGeom prst="ellipse">
              <a:avLst/>
            </a:prstGeom>
            <a:solidFill>
              <a:srgbClr val="F7BA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7268499-A93B-564B-8FE0-444E4653F9FF}"/>
                </a:ext>
              </a:extLst>
            </p:cNvPr>
            <p:cNvSpPr/>
            <p:nvPr/>
          </p:nvSpPr>
          <p:spPr>
            <a:xfrm>
              <a:off x="5472051" y="1455467"/>
              <a:ext cx="421305" cy="523220"/>
            </a:xfrm>
            <a:prstGeom prst="ellipse">
              <a:avLst/>
            </a:prstGeom>
            <a:solidFill>
              <a:srgbClr val="4A4F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37E290F-F32D-B04B-A79A-696513B3BFDF}"/>
                </a:ext>
              </a:extLst>
            </p:cNvPr>
            <p:cNvSpPr/>
            <p:nvPr/>
          </p:nvSpPr>
          <p:spPr>
            <a:xfrm>
              <a:off x="5980930" y="1451109"/>
              <a:ext cx="421305" cy="523220"/>
            </a:xfrm>
            <a:prstGeom prst="ellipse">
              <a:avLst/>
            </a:prstGeom>
            <a:solidFill>
              <a:srgbClr val="DCAB8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25C86A6-EB86-EB4A-8E82-5407E1E55E40}"/>
                </a:ext>
              </a:extLst>
            </p:cNvPr>
            <p:cNvSpPr/>
            <p:nvPr/>
          </p:nvSpPr>
          <p:spPr>
            <a:xfrm>
              <a:off x="6486014" y="1469683"/>
              <a:ext cx="421305" cy="523220"/>
            </a:xfrm>
            <a:prstGeom prst="ellipse">
              <a:avLst/>
            </a:prstGeom>
            <a:solidFill>
              <a:srgbClr val="FCFF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Picture 2">
              <a:extLst>
                <a:ext uri="{FF2B5EF4-FFF2-40B4-BE49-F238E27FC236}">
                  <a16:creationId xmlns:a16="http://schemas.microsoft.com/office/drawing/2014/main" id="{326F9CD0-F695-C747-B41D-CCEC2048A7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955389">
              <a:off x="10953436" y="4416965"/>
              <a:ext cx="938032" cy="2322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5" descr="Photo paradise beach, gokarna, beautiful seascape with empty beaches and clean sand">
              <a:extLst>
                <a:ext uri="{FF2B5EF4-FFF2-40B4-BE49-F238E27FC236}">
                  <a16:creationId xmlns:a16="http://schemas.microsoft.com/office/drawing/2014/main" id="{EDCDF6CA-BCD7-C349-80BC-11076CBF72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2588" y="1216943"/>
              <a:ext cx="2401866" cy="1596128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3F57AF0-1240-E941-965D-652AABBCE206}"/>
                </a:ext>
              </a:extLst>
            </p:cNvPr>
            <p:cNvSpPr txBox="1"/>
            <p:nvPr/>
          </p:nvSpPr>
          <p:spPr>
            <a:xfrm>
              <a:off x="9312505" y="4439618"/>
              <a:ext cx="2126723" cy="9387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0" dirty="0">
                  <a:effectLst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Putting spotlight on the bottle, showcasing its packaging that closely resembles the </a:t>
              </a:r>
              <a:r>
                <a:rPr lang="en-US" sz="1100" b="0" u="sng" dirty="0">
                  <a:effectLst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shape and essence of real juicy mangoes</a:t>
              </a:r>
              <a:endParaRPr lang="en-US" sz="1100" u="sng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6152" name="Picture 8" descr="Essay on the Mango (in English) for Classes 1, 2 &amp; 3: 10 Lines, Short &amp;  Long Paragraph">
              <a:extLst>
                <a:ext uri="{FF2B5EF4-FFF2-40B4-BE49-F238E27FC236}">
                  <a16:creationId xmlns:a16="http://schemas.microsoft.com/office/drawing/2014/main" id="{60D720D4-395B-214A-AF24-64110495447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824679" y="4183258"/>
              <a:ext cx="1428419" cy="1428419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28520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5226A45-C22C-AA48-898E-C1F062527A21}"/>
              </a:ext>
            </a:extLst>
          </p:cNvPr>
          <p:cNvGrpSpPr/>
          <p:nvPr/>
        </p:nvGrpSpPr>
        <p:grpSpPr>
          <a:xfrm>
            <a:off x="294011" y="459737"/>
            <a:ext cx="11784418" cy="5995787"/>
            <a:chOff x="294011" y="459737"/>
            <a:chExt cx="11784418" cy="5995787"/>
          </a:xfrm>
        </p:grpSpPr>
        <p:pic>
          <p:nvPicPr>
            <p:cNvPr id="7172" name="Picture 4">
              <a:extLst>
                <a:ext uri="{FF2B5EF4-FFF2-40B4-BE49-F238E27FC236}">
                  <a16:creationId xmlns:a16="http://schemas.microsoft.com/office/drawing/2014/main" id="{8D126C0D-835A-A649-BB0D-39097CEA6B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44030" y="1334464"/>
              <a:ext cx="3537982" cy="3537982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" name="Picture 12" descr="Maaza Mango Drink, Original Flavour, 1.2 L PET Bottle : Amazon.in: Grocery  &amp; Gourmet Foods">
              <a:extLst>
                <a:ext uri="{FF2B5EF4-FFF2-40B4-BE49-F238E27FC236}">
                  <a16:creationId xmlns:a16="http://schemas.microsoft.com/office/drawing/2014/main" id="{4B1DFEC4-7574-6F48-B1DA-890A937386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5914" y="1538559"/>
              <a:ext cx="3367046" cy="2082709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0A09682-67F1-4A4C-8941-4A71CB981BB1}"/>
                </a:ext>
              </a:extLst>
            </p:cNvPr>
            <p:cNvSpPr txBox="1"/>
            <p:nvPr/>
          </p:nvSpPr>
          <p:spPr>
            <a:xfrm>
              <a:off x="2987082" y="2420939"/>
              <a:ext cx="621783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7200" dirty="0">
                  <a:solidFill>
                    <a:schemeClr val="bg1"/>
                  </a:solidFill>
                  <a:latin typeface="Cooper Black" panose="0208090404030B020404" pitchFamily="18" charset="77"/>
                </a:rPr>
                <a:t>MAAZA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6207F56-8904-7A45-83CB-19FD1F9096C6}"/>
                </a:ext>
              </a:extLst>
            </p:cNvPr>
            <p:cNvSpPr txBox="1"/>
            <p:nvPr/>
          </p:nvSpPr>
          <p:spPr>
            <a:xfrm>
              <a:off x="294011" y="615884"/>
              <a:ext cx="436544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oper Black" panose="0208090404030B020404" pitchFamily="18" charset="77"/>
                  <a:cs typeface="Arial" panose="020B0604020202020204" pitchFamily="34" charset="0"/>
                </a:rPr>
                <a:t>Symbolism - </a:t>
              </a:r>
              <a:r>
                <a:rPr lang="en-US" sz="1400" dirty="0">
                  <a:solidFill>
                    <a:srgbClr val="009801"/>
                  </a:solidFill>
                  <a:latin typeface="Cooper Black" panose="0208090404030B020404" pitchFamily="18" charset="77"/>
                  <a:cs typeface="Arial" panose="020B0604020202020204" pitchFamily="34" charset="0"/>
                </a:rPr>
                <a:t>‘Togetherness’</a:t>
              </a:r>
            </a:p>
            <a:p>
              <a:r>
                <a:rPr lang="en-US" sz="1400" dirty="0">
                  <a:solidFill>
                    <a:srgbClr val="009801"/>
                  </a:solidFill>
                  <a:latin typeface="Cooper Black" panose="0208090404030B020404" pitchFamily="18" charset="77"/>
                  <a:cs typeface="Arial" panose="020B0604020202020204" pitchFamily="34" charset="0"/>
                </a:rPr>
                <a:t> </a:t>
              </a:r>
              <a:r>
                <a:rPr lang="en-US" altLang="en-US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L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aughter, and </a:t>
              </a:r>
              <a:r>
                <a:rPr kumimoji="0" lang="en-US" altLang="en-US" sz="1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shared experiences, </a:t>
              </a: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capturing the essence of </a:t>
              </a:r>
              <a:r>
                <a:rPr kumimoji="0" lang="en-US" altLang="en-US" sz="1400" b="0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happiness and positivity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55AFBD0-965E-2148-8A63-DACF40A7A9BF}"/>
                </a:ext>
              </a:extLst>
            </p:cNvPr>
            <p:cNvSpPr txBox="1"/>
            <p:nvPr/>
          </p:nvSpPr>
          <p:spPr>
            <a:xfrm>
              <a:off x="7847971" y="459737"/>
              <a:ext cx="4230458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oper Black" panose="0208090404030B020404" pitchFamily="18" charset="77"/>
                  <a:cs typeface="Arial" panose="020B0604020202020204" pitchFamily="34" charset="0"/>
                </a:rPr>
                <a:t>Brand Narrative – </a:t>
              </a:r>
              <a:r>
                <a:rPr lang="en-US" sz="1400" dirty="0">
                  <a:solidFill>
                    <a:srgbClr val="009801"/>
                  </a:solidFill>
                  <a:latin typeface="Cooper Black" panose="0208090404030B020404" pitchFamily="18" charset="77"/>
                  <a:cs typeface="Arial" panose="020B0604020202020204" pitchFamily="34" charset="0"/>
                </a:rPr>
                <a:t>‘Asli Mango’</a:t>
              </a:r>
              <a:r>
                <a:rPr lang="en-IN" sz="14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</a:p>
            <a:p>
              <a:r>
                <a:rPr lang="en-IN" sz="1400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Goodness of real Alphonso mangoes, offering an </a:t>
              </a:r>
              <a:r>
                <a:rPr lang="en-IN" sz="1400" u="sng" dirty="0"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authentic and indulgent mango experience, that is truly in the background of natural freshness </a:t>
              </a:r>
              <a:endParaRPr lang="en-US" sz="1400" dirty="0">
                <a:solidFill>
                  <a:srgbClr val="009801"/>
                </a:solidFill>
                <a:latin typeface="Cooper Black" panose="0208090404030B020404" pitchFamily="18" charset="77"/>
                <a:cs typeface="Arial" panose="020B0604020202020204" pitchFamily="34" charset="0"/>
              </a:endParaRPr>
            </a:p>
          </p:txBody>
        </p:sp>
        <p:pic>
          <p:nvPicPr>
            <p:cNvPr id="7170" name="Picture 2" descr="Maaza's new campaign seeks to evoke the feeling of togetherness">
              <a:extLst>
                <a:ext uri="{FF2B5EF4-FFF2-40B4-BE49-F238E27FC236}">
                  <a16:creationId xmlns:a16="http://schemas.microsoft.com/office/drawing/2014/main" id="{3FDD2513-E87D-CF43-AE60-3908765F1A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94011" y="4746826"/>
              <a:ext cx="2963841" cy="1708698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87B09D8-2344-C842-81DA-7CCCA45BACB7}"/>
                </a:ext>
              </a:extLst>
            </p:cNvPr>
            <p:cNvSpPr txBox="1"/>
            <p:nvPr/>
          </p:nvSpPr>
          <p:spPr>
            <a:xfrm>
              <a:off x="3395804" y="5074820"/>
              <a:ext cx="403297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oper Black" panose="0208090404030B020404" pitchFamily="18" charset="77"/>
                  <a:cs typeface="Arial" panose="020B0604020202020204" pitchFamily="34" charset="0"/>
                </a:rPr>
                <a:t>Visual Imagery - </a:t>
              </a:r>
              <a:r>
                <a:rPr lang="en-US" sz="1400" dirty="0">
                  <a:solidFill>
                    <a:srgbClr val="009801"/>
                  </a:solidFill>
                  <a:latin typeface="Cooper Black" panose="0208090404030B020404" pitchFamily="18" charset="77"/>
                  <a:cs typeface="Arial" panose="020B0604020202020204" pitchFamily="34" charset="0"/>
                </a:rPr>
                <a:t>‘The familial glue’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Using Ambassadors such as Pooja Hegde and Amitabh Bachchan, the brand is seen as one with a strong appeal and same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vigorous appreciation across ages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99E04CF-D223-0644-B01B-758E5EEB546C}"/>
                </a:ext>
              </a:extLst>
            </p:cNvPr>
            <p:cNvSpPr txBox="1"/>
            <p:nvPr/>
          </p:nvSpPr>
          <p:spPr>
            <a:xfrm>
              <a:off x="8039379" y="4366938"/>
              <a:ext cx="1789541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Cooper Black" panose="0208090404030B020404" pitchFamily="18" charset="77"/>
                  <a:cs typeface="Arial" panose="020B0604020202020204" pitchFamily="34" charset="0"/>
                </a:rPr>
                <a:t>Creative Cues – </a:t>
              </a:r>
              <a:r>
                <a:rPr lang="en-US" sz="1400" dirty="0">
                  <a:solidFill>
                    <a:srgbClr val="009801"/>
                  </a:solidFill>
                  <a:latin typeface="Cooper Black" panose="0208090404030B020404" pitchFamily="18" charset="77"/>
                  <a:cs typeface="Arial" panose="020B0604020202020204" pitchFamily="34" charset="0"/>
                </a:rPr>
                <a:t>Mango = </a:t>
              </a:r>
              <a:r>
                <a:rPr lang="en-US" sz="1400" dirty="0" err="1">
                  <a:solidFill>
                    <a:srgbClr val="009801"/>
                  </a:solidFill>
                  <a:latin typeface="Cooper Black" panose="0208090404030B020404" pitchFamily="18" charset="77"/>
                  <a:cs typeface="Arial" panose="020B0604020202020204" pitchFamily="34" charset="0"/>
                </a:rPr>
                <a:t>Maaza</a:t>
              </a:r>
              <a:endParaRPr lang="en-US" sz="1400" dirty="0">
                <a:solidFill>
                  <a:srgbClr val="009801"/>
                </a:solidFill>
                <a:latin typeface="Cooper Black" panose="0208090404030B020404" pitchFamily="18" charset="77"/>
                <a:cs typeface="Arial" panose="020B0604020202020204" pitchFamily="34" charset="0"/>
              </a:endParaRP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Consistently reminding consumers that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Maaza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is the only truly authentic </a:t>
              </a:r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flavour</a:t>
              </a: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with real juicy mangoes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21D66D7-65FF-D447-8B25-4FCBEDA63D52}"/>
                </a:ext>
              </a:extLst>
            </p:cNvPr>
            <p:cNvSpPr/>
            <p:nvPr/>
          </p:nvSpPr>
          <p:spPr>
            <a:xfrm>
              <a:off x="3922725" y="2023266"/>
              <a:ext cx="421305" cy="52322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3E570B2-5A28-F244-B1F6-EAE01FDD350D}"/>
                </a:ext>
              </a:extLst>
            </p:cNvPr>
            <p:cNvSpPr/>
            <p:nvPr/>
          </p:nvSpPr>
          <p:spPr>
            <a:xfrm>
              <a:off x="4308616" y="1519603"/>
              <a:ext cx="421305" cy="523220"/>
            </a:xfrm>
            <a:prstGeom prst="ellipse">
              <a:avLst/>
            </a:prstGeom>
            <a:solidFill>
              <a:srgbClr val="E009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90A14FDD-F1D4-6D43-8604-F65B4CBFFA72}"/>
                </a:ext>
              </a:extLst>
            </p:cNvPr>
            <p:cNvSpPr/>
            <p:nvPr/>
          </p:nvSpPr>
          <p:spPr>
            <a:xfrm>
              <a:off x="4759416" y="1132562"/>
              <a:ext cx="421305" cy="523220"/>
            </a:xfrm>
            <a:prstGeom prst="ellipse">
              <a:avLst/>
            </a:prstGeom>
            <a:solidFill>
              <a:srgbClr val="F8BE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3072982-64D4-DF4E-BE66-AF981204C74D}"/>
                </a:ext>
              </a:extLst>
            </p:cNvPr>
            <p:cNvSpPr/>
            <p:nvPr/>
          </p:nvSpPr>
          <p:spPr>
            <a:xfrm>
              <a:off x="5280685" y="854187"/>
              <a:ext cx="421305" cy="523220"/>
            </a:xfrm>
            <a:prstGeom prst="ellipse">
              <a:avLst/>
            </a:prstGeom>
            <a:solidFill>
              <a:srgbClr val="C85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A person holding her hand up&#10;&#10;Description automatically generated with low confidence">
              <a:extLst>
                <a:ext uri="{FF2B5EF4-FFF2-40B4-BE49-F238E27FC236}">
                  <a16:creationId xmlns:a16="http://schemas.microsoft.com/office/drawing/2014/main" id="{8B74D1FA-AD5C-2441-9B1E-99E538B21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16604" y="4086840"/>
              <a:ext cx="2381385" cy="2368684"/>
            </a:xfrm>
            <a:prstGeom prst="ellipse">
              <a:avLst/>
            </a:prstGeom>
          </p:spPr>
        </p:pic>
        <p:pic>
          <p:nvPicPr>
            <p:cNvPr id="15" name="Picture 14" descr="A screenshot of a social media post&#10;&#10;Description automatically generated with low confidence">
              <a:extLst>
                <a:ext uri="{FF2B5EF4-FFF2-40B4-BE49-F238E27FC236}">
                  <a16:creationId xmlns:a16="http://schemas.microsoft.com/office/drawing/2014/main" id="{F21C5709-8C85-3B42-B287-5B7244CD04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7300" y="1781213"/>
              <a:ext cx="2532075" cy="2134774"/>
            </a:xfrm>
            <a:prstGeom prst="round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95EAA89-D201-744B-8679-01EBA1F7698A}"/>
                </a:ext>
              </a:extLst>
            </p:cNvPr>
            <p:cNvSpPr txBox="1"/>
            <p:nvPr/>
          </p:nvSpPr>
          <p:spPr>
            <a:xfrm>
              <a:off x="340753" y="4032493"/>
              <a:ext cx="29170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Strategically placed at the </a:t>
              </a:r>
              <a:r>
                <a:rPr lang="en-US" sz="1400" u="sng" dirty="0">
                  <a:latin typeface="Arial" panose="020B0604020202020204" pitchFamily="34" charset="0"/>
                  <a:cs typeface="Arial" panose="020B0604020202020204" pitchFamily="34" charset="0"/>
                </a:rPr>
                <a:t>center of social moments</a:t>
              </a:r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4BF82D72-CEFA-B944-A311-CC4E39978C8F}"/>
                </a:ext>
              </a:extLst>
            </p:cNvPr>
            <p:cNvSpPr/>
            <p:nvPr/>
          </p:nvSpPr>
          <p:spPr>
            <a:xfrm>
              <a:off x="4115800" y="3909548"/>
              <a:ext cx="997999" cy="876991"/>
            </a:xfrm>
            <a:custGeom>
              <a:avLst/>
              <a:gdLst/>
              <a:ahLst/>
              <a:cxnLst/>
              <a:rect l="l" t="t" r="r" b="b"/>
              <a:pathLst>
                <a:path w="4682560" h="4114800">
                  <a:moveTo>
                    <a:pt x="0" y="0"/>
                  </a:moveTo>
                  <a:lnTo>
                    <a:pt x="4682560" y="0"/>
                  </a:lnTo>
                  <a:lnTo>
                    <a:pt x="4682560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544050DA-1DC2-5D44-BF7E-CA3D275DCE1E}"/>
                </a:ext>
              </a:extLst>
            </p:cNvPr>
            <p:cNvSpPr/>
            <p:nvPr/>
          </p:nvSpPr>
          <p:spPr>
            <a:xfrm>
              <a:off x="6499087" y="851492"/>
              <a:ext cx="997999" cy="876991"/>
            </a:xfrm>
            <a:custGeom>
              <a:avLst/>
              <a:gdLst/>
              <a:ahLst/>
              <a:cxnLst/>
              <a:rect l="l" t="t" r="r" b="b"/>
              <a:pathLst>
                <a:path w="4682560" h="4114800">
                  <a:moveTo>
                    <a:pt x="0" y="0"/>
                  </a:moveTo>
                  <a:lnTo>
                    <a:pt x="4682560" y="0"/>
                  </a:lnTo>
                  <a:lnTo>
                    <a:pt x="4682560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1412585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 2">
            <a:extLst>
              <a:ext uri="{FF2B5EF4-FFF2-40B4-BE49-F238E27FC236}">
                <a16:creationId xmlns:a16="http://schemas.microsoft.com/office/drawing/2014/main" id="{1CF9AE22-07B0-9144-A4AA-A329BA6441B4}"/>
              </a:ext>
            </a:extLst>
          </p:cNvPr>
          <p:cNvSpPr/>
          <p:nvPr/>
        </p:nvSpPr>
        <p:spPr>
          <a:xfrm>
            <a:off x="-1338528" y="-713816"/>
            <a:ext cx="2791889" cy="4261286"/>
          </a:xfrm>
          <a:custGeom>
            <a:avLst/>
            <a:gdLst/>
            <a:ahLst/>
            <a:cxnLst/>
            <a:rect l="l" t="t" r="r" b="b"/>
            <a:pathLst>
              <a:path w="6295644" h="8229600">
                <a:moveTo>
                  <a:pt x="0" y="0"/>
                </a:moveTo>
                <a:lnTo>
                  <a:pt x="6295644" y="0"/>
                </a:lnTo>
                <a:lnTo>
                  <a:pt x="62956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6E12581-A502-E31F-8E46-47C5AB7BC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2862" y="200886"/>
            <a:ext cx="829103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Each of our peers embodies a unique personality crafting a distinct space in the mind of the consumers…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4CF980-D6E9-9A4A-957A-6DE8E47D09E8}"/>
              </a:ext>
            </a:extLst>
          </p:cNvPr>
          <p:cNvSpPr/>
          <p:nvPr/>
        </p:nvSpPr>
        <p:spPr>
          <a:xfrm rot="5400000" flipH="1">
            <a:off x="6024772" y="-1993612"/>
            <a:ext cx="45719" cy="5921835"/>
          </a:xfrm>
          <a:prstGeom prst="rect">
            <a:avLst/>
          </a:prstGeom>
          <a:solidFill>
            <a:srgbClr val="803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Slice becomes the thickest mango drink in India; Unveils a new brand  campaign featuring brand ambassador Katrina Kaif | PepsiCo">
            <a:extLst>
              <a:ext uri="{FF2B5EF4-FFF2-40B4-BE49-F238E27FC236}">
                <a16:creationId xmlns:a16="http://schemas.microsoft.com/office/drawing/2014/main" id="{38697034-62F7-3947-AD68-F0F6A85A97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45015" y="1302993"/>
            <a:ext cx="1610295" cy="1610295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74678C1-0B1C-AF44-A7F9-AD5CCCED7A98}"/>
              </a:ext>
            </a:extLst>
          </p:cNvPr>
          <p:cNvGrpSpPr/>
          <p:nvPr/>
        </p:nvGrpSpPr>
        <p:grpSpPr>
          <a:xfrm>
            <a:off x="6773941" y="1200029"/>
            <a:ext cx="1714874" cy="1462743"/>
            <a:chOff x="3768767" y="3928379"/>
            <a:chExt cx="3087998" cy="27972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7D91B0C-C909-A245-97C9-0F0BFD8D9139}"/>
                </a:ext>
              </a:extLst>
            </p:cNvPr>
            <p:cNvSpPr/>
            <p:nvPr/>
          </p:nvSpPr>
          <p:spPr>
            <a:xfrm>
              <a:off x="4206240" y="4976949"/>
              <a:ext cx="2189738" cy="6923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815AB7C0-F09A-1542-A5A9-B85CB8A36A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68767" y="3928379"/>
              <a:ext cx="3087998" cy="279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4852B31-DD10-4647-9C28-DCD1165474C3}"/>
              </a:ext>
            </a:extLst>
          </p:cNvPr>
          <p:cNvSpPr/>
          <p:nvPr/>
        </p:nvSpPr>
        <p:spPr>
          <a:xfrm>
            <a:off x="3147068" y="3855353"/>
            <a:ext cx="1867028" cy="2220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742AD19-D12D-AA41-92FA-1F4A4ADAADFF}"/>
              </a:ext>
            </a:extLst>
          </p:cNvPr>
          <p:cNvSpPr/>
          <p:nvPr/>
        </p:nvSpPr>
        <p:spPr>
          <a:xfrm>
            <a:off x="6318561" y="3211102"/>
            <a:ext cx="2625634" cy="509451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065A20-73DF-B243-B2F1-374993D103FB}"/>
              </a:ext>
            </a:extLst>
          </p:cNvPr>
          <p:cNvSpPr txBox="1"/>
          <p:nvPr/>
        </p:nvSpPr>
        <p:spPr>
          <a:xfrm>
            <a:off x="6773941" y="2970779"/>
            <a:ext cx="1975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oper Black" panose="0208090404030B020404" pitchFamily="18" charset="77"/>
              </a:rPr>
              <a:t>Everyman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24980CD-2F10-6148-A492-39FBC63346AF}"/>
              </a:ext>
            </a:extLst>
          </p:cNvPr>
          <p:cNvSpPr/>
          <p:nvPr/>
        </p:nvSpPr>
        <p:spPr>
          <a:xfrm>
            <a:off x="3012862" y="3211102"/>
            <a:ext cx="2625634" cy="509451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9C3CBB4-82FA-0942-94F4-F22380B8C0B6}"/>
              </a:ext>
            </a:extLst>
          </p:cNvPr>
          <p:cNvSpPr txBox="1"/>
          <p:nvPr/>
        </p:nvSpPr>
        <p:spPr>
          <a:xfrm>
            <a:off x="3207247" y="2980269"/>
            <a:ext cx="1975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ooper Black" panose="0208090404030B020404" pitchFamily="18" charset="77"/>
              </a:rPr>
              <a:t>Lover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38CF7D3-4D66-4F47-BFD6-2BC9B98430C1}"/>
              </a:ext>
            </a:extLst>
          </p:cNvPr>
          <p:cNvSpPr/>
          <p:nvPr/>
        </p:nvSpPr>
        <p:spPr>
          <a:xfrm>
            <a:off x="2980685" y="4020231"/>
            <a:ext cx="2689988" cy="2181497"/>
          </a:xfrm>
          <a:prstGeom prst="roundRect">
            <a:avLst/>
          </a:prstGeom>
          <a:noFill/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6488C349-D891-1243-BCB9-A8628B81CC48}"/>
              </a:ext>
            </a:extLst>
          </p:cNvPr>
          <p:cNvSpPr/>
          <p:nvPr/>
        </p:nvSpPr>
        <p:spPr>
          <a:xfrm>
            <a:off x="6318561" y="4003629"/>
            <a:ext cx="2689988" cy="2181497"/>
          </a:xfrm>
          <a:prstGeom prst="roundRect">
            <a:avLst/>
          </a:prstGeom>
          <a:noFill/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6B491CC-802F-9D42-B9E1-5106821A1032}"/>
              </a:ext>
            </a:extLst>
          </p:cNvPr>
          <p:cNvSpPr/>
          <p:nvPr/>
        </p:nvSpPr>
        <p:spPr>
          <a:xfrm>
            <a:off x="2886892" y="3567244"/>
            <a:ext cx="2783782" cy="510178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91946A57-5E4A-A448-BA61-82543835E114}"/>
              </a:ext>
            </a:extLst>
          </p:cNvPr>
          <p:cNvSpPr/>
          <p:nvPr/>
        </p:nvSpPr>
        <p:spPr>
          <a:xfrm>
            <a:off x="6266200" y="3547470"/>
            <a:ext cx="2742350" cy="510178"/>
          </a:xfrm>
          <a:prstGeom prst="roundRect">
            <a:avLst/>
          </a:prstGeom>
          <a:solidFill>
            <a:srgbClr val="0098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665369-B507-3340-B1CB-F0618212991D}"/>
              </a:ext>
            </a:extLst>
          </p:cNvPr>
          <p:cNvSpPr txBox="1"/>
          <p:nvPr/>
        </p:nvSpPr>
        <p:spPr>
          <a:xfrm>
            <a:off x="6346921" y="3597055"/>
            <a:ext cx="2555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44BB72-C904-FF47-B105-5BDA9D7FB73D}"/>
              </a:ext>
            </a:extLst>
          </p:cNvPr>
          <p:cNvSpPr txBox="1"/>
          <p:nvPr/>
        </p:nvSpPr>
        <p:spPr>
          <a:xfrm>
            <a:off x="3632171" y="3606812"/>
            <a:ext cx="1293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Intimacy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F489C6-7C79-7244-A166-694CC5EA1B28}"/>
              </a:ext>
            </a:extLst>
          </p:cNvPr>
          <p:cNvSpPr txBox="1"/>
          <p:nvPr/>
        </p:nvSpPr>
        <p:spPr>
          <a:xfrm>
            <a:off x="3563368" y="4429131"/>
            <a:ext cx="2431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Passionate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Magnetic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Sensual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Soothing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4A0861C-FCBE-3E45-892B-878DB09FE646}"/>
              </a:ext>
            </a:extLst>
          </p:cNvPr>
          <p:cNvSpPr txBox="1"/>
          <p:nvPr/>
        </p:nvSpPr>
        <p:spPr>
          <a:xfrm>
            <a:off x="7016885" y="4429131"/>
            <a:ext cx="2431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Friendly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Authentic 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Humble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Togetherness</a:t>
            </a:r>
          </a:p>
        </p:txBody>
      </p:sp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FE287CFC-3DA9-CD44-836F-FD8833B3DC21}"/>
              </a:ext>
            </a:extLst>
          </p:cNvPr>
          <p:cNvSpPr/>
          <p:nvPr/>
        </p:nvSpPr>
        <p:spPr>
          <a:xfrm>
            <a:off x="384786" y="2195309"/>
            <a:ext cx="2194560" cy="1169126"/>
          </a:xfrm>
          <a:prstGeom prst="wedgeRoundRectCallout">
            <a:avLst>
              <a:gd name="adj1" fmla="val 68453"/>
              <a:gd name="adj2" fmla="val -43645"/>
              <a:gd name="adj3" fmla="val 16667"/>
            </a:avLst>
          </a:prstGeom>
          <a:solidFill>
            <a:srgbClr val="FEDB01"/>
          </a:solidFill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ular Callout 36">
            <a:extLst>
              <a:ext uri="{FF2B5EF4-FFF2-40B4-BE49-F238E27FC236}">
                <a16:creationId xmlns:a16="http://schemas.microsoft.com/office/drawing/2014/main" id="{F673CF8A-BF2A-A246-95FA-FE7E5A267BCE}"/>
              </a:ext>
            </a:extLst>
          </p:cNvPr>
          <p:cNvSpPr/>
          <p:nvPr/>
        </p:nvSpPr>
        <p:spPr>
          <a:xfrm>
            <a:off x="9243354" y="2195309"/>
            <a:ext cx="2194560" cy="1169126"/>
          </a:xfrm>
          <a:prstGeom prst="wedgeRoundRectCallout">
            <a:avLst>
              <a:gd name="adj1" fmla="val -65476"/>
              <a:gd name="adj2" fmla="val -48114"/>
              <a:gd name="adj3" fmla="val 16667"/>
            </a:avLst>
          </a:prstGeom>
          <a:solidFill>
            <a:srgbClr val="FEDB01"/>
          </a:solidFill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32C2AA1-73C6-F844-AFE3-952CA8714B90}"/>
              </a:ext>
            </a:extLst>
          </p:cNvPr>
          <p:cNvSpPr txBox="1"/>
          <p:nvPr/>
        </p:nvSpPr>
        <p:spPr>
          <a:xfrm>
            <a:off x="9539113" y="2364373"/>
            <a:ext cx="16030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u="sng" dirty="0">
                <a:latin typeface="Arial" panose="020B0604020202020204" pitchFamily="34" charset="0"/>
                <a:cs typeface="Arial" panose="020B0604020202020204" pitchFamily="34" charset="0"/>
              </a:rPr>
              <a:t>“You’re just like me and I’m just like you”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2DA3B1C-00F5-CA44-8D0C-51302DEA939E}"/>
              </a:ext>
            </a:extLst>
          </p:cNvPr>
          <p:cNvSpPr txBox="1"/>
          <p:nvPr/>
        </p:nvSpPr>
        <p:spPr>
          <a:xfrm>
            <a:off x="568330" y="2517936"/>
            <a:ext cx="1975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u="sng" dirty="0">
                <a:latin typeface="Arial" panose="020B0604020202020204" pitchFamily="34" charset="0"/>
                <a:cs typeface="Arial" panose="020B0604020202020204" pitchFamily="34" charset="0"/>
              </a:rPr>
              <a:t>“You are impossible to ignore”</a:t>
            </a:r>
          </a:p>
        </p:txBody>
      </p:sp>
      <p:sp>
        <p:nvSpPr>
          <p:cNvPr id="41" name="Freeform 2">
            <a:extLst>
              <a:ext uri="{FF2B5EF4-FFF2-40B4-BE49-F238E27FC236}">
                <a16:creationId xmlns:a16="http://schemas.microsoft.com/office/drawing/2014/main" id="{26928660-A973-D842-9632-768CCE71EDD5}"/>
              </a:ext>
            </a:extLst>
          </p:cNvPr>
          <p:cNvSpPr/>
          <p:nvPr/>
        </p:nvSpPr>
        <p:spPr>
          <a:xfrm>
            <a:off x="10508605" y="1946779"/>
            <a:ext cx="2791889" cy="4261286"/>
          </a:xfrm>
          <a:custGeom>
            <a:avLst/>
            <a:gdLst/>
            <a:ahLst/>
            <a:cxnLst/>
            <a:rect l="l" t="t" r="r" b="b"/>
            <a:pathLst>
              <a:path w="6295644" h="8229600">
                <a:moveTo>
                  <a:pt x="0" y="0"/>
                </a:moveTo>
                <a:lnTo>
                  <a:pt x="6295644" y="0"/>
                </a:lnTo>
                <a:lnTo>
                  <a:pt x="62956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3643114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amesh Chauhan's Bisleri to take on Prakash's Frooti with mango drink -  Rediff.com">
            <a:extLst>
              <a:ext uri="{FF2B5EF4-FFF2-40B4-BE49-F238E27FC236}">
                <a16:creationId xmlns:a16="http://schemas.microsoft.com/office/drawing/2014/main" id="{5DCF1DAA-AFC9-0A4B-A8B6-C4379E546F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20937" y="-13063"/>
            <a:ext cx="6871063" cy="6871063"/>
          </a:xfrm>
          <a:prstGeom prst="teardrop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3B8A94-1C3A-8F46-9278-A4AF7177E8FD}"/>
              </a:ext>
            </a:extLst>
          </p:cNvPr>
          <p:cNvSpPr txBox="1"/>
          <p:nvPr/>
        </p:nvSpPr>
        <p:spPr>
          <a:xfrm>
            <a:off x="304799" y="2129806"/>
            <a:ext cx="487897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009801"/>
                </a:solidFill>
                <a:latin typeface="Cooper Black" panose="0208090404030B020404" pitchFamily="18" charset="77"/>
              </a:rPr>
              <a:t>And when we think of </a:t>
            </a:r>
            <a:r>
              <a:rPr lang="en-US" sz="5400" dirty="0" err="1">
                <a:highlight>
                  <a:srgbClr val="FEDB01"/>
                </a:highlight>
                <a:latin typeface="Cooper Black" panose="0208090404030B020404" pitchFamily="18" charset="77"/>
              </a:rPr>
              <a:t>Frooti</a:t>
            </a:r>
            <a:r>
              <a:rPr lang="en-US" sz="5400" dirty="0">
                <a:highlight>
                  <a:srgbClr val="FEDB01"/>
                </a:highlight>
                <a:latin typeface="Cooper Black" panose="0208090404030B020404" pitchFamily="18" charset="77"/>
              </a:rPr>
              <a:t>…</a:t>
            </a:r>
          </a:p>
        </p:txBody>
      </p:sp>
      <p:sp>
        <p:nvSpPr>
          <p:cNvPr id="3" name="Teardrop 2">
            <a:extLst>
              <a:ext uri="{FF2B5EF4-FFF2-40B4-BE49-F238E27FC236}">
                <a16:creationId xmlns:a16="http://schemas.microsoft.com/office/drawing/2014/main" id="{0496386A-A4D0-4C41-B449-7DBB47AFDA86}"/>
              </a:ext>
            </a:extLst>
          </p:cNvPr>
          <p:cNvSpPr/>
          <p:nvPr/>
        </p:nvSpPr>
        <p:spPr>
          <a:xfrm>
            <a:off x="5046617" y="-450669"/>
            <a:ext cx="7419702" cy="7759337"/>
          </a:xfrm>
          <a:prstGeom prst="teardrop">
            <a:avLst/>
          </a:prstGeom>
          <a:noFill/>
          <a:ln>
            <a:solidFill>
              <a:srgbClr val="00980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62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ebsite&#10;&#10;Description automatically generated with low confidence">
            <a:extLst>
              <a:ext uri="{FF2B5EF4-FFF2-40B4-BE49-F238E27FC236}">
                <a16:creationId xmlns:a16="http://schemas.microsoft.com/office/drawing/2014/main" id="{3FCD5633-83F2-C046-8AC8-2F22B2571E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0" b="9377"/>
          <a:stretch/>
        </p:blipFill>
        <p:spPr>
          <a:xfrm>
            <a:off x="234461" y="242534"/>
            <a:ext cx="11723077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746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8E58CC85-0B7D-9247-9941-4A3779A8DDD5}"/>
              </a:ext>
            </a:extLst>
          </p:cNvPr>
          <p:cNvSpPr/>
          <p:nvPr/>
        </p:nvSpPr>
        <p:spPr>
          <a:xfrm>
            <a:off x="7500420" y="4138536"/>
            <a:ext cx="3112994" cy="292387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2">
            <a:extLst>
              <a:ext uri="{FF2B5EF4-FFF2-40B4-BE49-F238E27FC236}">
                <a16:creationId xmlns:a16="http://schemas.microsoft.com/office/drawing/2014/main" id="{0357D5B1-EB77-C147-B4C4-4DB675A37DAE}"/>
              </a:ext>
            </a:extLst>
          </p:cNvPr>
          <p:cNvSpPr/>
          <p:nvPr/>
        </p:nvSpPr>
        <p:spPr>
          <a:xfrm rot="1909147">
            <a:off x="372809" y="584385"/>
            <a:ext cx="5584057" cy="7446902"/>
          </a:xfrm>
          <a:custGeom>
            <a:avLst/>
            <a:gdLst/>
            <a:ahLst/>
            <a:cxnLst/>
            <a:rect l="l" t="t" r="r" b="b"/>
            <a:pathLst>
              <a:path w="6295644" h="8229600">
                <a:moveTo>
                  <a:pt x="0" y="0"/>
                </a:moveTo>
                <a:lnTo>
                  <a:pt x="6295644" y="0"/>
                </a:lnTo>
                <a:lnTo>
                  <a:pt x="62956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238C14-089E-B549-A28C-87F6168E13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6270" y="507278"/>
            <a:ext cx="82910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prstClr val="black"/>
                </a:solidFill>
                <a:latin typeface="Cooper Black" panose="0208090404030B020404" pitchFamily="18" charset="77"/>
              </a:rPr>
              <a:t>W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e observe our current personality to be that of a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EDB01"/>
                </a:highlight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JESTER</a:t>
            </a:r>
          </a:p>
        </p:txBody>
      </p:sp>
      <p:pic>
        <p:nvPicPr>
          <p:cNvPr id="2050" name="Picture 2" descr="The Jester Brand Archetype Revealed | Brand archetypes, Archetypes, Jester">
            <a:extLst>
              <a:ext uri="{FF2B5EF4-FFF2-40B4-BE49-F238E27FC236}">
                <a16:creationId xmlns:a16="http://schemas.microsoft.com/office/drawing/2014/main" id="{3B4B8E8C-DBC6-7D41-8171-5A2CD0B93F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3001" y="2306742"/>
            <a:ext cx="4524162" cy="306046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748BE24-844F-A143-800B-C82F67ACB034}"/>
              </a:ext>
            </a:extLst>
          </p:cNvPr>
          <p:cNvSpPr/>
          <p:nvPr/>
        </p:nvSpPr>
        <p:spPr>
          <a:xfrm rot="5400000" flipH="1">
            <a:off x="6073140" y="-1932345"/>
            <a:ext cx="45719" cy="5921835"/>
          </a:xfrm>
          <a:prstGeom prst="rect">
            <a:avLst/>
          </a:prstGeom>
          <a:solidFill>
            <a:srgbClr val="803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D07E2D6-D0CC-0344-B3F4-404C7E589D10}"/>
              </a:ext>
            </a:extLst>
          </p:cNvPr>
          <p:cNvSpPr/>
          <p:nvPr/>
        </p:nvSpPr>
        <p:spPr>
          <a:xfrm>
            <a:off x="7500420" y="1727856"/>
            <a:ext cx="3112994" cy="292387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F1B532-9FF3-D440-AD2E-F998769A23F5}"/>
              </a:ext>
            </a:extLst>
          </p:cNvPr>
          <p:cNvSpPr txBox="1"/>
          <p:nvPr/>
        </p:nvSpPr>
        <p:spPr>
          <a:xfrm>
            <a:off x="7454959" y="1432171"/>
            <a:ext cx="3203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Cooper Black" panose="0208090404030B020404" pitchFamily="18" charset="77"/>
                <a:cs typeface="Arial" panose="020B0604020202020204" pitchFamily="34" charset="0"/>
              </a:rPr>
              <a:t>How?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045EAD7-17E8-844C-B0AC-545659DAC616}"/>
              </a:ext>
            </a:extLst>
          </p:cNvPr>
          <p:cNvSpPr/>
          <p:nvPr/>
        </p:nvSpPr>
        <p:spPr>
          <a:xfrm>
            <a:off x="1578586" y="1727855"/>
            <a:ext cx="3112994" cy="292387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DA5874-4726-7549-9B03-B0D54E91F66B}"/>
              </a:ext>
            </a:extLst>
          </p:cNvPr>
          <p:cNvSpPr txBox="1"/>
          <p:nvPr/>
        </p:nvSpPr>
        <p:spPr>
          <a:xfrm>
            <a:off x="1533124" y="1432170"/>
            <a:ext cx="3203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Cooper Black" panose="0208090404030B020404" pitchFamily="18" charset="77"/>
                <a:cs typeface="Arial" panose="020B0604020202020204" pitchFamily="34" charset="0"/>
              </a:rPr>
              <a:t>Who?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9145773-90F5-394A-8E36-6557DA8487ED}"/>
              </a:ext>
            </a:extLst>
          </p:cNvPr>
          <p:cNvSpPr/>
          <p:nvPr/>
        </p:nvSpPr>
        <p:spPr>
          <a:xfrm>
            <a:off x="6986016" y="2306743"/>
            <a:ext cx="4169664" cy="1122257"/>
          </a:xfrm>
          <a:prstGeom prst="roundRect">
            <a:avLst/>
          </a:prstGeom>
          <a:solidFill>
            <a:srgbClr val="742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9CF952EA-8C49-1B42-9F5E-84FDD6954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796" y="140574"/>
            <a:ext cx="1784474" cy="114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70CBDE8-ABFF-8B44-8CE9-273A6F1E3719}"/>
              </a:ext>
            </a:extLst>
          </p:cNvPr>
          <p:cNvSpPr txBox="1"/>
          <p:nvPr/>
        </p:nvSpPr>
        <p:spPr>
          <a:xfrm>
            <a:off x="7290816" y="2406206"/>
            <a:ext cx="3560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Playful characters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Engaging visuals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Happy Times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4176F22-DBDD-D848-AD56-1AD98A609D0B}"/>
              </a:ext>
            </a:extLst>
          </p:cNvPr>
          <p:cNvSpPr txBox="1"/>
          <p:nvPr/>
        </p:nvSpPr>
        <p:spPr>
          <a:xfrm>
            <a:off x="7454959" y="3752276"/>
            <a:ext cx="32039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Cooper Black" panose="0208090404030B020404" pitchFamily="18" charset="77"/>
                <a:cs typeface="Arial" panose="020B0604020202020204" pitchFamily="34" charset="0"/>
              </a:rPr>
              <a:t>What?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AC1302A6-C61A-2F4D-816D-EEE16E53F7B9}"/>
              </a:ext>
            </a:extLst>
          </p:cNvPr>
          <p:cNvSpPr/>
          <p:nvPr/>
        </p:nvSpPr>
        <p:spPr>
          <a:xfrm>
            <a:off x="6986016" y="4626848"/>
            <a:ext cx="4169664" cy="1542304"/>
          </a:xfrm>
          <a:prstGeom prst="roundRect">
            <a:avLst/>
          </a:prstGeom>
          <a:solidFill>
            <a:srgbClr val="742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2990932-C546-0B4E-B152-3223DCED96A4}"/>
              </a:ext>
            </a:extLst>
          </p:cNvPr>
          <p:cNvSpPr txBox="1"/>
          <p:nvPr/>
        </p:nvSpPr>
        <p:spPr>
          <a:xfrm>
            <a:off x="7290816" y="4726311"/>
            <a:ext cx="37581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perceived as a brand that is  </a:t>
            </a:r>
            <a:r>
              <a:rPr lang="en-US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playful, delightful, and entertaining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 strikes a balance between tradition and contemporary elements, incorporating quirky twists </a:t>
            </a:r>
            <a:r>
              <a:rPr lang="en-US" sz="1600" b="0" i="0" u="sng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that evoke joy</a:t>
            </a:r>
            <a:endParaRPr lang="en-US" sz="16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0492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44B8F00-257A-D24D-996B-540C378F34A7}"/>
              </a:ext>
            </a:extLst>
          </p:cNvPr>
          <p:cNvSpPr txBox="1"/>
          <p:nvPr/>
        </p:nvSpPr>
        <p:spPr>
          <a:xfrm>
            <a:off x="1656494" y="810105"/>
            <a:ext cx="6426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Cooper Black" panose="0208090404030B020404" pitchFamily="18" charset="77"/>
                <a:cs typeface="Arial" panose="020B0604020202020204" pitchFamily="34" charset="0"/>
              </a:rPr>
              <a:t>However, there’s a </a:t>
            </a:r>
            <a:r>
              <a:rPr lang="en-US" sz="3200" i="1" dirty="0">
                <a:highlight>
                  <a:srgbClr val="FEDB01"/>
                </a:highlight>
                <a:latin typeface="Cooper Black" panose="0208090404030B020404" pitchFamily="18" charset="77"/>
                <a:cs typeface="Arial" panose="020B0604020202020204" pitchFamily="34" charset="0"/>
              </a:rPr>
              <a:t>challenge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8D4FF4A-4BFE-6A43-A847-6E21EA96040C}"/>
              </a:ext>
            </a:extLst>
          </p:cNvPr>
          <p:cNvSpPr/>
          <p:nvPr/>
        </p:nvSpPr>
        <p:spPr>
          <a:xfrm>
            <a:off x="1742647" y="1679826"/>
            <a:ext cx="6254496" cy="1228816"/>
          </a:xfrm>
          <a:prstGeom prst="roundRect">
            <a:avLst/>
          </a:prstGeom>
          <a:solidFill>
            <a:srgbClr val="742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E13B97-3BE9-B54C-AFA8-582F990C07E0}"/>
              </a:ext>
            </a:extLst>
          </p:cNvPr>
          <p:cNvSpPr txBox="1"/>
          <p:nvPr/>
        </p:nvSpPr>
        <p:spPr>
          <a:xfrm>
            <a:off x="2425399" y="1725992"/>
            <a:ext cx="48889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While we </a:t>
            </a:r>
            <a:r>
              <a:rPr lang="en-US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celebrate the brand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its products with </a:t>
            </a:r>
            <a:r>
              <a:rPr lang="en-US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appeal to the imaginative nature of kids,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</a:t>
            </a:r>
            <a:r>
              <a:rPr lang="en-US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unable to echo the spirit of the brand and what ‘the </a:t>
            </a:r>
            <a:r>
              <a:rPr lang="en-US" sz="1600" u="sng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frooti</a:t>
            </a:r>
            <a:r>
              <a:rPr lang="en-US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life’ represents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B4C139-B0ED-AE45-82D7-9CEF236C00A7}"/>
              </a:ext>
            </a:extLst>
          </p:cNvPr>
          <p:cNvSpPr txBox="1"/>
          <p:nvPr/>
        </p:nvSpPr>
        <p:spPr>
          <a:xfrm>
            <a:off x="1656494" y="3308221"/>
            <a:ext cx="6426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i="1" dirty="0">
                <a:latin typeface="Cooper Black" panose="0208090404030B020404" pitchFamily="18" charset="77"/>
                <a:cs typeface="Arial" panose="020B0604020202020204" pitchFamily="34" charset="0"/>
              </a:rPr>
              <a:t>The </a:t>
            </a:r>
            <a:r>
              <a:rPr lang="en-US" sz="3200" i="1" dirty="0">
                <a:highlight>
                  <a:srgbClr val="FEDB01"/>
                </a:highlight>
                <a:latin typeface="Cooper Black" panose="0208090404030B020404" pitchFamily="18" charset="77"/>
                <a:cs typeface="Arial" panose="020B0604020202020204" pitchFamily="34" charset="0"/>
              </a:rPr>
              <a:t>Solution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6A9CC4-1AAF-8A4E-A7CC-C6E2D00742D8}"/>
              </a:ext>
            </a:extLst>
          </p:cNvPr>
          <p:cNvSpPr/>
          <p:nvPr/>
        </p:nvSpPr>
        <p:spPr>
          <a:xfrm>
            <a:off x="1742647" y="4177942"/>
            <a:ext cx="6254496" cy="1271882"/>
          </a:xfrm>
          <a:prstGeom prst="roundRect">
            <a:avLst/>
          </a:prstGeom>
          <a:solidFill>
            <a:srgbClr val="742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F1813-D811-AE4F-9721-235E4003D12F}"/>
              </a:ext>
            </a:extLst>
          </p:cNvPr>
          <p:cNvSpPr txBox="1"/>
          <p:nvPr/>
        </p:nvSpPr>
        <p:spPr>
          <a:xfrm>
            <a:off x="2222004" y="4398384"/>
            <a:ext cx="52957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a brand that moves beyond celebrating the product to </a:t>
            </a:r>
            <a:r>
              <a:rPr lang="en-US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celebrating what we stand for and our universe of users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are </a:t>
            </a:r>
            <a:r>
              <a:rPr lang="en-US" sz="1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young, vibrant and aspirational </a:t>
            </a:r>
          </a:p>
        </p:txBody>
      </p:sp>
      <p:pic>
        <p:nvPicPr>
          <p:cNvPr id="5122" name="Picture 2" descr="Curved arrow - Free arrows icons">
            <a:extLst>
              <a:ext uri="{FF2B5EF4-FFF2-40B4-BE49-F238E27FC236}">
                <a16:creationId xmlns:a16="http://schemas.microsoft.com/office/drawing/2014/main" id="{CBF52829-8B50-8543-97F0-6A7DD92A4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474183">
            <a:off x="-444293" y="1914619"/>
            <a:ext cx="3371979" cy="337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9E9D7504-C7DE-FA49-9E4A-AA027EB784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21181" y="1198243"/>
            <a:ext cx="3678339" cy="469017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5342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8EF714-24A5-7142-92A7-65C3C6167078}"/>
              </a:ext>
            </a:extLst>
          </p:cNvPr>
          <p:cNvSpPr txBox="1"/>
          <p:nvPr/>
        </p:nvSpPr>
        <p:spPr>
          <a:xfrm>
            <a:off x="414526" y="2551837"/>
            <a:ext cx="50962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09801"/>
                </a:solidFill>
                <a:latin typeface="Cooper Black" panose="0208090404030B020404" pitchFamily="18" charset="77"/>
              </a:rPr>
              <a:t>Therefore, the </a:t>
            </a:r>
            <a:r>
              <a:rPr lang="en-US" sz="3600" dirty="0">
                <a:highlight>
                  <a:srgbClr val="FEDB01"/>
                </a:highlight>
                <a:latin typeface="Cooper Black" panose="0208090404030B020404" pitchFamily="18" charset="77"/>
              </a:rPr>
              <a:t>new Brand Approach </a:t>
            </a:r>
            <a:r>
              <a:rPr lang="en-US" sz="3600" dirty="0">
                <a:solidFill>
                  <a:srgbClr val="009801"/>
                </a:solidFill>
                <a:latin typeface="Cooper Black" panose="0208090404030B020404" pitchFamily="18" charset="77"/>
              </a:rPr>
              <a:t>for </a:t>
            </a:r>
            <a:r>
              <a:rPr lang="en-US" sz="3600" dirty="0" err="1">
                <a:solidFill>
                  <a:srgbClr val="009801"/>
                </a:solidFill>
                <a:latin typeface="Cooper Black" panose="0208090404030B020404" pitchFamily="18" charset="77"/>
              </a:rPr>
              <a:t>Frooti</a:t>
            </a:r>
            <a:r>
              <a:rPr lang="en-US" sz="3600" dirty="0">
                <a:solidFill>
                  <a:srgbClr val="009801"/>
                </a:solidFill>
                <a:latin typeface="Cooper Black" panose="0208090404030B020404" pitchFamily="18" charset="77"/>
              </a:rPr>
              <a:t> on digital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D4ACE35E-D19F-D741-88AB-BCD581172A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75" r="21875"/>
          <a:stretch/>
        </p:blipFill>
        <p:spPr bwMode="auto">
          <a:xfrm>
            <a:off x="6044453" y="433668"/>
            <a:ext cx="5715000" cy="5715000"/>
          </a:xfrm>
          <a:prstGeom prst="teardrop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ardrop 4">
            <a:extLst>
              <a:ext uri="{FF2B5EF4-FFF2-40B4-BE49-F238E27FC236}">
                <a16:creationId xmlns:a16="http://schemas.microsoft.com/office/drawing/2014/main" id="{4C0B02F0-7390-7F46-B944-B7BD43AD9BF1}"/>
              </a:ext>
            </a:extLst>
          </p:cNvPr>
          <p:cNvSpPr/>
          <p:nvPr/>
        </p:nvSpPr>
        <p:spPr>
          <a:xfrm>
            <a:off x="5768788" y="161365"/>
            <a:ext cx="6266330" cy="6259606"/>
          </a:xfrm>
          <a:prstGeom prst="teardrop">
            <a:avLst/>
          </a:prstGeom>
          <a:noFill/>
          <a:ln>
            <a:solidFill>
              <a:srgbClr val="00980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453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6B8065A-3FD8-4446-84C5-6007DEFB8188}"/>
              </a:ext>
            </a:extLst>
          </p:cNvPr>
          <p:cNvSpPr/>
          <p:nvPr/>
        </p:nvSpPr>
        <p:spPr>
          <a:xfrm>
            <a:off x="4422894" y="1723469"/>
            <a:ext cx="2828544" cy="3694176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0D9B978-4DDB-02AA-B379-71FFB1690053}"/>
              </a:ext>
            </a:extLst>
          </p:cNvPr>
          <p:cNvSpPr/>
          <p:nvPr/>
        </p:nvSpPr>
        <p:spPr>
          <a:xfrm>
            <a:off x="674050" y="645223"/>
            <a:ext cx="3550722" cy="2256312"/>
          </a:xfrm>
          <a:prstGeom prst="roundRect">
            <a:avLst/>
          </a:prstGeom>
          <a:solidFill>
            <a:schemeClr val="bg1"/>
          </a:solidFill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They are looking for brands that transcend the product, delivering on </a:t>
            </a:r>
            <a:r>
              <a:rPr lang="en-US" sz="1600" b="0" i="0" u="none" strike="noStrike" dirty="0">
                <a:solidFill>
                  <a:srgbClr val="742EAB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value, wellbeing </a:t>
            </a:r>
            <a:r>
              <a:rPr lang="en-US" sz="1600" dirty="0">
                <a:solidFill>
                  <a:srgbClr val="742EA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and </a:t>
            </a:r>
            <a:r>
              <a:rPr lang="en-US" sz="1600" b="0" i="0" u="none" strike="noStrike" dirty="0">
                <a:solidFill>
                  <a:srgbClr val="742EAB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echoing their identity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F20A24D-E9EB-BA17-15B9-A5224A558D6D}"/>
              </a:ext>
            </a:extLst>
          </p:cNvPr>
          <p:cNvSpPr/>
          <p:nvPr/>
        </p:nvSpPr>
        <p:spPr>
          <a:xfrm>
            <a:off x="1238128" y="518082"/>
            <a:ext cx="2422566" cy="350403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Cooper Black" panose="0208090404030B020404" pitchFamily="18" charset="77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30F1600-5A8B-7E3E-0FC6-CFE7EC9E36AE}"/>
              </a:ext>
            </a:extLst>
          </p:cNvPr>
          <p:cNvSpPr/>
          <p:nvPr/>
        </p:nvSpPr>
        <p:spPr>
          <a:xfrm>
            <a:off x="7529452" y="684316"/>
            <a:ext cx="3550722" cy="2256312"/>
          </a:xfrm>
          <a:prstGeom prst="roundRect">
            <a:avLst/>
          </a:prstGeom>
          <a:solidFill>
            <a:schemeClr val="bg1"/>
          </a:solidFill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="0" i="0" u="none" strike="noStrike" dirty="0">
              <a:solidFill>
                <a:srgbClr val="00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Our Peers are putting a spotlight on high quality 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premium mangoes, making them a catalyst to </a:t>
            </a:r>
            <a:r>
              <a:rPr lang="en-US" sz="1600" dirty="0">
                <a:solidFill>
                  <a:srgbClr val="742EAB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captivating and indulging experiences </a:t>
            </a:r>
            <a:endParaRPr lang="en-IN" sz="1600" dirty="0">
              <a:solidFill>
                <a:srgbClr val="742EAB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25E955E-E7BA-A12D-3786-811817C827E1}"/>
              </a:ext>
            </a:extLst>
          </p:cNvPr>
          <p:cNvSpPr/>
          <p:nvPr/>
        </p:nvSpPr>
        <p:spPr>
          <a:xfrm>
            <a:off x="753095" y="4308764"/>
            <a:ext cx="3550722" cy="2256312"/>
          </a:xfrm>
          <a:prstGeom prst="roundRect">
            <a:avLst/>
          </a:prstGeom>
          <a:solidFill>
            <a:schemeClr val="bg1"/>
          </a:solidFill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14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Crafted from fresh mangoes’ finest pulp, Frooti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’s </a:t>
            </a:r>
            <a:r>
              <a:rPr lang="en-US" sz="1600" b="0" i="0" u="none" strike="noStrike" dirty="0">
                <a:solidFill>
                  <a:srgbClr val="742EAB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juicy and flavorful mango taste is playful 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while evoking a sense of nostalgia</a:t>
            </a:r>
            <a:br>
              <a:rPr lang="en-US" sz="16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6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C88BF1D-674B-25BC-EAAD-88D6A94D4462}"/>
              </a:ext>
            </a:extLst>
          </p:cNvPr>
          <p:cNvSpPr/>
          <p:nvPr/>
        </p:nvSpPr>
        <p:spPr>
          <a:xfrm>
            <a:off x="7481578" y="4199907"/>
            <a:ext cx="3550722" cy="2256312"/>
          </a:xfrm>
          <a:prstGeom prst="roundRect">
            <a:avLst/>
          </a:prstGeom>
          <a:solidFill>
            <a:schemeClr val="bg1"/>
          </a:solidFill>
          <a:ln>
            <a:solidFill>
              <a:srgbClr val="0098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 India, there is a </a:t>
            </a:r>
            <a:r>
              <a:rPr lang="en-US" sz="1600" b="0" i="0" u="none" strike="noStrike" dirty="0">
                <a:solidFill>
                  <a:srgbClr val="742EAB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deep-rooted fascination with mangoes. </a:t>
            </a:r>
            <a:r>
              <a:rPr lang="en-US" sz="16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Consumers crave access to mangoes throughout the year, regardless of the season</a:t>
            </a:r>
            <a:endParaRPr lang="en-IN" sz="1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948DDE-DBDA-E248-B9B3-E188C24FC9AE}"/>
              </a:ext>
            </a:extLst>
          </p:cNvPr>
          <p:cNvSpPr txBox="1"/>
          <p:nvPr/>
        </p:nvSpPr>
        <p:spPr>
          <a:xfrm>
            <a:off x="-605858" y="32702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>
                <a:latin typeface="Cooper Black" panose="0208090404030B020404" pitchFamily="18" charset="77"/>
              </a:rPr>
              <a:t>Consumer Truth </a:t>
            </a:r>
          </a:p>
        </p:txBody>
      </p:sp>
      <p:sp>
        <p:nvSpPr>
          <p:cNvPr id="14" name="Rectangle: Rounded Corners 10">
            <a:extLst>
              <a:ext uri="{FF2B5EF4-FFF2-40B4-BE49-F238E27FC236}">
                <a16:creationId xmlns:a16="http://schemas.microsoft.com/office/drawing/2014/main" id="{F6325EC9-4F19-EC4B-A378-04125531EC8C}"/>
              </a:ext>
            </a:extLst>
          </p:cNvPr>
          <p:cNvSpPr/>
          <p:nvPr/>
        </p:nvSpPr>
        <p:spPr>
          <a:xfrm>
            <a:off x="8045656" y="517138"/>
            <a:ext cx="2422566" cy="350403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Cooper Black" panose="0208090404030B020404" pitchFamily="18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983A4E-6DE8-2549-8364-696BAEE7DB81}"/>
              </a:ext>
            </a:extLst>
          </p:cNvPr>
          <p:cNvSpPr txBox="1"/>
          <p:nvPr/>
        </p:nvSpPr>
        <p:spPr>
          <a:xfrm>
            <a:off x="6208939" y="32300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>
                <a:latin typeface="Cooper Black" panose="0208090404030B020404" pitchFamily="18" charset="77"/>
              </a:rPr>
              <a:t>Category Truth </a:t>
            </a:r>
          </a:p>
        </p:txBody>
      </p:sp>
      <p:sp>
        <p:nvSpPr>
          <p:cNvPr id="18" name="Rectangle: Rounded Corners 10">
            <a:extLst>
              <a:ext uri="{FF2B5EF4-FFF2-40B4-BE49-F238E27FC236}">
                <a16:creationId xmlns:a16="http://schemas.microsoft.com/office/drawing/2014/main" id="{8F2A0F69-0A87-0B4A-B7DB-C2B944EB8AC8}"/>
              </a:ext>
            </a:extLst>
          </p:cNvPr>
          <p:cNvSpPr/>
          <p:nvPr/>
        </p:nvSpPr>
        <p:spPr>
          <a:xfrm>
            <a:off x="1317173" y="4174815"/>
            <a:ext cx="2422566" cy="350403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Cooper Black" panose="0208090404030B020404" pitchFamily="18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758A48-584C-284E-93F0-E5A455D8AA77}"/>
              </a:ext>
            </a:extLst>
          </p:cNvPr>
          <p:cNvSpPr txBox="1"/>
          <p:nvPr/>
        </p:nvSpPr>
        <p:spPr>
          <a:xfrm>
            <a:off x="-519544" y="399014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>
                <a:latin typeface="Cooper Black" panose="0208090404030B020404" pitchFamily="18" charset="77"/>
              </a:rPr>
              <a:t>Company Truth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0167E3-0781-554F-8AB8-BDC17A88AEF6}"/>
              </a:ext>
            </a:extLst>
          </p:cNvPr>
          <p:cNvSpPr txBox="1"/>
          <p:nvPr/>
        </p:nvSpPr>
        <p:spPr>
          <a:xfrm>
            <a:off x="8217408" y="6577786"/>
            <a:ext cx="45030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Source : Inspired by the 4C framework by Mark Pollard</a:t>
            </a:r>
          </a:p>
        </p:txBody>
      </p:sp>
      <p:sp>
        <p:nvSpPr>
          <p:cNvPr id="25" name="Rectangle: Rounded Corners 10">
            <a:extLst>
              <a:ext uri="{FF2B5EF4-FFF2-40B4-BE49-F238E27FC236}">
                <a16:creationId xmlns:a16="http://schemas.microsoft.com/office/drawing/2014/main" id="{44430F5A-DE97-AD4D-B3EA-CA963E23BD3C}"/>
              </a:ext>
            </a:extLst>
          </p:cNvPr>
          <p:cNvSpPr/>
          <p:nvPr/>
        </p:nvSpPr>
        <p:spPr>
          <a:xfrm>
            <a:off x="8045656" y="4153699"/>
            <a:ext cx="2422566" cy="350403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latin typeface="Cooper Black" panose="0208090404030B020404" pitchFamily="18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50D2DD-62C5-0E49-8726-006E5E737ED4}"/>
              </a:ext>
            </a:extLst>
          </p:cNvPr>
          <p:cNvSpPr txBox="1"/>
          <p:nvPr/>
        </p:nvSpPr>
        <p:spPr>
          <a:xfrm>
            <a:off x="6096000" y="398068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dirty="0">
                <a:latin typeface="Cooper Black" panose="0208090404030B020404" pitchFamily="18" charset="77"/>
              </a:rPr>
              <a:t>Cultural Truth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104D4B-EBD2-2A49-A5A0-A94E329778F5}"/>
              </a:ext>
            </a:extLst>
          </p:cNvPr>
          <p:cNvSpPr txBox="1"/>
          <p:nvPr/>
        </p:nvSpPr>
        <p:spPr>
          <a:xfrm>
            <a:off x="4662549" y="2166219"/>
            <a:ext cx="2874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  <a:cs typeface="Arial" panose="020B0604020202020204" pitchFamily="34" charset="0"/>
              </a:rPr>
              <a:t>“ A full serving of entertainment”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02AAFA-BA0B-E24B-91F3-10A86EBAB686}"/>
              </a:ext>
            </a:extLst>
          </p:cNvPr>
          <p:cNvSpPr txBox="1"/>
          <p:nvPr/>
        </p:nvSpPr>
        <p:spPr>
          <a:xfrm>
            <a:off x="4501939" y="2901535"/>
            <a:ext cx="26187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essence of our social media platforms will be to create content that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truly entertains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our audience through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compelling and fun stories</a:t>
            </a:r>
            <a:endParaRPr lang="en-US" u="sng" dirty="0">
              <a:solidFill>
                <a:srgbClr val="00980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9104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M558299">
            <a:extLst>
              <a:ext uri="{FF2B5EF4-FFF2-40B4-BE49-F238E27FC236}">
                <a16:creationId xmlns:a16="http://schemas.microsoft.com/office/drawing/2014/main" id="{07A887F0-9514-4E4B-8D9E-EC44A06EED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3" t="3452" r="-373" b="3400"/>
          <a:stretch/>
        </p:blipFill>
        <p:spPr bwMode="auto">
          <a:xfrm>
            <a:off x="4343447" y="1248178"/>
            <a:ext cx="3791712" cy="529778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BC6BEA3-069E-9B4F-9CE1-650D77B3010D}"/>
              </a:ext>
            </a:extLst>
          </p:cNvPr>
          <p:cNvSpPr/>
          <p:nvPr/>
        </p:nvSpPr>
        <p:spPr>
          <a:xfrm>
            <a:off x="8741709" y="1466276"/>
            <a:ext cx="2623011" cy="953641"/>
          </a:xfrm>
          <a:prstGeom prst="roundRect">
            <a:avLst/>
          </a:prstGeom>
          <a:solidFill>
            <a:srgbClr val="742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3D8E3D4-C859-0A41-96F3-89DA75E3AEBD}"/>
              </a:ext>
            </a:extLst>
          </p:cNvPr>
          <p:cNvSpPr/>
          <p:nvPr/>
        </p:nvSpPr>
        <p:spPr>
          <a:xfrm>
            <a:off x="4155314" y="3006789"/>
            <a:ext cx="4309931" cy="1324420"/>
          </a:xfrm>
          <a:prstGeom prst="roundRect">
            <a:avLst/>
          </a:prstGeom>
          <a:solidFill>
            <a:srgbClr val="FEDB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21FE7B-19C4-B345-9CD9-4BAD04EB2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075" y="423580"/>
            <a:ext cx="9103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solidFill>
                  <a:prstClr val="black"/>
                </a:solidFill>
                <a:latin typeface="Cooper Black" panose="0208090404030B020404" pitchFamily="18" charset="77"/>
              </a:rPr>
              <a:t>With the spotlight on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EDB01"/>
                </a:highlight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The </a:t>
            </a:r>
            <a:r>
              <a:rPr kumimoji="0" lang="en-US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EDB01"/>
                </a:highlight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Frooti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EDB01"/>
                </a:highlight>
                <a:uLnTx/>
                <a:uFillTx/>
                <a:latin typeface="Cooper Black" panose="0208090404030B020404" pitchFamily="18" charset="77"/>
                <a:ea typeface="+mn-ea"/>
                <a:cs typeface="+mn-cs"/>
              </a:rPr>
              <a:t> </a:t>
            </a:r>
            <a:r>
              <a:rPr lang="en-US" altLang="en-US" dirty="0">
                <a:solidFill>
                  <a:prstClr val="black"/>
                </a:solidFill>
                <a:highlight>
                  <a:srgbClr val="FEDB01"/>
                </a:highlight>
                <a:latin typeface="Cooper Black" panose="0208090404030B020404" pitchFamily="18" charset="77"/>
              </a:rPr>
              <a:t>Life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EDB01"/>
              </a:highlight>
              <a:uLnTx/>
              <a:uFillTx/>
              <a:latin typeface="Cooper Black" panose="0208090404030B020404" pitchFamily="18" charset="77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2D5F28-C737-524F-A642-53714B4CF3A7}"/>
              </a:ext>
            </a:extLst>
          </p:cNvPr>
          <p:cNvSpPr/>
          <p:nvPr/>
        </p:nvSpPr>
        <p:spPr>
          <a:xfrm rot="5400000" flipH="1">
            <a:off x="6073139" y="-1986908"/>
            <a:ext cx="45719" cy="5921835"/>
          </a:xfrm>
          <a:prstGeom prst="rect">
            <a:avLst/>
          </a:prstGeom>
          <a:solidFill>
            <a:srgbClr val="803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7F6EDD-13EB-5349-A638-16D239AA0B78}"/>
              </a:ext>
            </a:extLst>
          </p:cNvPr>
          <p:cNvSpPr txBox="1"/>
          <p:nvPr/>
        </p:nvSpPr>
        <p:spPr>
          <a:xfrm>
            <a:off x="4344360" y="3068834"/>
            <a:ext cx="50943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ooper Black" panose="0208090404030B020404" pitchFamily="18" charset="77"/>
              </a:rPr>
              <a:t>Embodying the spirit of </a:t>
            </a:r>
            <a:r>
              <a:rPr lang="en-US" sz="3600" dirty="0" err="1">
                <a:latin typeface="Cooper Black" panose="0208090404030B020404" pitchFamily="18" charset="77"/>
              </a:rPr>
              <a:t>frooti</a:t>
            </a:r>
            <a:endParaRPr lang="en-US" sz="3600" dirty="0">
              <a:latin typeface="Cooper Black" panose="0208090404030B020404" pitchFamily="18" charset="77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9DCA95D-E528-3246-A1F2-0D683F4F32B9}"/>
              </a:ext>
            </a:extLst>
          </p:cNvPr>
          <p:cNvSpPr/>
          <p:nvPr/>
        </p:nvSpPr>
        <p:spPr>
          <a:xfrm>
            <a:off x="1162485" y="1454136"/>
            <a:ext cx="2607351" cy="953641"/>
          </a:xfrm>
          <a:prstGeom prst="roundRect">
            <a:avLst/>
          </a:prstGeom>
          <a:solidFill>
            <a:srgbClr val="742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D656CA-A009-C34F-8ED9-A2E9E9A5FC84}"/>
              </a:ext>
            </a:extLst>
          </p:cNvPr>
          <p:cNvSpPr txBox="1"/>
          <p:nvPr/>
        </p:nvSpPr>
        <p:spPr>
          <a:xfrm>
            <a:off x="1148733" y="1149656"/>
            <a:ext cx="2588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Infectiously entertaining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90D1F8-631A-9945-9B2A-E3F0C3AAED07}"/>
              </a:ext>
            </a:extLst>
          </p:cNvPr>
          <p:cNvSpPr txBox="1"/>
          <p:nvPr/>
        </p:nvSpPr>
        <p:spPr>
          <a:xfrm>
            <a:off x="8767824" y="1150545"/>
            <a:ext cx="2607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Unwavering Optimism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A15DFC7-F436-7045-9305-3FE286EE457F}"/>
              </a:ext>
            </a:extLst>
          </p:cNvPr>
          <p:cNvSpPr/>
          <p:nvPr/>
        </p:nvSpPr>
        <p:spPr>
          <a:xfrm>
            <a:off x="8770520" y="3006789"/>
            <a:ext cx="2596896" cy="953641"/>
          </a:xfrm>
          <a:prstGeom prst="roundRect">
            <a:avLst/>
          </a:prstGeom>
          <a:solidFill>
            <a:srgbClr val="742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21011E-FD77-934C-BC5B-109B718D6660}"/>
              </a:ext>
            </a:extLst>
          </p:cNvPr>
          <p:cNvSpPr txBox="1"/>
          <p:nvPr/>
        </p:nvSpPr>
        <p:spPr>
          <a:xfrm>
            <a:off x="8741709" y="2848679"/>
            <a:ext cx="2596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Zealous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1B55AD9-5ADF-B04B-BA02-72807BDA13A6}"/>
              </a:ext>
            </a:extLst>
          </p:cNvPr>
          <p:cNvSpPr/>
          <p:nvPr/>
        </p:nvSpPr>
        <p:spPr>
          <a:xfrm>
            <a:off x="1172940" y="3006789"/>
            <a:ext cx="2596896" cy="953641"/>
          </a:xfrm>
          <a:prstGeom prst="roundRect">
            <a:avLst/>
          </a:prstGeom>
          <a:solidFill>
            <a:srgbClr val="742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8FF037-4442-824C-A474-A4DB7F3F3FC6}"/>
              </a:ext>
            </a:extLst>
          </p:cNvPr>
          <p:cNvSpPr txBox="1"/>
          <p:nvPr/>
        </p:nvSpPr>
        <p:spPr>
          <a:xfrm>
            <a:off x="1261747" y="2848679"/>
            <a:ext cx="2596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Radiate Confidence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36E3380E-448D-F946-BBA3-D60C70C1955D}"/>
              </a:ext>
            </a:extLst>
          </p:cNvPr>
          <p:cNvSpPr/>
          <p:nvPr/>
        </p:nvSpPr>
        <p:spPr>
          <a:xfrm>
            <a:off x="1172940" y="4847441"/>
            <a:ext cx="2596896" cy="1393700"/>
          </a:xfrm>
          <a:prstGeom prst="roundRect">
            <a:avLst/>
          </a:prstGeom>
          <a:solidFill>
            <a:srgbClr val="742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2AEF3A-B52F-0B42-A092-FC7568888A97}"/>
              </a:ext>
            </a:extLst>
          </p:cNvPr>
          <p:cNvSpPr txBox="1"/>
          <p:nvPr/>
        </p:nvSpPr>
        <p:spPr>
          <a:xfrm>
            <a:off x="1365679" y="4689331"/>
            <a:ext cx="2596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People’s favorite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8D75027-20D1-1A44-B94B-6D3EE505E7EE}"/>
              </a:ext>
            </a:extLst>
          </p:cNvPr>
          <p:cNvSpPr/>
          <p:nvPr/>
        </p:nvSpPr>
        <p:spPr>
          <a:xfrm>
            <a:off x="8741709" y="4870772"/>
            <a:ext cx="2596896" cy="1367135"/>
          </a:xfrm>
          <a:prstGeom prst="roundRect">
            <a:avLst/>
          </a:prstGeom>
          <a:solidFill>
            <a:srgbClr val="742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EA419A-9FF3-B148-93BA-B21DA8FBD120}"/>
              </a:ext>
            </a:extLst>
          </p:cNvPr>
          <p:cNvSpPr txBox="1"/>
          <p:nvPr/>
        </p:nvSpPr>
        <p:spPr>
          <a:xfrm>
            <a:off x="8767824" y="4665109"/>
            <a:ext cx="2596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EDB01"/>
                </a:highlight>
                <a:latin typeface="Cooper Black" panose="0208090404030B020404" pitchFamily="18" charset="77"/>
              </a:rPr>
              <a:t>Big Dreams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156D88-88E6-6745-B134-286FD1314A23}"/>
              </a:ext>
            </a:extLst>
          </p:cNvPr>
          <p:cNvSpPr txBox="1"/>
          <p:nvPr/>
        </p:nvSpPr>
        <p:spPr>
          <a:xfrm>
            <a:off x="1483816" y="1828591"/>
            <a:ext cx="20332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 of every party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957EA14-97F8-264C-AA7E-8BA2D17D9391}"/>
              </a:ext>
            </a:extLst>
          </p:cNvPr>
          <p:cNvSpPr txBox="1"/>
          <p:nvPr/>
        </p:nvSpPr>
        <p:spPr>
          <a:xfrm>
            <a:off x="8941933" y="1752224"/>
            <a:ext cx="2222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 every situation with positivity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E202D1-F797-B54A-9AA1-F3E189A26C8C}"/>
              </a:ext>
            </a:extLst>
          </p:cNvPr>
          <p:cNvSpPr txBox="1"/>
          <p:nvPr/>
        </p:nvSpPr>
        <p:spPr>
          <a:xfrm>
            <a:off x="9004516" y="3191221"/>
            <a:ext cx="2222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Highly driven and motivated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91D4A7D-D520-F045-A58D-43BB53E264A5}"/>
              </a:ext>
            </a:extLst>
          </p:cNvPr>
          <p:cNvSpPr txBox="1"/>
          <p:nvPr/>
        </p:nvSpPr>
        <p:spPr>
          <a:xfrm>
            <a:off x="8928876" y="5262714"/>
            <a:ext cx="22225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are persevering, and aspirational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81D25F6-0ECB-894F-8EC4-65FB446DDA13}"/>
              </a:ext>
            </a:extLst>
          </p:cNvPr>
          <p:cNvSpPr txBox="1"/>
          <p:nvPr/>
        </p:nvSpPr>
        <p:spPr>
          <a:xfrm>
            <a:off x="1400254" y="3217894"/>
            <a:ext cx="2033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strong self belief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2D51B58-3C9B-654C-BE91-782ED4B3BCD2}"/>
              </a:ext>
            </a:extLst>
          </p:cNvPr>
          <p:cNvSpPr txBox="1"/>
          <p:nvPr/>
        </p:nvSpPr>
        <p:spPr>
          <a:xfrm>
            <a:off x="1118407" y="5054753"/>
            <a:ext cx="25968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 charismatic personality, makes them deeply loved and cherished</a:t>
            </a:r>
          </a:p>
        </p:txBody>
      </p:sp>
    </p:spTree>
    <p:extLst>
      <p:ext uri="{BB962C8B-B14F-4D97-AF65-F5344CB8AC3E}">
        <p14:creationId xmlns:p14="http://schemas.microsoft.com/office/powerpoint/2010/main" val="1015218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3245</TotalTime>
  <Words>1661</Words>
  <Application>Microsoft Office PowerPoint</Application>
  <PresentationFormat>Widescreen</PresentationFormat>
  <Paragraphs>209</Paragraphs>
  <Slides>29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Arial</vt:lpstr>
      <vt:lpstr>Calibri</vt:lpstr>
      <vt:lpstr>Calibri Light</vt:lpstr>
      <vt:lpstr>Century Gothic</vt:lpstr>
      <vt:lpstr>Cooper Black</vt:lpstr>
      <vt:lpstr>Verdana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Shreya Mohta</dc:creator>
  <cp:lastModifiedBy>Shreya Mohta</cp:lastModifiedBy>
  <cp:revision>395</cp:revision>
  <dcterms:created xsi:type="dcterms:W3CDTF">2023-06-08T06:13:11Z</dcterms:created>
  <dcterms:modified xsi:type="dcterms:W3CDTF">2023-06-29T14:41:11Z</dcterms:modified>
</cp:coreProperties>
</file>