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22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3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</p:sldIdLst>
  <p:sldSz cy="6858000" cx="12192000"/>
  <p:notesSz cx="6858000" cy="9144000"/>
  <p:embeddedFontLst>
    <p:embeddedFont>
      <p:font typeface="Roboto"/>
      <p:regular r:id="rId29"/>
      <p:bold r:id="rId30"/>
      <p:italic r:id="rId31"/>
      <p:boldItalic r:id="rId32"/>
    </p:embeddedFont>
    <p:embeddedFont>
      <p:font typeface="Century Gothic"/>
      <p:regular r:id="rId33"/>
      <p:bold r:id="rId34"/>
      <p:italic r:id="rId35"/>
      <p:boldItalic r:id="rId3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font" Target="fonts/Roboto-regular.fntdata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font" Target="fonts/Roboto-italic.fntdata"/><Relationship Id="rId30" Type="http://schemas.openxmlformats.org/officeDocument/2006/relationships/font" Target="fonts/Roboto-bold.fntdata"/><Relationship Id="rId11" Type="http://schemas.openxmlformats.org/officeDocument/2006/relationships/slide" Target="slides/slide6.xml"/><Relationship Id="rId33" Type="http://schemas.openxmlformats.org/officeDocument/2006/relationships/font" Target="fonts/CenturyGothic-regular.fntdata"/><Relationship Id="rId10" Type="http://schemas.openxmlformats.org/officeDocument/2006/relationships/slide" Target="slides/slide5.xml"/><Relationship Id="rId32" Type="http://schemas.openxmlformats.org/officeDocument/2006/relationships/font" Target="fonts/Roboto-boldItalic.fntdata"/><Relationship Id="rId13" Type="http://schemas.openxmlformats.org/officeDocument/2006/relationships/slide" Target="slides/slide8.xml"/><Relationship Id="rId35" Type="http://schemas.openxmlformats.org/officeDocument/2006/relationships/font" Target="fonts/CenturyGothic-italic.fntdata"/><Relationship Id="rId12" Type="http://schemas.openxmlformats.org/officeDocument/2006/relationships/slide" Target="slides/slide7.xml"/><Relationship Id="rId34" Type="http://schemas.openxmlformats.org/officeDocument/2006/relationships/font" Target="fonts/CenturyGothic-bold.fntdata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36" Type="http://schemas.openxmlformats.org/officeDocument/2006/relationships/font" Target="fonts/CenturyGothic-boldItalic.fntdata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77" name="Google Shape;177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https://www.vogue.in/culture-and-living/content/what-indias-booming-alternative-beverage-market-says-about-our-drinking-habits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https://www.mckinsey.com/industries/consumer-packaged-goods/our-insights/true-gen-generation-z-and-its-implications-for-companies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https://www.ogilvy.com/sites/g/files/dhpsjz106/files/pdfdocuments/RedPaper_GenZ_OSL.pdf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8" name="Google Shape;178;p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7" name="Google Shape;207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https://mpost.io/wp-content/uploads/BACARDI-Cocktail-Trends-Report-2023.pdf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https://bwdisrupt.businessworld.in/article/Evolving-Preferences-Of-Younger-Indian-Generation-In-Drinks/27-04-2022-426715/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https://brandequity.economictimes.indiatimes.com/news/business-of-brands/how-indian-alcohol-brands-are-raising-the-bar/96204353</a:t>
            </a:r>
            <a:endParaRPr/>
          </a:p>
        </p:txBody>
      </p:sp>
      <p:sp>
        <p:nvSpPr>
          <p:cNvPr id="208" name="Google Shape;208;p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7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9" name="Google Shape;239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40" name="Google Shape;240;p5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6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8" name="Google Shape;268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5" name="Google Shape;275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8" name="Google Shape;308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3" name="Google Shape;463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93" name="Google Shape;493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http://www.sirc.org/publik/drinking6.html</a:t>
            </a:r>
            <a:endParaRPr/>
          </a:p>
        </p:txBody>
      </p:sp>
      <p:sp>
        <p:nvSpPr>
          <p:cNvPr id="494" name="Google Shape;494;p1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8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7" name="Google Shape;527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They navigate </a:t>
            </a:r>
            <a:r>
              <a:rPr lang="en-US" sz="1200">
                <a:solidFill>
                  <a:srgbClr val="0070C0"/>
                </a:solidFill>
              </a:rPr>
              <a:t>choices laced with grace &amp; higher level of sophistication</a:t>
            </a:r>
            <a:r>
              <a:rPr lang="en-US" sz="1200"/>
              <a:t>, </a:t>
            </a:r>
            <a:endParaRPr/>
          </a:p>
        </p:txBody>
      </p:sp>
      <p:sp>
        <p:nvSpPr>
          <p:cNvPr id="528" name="Google Shape;528;p1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46" name="Google Shape;54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/>
              <a:t>They navigate </a:t>
            </a:r>
            <a:r>
              <a:rPr lang="en-US" sz="1200">
                <a:solidFill>
                  <a:srgbClr val="0070C0"/>
                </a:solidFill>
              </a:rPr>
              <a:t>choices laced with grace &amp; higher level of sophistication</a:t>
            </a:r>
            <a:r>
              <a:rPr lang="en-US" sz="1200"/>
              <a:t>, </a:t>
            </a:r>
            <a:endParaRPr/>
          </a:p>
        </p:txBody>
      </p:sp>
      <p:sp>
        <p:nvSpPr>
          <p:cNvPr id="547" name="Google Shape;547;p14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8" name="Shape 5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9" name="Google Shape;589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0" name="Google Shape;590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5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7" name="Google Shape;627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5" name="Shape 6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6" name="Google Shape;656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7" name="Google Shape;657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85" name="Shape 6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" name="Google Shape;686;p1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1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9" name="Shape 7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0" name="Google Shape;710;p1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1" name="Google Shape;711;p1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p2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19" name="Google Shape;719;p2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p2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763" name="Google Shape;763;p2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 design that is lively, intricate yet bold symbolizes a brand that celebrates vibrancy, attention to detail, and a fearless spirit. It represents a brand that is not afraid to make a statement, capturing the attention of its audience with its energetic and lively visual appeal. The intricate elements of the design showcase a dedication to craftsmanship, sophistication, and a rich depth of creativity. This design symbolizes a brand that values individuality, creativity, and a desire to stand out from the crowd. It resonates with an audience that appreciates boldness, artistic expression, and a sense of liveliness in their lifestyle choices. The combination of liveliness, intricacy, and boldness in the design reflects the brand's commitment to delivering a unique and captivating experience, appealing to a discerning audience seeking authenticity, artistic flair, and a touch of excitement.</a:t>
            </a:r>
            <a:endParaRPr/>
          </a:p>
        </p:txBody>
      </p:sp>
      <p:sp>
        <p:nvSpPr>
          <p:cNvPr id="764" name="Google Shape;764;p21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p2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1" name="Google Shape;791;p2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3" name="Shape 8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4" name="Google Shape;844;p2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845" name="Google Shape;845;p2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Social validation</a:t>
            </a:r>
            <a:endParaRPr/>
          </a:p>
        </p:txBody>
      </p:sp>
      <p:sp>
        <p:nvSpPr>
          <p:cNvPr id="846" name="Google Shape;846;p23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9" name="Google Shape;39;p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0" name="Google Shape;40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1" name="Google Shape;41;p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5" name="Google Shape;45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2" name="Google Shape;52;p8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4" name="Google Shape;54;p8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2" name="Google Shape;92;p1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1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5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1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15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6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16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02" name="Google Shape;102;p16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1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4" name="Google Shape;104;p16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17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08" name="Google Shape;108;p17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1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17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8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14" name="Google Shape;114;p18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5" name="Google Shape;115;p1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6" name="Google Shape;116;p18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19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0" name="Google Shape;120;p19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1" name="Google Shape;121;p19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0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7" name="Google Shape;127;p20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8" name="Google Shape;128;p20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129" name="Google Shape;129;p20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0" name="Google Shape;130;p20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2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2" name="Google Shape;132;p20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1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5" name="Google Shape;135;p21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36" name="Google Shape;136;p21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37" name="Google Shape;137;p2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2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9" name="Google Shape;139;p2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22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2" name="Google Shape;142;p22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44" name="Google Shape;144;p22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5" name="Google Shape;145;p2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6" name="Google Shape;146;p22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0" name="Google Shape;150;p2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1" name="Google Shape;151;p2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2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6" name="Google Shape;156;p24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7" name="Google Shape;157;p2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24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3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6" name="Google Shape;86;p13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7" name="Google Shape;87;p13"/>
          <p:cNvSpPr txBox="1"/>
          <p:nvPr>
            <p:ph idx="10" type="dt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8" name="Google Shape;88;p1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9" name="Google Shape;89;p13"/>
          <p:cNvSpPr txBox="1"/>
          <p:nvPr>
            <p:ph idx="12" type="sldNum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0.png"/><Relationship Id="rId4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0.jpg"/><Relationship Id="rId4" Type="http://schemas.openxmlformats.org/officeDocument/2006/relationships/image" Target="../media/image1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8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3.png"/><Relationship Id="rId4" Type="http://schemas.openxmlformats.org/officeDocument/2006/relationships/image" Target="../media/image5.png"/></Relationships>
</file>

<file path=ppt/slides/_rels/slide9.xml.rels><?xml version="1.0" encoding="UTF-8" standalone="yes"?><Relationships xmlns="http://schemas.openxmlformats.org/package/2006/relationships"><Relationship Id="rId20" Type="http://schemas.openxmlformats.org/officeDocument/2006/relationships/image" Target="../media/image21.png"/><Relationship Id="rId11" Type="http://schemas.openxmlformats.org/officeDocument/2006/relationships/image" Target="../media/image7.jpg"/><Relationship Id="rId22" Type="http://schemas.openxmlformats.org/officeDocument/2006/relationships/image" Target="../media/image32.png"/><Relationship Id="rId10" Type="http://schemas.openxmlformats.org/officeDocument/2006/relationships/image" Target="../media/image89.png"/><Relationship Id="rId21" Type="http://schemas.openxmlformats.org/officeDocument/2006/relationships/image" Target="../media/image22.jpg"/><Relationship Id="rId13" Type="http://schemas.openxmlformats.org/officeDocument/2006/relationships/image" Target="../media/image8.png"/><Relationship Id="rId12" Type="http://schemas.openxmlformats.org/officeDocument/2006/relationships/image" Target="../media/image19.jp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9" Type="http://schemas.openxmlformats.org/officeDocument/2006/relationships/image" Target="../media/image88.png"/><Relationship Id="rId15" Type="http://schemas.openxmlformats.org/officeDocument/2006/relationships/image" Target="../media/image25.png"/><Relationship Id="rId14" Type="http://schemas.openxmlformats.org/officeDocument/2006/relationships/image" Target="../media/image17.png"/><Relationship Id="rId17" Type="http://schemas.openxmlformats.org/officeDocument/2006/relationships/image" Target="../media/image18.png"/><Relationship Id="rId16" Type="http://schemas.openxmlformats.org/officeDocument/2006/relationships/image" Target="../media/image11.png"/><Relationship Id="rId5" Type="http://schemas.openxmlformats.org/officeDocument/2006/relationships/image" Target="../media/image6.png"/><Relationship Id="rId19" Type="http://schemas.openxmlformats.org/officeDocument/2006/relationships/image" Target="../media/image23.png"/><Relationship Id="rId6" Type="http://schemas.openxmlformats.org/officeDocument/2006/relationships/image" Target="../media/image9.png"/><Relationship Id="rId18" Type="http://schemas.openxmlformats.org/officeDocument/2006/relationships/image" Target="../media/image14.png"/><Relationship Id="rId7" Type="http://schemas.openxmlformats.org/officeDocument/2006/relationships/image" Target="../media/image12.png"/><Relationship Id="rId8" Type="http://schemas.openxmlformats.org/officeDocument/2006/relationships/image" Target="../media/image16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7.png"/><Relationship Id="rId4" Type="http://schemas.openxmlformats.org/officeDocument/2006/relationships/image" Target="../media/image29.png"/><Relationship Id="rId5" Type="http://schemas.openxmlformats.org/officeDocument/2006/relationships/image" Target="../media/image33.png"/><Relationship Id="rId6" Type="http://schemas.openxmlformats.org/officeDocument/2006/relationships/image" Target="../media/image30.png"/><Relationship Id="rId7" Type="http://schemas.openxmlformats.org/officeDocument/2006/relationships/image" Target="../media/image1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44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5.jp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4.png"/><Relationship Id="rId4" Type="http://schemas.openxmlformats.org/officeDocument/2006/relationships/image" Target="../media/image43.png"/><Relationship Id="rId5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13.png"/><Relationship Id="rId10" Type="http://schemas.openxmlformats.org/officeDocument/2006/relationships/image" Target="../media/image54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34.png"/><Relationship Id="rId4" Type="http://schemas.openxmlformats.org/officeDocument/2006/relationships/image" Target="../media/image43.png"/><Relationship Id="rId9" Type="http://schemas.openxmlformats.org/officeDocument/2006/relationships/image" Target="../media/image49.png"/><Relationship Id="rId5" Type="http://schemas.openxmlformats.org/officeDocument/2006/relationships/image" Target="../media/image40.png"/><Relationship Id="rId6" Type="http://schemas.openxmlformats.org/officeDocument/2006/relationships/image" Target="../media/image39.png"/><Relationship Id="rId7" Type="http://schemas.openxmlformats.org/officeDocument/2006/relationships/image" Target="../media/image38.png"/><Relationship Id="rId8" Type="http://schemas.openxmlformats.org/officeDocument/2006/relationships/image" Target="../media/image41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0.png"/><Relationship Id="rId4" Type="http://schemas.openxmlformats.org/officeDocument/2006/relationships/image" Target="../media/image53.png"/><Relationship Id="rId5" Type="http://schemas.openxmlformats.org/officeDocument/2006/relationships/image" Target="../media/image57.png"/><Relationship Id="rId6" Type="http://schemas.openxmlformats.org/officeDocument/2006/relationships/image" Target="../media/image50.png"/><Relationship Id="rId7" Type="http://schemas.openxmlformats.org/officeDocument/2006/relationships/image" Target="../media/image63.png"/><Relationship Id="rId8" Type="http://schemas.openxmlformats.org/officeDocument/2006/relationships/image" Target="../media/image49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52.png"/><Relationship Id="rId4" Type="http://schemas.openxmlformats.org/officeDocument/2006/relationships/image" Target="../media/image59.png"/><Relationship Id="rId5" Type="http://schemas.openxmlformats.org/officeDocument/2006/relationships/image" Target="../media/image68.png"/><Relationship Id="rId6" Type="http://schemas.openxmlformats.org/officeDocument/2006/relationships/image" Target="../media/image58.png"/><Relationship Id="rId7" Type="http://schemas.openxmlformats.org/officeDocument/2006/relationships/image" Target="../media/image60.png"/><Relationship Id="rId8" Type="http://schemas.openxmlformats.org/officeDocument/2006/relationships/image" Target="../media/image49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59.png"/><Relationship Id="rId4" Type="http://schemas.openxmlformats.org/officeDocument/2006/relationships/image" Target="../media/image62.png"/><Relationship Id="rId5" Type="http://schemas.openxmlformats.org/officeDocument/2006/relationships/image" Target="../media/image57.png"/><Relationship Id="rId6" Type="http://schemas.openxmlformats.org/officeDocument/2006/relationships/image" Target="../media/image60.png"/><Relationship Id="rId7" Type="http://schemas.openxmlformats.org/officeDocument/2006/relationships/image" Target="../media/image49.png"/><Relationship Id="rId8" Type="http://schemas.openxmlformats.org/officeDocument/2006/relationships/image" Target="../media/image52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59.png"/><Relationship Id="rId4" Type="http://schemas.openxmlformats.org/officeDocument/2006/relationships/image" Target="../media/image63.png"/><Relationship Id="rId5" Type="http://schemas.openxmlformats.org/officeDocument/2006/relationships/image" Target="../media/image57.png"/><Relationship Id="rId6" Type="http://schemas.openxmlformats.org/officeDocument/2006/relationships/image" Target="../media/image60.png"/><Relationship Id="rId7" Type="http://schemas.openxmlformats.org/officeDocument/2006/relationships/image" Target="../media/image66.png"/><Relationship Id="rId8" Type="http://schemas.openxmlformats.org/officeDocument/2006/relationships/image" Target="../media/image52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81.jpg"/></Relationships>
</file>

<file path=ppt/slides/_rels/slide20.xml.rels><?xml version="1.0" encoding="UTF-8" standalone="yes"?><Relationships xmlns="http://schemas.openxmlformats.org/package/2006/relationships"><Relationship Id="rId11" Type="http://schemas.openxmlformats.org/officeDocument/2006/relationships/image" Target="../media/image82.png"/><Relationship Id="rId10" Type="http://schemas.openxmlformats.org/officeDocument/2006/relationships/image" Target="../media/image6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2.png"/><Relationship Id="rId4" Type="http://schemas.openxmlformats.org/officeDocument/2006/relationships/image" Target="../media/image73.jpg"/><Relationship Id="rId9" Type="http://schemas.openxmlformats.org/officeDocument/2006/relationships/image" Target="../media/image76.jpg"/><Relationship Id="rId5" Type="http://schemas.openxmlformats.org/officeDocument/2006/relationships/image" Target="../media/image49.png"/><Relationship Id="rId6" Type="http://schemas.openxmlformats.org/officeDocument/2006/relationships/image" Target="../media/image78.png"/><Relationship Id="rId7" Type="http://schemas.openxmlformats.org/officeDocument/2006/relationships/image" Target="../media/image70.png"/><Relationship Id="rId8" Type="http://schemas.openxmlformats.org/officeDocument/2006/relationships/image" Target="../media/image64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9.jpg"/></Relationships>
</file>

<file path=ppt/slides/_rels/slide22.xml.rels><?xml version="1.0" encoding="UTF-8" standalone="yes"?><Relationships xmlns="http://schemas.openxmlformats.org/package/2006/relationships"><Relationship Id="rId11" Type="http://schemas.openxmlformats.org/officeDocument/2006/relationships/image" Target="../media/image85.png"/><Relationship Id="rId10" Type="http://schemas.openxmlformats.org/officeDocument/2006/relationships/image" Target="../media/image67.png"/><Relationship Id="rId13" Type="http://schemas.openxmlformats.org/officeDocument/2006/relationships/image" Target="../media/image13.png"/><Relationship Id="rId12" Type="http://schemas.openxmlformats.org/officeDocument/2006/relationships/image" Target="../media/image82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2.png"/><Relationship Id="rId4" Type="http://schemas.openxmlformats.org/officeDocument/2006/relationships/image" Target="../media/image73.jpg"/><Relationship Id="rId9" Type="http://schemas.openxmlformats.org/officeDocument/2006/relationships/image" Target="../media/image76.jpg"/><Relationship Id="rId5" Type="http://schemas.openxmlformats.org/officeDocument/2006/relationships/image" Target="../media/image49.png"/><Relationship Id="rId6" Type="http://schemas.openxmlformats.org/officeDocument/2006/relationships/image" Target="../media/image78.png"/><Relationship Id="rId7" Type="http://schemas.openxmlformats.org/officeDocument/2006/relationships/image" Target="../media/image70.png"/><Relationship Id="rId8" Type="http://schemas.openxmlformats.org/officeDocument/2006/relationships/image" Target="../media/image64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8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Google Shape;163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0" y="1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2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>
              <a:alpha val="4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5"/>
          <p:cNvSpPr txBox="1"/>
          <p:nvPr/>
        </p:nvSpPr>
        <p:spPr>
          <a:xfrm>
            <a:off x="2964501" y="2980804"/>
            <a:ext cx="6262998" cy="89639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Impact"/>
              <a:buNone/>
            </a:pPr>
            <a:r>
              <a:rPr b="0" i="0" lang="en-US" sz="30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CONSUMER TRUTHS &amp; BRAND LEARNINGS</a:t>
            </a:r>
            <a:endParaRPr b="0" i="0" sz="3000" u="none" cap="none" strike="noStrike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cxnSp>
        <p:nvCxnSpPr>
          <p:cNvPr id="166" name="Google Shape;166;p25"/>
          <p:cNvCxnSpPr/>
          <p:nvPr/>
        </p:nvCxnSpPr>
        <p:spPr>
          <a:xfrm>
            <a:off x="3165107" y="3742442"/>
            <a:ext cx="5861785" cy="0"/>
          </a:xfrm>
          <a:prstGeom prst="straightConnector1">
            <a:avLst/>
          </a:prstGeom>
          <a:noFill/>
          <a:ln cap="flat" cmpd="sng" w="9525">
            <a:solidFill>
              <a:srgbClr val="7F7F7F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167" name="Google Shape;167;p2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62887" y="3759513"/>
            <a:ext cx="2480109" cy="7445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50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6"/>
          <p:cNvSpPr/>
          <p:nvPr/>
        </p:nvSpPr>
        <p:spPr>
          <a:xfrm>
            <a:off x="2412984" y="2442921"/>
            <a:ext cx="7385355" cy="116955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4000" u="none" cap="none" strike="noStrike">
                <a:solidFill>
                  <a:srgbClr val="343434"/>
                </a:solidFill>
                <a:latin typeface="Impact"/>
                <a:ea typeface="Impact"/>
                <a:cs typeface="Impact"/>
                <a:sym typeface="Impact"/>
              </a:rPr>
              <a:t>There’s a New Rising Renaissance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3000" u="none" cap="none" strike="noStrike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in India’s Drinking Culture </a:t>
            </a:r>
            <a:endParaRPr b="0" i="0" sz="3000" u="none" cap="none" strike="noStrike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3" name="Google Shape;173;p26"/>
          <p:cNvCxnSpPr/>
          <p:nvPr/>
        </p:nvCxnSpPr>
        <p:spPr>
          <a:xfrm>
            <a:off x="2231492" y="3746902"/>
            <a:ext cx="7748337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4" name="Google Shape;174;p26"/>
          <p:cNvSpPr/>
          <p:nvPr/>
        </p:nvSpPr>
        <p:spPr>
          <a:xfrm>
            <a:off x="1666079" y="3990241"/>
            <a:ext cx="8714054" cy="7386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400" u="none" cap="none" strike="noStrike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Artisanal, handcrafted, ‘good-for-you’, stuffed with botanicals and aromatics – </a:t>
            </a:r>
            <a:br>
              <a:rPr b="0" i="0" lang="en-US" sz="1400" u="none" cap="none" strike="noStrike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400" u="none" cap="none" strike="noStrike">
                <a:solidFill>
                  <a:srgbClr val="111111"/>
                </a:solidFill>
                <a:latin typeface="Arial"/>
                <a:ea typeface="Arial"/>
                <a:cs typeface="Arial"/>
                <a:sym typeface="Arial"/>
              </a:rPr>
              <a:t>we have come a long way from Coke and lime cordial when it comes to what we mix our drinks with. </a:t>
            </a: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India's booming alternative beverage market is driven a growing crop of </a:t>
            </a:r>
            <a:r>
              <a:rPr b="0" i="0" lang="en-US" sz="14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conscious and progressive drinkers</a:t>
            </a:r>
            <a:r>
              <a:rPr b="0" i="0" lang="en-US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Google Shape;180;p27"/>
          <p:cNvSpPr/>
          <p:nvPr/>
        </p:nvSpPr>
        <p:spPr>
          <a:xfrm>
            <a:off x="8422876" y="0"/>
            <a:ext cx="3769124" cy="6858000"/>
          </a:xfrm>
          <a:prstGeom prst="rect">
            <a:avLst/>
          </a:prstGeom>
          <a:solidFill>
            <a:srgbClr val="F1E88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1" name="Google Shape;181;p27"/>
          <p:cNvPicPr preferRelativeResize="0"/>
          <p:nvPr/>
        </p:nvPicPr>
        <p:blipFill rotWithShape="1">
          <a:blip r:embed="rId3">
            <a:alphaModFix/>
          </a:blip>
          <a:srcRect b="9416" l="50033" r="22673" t="0"/>
          <a:stretch/>
        </p:blipFill>
        <p:spPr>
          <a:xfrm>
            <a:off x="9007397" y="0"/>
            <a:ext cx="2545237" cy="6212264"/>
          </a:xfrm>
          <a:prstGeom prst="rect">
            <a:avLst/>
          </a:prstGeom>
          <a:noFill/>
          <a:ln>
            <a:noFill/>
          </a:ln>
        </p:spPr>
      </p:pic>
      <p:sp>
        <p:nvSpPr>
          <p:cNvPr id="182" name="Google Shape;182;p27"/>
          <p:cNvSpPr txBox="1"/>
          <p:nvPr>
            <p:ph type="title"/>
          </p:nvPr>
        </p:nvSpPr>
        <p:spPr>
          <a:xfrm>
            <a:off x="455688" y="126611"/>
            <a:ext cx="7646911" cy="138718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entury Gothic"/>
              <a:buNone/>
            </a:pPr>
            <a:r>
              <a:rPr b="1" lang="en-US" sz="1800">
                <a:solidFill>
                  <a:srgbClr val="00000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These new-age consumers have their own unique value systems, driven by their increasingly connected context…</a:t>
            </a:r>
            <a:endParaRPr b="1" sz="1800">
              <a:solidFill>
                <a:srgbClr val="000000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183" name="Google Shape;183;p27"/>
          <p:cNvSpPr txBox="1"/>
          <p:nvPr/>
        </p:nvSpPr>
        <p:spPr>
          <a:xfrm>
            <a:off x="599850" y="1939206"/>
            <a:ext cx="3083554" cy="3539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500" u="none" cap="none" strike="noStrike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VALUE </a:t>
            </a:r>
            <a:r>
              <a:rPr b="1" i="0" lang="en-US" sz="1600" u="none" cap="none" strike="noStrike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Individuality</a:t>
            </a:r>
            <a:r>
              <a:rPr b="1" i="0" lang="en-US" sz="1700" u="none" cap="none" strike="noStrike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sz="1700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4" name="Google Shape;184;p27"/>
          <p:cNvSpPr/>
          <p:nvPr/>
        </p:nvSpPr>
        <p:spPr>
          <a:xfrm>
            <a:off x="563148" y="2263469"/>
            <a:ext cx="3336328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They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lean into their uniqueness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refuse to conform, celebrate diversity &amp; inclusivity &amp; hence also seek ways to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express their authentic selves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5" name="Google Shape;185;p27"/>
          <p:cNvSpPr txBox="1"/>
          <p:nvPr/>
        </p:nvSpPr>
        <p:spPr>
          <a:xfrm>
            <a:off x="4221712" y="1939206"/>
            <a:ext cx="3433346" cy="33855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DRIVEN BY</a:t>
            </a: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500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(Self)</a:t>
            </a:r>
            <a:r>
              <a:rPr b="1" lang="en-US" sz="1600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Discovery</a:t>
            </a:r>
            <a:endParaRPr b="1" sz="1600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27"/>
          <p:cNvSpPr txBox="1"/>
          <p:nvPr/>
        </p:nvSpPr>
        <p:spPr>
          <a:xfrm>
            <a:off x="4171769" y="2209232"/>
            <a:ext cx="3274664" cy="6459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They are constantly seeking ways to find and express their authentic selves &amp; are </a:t>
            </a:r>
            <a:r>
              <a:rPr b="0" lang="en-US" sz="11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not afraid to draw outside of the lines to fully unlock their spirit</a:t>
            </a:r>
            <a:r>
              <a:rPr b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sz="11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27"/>
          <p:cNvSpPr txBox="1"/>
          <p:nvPr/>
        </p:nvSpPr>
        <p:spPr>
          <a:xfrm>
            <a:off x="605694" y="3818135"/>
            <a:ext cx="3196750" cy="61798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increased accessibility, they are seeking </a:t>
            </a:r>
            <a:r>
              <a:rPr b="0" lang="en-US" sz="11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inspiration </a:t>
            </a:r>
            <a:r>
              <a:rPr b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</a:t>
            </a:r>
            <a:r>
              <a:rPr b="0" lang="en-US" sz="11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experiences laced with global influence</a:t>
            </a:r>
            <a:endParaRPr b="0" sz="1100" u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8" name="Google Shape;188;p27"/>
          <p:cNvSpPr txBox="1"/>
          <p:nvPr/>
        </p:nvSpPr>
        <p:spPr>
          <a:xfrm>
            <a:off x="599850" y="3513410"/>
            <a:ext cx="3344047" cy="3539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NURTURING</a:t>
            </a: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700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Aspirations </a:t>
            </a:r>
            <a:endParaRPr b="1" sz="1700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27"/>
          <p:cNvSpPr txBox="1"/>
          <p:nvPr/>
        </p:nvSpPr>
        <p:spPr>
          <a:xfrm>
            <a:off x="4221364" y="3513410"/>
            <a:ext cx="2380125" cy="3539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CONSCIOUS IN</a:t>
            </a:r>
            <a:r>
              <a:rPr lang="en-US" sz="15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700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Choices</a:t>
            </a:r>
            <a:endParaRPr b="1" sz="1700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0" name="Google Shape;190;p27"/>
          <p:cNvSpPr txBox="1"/>
          <p:nvPr/>
        </p:nvSpPr>
        <p:spPr>
          <a:xfrm>
            <a:off x="4227708" y="3807528"/>
            <a:ext cx="3326727" cy="6285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They look for </a:t>
            </a:r>
            <a:r>
              <a:rPr b="0" lang="en-US" sz="11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progressive alternatives that are ‘mindful’ of their self</a:t>
            </a:r>
            <a:r>
              <a:rPr b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across various aspects of their realities </a:t>
            </a:r>
            <a:endParaRPr b="0" sz="11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1" name="Google Shape;191;p27"/>
          <p:cNvSpPr txBox="1"/>
          <p:nvPr/>
        </p:nvSpPr>
        <p:spPr>
          <a:xfrm>
            <a:off x="4229875" y="5460106"/>
            <a:ext cx="3322391" cy="60938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Driven by their </a:t>
            </a:r>
            <a:r>
              <a:rPr b="0" lang="en-US" sz="11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fluid expression</a:t>
            </a:r>
            <a:r>
              <a:rPr b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they push to unlock a </a:t>
            </a:r>
            <a:r>
              <a:rPr b="0" lang="en-US" sz="11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mass of likeminded people to connect with</a:t>
            </a:r>
            <a:r>
              <a:rPr b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no matter how niche the interest.</a:t>
            </a:r>
            <a:endParaRPr b="0" sz="11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2" name="Google Shape;192;p27"/>
          <p:cNvSpPr txBox="1"/>
          <p:nvPr/>
        </p:nvSpPr>
        <p:spPr>
          <a:xfrm>
            <a:off x="4217761" y="5087141"/>
            <a:ext cx="3320957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SEEK</a:t>
            </a: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b="1" lang="en-US" sz="1700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Reciprocity</a:t>
            </a:r>
            <a:endParaRPr b="1" sz="1700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3" name="Google Shape;193;p27"/>
          <p:cNvSpPr txBox="1"/>
          <p:nvPr/>
        </p:nvSpPr>
        <p:spPr>
          <a:xfrm>
            <a:off x="563148" y="5456473"/>
            <a:ext cx="3245781" cy="74671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100"/>
              <a:buFont typeface="Arial"/>
              <a:buNone/>
            </a:pPr>
            <a:r>
              <a:rPr b="0" lang="en-US" sz="11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Liberal yet pragmatic</a:t>
            </a:r>
            <a:r>
              <a:rPr b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b="0" lang="en-US" sz="1100" u="non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ambitious yet rooted in family ties, gregarious yet acutely individualistic</a:t>
            </a:r>
            <a:r>
              <a:rPr b="0" lang="en-US" sz="1100" u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multitaskers, with a strong grip in personally steering their lives. </a:t>
            </a:r>
            <a:endParaRPr b="0" sz="1100" u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t/>
            </a:r>
            <a:endParaRPr b="0" sz="1200" u="non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4" name="Google Shape;194;p27"/>
          <p:cNvSpPr txBox="1"/>
          <p:nvPr/>
        </p:nvSpPr>
        <p:spPr>
          <a:xfrm>
            <a:off x="599850" y="5075288"/>
            <a:ext cx="2499119" cy="35394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5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GLOBAL YET </a:t>
            </a:r>
            <a:r>
              <a:rPr b="1" lang="en-US" sz="1700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Rooted</a:t>
            </a:r>
            <a:endParaRPr b="1" sz="1700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95" name="Google Shape;195;p27"/>
          <p:cNvPicPr preferRelativeResize="0"/>
          <p:nvPr/>
        </p:nvPicPr>
        <p:blipFill rotWithShape="1">
          <a:blip r:embed="rId4">
            <a:alphaModFix/>
          </a:blip>
          <a:srcRect b="6270" l="2416" r="0" t="0"/>
          <a:stretch/>
        </p:blipFill>
        <p:spPr>
          <a:xfrm>
            <a:off x="8424328" y="992220"/>
            <a:ext cx="3823912" cy="59007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7"/>
          <p:cNvSpPr txBox="1"/>
          <p:nvPr/>
        </p:nvSpPr>
        <p:spPr>
          <a:xfrm>
            <a:off x="6251" y="6627168"/>
            <a:ext cx="4518362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McKinsey ‘TrueGen’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Google Shape;197;p27"/>
          <p:cNvSpPr/>
          <p:nvPr/>
        </p:nvSpPr>
        <p:spPr>
          <a:xfrm>
            <a:off x="479525" y="1834688"/>
            <a:ext cx="3459997" cy="1125681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D8D1C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8" name="Google Shape;198;p27"/>
          <p:cNvSpPr/>
          <p:nvPr/>
        </p:nvSpPr>
        <p:spPr>
          <a:xfrm>
            <a:off x="480872" y="3420879"/>
            <a:ext cx="3459997" cy="1125681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D8D1C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Google Shape;199;p27"/>
          <p:cNvSpPr/>
          <p:nvPr/>
        </p:nvSpPr>
        <p:spPr>
          <a:xfrm>
            <a:off x="466694" y="5001917"/>
            <a:ext cx="3459997" cy="1210347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D8D1C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0" name="Google Shape;200;p27"/>
          <p:cNvSpPr/>
          <p:nvPr/>
        </p:nvSpPr>
        <p:spPr>
          <a:xfrm>
            <a:off x="4092986" y="1834688"/>
            <a:ext cx="3459997" cy="1125681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D8D1C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1" name="Google Shape;201;p27"/>
          <p:cNvSpPr/>
          <p:nvPr/>
        </p:nvSpPr>
        <p:spPr>
          <a:xfrm>
            <a:off x="4092986" y="3423352"/>
            <a:ext cx="3459997" cy="1125681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D8D1C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2" name="Google Shape;202;p27"/>
          <p:cNvSpPr/>
          <p:nvPr/>
        </p:nvSpPr>
        <p:spPr>
          <a:xfrm>
            <a:off x="4092986" y="5000780"/>
            <a:ext cx="3459997" cy="1211484"/>
          </a:xfrm>
          <a:prstGeom prst="roundRect">
            <a:avLst>
              <a:gd fmla="val 16667" name="adj"/>
            </a:avLst>
          </a:prstGeom>
          <a:noFill/>
          <a:ln cap="flat" cmpd="sng" w="12700">
            <a:solidFill>
              <a:srgbClr val="D8D1C9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3" name="Google Shape;203;p27"/>
          <p:cNvSpPr/>
          <p:nvPr/>
        </p:nvSpPr>
        <p:spPr>
          <a:xfrm rot="10800000">
            <a:off x="8187119" y="4148487"/>
            <a:ext cx="398615" cy="2744508"/>
          </a:xfrm>
          <a:prstGeom prst="rect">
            <a:avLst/>
          </a:prstGeom>
          <a:solidFill>
            <a:srgbClr val="B2DDC1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04" name="Google Shape;204;p27"/>
          <p:cNvCxnSpPr/>
          <p:nvPr/>
        </p:nvCxnSpPr>
        <p:spPr>
          <a:xfrm>
            <a:off x="455689" y="1266996"/>
            <a:ext cx="2871881" cy="0"/>
          </a:xfrm>
          <a:prstGeom prst="straightConnector1">
            <a:avLst/>
          </a:prstGeom>
          <a:noFill/>
          <a:ln cap="flat" cmpd="sng" w="28575">
            <a:solidFill>
              <a:srgbClr val="D082B6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9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10 DELICIOUS CITRUS COCKTAILS ALMOST TOO BEAUTIFUL TO DRINK — MAL HOLCOMB  BOTTS" id="210" name="Google Shape;210;p28"/>
          <p:cNvPicPr preferRelativeResize="0"/>
          <p:nvPr/>
        </p:nvPicPr>
        <p:blipFill rotWithShape="1">
          <a:blip r:embed="rId3">
            <a:alphaModFix/>
          </a:blip>
          <a:srcRect b="51065" l="0" r="0" t="18102"/>
          <a:stretch/>
        </p:blipFill>
        <p:spPr>
          <a:xfrm flipH="1">
            <a:off x="412" y="0"/>
            <a:ext cx="12191588" cy="28194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8"/>
          <p:cNvSpPr/>
          <p:nvPr/>
        </p:nvSpPr>
        <p:spPr>
          <a:xfrm>
            <a:off x="206" y="-293324"/>
            <a:ext cx="12192000" cy="3112724"/>
          </a:xfrm>
          <a:prstGeom prst="rect">
            <a:avLst/>
          </a:prstGeom>
          <a:solidFill>
            <a:schemeClr val="lt1">
              <a:alpha val="29803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Google Shape;212;p28"/>
          <p:cNvSpPr txBox="1"/>
          <p:nvPr/>
        </p:nvSpPr>
        <p:spPr>
          <a:xfrm>
            <a:off x="746357" y="642033"/>
            <a:ext cx="10446576" cy="121472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entury Gothic"/>
              <a:buNone/>
            </a:pPr>
            <a:r>
              <a:rPr b="1" lang="en-US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These traits also reflect in their alcohol consumption choices, ushering a shift in in attitude towards drinking being a </a:t>
            </a:r>
            <a:r>
              <a:rPr b="1" lang="en-US" sz="17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“just-for-kicks” social act </a:t>
            </a:r>
            <a:r>
              <a:rPr b="1" lang="en-US" sz="1700">
                <a:solidFill>
                  <a:schemeClr val="dk1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to </a:t>
            </a:r>
            <a:r>
              <a:rPr b="1" lang="en-US" sz="1700">
                <a:solidFill>
                  <a:srgbClr val="0070C0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savoring the experience itself</a:t>
            </a:r>
            <a:endParaRPr b="1" sz="1700">
              <a:solidFill>
                <a:schemeClr val="dk1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13" name="Google Shape;213;p28"/>
          <p:cNvSpPr txBox="1"/>
          <p:nvPr/>
        </p:nvSpPr>
        <p:spPr>
          <a:xfrm>
            <a:off x="525346" y="3372095"/>
            <a:ext cx="2751980" cy="7289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r>
              <a:rPr lang="en-US" sz="1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TRANSFORMATIONAL</a:t>
            </a:r>
            <a:endParaRPr sz="18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14" name="Google Shape;214;p28"/>
          <p:cNvSpPr txBox="1"/>
          <p:nvPr/>
        </p:nvSpPr>
        <p:spPr>
          <a:xfrm>
            <a:off x="525346" y="3827919"/>
            <a:ext cx="126511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82B6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Taste</a:t>
            </a:r>
            <a:endParaRPr b="1" i="0" sz="1800" u="none" cap="none" strike="noStrike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28"/>
          <p:cNvSpPr txBox="1"/>
          <p:nvPr/>
        </p:nvSpPr>
        <p:spPr>
          <a:xfrm>
            <a:off x="4999622" y="3372095"/>
            <a:ext cx="1987793" cy="7289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r>
              <a:rPr lang="en-US" sz="1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CONSCIOUS</a:t>
            </a:r>
            <a:endParaRPr sz="18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16" name="Google Shape;216;p28"/>
          <p:cNvSpPr txBox="1"/>
          <p:nvPr/>
        </p:nvSpPr>
        <p:spPr>
          <a:xfrm>
            <a:off x="4999622" y="3827919"/>
            <a:ext cx="12412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82B6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Drinking</a:t>
            </a:r>
            <a:endParaRPr b="1" i="0" sz="1800" u="none" cap="none" strike="noStrike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28"/>
          <p:cNvSpPr/>
          <p:nvPr/>
        </p:nvSpPr>
        <p:spPr>
          <a:xfrm>
            <a:off x="501800" y="4628063"/>
            <a:ext cx="2118031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There is emergence of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liberated attitudes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prioritizing experimentation with new ingredients and flavor combinations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at home, during celebratory moments, and everywhere in between. </a:t>
            </a:r>
            <a:endParaRPr/>
          </a:p>
        </p:txBody>
      </p:sp>
      <p:sp>
        <p:nvSpPr>
          <p:cNvPr id="218" name="Google Shape;218;p28"/>
          <p:cNvSpPr/>
          <p:nvPr/>
        </p:nvSpPr>
        <p:spPr>
          <a:xfrm>
            <a:off x="4999622" y="4628063"/>
            <a:ext cx="203200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Driven by factors like health consciousness to aspiring for more authentic, less alcohol-influenced connections with people,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mindful drinking brings self-reflection to a glass of drink. </a:t>
            </a:r>
            <a:endParaRPr sz="12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28"/>
          <p:cNvSpPr/>
          <p:nvPr/>
        </p:nvSpPr>
        <p:spPr>
          <a:xfrm>
            <a:off x="2761084" y="4628063"/>
            <a:ext cx="2037377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discerning mindset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a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revitalized attitude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towards spirits is driving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premiumization </a:t>
            </a:r>
            <a:r>
              <a:rPr lang="en-US" sz="1200">
                <a:solidFill>
                  <a:srgbClr val="262626"/>
                </a:solidFill>
                <a:latin typeface="Arial"/>
                <a:ea typeface="Arial"/>
                <a:cs typeface="Arial"/>
                <a:sym typeface="Arial"/>
              </a:rPr>
              <a:t>across category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as consumers lean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into high-quality ingredients &amp; sophisticated flavors </a:t>
            </a:r>
            <a:endParaRPr sz="12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28"/>
          <p:cNvSpPr txBox="1"/>
          <p:nvPr/>
        </p:nvSpPr>
        <p:spPr>
          <a:xfrm>
            <a:off x="2761084" y="3372095"/>
            <a:ext cx="2198984" cy="7289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r>
              <a:rPr lang="en-US" sz="1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SOPHISTICATED</a:t>
            </a:r>
            <a:endParaRPr sz="18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21" name="Google Shape;221;p28"/>
          <p:cNvSpPr txBox="1"/>
          <p:nvPr/>
        </p:nvSpPr>
        <p:spPr>
          <a:xfrm>
            <a:off x="2761084" y="3827919"/>
            <a:ext cx="885936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82B6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Drams</a:t>
            </a:r>
            <a:endParaRPr b="1" i="0" sz="1800" u="none" cap="none" strike="noStrike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8"/>
          <p:cNvSpPr/>
          <p:nvPr/>
        </p:nvSpPr>
        <p:spPr>
          <a:xfrm>
            <a:off x="569642" y="4389358"/>
            <a:ext cx="10908000" cy="45719"/>
          </a:xfrm>
          <a:prstGeom prst="rect">
            <a:avLst/>
          </a:prstGeom>
          <a:solidFill>
            <a:srgbClr val="D082B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3" name="Google Shape;223;p28"/>
          <p:cNvSpPr/>
          <p:nvPr/>
        </p:nvSpPr>
        <p:spPr>
          <a:xfrm>
            <a:off x="827068" y="4320508"/>
            <a:ext cx="169683" cy="170588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4" name="Google Shape;224;p28"/>
          <p:cNvSpPr/>
          <p:nvPr/>
        </p:nvSpPr>
        <p:spPr>
          <a:xfrm>
            <a:off x="2808504" y="4313619"/>
            <a:ext cx="169683" cy="170588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5" name="Google Shape;225;p28"/>
          <p:cNvSpPr/>
          <p:nvPr/>
        </p:nvSpPr>
        <p:spPr>
          <a:xfrm>
            <a:off x="5010419" y="4337254"/>
            <a:ext cx="169683" cy="170588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6" name="Google Shape;226;p28"/>
          <p:cNvSpPr/>
          <p:nvPr/>
        </p:nvSpPr>
        <p:spPr>
          <a:xfrm>
            <a:off x="7234217" y="4337254"/>
            <a:ext cx="169683" cy="170588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7" name="Google Shape;227;p28"/>
          <p:cNvSpPr txBox="1"/>
          <p:nvPr/>
        </p:nvSpPr>
        <p:spPr>
          <a:xfrm>
            <a:off x="0" y="6627168"/>
            <a:ext cx="4518362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Source: Bacardi Cocktail Trends Report, 2023 I ET Brand Equity </a:t>
            </a: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8" name="Google Shape;228;p28"/>
          <p:cNvSpPr/>
          <p:nvPr/>
        </p:nvSpPr>
        <p:spPr>
          <a:xfrm rot="5400000">
            <a:off x="9459755" y="340363"/>
            <a:ext cx="506416" cy="4958074"/>
          </a:xfrm>
          <a:prstGeom prst="rect">
            <a:avLst/>
          </a:prstGeom>
          <a:solidFill>
            <a:srgbClr val="F1E883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9" name="Google Shape;229;p28"/>
          <p:cNvCxnSpPr/>
          <p:nvPr/>
        </p:nvCxnSpPr>
        <p:spPr>
          <a:xfrm>
            <a:off x="823652" y="1699735"/>
            <a:ext cx="2871881" cy="0"/>
          </a:xfrm>
          <a:prstGeom prst="straightConnector1">
            <a:avLst/>
          </a:prstGeom>
          <a:noFill/>
          <a:ln cap="flat" cmpd="sng" w="28575">
            <a:solidFill>
              <a:srgbClr val="D082B6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0" name="Google Shape;230;p28"/>
          <p:cNvSpPr/>
          <p:nvPr/>
        </p:nvSpPr>
        <p:spPr>
          <a:xfrm>
            <a:off x="7134182" y="4628063"/>
            <a:ext cx="2094485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While ‘imported is better’ still exists, for young drinkers the origin of the product is incidental; they are comfortable with Indianness.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‘Local’ is now associated with craftsmanship, authenticity</a:t>
            </a:r>
            <a:endParaRPr sz="12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1" name="Google Shape;231;p28"/>
          <p:cNvSpPr/>
          <p:nvPr/>
        </p:nvSpPr>
        <p:spPr>
          <a:xfrm>
            <a:off x="9423185" y="4320508"/>
            <a:ext cx="169683" cy="170588"/>
          </a:xfrm>
          <a:prstGeom prst="ellipse">
            <a:avLst/>
          </a:prstGeom>
          <a:solidFill>
            <a:srgbClr val="D082B6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8"/>
          <p:cNvSpPr txBox="1"/>
          <p:nvPr/>
        </p:nvSpPr>
        <p:spPr>
          <a:xfrm>
            <a:off x="7134182" y="3372095"/>
            <a:ext cx="1987793" cy="7289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r>
              <a:rPr lang="en-US" sz="1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REGIONAL</a:t>
            </a:r>
            <a:endParaRPr sz="18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33" name="Google Shape;233;p28"/>
          <p:cNvSpPr txBox="1"/>
          <p:nvPr/>
        </p:nvSpPr>
        <p:spPr>
          <a:xfrm>
            <a:off x="7134182" y="3827919"/>
            <a:ext cx="12412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82B6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Pride</a:t>
            </a:r>
            <a:endParaRPr b="1" i="0" sz="1800" u="none" cap="none" strike="noStrike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4" name="Google Shape;234;p28"/>
          <p:cNvSpPr/>
          <p:nvPr/>
        </p:nvSpPr>
        <p:spPr>
          <a:xfrm>
            <a:off x="9373915" y="4628063"/>
            <a:ext cx="2103727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world of drinking can be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intimidating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many, making them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seek simplified brands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that unravel the complexities, guiding us to the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heart of the experience without sacrificing the pleasure.</a:t>
            </a:r>
            <a:endParaRPr sz="12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5" name="Google Shape;235;p28"/>
          <p:cNvSpPr txBox="1"/>
          <p:nvPr/>
        </p:nvSpPr>
        <p:spPr>
          <a:xfrm>
            <a:off x="9373915" y="3372095"/>
            <a:ext cx="1987793" cy="72895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r>
              <a:rPr lang="en-US" sz="1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SIMPLIFIED</a:t>
            </a:r>
            <a:endParaRPr sz="1800">
              <a:solidFill>
                <a:schemeClr val="dk1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36" name="Google Shape;236;p28"/>
          <p:cNvSpPr txBox="1"/>
          <p:nvPr/>
        </p:nvSpPr>
        <p:spPr>
          <a:xfrm>
            <a:off x="9373915" y="3827919"/>
            <a:ext cx="1241222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82B6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Sips </a:t>
            </a:r>
            <a:endParaRPr b="1" i="0" sz="1800" u="none" cap="none" strike="noStrike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29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D082B6"/>
              </a:buClr>
              <a:buSzPts val="1800"/>
              <a:buFont typeface="Century Gothic"/>
              <a:buNone/>
            </a:pPr>
            <a:r>
              <a:rPr b="1" lang="en-US" sz="1800">
                <a:solidFill>
                  <a:srgbClr val="D082B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These Evolving dynamics </a:t>
            </a:r>
            <a:r>
              <a:rPr b="1" lang="en-US" sz="1800">
                <a:latin typeface="Century Gothic"/>
                <a:ea typeface="Century Gothic"/>
                <a:cs typeface="Century Gothic"/>
                <a:sym typeface="Century Gothic"/>
              </a:rPr>
              <a:t>and drivers of alcohol consumption have given rise to </a:t>
            </a:r>
            <a:r>
              <a:rPr b="1" lang="en-US" sz="1800">
                <a:solidFill>
                  <a:srgbClr val="D082B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multiple consumer mindsets…</a:t>
            </a:r>
            <a:endParaRPr b="1" sz="1800">
              <a:solidFill>
                <a:srgbClr val="D082B6"/>
              </a:solidFill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243" name="Google Shape;243;p29"/>
          <p:cNvSpPr txBox="1"/>
          <p:nvPr/>
        </p:nvSpPr>
        <p:spPr>
          <a:xfrm>
            <a:off x="773891" y="2661134"/>
            <a:ext cx="2775005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82B6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Chameleons </a:t>
            </a:r>
            <a:endParaRPr b="1" i="0" sz="1800" u="none" cap="none" strike="noStrike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4" name="Google Shape;244;p29"/>
          <p:cNvGrpSpPr/>
          <p:nvPr/>
        </p:nvGrpSpPr>
        <p:grpSpPr>
          <a:xfrm>
            <a:off x="6157622" y="2673427"/>
            <a:ext cx="2868163" cy="2500893"/>
            <a:chOff x="3227837" y="2718340"/>
            <a:chExt cx="2868163" cy="2500893"/>
          </a:xfrm>
        </p:grpSpPr>
        <p:sp>
          <p:nvSpPr>
            <p:cNvPr id="245" name="Google Shape;245;p29"/>
            <p:cNvSpPr txBox="1"/>
            <p:nvPr/>
          </p:nvSpPr>
          <p:spPr>
            <a:xfrm>
              <a:off x="3320995" y="2718340"/>
              <a:ext cx="2775005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082B6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D082B6"/>
                  </a:solidFill>
                  <a:latin typeface="Arial"/>
                  <a:ea typeface="Arial"/>
                  <a:cs typeface="Arial"/>
                  <a:sym typeface="Arial"/>
                </a:rPr>
                <a:t>Sober</a:t>
              </a:r>
              <a:r>
                <a:rPr b="1" i="0" lang="en-US" sz="1800" u="none" cap="none" strike="noStrike">
                  <a:solidFill>
                    <a:srgbClr val="D082B6"/>
                  </a:solidFill>
                  <a:latin typeface="Arial"/>
                  <a:ea typeface="Arial"/>
                  <a:cs typeface="Arial"/>
                  <a:sym typeface="Arial"/>
                </a:rPr>
                <a:t> Curious</a:t>
              </a:r>
              <a:endParaRPr b="1" i="0" sz="1800" u="none" cap="none" strike="noStrike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6" name="Google Shape;246;p29"/>
            <p:cNvSpPr txBox="1"/>
            <p:nvPr/>
          </p:nvSpPr>
          <p:spPr>
            <a:xfrm>
              <a:off x="3227837" y="3264852"/>
              <a:ext cx="2508858" cy="1954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These</a:t>
              </a: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substituters</a:t>
              </a: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,</a:t>
              </a: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practice</a:t>
              </a:r>
              <a:r>
                <a:rPr b="0" i="0" lang="en-US" sz="11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‘mindful drinking’, </a:t>
              </a:r>
              <a:r>
                <a:rPr lang="en-US" sz="1100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seeking</a:t>
              </a:r>
              <a: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 NoLo drinks in place of full-strength drinks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on certain occasions, rather eschewing alcohol altogether.</a:t>
              </a:r>
              <a:b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b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This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moderation mindset or alcohol minimalism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is </a:t>
              </a:r>
              <a:r>
                <a:rPr lang="en-US" sz="11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driven </a:t>
              </a:r>
              <a:r>
                <a:rPr lang="en-US" sz="1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by factors like health consciousness, social chatter or aspiring for more authentic connections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7" name="Google Shape;247;p29"/>
          <p:cNvSpPr txBox="1"/>
          <p:nvPr/>
        </p:nvSpPr>
        <p:spPr>
          <a:xfrm>
            <a:off x="774310" y="3219940"/>
            <a:ext cx="2275129" cy="19543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Just as chameleons blend in with their surroundings, their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drinking behavior changes according to the atmosphere &amp; occasion. </a:t>
            </a:r>
            <a:b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They enjoy adventure in their drink &amp; hence also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prioritize new ingredients, taste profiles, exciting flavor combinations,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drink formats</a:t>
            </a: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&amp; may also enjoy DIY experimentation.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48" name="Google Shape;248;p29"/>
          <p:cNvGrpSpPr/>
          <p:nvPr/>
        </p:nvGrpSpPr>
        <p:grpSpPr>
          <a:xfrm>
            <a:off x="3237818" y="2673427"/>
            <a:ext cx="2843323" cy="2506195"/>
            <a:chOff x="6028912" y="2661134"/>
            <a:chExt cx="2976789" cy="2506195"/>
          </a:xfrm>
        </p:grpSpPr>
        <p:sp>
          <p:nvSpPr>
            <p:cNvPr id="249" name="Google Shape;249;p29"/>
            <p:cNvSpPr txBox="1"/>
            <p:nvPr/>
          </p:nvSpPr>
          <p:spPr>
            <a:xfrm>
              <a:off x="6031958" y="2661134"/>
              <a:ext cx="2973743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082B6"/>
                </a:buClr>
                <a:buSzPts val="1800"/>
                <a:buFont typeface="Arial"/>
                <a:buNone/>
              </a:pPr>
              <a:r>
                <a:rPr b="1" i="0" lang="en-US" sz="1800" u="none" cap="none" strike="noStrike">
                  <a:solidFill>
                    <a:srgbClr val="D082B6"/>
                  </a:solidFill>
                  <a:latin typeface="Arial"/>
                  <a:ea typeface="Arial"/>
                  <a:cs typeface="Arial"/>
                  <a:sym typeface="Arial"/>
                </a:rPr>
                <a:t>Classics &amp; Romantics </a:t>
              </a:r>
              <a:endParaRPr b="1" i="0" sz="1800" u="none" cap="none" strike="noStrike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0" name="Google Shape;250;p29"/>
            <p:cNvSpPr txBox="1"/>
            <p:nvPr/>
          </p:nvSpPr>
          <p:spPr>
            <a:xfrm>
              <a:off x="6028912" y="3212948"/>
              <a:ext cx="2805104" cy="195438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These </a:t>
              </a:r>
              <a: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blenders</a:t>
              </a:r>
              <a:r>
                <a:rPr lang="en-US" sz="11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are aware of their preferences &amp; have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a more nuanced taste in their drinks</a:t>
              </a:r>
              <a:br>
                <a:rPr lang="en-US" sz="11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br>
                <a:rPr lang="en-US" sz="11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Classics: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Stick to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known brands for their preferred drinks &amp; </a:t>
              </a:r>
              <a:r>
                <a:rPr lang="en-US" sz="11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opt for </a:t>
              </a:r>
              <a: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classic (not traditional) concoctions.</a:t>
              </a:r>
              <a: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b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</a:br>
              <a:b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</a:br>
              <a:r>
                <a:rPr b="1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Romantics: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Seek classic drinks that are elevated with </a:t>
              </a:r>
              <a: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a subtle unexpected twist, which reflects their hidden facet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.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1" name="Google Shape;251;p29"/>
          <p:cNvSpPr txBox="1"/>
          <p:nvPr/>
        </p:nvSpPr>
        <p:spPr>
          <a:xfrm>
            <a:off x="8983430" y="2661134"/>
            <a:ext cx="2648390" cy="3693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082B6"/>
              </a:buClr>
              <a:buSzPts val="1800"/>
              <a:buFont typeface="Arial"/>
              <a:buNone/>
            </a:pPr>
            <a:r>
              <a:rPr b="1" i="0" lang="en-US" sz="1800" u="none" cap="none" strike="noStrike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Purists</a:t>
            </a:r>
            <a:endParaRPr b="1" i="0" sz="1800" u="none" cap="none" strike="noStrike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2" name="Google Shape;252;p29"/>
          <p:cNvSpPr txBox="1"/>
          <p:nvPr/>
        </p:nvSpPr>
        <p:spPr>
          <a:xfrm>
            <a:off x="8883156" y="3219940"/>
            <a:ext cx="2539004" cy="19543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They know what they like and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aren’t interested in stepping out of the comfort zone. 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them, the social aspect of drinking is less important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than the quality &amp; essence of drink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They may or may not be big spenders, but prefer to savour the original taste of the drink. Experimentation is majorly limited to brands &amp; not enhancement.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3" name="Google Shape;253;p29"/>
          <p:cNvSpPr/>
          <p:nvPr/>
        </p:nvSpPr>
        <p:spPr>
          <a:xfrm>
            <a:off x="838200" y="2232492"/>
            <a:ext cx="10638845" cy="214686"/>
          </a:xfrm>
          <a:prstGeom prst="rect">
            <a:avLst/>
          </a:prstGeom>
          <a:gradFill>
            <a:gsLst>
              <a:gs pos="0">
                <a:srgbClr val="EA3AA7"/>
              </a:gs>
              <a:gs pos="50000">
                <a:srgbClr val="F4B6D9"/>
              </a:gs>
              <a:gs pos="100000">
                <a:srgbClr val="FFFF00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54" name="Google Shape;254;p29"/>
          <p:cNvCxnSpPr/>
          <p:nvPr/>
        </p:nvCxnSpPr>
        <p:spPr>
          <a:xfrm>
            <a:off x="1397285" y="2116476"/>
            <a:ext cx="0" cy="421241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5" name="Google Shape;255;p29"/>
          <p:cNvCxnSpPr/>
          <p:nvPr/>
        </p:nvCxnSpPr>
        <p:spPr>
          <a:xfrm>
            <a:off x="10827249" y="2116475"/>
            <a:ext cx="0" cy="421241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56" name="Google Shape;256;p29"/>
          <p:cNvSpPr/>
          <p:nvPr/>
        </p:nvSpPr>
        <p:spPr>
          <a:xfrm>
            <a:off x="838200" y="1828800"/>
            <a:ext cx="2315966" cy="287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</a:pPr>
            <a:r>
              <a:rPr i="0" lang="en-US" sz="1400" u="none" cap="none" strike="noStrik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HIGH EXPERIMENTATION</a:t>
            </a:r>
            <a:endParaRPr i="0" sz="1400" u="none" cap="none" strike="noStrike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sp>
        <p:nvSpPr>
          <p:cNvPr id="257" name="Google Shape;257;p29"/>
          <p:cNvSpPr/>
          <p:nvPr/>
        </p:nvSpPr>
        <p:spPr>
          <a:xfrm>
            <a:off x="9184304" y="1837839"/>
            <a:ext cx="2315966" cy="287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Impact"/>
              <a:buNone/>
            </a:pPr>
            <a:r>
              <a:rPr i="0" lang="en-US" sz="1400" u="none" cap="none" strike="noStrik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LOW EXPERIMENTATION</a:t>
            </a:r>
            <a:endParaRPr i="0" sz="1400" u="none" cap="none" strike="noStrike">
              <a:solidFill>
                <a:srgbClr val="000000"/>
              </a:solidFill>
              <a:latin typeface="Impact"/>
              <a:ea typeface="Impact"/>
              <a:cs typeface="Impact"/>
              <a:sym typeface="Impact"/>
            </a:endParaRPr>
          </a:p>
        </p:txBody>
      </p:sp>
      <p:cxnSp>
        <p:nvCxnSpPr>
          <p:cNvPr id="258" name="Google Shape;258;p29"/>
          <p:cNvCxnSpPr/>
          <p:nvPr/>
        </p:nvCxnSpPr>
        <p:spPr>
          <a:xfrm>
            <a:off x="3125920" y="2657549"/>
            <a:ext cx="0" cy="2893506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59" name="Google Shape;259;p29"/>
          <p:cNvCxnSpPr/>
          <p:nvPr/>
        </p:nvCxnSpPr>
        <p:spPr>
          <a:xfrm>
            <a:off x="6045724" y="2619643"/>
            <a:ext cx="0" cy="2931412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60" name="Google Shape;260;p29"/>
          <p:cNvCxnSpPr/>
          <p:nvPr/>
        </p:nvCxnSpPr>
        <p:spPr>
          <a:xfrm>
            <a:off x="8742961" y="2619643"/>
            <a:ext cx="0" cy="3021508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261" name="Google Shape;261;p29"/>
          <p:cNvCxnSpPr/>
          <p:nvPr/>
        </p:nvCxnSpPr>
        <p:spPr>
          <a:xfrm>
            <a:off x="685800" y="5845051"/>
            <a:ext cx="7904761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262" name="Google Shape;262;p29"/>
          <p:cNvSpPr/>
          <p:nvPr/>
        </p:nvSpPr>
        <p:spPr>
          <a:xfrm>
            <a:off x="2237659" y="5675429"/>
            <a:ext cx="4732866" cy="296459"/>
          </a:xfrm>
          <a:prstGeom prst="rect">
            <a:avLst/>
          </a:prstGeom>
          <a:solidFill>
            <a:srgbClr val="F4B6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3" name="Google Shape;263;p29"/>
          <p:cNvSpPr/>
          <p:nvPr/>
        </p:nvSpPr>
        <p:spPr>
          <a:xfrm>
            <a:off x="2161393" y="5632152"/>
            <a:ext cx="4885398" cy="3539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AUDIENCE UNIVERSE FOR THE MODERN DRINK-MIXER CATEGORY </a:t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4" name="Google Shape;264;p29"/>
          <p:cNvSpPr txBox="1"/>
          <p:nvPr/>
        </p:nvSpPr>
        <p:spPr>
          <a:xfrm>
            <a:off x="197963" y="6528619"/>
            <a:ext cx="6777872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NOTE: Choice of a drink is situational.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5" name="Google Shape;265;p29"/>
          <p:cNvSpPr/>
          <p:nvPr/>
        </p:nvSpPr>
        <p:spPr>
          <a:xfrm>
            <a:off x="8850722" y="2537716"/>
            <a:ext cx="2571438" cy="2923284"/>
          </a:xfrm>
          <a:prstGeom prst="rect">
            <a:avLst/>
          </a:prstGeom>
          <a:solidFill>
            <a:srgbClr val="FFFFFF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9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raft Gin Club - Drinks Lifestyle Photography — Holly Pickering, Lifestyle  and Advertising Photographer London" id="270" name="Google Shape;270;p30"/>
          <p:cNvPicPr preferRelativeResize="0"/>
          <p:nvPr/>
        </p:nvPicPr>
        <p:blipFill rotWithShape="1">
          <a:blip r:embed="rId3">
            <a:alphaModFix/>
          </a:blip>
          <a:srcRect b="1665" l="0" r="0" t="16655"/>
          <a:stretch/>
        </p:blipFill>
        <p:spPr>
          <a:xfrm>
            <a:off x="-37963" y="0"/>
            <a:ext cx="12229963" cy="6867728"/>
          </a:xfrm>
          <a:prstGeom prst="rect">
            <a:avLst/>
          </a:prstGeom>
          <a:noFill/>
          <a:ln>
            <a:noFill/>
          </a:ln>
        </p:spPr>
      </p:pic>
      <p:sp>
        <p:nvSpPr>
          <p:cNvPr id="271" name="Google Shape;271;p30"/>
          <p:cNvSpPr/>
          <p:nvPr/>
        </p:nvSpPr>
        <p:spPr>
          <a:xfrm flipH="1">
            <a:off x="6077018" y="16377"/>
            <a:ext cx="6146664" cy="6867728"/>
          </a:xfrm>
          <a:prstGeom prst="flowChartDelay">
            <a:avLst/>
          </a:prstGeom>
          <a:solidFill>
            <a:srgbClr val="DFA9C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30"/>
          <p:cNvSpPr/>
          <p:nvPr/>
        </p:nvSpPr>
        <p:spPr>
          <a:xfrm>
            <a:off x="6874538" y="2940550"/>
            <a:ext cx="4856029" cy="1400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5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Digital &amp; Social Media Exposure </a:t>
            </a:r>
            <a:br>
              <a:rPr lang="en-US" sz="25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</a:br>
            <a:r>
              <a:rPr b="1" lang="en-US" sz="2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have had an influential effect on the evolving social norms of alcohol consumption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6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31"/>
          <p:cNvSpPr/>
          <p:nvPr/>
        </p:nvSpPr>
        <p:spPr>
          <a:xfrm>
            <a:off x="471997" y="5272385"/>
            <a:ext cx="10994275" cy="758960"/>
          </a:xfrm>
          <a:prstGeom prst="rect">
            <a:avLst/>
          </a:prstGeom>
          <a:solidFill>
            <a:srgbClr val="F1E88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8" name="Google Shape;278;p3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b="1" lang="en-US" sz="1800">
                <a:latin typeface="Century Gothic"/>
                <a:ea typeface="Century Gothic"/>
                <a:cs typeface="Century Gothic"/>
                <a:sym typeface="Century Gothic"/>
              </a:rPr>
              <a:t>They're turning to their devices at every stage of the journey – from inspiration to purchase </a:t>
            </a:r>
            <a:endParaRPr sz="1800"/>
          </a:p>
        </p:txBody>
      </p:sp>
      <p:cxnSp>
        <p:nvCxnSpPr>
          <p:cNvPr id="279" name="Google Shape;279;p31"/>
          <p:cNvCxnSpPr/>
          <p:nvPr/>
        </p:nvCxnSpPr>
        <p:spPr>
          <a:xfrm>
            <a:off x="0" y="2850916"/>
            <a:ext cx="12192000" cy="0"/>
          </a:xfrm>
          <a:prstGeom prst="straightConnector1">
            <a:avLst/>
          </a:prstGeom>
          <a:noFill/>
          <a:ln cap="flat" cmpd="sng" w="12700">
            <a:solidFill>
              <a:srgbClr val="A5A5A5"/>
            </a:solidFill>
            <a:prstDash val="dot"/>
            <a:miter lim="800000"/>
            <a:headEnd len="sm" w="sm" type="none"/>
            <a:tailEnd len="sm" w="sm" type="none"/>
          </a:ln>
        </p:spPr>
      </p:cxnSp>
      <p:grpSp>
        <p:nvGrpSpPr>
          <p:cNvPr id="280" name="Google Shape;280;p31"/>
          <p:cNvGrpSpPr/>
          <p:nvPr/>
        </p:nvGrpSpPr>
        <p:grpSpPr>
          <a:xfrm>
            <a:off x="3256907" y="2712610"/>
            <a:ext cx="276750" cy="282965"/>
            <a:chOff x="5382800" y="412975"/>
            <a:chExt cx="433800" cy="433800"/>
          </a:xfrm>
        </p:grpSpPr>
        <p:sp>
          <p:nvSpPr>
            <p:cNvPr id="281" name="Google Shape;281;p31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2" name="Google Shape;282;p31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3" name="Google Shape;283;p31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4" name="Google Shape;284;p31"/>
          <p:cNvGrpSpPr/>
          <p:nvPr/>
        </p:nvGrpSpPr>
        <p:grpSpPr>
          <a:xfrm>
            <a:off x="6201446" y="2706170"/>
            <a:ext cx="276750" cy="282965"/>
            <a:chOff x="5382800" y="412975"/>
            <a:chExt cx="433800" cy="433800"/>
          </a:xfrm>
        </p:grpSpPr>
        <p:sp>
          <p:nvSpPr>
            <p:cNvPr id="285" name="Google Shape;285;p31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31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31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88" name="Google Shape;288;p31"/>
          <p:cNvGrpSpPr/>
          <p:nvPr/>
        </p:nvGrpSpPr>
        <p:grpSpPr>
          <a:xfrm>
            <a:off x="9162679" y="2704425"/>
            <a:ext cx="276750" cy="282965"/>
            <a:chOff x="5382800" y="412975"/>
            <a:chExt cx="433800" cy="433800"/>
          </a:xfrm>
        </p:grpSpPr>
        <p:sp>
          <p:nvSpPr>
            <p:cNvPr id="289" name="Google Shape;289;p31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31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1" name="Google Shape;291;p31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292" name="Google Shape;292;p31"/>
          <p:cNvGrpSpPr/>
          <p:nvPr/>
        </p:nvGrpSpPr>
        <p:grpSpPr>
          <a:xfrm>
            <a:off x="471997" y="2712660"/>
            <a:ext cx="276750" cy="282965"/>
            <a:chOff x="5382800" y="412975"/>
            <a:chExt cx="433800" cy="433800"/>
          </a:xfrm>
        </p:grpSpPr>
        <p:sp>
          <p:nvSpPr>
            <p:cNvPr id="293" name="Google Shape;293;p31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4" name="Google Shape;294;p31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5" name="Google Shape;295;p31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6" name="Google Shape;296;p31"/>
          <p:cNvSpPr/>
          <p:nvPr/>
        </p:nvSpPr>
        <p:spPr>
          <a:xfrm>
            <a:off x="3256907" y="2063881"/>
            <a:ext cx="230359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‘I-need-some-ideas’ </a:t>
            </a: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Moments</a:t>
            </a:r>
            <a:endParaRPr b="1"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31"/>
          <p:cNvSpPr/>
          <p:nvPr/>
        </p:nvSpPr>
        <p:spPr>
          <a:xfrm>
            <a:off x="349320" y="2063881"/>
            <a:ext cx="230359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‘I-want-to-know’ </a:t>
            </a: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Moments</a:t>
            </a:r>
            <a:endParaRPr b="1"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31"/>
          <p:cNvSpPr/>
          <p:nvPr/>
        </p:nvSpPr>
        <p:spPr>
          <a:xfrm>
            <a:off x="6201446" y="2063881"/>
            <a:ext cx="230359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‘How-do-I-make-it’ </a:t>
            </a: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Moments</a:t>
            </a:r>
            <a:endParaRPr b="1"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9" name="Google Shape;299;p31"/>
          <p:cNvSpPr/>
          <p:nvPr/>
        </p:nvSpPr>
        <p:spPr>
          <a:xfrm>
            <a:off x="9162679" y="2063881"/>
            <a:ext cx="2303593" cy="5539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‘I-want-to-buy’ </a:t>
            </a:r>
            <a: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Moments</a:t>
            </a:r>
            <a:endParaRPr b="1" sz="15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0" name="Google Shape;300;p31"/>
          <p:cNvSpPr/>
          <p:nvPr/>
        </p:nvSpPr>
        <p:spPr>
          <a:xfrm>
            <a:off x="3256907" y="3179504"/>
            <a:ext cx="2609427" cy="120622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 DIY journey starts with a spark — </a:t>
            </a:r>
            <a:r>
              <a:rPr lang="en-US" sz="12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a curiosity about what to make.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These moments can be confusing and hence 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they turn to search or social media for help, seeking ideas, inspiration basis their needs. 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1" name="Google Shape;301;p31"/>
          <p:cNvSpPr/>
          <p:nvPr/>
        </p:nvSpPr>
        <p:spPr>
          <a:xfrm>
            <a:off x="6201446" y="3179504"/>
            <a:ext cx="2802854" cy="14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Once the decision is set, these moments strikes and individuals look for help in preparing it. They aren't necessarily experts in, so they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seek practical advice - Questions around ingredients, alternatives, the ratios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etc.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2" name="Google Shape;302;p31"/>
          <p:cNvSpPr/>
          <p:nvPr/>
        </p:nvSpPr>
        <p:spPr>
          <a:xfrm>
            <a:off x="9162679" y="3179504"/>
            <a:ext cx="2571358" cy="20928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Consumers are searching for the ingredients, seeking </a:t>
            </a:r>
            <a:r>
              <a:rPr lang="en-US" sz="12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product recommendations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understanding easy </a:t>
            </a:r>
            <a:r>
              <a:rPr lang="en-US" sz="12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alternatives available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, reading </a:t>
            </a:r>
            <a:r>
              <a:rPr lang="en-US" sz="12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product reviews, product composition, deals 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available etc.</a:t>
            </a:r>
            <a:endParaRPr sz="1200">
              <a:solidFill>
                <a:schemeClr val="dk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3" name="Google Shape;303;p31"/>
          <p:cNvSpPr/>
          <p:nvPr/>
        </p:nvSpPr>
        <p:spPr>
          <a:xfrm>
            <a:off x="349320" y="3168718"/>
            <a:ext cx="2647960" cy="14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In these moments, consumers are seeking </a:t>
            </a:r>
            <a:r>
              <a:rPr lang="en-US" sz="12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simple ideas for experimenting with their drinks, </a:t>
            </a:r>
            <a:r>
              <a:rPr lang="en-US" sz="120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specifically in terms of mixers to </a:t>
            </a:r>
            <a:r>
              <a:rPr lang="en-US" sz="120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change or enhance the taste, add flavor, or simply to diversify.</a:t>
            </a:r>
            <a:endParaRPr sz="1200">
              <a:solidFill>
                <a:srgbClr val="0070C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304" name="Google Shape;304;p31"/>
          <p:cNvSpPr/>
          <p:nvPr/>
        </p:nvSpPr>
        <p:spPr>
          <a:xfrm>
            <a:off x="1431164" y="5437019"/>
            <a:ext cx="9075940" cy="429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3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In these moments consumers are seeking </a:t>
            </a:r>
            <a:r>
              <a:rPr lang="en-US" sz="1333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guidance they need</a:t>
            </a:r>
            <a:r>
              <a:rPr lang="en-US" sz="1333">
                <a:solidFill>
                  <a:srgbClr val="3C4043"/>
                </a:solidFill>
                <a:latin typeface="Roboto"/>
                <a:ea typeface="Roboto"/>
                <a:cs typeface="Roboto"/>
                <a:sym typeface="Roboto"/>
              </a:rPr>
              <a:t> and they are first committed to their need. </a:t>
            </a:r>
            <a:endParaRPr sz="1467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33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Winning hearts &amp; driving product need, will therefore require serving up complete assistance in such micro-moments. </a:t>
            </a:r>
            <a:endParaRPr sz="1333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5" name="Google Shape;305;p31"/>
          <p:cNvSpPr txBox="1"/>
          <p:nvPr/>
        </p:nvSpPr>
        <p:spPr>
          <a:xfrm>
            <a:off x="41417" y="6645693"/>
            <a:ext cx="6777872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NOTE: Micro-moments are not linear, rather fragmented instances. 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2"/>
          <p:cNvSpPr/>
          <p:nvPr/>
        </p:nvSpPr>
        <p:spPr>
          <a:xfrm>
            <a:off x="2812927" y="1700908"/>
            <a:ext cx="2911499" cy="37151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7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TASTE/ FLAVOUR-BASED IDEAS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Sweet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cocktail recipes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Fruity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cocktail recipes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with vodka 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Classic/ Tropical fruity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cocktails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spiced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rum/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dark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rum cocktail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OCCASION-BASED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Cocktails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for house party/ Christmas party 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Cocktails for summer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whiskey cocktail recipes for winter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DRINK-BASED IDEAS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Cocktails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with rum/ vodka/ gin/ whiskey 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Gin/ whiskey/ rum/ tequila cocktails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spicy cocktails with gin  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whiskey cocktail recipe for winter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EFFORT-BASED</a:t>
            </a:r>
            <a:b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simple tequila drinks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2 ingredients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easy cocktails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for Christmas/ winter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1" name="Google Shape;311;p32"/>
          <p:cNvSpPr/>
          <p:nvPr/>
        </p:nvSpPr>
        <p:spPr>
          <a:xfrm>
            <a:off x="5971496" y="1700908"/>
            <a:ext cx="2954956" cy="280076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RECIPE/ INSTRUCTIONS 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how to make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sangria/ mojito/ mimosas/ manhattan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how to make homemade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screwdriver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simple martini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recipe without vermouth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margarita recipe without triple sec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INGREDIENT LIST</a:t>
            </a:r>
            <a:b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screwdriver cocktail ingredients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cosmopolitan cocktail ingredients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ANCILLARY SUPPORT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how to make spicy cocktail sauce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to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make simple syrup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How to make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bitters</a:t>
            </a:r>
            <a:endParaRPr sz="11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2" name="Google Shape;312;p32"/>
          <p:cNvSpPr/>
          <p:nvPr/>
        </p:nvSpPr>
        <p:spPr>
          <a:xfrm>
            <a:off x="9291942" y="3310911"/>
            <a:ext cx="2412715" cy="26314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ARE MY OPTIONS 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Generic</a:t>
            </a:r>
            <a:b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Best mixer for whiskey/ old monk 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Mixer-Type based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tonic water brands India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Best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tonic mixers for gin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What soda mixes well with gin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Brand-based</a:t>
            </a:r>
            <a:br>
              <a:rPr b="1"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best Jimmy’s cocktail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flavor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schweppes tonic water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ingredients 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sepoy tonic water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review</a:t>
            </a:r>
            <a:endParaRPr sz="11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endParaRPr sz="11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3" name="Google Shape;313;p32"/>
          <p:cNvCxnSpPr/>
          <p:nvPr/>
        </p:nvCxnSpPr>
        <p:spPr>
          <a:xfrm>
            <a:off x="0" y="1417943"/>
            <a:ext cx="12192000" cy="0"/>
          </a:xfrm>
          <a:prstGeom prst="straightConnector1">
            <a:avLst/>
          </a:prstGeom>
          <a:noFill/>
          <a:ln cap="flat" cmpd="sng" w="12700">
            <a:solidFill>
              <a:srgbClr val="A5A5A5"/>
            </a:solidFill>
            <a:prstDash val="dot"/>
            <a:miter lim="800000"/>
            <a:headEnd len="sm" w="sm" type="none"/>
            <a:tailEnd len="sm" w="sm" type="none"/>
          </a:ln>
        </p:spPr>
      </p:cxnSp>
      <p:grpSp>
        <p:nvGrpSpPr>
          <p:cNvPr id="314" name="Google Shape;314;p32"/>
          <p:cNvGrpSpPr/>
          <p:nvPr/>
        </p:nvGrpSpPr>
        <p:grpSpPr>
          <a:xfrm>
            <a:off x="2935932" y="1282032"/>
            <a:ext cx="276750" cy="282965"/>
            <a:chOff x="5382800" y="412975"/>
            <a:chExt cx="433800" cy="433800"/>
          </a:xfrm>
        </p:grpSpPr>
        <p:sp>
          <p:nvSpPr>
            <p:cNvPr id="315" name="Google Shape;315;p32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6" name="Google Shape;316;p32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17" name="Google Shape;317;p32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18" name="Google Shape;318;p32"/>
          <p:cNvGrpSpPr/>
          <p:nvPr/>
        </p:nvGrpSpPr>
        <p:grpSpPr>
          <a:xfrm>
            <a:off x="5971496" y="1276460"/>
            <a:ext cx="276750" cy="282965"/>
            <a:chOff x="5382800" y="412975"/>
            <a:chExt cx="433800" cy="433800"/>
          </a:xfrm>
        </p:grpSpPr>
        <p:sp>
          <p:nvSpPr>
            <p:cNvPr id="319" name="Google Shape;319;p32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0" name="Google Shape;320;p32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1" name="Google Shape;321;p32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22" name="Google Shape;322;p32"/>
          <p:cNvGrpSpPr/>
          <p:nvPr/>
        </p:nvGrpSpPr>
        <p:grpSpPr>
          <a:xfrm>
            <a:off x="9392506" y="1276460"/>
            <a:ext cx="276750" cy="282965"/>
            <a:chOff x="5382800" y="412975"/>
            <a:chExt cx="433800" cy="433800"/>
          </a:xfrm>
        </p:grpSpPr>
        <p:sp>
          <p:nvSpPr>
            <p:cNvPr id="323" name="Google Shape;323;p32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32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32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26" name="Google Shape;326;p32"/>
          <p:cNvSpPr/>
          <p:nvPr/>
        </p:nvSpPr>
        <p:spPr>
          <a:xfrm>
            <a:off x="9291943" y="1735195"/>
            <a:ext cx="2954956" cy="161582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SEEKING ALTERNATIVES: </a:t>
            </a:r>
            <a:b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alternative schweppes tonic water</a:t>
            </a:r>
            <a:b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Margarita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mix powder 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mojita premix/ syrup 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pinacolaa cocktail mix 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best mojito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syrup/ mix India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ready made cocktail mixers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Ready made cocktails India 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1" sz="11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27" name="Google Shape;327;p32"/>
          <p:cNvSpPr/>
          <p:nvPr/>
        </p:nvSpPr>
        <p:spPr>
          <a:xfrm>
            <a:off x="295674" y="1698563"/>
            <a:ext cx="2443690" cy="24622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RIGHT COMBINATION 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to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mix with vodka at home 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to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mix with vodka low calorie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to mix with whiskey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besides soda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mixes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well with whiskey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Mixers for dark rum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to mix with dark rum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besides coke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to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mix with bacardi white rum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gin and tonic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ratio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Whiskey and ginger ale ratio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How much tonic with gin </a:t>
            </a:r>
            <a:endParaRPr sz="11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28" name="Google Shape;328;p32"/>
          <p:cNvGrpSpPr/>
          <p:nvPr/>
        </p:nvGrpSpPr>
        <p:grpSpPr>
          <a:xfrm>
            <a:off x="471997" y="1279687"/>
            <a:ext cx="276750" cy="282965"/>
            <a:chOff x="5382800" y="412975"/>
            <a:chExt cx="433800" cy="433800"/>
          </a:xfrm>
        </p:grpSpPr>
        <p:sp>
          <p:nvSpPr>
            <p:cNvPr id="329" name="Google Shape;329;p32"/>
            <p:cNvSpPr/>
            <p:nvPr/>
          </p:nvSpPr>
          <p:spPr>
            <a:xfrm>
              <a:off x="5382800" y="412975"/>
              <a:ext cx="433800" cy="433800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0" name="Google Shape;330;p32"/>
            <p:cNvSpPr/>
            <p:nvPr/>
          </p:nvSpPr>
          <p:spPr>
            <a:xfrm>
              <a:off x="5466907" y="501333"/>
              <a:ext cx="257368" cy="257368"/>
            </a:xfrm>
            <a:prstGeom prst="ellipse">
              <a:avLst/>
            </a:prstGeom>
            <a:solidFill>
              <a:srgbClr val="F24745">
                <a:alpha val="33333"/>
              </a:srgb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1" name="Google Shape;331;p32"/>
            <p:cNvSpPr/>
            <p:nvPr/>
          </p:nvSpPr>
          <p:spPr>
            <a:xfrm>
              <a:off x="5544573" y="574748"/>
              <a:ext cx="110100" cy="110100"/>
            </a:xfrm>
            <a:prstGeom prst="ellipse">
              <a:avLst/>
            </a:prstGeom>
            <a:solidFill>
              <a:srgbClr val="F24745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333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2" name="Google Shape;332;p32"/>
          <p:cNvSpPr/>
          <p:nvPr/>
        </p:nvSpPr>
        <p:spPr>
          <a:xfrm>
            <a:off x="2935932" y="713188"/>
            <a:ext cx="230359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‘I-need-some-ideas’ Moments</a:t>
            </a:r>
            <a:endParaRPr b="1" sz="1400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3" name="Google Shape;333;p32"/>
          <p:cNvSpPr/>
          <p:nvPr/>
        </p:nvSpPr>
        <p:spPr>
          <a:xfrm>
            <a:off x="295674" y="690852"/>
            <a:ext cx="230359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‘I-want-to-know’ Moments</a:t>
            </a:r>
            <a:endParaRPr b="1" sz="1400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4" name="Google Shape;334;p32"/>
          <p:cNvSpPr/>
          <p:nvPr/>
        </p:nvSpPr>
        <p:spPr>
          <a:xfrm>
            <a:off x="5728518" y="708940"/>
            <a:ext cx="230359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‘How-do-I-make-it’ Moments</a:t>
            </a:r>
            <a:endParaRPr b="1" sz="1400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5" name="Google Shape;335;p32"/>
          <p:cNvSpPr/>
          <p:nvPr/>
        </p:nvSpPr>
        <p:spPr>
          <a:xfrm>
            <a:off x="9355865" y="724423"/>
            <a:ext cx="2303593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4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‘I-want-to-buy’ Moments</a:t>
            </a:r>
            <a:endParaRPr b="1" sz="1400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36" name="Google Shape;336;p32"/>
          <p:cNvGrpSpPr/>
          <p:nvPr/>
        </p:nvGrpSpPr>
        <p:grpSpPr>
          <a:xfrm>
            <a:off x="1052945" y="5538668"/>
            <a:ext cx="10651712" cy="423003"/>
            <a:chOff x="575202" y="5654388"/>
            <a:chExt cx="11283122" cy="423003"/>
          </a:xfrm>
        </p:grpSpPr>
        <p:sp>
          <p:nvSpPr>
            <p:cNvPr id="337" name="Google Shape;337;p32"/>
            <p:cNvSpPr/>
            <p:nvPr/>
          </p:nvSpPr>
          <p:spPr>
            <a:xfrm flipH="1">
              <a:off x="575202" y="5654388"/>
              <a:ext cx="11283122" cy="423003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32"/>
            <p:cNvSpPr/>
            <p:nvPr/>
          </p:nvSpPr>
          <p:spPr>
            <a:xfrm flipH="1">
              <a:off x="793034" y="5738419"/>
              <a:ext cx="11065289" cy="28680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2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This is 100% consumer intent share available to brands. In these moments, consumers are forming opinions, shaping preferences &amp; making decisions</a:t>
              </a:r>
              <a:endParaRPr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9" name="Google Shape;339;p32"/>
          <p:cNvSpPr txBox="1"/>
          <p:nvPr/>
        </p:nvSpPr>
        <p:spPr>
          <a:xfrm>
            <a:off x="3454400" y="-14903"/>
            <a:ext cx="10444637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NOTE: Micro-moments are not linear. They do not represent digital behavior of a single individual, rather is a collection of information needs of different types of drinkers.  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40" name="Google Shape;340;p32"/>
          <p:cNvGrpSpPr/>
          <p:nvPr/>
        </p:nvGrpSpPr>
        <p:grpSpPr>
          <a:xfrm>
            <a:off x="9153625" y="227523"/>
            <a:ext cx="2704699" cy="5232869"/>
            <a:chOff x="9153625" y="227524"/>
            <a:chExt cx="2704699" cy="5101878"/>
          </a:xfrm>
        </p:grpSpPr>
        <p:sp>
          <p:nvSpPr>
            <p:cNvPr id="341" name="Google Shape;341;p32"/>
            <p:cNvSpPr/>
            <p:nvPr/>
          </p:nvSpPr>
          <p:spPr>
            <a:xfrm>
              <a:off x="9153625" y="423512"/>
              <a:ext cx="2704699" cy="4905890"/>
            </a:xfrm>
            <a:prstGeom prst="rect">
              <a:avLst/>
            </a:prstGeom>
            <a:noFill/>
            <a:ln cap="flat" cmpd="sng" w="19050">
              <a:solidFill>
                <a:srgbClr val="D8D8D8"/>
              </a:solidFill>
              <a:prstDash val="dot"/>
              <a:miter lim="800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32"/>
            <p:cNvSpPr/>
            <p:nvPr/>
          </p:nvSpPr>
          <p:spPr>
            <a:xfrm flipH="1">
              <a:off x="9153625" y="227524"/>
              <a:ext cx="2704699" cy="320670"/>
            </a:xfrm>
            <a:prstGeom prst="rect">
              <a:avLst/>
            </a:prstGeom>
            <a:solidFill>
              <a:srgbClr val="F2F2F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HEAVY PEER PRESENCE OBSERVED</a:t>
              </a:r>
              <a:endParaRPr b="1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3" name="Google Shape;343;p32"/>
          <p:cNvSpPr/>
          <p:nvPr/>
        </p:nvSpPr>
        <p:spPr>
          <a:xfrm flipH="1">
            <a:off x="1052945" y="6064227"/>
            <a:ext cx="10651712" cy="423003"/>
          </a:xfrm>
          <a:prstGeom prst="rect">
            <a:avLst/>
          </a:prstGeom>
          <a:solidFill>
            <a:srgbClr val="BA469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4" name="Google Shape;344;p32"/>
          <p:cNvSpPr/>
          <p:nvPr/>
        </p:nvSpPr>
        <p:spPr>
          <a:xfrm flipH="1">
            <a:off x="1105724" y="6137228"/>
            <a:ext cx="10718779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Winning hearts &amp; minds, will require the brand to align with such micro-moments strategically, keeping in mind brand’s offerings &amp; positioning. </a:t>
            </a:r>
            <a:endParaRPr sz="12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ight bulb icon. Light bulb ideas and creativity. Analytical Thinking for  Innovation Processing 14570665 PNG" id="345" name="Google Shape;345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6736" y="5909766"/>
            <a:ext cx="609819" cy="60981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Magnifying glass - Free seo and web icons" id="346" name="Google Shape;346;p3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60424" y="5547341"/>
            <a:ext cx="338854" cy="3388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3"/>
          <p:cNvSpPr txBox="1"/>
          <p:nvPr>
            <p:ph type="title"/>
          </p:nvPr>
        </p:nvSpPr>
        <p:spPr>
          <a:xfrm>
            <a:off x="838200" y="365125"/>
            <a:ext cx="10515600" cy="104217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b="1" lang="en-US" sz="1800">
                <a:latin typeface="Century Gothic"/>
                <a:ea typeface="Century Gothic"/>
                <a:cs typeface="Century Gothic"/>
                <a:sym typeface="Century Gothic"/>
              </a:rPr>
              <a:t>In these moments, consumers are turning to multiple touchpoints…</a:t>
            </a:r>
            <a:endParaRPr b="1"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352" name="Google Shape;352;p33"/>
          <p:cNvCxnSpPr>
            <a:endCxn id="353" idx="2"/>
          </p:cNvCxnSpPr>
          <p:nvPr/>
        </p:nvCxnSpPr>
        <p:spPr>
          <a:xfrm flipH="1" rot="10800000">
            <a:off x="101" y="3076132"/>
            <a:ext cx="1022700" cy="76200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354" name="Google Shape;354;p33"/>
          <p:cNvCxnSpPr/>
          <p:nvPr/>
        </p:nvCxnSpPr>
        <p:spPr>
          <a:xfrm>
            <a:off x="1285928" y="3219766"/>
            <a:ext cx="406644" cy="616275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355" name="Google Shape;355;p33"/>
          <p:cNvCxnSpPr>
            <a:stCxn id="356" idx="6"/>
          </p:cNvCxnSpPr>
          <p:nvPr/>
        </p:nvCxnSpPr>
        <p:spPr>
          <a:xfrm flipH="1" rot="10800000">
            <a:off x="1884918" y="3106740"/>
            <a:ext cx="1165500" cy="72930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357" name="Google Shape;357;p33"/>
          <p:cNvCxnSpPr>
            <a:stCxn id="358" idx="5"/>
          </p:cNvCxnSpPr>
          <p:nvPr/>
        </p:nvCxnSpPr>
        <p:spPr>
          <a:xfrm>
            <a:off x="3260595" y="3123698"/>
            <a:ext cx="483000" cy="92760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359" name="Google Shape;359;p33"/>
          <p:cNvCxnSpPr>
            <a:endCxn id="360" idx="6"/>
          </p:cNvCxnSpPr>
          <p:nvPr/>
        </p:nvCxnSpPr>
        <p:spPr>
          <a:xfrm flipH="1">
            <a:off x="3897378" y="2818280"/>
            <a:ext cx="1014900" cy="127500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grpSp>
        <p:nvGrpSpPr>
          <p:cNvPr id="361" name="Google Shape;361;p33"/>
          <p:cNvGrpSpPr/>
          <p:nvPr/>
        </p:nvGrpSpPr>
        <p:grpSpPr>
          <a:xfrm>
            <a:off x="1022801" y="2942806"/>
            <a:ext cx="266652" cy="266652"/>
            <a:chOff x="460375" y="1354667"/>
            <a:chExt cx="602673" cy="602673"/>
          </a:xfrm>
        </p:grpSpPr>
        <p:sp>
          <p:nvSpPr>
            <p:cNvPr id="353" name="Google Shape;353;p33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2" name="Google Shape;362;p33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3" name="Google Shape;363;p33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4" name="Google Shape;364;p33"/>
          <p:cNvGrpSpPr/>
          <p:nvPr/>
        </p:nvGrpSpPr>
        <p:grpSpPr>
          <a:xfrm>
            <a:off x="1618266" y="3702714"/>
            <a:ext cx="266652" cy="266652"/>
            <a:chOff x="460375" y="1354667"/>
            <a:chExt cx="602673" cy="602673"/>
          </a:xfrm>
        </p:grpSpPr>
        <p:sp>
          <p:nvSpPr>
            <p:cNvPr id="356" name="Google Shape;356;p33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5" name="Google Shape;365;p33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6" name="Google Shape;366;p33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67" name="Google Shape;367;p33"/>
          <p:cNvGrpSpPr/>
          <p:nvPr/>
        </p:nvGrpSpPr>
        <p:grpSpPr>
          <a:xfrm>
            <a:off x="3032993" y="2896096"/>
            <a:ext cx="266652" cy="266652"/>
            <a:chOff x="460375" y="1354667"/>
            <a:chExt cx="602673" cy="602673"/>
          </a:xfrm>
        </p:grpSpPr>
        <p:sp>
          <p:nvSpPr>
            <p:cNvPr id="358" name="Google Shape;358;p33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8" name="Google Shape;368;p33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9" name="Google Shape;369;p33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0" name="Google Shape;370;p33"/>
          <p:cNvGrpSpPr/>
          <p:nvPr/>
        </p:nvGrpSpPr>
        <p:grpSpPr>
          <a:xfrm>
            <a:off x="3630726" y="3959954"/>
            <a:ext cx="266652" cy="266652"/>
            <a:chOff x="460375" y="1354667"/>
            <a:chExt cx="602673" cy="602673"/>
          </a:xfrm>
        </p:grpSpPr>
        <p:sp>
          <p:nvSpPr>
            <p:cNvPr id="360" name="Google Shape;360;p33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1" name="Google Shape;371;p33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2" name="Google Shape;372;p33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3" name="Google Shape;373;p33"/>
          <p:cNvGrpSpPr/>
          <p:nvPr/>
        </p:nvGrpSpPr>
        <p:grpSpPr>
          <a:xfrm>
            <a:off x="4845154" y="2663770"/>
            <a:ext cx="266652" cy="266652"/>
            <a:chOff x="460375" y="1354667"/>
            <a:chExt cx="602673" cy="602673"/>
          </a:xfrm>
        </p:grpSpPr>
        <p:sp>
          <p:nvSpPr>
            <p:cNvPr id="374" name="Google Shape;374;p33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5" name="Google Shape;375;p33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6" name="Google Shape;376;p33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77" name="Google Shape;377;p33"/>
          <p:cNvGrpSpPr/>
          <p:nvPr/>
        </p:nvGrpSpPr>
        <p:grpSpPr>
          <a:xfrm>
            <a:off x="8901955" y="3085065"/>
            <a:ext cx="266652" cy="266652"/>
            <a:chOff x="460375" y="1354667"/>
            <a:chExt cx="602673" cy="602673"/>
          </a:xfrm>
        </p:grpSpPr>
        <p:sp>
          <p:nvSpPr>
            <p:cNvPr id="378" name="Google Shape;378;p33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9" name="Google Shape;379;p33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0" name="Google Shape;380;p33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381" name="Google Shape;381;p33"/>
          <p:cNvGrpSpPr/>
          <p:nvPr/>
        </p:nvGrpSpPr>
        <p:grpSpPr>
          <a:xfrm>
            <a:off x="10596955" y="2476494"/>
            <a:ext cx="266652" cy="266652"/>
            <a:chOff x="460375" y="1354667"/>
            <a:chExt cx="602673" cy="602673"/>
          </a:xfrm>
        </p:grpSpPr>
        <p:sp>
          <p:nvSpPr>
            <p:cNvPr id="382" name="Google Shape;382;p33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3" name="Google Shape;383;p33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4" name="Google Shape;384;p33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85" name="Google Shape;385;p33"/>
          <p:cNvCxnSpPr>
            <a:stCxn id="379" idx="1"/>
          </p:cNvCxnSpPr>
          <p:nvPr/>
        </p:nvCxnSpPr>
        <p:spPr>
          <a:xfrm flipH="1">
            <a:off x="8042617" y="3157887"/>
            <a:ext cx="930000" cy="71760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386" name="Google Shape;386;p33"/>
          <p:cNvCxnSpPr>
            <a:stCxn id="387" idx="2"/>
            <a:endCxn id="379" idx="6"/>
          </p:cNvCxnSpPr>
          <p:nvPr/>
        </p:nvCxnSpPr>
        <p:spPr>
          <a:xfrm rot="10800000">
            <a:off x="9118544" y="3218442"/>
            <a:ext cx="888300" cy="45600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grpSp>
        <p:nvGrpSpPr>
          <p:cNvPr id="388" name="Google Shape;388;p33"/>
          <p:cNvGrpSpPr/>
          <p:nvPr/>
        </p:nvGrpSpPr>
        <p:grpSpPr>
          <a:xfrm>
            <a:off x="10006844" y="3541116"/>
            <a:ext cx="266652" cy="266652"/>
            <a:chOff x="460375" y="1354667"/>
            <a:chExt cx="602673" cy="602673"/>
          </a:xfrm>
        </p:grpSpPr>
        <p:sp>
          <p:nvSpPr>
            <p:cNvPr id="387" name="Google Shape;387;p33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89" name="Google Shape;389;p33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90" name="Google Shape;390;p33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391" name="Google Shape;391;p33"/>
          <p:cNvCxnSpPr/>
          <p:nvPr/>
        </p:nvCxnSpPr>
        <p:spPr>
          <a:xfrm flipH="1">
            <a:off x="10227326" y="2623395"/>
            <a:ext cx="349320" cy="964037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pic>
        <p:nvPicPr>
          <p:cNvPr descr="File:YouTube full-color icon (2017).svg - Wikimedia Commons" id="392" name="Google Shape;392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994263" y="3218342"/>
            <a:ext cx="263808" cy="18250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93" name="Google Shape;393;p33"/>
          <p:cNvCxnSpPr/>
          <p:nvPr/>
        </p:nvCxnSpPr>
        <p:spPr>
          <a:xfrm rot="10800000">
            <a:off x="10826389" y="2622615"/>
            <a:ext cx="829805" cy="611295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394" name="Google Shape;394;p33"/>
          <p:cNvSpPr/>
          <p:nvPr/>
        </p:nvSpPr>
        <p:spPr>
          <a:xfrm>
            <a:off x="369743" y="1961825"/>
            <a:ext cx="1945449" cy="106942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Search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Gateway to the entire journey –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Ideas, Recipes, Ingredients, understanding of alcohol, mixing, etc.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5" name="Google Shape;395;p33"/>
          <p:cNvSpPr/>
          <p:nvPr/>
        </p:nvSpPr>
        <p:spPr>
          <a:xfrm>
            <a:off x="9618855" y="1272505"/>
            <a:ext cx="2216439" cy="5553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Marketplaces or grocery delivery portals 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96" name="Google Shape;396;p33"/>
          <p:cNvGrpSpPr/>
          <p:nvPr/>
        </p:nvGrpSpPr>
        <p:grpSpPr>
          <a:xfrm>
            <a:off x="9695637" y="1735087"/>
            <a:ext cx="1935160" cy="689211"/>
            <a:chOff x="7143964" y="3974151"/>
            <a:chExt cx="2342438" cy="834263"/>
          </a:xfrm>
        </p:grpSpPr>
        <p:pic>
          <p:nvPicPr>
            <p:cNvPr descr="Swiggy Instamart" id="397" name="Google Shape;397;p33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7143964" y="4134973"/>
              <a:ext cx="1259147" cy="27097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linkit Logo PNG Transparent Download Free" id="398" name="Google Shape;398;p33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8443732" y="3974151"/>
              <a:ext cx="692469" cy="69246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bbdaily: Online Milk &amp; Grocery - Apps on Google Play" id="399" name="Google Shape;399;p33"/>
            <p:cNvPicPr preferRelativeResize="0"/>
            <p:nvPr/>
          </p:nvPicPr>
          <p:blipFill rotWithShape="1">
            <a:blip r:embed="rId6">
              <a:alphaModFix/>
            </a:blip>
            <a:srcRect b="0" l="0" r="0" t="0"/>
            <a:stretch/>
          </p:blipFill>
          <p:spPr>
            <a:xfrm>
              <a:off x="9169863" y="4146413"/>
              <a:ext cx="316539" cy="3165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ile:Amazon logo.svg - Wikipedia" id="400" name="Google Shape;400;p33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7187092" y="4570918"/>
              <a:ext cx="786533" cy="23749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ind your kind here | kindlife" id="401" name="Google Shape;401;p33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8068980" y="4543776"/>
              <a:ext cx="856678" cy="178594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02" name="Google Shape;402;p33"/>
          <p:cNvSpPr/>
          <p:nvPr/>
        </p:nvSpPr>
        <p:spPr>
          <a:xfrm>
            <a:off x="6575723" y="1812840"/>
            <a:ext cx="2205879" cy="654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Food publishers </a:t>
            </a:r>
            <a:b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Also provide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inspiration, recipes, guidance for beginners </a:t>
            </a:r>
            <a:endParaRPr sz="11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03" name="Google Shape;403;p33"/>
          <p:cNvSpPr/>
          <p:nvPr/>
        </p:nvSpPr>
        <p:spPr>
          <a:xfrm>
            <a:off x="9763143" y="3911309"/>
            <a:ext cx="2200927" cy="654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Lifestyle Publishers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Inspiration, latest trends, product recommendations </a:t>
            </a:r>
            <a:endParaRPr sz="11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04" name="Google Shape;404;p33"/>
          <p:cNvGrpSpPr/>
          <p:nvPr/>
        </p:nvGrpSpPr>
        <p:grpSpPr>
          <a:xfrm>
            <a:off x="9852036" y="4495772"/>
            <a:ext cx="1787040" cy="480785"/>
            <a:chOff x="3540552" y="5005849"/>
            <a:chExt cx="2818600" cy="758316"/>
          </a:xfrm>
        </p:grpSpPr>
        <p:grpSp>
          <p:nvGrpSpPr>
            <p:cNvPr id="405" name="Google Shape;405;p33"/>
            <p:cNvGrpSpPr/>
            <p:nvPr/>
          </p:nvGrpSpPr>
          <p:grpSpPr>
            <a:xfrm>
              <a:off x="3540552" y="5005849"/>
              <a:ext cx="2079327" cy="758316"/>
              <a:chOff x="3297976" y="4487476"/>
              <a:chExt cx="2637574" cy="961904"/>
            </a:xfrm>
          </p:grpSpPr>
          <p:pic>
            <p:nvPicPr>
              <p:cNvPr descr="Cosmopolitan Logo, symbol, meaning, history, PNG, brand" id="406" name="Google Shape;406;p33"/>
              <p:cNvPicPr preferRelativeResize="0"/>
              <p:nvPr/>
            </p:nvPicPr>
            <p:blipFill rotWithShape="1">
              <a:blip r:embed="rId9">
                <a:alphaModFix/>
              </a:blip>
              <a:srcRect b="0" l="0" r="0" t="0"/>
              <a:stretch/>
            </p:blipFill>
            <p:spPr>
              <a:xfrm>
                <a:off x="3297976" y="4487476"/>
                <a:ext cx="1284490" cy="7225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Vogue Logo and symbol, meaning, history, PNG, brand" id="407" name="Google Shape;407;p33"/>
              <p:cNvPicPr preferRelativeResize="0"/>
              <p:nvPr/>
            </p:nvPicPr>
            <p:blipFill rotWithShape="1">
              <a:blip r:embed="rId10">
                <a:alphaModFix/>
              </a:blip>
              <a:srcRect b="0" l="0" r="0" t="0"/>
              <a:stretch/>
            </p:blipFill>
            <p:spPr>
              <a:xfrm>
                <a:off x="4630561" y="4570177"/>
                <a:ext cx="939708" cy="52858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08" name="Google Shape;408;p33"/>
              <p:cNvPicPr preferRelativeResize="0"/>
              <p:nvPr/>
            </p:nvPicPr>
            <p:blipFill rotWithShape="1">
              <a:blip r:embed="rId11">
                <a:alphaModFix/>
              </a:blip>
              <a:srcRect b="0" l="0" r="0" t="0"/>
              <a:stretch/>
            </p:blipFill>
            <p:spPr>
              <a:xfrm>
                <a:off x="3297976" y="4999381"/>
                <a:ext cx="1362859" cy="44999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Better Homes &amp; Gardens: Fresh Takes on Home, Garden &amp; Food" id="409" name="Google Shape;409;p33"/>
              <p:cNvPicPr preferRelativeResize="0"/>
              <p:nvPr/>
            </p:nvPicPr>
            <p:blipFill rotWithShape="1">
              <a:blip r:embed="rId12">
                <a:alphaModFix/>
              </a:blip>
              <a:srcRect b="0" l="0" r="0" t="0"/>
              <a:stretch/>
            </p:blipFill>
            <p:spPr>
              <a:xfrm>
                <a:off x="4716536" y="5063432"/>
                <a:ext cx="1219014" cy="32189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Man's World (magazine) - Wikipedia" id="410" name="Google Shape;410;p33"/>
            <p:cNvPicPr preferRelativeResize="0"/>
            <p:nvPr/>
          </p:nvPicPr>
          <p:blipFill rotWithShape="1">
            <a:blip r:embed="rId13">
              <a:alphaModFix/>
            </a:blip>
            <a:srcRect b="0" l="0" r="0" t="0"/>
            <a:stretch/>
          </p:blipFill>
          <p:spPr>
            <a:xfrm>
              <a:off x="5409986" y="5086202"/>
              <a:ext cx="612831" cy="41212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LBB - Blume" id="411" name="Google Shape;411;p33"/>
            <p:cNvPicPr preferRelativeResize="0"/>
            <p:nvPr/>
          </p:nvPicPr>
          <p:blipFill rotWithShape="1">
            <a:blip r:embed="rId14">
              <a:alphaModFix/>
            </a:blip>
            <a:srcRect b="0" l="0" r="0" t="0"/>
            <a:stretch/>
          </p:blipFill>
          <p:spPr>
            <a:xfrm>
              <a:off x="5721399" y="5523431"/>
              <a:ext cx="637753" cy="190239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2" name="Google Shape;412;p33"/>
          <p:cNvGrpSpPr/>
          <p:nvPr/>
        </p:nvGrpSpPr>
        <p:grpSpPr>
          <a:xfrm>
            <a:off x="6644581" y="2875011"/>
            <a:ext cx="1145067" cy="484413"/>
            <a:chOff x="6704362" y="4844411"/>
            <a:chExt cx="1473676" cy="623429"/>
          </a:xfrm>
        </p:grpSpPr>
        <p:grpSp>
          <p:nvGrpSpPr>
            <p:cNvPr id="413" name="Google Shape;413;p33"/>
            <p:cNvGrpSpPr/>
            <p:nvPr/>
          </p:nvGrpSpPr>
          <p:grpSpPr>
            <a:xfrm>
              <a:off x="6704362" y="4844411"/>
              <a:ext cx="1448002" cy="623429"/>
              <a:chOff x="5326401" y="1983714"/>
              <a:chExt cx="1795629" cy="773098"/>
            </a:xfrm>
          </p:grpSpPr>
          <p:pic>
            <p:nvPicPr>
              <p:cNvPr descr="Latest Food News | Indian Food Recipes | Healthy Recipes - NDTV Food" id="414" name="Google Shape;414;p33"/>
              <p:cNvPicPr preferRelativeResize="0"/>
              <p:nvPr/>
            </p:nvPicPr>
            <p:blipFill rotWithShape="1">
              <a:blip r:embed="rId15">
                <a:alphaModFix/>
              </a:blip>
              <a:srcRect b="0" l="0" r="0" t="0"/>
              <a:stretch/>
            </p:blipFill>
            <p:spPr>
              <a:xfrm>
                <a:off x="5326401" y="1983714"/>
                <a:ext cx="573632" cy="573633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15" name="Google Shape;415;p33"/>
              <p:cNvPicPr preferRelativeResize="0"/>
              <p:nvPr/>
            </p:nvPicPr>
            <p:blipFill rotWithShape="1">
              <a:blip r:embed="rId16">
                <a:alphaModFix/>
              </a:blip>
              <a:srcRect b="0" l="0" r="0" t="0"/>
              <a:stretch/>
            </p:blipFill>
            <p:spPr>
              <a:xfrm>
                <a:off x="5972688" y="2127303"/>
                <a:ext cx="1149342" cy="302458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descr="Classic British Fish and Chips Recipe" id="416" name="Google Shape;416;p33"/>
              <p:cNvPicPr preferRelativeResize="0"/>
              <p:nvPr/>
            </p:nvPicPr>
            <p:blipFill rotWithShape="1">
              <a:blip r:embed="rId17">
                <a:alphaModFix/>
              </a:blip>
              <a:srcRect b="0" l="0" r="0" t="0"/>
              <a:stretch/>
            </p:blipFill>
            <p:spPr>
              <a:xfrm>
                <a:off x="5326401" y="2490175"/>
                <a:ext cx="883082" cy="2666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descr="Delish Logo Png, Transparent Png , Transparent Png Image - PNGitem" id="417" name="Google Shape;417;p33"/>
            <p:cNvPicPr preferRelativeResize="0"/>
            <p:nvPr/>
          </p:nvPicPr>
          <p:blipFill rotWithShape="1">
            <a:blip r:embed="rId18">
              <a:alphaModFix/>
            </a:blip>
            <a:srcRect b="0" l="0" r="0" t="0"/>
            <a:stretch/>
          </p:blipFill>
          <p:spPr>
            <a:xfrm>
              <a:off x="7489296" y="5235966"/>
              <a:ext cx="688742" cy="22103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8" name="Google Shape;418;p33"/>
          <p:cNvGrpSpPr/>
          <p:nvPr/>
        </p:nvGrpSpPr>
        <p:grpSpPr>
          <a:xfrm>
            <a:off x="7877605" y="3760006"/>
            <a:ext cx="266652" cy="266652"/>
            <a:chOff x="460375" y="1354667"/>
            <a:chExt cx="602673" cy="602673"/>
          </a:xfrm>
        </p:grpSpPr>
        <p:sp>
          <p:nvSpPr>
            <p:cNvPr id="419" name="Google Shape;419;p33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0" name="Google Shape;420;p33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33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22" name="Google Shape;422;p33"/>
          <p:cNvCxnSpPr>
            <a:stCxn id="421" idx="1"/>
          </p:cNvCxnSpPr>
          <p:nvPr/>
        </p:nvCxnSpPr>
        <p:spPr>
          <a:xfrm rot="10800000">
            <a:off x="7063791" y="2677118"/>
            <a:ext cx="913200" cy="118620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423" name="Google Shape;423;p33"/>
          <p:cNvSpPr/>
          <p:nvPr/>
        </p:nvSpPr>
        <p:spPr>
          <a:xfrm>
            <a:off x="7332741" y="4156148"/>
            <a:ext cx="1654423" cy="25787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Industry Publishers 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ile:Pinterest-logo.png - Wikimedia Commons" id="424" name="Google Shape;424;p33"/>
          <p:cNvPicPr preferRelativeResize="0"/>
          <p:nvPr/>
        </p:nvPicPr>
        <p:blipFill rotWithShape="1">
          <a:blip r:embed="rId19">
            <a:alphaModFix/>
          </a:blip>
          <a:srcRect b="0" l="0" r="0" t="0"/>
          <a:stretch/>
        </p:blipFill>
        <p:spPr>
          <a:xfrm>
            <a:off x="1847507" y="3407242"/>
            <a:ext cx="267200" cy="267200"/>
          </a:xfrm>
          <a:prstGeom prst="rect">
            <a:avLst/>
          </a:prstGeom>
          <a:noFill/>
          <a:ln>
            <a:noFill/>
          </a:ln>
        </p:spPr>
      </p:pic>
      <p:sp>
        <p:nvSpPr>
          <p:cNvPr id="425" name="Google Shape;425;p33"/>
          <p:cNvSpPr/>
          <p:nvPr/>
        </p:nvSpPr>
        <p:spPr>
          <a:xfrm>
            <a:off x="599853" y="4036987"/>
            <a:ext cx="1698688" cy="1459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Instagram with its Reels &amp; Pinterest 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often tends to be a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source of active or passive inspiration &amp; discovery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of new trends &amp; quick mixes</a:t>
            </a:r>
            <a:endParaRPr i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6" name="Google Shape;426;p33"/>
          <p:cNvSpPr/>
          <p:nvPr/>
        </p:nvSpPr>
        <p:spPr>
          <a:xfrm>
            <a:off x="2262947" y="2007677"/>
            <a:ext cx="1628542" cy="8063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YouTube</a:t>
            </a:r>
            <a:r>
              <a:rPr b="1" lang="en-US" sz="1200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1" i="1"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Unlike Instagram acts more as a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source of  technical guidance</a:t>
            </a:r>
            <a:endParaRPr sz="11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7" name="Google Shape;427;p33"/>
          <p:cNvSpPr/>
          <p:nvPr/>
        </p:nvSpPr>
        <p:spPr>
          <a:xfrm>
            <a:off x="3931122" y="1442215"/>
            <a:ext cx="2503095" cy="11448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Mixologist Influencers 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Technical guidance, product recommendations </a:t>
            </a:r>
            <a:br>
              <a:rPr i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E.g. Nitin Tewari,  Happy High Academy, Sonal C Holland, Cocktails India, Tipsy Bartender) </a:t>
            </a:r>
            <a:endParaRPr i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28" name="Google Shape;428;p33"/>
          <p:cNvGrpSpPr/>
          <p:nvPr/>
        </p:nvGrpSpPr>
        <p:grpSpPr>
          <a:xfrm>
            <a:off x="4626992" y="3048134"/>
            <a:ext cx="540545" cy="189632"/>
            <a:chOff x="3700669" y="4010751"/>
            <a:chExt cx="540545" cy="189632"/>
          </a:xfrm>
        </p:grpSpPr>
        <p:pic>
          <p:nvPicPr>
            <p:cNvPr descr="File:YouTube full-color icon (2017).svg - Wikimedia Commons" id="429" name="Google Shape;429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700669" y="4018428"/>
              <a:ext cx="246760" cy="1707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nstagram logo and symbol, meaning, history, PNG" id="430" name="Google Shape;430;p33"/>
            <p:cNvPicPr preferRelativeResize="0"/>
            <p:nvPr/>
          </p:nvPicPr>
          <p:blipFill rotWithShape="1">
            <a:blip r:embed="rId20">
              <a:alphaModFix/>
            </a:blip>
            <a:srcRect b="0" l="0" r="0" t="0"/>
            <a:stretch/>
          </p:blipFill>
          <p:spPr>
            <a:xfrm>
              <a:off x="3904092" y="4010751"/>
              <a:ext cx="337122" cy="18963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Instagram logo and symbol, meaning, history, PNG" id="431" name="Google Shape;431;p33"/>
          <p:cNvPicPr preferRelativeResize="0"/>
          <p:nvPr/>
        </p:nvPicPr>
        <p:blipFill rotWithShape="1">
          <a:blip r:embed="rId20">
            <a:alphaModFix/>
          </a:blip>
          <a:srcRect b="0" l="0" r="0" t="0"/>
          <a:stretch/>
        </p:blipFill>
        <p:spPr>
          <a:xfrm>
            <a:off x="1508716" y="3431276"/>
            <a:ext cx="395703" cy="222584"/>
          </a:xfrm>
          <a:prstGeom prst="rect">
            <a:avLst/>
          </a:prstGeom>
          <a:noFill/>
          <a:ln>
            <a:noFill/>
          </a:ln>
        </p:spPr>
      </p:pic>
      <p:sp>
        <p:nvSpPr>
          <p:cNvPr id="432" name="Google Shape;432;p33"/>
          <p:cNvSpPr/>
          <p:nvPr/>
        </p:nvSpPr>
        <p:spPr>
          <a:xfrm>
            <a:off x="2392159" y="4330801"/>
            <a:ext cx="2979621" cy="131305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Community Handles</a:t>
            </a:r>
            <a:br>
              <a:rPr b="1" i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Platform for spirits enthusiasts not just for inspiration or guidance,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but also to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discuss the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art of drinking, helping beginners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navigate the world of alcohol &amp; drinking</a:t>
            </a:r>
            <a:endParaRPr b="1" i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i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i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E.g. The Cocktail Story, World Class IN, Gin Explorers Club, Alcohowl, The Dram Club </a:t>
            </a:r>
            <a:endParaRPr i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33" name="Google Shape;433;p33"/>
          <p:cNvCxnSpPr/>
          <p:nvPr/>
        </p:nvCxnSpPr>
        <p:spPr>
          <a:xfrm rot="10800000">
            <a:off x="5082195" y="2787341"/>
            <a:ext cx="716521" cy="895651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grpSp>
        <p:nvGrpSpPr>
          <p:cNvPr id="434" name="Google Shape;434;p33"/>
          <p:cNvGrpSpPr/>
          <p:nvPr/>
        </p:nvGrpSpPr>
        <p:grpSpPr>
          <a:xfrm>
            <a:off x="5685701" y="3520534"/>
            <a:ext cx="266652" cy="266652"/>
            <a:chOff x="460375" y="1354667"/>
            <a:chExt cx="602673" cy="602673"/>
          </a:xfrm>
        </p:grpSpPr>
        <p:sp>
          <p:nvSpPr>
            <p:cNvPr id="435" name="Google Shape;435;p33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6" name="Google Shape;436;p33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37" name="Google Shape;437;p33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438" name="Google Shape;438;p33"/>
          <p:cNvCxnSpPr/>
          <p:nvPr/>
        </p:nvCxnSpPr>
        <p:spPr>
          <a:xfrm>
            <a:off x="555548" y="6353792"/>
            <a:ext cx="10959582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sp>
        <p:nvSpPr>
          <p:cNvPr id="439" name="Google Shape;439;p33"/>
          <p:cNvSpPr/>
          <p:nvPr/>
        </p:nvSpPr>
        <p:spPr>
          <a:xfrm>
            <a:off x="2942972" y="6206418"/>
            <a:ext cx="5955449" cy="276999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These touchpoints provide opportunity for distribution or audience sourcing </a:t>
            </a:r>
            <a:endParaRPr/>
          </a:p>
        </p:txBody>
      </p:sp>
      <p:grpSp>
        <p:nvGrpSpPr>
          <p:cNvPr id="440" name="Google Shape;440;p33"/>
          <p:cNvGrpSpPr/>
          <p:nvPr/>
        </p:nvGrpSpPr>
        <p:grpSpPr>
          <a:xfrm>
            <a:off x="3525326" y="3675315"/>
            <a:ext cx="540545" cy="189632"/>
            <a:chOff x="3700669" y="4010751"/>
            <a:chExt cx="540545" cy="189632"/>
          </a:xfrm>
        </p:grpSpPr>
        <p:pic>
          <p:nvPicPr>
            <p:cNvPr descr="File:YouTube full-color icon (2017).svg - Wikimedia Commons" id="441" name="Google Shape;441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700669" y="4018428"/>
              <a:ext cx="246760" cy="1707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nstagram logo and symbol, meaning, history, PNG" id="442" name="Google Shape;442;p33"/>
            <p:cNvPicPr preferRelativeResize="0"/>
            <p:nvPr/>
          </p:nvPicPr>
          <p:blipFill rotWithShape="1">
            <a:blip r:embed="rId20">
              <a:alphaModFix/>
            </a:blip>
            <a:srcRect b="0" l="0" r="0" t="0"/>
            <a:stretch/>
          </p:blipFill>
          <p:spPr>
            <a:xfrm>
              <a:off x="3904092" y="4010751"/>
              <a:ext cx="337122" cy="189632"/>
            </a:xfrm>
            <a:prstGeom prst="rect">
              <a:avLst/>
            </a:prstGeom>
            <a:noFill/>
            <a:ln>
              <a:noFill/>
            </a:ln>
          </p:spPr>
        </p:pic>
      </p:grpSp>
      <p:cxnSp>
        <p:nvCxnSpPr>
          <p:cNvPr id="443" name="Google Shape;443;p33"/>
          <p:cNvCxnSpPr/>
          <p:nvPr/>
        </p:nvCxnSpPr>
        <p:spPr>
          <a:xfrm flipH="1" rot="10800000">
            <a:off x="11656194" y="2864682"/>
            <a:ext cx="563481" cy="396146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444" name="Google Shape;444;p33"/>
          <p:cNvSpPr/>
          <p:nvPr/>
        </p:nvSpPr>
        <p:spPr>
          <a:xfrm>
            <a:off x="5325336" y="3816578"/>
            <a:ext cx="1915740" cy="145925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Food Influencers  </a:t>
            </a:r>
            <a:b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Focus on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beginner-friendly recipes, with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step-by-step guidance, with minimal efforts &amp; tools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(E.g. Sanjeev Kapoor, Get Curried) 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445" name="Google Shape;445;p33"/>
          <p:cNvCxnSpPr/>
          <p:nvPr/>
        </p:nvCxnSpPr>
        <p:spPr>
          <a:xfrm flipH="1" rot="10800000">
            <a:off x="5782576" y="2656121"/>
            <a:ext cx="1285402" cy="1015322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grpSp>
        <p:nvGrpSpPr>
          <p:cNvPr id="446" name="Google Shape;446;p33"/>
          <p:cNvGrpSpPr/>
          <p:nvPr/>
        </p:nvGrpSpPr>
        <p:grpSpPr>
          <a:xfrm>
            <a:off x="5518741" y="3062755"/>
            <a:ext cx="540545" cy="189632"/>
            <a:chOff x="3700669" y="4010751"/>
            <a:chExt cx="540545" cy="189632"/>
          </a:xfrm>
        </p:grpSpPr>
        <p:pic>
          <p:nvPicPr>
            <p:cNvPr descr="File:YouTube full-color icon (2017).svg - Wikimedia Commons" id="447" name="Google Shape;447;p33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3700669" y="4018428"/>
              <a:ext cx="246760" cy="17070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Instagram logo and symbol, meaning, history, PNG" id="448" name="Google Shape;448;p33"/>
            <p:cNvPicPr preferRelativeResize="0"/>
            <p:nvPr/>
          </p:nvPicPr>
          <p:blipFill rotWithShape="1">
            <a:blip r:embed="rId20">
              <a:alphaModFix/>
            </a:blip>
            <a:srcRect b="0" l="0" r="0" t="0"/>
            <a:stretch/>
          </p:blipFill>
          <p:spPr>
            <a:xfrm>
              <a:off x="3904092" y="4010751"/>
              <a:ext cx="337122" cy="18963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descr="Tipsy Bartender - YouTube" id="449" name="Google Shape;449;p33"/>
          <p:cNvPicPr preferRelativeResize="0"/>
          <p:nvPr/>
        </p:nvPicPr>
        <p:blipFill rotWithShape="1">
          <a:blip r:embed="rId21">
            <a:alphaModFix/>
          </a:blip>
          <a:srcRect b="0" l="0" r="0" t="0"/>
          <a:stretch/>
        </p:blipFill>
        <p:spPr>
          <a:xfrm>
            <a:off x="7453876" y="4469405"/>
            <a:ext cx="332404" cy="3324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vinepair-logo - Elk Cove Vineyards" id="450" name="Google Shape;450;p33"/>
          <p:cNvPicPr preferRelativeResize="0"/>
          <p:nvPr/>
        </p:nvPicPr>
        <p:blipFill rotWithShape="1">
          <a:blip r:embed="rId22">
            <a:alphaModFix/>
          </a:blip>
          <a:srcRect b="0" l="0" r="0" t="0"/>
          <a:stretch/>
        </p:blipFill>
        <p:spPr>
          <a:xfrm>
            <a:off x="7859569" y="4471876"/>
            <a:ext cx="807909" cy="24414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51" name="Google Shape;451;p33"/>
          <p:cNvGrpSpPr/>
          <p:nvPr/>
        </p:nvGrpSpPr>
        <p:grpSpPr>
          <a:xfrm>
            <a:off x="6896963" y="2533979"/>
            <a:ext cx="266652" cy="266652"/>
            <a:chOff x="460375" y="1354667"/>
            <a:chExt cx="602673" cy="602673"/>
          </a:xfrm>
        </p:grpSpPr>
        <p:sp>
          <p:nvSpPr>
            <p:cNvPr id="452" name="Google Shape;452;p33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3" name="Google Shape;453;p33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4" name="Google Shape;454;p33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55" name="Google Shape;455;p33"/>
          <p:cNvSpPr/>
          <p:nvPr/>
        </p:nvSpPr>
        <p:spPr>
          <a:xfrm>
            <a:off x="8248364" y="2605711"/>
            <a:ext cx="1646982" cy="654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Brand Websites &amp; Social media handles </a:t>
            </a:r>
            <a:endParaRPr b="1"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6" name="Google Shape;456;p33"/>
          <p:cNvSpPr/>
          <p:nvPr/>
        </p:nvSpPr>
        <p:spPr>
          <a:xfrm>
            <a:off x="8667478" y="3424468"/>
            <a:ext cx="1274238" cy="6543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Product updates, shopping,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recipes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57" name="Google Shape;457;p33"/>
          <p:cNvGrpSpPr/>
          <p:nvPr/>
        </p:nvGrpSpPr>
        <p:grpSpPr>
          <a:xfrm>
            <a:off x="11505750" y="3146300"/>
            <a:ext cx="266652" cy="266652"/>
            <a:chOff x="460375" y="1354667"/>
            <a:chExt cx="602673" cy="602673"/>
          </a:xfrm>
        </p:grpSpPr>
        <p:sp>
          <p:nvSpPr>
            <p:cNvPr id="458" name="Google Shape;458;p33"/>
            <p:cNvSpPr/>
            <p:nvPr/>
          </p:nvSpPr>
          <p:spPr>
            <a:xfrm>
              <a:off x="460375" y="1354667"/>
              <a:ext cx="602673" cy="602673"/>
            </a:xfrm>
            <a:prstGeom prst="ellipse">
              <a:avLst/>
            </a:prstGeom>
            <a:solidFill>
              <a:srgbClr val="ED7D31">
                <a:alpha val="2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59" name="Google Shape;459;p33"/>
            <p:cNvSpPr/>
            <p:nvPr/>
          </p:nvSpPr>
          <p:spPr>
            <a:xfrm>
              <a:off x="563440" y="1462614"/>
              <a:ext cx="386778" cy="386778"/>
            </a:xfrm>
            <a:prstGeom prst="ellipse">
              <a:avLst/>
            </a:prstGeom>
            <a:solidFill>
              <a:schemeClr val="accent4">
                <a:alpha val="40000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0" name="Google Shape;460;p33"/>
            <p:cNvSpPr/>
            <p:nvPr/>
          </p:nvSpPr>
          <p:spPr>
            <a:xfrm>
              <a:off x="655250" y="1558416"/>
              <a:ext cx="203157" cy="20315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67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p34"/>
          <p:cNvSpPr txBox="1"/>
          <p:nvPr>
            <p:ph type="title"/>
          </p:nvPr>
        </p:nvSpPr>
        <p:spPr>
          <a:xfrm>
            <a:off x="1164656" y="365125"/>
            <a:ext cx="10189143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b="1" lang="en-US" sz="1800">
                <a:latin typeface="Century Gothic"/>
                <a:ea typeface="Century Gothic"/>
                <a:cs typeface="Century Gothic"/>
                <a:sym typeface="Century Gothic"/>
              </a:rPr>
              <a:t>Thus, to win the hearts, minds and intent, </a:t>
            </a:r>
            <a:r>
              <a:rPr b="1" lang="en-US" sz="1800">
                <a:solidFill>
                  <a:srgbClr val="D082B6"/>
                </a:solidFill>
                <a:latin typeface="Century Gothic"/>
                <a:ea typeface="Century Gothic"/>
                <a:cs typeface="Century Gothic"/>
                <a:sym typeface="Century Gothic"/>
              </a:rPr>
              <a:t>capturing maximum share of consumer intent </a:t>
            </a:r>
            <a:r>
              <a:rPr b="1" lang="en-US" sz="1800">
                <a:latin typeface="Century Gothic"/>
                <a:ea typeface="Century Gothic"/>
                <a:cs typeface="Century Gothic"/>
                <a:sym typeface="Century Gothic"/>
              </a:rPr>
              <a:t>will be key by…</a:t>
            </a:r>
            <a:endParaRPr b="1" sz="1800"/>
          </a:p>
        </p:txBody>
      </p:sp>
      <p:grpSp>
        <p:nvGrpSpPr>
          <p:cNvPr id="466" name="Google Shape;466;p34"/>
          <p:cNvGrpSpPr/>
          <p:nvPr/>
        </p:nvGrpSpPr>
        <p:grpSpPr>
          <a:xfrm>
            <a:off x="7834837" y="3187133"/>
            <a:ext cx="3763874" cy="1021210"/>
            <a:chOff x="8189577" y="2571735"/>
            <a:chExt cx="3430691" cy="930811"/>
          </a:xfrm>
        </p:grpSpPr>
        <p:grpSp>
          <p:nvGrpSpPr>
            <p:cNvPr id="467" name="Google Shape;467;p34"/>
            <p:cNvGrpSpPr/>
            <p:nvPr/>
          </p:nvGrpSpPr>
          <p:grpSpPr>
            <a:xfrm>
              <a:off x="8189577" y="2571735"/>
              <a:ext cx="3430691" cy="930811"/>
              <a:chOff x="6472627" y="4229465"/>
              <a:chExt cx="4445454" cy="1206135"/>
            </a:xfrm>
          </p:grpSpPr>
          <p:sp>
            <p:nvSpPr>
              <p:cNvPr id="468" name="Google Shape;468;p34"/>
              <p:cNvSpPr/>
              <p:nvPr/>
            </p:nvSpPr>
            <p:spPr>
              <a:xfrm>
                <a:off x="6474692" y="4229465"/>
                <a:ext cx="4443389" cy="1206135"/>
              </a:xfrm>
              <a:prstGeom prst="rect">
                <a:avLst/>
              </a:prstGeom>
              <a:solidFill>
                <a:schemeClr val="lt1"/>
              </a:solidFill>
              <a:ln>
                <a:noFill/>
              </a:ln>
            </p:spPr>
            <p:txBody>
              <a:bodyPr anchorCtr="0" anchor="ctr" bIns="45700" lIns="91425" spcFirstLastPara="1" rIns="91425" wrap="square" tIns="45700">
                <a:noAutofit/>
              </a:bodyPr>
              <a:lstStyle/>
              <a:p>
                <a:pPr indent="0" lvl="0" marL="0" marR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 sz="18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  <p:grpSp>
            <p:nvGrpSpPr>
              <p:cNvPr id="469" name="Google Shape;469;p34"/>
              <p:cNvGrpSpPr/>
              <p:nvPr/>
            </p:nvGrpSpPr>
            <p:grpSpPr>
              <a:xfrm>
                <a:off x="6472627" y="4382648"/>
                <a:ext cx="4445453" cy="838893"/>
                <a:chOff x="465778" y="1991264"/>
                <a:chExt cx="8457578" cy="1596013"/>
              </a:xfrm>
            </p:grpSpPr>
            <p:pic>
              <p:nvPicPr>
                <p:cNvPr id="470" name="Google Shape;470;p3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50978" l="0" r="0" t="0"/>
                <a:stretch/>
              </p:blipFill>
              <p:spPr>
                <a:xfrm>
                  <a:off x="465778" y="2009141"/>
                  <a:ext cx="4092208" cy="157813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471" name="Google Shape;471;p34"/>
                <p:cNvPicPr preferRelativeResize="0"/>
                <p:nvPr/>
              </p:nvPicPr>
              <p:blipFill rotWithShape="1">
                <a:blip r:embed="rId3">
                  <a:alphaModFix/>
                </a:blip>
                <a:srcRect b="0" l="0" r="6080" t="50565"/>
                <a:stretch/>
              </p:blipFill>
              <p:spPr>
                <a:xfrm>
                  <a:off x="5111012" y="1991264"/>
                  <a:ext cx="3812344" cy="157860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cxnSp>
          <p:nvCxnSpPr>
            <p:cNvPr id="472" name="Google Shape;472;p34"/>
            <p:cNvCxnSpPr/>
            <p:nvPr/>
          </p:nvCxnSpPr>
          <p:spPr>
            <a:xfrm>
              <a:off x="9938993" y="2652067"/>
              <a:ext cx="0" cy="716104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473" name="Google Shape;473;p34"/>
          <p:cNvGrpSpPr/>
          <p:nvPr/>
        </p:nvGrpSpPr>
        <p:grpSpPr>
          <a:xfrm>
            <a:off x="448528" y="4584216"/>
            <a:ext cx="4450372" cy="1100150"/>
            <a:chOff x="6474690" y="2362418"/>
            <a:chExt cx="4879109" cy="1206135"/>
          </a:xfrm>
        </p:grpSpPr>
        <p:sp>
          <p:nvSpPr>
            <p:cNvPr id="474" name="Google Shape;474;p34"/>
            <p:cNvSpPr/>
            <p:nvPr/>
          </p:nvSpPr>
          <p:spPr>
            <a:xfrm>
              <a:off x="6474690" y="2362418"/>
              <a:ext cx="4879109" cy="120613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75" name="Google Shape;475;p3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574270" y="2383543"/>
              <a:ext cx="2065867" cy="112589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76" name="Google Shape;476;p34"/>
            <p:cNvPicPr preferRelativeResize="0"/>
            <p:nvPr/>
          </p:nvPicPr>
          <p:blipFill rotWithShape="1">
            <a:blip r:embed="rId5">
              <a:alphaModFix/>
            </a:blip>
            <a:srcRect b="0" l="0" r="0" t="3959"/>
            <a:stretch/>
          </p:blipFill>
          <p:spPr>
            <a:xfrm>
              <a:off x="9033464" y="2513694"/>
              <a:ext cx="2137304" cy="865595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477" name="Google Shape;477;p34"/>
            <p:cNvCxnSpPr/>
            <p:nvPr/>
          </p:nvCxnSpPr>
          <p:spPr>
            <a:xfrm>
              <a:off x="8853555" y="2513694"/>
              <a:ext cx="0" cy="823956"/>
            </a:xfrm>
            <a:prstGeom prst="straightConnector1">
              <a:avLst/>
            </a:prstGeom>
            <a:noFill/>
            <a:ln cap="flat" cmpd="sng" w="9525">
              <a:solidFill>
                <a:srgbClr val="D8D8D8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sp>
        <p:nvSpPr>
          <p:cNvPr id="478" name="Google Shape;478;p34"/>
          <p:cNvSpPr/>
          <p:nvPr/>
        </p:nvSpPr>
        <p:spPr>
          <a:xfrm>
            <a:off x="569025" y="3993600"/>
            <a:ext cx="3485595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Identify the micro-moments of prospective customers that fit the product offering &amp; positioning, then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commit to being there to help when they happen.</a:t>
            </a:r>
            <a:endParaRPr/>
          </a:p>
        </p:txBody>
      </p:sp>
      <p:grpSp>
        <p:nvGrpSpPr>
          <p:cNvPr id="479" name="Google Shape;479;p34"/>
          <p:cNvGrpSpPr/>
          <p:nvPr/>
        </p:nvGrpSpPr>
        <p:grpSpPr>
          <a:xfrm>
            <a:off x="3682642" y="2107369"/>
            <a:ext cx="3998596" cy="3549030"/>
            <a:chOff x="1526900" y="1104819"/>
            <a:chExt cx="6021586" cy="5344572"/>
          </a:xfrm>
        </p:grpSpPr>
        <p:sp>
          <p:nvSpPr>
            <p:cNvPr id="480" name="Google Shape;480;p34"/>
            <p:cNvSpPr/>
            <p:nvPr/>
          </p:nvSpPr>
          <p:spPr>
            <a:xfrm>
              <a:off x="1526900" y="1104819"/>
              <a:ext cx="3294042" cy="3294042"/>
            </a:xfrm>
            <a:prstGeom prst="ellipse">
              <a:avLst/>
            </a:prstGeom>
            <a:solidFill>
              <a:srgbClr val="BDC5EA">
                <a:alpha val="6980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Being There</a:t>
              </a:r>
              <a:endParaRPr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1" name="Google Shape;481;p34"/>
            <p:cNvSpPr/>
            <p:nvPr/>
          </p:nvSpPr>
          <p:spPr>
            <a:xfrm>
              <a:off x="4254444" y="1104819"/>
              <a:ext cx="3294042" cy="3294042"/>
            </a:xfrm>
            <a:prstGeom prst="ellipse">
              <a:avLst/>
            </a:prstGeom>
            <a:solidFill>
              <a:srgbClr val="DE1387">
                <a:alpha val="60000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Being Useful</a:t>
              </a:r>
              <a:endParaRPr sz="15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2" name="Google Shape;482;p34"/>
            <p:cNvSpPr/>
            <p:nvPr/>
          </p:nvSpPr>
          <p:spPr>
            <a:xfrm>
              <a:off x="3036927" y="3155349"/>
              <a:ext cx="3294042" cy="3294042"/>
            </a:xfrm>
            <a:prstGeom prst="ellipse">
              <a:avLst/>
            </a:prstGeom>
            <a:solidFill>
              <a:srgbClr val="F1E883">
                <a:alpha val="69803"/>
              </a:srgb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5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Being Quick</a:t>
              </a:r>
              <a:endParaRPr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483" name="Google Shape;483;p34"/>
          <p:cNvSpPr/>
          <p:nvPr/>
        </p:nvSpPr>
        <p:spPr>
          <a:xfrm>
            <a:off x="7966981" y="5320929"/>
            <a:ext cx="3569581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Provide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immediate action, instant gratification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and a fast &amp; frictionless experience to keep pace with impatient consumers. </a:t>
            </a:r>
            <a:endParaRPr/>
          </a:p>
        </p:txBody>
      </p:sp>
      <p:pic>
        <p:nvPicPr>
          <p:cNvPr descr="Arrow Rough Drawig Top Right transparent PNG - StickPNG" id="484" name="Google Shape;484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rot="10800000">
            <a:off x="3499922" y="3430760"/>
            <a:ext cx="554698" cy="5546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row Rough Drawig Top Right transparent PNG - StickPNG" id="485" name="Google Shape;485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6212977">
            <a:off x="7111754" y="2189067"/>
            <a:ext cx="583252" cy="5832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rrow Rough Drawig Top Right transparent PNG - StickPNG" id="486" name="Google Shape;486;p34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 flipH="1" rot="10800000">
            <a:off x="6998697" y="4758189"/>
            <a:ext cx="908988" cy="908988"/>
          </a:xfrm>
          <a:prstGeom prst="rect">
            <a:avLst/>
          </a:prstGeom>
          <a:noFill/>
          <a:ln>
            <a:noFill/>
          </a:ln>
        </p:spPr>
      </p:pic>
      <p:sp>
        <p:nvSpPr>
          <p:cNvPr id="487" name="Google Shape;487;p34"/>
          <p:cNvSpPr/>
          <p:nvPr/>
        </p:nvSpPr>
        <p:spPr>
          <a:xfrm>
            <a:off x="7836626" y="2070277"/>
            <a:ext cx="4145823" cy="11079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Consumers gravitate toward brands that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provide ‘value’.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Hence, it is key to find sweet spot where your customers’ goals and your own align &amp;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building symbiotic two-way ‘value exchange. </a:t>
            </a:r>
            <a:b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This will involve marrying our product proposition with specific micro-moments. </a:t>
            </a:r>
            <a:endParaRPr i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34"/>
          <p:cNvSpPr/>
          <p:nvPr/>
        </p:nvSpPr>
        <p:spPr>
          <a:xfrm>
            <a:off x="568087" y="3725823"/>
            <a:ext cx="2702984" cy="2616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WHY: Build and Grow Share of Intent </a:t>
            </a:r>
            <a:endParaRPr/>
          </a:p>
        </p:txBody>
      </p:sp>
      <p:sp>
        <p:nvSpPr>
          <p:cNvPr id="489" name="Google Shape;489;p34"/>
          <p:cNvSpPr/>
          <p:nvPr/>
        </p:nvSpPr>
        <p:spPr>
          <a:xfrm>
            <a:off x="7834837" y="1809647"/>
            <a:ext cx="3129383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WHY: Build and influence brand perception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ight bulb icon. Light bulb ideas and creativity. Analytical Thinking for  Innovation Processing 14570665 PNG" id="490" name="Google Shape;490;p3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568087" y="615871"/>
            <a:ext cx="609819" cy="609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5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p35"/>
          <p:cNvSpPr txBox="1"/>
          <p:nvPr>
            <p:ph type="title"/>
          </p:nvPr>
        </p:nvSpPr>
        <p:spPr>
          <a:xfrm>
            <a:off x="4633113" y="189860"/>
            <a:ext cx="7155018" cy="107987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entury Gothic"/>
              <a:buNone/>
            </a:pPr>
            <a:r>
              <a:rPr b="1" lang="en-US" sz="1800">
                <a:latin typeface="Century Gothic"/>
                <a:ea typeface="Century Gothic"/>
                <a:cs typeface="Century Gothic"/>
                <a:sym typeface="Century Gothic"/>
              </a:rPr>
              <a:t>Choice of beverage however isn’t just a matter of personal taste, but is also a symbolic vehicle…</a:t>
            </a:r>
            <a:endParaRPr b="1" sz="18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497" name="Google Shape;497;p35"/>
          <p:cNvSpPr txBox="1"/>
          <p:nvPr/>
        </p:nvSpPr>
        <p:spPr>
          <a:xfrm>
            <a:off x="9251897" y="1461354"/>
            <a:ext cx="1941845" cy="6677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r>
              <a:rPr lang="en-US" sz="1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STATUS</a:t>
            </a:r>
            <a:r>
              <a:rPr lang="en-US" sz="18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INDICATOR</a:t>
            </a:r>
            <a:endParaRPr sz="1800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8" name="Google Shape;498;p35"/>
          <p:cNvSpPr txBox="1"/>
          <p:nvPr/>
        </p:nvSpPr>
        <p:spPr>
          <a:xfrm>
            <a:off x="4747594" y="3347908"/>
            <a:ext cx="1752070" cy="6677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r>
              <a:rPr lang="en-US" sz="1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SITUATION </a:t>
            </a:r>
            <a:r>
              <a:rPr lang="en-US" sz="1800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DEFINER</a:t>
            </a:r>
            <a:endParaRPr sz="1800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99" name="Google Shape;499;p35"/>
          <p:cNvSpPr/>
          <p:nvPr/>
        </p:nvSpPr>
        <p:spPr>
          <a:xfrm>
            <a:off x="4816529" y="3943918"/>
            <a:ext cx="6790357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act of drinking &amp; the choice of beverage defines the nature of occasion &amp;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establish the context for social interactions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allowing individuals to initiate a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sense of situational appropriateness,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be it for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creating shared experiences or for individualistic pleasure. </a:t>
            </a:r>
            <a:endParaRPr sz="12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0" name="Google Shape;500;p35"/>
          <p:cNvSpPr txBox="1"/>
          <p:nvPr/>
        </p:nvSpPr>
        <p:spPr>
          <a:xfrm>
            <a:off x="9714171" y="4883535"/>
            <a:ext cx="1581902" cy="6677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Impact"/>
              <a:buNone/>
            </a:pPr>
            <a:r>
              <a:rPr lang="en-US" sz="1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rPr>
              <a:t>STATEMENT OF </a:t>
            </a:r>
            <a:r>
              <a:rPr lang="en-US" sz="1800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rPr>
              <a:t>AFFILIATION</a:t>
            </a:r>
            <a:endParaRPr sz="1800">
              <a:solidFill>
                <a:srgbClr val="D082B6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1" name="Google Shape;501;p35"/>
          <p:cNvSpPr/>
          <p:nvPr/>
        </p:nvSpPr>
        <p:spPr>
          <a:xfrm>
            <a:off x="4816529" y="5532999"/>
            <a:ext cx="6561189" cy="6463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Communicating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exclusiveness</a:t>
            </a:r>
            <a:r>
              <a:rPr lang="en-US" sz="12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beverages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acknowledge aspects of one’s identity, 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or their declaration of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membership in a particular group, generation, class, ‘tribe’, sub-culture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&amp; its associated values or beliefs.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sz="10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02" name="Google Shape;502;p35"/>
          <p:cNvCxnSpPr/>
          <p:nvPr/>
        </p:nvCxnSpPr>
        <p:spPr>
          <a:xfrm>
            <a:off x="4716037" y="1232791"/>
            <a:ext cx="2871881" cy="0"/>
          </a:xfrm>
          <a:prstGeom prst="straightConnector1">
            <a:avLst/>
          </a:prstGeom>
          <a:noFill/>
          <a:ln cap="flat" cmpd="sng" w="28575">
            <a:solidFill>
              <a:srgbClr val="D082B6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503" name="Google Shape;503;p35"/>
          <p:cNvGrpSpPr/>
          <p:nvPr/>
        </p:nvGrpSpPr>
        <p:grpSpPr>
          <a:xfrm>
            <a:off x="4816529" y="1719104"/>
            <a:ext cx="4659503" cy="492958"/>
            <a:chOff x="4816529" y="1834606"/>
            <a:chExt cx="4659503" cy="492958"/>
          </a:xfrm>
        </p:grpSpPr>
        <p:cxnSp>
          <p:nvCxnSpPr>
            <p:cNvPr id="504" name="Google Shape;504;p35"/>
            <p:cNvCxnSpPr/>
            <p:nvPr/>
          </p:nvCxnSpPr>
          <p:spPr>
            <a:xfrm>
              <a:off x="4816529" y="1907402"/>
              <a:ext cx="4502252" cy="0"/>
            </a:xfrm>
            <a:prstGeom prst="straightConnector1">
              <a:avLst/>
            </a:prstGeom>
            <a:noFill/>
            <a:ln cap="flat" cmpd="sng" w="19050">
              <a:solidFill>
                <a:srgbClr val="D082B6"/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505" name="Google Shape;505;p35"/>
            <p:cNvCxnSpPr/>
            <p:nvPr/>
          </p:nvCxnSpPr>
          <p:spPr>
            <a:xfrm>
              <a:off x="4816529" y="1907402"/>
              <a:ext cx="0" cy="420162"/>
            </a:xfrm>
            <a:prstGeom prst="straightConnector1">
              <a:avLst/>
            </a:prstGeom>
            <a:noFill/>
            <a:ln cap="flat" cmpd="sng" w="19050">
              <a:solidFill>
                <a:srgbClr val="D082B6"/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sp>
          <p:nvSpPr>
            <p:cNvPr id="506" name="Google Shape;506;p35"/>
            <p:cNvSpPr/>
            <p:nvPr/>
          </p:nvSpPr>
          <p:spPr>
            <a:xfrm>
              <a:off x="9318782" y="1834606"/>
              <a:ext cx="157250" cy="158089"/>
            </a:xfrm>
            <a:prstGeom prst="ellipse">
              <a:avLst/>
            </a:prstGeom>
            <a:solidFill>
              <a:srgbClr val="D082B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All About Toasting — Emily Post" id="507" name="Google Shape;507;p35"/>
          <p:cNvPicPr preferRelativeResize="0"/>
          <p:nvPr/>
        </p:nvPicPr>
        <p:blipFill rotWithShape="1">
          <a:blip r:embed="rId3">
            <a:alphaModFix/>
          </a:blip>
          <a:srcRect b="0" l="32870" r="30327" t="0"/>
          <a:stretch/>
        </p:blipFill>
        <p:spPr>
          <a:xfrm>
            <a:off x="-13365" y="0"/>
            <a:ext cx="378691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508" name="Google Shape;508;p35"/>
          <p:cNvSpPr/>
          <p:nvPr/>
        </p:nvSpPr>
        <p:spPr>
          <a:xfrm>
            <a:off x="3520337" y="0"/>
            <a:ext cx="506416" cy="4958074"/>
          </a:xfrm>
          <a:prstGeom prst="rect">
            <a:avLst/>
          </a:prstGeom>
          <a:solidFill>
            <a:srgbClr val="F8C1D9">
              <a:alpha val="6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09" name="Google Shape;509;p35"/>
          <p:cNvGrpSpPr/>
          <p:nvPr/>
        </p:nvGrpSpPr>
        <p:grpSpPr>
          <a:xfrm flipH="1">
            <a:off x="5996852" y="3533323"/>
            <a:ext cx="5196890" cy="482318"/>
            <a:chOff x="4279142" y="1834606"/>
            <a:chExt cx="5196890" cy="482318"/>
          </a:xfrm>
        </p:grpSpPr>
        <p:cxnSp>
          <p:nvCxnSpPr>
            <p:cNvPr id="510" name="Google Shape;510;p35"/>
            <p:cNvCxnSpPr/>
            <p:nvPr/>
          </p:nvCxnSpPr>
          <p:spPr>
            <a:xfrm>
              <a:off x="4279142" y="1907402"/>
              <a:ext cx="5039639" cy="0"/>
            </a:xfrm>
            <a:prstGeom prst="straightConnector1">
              <a:avLst/>
            </a:prstGeom>
            <a:noFill/>
            <a:ln cap="flat" cmpd="sng" w="19050">
              <a:solidFill>
                <a:srgbClr val="D082B6"/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511" name="Google Shape;511;p35"/>
            <p:cNvCxnSpPr/>
            <p:nvPr/>
          </p:nvCxnSpPr>
          <p:spPr>
            <a:xfrm>
              <a:off x="4279142" y="1906336"/>
              <a:ext cx="0" cy="410588"/>
            </a:xfrm>
            <a:prstGeom prst="straightConnector1">
              <a:avLst/>
            </a:prstGeom>
            <a:noFill/>
            <a:ln cap="flat" cmpd="sng" w="19050">
              <a:solidFill>
                <a:srgbClr val="D082B6"/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sp>
          <p:nvSpPr>
            <p:cNvPr id="512" name="Google Shape;512;p35"/>
            <p:cNvSpPr/>
            <p:nvPr/>
          </p:nvSpPr>
          <p:spPr>
            <a:xfrm>
              <a:off x="9318782" y="1834606"/>
              <a:ext cx="157250" cy="158089"/>
            </a:xfrm>
            <a:prstGeom prst="ellipse">
              <a:avLst/>
            </a:prstGeom>
            <a:solidFill>
              <a:srgbClr val="D082B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513" name="Google Shape;513;p35"/>
          <p:cNvGrpSpPr/>
          <p:nvPr/>
        </p:nvGrpSpPr>
        <p:grpSpPr>
          <a:xfrm>
            <a:off x="4816529" y="5189587"/>
            <a:ext cx="4659503" cy="492958"/>
            <a:chOff x="4816529" y="1834606"/>
            <a:chExt cx="4659503" cy="492958"/>
          </a:xfrm>
        </p:grpSpPr>
        <p:cxnSp>
          <p:nvCxnSpPr>
            <p:cNvPr id="514" name="Google Shape;514;p35"/>
            <p:cNvCxnSpPr/>
            <p:nvPr/>
          </p:nvCxnSpPr>
          <p:spPr>
            <a:xfrm>
              <a:off x="4816529" y="1907402"/>
              <a:ext cx="4502252" cy="0"/>
            </a:xfrm>
            <a:prstGeom prst="straightConnector1">
              <a:avLst/>
            </a:prstGeom>
            <a:noFill/>
            <a:ln cap="flat" cmpd="sng" w="19050">
              <a:solidFill>
                <a:srgbClr val="D082B6"/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515" name="Google Shape;515;p35"/>
            <p:cNvCxnSpPr/>
            <p:nvPr/>
          </p:nvCxnSpPr>
          <p:spPr>
            <a:xfrm>
              <a:off x="4816529" y="1907402"/>
              <a:ext cx="0" cy="420162"/>
            </a:xfrm>
            <a:prstGeom prst="straightConnector1">
              <a:avLst/>
            </a:prstGeom>
            <a:noFill/>
            <a:ln cap="flat" cmpd="sng" w="19050">
              <a:solidFill>
                <a:srgbClr val="D082B6"/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sp>
          <p:nvSpPr>
            <p:cNvPr id="516" name="Google Shape;516;p35"/>
            <p:cNvSpPr/>
            <p:nvPr/>
          </p:nvSpPr>
          <p:spPr>
            <a:xfrm>
              <a:off x="9318782" y="1834606"/>
              <a:ext cx="157250" cy="158089"/>
            </a:xfrm>
            <a:prstGeom prst="ellipse">
              <a:avLst/>
            </a:prstGeom>
            <a:solidFill>
              <a:srgbClr val="D082B6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17" name="Google Shape;517;p35"/>
          <p:cNvSpPr/>
          <p:nvPr/>
        </p:nvSpPr>
        <p:spPr>
          <a:xfrm>
            <a:off x="4816529" y="2090928"/>
            <a:ext cx="6561189" cy="83099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Choice of beverage is an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indicator of social status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 The drinking practice acts as ‘definitional ceremonies’ through which people enact not only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‘what they think they are’. </a:t>
            </a:r>
            <a:b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E.g.  Wine was, and is today in many cultures, "a focus of eloquent choices“. Its sophistication is an expression of ones taste and aspirations. 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Close up of a woman's hand holding a glass of tropical mojito cocktail on  cyan pastel background. Long wide banner with copy space. Summer time. -  Airline Suppliers" id="522" name="Google Shape;522;p36"/>
          <p:cNvPicPr preferRelativeResize="0"/>
          <p:nvPr/>
        </p:nvPicPr>
        <p:blipFill rotWithShape="1">
          <a:blip r:embed="rId3">
            <a:alphaModFix/>
          </a:blip>
          <a:srcRect b="0" l="5317" r="0" t="0"/>
          <a:stretch/>
        </p:blipFill>
        <p:spPr>
          <a:xfrm flipH="1">
            <a:off x="0" y="0"/>
            <a:ext cx="12254845" cy="6887834"/>
          </a:xfrm>
          <a:prstGeom prst="rect">
            <a:avLst/>
          </a:prstGeom>
          <a:noFill/>
          <a:ln>
            <a:noFill/>
          </a:ln>
        </p:spPr>
      </p:pic>
      <p:sp>
        <p:nvSpPr>
          <p:cNvPr id="523" name="Google Shape;523;p36"/>
          <p:cNvSpPr/>
          <p:nvPr/>
        </p:nvSpPr>
        <p:spPr>
          <a:xfrm flipH="1">
            <a:off x="5995447" y="0"/>
            <a:ext cx="6228235" cy="6884105"/>
          </a:xfrm>
          <a:prstGeom prst="flowChartDelay">
            <a:avLst/>
          </a:prstGeom>
          <a:solidFill>
            <a:srgbClr val="DFA9CD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4" name="Google Shape;524;p36"/>
          <p:cNvSpPr/>
          <p:nvPr/>
        </p:nvSpPr>
        <p:spPr>
          <a:xfrm>
            <a:off x="6874538" y="2940550"/>
            <a:ext cx="4856029" cy="140038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Impact"/>
              <a:buNone/>
            </a:pPr>
            <a:r>
              <a:rPr b="0" i="0" lang="en-US" sz="2500" u="none" cap="none" strike="noStrik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Peer Analysis</a:t>
            </a:r>
            <a:br>
              <a:rPr b="0" i="0" lang="en-US" sz="2500" u="none" cap="none" strike="noStrik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</a:b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Analyzing how our peers are delivering value to the consumers with the evolving tastes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7"/>
          <p:cNvSpPr txBox="1"/>
          <p:nvPr>
            <p:ph type="title"/>
          </p:nvPr>
        </p:nvSpPr>
        <p:spPr>
          <a:xfrm>
            <a:off x="838200" y="365126"/>
            <a:ext cx="10515600" cy="602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entury Gothic"/>
              <a:buNone/>
            </a:pPr>
            <a:r>
              <a:rPr b="1" lang="en-US" sz="1700">
                <a:latin typeface="Century Gothic"/>
                <a:ea typeface="Century Gothic"/>
                <a:cs typeface="Century Gothic"/>
                <a:sym typeface="Century Gothic"/>
              </a:rPr>
              <a:t>LEARNING 1: The market landscape can be broadly mapped into two… 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31" name="Google Shape;531;p37"/>
          <p:cNvCxnSpPr/>
          <p:nvPr/>
        </p:nvCxnSpPr>
        <p:spPr>
          <a:xfrm>
            <a:off x="587141" y="1115551"/>
            <a:ext cx="11049802" cy="0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532" name="Google Shape;532;p37"/>
          <p:cNvCxnSpPr/>
          <p:nvPr/>
        </p:nvCxnSpPr>
        <p:spPr>
          <a:xfrm>
            <a:off x="1161994" y="1004281"/>
            <a:ext cx="0" cy="249382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33" name="Google Shape;533;p37"/>
          <p:cNvCxnSpPr/>
          <p:nvPr/>
        </p:nvCxnSpPr>
        <p:spPr>
          <a:xfrm>
            <a:off x="10790903" y="1004281"/>
            <a:ext cx="0" cy="249382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34" name="Google Shape;534;p37"/>
          <p:cNvSpPr/>
          <p:nvPr/>
        </p:nvSpPr>
        <p:spPr>
          <a:xfrm>
            <a:off x="673170" y="1253662"/>
            <a:ext cx="2047015" cy="353943"/>
          </a:xfrm>
          <a:prstGeom prst="rect">
            <a:avLst/>
          </a:prstGeom>
          <a:solidFill>
            <a:srgbClr val="BA469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Specialists</a:t>
            </a:r>
            <a:endParaRPr b="1" sz="1700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35" name="Google Shape;535;p37"/>
          <p:cNvSpPr/>
          <p:nvPr/>
        </p:nvSpPr>
        <p:spPr>
          <a:xfrm>
            <a:off x="9545143" y="1248833"/>
            <a:ext cx="1921933" cy="353943"/>
          </a:xfrm>
          <a:prstGeom prst="rect">
            <a:avLst/>
          </a:prstGeom>
          <a:solidFill>
            <a:srgbClr val="7ECAC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Universals</a:t>
            </a:r>
            <a:endParaRPr b="1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36" name="Google Shape;536;p37"/>
          <p:cNvCxnSpPr/>
          <p:nvPr/>
        </p:nvCxnSpPr>
        <p:spPr>
          <a:xfrm>
            <a:off x="5827137" y="1602776"/>
            <a:ext cx="0" cy="4140783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37" name="Google Shape;537;p37"/>
          <p:cNvSpPr txBox="1"/>
          <p:nvPr/>
        </p:nvSpPr>
        <p:spPr>
          <a:xfrm>
            <a:off x="0" y="6654125"/>
            <a:ext cx="2646858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NOTE: Choice of type of a brand is situational. 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38" name="Google Shape;538;p37"/>
          <p:cNvPicPr preferRelativeResize="0"/>
          <p:nvPr/>
        </p:nvPicPr>
        <p:blipFill rotWithShape="1">
          <a:blip r:embed="rId3">
            <a:alphaModFix/>
          </a:blip>
          <a:srcRect b="0" l="3361" r="5384" t="0"/>
          <a:stretch/>
        </p:blipFill>
        <p:spPr>
          <a:xfrm>
            <a:off x="587141" y="1727219"/>
            <a:ext cx="4697130" cy="4016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39" name="Google Shape;539;p37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12042" y="1705141"/>
            <a:ext cx="4998804" cy="380182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40" name="Google Shape;540;p37"/>
          <p:cNvGrpSpPr/>
          <p:nvPr/>
        </p:nvGrpSpPr>
        <p:grpSpPr>
          <a:xfrm>
            <a:off x="476654" y="5431100"/>
            <a:ext cx="10877146" cy="1133062"/>
            <a:chOff x="476654" y="5431100"/>
            <a:chExt cx="10877146" cy="1133062"/>
          </a:xfrm>
        </p:grpSpPr>
        <p:sp>
          <p:nvSpPr>
            <p:cNvPr id="541" name="Google Shape;541;p37"/>
            <p:cNvSpPr/>
            <p:nvPr/>
          </p:nvSpPr>
          <p:spPr>
            <a:xfrm flipH="1">
              <a:off x="476654" y="5431100"/>
              <a:ext cx="10877146" cy="1133062"/>
            </a:xfrm>
            <a:prstGeom prst="rtTriangle">
              <a:avLst/>
            </a:prstGeom>
            <a:gradFill>
              <a:gsLst>
                <a:gs pos="0">
                  <a:srgbClr val="5F8281"/>
                </a:gs>
                <a:gs pos="50000">
                  <a:srgbClr val="8BBCBB"/>
                </a:gs>
                <a:gs pos="100000">
                  <a:srgbClr val="A7E1E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42" name="Google Shape;542;p37"/>
            <p:cNvSpPr txBox="1"/>
            <p:nvPr/>
          </p:nvSpPr>
          <p:spPr>
            <a:xfrm>
              <a:off x="5284271" y="6209313"/>
              <a:ext cx="21945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AUDIENCE VOLUME</a:t>
              </a:r>
              <a:endParaRPr b="1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Light bulb icon. Light bulb ideas and creativity. Analytical Thinking for  Innovation Processing 14570665 PNG" id="543" name="Google Shape;543;p37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282231" y="327642"/>
            <a:ext cx="609819" cy="609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38"/>
          <p:cNvSpPr txBox="1"/>
          <p:nvPr>
            <p:ph type="title"/>
          </p:nvPr>
        </p:nvSpPr>
        <p:spPr>
          <a:xfrm>
            <a:off x="838200" y="365126"/>
            <a:ext cx="10515600" cy="602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entury Gothic"/>
              <a:buNone/>
            </a:pPr>
            <a:r>
              <a:rPr b="1" lang="en-US" sz="1700">
                <a:latin typeface="Century Gothic"/>
                <a:ea typeface="Century Gothic"/>
                <a:cs typeface="Century Gothic"/>
                <a:sym typeface="Century Gothic"/>
              </a:rPr>
              <a:t>LEARNING 2: Product characteristics majorly influence the brand positioning in category…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550" name="Google Shape;550;p38"/>
          <p:cNvCxnSpPr/>
          <p:nvPr/>
        </p:nvCxnSpPr>
        <p:spPr>
          <a:xfrm>
            <a:off x="587141" y="1115551"/>
            <a:ext cx="11049802" cy="0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551" name="Google Shape;551;p38"/>
          <p:cNvCxnSpPr/>
          <p:nvPr/>
        </p:nvCxnSpPr>
        <p:spPr>
          <a:xfrm>
            <a:off x="1161994" y="1004281"/>
            <a:ext cx="0" cy="249382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552" name="Google Shape;552;p38"/>
          <p:cNvCxnSpPr/>
          <p:nvPr/>
        </p:nvCxnSpPr>
        <p:spPr>
          <a:xfrm>
            <a:off x="10790903" y="1004281"/>
            <a:ext cx="0" cy="249382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553" name="Google Shape;553;p38"/>
          <p:cNvSpPr/>
          <p:nvPr/>
        </p:nvSpPr>
        <p:spPr>
          <a:xfrm>
            <a:off x="673170" y="1253662"/>
            <a:ext cx="2047015" cy="353943"/>
          </a:xfrm>
          <a:prstGeom prst="rect">
            <a:avLst/>
          </a:prstGeom>
          <a:solidFill>
            <a:srgbClr val="BA469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Specialists</a:t>
            </a:r>
            <a:endParaRPr b="1" sz="1700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4" name="Google Shape;554;p38"/>
          <p:cNvSpPr/>
          <p:nvPr/>
        </p:nvSpPr>
        <p:spPr>
          <a:xfrm>
            <a:off x="9545143" y="1248833"/>
            <a:ext cx="1921933" cy="353943"/>
          </a:xfrm>
          <a:prstGeom prst="rect">
            <a:avLst/>
          </a:prstGeom>
          <a:solidFill>
            <a:srgbClr val="7ECAC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Universals</a:t>
            </a:r>
            <a:endParaRPr b="1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555" name="Google Shape;555;p38"/>
          <p:cNvCxnSpPr/>
          <p:nvPr/>
        </p:nvCxnSpPr>
        <p:spPr>
          <a:xfrm>
            <a:off x="5827137" y="1602776"/>
            <a:ext cx="0" cy="4140783"/>
          </a:xfrm>
          <a:prstGeom prst="straightConnector1">
            <a:avLst/>
          </a:prstGeom>
          <a:noFill/>
          <a:ln cap="flat" cmpd="sng" w="9525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id="556" name="Google Shape;556;p38"/>
          <p:cNvPicPr preferRelativeResize="0"/>
          <p:nvPr/>
        </p:nvPicPr>
        <p:blipFill rotWithShape="1">
          <a:blip r:embed="rId3">
            <a:alphaModFix/>
          </a:blip>
          <a:srcRect b="0" l="3361" r="5384" t="0"/>
          <a:stretch/>
        </p:blipFill>
        <p:spPr>
          <a:xfrm>
            <a:off x="587141" y="1791861"/>
            <a:ext cx="4697130" cy="401634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7" name="Google Shape;557;p3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12042" y="1767843"/>
            <a:ext cx="4998804" cy="3801827"/>
          </a:xfrm>
          <a:prstGeom prst="rect">
            <a:avLst/>
          </a:prstGeom>
          <a:noFill/>
          <a:ln>
            <a:noFill/>
          </a:ln>
        </p:spPr>
      </p:pic>
      <p:sp>
        <p:nvSpPr>
          <p:cNvPr id="558" name="Google Shape;558;p38"/>
          <p:cNvSpPr txBox="1"/>
          <p:nvPr/>
        </p:nvSpPr>
        <p:spPr>
          <a:xfrm>
            <a:off x="5351648" y="6333148"/>
            <a:ext cx="2194560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AUDIENCE VOLUME</a:t>
            </a:r>
            <a:endParaRPr b="1" sz="10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9" name="Google Shape;559;p38"/>
          <p:cNvSpPr/>
          <p:nvPr/>
        </p:nvSpPr>
        <p:spPr>
          <a:xfrm>
            <a:off x="476654" y="1843252"/>
            <a:ext cx="5024193" cy="4103551"/>
          </a:xfrm>
          <a:prstGeom prst="rect">
            <a:avLst/>
          </a:prstGeom>
          <a:solidFill>
            <a:srgbClr val="FFFFFF">
              <a:alpha val="8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0" name="Google Shape;560;p38"/>
          <p:cNvSpPr/>
          <p:nvPr/>
        </p:nvSpPr>
        <p:spPr>
          <a:xfrm>
            <a:off x="6118848" y="1693087"/>
            <a:ext cx="5518095" cy="3816413"/>
          </a:xfrm>
          <a:prstGeom prst="rect">
            <a:avLst/>
          </a:prstGeom>
          <a:solidFill>
            <a:srgbClr val="FFFFFF">
              <a:alpha val="89803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1" name="Google Shape;561;p38"/>
          <p:cNvSpPr/>
          <p:nvPr/>
        </p:nvSpPr>
        <p:spPr>
          <a:xfrm>
            <a:off x="6104717" y="3896722"/>
            <a:ext cx="5147215" cy="1021787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47ADAB"/>
                </a:solidFill>
                <a:latin typeface="Arial"/>
                <a:ea typeface="Arial"/>
                <a:cs typeface="Arial"/>
                <a:sym typeface="Arial"/>
              </a:rPr>
              <a:t>Broad Communication Approach</a:t>
            </a:r>
            <a:br>
              <a:rPr b="1" lang="en-US" sz="1800">
                <a:solidFill>
                  <a:srgbClr val="47ADAB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lang="en-US" sz="12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Elevating beverage experience, where every sip is a statement, transporting you to a world of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refined enjoyment &amp; elevating any moment with style</a:t>
            </a:r>
            <a:endParaRPr sz="1200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2" name="Google Shape;562;p38"/>
          <p:cNvSpPr/>
          <p:nvPr/>
        </p:nvSpPr>
        <p:spPr>
          <a:xfrm>
            <a:off x="575323" y="3905512"/>
            <a:ext cx="5118030" cy="166675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Broad Communication Approach</a:t>
            </a:r>
            <a:br>
              <a:rPr b="1" lang="en-US" sz="1800">
                <a:solidFill>
                  <a:srgbClr val="47ADAB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b="1" lang="en-US" sz="12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 uprising against the industrialised/ conformists, a return to traditions, and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intelligent union of flavours</a:t>
            </a:r>
            <a:r>
              <a:rPr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choice of mindful drinkers, </a:t>
            </a:r>
            <a:r>
              <a:rPr lang="en-US" sz="12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revisiting the culture of ‘sophisticated cocktail-sipping’. </a:t>
            </a:r>
            <a:endParaRPr sz="1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63" name="Google Shape;563;p38"/>
          <p:cNvGrpSpPr/>
          <p:nvPr/>
        </p:nvGrpSpPr>
        <p:grpSpPr>
          <a:xfrm>
            <a:off x="665269" y="3050600"/>
            <a:ext cx="4920512" cy="663539"/>
            <a:chOff x="587141" y="1901487"/>
            <a:chExt cx="4920512" cy="663539"/>
          </a:xfrm>
        </p:grpSpPr>
        <p:pic>
          <p:nvPicPr>
            <p:cNvPr descr="Sepoy and Co Premium Botanical Mixers" id="564" name="Google Shape;564;p38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2039936" y="2161827"/>
              <a:ext cx="836212" cy="1631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Jade Forest - Thoughtfully Crafted Drinks" id="565" name="Google Shape;565;p38"/>
            <p:cNvPicPr preferRelativeResize="0"/>
            <p:nvPr/>
          </p:nvPicPr>
          <p:blipFill rotWithShape="1">
            <a:blip r:embed="rId6">
              <a:alphaModFix/>
            </a:blip>
            <a:srcRect b="16087" l="0" r="0" t="-1"/>
            <a:stretch/>
          </p:blipFill>
          <p:spPr>
            <a:xfrm>
              <a:off x="656276" y="2093328"/>
              <a:ext cx="1258900" cy="27234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Premium Low Calorie Cocktail Mixers – Jimmy's Cocktails" id="566" name="Google Shape;566;p38"/>
            <p:cNvPicPr preferRelativeResize="0"/>
            <p:nvPr/>
          </p:nvPicPr>
          <p:blipFill rotWithShape="1">
            <a:blip r:embed="rId7">
              <a:alphaModFix/>
            </a:blip>
            <a:srcRect b="36001" l="0" r="0" t="0"/>
            <a:stretch/>
          </p:blipFill>
          <p:spPr>
            <a:xfrm>
              <a:off x="3766187" y="2039420"/>
              <a:ext cx="1012502" cy="2990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Franklin &amp; Sons - Global Brands" id="567" name="Google Shape;567;p38"/>
            <p:cNvPicPr preferRelativeResize="0"/>
            <p:nvPr/>
          </p:nvPicPr>
          <p:blipFill rotWithShape="1">
            <a:blip r:embed="rId8">
              <a:alphaModFix/>
            </a:blip>
            <a:srcRect b="0" l="0" r="0" t="0"/>
            <a:stretch/>
          </p:blipFill>
          <p:spPr>
            <a:xfrm>
              <a:off x="4848344" y="2044711"/>
              <a:ext cx="623085" cy="29378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Amazon.in: Svami" id="568" name="Google Shape;568;p38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2895555" y="1977592"/>
              <a:ext cx="944998" cy="51936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69" name="Google Shape;569;p38"/>
            <p:cNvCxnSpPr/>
            <p:nvPr/>
          </p:nvCxnSpPr>
          <p:spPr>
            <a:xfrm>
              <a:off x="587141" y="1901487"/>
              <a:ext cx="4920512" cy="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70" name="Google Shape;570;p38"/>
            <p:cNvCxnSpPr/>
            <p:nvPr/>
          </p:nvCxnSpPr>
          <p:spPr>
            <a:xfrm>
              <a:off x="587141" y="2565026"/>
              <a:ext cx="4920512" cy="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grpSp>
        <p:nvGrpSpPr>
          <p:cNvPr id="571" name="Google Shape;571;p38"/>
          <p:cNvGrpSpPr/>
          <p:nvPr/>
        </p:nvGrpSpPr>
        <p:grpSpPr>
          <a:xfrm>
            <a:off x="6071468" y="3022182"/>
            <a:ext cx="4920512" cy="663539"/>
            <a:chOff x="6190334" y="1901487"/>
            <a:chExt cx="4920512" cy="663539"/>
          </a:xfrm>
        </p:grpSpPr>
        <p:cxnSp>
          <p:nvCxnSpPr>
            <p:cNvPr id="572" name="Google Shape;572;p38"/>
            <p:cNvCxnSpPr/>
            <p:nvPr/>
          </p:nvCxnSpPr>
          <p:spPr>
            <a:xfrm>
              <a:off x="6190334" y="1901487"/>
              <a:ext cx="4920512" cy="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573" name="Google Shape;573;p38"/>
            <p:cNvCxnSpPr/>
            <p:nvPr/>
          </p:nvCxnSpPr>
          <p:spPr>
            <a:xfrm>
              <a:off x="6190334" y="2565026"/>
              <a:ext cx="4920512" cy="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pic>
          <p:nvPicPr>
            <p:cNvPr descr="File:Schweppes Logo 2016.png - Wikimedia Commons" id="574" name="Google Shape;574;p38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6286313" y="1991798"/>
              <a:ext cx="643140" cy="544457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575" name="Google Shape;575;p38"/>
          <p:cNvGrpSpPr/>
          <p:nvPr/>
        </p:nvGrpSpPr>
        <p:grpSpPr>
          <a:xfrm>
            <a:off x="662146" y="2417361"/>
            <a:ext cx="5280743" cy="526476"/>
            <a:chOff x="694711" y="4483772"/>
            <a:chExt cx="5280743" cy="526476"/>
          </a:xfrm>
        </p:grpSpPr>
        <p:sp>
          <p:nvSpPr>
            <p:cNvPr id="576" name="Google Shape;576;p38"/>
            <p:cNvSpPr/>
            <p:nvPr/>
          </p:nvSpPr>
          <p:spPr>
            <a:xfrm>
              <a:off x="694711" y="4483772"/>
              <a:ext cx="4867244" cy="443736"/>
            </a:xfrm>
            <a:prstGeom prst="rect">
              <a:avLst/>
            </a:prstGeom>
            <a:solidFill>
              <a:srgbClr val="F1E88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7" name="Google Shape;577;p38"/>
            <p:cNvSpPr/>
            <p:nvPr/>
          </p:nvSpPr>
          <p:spPr>
            <a:xfrm>
              <a:off x="771441" y="4568026"/>
              <a:ext cx="5204013" cy="4422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Taste I Ingredient Story I Creativity &amp; Convenience I Lifestyle Payoff</a:t>
              </a:r>
              <a:endParaRPr b="1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78" name="Google Shape;578;p38"/>
          <p:cNvSpPr/>
          <p:nvPr/>
        </p:nvSpPr>
        <p:spPr>
          <a:xfrm>
            <a:off x="639923" y="2037702"/>
            <a:ext cx="4860438" cy="3206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Brand Spaces To Build Appeal</a:t>
            </a:r>
            <a:endParaRPr b="1" sz="1500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79" name="Google Shape;579;p38"/>
          <p:cNvGrpSpPr/>
          <p:nvPr/>
        </p:nvGrpSpPr>
        <p:grpSpPr>
          <a:xfrm>
            <a:off x="6094624" y="2420511"/>
            <a:ext cx="5280743" cy="526476"/>
            <a:chOff x="694711" y="4483772"/>
            <a:chExt cx="5280743" cy="526476"/>
          </a:xfrm>
        </p:grpSpPr>
        <p:sp>
          <p:nvSpPr>
            <p:cNvPr id="580" name="Google Shape;580;p38"/>
            <p:cNvSpPr/>
            <p:nvPr/>
          </p:nvSpPr>
          <p:spPr>
            <a:xfrm>
              <a:off x="694711" y="4483772"/>
              <a:ext cx="4867244" cy="443736"/>
            </a:xfrm>
            <a:prstGeom prst="rect">
              <a:avLst/>
            </a:prstGeom>
            <a:solidFill>
              <a:srgbClr val="F1E88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1" name="Google Shape;581;p38"/>
            <p:cNvSpPr/>
            <p:nvPr/>
          </p:nvSpPr>
          <p:spPr>
            <a:xfrm>
              <a:off x="771441" y="4568026"/>
              <a:ext cx="5204013" cy="4422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Elevation</a:t>
              </a:r>
              <a:endParaRPr b="1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2" name="Google Shape;582;p38"/>
          <p:cNvSpPr/>
          <p:nvPr/>
        </p:nvSpPr>
        <p:spPr>
          <a:xfrm>
            <a:off x="6068494" y="2012086"/>
            <a:ext cx="4860438" cy="32069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Brand Spaces To Build Appeal</a:t>
            </a:r>
            <a:endParaRPr b="1" sz="1500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83" name="Google Shape;583;p38"/>
          <p:cNvGrpSpPr/>
          <p:nvPr/>
        </p:nvGrpSpPr>
        <p:grpSpPr>
          <a:xfrm>
            <a:off x="476654" y="5431100"/>
            <a:ext cx="10877146" cy="1133062"/>
            <a:chOff x="476654" y="5431100"/>
            <a:chExt cx="10877146" cy="1133062"/>
          </a:xfrm>
        </p:grpSpPr>
        <p:sp>
          <p:nvSpPr>
            <p:cNvPr id="584" name="Google Shape;584;p38"/>
            <p:cNvSpPr/>
            <p:nvPr/>
          </p:nvSpPr>
          <p:spPr>
            <a:xfrm flipH="1">
              <a:off x="476654" y="5431100"/>
              <a:ext cx="10877146" cy="1133062"/>
            </a:xfrm>
            <a:prstGeom prst="rtTriangle">
              <a:avLst/>
            </a:prstGeom>
            <a:gradFill>
              <a:gsLst>
                <a:gs pos="0">
                  <a:srgbClr val="5F8281"/>
                </a:gs>
                <a:gs pos="50000">
                  <a:srgbClr val="8BBCBB"/>
                </a:gs>
                <a:gs pos="100000">
                  <a:srgbClr val="A7E1E0"/>
                </a:gs>
              </a:gsLst>
              <a:lin ang="0" scaled="0"/>
            </a:gra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5" name="Google Shape;585;p38"/>
            <p:cNvSpPr txBox="1"/>
            <p:nvPr/>
          </p:nvSpPr>
          <p:spPr>
            <a:xfrm>
              <a:off x="5284271" y="6209313"/>
              <a:ext cx="2194560" cy="27699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200">
                  <a:solidFill>
                    <a:schemeClr val="lt1"/>
                  </a:solidFill>
                  <a:latin typeface="Arial"/>
                  <a:ea typeface="Arial"/>
                  <a:cs typeface="Arial"/>
                  <a:sym typeface="Arial"/>
                </a:rPr>
                <a:t>AUDIENCE VOLUME</a:t>
              </a:r>
              <a:endParaRPr b="1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86" name="Google Shape;586;p38"/>
          <p:cNvSpPr txBox="1"/>
          <p:nvPr/>
        </p:nvSpPr>
        <p:spPr>
          <a:xfrm>
            <a:off x="12700" y="6654125"/>
            <a:ext cx="2646858" cy="23083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9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NOTE: Choice of type of a brand is situational. </a:t>
            </a:r>
            <a:endParaRPr sz="9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ight bulb icon. Light bulb ideas and creativity. Analytical Thinking for  Innovation Processing 14570665 PNG" id="587" name="Google Shape;587;p38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35013" y="345249"/>
            <a:ext cx="609819" cy="609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1" name="Shape 5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2" name="Google Shape;592;p39"/>
          <p:cNvCxnSpPr/>
          <p:nvPr/>
        </p:nvCxnSpPr>
        <p:spPr>
          <a:xfrm>
            <a:off x="457156" y="3376518"/>
            <a:ext cx="11088299" cy="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593" name="Google Shape;593;p39"/>
          <p:cNvSpPr txBox="1"/>
          <p:nvPr/>
        </p:nvSpPr>
        <p:spPr>
          <a:xfrm>
            <a:off x="4781898" y="2820725"/>
            <a:ext cx="2336602" cy="1111586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00"/>
              <a:buFont typeface="Impact"/>
              <a:buNone/>
            </a:pPr>
            <a:r>
              <a:rPr b="0" i="0" lang="en-US" sz="3800" u="none" cap="none" strike="noStrik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BRAND </a:t>
            </a:r>
            <a:endParaRPr/>
          </a:p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BA4693"/>
              </a:buClr>
              <a:buSzPts val="3800"/>
              <a:buFont typeface="Arial"/>
              <a:buNone/>
            </a:pPr>
            <a:r>
              <a:rPr b="0" i="0" lang="en-US" sz="38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Summary</a:t>
            </a:r>
            <a:endParaRPr b="0" i="0" sz="38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epoy and Co Premium Botanical Mixers" id="594" name="Google Shape;594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363848" y="569489"/>
            <a:ext cx="1316873" cy="25697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95" name="Google Shape;595;p39"/>
          <p:cNvCxnSpPr/>
          <p:nvPr/>
        </p:nvCxnSpPr>
        <p:spPr>
          <a:xfrm>
            <a:off x="4153292" y="336242"/>
            <a:ext cx="0" cy="2610158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596" name="Google Shape;596;p39"/>
          <p:cNvCxnSpPr/>
          <p:nvPr/>
        </p:nvCxnSpPr>
        <p:spPr>
          <a:xfrm>
            <a:off x="8091960" y="336242"/>
            <a:ext cx="0" cy="261000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pic>
        <p:nvPicPr>
          <p:cNvPr descr="Jade Forest - Thoughtfully Crafted Drinks" id="597" name="Google Shape;597;p39"/>
          <p:cNvPicPr preferRelativeResize="0"/>
          <p:nvPr/>
        </p:nvPicPr>
        <p:blipFill rotWithShape="1">
          <a:blip r:embed="rId4">
            <a:alphaModFix/>
          </a:blip>
          <a:srcRect b="16087" l="0" r="0" t="-1"/>
          <a:stretch/>
        </p:blipFill>
        <p:spPr>
          <a:xfrm>
            <a:off x="1188305" y="535425"/>
            <a:ext cx="1629439" cy="352510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39"/>
          <p:cNvSpPr/>
          <p:nvPr/>
        </p:nvSpPr>
        <p:spPr>
          <a:xfrm>
            <a:off x="857476" y="956687"/>
            <a:ext cx="248818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4693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Thoughtfully</a:t>
            </a:r>
            <a:r>
              <a:rPr b="1" i="0" lang="en-US" sz="14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 Crafted Drinks</a:t>
            </a:r>
            <a:endParaRPr b="1" i="0" sz="14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39"/>
          <p:cNvSpPr/>
          <p:nvPr/>
        </p:nvSpPr>
        <p:spPr>
          <a:xfrm>
            <a:off x="435358" y="1776990"/>
            <a:ext cx="361082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Brand endeavors to bring about a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holistic change to how people consume beverages 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by providing drinks in the "Better for you" category, keeping up with evolving consumer preferences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39"/>
          <p:cNvSpPr/>
          <p:nvPr/>
        </p:nvSpPr>
        <p:spPr>
          <a:xfrm>
            <a:off x="748977" y="1333216"/>
            <a:ext cx="2609818" cy="276999"/>
          </a:xfrm>
          <a:prstGeom prst="rect">
            <a:avLst/>
          </a:prstGeom>
          <a:solidFill>
            <a:srgbClr val="F1E88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BRAND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SPACE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Mindful Lifestyle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39"/>
          <p:cNvSpPr/>
          <p:nvPr/>
        </p:nvSpPr>
        <p:spPr>
          <a:xfrm>
            <a:off x="4847886" y="938071"/>
            <a:ext cx="2371162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4693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Premium Botanical Mixers</a:t>
            </a:r>
            <a:endParaRPr b="1" i="0" sz="14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2" name="Google Shape;602;p39"/>
          <p:cNvSpPr/>
          <p:nvPr/>
        </p:nvSpPr>
        <p:spPr>
          <a:xfrm>
            <a:off x="4792358" y="1337674"/>
            <a:ext cx="2574551" cy="276999"/>
          </a:xfrm>
          <a:prstGeom prst="rect">
            <a:avLst/>
          </a:prstGeom>
          <a:solidFill>
            <a:srgbClr val="F1E88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BRAND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SPACE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r>
              <a:rPr b="1" i="0" lang="en-US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Ingredient Story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3" name="Google Shape;603;p39"/>
          <p:cNvSpPr/>
          <p:nvPr/>
        </p:nvSpPr>
        <p:spPr>
          <a:xfrm>
            <a:off x="4313092" y="1776990"/>
            <a:ext cx="362923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Brand stands as a testament to the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timeless allure of flavors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building a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narrative around its ingredients 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while striving to create a symphony of taste experiences that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elevate moments of pure indulgence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4" name="Google Shape;604;p39"/>
          <p:cNvSpPr/>
          <p:nvPr/>
        </p:nvSpPr>
        <p:spPr>
          <a:xfrm>
            <a:off x="8807392" y="938071"/>
            <a:ext cx="2350323" cy="30777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4693"/>
              </a:buClr>
              <a:buSzPts val="1400"/>
              <a:buFont typeface="Arial"/>
              <a:buNone/>
            </a:pPr>
            <a:r>
              <a:rPr b="1" i="0" lang="en-US" sz="14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House</a:t>
            </a:r>
            <a:r>
              <a:rPr b="1" i="0" lang="en-US" sz="14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 of Delicious Drinks </a:t>
            </a:r>
            <a:endParaRPr b="1" i="0" sz="14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5" name="Google Shape;605;p39"/>
          <p:cNvSpPr/>
          <p:nvPr/>
        </p:nvSpPr>
        <p:spPr>
          <a:xfrm>
            <a:off x="8222465" y="1776990"/>
            <a:ext cx="357822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Svami stands tall as a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champion of taste &amp; flavor elevation</a:t>
            </a: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- placing itself as a companion in elevating the taste experience while embodying the spirit of enjoyment and flavour-curiosity.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6" name="Google Shape;606;p39"/>
          <p:cNvSpPr/>
          <p:nvPr/>
        </p:nvSpPr>
        <p:spPr>
          <a:xfrm>
            <a:off x="8467393" y="1349774"/>
            <a:ext cx="2735610" cy="276999"/>
          </a:xfrm>
          <a:prstGeom prst="rect">
            <a:avLst/>
          </a:prstGeom>
          <a:solidFill>
            <a:srgbClr val="F1E88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BRAND SPACE: Taste &amp; Creativity</a:t>
            </a:r>
            <a:endParaRPr b="1" i="0" sz="1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607" name="Google Shape;607;p39"/>
          <p:cNvGrpSpPr/>
          <p:nvPr/>
        </p:nvGrpSpPr>
        <p:grpSpPr>
          <a:xfrm>
            <a:off x="8244742" y="4085624"/>
            <a:ext cx="3576197" cy="2378303"/>
            <a:chOff x="457156" y="4039711"/>
            <a:chExt cx="3576197" cy="2378303"/>
          </a:xfrm>
        </p:grpSpPr>
        <p:pic>
          <p:nvPicPr>
            <p:cNvPr descr="File:Schweppes Logo 2016.png - Wikimedia Commons" id="608" name="Google Shape;608;p39"/>
            <p:cNvPicPr preferRelativeResize="0"/>
            <p:nvPr/>
          </p:nvPicPr>
          <p:blipFill rotWithShape="1">
            <a:blip r:embed="rId5">
              <a:alphaModFix/>
            </a:blip>
            <a:srcRect b="0" l="0" r="0" t="0"/>
            <a:stretch/>
          </p:blipFill>
          <p:spPr>
            <a:xfrm>
              <a:off x="1573578" y="4039711"/>
              <a:ext cx="948069" cy="80259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39"/>
            <p:cNvSpPr/>
            <p:nvPr/>
          </p:nvSpPr>
          <p:spPr>
            <a:xfrm>
              <a:off x="804324" y="4870914"/>
              <a:ext cx="2486578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47ADAB"/>
                </a:buClr>
                <a:buSzPts val="14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47ADAB"/>
                  </a:solidFill>
                  <a:latin typeface="Arial"/>
                  <a:ea typeface="Arial"/>
                  <a:cs typeface="Arial"/>
                  <a:sym typeface="Arial"/>
                </a:rPr>
                <a:t>Mix It Up With Schweppes</a:t>
              </a:r>
              <a:endParaRPr b="1" i="0" sz="1100" u="none" cap="none" strike="noStrike">
                <a:solidFill>
                  <a:srgbClr val="47ADAB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0" name="Google Shape;610;p39"/>
            <p:cNvSpPr/>
            <p:nvPr/>
          </p:nvSpPr>
          <p:spPr>
            <a:xfrm>
              <a:off x="457156" y="5648573"/>
              <a:ext cx="3576197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Schweppes celebrates the brand as the perfect mixer to ensure that each sip is a </a:t>
              </a:r>
              <a: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refreshing and satisfying experience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</a:t>
              </a:r>
              <a: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enhancing moments of consumption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while placing themselves at the </a:t>
              </a:r>
              <a: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core of enjoyment</a:t>
              </a:r>
              <a:endParaRPr b="0" i="0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1" name="Google Shape;611;p39"/>
            <p:cNvSpPr/>
            <p:nvPr/>
          </p:nvSpPr>
          <p:spPr>
            <a:xfrm>
              <a:off x="911499" y="5231239"/>
              <a:ext cx="2077620" cy="276999"/>
            </a:xfrm>
            <a:prstGeom prst="rect">
              <a:avLst/>
            </a:prstGeom>
            <a:solidFill>
              <a:srgbClr val="F1E88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BRAND</a:t>
              </a: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SPACE</a:t>
              </a: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Elevation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cxnSp>
        <p:nvCxnSpPr>
          <p:cNvPr id="612" name="Google Shape;612;p39"/>
          <p:cNvCxnSpPr/>
          <p:nvPr/>
        </p:nvCxnSpPr>
        <p:spPr>
          <a:xfrm>
            <a:off x="4153292" y="3722255"/>
            <a:ext cx="0" cy="2741672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13" name="Google Shape;613;p39"/>
          <p:cNvCxnSpPr/>
          <p:nvPr/>
        </p:nvCxnSpPr>
        <p:spPr>
          <a:xfrm>
            <a:off x="8065251" y="3722255"/>
            <a:ext cx="0" cy="2741672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grpSp>
        <p:nvGrpSpPr>
          <p:cNvPr id="614" name="Google Shape;614;p39"/>
          <p:cNvGrpSpPr/>
          <p:nvPr/>
        </p:nvGrpSpPr>
        <p:grpSpPr>
          <a:xfrm>
            <a:off x="435358" y="4290634"/>
            <a:ext cx="3576197" cy="2132649"/>
            <a:chOff x="4314496" y="4285365"/>
            <a:chExt cx="3576197" cy="2132649"/>
          </a:xfrm>
        </p:grpSpPr>
        <p:pic>
          <p:nvPicPr>
            <p:cNvPr descr="Premium Low Calorie Cocktail Mixers – Jimmy's Cocktails" id="615" name="Google Shape;615;p39"/>
            <p:cNvPicPr preferRelativeResize="0"/>
            <p:nvPr/>
          </p:nvPicPr>
          <p:blipFill rotWithShape="1">
            <a:blip r:embed="rId6">
              <a:alphaModFix/>
            </a:blip>
            <a:srcRect b="36001" l="0" r="0" t="0"/>
            <a:stretch/>
          </p:blipFill>
          <p:spPr>
            <a:xfrm>
              <a:off x="5201839" y="4285365"/>
              <a:ext cx="1640893" cy="48468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6" name="Google Shape;616;p39"/>
            <p:cNvSpPr/>
            <p:nvPr/>
          </p:nvSpPr>
          <p:spPr>
            <a:xfrm>
              <a:off x="4314496" y="5648573"/>
              <a:ext cx="3576197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Brand indulges in the consumer desire to </a:t>
              </a:r>
              <a: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replicate bar-like drinking experience at home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through </a:t>
              </a:r>
              <a: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easy creativity 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– making the art of mixology as a </a:t>
              </a:r>
              <a: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personal journey of discovery. </a:t>
              </a:r>
              <a:endParaRPr b="0" i="0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7" name="Google Shape;617;p39"/>
            <p:cNvSpPr/>
            <p:nvPr/>
          </p:nvSpPr>
          <p:spPr>
            <a:xfrm>
              <a:off x="5299926" y="4870914"/>
              <a:ext cx="1447832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A4693"/>
                </a:buClr>
                <a:buSzPts val="14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BA4693"/>
                  </a:solidFill>
                  <a:latin typeface="Arial"/>
                  <a:ea typeface="Arial"/>
                  <a:cs typeface="Arial"/>
                  <a:sym typeface="Arial"/>
                </a:rPr>
                <a:t>Bring bar home</a:t>
              </a:r>
              <a:endParaRPr b="1" i="0" sz="11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18" name="Google Shape;618;p39"/>
            <p:cNvSpPr/>
            <p:nvPr/>
          </p:nvSpPr>
          <p:spPr>
            <a:xfrm>
              <a:off x="5036865" y="5231239"/>
              <a:ext cx="2135328" cy="276999"/>
            </a:xfrm>
            <a:prstGeom prst="rect">
              <a:avLst/>
            </a:prstGeom>
            <a:solidFill>
              <a:srgbClr val="F1E88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BRAND</a:t>
              </a: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SPACE</a:t>
              </a: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</a:t>
              </a: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Creativity 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19" name="Google Shape;619;p39"/>
          <p:cNvGrpSpPr/>
          <p:nvPr/>
        </p:nvGrpSpPr>
        <p:grpSpPr>
          <a:xfrm>
            <a:off x="4325975" y="4290634"/>
            <a:ext cx="3637534" cy="2192473"/>
            <a:chOff x="8202800" y="4225541"/>
            <a:chExt cx="3637534" cy="2192473"/>
          </a:xfrm>
        </p:grpSpPr>
        <p:pic>
          <p:nvPicPr>
            <p:cNvPr descr="Franklin &amp; Sons - Global Brands" id="620" name="Google Shape;620;p39"/>
            <p:cNvPicPr preferRelativeResize="0"/>
            <p:nvPr/>
          </p:nvPicPr>
          <p:blipFill rotWithShape="1">
            <a:blip r:embed="rId7">
              <a:alphaModFix/>
            </a:blip>
            <a:srcRect b="0" l="0" r="0" t="0"/>
            <a:stretch/>
          </p:blipFill>
          <p:spPr>
            <a:xfrm>
              <a:off x="9458391" y="4225541"/>
              <a:ext cx="1106372" cy="52164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1" name="Google Shape;621;p39"/>
            <p:cNvSpPr/>
            <p:nvPr/>
          </p:nvSpPr>
          <p:spPr>
            <a:xfrm>
              <a:off x="8202800" y="4870914"/>
              <a:ext cx="3637534" cy="307777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A4693"/>
                </a:buClr>
                <a:buSzPts val="1400"/>
                <a:buFont typeface="Arial"/>
                <a:buNone/>
              </a:pPr>
              <a:r>
                <a:rPr b="1" i="0" lang="en-US" sz="1400" u="none" cap="none" strike="noStrike">
                  <a:solidFill>
                    <a:srgbClr val="BA4693"/>
                  </a:solidFill>
                  <a:latin typeface="Arial"/>
                  <a:ea typeface="Arial"/>
                  <a:cs typeface="Arial"/>
                  <a:sym typeface="Arial"/>
                </a:rPr>
                <a:t>Remarkable Drinks, Without Compromise</a:t>
              </a:r>
              <a:endParaRPr/>
            </a:p>
          </p:txBody>
        </p:sp>
        <p:sp>
          <p:nvSpPr>
            <p:cNvPr id="622" name="Google Shape;622;p39"/>
            <p:cNvSpPr/>
            <p:nvPr/>
          </p:nvSpPr>
          <p:spPr>
            <a:xfrm>
              <a:off x="8212425" y="5648573"/>
              <a:ext cx="3570883" cy="76944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100"/>
                <a:buFont typeface="Arial"/>
                <a:buNone/>
              </a:pP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Brand lays great emphasis on not only complimenting but </a:t>
              </a:r>
              <a:r>
                <a:rPr b="0" i="0" lang="en-US" sz="1100" u="none" cap="none" strike="noStrike">
                  <a:solidFill>
                    <a:srgbClr val="0070C0"/>
                  </a:solidFill>
                  <a:latin typeface="Arial"/>
                  <a:ea typeface="Arial"/>
                  <a:cs typeface="Arial"/>
                  <a:sym typeface="Arial"/>
                </a:rPr>
                <a:t>committing to deliver quality by creating delicious high-quality sips,</a:t>
              </a:r>
              <a:r>
                <a:rPr b="0" i="0" lang="en-US" sz="11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endeavoring to strike a balance in taste and textures</a:t>
              </a:r>
              <a:endPara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23" name="Google Shape;623;p39"/>
            <p:cNvSpPr/>
            <p:nvPr/>
          </p:nvSpPr>
          <p:spPr>
            <a:xfrm>
              <a:off x="8613922" y="5231239"/>
              <a:ext cx="2767887" cy="276999"/>
            </a:xfrm>
            <a:prstGeom prst="rect">
              <a:avLst/>
            </a:prstGeom>
            <a:solidFill>
              <a:srgbClr val="F1E883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dk1"/>
                </a:buClr>
                <a:buSzPts val="1200"/>
                <a:buFont typeface="Arial"/>
                <a:buNone/>
              </a:pP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BRAND</a:t>
              </a: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SPACE</a:t>
              </a: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: Lifestyle Payoff</a:t>
              </a:r>
              <a:r>
                <a:rPr b="1" i="0" lang="en-US" sz="1200" u="none" cap="none" strike="noStrike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1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pic>
        <p:nvPicPr>
          <p:cNvPr descr="Amazon.in: Svami" id="624" name="Google Shape;624;p39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9244539" y="385922"/>
            <a:ext cx="1223144" cy="6722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40"/>
          <p:cNvSpPr/>
          <p:nvPr/>
        </p:nvSpPr>
        <p:spPr>
          <a:xfrm>
            <a:off x="4830266" y="2720735"/>
            <a:ext cx="2450969" cy="2045616"/>
          </a:xfrm>
          <a:prstGeom prst="roundRect">
            <a:avLst>
              <a:gd fmla="val 16667" name="adj"/>
            </a:avLst>
          </a:prstGeom>
          <a:solidFill>
            <a:srgbClr val="BDC5E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0" name="Google Shape;630;p40"/>
          <p:cNvSpPr txBox="1"/>
          <p:nvPr/>
        </p:nvSpPr>
        <p:spPr>
          <a:xfrm>
            <a:off x="4079413" y="2876670"/>
            <a:ext cx="3952233" cy="17337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mpac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STATUS</a:t>
            </a:r>
            <a:r>
              <a:rPr b="0" i="0" lang="en-US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40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INDICATOR</a:t>
            </a:r>
            <a:endParaRPr b="0" i="0" sz="40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Jade Forest - Thoughtfully Crafted Drinks" id="631" name="Google Shape;631;p40"/>
          <p:cNvPicPr preferRelativeResize="0"/>
          <p:nvPr/>
        </p:nvPicPr>
        <p:blipFill rotWithShape="1">
          <a:blip r:embed="rId3">
            <a:alphaModFix/>
          </a:blip>
          <a:srcRect b="16528" l="0" r="0" t="0"/>
          <a:stretch/>
        </p:blipFill>
        <p:spPr>
          <a:xfrm>
            <a:off x="2340564" y="396320"/>
            <a:ext cx="1615428" cy="3476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epoy and Co Premium Botanical Mixers" id="632" name="Google Shape;632;p40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2740479" y="2501735"/>
            <a:ext cx="1191992" cy="2326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33" name="Google Shape;633;p40"/>
          <p:cNvCxnSpPr/>
          <p:nvPr/>
        </p:nvCxnSpPr>
        <p:spPr>
          <a:xfrm>
            <a:off x="4279769" y="320901"/>
            <a:ext cx="0" cy="6240544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34" name="Google Shape;634;p40"/>
          <p:cNvCxnSpPr/>
          <p:nvPr/>
        </p:nvCxnSpPr>
        <p:spPr>
          <a:xfrm>
            <a:off x="397933" y="2263402"/>
            <a:ext cx="3558059" cy="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35" name="Google Shape;635;p40"/>
          <p:cNvCxnSpPr/>
          <p:nvPr/>
        </p:nvCxnSpPr>
        <p:spPr>
          <a:xfrm>
            <a:off x="397933" y="4382964"/>
            <a:ext cx="3561328" cy="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36" name="Google Shape;636;p40"/>
          <p:cNvCxnSpPr/>
          <p:nvPr/>
        </p:nvCxnSpPr>
        <p:spPr>
          <a:xfrm>
            <a:off x="7831731" y="320901"/>
            <a:ext cx="0" cy="6240544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37" name="Google Shape;637;p40"/>
          <p:cNvCxnSpPr/>
          <p:nvPr/>
        </p:nvCxnSpPr>
        <p:spPr>
          <a:xfrm>
            <a:off x="8191893" y="2263402"/>
            <a:ext cx="3289954" cy="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38" name="Google Shape;638;p40"/>
          <p:cNvCxnSpPr/>
          <p:nvPr/>
        </p:nvCxnSpPr>
        <p:spPr>
          <a:xfrm>
            <a:off x="8232444" y="4382964"/>
            <a:ext cx="3258830" cy="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pic>
        <p:nvPicPr>
          <p:cNvPr descr="Franklin &amp; Sons - Global Brands" id="639" name="Google Shape;639;p40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32002" y="4602825"/>
            <a:ext cx="905069" cy="4267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Schweppes Logo 2016.png - Wikimedia Commons" id="640" name="Google Shape;640;p40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232002" y="221524"/>
            <a:ext cx="782514" cy="662446"/>
          </a:xfrm>
          <a:prstGeom prst="rect">
            <a:avLst/>
          </a:prstGeom>
          <a:noFill/>
          <a:ln>
            <a:noFill/>
          </a:ln>
        </p:spPr>
      </p:pic>
      <p:sp>
        <p:nvSpPr>
          <p:cNvPr id="641" name="Google Shape;641;p40"/>
          <p:cNvSpPr/>
          <p:nvPr/>
        </p:nvSpPr>
        <p:spPr>
          <a:xfrm>
            <a:off x="90179" y="2935138"/>
            <a:ext cx="3973857" cy="446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Status Indicator: </a:t>
            </a:r>
            <a:r>
              <a:rPr b="1" lang="en-US" sz="12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Refined Indulgence</a:t>
            </a:r>
            <a:endParaRPr b="1" i="0" sz="12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Tonality: </a:t>
            </a: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Stylish, fresh, refined, upscale, minimalist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2" name="Google Shape;642;p40"/>
          <p:cNvSpPr/>
          <p:nvPr/>
        </p:nvSpPr>
        <p:spPr>
          <a:xfrm>
            <a:off x="397933" y="3476318"/>
            <a:ext cx="3697017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Portrays an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upscale lifestyle 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 visual styling and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collaborations leaning towards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artistic affiliations, &amp; refined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aesthetics,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creating a </a:t>
            </a:r>
            <a:r>
              <a:rPr b="0" i="0" lang="en-US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sense of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luxury &amp; elegance</a:t>
            </a:r>
            <a:endParaRPr b="0" i="0" sz="1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3" name="Google Shape;643;p40"/>
          <p:cNvSpPr/>
          <p:nvPr/>
        </p:nvSpPr>
        <p:spPr>
          <a:xfrm>
            <a:off x="700864" y="831276"/>
            <a:ext cx="3363171" cy="446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Status Indicator: </a:t>
            </a:r>
            <a:r>
              <a:rPr b="1" i="0" lang="en-US" sz="12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Conscious Curated Lifestyle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Tonality:</a:t>
            </a: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Young, Encouraging, enterprising </a:t>
            </a:r>
            <a:endParaRPr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4" name="Google Shape;644;p40"/>
          <p:cNvSpPr/>
          <p:nvPr/>
        </p:nvSpPr>
        <p:spPr>
          <a:xfrm>
            <a:off x="538439" y="1348509"/>
            <a:ext cx="3525596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Brand appeals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aspirations of conscious lifestyle seekers,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who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prioritize thoughtful choices, sustainability, and overall well-being</a:t>
            </a:r>
            <a:endParaRPr b="0" i="0" sz="11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mium Low Calorie Cocktail Mixers – Jimmy's Cocktails" id="645" name="Google Shape;645;p40"/>
          <p:cNvPicPr preferRelativeResize="0"/>
          <p:nvPr/>
        </p:nvPicPr>
        <p:blipFill rotWithShape="1">
          <a:blip r:embed="rId7">
            <a:alphaModFix/>
          </a:blip>
          <a:srcRect b="39093" l="0" r="0" t="0"/>
          <a:stretch/>
        </p:blipFill>
        <p:spPr>
          <a:xfrm>
            <a:off x="8088635" y="2432608"/>
            <a:ext cx="1392263" cy="391378"/>
          </a:xfrm>
          <a:prstGeom prst="rect">
            <a:avLst/>
          </a:prstGeom>
          <a:noFill/>
          <a:ln>
            <a:noFill/>
          </a:ln>
        </p:spPr>
      </p:pic>
      <p:sp>
        <p:nvSpPr>
          <p:cNvPr id="646" name="Google Shape;646;p40"/>
          <p:cNvSpPr/>
          <p:nvPr/>
        </p:nvSpPr>
        <p:spPr>
          <a:xfrm>
            <a:off x="8122468" y="2985491"/>
            <a:ext cx="3669631" cy="446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Status Indicator: </a:t>
            </a:r>
            <a:r>
              <a:rPr b="1" i="0" lang="en-US" sz="12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Experimental Lifestyle</a:t>
            </a:r>
            <a:endParaRPr/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Brand Tonality: </a:t>
            </a:r>
            <a:r>
              <a:rPr lang="en-US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old, young, peppy, celebratory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7" name="Google Shape;647;p40"/>
          <p:cNvSpPr/>
          <p:nvPr/>
        </p:nvSpPr>
        <p:spPr>
          <a:xfrm>
            <a:off x="8128843" y="3476318"/>
            <a:ext cx="3362431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Brand appeals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to engaged socializers with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appetite for experimentation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encouraging </a:t>
            </a: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them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explore art of mixology and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up their bar-game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8" name="Google Shape;648;p40"/>
          <p:cNvSpPr/>
          <p:nvPr/>
        </p:nvSpPr>
        <p:spPr>
          <a:xfrm>
            <a:off x="538440" y="5114410"/>
            <a:ext cx="3525595" cy="44627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Status Indicator: </a:t>
            </a:r>
            <a:r>
              <a:rPr b="1" i="0" lang="en-US" sz="12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Premium Aspirations</a:t>
            </a:r>
            <a:r>
              <a:rPr b="1" i="0" lang="en-US" sz="12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br>
              <a:rPr b="1" i="0" lang="en-US" sz="12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Brand Tonality: </a:t>
            </a:r>
            <a:r>
              <a:rPr b="0" i="0" lang="en-US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Rich, Millennial, elegant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49" name="Google Shape;649;p40"/>
          <p:cNvSpPr/>
          <p:nvPr/>
        </p:nvSpPr>
        <p:spPr>
          <a:xfrm>
            <a:off x="214345" y="5618829"/>
            <a:ext cx="3865068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Brand aligns with an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aspirational mindset that loves exploration, staying ahead of the curve,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going beyond the ordinary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0" name="Google Shape;650;p40"/>
          <p:cNvSpPr/>
          <p:nvPr/>
        </p:nvSpPr>
        <p:spPr>
          <a:xfrm>
            <a:off x="8128843" y="979426"/>
            <a:ext cx="3727024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b="1" i="0" lang="en-US" sz="1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Status Indicator: </a:t>
            </a:r>
            <a:r>
              <a:rPr b="1" lang="en-US" sz="12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Trendsetters &amp; Trendchasers</a:t>
            </a:r>
            <a:endParaRPr b="1" i="0" sz="12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Brand Tonality: </a:t>
            </a: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Vibrant, Enthusiastic, Energetic, Quirky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1" name="Google Shape;651;p40"/>
          <p:cNvSpPr/>
          <p:nvPr/>
        </p:nvSpPr>
        <p:spPr>
          <a:xfrm>
            <a:off x="8128843" y="1481411"/>
            <a:ext cx="3663256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Schweppes aims at inclusivity with a belief that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everyone deserves to experience the joy and excitement that comes with indulging in life's pleasures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.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2" name="Google Shape;652;p40"/>
          <p:cNvSpPr/>
          <p:nvPr/>
        </p:nvSpPr>
        <p:spPr>
          <a:xfrm>
            <a:off x="8122468" y="5213745"/>
            <a:ext cx="3669631" cy="41549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Status Indicator: </a:t>
            </a:r>
            <a:r>
              <a:rPr b="1" lang="en-US" sz="11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Refined Indulgence</a:t>
            </a:r>
            <a:br>
              <a:rPr b="1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Brand Tonality: </a:t>
            </a:r>
            <a:r>
              <a:rPr b="0" i="0" lang="en-US" sz="1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Bold, Premium</a:t>
            </a:r>
            <a:endParaRPr b="0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3" name="Google Shape;653;p40"/>
          <p:cNvSpPr/>
          <p:nvPr/>
        </p:nvSpPr>
        <p:spPr>
          <a:xfrm>
            <a:off x="8127231" y="5737350"/>
            <a:ext cx="3364043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Brand strives to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inspire a journey of taste 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deliver value to discerning palates 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 are seeking unparalleled flavor and savory experiences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mazon.in: Svami" id="654" name="Google Shape;654;p40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2733307" y="4480076"/>
            <a:ext cx="1223144" cy="6722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58" name="Shape 6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poy and Co Premium Botanical Mixers" id="659" name="Google Shape;6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349174" y="2560319"/>
            <a:ext cx="1191992" cy="2326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60" name="Google Shape;660;p41"/>
          <p:cNvCxnSpPr/>
          <p:nvPr/>
        </p:nvCxnSpPr>
        <p:spPr>
          <a:xfrm>
            <a:off x="4044099" y="284407"/>
            <a:ext cx="0" cy="6240544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61" name="Google Shape;661;p41"/>
          <p:cNvCxnSpPr/>
          <p:nvPr/>
        </p:nvCxnSpPr>
        <p:spPr>
          <a:xfrm>
            <a:off x="384628" y="2290714"/>
            <a:ext cx="3197558" cy="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62" name="Google Shape;662;p41"/>
          <p:cNvCxnSpPr/>
          <p:nvPr/>
        </p:nvCxnSpPr>
        <p:spPr>
          <a:xfrm>
            <a:off x="454860" y="4386307"/>
            <a:ext cx="3136752" cy="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63" name="Google Shape;663;p41"/>
          <p:cNvCxnSpPr/>
          <p:nvPr/>
        </p:nvCxnSpPr>
        <p:spPr>
          <a:xfrm>
            <a:off x="8042634" y="320901"/>
            <a:ext cx="0" cy="6240544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64" name="Google Shape;664;p41"/>
          <p:cNvCxnSpPr/>
          <p:nvPr/>
        </p:nvCxnSpPr>
        <p:spPr>
          <a:xfrm>
            <a:off x="8389856" y="2301743"/>
            <a:ext cx="3289954" cy="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65" name="Google Shape;665;p41"/>
          <p:cNvCxnSpPr/>
          <p:nvPr/>
        </p:nvCxnSpPr>
        <p:spPr>
          <a:xfrm>
            <a:off x="8430407" y="4382964"/>
            <a:ext cx="3258830" cy="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pic>
        <p:nvPicPr>
          <p:cNvPr descr="Franklin &amp; Sons - Global Brands" id="666" name="Google Shape;666;p41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442035" y="4633258"/>
            <a:ext cx="951347" cy="4485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Schweppes Logo 2016.png - Wikimedia Commons" id="667" name="Google Shape;667;p4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420196" y="94732"/>
            <a:ext cx="830759" cy="703288"/>
          </a:xfrm>
          <a:prstGeom prst="rect">
            <a:avLst/>
          </a:prstGeom>
          <a:noFill/>
          <a:ln>
            <a:noFill/>
          </a:ln>
        </p:spPr>
      </p:pic>
      <p:sp>
        <p:nvSpPr>
          <p:cNvPr id="668" name="Google Shape;668;p41"/>
          <p:cNvSpPr/>
          <p:nvPr/>
        </p:nvSpPr>
        <p:spPr>
          <a:xfrm>
            <a:off x="323082" y="2971970"/>
            <a:ext cx="326732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STATEMENT OF AFFILIATION: </a:t>
            </a:r>
            <a:b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3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Refined Gourmands</a:t>
            </a:r>
            <a:endParaRPr b="1" i="0" sz="13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69" name="Google Shape;669;p41"/>
          <p:cNvSpPr/>
          <p:nvPr/>
        </p:nvSpPr>
        <p:spPr>
          <a:xfrm>
            <a:off x="472094" y="3491393"/>
            <a:ext cx="3089795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Appeals to a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community of tastemakers and connoisseurs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who share a passion for the finer things in life (associations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with art, ballet, jazz) </a:t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0" name="Google Shape;670;p41"/>
          <p:cNvSpPr/>
          <p:nvPr/>
        </p:nvSpPr>
        <p:spPr>
          <a:xfrm>
            <a:off x="64817" y="798020"/>
            <a:ext cx="3525594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STATEMENT OF AFFILIATION: </a:t>
            </a:r>
            <a:b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3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Conscious Lifestyle Curators</a:t>
            </a:r>
            <a:endParaRPr b="1" i="0" sz="13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1" name="Google Shape;671;p41"/>
          <p:cNvSpPr/>
          <p:nvPr/>
        </p:nvSpPr>
        <p:spPr>
          <a:xfrm>
            <a:off x="323082" y="1312641"/>
            <a:ext cx="3261479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uilding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“Friends of Jade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”,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 supportive network who prioritise conscious choices 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(association with fitness influencers</a:t>
            </a:r>
            <a:endParaRPr b="1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mium Low Calorie Cocktail Mixers – Jimmy's Cocktails" id="672" name="Google Shape;672;p41"/>
          <p:cNvPicPr preferRelativeResize="0"/>
          <p:nvPr/>
        </p:nvPicPr>
        <p:blipFill rotWithShape="1">
          <a:blip r:embed="rId6">
            <a:alphaModFix/>
          </a:blip>
          <a:srcRect b="35618" l="0" r="0" t="0"/>
          <a:stretch/>
        </p:blipFill>
        <p:spPr>
          <a:xfrm>
            <a:off x="8281613" y="2431179"/>
            <a:ext cx="1392263" cy="413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41"/>
          <p:cNvSpPr/>
          <p:nvPr/>
        </p:nvSpPr>
        <p:spPr>
          <a:xfrm>
            <a:off x="8281613" y="2923828"/>
            <a:ext cx="3669631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STATEMENT OF AFFILIATION:</a:t>
            </a:r>
            <a:b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3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Creative Experimenters</a:t>
            </a:r>
            <a:endParaRPr b="1" sz="1300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4" name="Google Shape;674;p41"/>
          <p:cNvSpPr/>
          <p:nvPr/>
        </p:nvSpPr>
        <p:spPr>
          <a:xfrm>
            <a:off x="56591" y="5145920"/>
            <a:ext cx="3525595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STATEMENT OF AFFILIATION: </a:t>
            </a:r>
            <a:b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3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Creative Experimenters</a:t>
            </a:r>
            <a:endParaRPr/>
          </a:p>
        </p:txBody>
      </p:sp>
      <p:sp>
        <p:nvSpPr>
          <p:cNvPr id="675" name="Google Shape;675;p41"/>
          <p:cNvSpPr/>
          <p:nvPr/>
        </p:nvSpPr>
        <p:spPr>
          <a:xfrm>
            <a:off x="494766" y="5618901"/>
            <a:ext cx="3089794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Celebrates community of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people creative at heart </a:t>
            </a: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 that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seek thrill of experimentation &amp; unique experiences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(engagement outreach to both cocktail lovers &amp; bartenders)</a:t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6" name="Google Shape;676;p41"/>
          <p:cNvSpPr/>
          <p:nvPr/>
        </p:nvSpPr>
        <p:spPr>
          <a:xfrm>
            <a:off x="8320432" y="807126"/>
            <a:ext cx="3630812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STATEMENT OF AFFILIATION: </a:t>
            </a:r>
            <a:b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3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Style</a:t>
            </a:r>
            <a:r>
              <a:rPr b="1" i="0" lang="en-US" sz="13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 Seekers &amp; Trend Chasers </a:t>
            </a:r>
            <a:endParaRPr b="1" i="0" sz="13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7" name="Google Shape;677;p41"/>
          <p:cNvSpPr/>
          <p:nvPr/>
        </p:nvSpPr>
        <p:spPr>
          <a:xfrm>
            <a:off x="8320431" y="1315289"/>
            <a:ext cx="3368805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Leading as a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commercial brand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Schweppes aims at 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celebrating the young and refreshing spirit 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building an appeal for every type of consumer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8" name="Google Shape;678;p41"/>
          <p:cNvSpPr/>
          <p:nvPr/>
        </p:nvSpPr>
        <p:spPr>
          <a:xfrm>
            <a:off x="4967927" y="2705492"/>
            <a:ext cx="2073897" cy="2045617"/>
          </a:xfrm>
          <a:prstGeom prst="ellipse">
            <a:avLst/>
          </a:prstGeom>
          <a:solidFill>
            <a:srgbClr val="F1E88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79" name="Google Shape;679;p41"/>
          <p:cNvSpPr txBox="1"/>
          <p:nvPr/>
        </p:nvSpPr>
        <p:spPr>
          <a:xfrm>
            <a:off x="3750670" y="2861428"/>
            <a:ext cx="4508413" cy="17337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mpac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STATEMENT OF </a:t>
            </a:r>
            <a:r>
              <a:rPr b="0" i="0" lang="en-US" sz="40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AFFILIATION</a:t>
            </a:r>
            <a:endParaRPr b="0" i="0" sz="40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mazon.in: Svami" id="680" name="Google Shape;680;p41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443394" y="4474844"/>
            <a:ext cx="1223144" cy="6722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ade Forest - Thoughtfully Crafted Drinks" id="681" name="Google Shape;681;p41"/>
          <p:cNvPicPr preferRelativeResize="0"/>
          <p:nvPr/>
        </p:nvPicPr>
        <p:blipFill rotWithShape="1">
          <a:blip r:embed="rId8">
            <a:alphaModFix/>
          </a:blip>
          <a:srcRect b="16528" l="0" r="0" t="0"/>
          <a:stretch/>
        </p:blipFill>
        <p:spPr>
          <a:xfrm>
            <a:off x="1928266" y="320110"/>
            <a:ext cx="1615428" cy="347635"/>
          </a:xfrm>
          <a:prstGeom prst="rect">
            <a:avLst/>
          </a:prstGeom>
          <a:noFill/>
          <a:ln>
            <a:noFill/>
          </a:ln>
        </p:spPr>
      </p:pic>
      <p:sp>
        <p:nvSpPr>
          <p:cNvPr id="682" name="Google Shape;682;p41"/>
          <p:cNvSpPr/>
          <p:nvPr/>
        </p:nvSpPr>
        <p:spPr>
          <a:xfrm>
            <a:off x="8343214" y="3456840"/>
            <a:ext cx="3346021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Celebrates community of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people creative at heart </a:t>
            </a: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that that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seek thrill of experimentation &amp; unique experiences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(engagement outreach to both cocktail lovers &amp; bartenders)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3" name="Google Shape;683;p41"/>
          <p:cNvSpPr/>
          <p:nvPr/>
        </p:nvSpPr>
        <p:spPr>
          <a:xfrm>
            <a:off x="8320431" y="5272581"/>
            <a:ext cx="3267329" cy="4616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STATEMENT OF AFFILIATION: </a:t>
            </a:r>
            <a:b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3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Refined Gourmands</a:t>
            </a:r>
            <a:endParaRPr b="1" i="0" sz="13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84" name="Google Shape;684;p41"/>
          <p:cNvSpPr/>
          <p:nvPr/>
        </p:nvSpPr>
        <p:spPr>
          <a:xfrm>
            <a:off x="8290875" y="5720954"/>
            <a:ext cx="3537893" cy="6001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T</a:t>
            </a:r>
            <a:r>
              <a:rPr b="0"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astemakers and connoisseurs</a:t>
            </a:r>
            <a:r>
              <a:rPr b="0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who share a passion for the finer things in </a:t>
            </a: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life (often feature highly-regarded establishments) </a:t>
            </a:r>
            <a:endParaRPr b="1" i="0" sz="10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8" name="Shape 6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Sepoy and Co Premium Botanical Mixers" id="689" name="Google Shape;689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22188" y="2780892"/>
            <a:ext cx="1191992" cy="23261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690" name="Google Shape;690;p42"/>
          <p:cNvCxnSpPr/>
          <p:nvPr/>
        </p:nvCxnSpPr>
        <p:spPr>
          <a:xfrm>
            <a:off x="4201952" y="320901"/>
            <a:ext cx="0" cy="6240544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91" name="Google Shape;691;p42"/>
          <p:cNvCxnSpPr/>
          <p:nvPr/>
        </p:nvCxnSpPr>
        <p:spPr>
          <a:xfrm>
            <a:off x="648583" y="2432119"/>
            <a:ext cx="3197558" cy="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92" name="Google Shape;692;p42"/>
          <p:cNvCxnSpPr/>
          <p:nvPr/>
        </p:nvCxnSpPr>
        <p:spPr>
          <a:xfrm>
            <a:off x="722692" y="4583379"/>
            <a:ext cx="3136752" cy="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93" name="Google Shape;693;p42"/>
          <p:cNvCxnSpPr/>
          <p:nvPr/>
        </p:nvCxnSpPr>
        <p:spPr>
          <a:xfrm>
            <a:off x="7825817" y="363847"/>
            <a:ext cx="0" cy="6240544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94" name="Google Shape;694;p42"/>
          <p:cNvCxnSpPr/>
          <p:nvPr/>
        </p:nvCxnSpPr>
        <p:spPr>
          <a:xfrm>
            <a:off x="8144759" y="2330026"/>
            <a:ext cx="3289954" cy="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695" name="Google Shape;695;p42"/>
          <p:cNvCxnSpPr/>
          <p:nvPr/>
        </p:nvCxnSpPr>
        <p:spPr>
          <a:xfrm>
            <a:off x="8160321" y="4423519"/>
            <a:ext cx="3258830" cy="0"/>
          </a:xfrm>
          <a:prstGeom prst="straightConnector1">
            <a:avLst/>
          </a:prstGeom>
          <a:noFill/>
          <a:ln cap="flat" cmpd="sng" w="1905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</p:cxnSp>
      <p:pic>
        <p:nvPicPr>
          <p:cNvPr descr="Franklin &amp; Sons - Global Brands" id="696" name="Google Shape;696;p4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064796" y="4593007"/>
            <a:ext cx="1111992" cy="524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File:Schweppes Logo 2016.png - Wikimedia Commons" id="697" name="Google Shape;697;p42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219004" y="310126"/>
            <a:ext cx="830759" cy="703288"/>
          </a:xfrm>
          <a:prstGeom prst="rect">
            <a:avLst/>
          </a:prstGeom>
          <a:noFill/>
          <a:ln>
            <a:noFill/>
          </a:ln>
        </p:spPr>
      </p:pic>
      <p:sp>
        <p:nvSpPr>
          <p:cNvPr id="698" name="Google Shape;698;p42"/>
          <p:cNvSpPr/>
          <p:nvPr/>
        </p:nvSpPr>
        <p:spPr>
          <a:xfrm>
            <a:off x="399840" y="3119314"/>
            <a:ext cx="3481601" cy="938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SITUATION DEFINER: 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4693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CELEBRATORY SOCIAL DRINKING</a:t>
            </a:r>
            <a:endParaRPr/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br>
              <a:rPr b="1"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Cues: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Big ticket wedding</a:t>
            </a: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refined social parties</a:t>
            </a: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,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refined settings at-home </a:t>
            </a: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consumption moments etc.</a:t>
            </a:r>
            <a:endParaRPr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99" name="Google Shape;699;p42"/>
          <p:cNvSpPr/>
          <p:nvPr/>
        </p:nvSpPr>
        <p:spPr>
          <a:xfrm>
            <a:off x="377844" y="1163356"/>
            <a:ext cx="3525594" cy="938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SITUATION DEFINER: 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4693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A.M. TO P.M. CELEBRATORY SOCIAL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br>
              <a:rPr b="1"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Cues: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WFH set-up, post-workout hydration, brunch, clubs &amp; at-home parties </a:t>
            </a: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etc.</a:t>
            </a:r>
            <a:endParaRPr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mium Low Calorie Cocktail Mixers – Jimmy's Cocktails" id="700" name="Google Shape;700;p42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8064796" y="2396845"/>
            <a:ext cx="1392263" cy="642583"/>
          </a:xfrm>
          <a:prstGeom prst="rect">
            <a:avLst/>
          </a:prstGeom>
          <a:noFill/>
          <a:ln>
            <a:noFill/>
          </a:ln>
        </p:spPr>
      </p:pic>
      <p:sp>
        <p:nvSpPr>
          <p:cNvPr id="701" name="Google Shape;701;p42"/>
          <p:cNvSpPr/>
          <p:nvPr/>
        </p:nvSpPr>
        <p:spPr>
          <a:xfrm>
            <a:off x="8103615" y="3119314"/>
            <a:ext cx="3346067" cy="938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SITUATION DEFINER: 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4693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AT-HOME &amp; SOCIAL CELEBRATIONS</a:t>
            </a:r>
            <a:br>
              <a:rPr b="1" i="0" lang="en-US" sz="11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1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Cues: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At-home consumption moments, house parties, outdoor parties, DIY cocktail recipe etc.</a:t>
            </a:r>
            <a:endParaRPr b="1" i="0" sz="1100" u="none" cap="none" strike="noStrike">
              <a:solidFill>
                <a:srgbClr val="0070C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2" name="Google Shape;702;p42"/>
          <p:cNvSpPr/>
          <p:nvPr/>
        </p:nvSpPr>
        <p:spPr>
          <a:xfrm>
            <a:off x="8103614" y="1163356"/>
            <a:ext cx="3630812" cy="938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SITUATION DEFINER: 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4693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SOCIAL CELEBRATION</a:t>
            </a:r>
            <a:br>
              <a:rPr b="1" i="0" lang="en-US" sz="11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</a:br>
            <a:endParaRPr b="1" i="0" sz="11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Cues:</a:t>
            </a: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Mainstream</a:t>
            </a: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Club parties, At-the-bar serves, Classic cocktail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recipes</a:t>
            </a:r>
            <a:r>
              <a:rPr i="0" lang="en-US" sz="1100" u="none" cap="none" strike="noStrike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etc </a:t>
            </a:r>
            <a:endParaRPr b="0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3" name="Google Shape;703;p42"/>
          <p:cNvSpPr/>
          <p:nvPr/>
        </p:nvSpPr>
        <p:spPr>
          <a:xfrm>
            <a:off x="4736968" y="2474143"/>
            <a:ext cx="2592371" cy="2121031"/>
          </a:xfrm>
          <a:prstGeom prst="triangle">
            <a:avLst>
              <a:gd fmla="val 50000" name="adj"/>
            </a:avLst>
          </a:prstGeom>
          <a:solidFill>
            <a:srgbClr val="7ECACA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4" name="Google Shape;704;p42"/>
          <p:cNvSpPr txBox="1"/>
          <p:nvPr/>
        </p:nvSpPr>
        <p:spPr>
          <a:xfrm>
            <a:off x="4399916" y="2861428"/>
            <a:ext cx="3266477" cy="173374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Impact"/>
              <a:buNone/>
            </a:pPr>
            <a:r>
              <a:rPr b="0" i="0" lang="en-US" sz="4000" u="none" cap="none" strike="noStrik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SITUATION</a:t>
            </a:r>
            <a:r>
              <a:rPr b="0" i="0" lang="en-US" sz="4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en-US" sz="40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DEFINER</a:t>
            </a:r>
            <a:endParaRPr b="0" i="0" sz="40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5" name="Google Shape;705;p42"/>
          <p:cNvSpPr/>
          <p:nvPr/>
        </p:nvSpPr>
        <p:spPr>
          <a:xfrm>
            <a:off x="8103614" y="5245919"/>
            <a:ext cx="3414131" cy="938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SITUATION DEFINER: </a:t>
            </a:r>
            <a:endParaRPr b="1" i="0" sz="1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A4693"/>
              </a:buClr>
              <a:buSzPts val="1100"/>
              <a:buFont typeface="Arial"/>
              <a:buNone/>
            </a:pPr>
            <a:r>
              <a:rPr b="1" i="0" lang="en-US" sz="11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REFINED SOCIAL INTERACTIONS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b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i="0" lang="en-US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Cues: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Work events, premium bar interactions, top coktail bar guides, cocktail DIY presentation, </a:t>
            </a: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etc</a:t>
            </a:r>
            <a:endParaRPr b="1" i="0" sz="11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06" name="Google Shape;706;p42"/>
          <p:cNvSpPr/>
          <p:nvPr/>
        </p:nvSpPr>
        <p:spPr>
          <a:xfrm>
            <a:off x="587513" y="5245919"/>
            <a:ext cx="3325350" cy="9387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SITUATION DEFINER: 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HIGH-END SOCIAL APPEASEMENT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br>
              <a:rPr b="1"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Cues</a:t>
            </a: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Holiday-esque relaxing moments, enjoy-with-friends moments, Bartender serves </a:t>
            </a:r>
            <a:r>
              <a:rPr lang="en-US" sz="1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etc</a:t>
            </a:r>
            <a:endParaRPr b="1" sz="11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Amazon.in: Svami" id="707" name="Google Shape;707;p42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2578954" y="4593007"/>
            <a:ext cx="1280490" cy="70375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ade Forest - Thoughtfully Crafted Drinks" id="708" name="Google Shape;708;p42"/>
          <p:cNvPicPr preferRelativeResize="0"/>
          <p:nvPr/>
        </p:nvPicPr>
        <p:blipFill rotWithShape="1">
          <a:blip r:embed="rId8">
            <a:alphaModFix/>
          </a:blip>
          <a:srcRect b="16528" l="0" r="0" t="0"/>
          <a:stretch/>
        </p:blipFill>
        <p:spPr>
          <a:xfrm>
            <a:off x="2338285" y="512562"/>
            <a:ext cx="1615428" cy="3476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2" name="Shape 7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Bombay 99 (Mixer) on Behance" id="713" name="Google Shape;713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246796" y="0"/>
            <a:ext cx="5945204" cy="6858217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43"/>
          <p:cNvSpPr/>
          <p:nvPr/>
        </p:nvSpPr>
        <p:spPr>
          <a:xfrm>
            <a:off x="0" y="0"/>
            <a:ext cx="6246796" cy="6858000"/>
          </a:xfrm>
          <a:prstGeom prst="rect">
            <a:avLst/>
          </a:prstGeom>
          <a:solidFill>
            <a:srgbClr val="C4C8C7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5" name="Google Shape;715;p43"/>
          <p:cNvSpPr/>
          <p:nvPr/>
        </p:nvSpPr>
        <p:spPr>
          <a:xfrm>
            <a:off x="974252" y="2873173"/>
            <a:ext cx="4856029" cy="17851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500"/>
              <a:buFont typeface="Impact"/>
              <a:buNone/>
            </a:pPr>
            <a:r>
              <a:rPr lang="en-US" sz="2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Learnings &amp; Brand Imperatives</a:t>
            </a:r>
            <a:br>
              <a:rPr lang="en-US" sz="2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</a:br>
            <a:r>
              <a:rPr lang="en-US" sz="2500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  <a:t> </a:t>
            </a:r>
            <a:br>
              <a:rPr b="0" i="0" lang="en-US" sz="2500" u="none" cap="none" strike="noStrike">
                <a:solidFill>
                  <a:srgbClr val="000000"/>
                </a:solidFill>
                <a:latin typeface="Impact"/>
                <a:ea typeface="Impact"/>
                <a:cs typeface="Impact"/>
                <a:sym typeface="Impact"/>
              </a:rPr>
            </a:br>
            <a:r>
              <a:rPr b="1" i="0" lang="en-US" sz="20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Analyzing</a:t>
            </a:r>
            <a:r>
              <a:rPr b="1" i="0" lang="en-US" sz="20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 the peer positioning to identify brand space &amp; imperative for crafting a premium identity</a:t>
            </a:r>
            <a:endParaRPr b="1" i="0" sz="2000" u="none" cap="none" strike="noStrike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16" name="Google Shape;716;p43"/>
          <p:cNvCxnSpPr/>
          <p:nvPr/>
        </p:nvCxnSpPr>
        <p:spPr>
          <a:xfrm>
            <a:off x="1025236" y="3482109"/>
            <a:ext cx="5421746" cy="0"/>
          </a:xfrm>
          <a:prstGeom prst="straightConnector1">
            <a:avLst/>
          </a:prstGeom>
          <a:noFill/>
          <a:ln cap="flat" cmpd="sng" w="9525">
            <a:solidFill>
              <a:srgbClr val="595959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44"/>
          <p:cNvSpPr txBox="1"/>
          <p:nvPr>
            <p:ph type="title"/>
          </p:nvPr>
        </p:nvSpPr>
        <p:spPr>
          <a:xfrm>
            <a:off x="882315" y="365572"/>
            <a:ext cx="10515600" cy="4087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entury Gothic"/>
              <a:buNone/>
            </a:pPr>
            <a:r>
              <a:rPr b="1" lang="en-US" sz="1700">
                <a:latin typeface="Century Gothic"/>
                <a:ea typeface="Century Gothic"/>
                <a:cs typeface="Century Gothic"/>
                <a:sym typeface="Century Gothic"/>
              </a:rPr>
              <a:t>Therefore, mapping the modern-mixer landscape of India…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22" name="Google Shape;722;p44"/>
          <p:cNvCxnSpPr/>
          <p:nvPr/>
        </p:nvCxnSpPr>
        <p:spPr>
          <a:xfrm>
            <a:off x="635959" y="1024289"/>
            <a:ext cx="11049802" cy="0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723" name="Google Shape;723;p44"/>
          <p:cNvCxnSpPr/>
          <p:nvPr/>
        </p:nvCxnSpPr>
        <p:spPr>
          <a:xfrm>
            <a:off x="1210812" y="913019"/>
            <a:ext cx="0" cy="249382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24" name="Google Shape;724;p44"/>
          <p:cNvCxnSpPr/>
          <p:nvPr/>
        </p:nvCxnSpPr>
        <p:spPr>
          <a:xfrm>
            <a:off x="10839721" y="913019"/>
            <a:ext cx="0" cy="249382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25" name="Google Shape;725;p44"/>
          <p:cNvSpPr/>
          <p:nvPr/>
        </p:nvSpPr>
        <p:spPr>
          <a:xfrm>
            <a:off x="5388748" y="1162400"/>
            <a:ext cx="6228691" cy="362676"/>
          </a:xfrm>
          <a:prstGeom prst="rect">
            <a:avLst/>
          </a:prstGeom>
          <a:solidFill>
            <a:srgbClr val="BA469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Specialists</a:t>
            </a:r>
            <a:endParaRPr b="1" sz="1700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26" name="Google Shape;726;p44"/>
          <p:cNvSpPr/>
          <p:nvPr/>
        </p:nvSpPr>
        <p:spPr>
          <a:xfrm>
            <a:off x="697047" y="1173546"/>
            <a:ext cx="1921933" cy="353943"/>
          </a:xfrm>
          <a:prstGeom prst="rect">
            <a:avLst/>
          </a:prstGeom>
          <a:solidFill>
            <a:srgbClr val="7ECAC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Universals</a:t>
            </a:r>
            <a:endParaRPr b="1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27" name="Google Shape;727;p44"/>
          <p:cNvCxnSpPr/>
          <p:nvPr/>
        </p:nvCxnSpPr>
        <p:spPr>
          <a:xfrm>
            <a:off x="559591" y="1024289"/>
            <a:ext cx="0" cy="556545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728" name="Google Shape;728;p44"/>
          <p:cNvCxnSpPr/>
          <p:nvPr/>
        </p:nvCxnSpPr>
        <p:spPr>
          <a:xfrm>
            <a:off x="347393" y="4668301"/>
            <a:ext cx="11391138" cy="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729" name="Google Shape;729;p44"/>
          <p:cNvCxnSpPr/>
          <p:nvPr/>
        </p:nvCxnSpPr>
        <p:spPr>
          <a:xfrm>
            <a:off x="307974" y="2935719"/>
            <a:ext cx="11266903" cy="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730" name="Google Shape;730;p44"/>
          <p:cNvSpPr/>
          <p:nvPr/>
        </p:nvSpPr>
        <p:spPr>
          <a:xfrm rot="-5400000">
            <a:off x="-14628" y="2014983"/>
            <a:ext cx="1076093" cy="43088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Accessible Premium</a:t>
            </a:r>
            <a:endParaRPr b="1" sz="1100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1" name="Google Shape;731;p44"/>
          <p:cNvSpPr/>
          <p:nvPr/>
        </p:nvSpPr>
        <p:spPr>
          <a:xfrm rot="-5400000">
            <a:off x="-115430" y="3854851"/>
            <a:ext cx="1277697" cy="43088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Aspirational Premium</a:t>
            </a:r>
            <a:endParaRPr b="1" sz="1100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2" name="Google Shape;732;p44"/>
          <p:cNvSpPr/>
          <p:nvPr/>
        </p:nvSpPr>
        <p:spPr>
          <a:xfrm rot="-5400000">
            <a:off x="-34409" y="5511676"/>
            <a:ext cx="1120437" cy="43088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Super Premium</a:t>
            </a:r>
            <a:endParaRPr b="1" sz="1100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33" name="Google Shape;733;p44"/>
          <p:cNvCxnSpPr/>
          <p:nvPr/>
        </p:nvCxnSpPr>
        <p:spPr>
          <a:xfrm>
            <a:off x="6900885" y="1644342"/>
            <a:ext cx="0" cy="4886136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734" name="Google Shape;734;p44"/>
          <p:cNvSpPr/>
          <p:nvPr/>
        </p:nvSpPr>
        <p:spPr>
          <a:xfrm>
            <a:off x="7042058" y="1644342"/>
            <a:ext cx="1001373" cy="483611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TASTE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5" name="Google Shape;735;p44"/>
          <p:cNvSpPr/>
          <p:nvPr/>
        </p:nvSpPr>
        <p:spPr>
          <a:xfrm>
            <a:off x="10181403" y="1663185"/>
            <a:ext cx="1403088" cy="464768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INGREDIENT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STORY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36" name="Google Shape;736;p44"/>
          <p:cNvCxnSpPr/>
          <p:nvPr/>
        </p:nvCxnSpPr>
        <p:spPr>
          <a:xfrm>
            <a:off x="8154316" y="1644342"/>
            <a:ext cx="0" cy="488520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737" name="Google Shape;737;p44"/>
          <p:cNvCxnSpPr/>
          <p:nvPr/>
        </p:nvCxnSpPr>
        <p:spPr>
          <a:xfrm>
            <a:off x="10104403" y="1644342"/>
            <a:ext cx="0" cy="488520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738" name="Google Shape;738;p44"/>
          <p:cNvSpPr/>
          <p:nvPr/>
        </p:nvSpPr>
        <p:spPr>
          <a:xfrm>
            <a:off x="5352144" y="1696466"/>
            <a:ext cx="1398503" cy="445103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LIFESTYLE PAYOFF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epoy and Co Premium Botanical Mixers" id="739" name="Google Shape;739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126" y="4554530"/>
            <a:ext cx="952810" cy="1859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ade Forest - Thoughtfully Crafted Drinks" id="740" name="Google Shape;740;p44"/>
          <p:cNvPicPr preferRelativeResize="0"/>
          <p:nvPr/>
        </p:nvPicPr>
        <p:blipFill rotWithShape="1">
          <a:blip r:embed="rId4">
            <a:alphaModFix/>
          </a:blip>
          <a:srcRect b="19148" l="0" r="0" t="0"/>
          <a:stretch/>
        </p:blipFill>
        <p:spPr>
          <a:xfrm>
            <a:off x="5450028" y="3067696"/>
            <a:ext cx="1199890" cy="5077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mazon.in: Svami" id="741" name="Google Shape;741;p44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98998" y="3009553"/>
            <a:ext cx="1223144" cy="672234"/>
          </a:xfrm>
          <a:prstGeom prst="rect">
            <a:avLst/>
          </a:prstGeom>
          <a:noFill/>
          <a:ln>
            <a:noFill/>
          </a:ln>
        </p:spPr>
      </p:pic>
      <p:sp>
        <p:nvSpPr>
          <p:cNvPr descr="The London Essence Co Logo" id="742" name="Google Shape;742;p44"/>
          <p:cNvSpPr/>
          <p:nvPr/>
        </p:nvSpPr>
        <p:spPr>
          <a:xfrm>
            <a:off x="577515" y="764148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ndon Essence | David Ríos Experience" id="743" name="Google Shape;743;p44"/>
          <p:cNvPicPr preferRelativeResize="0"/>
          <p:nvPr/>
        </p:nvPicPr>
        <p:blipFill rotWithShape="1">
          <a:blip r:embed="rId6">
            <a:alphaModFix/>
          </a:blip>
          <a:srcRect b="27977" l="12436" r="10743" t="8455"/>
          <a:stretch/>
        </p:blipFill>
        <p:spPr>
          <a:xfrm>
            <a:off x="10451024" y="5379287"/>
            <a:ext cx="959563" cy="561576"/>
          </a:xfrm>
          <a:prstGeom prst="rect">
            <a:avLst/>
          </a:prstGeom>
          <a:noFill/>
          <a:ln>
            <a:noFill/>
          </a:ln>
        </p:spPr>
      </p:pic>
      <p:sp>
        <p:nvSpPr>
          <p:cNvPr id="744" name="Google Shape;744;p44"/>
          <p:cNvSpPr txBox="1"/>
          <p:nvPr/>
        </p:nvSpPr>
        <p:spPr>
          <a:xfrm>
            <a:off x="10281645" y="4766791"/>
            <a:ext cx="135466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Premium Botanical Mixers</a:t>
            </a:r>
            <a:endParaRPr i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5" name="Google Shape;745;p44"/>
          <p:cNvSpPr txBox="1"/>
          <p:nvPr/>
        </p:nvSpPr>
        <p:spPr>
          <a:xfrm>
            <a:off x="7369586" y="3477176"/>
            <a:ext cx="128196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House of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Delicious Drinks</a:t>
            </a:r>
            <a:endParaRPr i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6" name="Google Shape;746;p44"/>
          <p:cNvSpPr/>
          <p:nvPr/>
        </p:nvSpPr>
        <p:spPr>
          <a:xfrm>
            <a:off x="10276201" y="5974669"/>
            <a:ext cx="1505687" cy="413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Exquisite mixers from distilled botanicals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7" name="Google Shape;747;p44"/>
          <p:cNvSpPr txBox="1"/>
          <p:nvPr/>
        </p:nvSpPr>
        <p:spPr>
          <a:xfrm>
            <a:off x="5157632" y="3617234"/>
            <a:ext cx="1770661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Thoughtfully Crafted Drinks</a:t>
            </a:r>
            <a:endParaRPr i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8" name="Google Shape;748;p44"/>
          <p:cNvSpPr/>
          <p:nvPr/>
        </p:nvSpPr>
        <p:spPr>
          <a:xfrm>
            <a:off x="6213487" y="5879928"/>
            <a:ext cx="1378903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Remarkable Drinks,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 Compromise</a:t>
            </a:r>
            <a:endParaRPr b="0" i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ranklin &amp; Sons - Global Brands" id="749" name="Google Shape;749;p44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81345" y="5315574"/>
            <a:ext cx="994576" cy="4689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750" name="Google Shape;750;p44"/>
          <p:cNvGrpSpPr/>
          <p:nvPr/>
        </p:nvGrpSpPr>
        <p:grpSpPr>
          <a:xfrm>
            <a:off x="8275419" y="1658397"/>
            <a:ext cx="1867621" cy="2826729"/>
            <a:chOff x="9888379" y="1079039"/>
            <a:chExt cx="1867621" cy="2826729"/>
          </a:xfrm>
        </p:grpSpPr>
        <p:sp>
          <p:nvSpPr>
            <p:cNvPr id="751" name="Google Shape;751;p44"/>
            <p:cNvSpPr/>
            <p:nvPr/>
          </p:nvSpPr>
          <p:spPr>
            <a:xfrm>
              <a:off x="9888379" y="1079039"/>
              <a:ext cx="1787931" cy="477742"/>
            </a:xfrm>
            <a:prstGeom prst="rect">
              <a:avLst/>
            </a:prstGeom>
            <a:solidFill>
              <a:srgbClr val="F8C1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CREATIVITY WITH CONVINIENCE</a:t>
              </a:r>
              <a:endParaRPr b="1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752" name="Google Shape;752;p44"/>
            <p:cNvPicPr preferRelativeResize="0"/>
            <p:nvPr/>
          </p:nvPicPr>
          <p:blipFill rotWithShape="1">
            <a:blip r:embed="rId8">
              <a:alphaModFix/>
            </a:blip>
            <a:srcRect b="39612" l="0" r="0" t="0"/>
            <a:stretch/>
          </p:blipFill>
          <p:spPr>
            <a:xfrm>
              <a:off x="10145322" y="2527213"/>
              <a:ext cx="1274044" cy="299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imple Bar Quality Cocktail Mixes &amp; Mocktails – &amp;Stirred" id="753" name="Google Shape;753;p44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0016920" y="1687740"/>
              <a:ext cx="725399" cy="5553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4" name="Google Shape;754;p44"/>
            <p:cNvSpPr txBox="1"/>
            <p:nvPr/>
          </p:nvSpPr>
          <p:spPr>
            <a:xfrm>
              <a:off x="9998680" y="2831126"/>
              <a:ext cx="1645826" cy="2462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Bring the Bar Home</a:t>
              </a:r>
              <a:endParaRPr i="1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5" name="Google Shape;755;p44"/>
            <p:cNvSpPr txBox="1"/>
            <p:nvPr/>
          </p:nvSpPr>
          <p:spPr>
            <a:xfrm>
              <a:off x="10771200" y="1704369"/>
              <a:ext cx="963405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Simple to Make cocktails.</a:t>
              </a:r>
              <a:endParaRPr i="1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6" name="Google Shape;756;p44"/>
            <p:cNvSpPr/>
            <p:nvPr/>
          </p:nvSpPr>
          <p:spPr>
            <a:xfrm>
              <a:off x="9902030" y="3505658"/>
              <a:ext cx="1853970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Explore, experiment &amp; experience cocktails with us!</a:t>
              </a:r>
              <a:endParaRPr i="1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Buy Artisanal Natural Cocktail Mixers Online - Bartisans" id="757" name="Google Shape;757;p44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0235102" y="3237716"/>
              <a:ext cx="1251613" cy="21258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758" name="Google Shape;758;p44"/>
          <p:cNvGrpSpPr/>
          <p:nvPr/>
        </p:nvGrpSpPr>
        <p:grpSpPr>
          <a:xfrm>
            <a:off x="688593" y="2095965"/>
            <a:ext cx="2518953" cy="1752341"/>
            <a:chOff x="688593" y="2095965"/>
            <a:chExt cx="2518953" cy="1752341"/>
          </a:xfrm>
        </p:grpSpPr>
        <p:pic>
          <p:nvPicPr>
            <p:cNvPr descr="Schweppes Logo and symbol, meaning, history, PNG, brand" id="759" name="Google Shape;759;p44"/>
            <p:cNvPicPr preferRelativeResize="0"/>
            <p:nvPr/>
          </p:nvPicPr>
          <p:blipFill rotWithShape="1">
            <a:blip r:embed="rId11">
              <a:alphaModFix/>
            </a:blip>
            <a:srcRect b="0" l="0" r="0" t="0"/>
            <a:stretch/>
          </p:blipFill>
          <p:spPr>
            <a:xfrm>
              <a:off x="688593" y="2095965"/>
              <a:ext cx="2518953" cy="16793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60" name="Google Shape;760;p44"/>
            <p:cNvSpPr txBox="1"/>
            <p:nvPr/>
          </p:nvSpPr>
          <p:spPr>
            <a:xfrm>
              <a:off x="1103273" y="3602085"/>
              <a:ext cx="1736765" cy="2462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Mix it up with Schweppes</a:t>
              </a:r>
              <a:endParaRPr i="1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6" name="Google Shape;766;p45"/>
          <p:cNvGrpSpPr/>
          <p:nvPr/>
        </p:nvGrpSpPr>
        <p:grpSpPr>
          <a:xfrm>
            <a:off x="7697801" y="2870812"/>
            <a:ext cx="3978839" cy="2226024"/>
            <a:chOff x="730716" y="3043925"/>
            <a:chExt cx="3978839" cy="2226024"/>
          </a:xfrm>
        </p:grpSpPr>
        <p:cxnSp>
          <p:nvCxnSpPr>
            <p:cNvPr id="767" name="Google Shape;767;p45"/>
            <p:cNvCxnSpPr/>
            <p:nvPr/>
          </p:nvCxnSpPr>
          <p:spPr>
            <a:xfrm>
              <a:off x="730716" y="5269949"/>
              <a:ext cx="3960000" cy="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68" name="Google Shape;768;p45"/>
            <p:cNvCxnSpPr/>
            <p:nvPr/>
          </p:nvCxnSpPr>
          <p:spPr>
            <a:xfrm>
              <a:off x="730716" y="3043925"/>
              <a:ext cx="3960000" cy="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69" name="Google Shape;769;p45"/>
            <p:cNvCxnSpPr/>
            <p:nvPr/>
          </p:nvCxnSpPr>
          <p:spPr>
            <a:xfrm>
              <a:off x="730716" y="3785933"/>
              <a:ext cx="3960000" cy="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  <p:cxnSp>
          <p:nvCxnSpPr>
            <p:cNvPr id="770" name="Google Shape;770;p45"/>
            <p:cNvCxnSpPr/>
            <p:nvPr/>
          </p:nvCxnSpPr>
          <p:spPr>
            <a:xfrm>
              <a:off x="749555" y="4527941"/>
              <a:ext cx="3960000" cy="0"/>
            </a:xfrm>
            <a:prstGeom prst="straightConnector1">
              <a:avLst/>
            </a:prstGeom>
            <a:noFill/>
            <a:ln cap="flat" cmpd="sng" w="9525">
              <a:solidFill>
                <a:srgbClr val="BFBFBF"/>
              </a:solidFill>
              <a:prstDash val="solid"/>
              <a:miter lim="800000"/>
              <a:headEnd len="sm" w="sm" type="none"/>
              <a:tailEnd len="sm" w="sm" type="none"/>
            </a:ln>
          </p:spPr>
        </p:cxnSp>
      </p:grpSp>
      <p:cxnSp>
        <p:nvCxnSpPr>
          <p:cNvPr id="771" name="Google Shape;771;p45"/>
          <p:cNvCxnSpPr/>
          <p:nvPr/>
        </p:nvCxnSpPr>
        <p:spPr>
          <a:xfrm>
            <a:off x="578316" y="5092015"/>
            <a:ext cx="39600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72" name="Google Shape;772;p45"/>
          <p:cNvSpPr txBox="1"/>
          <p:nvPr>
            <p:ph type="title"/>
          </p:nvPr>
        </p:nvSpPr>
        <p:spPr>
          <a:xfrm>
            <a:off x="838200" y="365126"/>
            <a:ext cx="10515600" cy="60219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entury Gothic"/>
              <a:buNone/>
            </a:pPr>
            <a:r>
              <a:rPr b="1" lang="en-US" sz="1700">
                <a:latin typeface="Century Gothic"/>
                <a:ea typeface="Century Gothic"/>
                <a:cs typeface="Century Gothic"/>
                <a:sym typeface="Century Gothic"/>
              </a:rPr>
              <a:t>Therefore what it means for Bombay99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73" name="Google Shape;773;p45"/>
          <p:cNvCxnSpPr/>
          <p:nvPr/>
        </p:nvCxnSpPr>
        <p:spPr>
          <a:xfrm>
            <a:off x="578316" y="2865991"/>
            <a:ext cx="39600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74" name="Google Shape;774;p45"/>
          <p:cNvSpPr txBox="1"/>
          <p:nvPr/>
        </p:nvSpPr>
        <p:spPr>
          <a:xfrm>
            <a:off x="538241" y="2204502"/>
            <a:ext cx="263831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From the 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47ADAB"/>
                </a:solidFill>
                <a:latin typeface="Arial"/>
                <a:ea typeface="Arial"/>
                <a:cs typeface="Arial"/>
                <a:sym typeface="Arial"/>
              </a:rPr>
              <a:t>Makers of Baileys</a:t>
            </a:r>
            <a:endParaRPr b="1" sz="1500">
              <a:solidFill>
                <a:srgbClr val="47AD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5" name="Google Shape;775;p45"/>
          <p:cNvCxnSpPr/>
          <p:nvPr/>
        </p:nvCxnSpPr>
        <p:spPr>
          <a:xfrm>
            <a:off x="578316" y="3607999"/>
            <a:ext cx="39600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76" name="Google Shape;776;p45"/>
          <p:cNvSpPr txBox="1"/>
          <p:nvPr/>
        </p:nvSpPr>
        <p:spPr>
          <a:xfrm>
            <a:off x="538241" y="2975385"/>
            <a:ext cx="2852659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Created to </a:t>
            </a:r>
            <a:br>
              <a:rPr b="1" lang="en-US" sz="15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500">
                <a:solidFill>
                  <a:srgbClr val="47ADAB"/>
                </a:solidFill>
                <a:latin typeface="Arial"/>
                <a:ea typeface="Arial"/>
                <a:cs typeface="Arial"/>
                <a:sym typeface="Arial"/>
              </a:rPr>
              <a:t>Enhance experience of drinks</a:t>
            </a:r>
            <a:endParaRPr b="1" sz="1500">
              <a:solidFill>
                <a:srgbClr val="47AD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77" name="Google Shape;777;p45"/>
          <p:cNvCxnSpPr/>
          <p:nvPr/>
        </p:nvCxnSpPr>
        <p:spPr>
          <a:xfrm>
            <a:off x="597155" y="4350007"/>
            <a:ext cx="3960000" cy="0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78" name="Google Shape;778;p45"/>
          <p:cNvSpPr txBox="1"/>
          <p:nvPr/>
        </p:nvSpPr>
        <p:spPr>
          <a:xfrm>
            <a:off x="538241" y="3717393"/>
            <a:ext cx="326519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Taste that is</a:t>
            </a:r>
            <a:b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500">
                <a:solidFill>
                  <a:srgbClr val="47ADAB"/>
                </a:solidFill>
                <a:latin typeface="Arial"/>
                <a:ea typeface="Arial"/>
                <a:cs typeface="Arial"/>
                <a:sym typeface="Arial"/>
              </a:rPr>
              <a:t>Powerful, Punchy &amp; Intense</a:t>
            </a:r>
            <a:endParaRPr/>
          </a:p>
        </p:txBody>
      </p:sp>
      <p:sp>
        <p:nvSpPr>
          <p:cNvPr id="779" name="Google Shape;779;p45"/>
          <p:cNvSpPr txBox="1"/>
          <p:nvPr/>
        </p:nvSpPr>
        <p:spPr>
          <a:xfrm>
            <a:off x="538241" y="4459401"/>
            <a:ext cx="3265198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Mixer Range to</a:t>
            </a:r>
            <a:b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500">
                <a:solidFill>
                  <a:srgbClr val="47ADAB"/>
                </a:solidFill>
                <a:latin typeface="Arial"/>
                <a:ea typeface="Arial"/>
                <a:cs typeface="Arial"/>
                <a:sym typeface="Arial"/>
              </a:rPr>
              <a:t>Shake Up India! </a:t>
            </a:r>
            <a:endParaRPr b="1" sz="1500">
              <a:solidFill>
                <a:srgbClr val="47AD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0" name="Google Shape;780;p45"/>
          <p:cNvSpPr/>
          <p:nvPr/>
        </p:nvSpPr>
        <p:spPr>
          <a:xfrm>
            <a:off x="597156" y="1382154"/>
            <a:ext cx="3748314" cy="383139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WE KNOW OF BOMBAY99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1" name="Google Shape;781;p45"/>
          <p:cNvSpPr/>
          <p:nvPr/>
        </p:nvSpPr>
        <p:spPr>
          <a:xfrm>
            <a:off x="7688576" y="1382154"/>
            <a:ext cx="3969225" cy="383139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WHAT IT SYMBOLISES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2" name="Google Shape;782;p45"/>
          <p:cNvSpPr txBox="1"/>
          <p:nvPr/>
        </p:nvSpPr>
        <p:spPr>
          <a:xfrm>
            <a:off x="7634368" y="2233377"/>
            <a:ext cx="4042272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Legacy</a:t>
            </a:r>
            <a:br>
              <a:rPr b="1" lang="en-US" sz="1200">
                <a:solidFill>
                  <a:srgbClr val="47ADAB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500">
                <a:solidFill>
                  <a:srgbClr val="47ADAB"/>
                </a:solidFill>
                <a:latin typeface="Arial"/>
                <a:ea typeface="Arial"/>
                <a:cs typeface="Arial"/>
                <a:sym typeface="Arial"/>
              </a:rPr>
              <a:t>Trust, Familiarity &amp; Quality </a:t>
            </a: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(of established brand) 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3" name="Google Shape;783;p45"/>
          <p:cNvSpPr txBox="1"/>
          <p:nvPr/>
        </p:nvSpPr>
        <p:spPr>
          <a:xfrm>
            <a:off x="538241" y="5201408"/>
            <a:ext cx="3724975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Design that is </a:t>
            </a:r>
            <a:br>
              <a:rPr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500">
                <a:solidFill>
                  <a:srgbClr val="47ADAB"/>
                </a:solidFill>
                <a:latin typeface="Arial"/>
                <a:ea typeface="Arial"/>
                <a:cs typeface="Arial"/>
                <a:sym typeface="Arial"/>
              </a:rPr>
              <a:t>Lively, Intricate yet bold, India-inspired </a:t>
            </a:r>
            <a:endParaRPr b="1" sz="1500">
              <a:solidFill>
                <a:srgbClr val="47ADAB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Bombay 99 Mixers - Tonic Water, Ginger Ale and Club Soda - Gulfood 2023" id="784" name="Google Shape;784;p45"/>
          <p:cNvPicPr preferRelativeResize="0"/>
          <p:nvPr/>
        </p:nvPicPr>
        <p:blipFill rotWithShape="1">
          <a:blip r:embed="rId3">
            <a:alphaModFix/>
          </a:blip>
          <a:srcRect b="14618" l="18898" r="15042" t="14061"/>
          <a:stretch/>
        </p:blipFill>
        <p:spPr>
          <a:xfrm>
            <a:off x="4473564" y="2243293"/>
            <a:ext cx="3160804" cy="3412442"/>
          </a:xfrm>
          <a:prstGeom prst="rect">
            <a:avLst/>
          </a:prstGeom>
          <a:noFill/>
          <a:ln>
            <a:noFill/>
          </a:ln>
        </p:spPr>
      </p:pic>
      <p:sp>
        <p:nvSpPr>
          <p:cNvPr id="785" name="Google Shape;785;p45"/>
          <p:cNvSpPr txBox="1"/>
          <p:nvPr/>
        </p:nvSpPr>
        <p:spPr>
          <a:xfrm>
            <a:off x="7634368" y="4487515"/>
            <a:ext cx="4042272" cy="5232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Adventurous Spirit </a:t>
            </a:r>
            <a:b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500">
                <a:solidFill>
                  <a:srgbClr val="47ADAB"/>
                </a:solidFill>
                <a:latin typeface="Arial"/>
                <a:ea typeface="Arial"/>
                <a:cs typeface="Arial"/>
                <a:sym typeface="Arial"/>
              </a:rPr>
              <a:t>Energy, Excitement &amp; Enjoyment 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6" name="Google Shape;786;p45"/>
          <p:cNvSpPr txBox="1"/>
          <p:nvPr/>
        </p:nvSpPr>
        <p:spPr>
          <a:xfrm>
            <a:off x="7634368" y="3718570"/>
            <a:ext cx="4042272" cy="66172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Impact</a:t>
            </a:r>
            <a:endParaRPr/>
          </a:p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500">
                <a:solidFill>
                  <a:srgbClr val="47ADAB"/>
                </a:solidFill>
                <a:latin typeface="Arial"/>
                <a:ea typeface="Arial"/>
                <a:cs typeface="Arial"/>
                <a:sym typeface="Arial"/>
              </a:rPr>
              <a:t>Bold, Unapologetic </a:t>
            </a: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(taste that makes a statement)   </a:t>
            </a:r>
            <a:b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7" name="Google Shape;787;p45"/>
          <p:cNvSpPr txBox="1"/>
          <p:nvPr/>
        </p:nvSpPr>
        <p:spPr>
          <a:xfrm>
            <a:off x="7634368" y="2982300"/>
            <a:ext cx="4042272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Sensory Delight </a:t>
            </a:r>
            <a:b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500">
                <a:solidFill>
                  <a:srgbClr val="47ADAB"/>
                </a:solidFill>
                <a:latin typeface="Arial"/>
                <a:ea typeface="Arial"/>
                <a:cs typeface="Arial"/>
                <a:sym typeface="Arial"/>
              </a:rPr>
              <a:t>Elevated indulgence </a:t>
            </a: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(moving beyond the ordinary)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88" name="Google Shape;788;p45"/>
          <p:cNvSpPr txBox="1"/>
          <p:nvPr/>
        </p:nvSpPr>
        <p:spPr>
          <a:xfrm>
            <a:off x="7634368" y="5201408"/>
            <a:ext cx="4042272" cy="50783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Captivating</a:t>
            </a:r>
            <a:br>
              <a:rPr b="1" lang="en-US" sz="12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b="1" lang="en-US" sz="1500">
                <a:solidFill>
                  <a:srgbClr val="47ADAB"/>
                </a:solidFill>
                <a:latin typeface="Arial"/>
                <a:ea typeface="Arial"/>
                <a:cs typeface="Arial"/>
                <a:sym typeface="Arial"/>
              </a:rPr>
              <a:t>Individuality, Authenticity </a:t>
            </a: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(Sophisticated yet daring)  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46"/>
          <p:cNvSpPr txBox="1"/>
          <p:nvPr>
            <p:ph type="title"/>
          </p:nvPr>
        </p:nvSpPr>
        <p:spPr>
          <a:xfrm>
            <a:off x="882315" y="365572"/>
            <a:ext cx="10515600" cy="40872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entury Gothic"/>
              <a:buNone/>
            </a:pPr>
            <a:r>
              <a:rPr b="1" lang="en-US" sz="1700">
                <a:latin typeface="Century Gothic"/>
                <a:ea typeface="Century Gothic"/>
                <a:cs typeface="Century Gothic"/>
                <a:sym typeface="Century Gothic"/>
              </a:rPr>
              <a:t>Learning 4: Therefore mapping Bombay99…</a:t>
            </a:r>
            <a:endParaRPr b="1" sz="1700">
              <a:latin typeface="Century Gothic"/>
              <a:ea typeface="Century Gothic"/>
              <a:cs typeface="Century Gothic"/>
              <a:sym typeface="Century Gothic"/>
            </a:endParaRPr>
          </a:p>
        </p:txBody>
      </p:sp>
      <p:cxnSp>
        <p:nvCxnSpPr>
          <p:cNvPr id="794" name="Google Shape;794;p46"/>
          <p:cNvCxnSpPr/>
          <p:nvPr/>
        </p:nvCxnSpPr>
        <p:spPr>
          <a:xfrm>
            <a:off x="635959" y="1024289"/>
            <a:ext cx="11049802" cy="0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795" name="Google Shape;795;p46"/>
          <p:cNvCxnSpPr/>
          <p:nvPr/>
        </p:nvCxnSpPr>
        <p:spPr>
          <a:xfrm>
            <a:off x="1210812" y="913019"/>
            <a:ext cx="0" cy="249382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96" name="Google Shape;796;p46"/>
          <p:cNvCxnSpPr/>
          <p:nvPr/>
        </p:nvCxnSpPr>
        <p:spPr>
          <a:xfrm>
            <a:off x="10839721" y="913019"/>
            <a:ext cx="0" cy="249382"/>
          </a:xfrm>
          <a:prstGeom prst="straightConnector1">
            <a:avLst/>
          </a:prstGeom>
          <a:noFill/>
          <a:ln cap="flat" cmpd="sng" w="9525">
            <a:solidFill>
              <a:srgbClr val="3F3F3F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97" name="Google Shape;797;p46"/>
          <p:cNvSpPr/>
          <p:nvPr/>
        </p:nvSpPr>
        <p:spPr>
          <a:xfrm>
            <a:off x="5388748" y="1162400"/>
            <a:ext cx="6228691" cy="362676"/>
          </a:xfrm>
          <a:prstGeom prst="rect">
            <a:avLst/>
          </a:prstGeom>
          <a:solidFill>
            <a:srgbClr val="BA4693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rgbClr val="F2F2F2"/>
                </a:solidFill>
                <a:latin typeface="Arial"/>
                <a:ea typeface="Arial"/>
                <a:cs typeface="Arial"/>
                <a:sym typeface="Arial"/>
              </a:rPr>
              <a:t>Specialists</a:t>
            </a:r>
            <a:endParaRPr b="1" sz="1700">
              <a:solidFill>
                <a:srgbClr val="F2F2F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98" name="Google Shape;798;p46"/>
          <p:cNvSpPr/>
          <p:nvPr/>
        </p:nvSpPr>
        <p:spPr>
          <a:xfrm>
            <a:off x="697047" y="1173546"/>
            <a:ext cx="1921933" cy="353943"/>
          </a:xfrm>
          <a:prstGeom prst="rect">
            <a:avLst/>
          </a:prstGeom>
          <a:solidFill>
            <a:srgbClr val="7ECACA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7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Universals</a:t>
            </a:r>
            <a:endParaRPr b="1" sz="17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799" name="Google Shape;799;p46"/>
          <p:cNvCxnSpPr/>
          <p:nvPr/>
        </p:nvCxnSpPr>
        <p:spPr>
          <a:xfrm>
            <a:off x="559591" y="1024289"/>
            <a:ext cx="0" cy="5565455"/>
          </a:xfrm>
          <a:prstGeom prst="straightConnector1">
            <a:avLst/>
          </a:prstGeom>
          <a:noFill/>
          <a:ln cap="flat" cmpd="sng" w="9525">
            <a:solidFill>
              <a:schemeClr val="dk1"/>
            </a:solidFill>
            <a:prstDash val="solid"/>
            <a:miter lim="800000"/>
            <a:headEnd len="med" w="med" type="triangle"/>
            <a:tailEnd len="med" w="med" type="triangle"/>
          </a:ln>
        </p:spPr>
      </p:cxnSp>
      <p:cxnSp>
        <p:nvCxnSpPr>
          <p:cNvPr id="800" name="Google Shape;800;p46"/>
          <p:cNvCxnSpPr/>
          <p:nvPr/>
        </p:nvCxnSpPr>
        <p:spPr>
          <a:xfrm>
            <a:off x="347393" y="4668301"/>
            <a:ext cx="11391138" cy="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801" name="Google Shape;801;p46"/>
          <p:cNvCxnSpPr/>
          <p:nvPr/>
        </p:nvCxnSpPr>
        <p:spPr>
          <a:xfrm>
            <a:off x="307974" y="2935719"/>
            <a:ext cx="11266903" cy="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802" name="Google Shape;802;p46"/>
          <p:cNvSpPr/>
          <p:nvPr/>
        </p:nvSpPr>
        <p:spPr>
          <a:xfrm rot="-5400000">
            <a:off x="-14628" y="2014983"/>
            <a:ext cx="1076093" cy="43088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Accessible Premium</a:t>
            </a:r>
            <a:endParaRPr b="1" sz="1100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3" name="Google Shape;803;p46"/>
          <p:cNvSpPr/>
          <p:nvPr/>
        </p:nvSpPr>
        <p:spPr>
          <a:xfrm rot="-5400000">
            <a:off x="-115430" y="3854851"/>
            <a:ext cx="1277697" cy="43088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Aspirational Premium</a:t>
            </a:r>
            <a:endParaRPr b="1" sz="1100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4" name="Google Shape;804;p46"/>
          <p:cNvSpPr/>
          <p:nvPr/>
        </p:nvSpPr>
        <p:spPr>
          <a:xfrm rot="-5400000">
            <a:off x="-34409" y="5511676"/>
            <a:ext cx="1120437" cy="430887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Super Premium</a:t>
            </a:r>
            <a:endParaRPr b="1" sz="1100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5" name="Google Shape;805;p46"/>
          <p:cNvCxnSpPr/>
          <p:nvPr/>
        </p:nvCxnSpPr>
        <p:spPr>
          <a:xfrm>
            <a:off x="6900885" y="1644342"/>
            <a:ext cx="0" cy="4886136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806" name="Google Shape;806;p46"/>
          <p:cNvSpPr/>
          <p:nvPr/>
        </p:nvSpPr>
        <p:spPr>
          <a:xfrm>
            <a:off x="7042058" y="1644342"/>
            <a:ext cx="1001373" cy="483611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TASTE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7" name="Google Shape;807;p46"/>
          <p:cNvSpPr/>
          <p:nvPr/>
        </p:nvSpPr>
        <p:spPr>
          <a:xfrm>
            <a:off x="10181403" y="1663185"/>
            <a:ext cx="1403088" cy="464768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INGREDIENT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STORY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08" name="Google Shape;808;p46"/>
          <p:cNvCxnSpPr/>
          <p:nvPr/>
        </p:nvCxnSpPr>
        <p:spPr>
          <a:xfrm>
            <a:off x="8154316" y="1644342"/>
            <a:ext cx="0" cy="488520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dot"/>
            <a:miter lim="800000"/>
            <a:headEnd len="sm" w="sm" type="none"/>
            <a:tailEnd len="sm" w="sm" type="none"/>
          </a:ln>
        </p:spPr>
      </p:cxnSp>
      <p:cxnSp>
        <p:nvCxnSpPr>
          <p:cNvPr id="809" name="Google Shape;809;p46"/>
          <p:cNvCxnSpPr/>
          <p:nvPr/>
        </p:nvCxnSpPr>
        <p:spPr>
          <a:xfrm>
            <a:off x="10104403" y="1644342"/>
            <a:ext cx="0" cy="4885200"/>
          </a:xfrm>
          <a:prstGeom prst="straightConnector1">
            <a:avLst/>
          </a:prstGeom>
          <a:noFill/>
          <a:ln cap="flat" cmpd="sng" w="19050">
            <a:solidFill>
              <a:srgbClr val="A5A5A5"/>
            </a:solidFill>
            <a:prstDash val="dot"/>
            <a:miter lim="800000"/>
            <a:headEnd len="sm" w="sm" type="none"/>
            <a:tailEnd len="sm" w="sm" type="none"/>
          </a:ln>
        </p:spPr>
      </p:cxnSp>
      <p:sp>
        <p:nvSpPr>
          <p:cNvPr id="810" name="Google Shape;810;p46"/>
          <p:cNvSpPr/>
          <p:nvPr/>
        </p:nvSpPr>
        <p:spPr>
          <a:xfrm>
            <a:off x="5352144" y="1696466"/>
            <a:ext cx="1398503" cy="445103"/>
          </a:xfrm>
          <a:prstGeom prst="rect">
            <a:avLst/>
          </a:prstGeom>
          <a:solidFill>
            <a:srgbClr val="F8C1D9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LIFESTYLE PAYOFF</a:t>
            </a:r>
            <a:endParaRPr b="1"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Sepoy and Co Premium Botanical Mixers" id="811" name="Google Shape;811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477126" y="4554530"/>
            <a:ext cx="952810" cy="18593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Jade Forest - Thoughtfully Crafted Drinks" id="812" name="Google Shape;812;p46"/>
          <p:cNvPicPr preferRelativeResize="0"/>
          <p:nvPr/>
        </p:nvPicPr>
        <p:blipFill rotWithShape="1">
          <a:blip r:embed="rId4">
            <a:alphaModFix/>
          </a:blip>
          <a:srcRect b="19148" l="0" r="0" t="0"/>
          <a:stretch/>
        </p:blipFill>
        <p:spPr>
          <a:xfrm>
            <a:off x="5450028" y="3067696"/>
            <a:ext cx="1199890" cy="50770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mazon.in: Svami" id="813" name="Google Shape;813;p4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398998" y="3009553"/>
            <a:ext cx="1223144" cy="672234"/>
          </a:xfrm>
          <a:prstGeom prst="rect">
            <a:avLst/>
          </a:prstGeom>
          <a:noFill/>
          <a:ln>
            <a:noFill/>
          </a:ln>
        </p:spPr>
      </p:pic>
      <p:sp>
        <p:nvSpPr>
          <p:cNvPr descr="The London Essence Co Logo" id="814" name="Google Shape;814;p46"/>
          <p:cNvSpPr/>
          <p:nvPr/>
        </p:nvSpPr>
        <p:spPr>
          <a:xfrm>
            <a:off x="577515" y="764148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ondon Essence | David Ríos Experience" id="815" name="Google Shape;815;p46"/>
          <p:cNvPicPr preferRelativeResize="0"/>
          <p:nvPr/>
        </p:nvPicPr>
        <p:blipFill rotWithShape="1">
          <a:blip r:embed="rId6">
            <a:alphaModFix/>
          </a:blip>
          <a:srcRect b="27977" l="12436" r="10743" t="8455"/>
          <a:stretch/>
        </p:blipFill>
        <p:spPr>
          <a:xfrm>
            <a:off x="10451024" y="5379287"/>
            <a:ext cx="959563" cy="561576"/>
          </a:xfrm>
          <a:prstGeom prst="rect">
            <a:avLst/>
          </a:prstGeom>
          <a:noFill/>
          <a:ln>
            <a:noFill/>
          </a:ln>
        </p:spPr>
      </p:pic>
      <p:sp>
        <p:nvSpPr>
          <p:cNvPr id="816" name="Google Shape;816;p46"/>
          <p:cNvSpPr txBox="1"/>
          <p:nvPr/>
        </p:nvSpPr>
        <p:spPr>
          <a:xfrm>
            <a:off x="10281645" y="4766791"/>
            <a:ext cx="1354661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Premium Botanical Mixers</a:t>
            </a:r>
            <a:endParaRPr i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7" name="Google Shape;817;p46"/>
          <p:cNvSpPr txBox="1"/>
          <p:nvPr/>
        </p:nvSpPr>
        <p:spPr>
          <a:xfrm>
            <a:off x="7369586" y="3477176"/>
            <a:ext cx="1281968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House of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Delicious Drinks</a:t>
            </a:r>
            <a:endParaRPr i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46"/>
          <p:cNvSpPr/>
          <p:nvPr/>
        </p:nvSpPr>
        <p:spPr>
          <a:xfrm>
            <a:off x="10276201" y="5974669"/>
            <a:ext cx="1505687" cy="41358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rgbClr val="0D0D0D"/>
                </a:solidFill>
                <a:latin typeface="Arial"/>
                <a:ea typeface="Arial"/>
                <a:cs typeface="Arial"/>
                <a:sym typeface="Arial"/>
              </a:rPr>
              <a:t>Exquisite mixers from distilled botanicals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46"/>
          <p:cNvSpPr txBox="1"/>
          <p:nvPr/>
        </p:nvSpPr>
        <p:spPr>
          <a:xfrm>
            <a:off x="5157632" y="3617234"/>
            <a:ext cx="1770661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Thoughtfully Crafted Drinks</a:t>
            </a:r>
            <a:endParaRPr i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0" name="Google Shape;820;p46"/>
          <p:cNvSpPr/>
          <p:nvPr/>
        </p:nvSpPr>
        <p:spPr>
          <a:xfrm>
            <a:off x="6213487" y="5879928"/>
            <a:ext cx="1378903" cy="40011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Remarkable Drinks, 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Without Compromise</a:t>
            </a:r>
            <a:endParaRPr b="0" i="1"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Franklin &amp; Sons - Global Brands" id="821" name="Google Shape;821;p46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6381345" y="5315574"/>
            <a:ext cx="994576" cy="468937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22" name="Google Shape;822;p46"/>
          <p:cNvGrpSpPr/>
          <p:nvPr/>
        </p:nvGrpSpPr>
        <p:grpSpPr>
          <a:xfrm>
            <a:off x="8275419" y="1658397"/>
            <a:ext cx="1867621" cy="2826729"/>
            <a:chOff x="9888379" y="1079039"/>
            <a:chExt cx="1867621" cy="2826729"/>
          </a:xfrm>
        </p:grpSpPr>
        <p:sp>
          <p:nvSpPr>
            <p:cNvPr id="823" name="Google Shape;823;p46"/>
            <p:cNvSpPr/>
            <p:nvPr/>
          </p:nvSpPr>
          <p:spPr>
            <a:xfrm>
              <a:off x="9888379" y="1079039"/>
              <a:ext cx="1787931" cy="477742"/>
            </a:xfrm>
            <a:prstGeom prst="rect">
              <a:avLst/>
            </a:prstGeom>
            <a:solidFill>
              <a:srgbClr val="F8C1D9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US" sz="11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CREATIVITY WITH CONVINIENCE</a:t>
              </a:r>
              <a:endParaRPr b="1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824" name="Google Shape;824;p46"/>
            <p:cNvPicPr preferRelativeResize="0"/>
            <p:nvPr/>
          </p:nvPicPr>
          <p:blipFill rotWithShape="1">
            <a:blip r:embed="rId8">
              <a:alphaModFix/>
            </a:blip>
            <a:srcRect b="39612" l="0" r="0" t="0"/>
            <a:stretch/>
          </p:blipFill>
          <p:spPr>
            <a:xfrm>
              <a:off x="10145322" y="2527213"/>
              <a:ext cx="1274044" cy="29995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descr="Simple Bar Quality Cocktail Mixes &amp; Mocktails – &amp;Stirred" id="825" name="Google Shape;825;p46"/>
            <p:cNvPicPr preferRelativeResize="0"/>
            <p:nvPr/>
          </p:nvPicPr>
          <p:blipFill rotWithShape="1">
            <a:blip r:embed="rId9">
              <a:alphaModFix/>
            </a:blip>
            <a:srcRect b="0" l="0" r="0" t="0"/>
            <a:stretch/>
          </p:blipFill>
          <p:spPr>
            <a:xfrm>
              <a:off x="10016920" y="1687740"/>
              <a:ext cx="725399" cy="5553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26" name="Google Shape;826;p46"/>
            <p:cNvSpPr txBox="1"/>
            <p:nvPr/>
          </p:nvSpPr>
          <p:spPr>
            <a:xfrm>
              <a:off x="9998680" y="2831126"/>
              <a:ext cx="1645826" cy="2462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Bring the Bar Home</a:t>
              </a:r>
              <a:endParaRPr i="1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7" name="Google Shape;827;p46"/>
            <p:cNvSpPr txBox="1"/>
            <p:nvPr/>
          </p:nvSpPr>
          <p:spPr>
            <a:xfrm>
              <a:off x="10771200" y="1704369"/>
              <a:ext cx="963405" cy="55399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Simple to Make cocktails.</a:t>
              </a:r>
              <a:endParaRPr i="1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28" name="Google Shape;828;p46"/>
            <p:cNvSpPr/>
            <p:nvPr/>
          </p:nvSpPr>
          <p:spPr>
            <a:xfrm>
              <a:off x="9902030" y="3505658"/>
              <a:ext cx="1853970" cy="4001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0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Explore, experiment &amp; experience cocktails with us!</a:t>
              </a:r>
              <a:endParaRPr i="1" sz="10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descr="Buy Artisanal Natural Cocktail Mixers Online - Bartisans" id="829" name="Google Shape;829;p46"/>
            <p:cNvPicPr preferRelativeResize="0"/>
            <p:nvPr/>
          </p:nvPicPr>
          <p:blipFill rotWithShape="1">
            <a:blip r:embed="rId10">
              <a:alphaModFix/>
            </a:blip>
            <a:srcRect b="0" l="0" r="0" t="0"/>
            <a:stretch/>
          </p:blipFill>
          <p:spPr>
            <a:xfrm>
              <a:off x="10235102" y="3237716"/>
              <a:ext cx="1251613" cy="21258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830" name="Google Shape;830;p46"/>
          <p:cNvPicPr preferRelativeResize="0"/>
          <p:nvPr/>
        </p:nvPicPr>
        <p:blipFill rotWithShape="1">
          <a:blip r:embed="rId11">
            <a:alphaModFix/>
          </a:blip>
          <a:srcRect b="0" l="0" r="0" t="0"/>
          <a:stretch/>
        </p:blipFill>
        <p:spPr>
          <a:xfrm>
            <a:off x="3663205" y="2230426"/>
            <a:ext cx="1196430" cy="1467019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46"/>
          <p:cNvSpPr/>
          <p:nvPr/>
        </p:nvSpPr>
        <p:spPr>
          <a:xfrm>
            <a:off x="1384730" y="4286228"/>
            <a:ext cx="3317255" cy="1691138"/>
          </a:xfrm>
          <a:prstGeom prst="wedgeRectCallout">
            <a:avLst>
              <a:gd fmla="val 39991" name="adj1"/>
              <a:gd fmla="val -82228" name="adj2"/>
            </a:avLst>
          </a:prstGeom>
          <a:solidFill>
            <a:srgbClr val="F2F2F2"/>
          </a:solidFill>
          <a:ln cap="flat" cmpd="sng" w="12700">
            <a:solidFill>
              <a:srgbClr val="BFBFBF"/>
            </a:solidFill>
            <a:prstDash val="dot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2" name="Google Shape;832;p46"/>
          <p:cNvSpPr/>
          <p:nvPr/>
        </p:nvSpPr>
        <p:spPr>
          <a:xfrm>
            <a:off x="1446846" y="4375334"/>
            <a:ext cx="3222951" cy="14465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Brand takes the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essence of mainstream appeal, but with a specialist allure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embodying a fusion of accessibility, legacy, elevation, with authenticity &amp; a refined aesthetic. </a:t>
            </a: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b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The brand dares to </a:t>
            </a:r>
            <a:r>
              <a:rPr lang="en-US" sz="1100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rPr>
              <a:t>stand out from the crowd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 instilling a sense of exclusivity &amp; </a:t>
            </a:r>
            <a:r>
              <a:rPr lang="en-US" sz="1100">
                <a:solidFill>
                  <a:srgbClr val="374151"/>
                </a:solidFill>
                <a:latin typeface="Arial"/>
                <a:ea typeface="Arial"/>
                <a:cs typeface="Arial"/>
                <a:sym typeface="Arial"/>
              </a:rPr>
              <a:t>representing the </a:t>
            </a: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epitome of elevated mainstream lifestyle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3" name="Google Shape;833;p46"/>
          <p:cNvSpPr/>
          <p:nvPr/>
        </p:nvSpPr>
        <p:spPr>
          <a:xfrm>
            <a:off x="5191187" y="3031137"/>
            <a:ext cx="1660032" cy="118838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4" name="Google Shape;834;p46"/>
          <p:cNvSpPr/>
          <p:nvPr/>
        </p:nvSpPr>
        <p:spPr>
          <a:xfrm>
            <a:off x="8263312" y="2190971"/>
            <a:ext cx="1764092" cy="658214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5" name="Google Shape;835;p46"/>
          <p:cNvSpPr/>
          <p:nvPr/>
        </p:nvSpPr>
        <p:spPr>
          <a:xfrm>
            <a:off x="10192057" y="4375334"/>
            <a:ext cx="1520716" cy="2122019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6" name="Google Shape;836;p46"/>
          <p:cNvSpPr/>
          <p:nvPr/>
        </p:nvSpPr>
        <p:spPr>
          <a:xfrm>
            <a:off x="6224046" y="5190375"/>
            <a:ext cx="1520716" cy="121040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37" name="Google Shape;837;p46"/>
          <p:cNvSpPr/>
          <p:nvPr/>
        </p:nvSpPr>
        <p:spPr>
          <a:xfrm>
            <a:off x="7420426" y="3064298"/>
            <a:ext cx="2629800" cy="1490232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838" name="Google Shape;838;p46"/>
          <p:cNvGrpSpPr/>
          <p:nvPr/>
        </p:nvGrpSpPr>
        <p:grpSpPr>
          <a:xfrm>
            <a:off x="688593" y="2095965"/>
            <a:ext cx="2518953" cy="1752341"/>
            <a:chOff x="688593" y="2095965"/>
            <a:chExt cx="2518953" cy="1752341"/>
          </a:xfrm>
        </p:grpSpPr>
        <p:pic>
          <p:nvPicPr>
            <p:cNvPr descr="Schweppes Logo and symbol, meaning, history, PNG, brand" id="839" name="Google Shape;839;p46"/>
            <p:cNvPicPr preferRelativeResize="0"/>
            <p:nvPr/>
          </p:nvPicPr>
          <p:blipFill rotWithShape="1">
            <a:blip r:embed="rId12">
              <a:alphaModFix/>
            </a:blip>
            <a:srcRect b="0" l="0" r="0" t="0"/>
            <a:stretch/>
          </p:blipFill>
          <p:spPr>
            <a:xfrm>
              <a:off x="688593" y="2095965"/>
              <a:ext cx="2518953" cy="1679302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40" name="Google Shape;840;p46"/>
            <p:cNvSpPr txBox="1"/>
            <p:nvPr/>
          </p:nvSpPr>
          <p:spPr>
            <a:xfrm>
              <a:off x="1103273" y="3602085"/>
              <a:ext cx="1736765" cy="2462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i="1" lang="en-US" sz="1000">
                  <a:solidFill>
                    <a:schemeClr val="dk1"/>
                  </a:solidFill>
                  <a:latin typeface="Arial"/>
                  <a:ea typeface="Arial"/>
                  <a:cs typeface="Arial"/>
                  <a:sym typeface="Arial"/>
                </a:rPr>
                <a:t>Mix it up with Schweppes</a:t>
              </a:r>
              <a:endParaRPr i="1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41" name="Google Shape;841;p46"/>
          <p:cNvSpPr/>
          <p:nvPr/>
        </p:nvSpPr>
        <p:spPr>
          <a:xfrm>
            <a:off x="946578" y="2196666"/>
            <a:ext cx="2287682" cy="1819810"/>
          </a:xfrm>
          <a:prstGeom prst="rect">
            <a:avLst/>
          </a:prstGeom>
          <a:solidFill>
            <a:srgbClr val="FFFFFF">
              <a:alpha val="80000"/>
            </a:srgb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Light bulb icon. Light bulb ideas and creativity. Analytical Thinking for  Innovation Processing 14570665 PNG" id="842" name="Google Shape;842;p46"/>
          <p:cNvPicPr preferRelativeResize="0"/>
          <p:nvPr/>
        </p:nvPicPr>
        <p:blipFill rotWithShape="1">
          <a:blip r:embed="rId13">
            <a:alphaModFix/>
          </a:blip>
          <a:srcRect b="0" l="0" r="0" t="0"/>
          <a:stretch/>
        </p:blipFill>
        <p:spPr>
          <a:xfrm>
            <a:off x="336759" y="279489"/>
            <a:ext cx="609819" cy="609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p47"/>
          <p:cNvSpPr txBox="1"/>
          <p:nvPr>
            <p:ph type="title"/>
          </p:nvPr>
        </p:nvSpPr>
        <p:spPr>
          <a:xfrm>
            <a:off x="838200" y="327263"/>
            <a:ext cx="10515600" cy="496567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entury Gothic"/>
              <a:buNone/>
            </a:pPr>
            <a:r>
              <a:rPr b="1" lang="en-US" sz="1700">
                <a:latin typeface="Century Gothic"/>
                <a:ea typeface="Century Gothic"/>
                <a:cs typeface="Century Gothic"/>
                <a:sym typeface="Century Gothic"/>
              </a:rPr>
              <a:t>Therefore manifesting the brand canvas…</a:t>
            </a:r>
            <a:endParaRPr sz="1700"/>
          </a:p>
        </p:txBody>
      </p:sp>
      <p:grpSp>
        <p:nvGrpSpPr>
          <p:cNvPr id="849" name="Google Shape;849;p47"/>
          <p:cNvGrpSpPr/>
          <p:nvPr/>
        </p:nvGrpSpPr>
        <p:grpSpPr>
          <a:xfrm>
            <a:off x="838200" y="2412069"/>
            <a:ext cx="10587182" cy="1081773"/>
            <a:chOff x="3311089" y="3921760"/>
            <a:chExt cx="5457525" cy="1081773"/>
          </a:xfrm>
        </p:grpSpPr>
        <p:cxnSp>
          <p:nvCxnSpPr>
            <p:cNvPr id="850" name="Google Shape;850;p47"/>
            <p:cNvCxnSpPr/>
            <p:nvPr/>
          </p:nvCxnSpPr>
          <p:spPr>
            <a:xfrm>
              <a:off x="3311089" y="3921760"/>
              <a:ext cx="5457525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cxnSp>
          <p:nvCxnSpPr>
            <p:cNvPr id="851" name="Google Shape;851;p47"/>
            <p:cNvCxnSpPr/>
            <p:nvPr/>
          </p:nvCxnSpPr>
          <p:spPr>
            <a:xfrm>
              <a:off x="3311089" y="5003533"/>
              <a:ext cx="5457525" cy="0"/>
            </a:xfrm>
            <a:prstGeom prst="straightConnector1">
              <a:avLst/>
            </a:prstGeom>
            <a:noFill/>
            <a:ln cap="flat" cmpd="sng" w="19050">
              <a:solidFill>
                <a:schemeClr val="dk1"/>
              </a:solidFill>
              <a:prstDash val="dot"/>
              <a:miter lim="800000"/>
              <a:headEnd len="sm" w="sm" type="none"/>
              <a:tailEnd len="sm" w="sm" type="none"/>
            </a:ln>
          </p:spPr>
        </p:cxnSp>
        <p:sp>
          <p:nvSpPr>
            <p:cNvPr id="852" name="Google Shape;852;p47"/>
            <p:cNvSpPr txBox="1"/>
            <p:nvPr/>
          </p:nvSpPr>
          <p:spPr>
            <a:xfrm>
              <a:off x="3373267" y="4070199"/>
              <a:ext cx="5333169" cy="3693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800">
                  <a:solidFill>
                    <a:schemeClr val="dk1"/>
                  </a:solidFill>
                  <a:latin typeface="Impact"/>
                  <a:ea typeface="Impact"/>
                  <a:cs typeface="Impact"/>
                  <a:sym typeface="Impact"/>
                </a:rPr>
                <a:t>BRAND SPACE</a:t>
              </a:r>
              <a:endParaRPr sz="1800">
                <a:solidFill>
                  <a:schemeClr val="dk1"/>
                </a:solidFill>
                <a:latin typeface="Impact"/>
                <a:ea typeface="Impact"/>
                <a:cs typeface="Impact"/>
                <a:sym typeface="Impact"/>
              </a:endParaRPr>
            </a:p>
          </p:txBody>
        </p:sp>
      </p:grpSp>
      <p:grpSp>
        <p:nvGrpSpPr>
          <p:cNvPr id="853" name="Google Shape;853;p47"/>
          <p:cNvGrpSpPr/>
          <p:nvPr/>
        </p:nvGrpSpPr>
        <p:grpSpPr>
          <a:xfrm>
            <a:off x="1482736" y="3469510"/>
            <a:ext cx="1694597" cy="1733746"/>
            <a:chOff x="1350405" y="1788654"/>
            <a:chExt cx="1694597" cy="1733746"/>
          </a:xfrm>
        </p:grpSpPr>
        <p:sp>
          <p:nvSpPr>
            <p:cNvPr id="854" name="Google Shape;854;p47"/>
            <p:cNvSpPr/>
            <p:nvPr/>
          </p:nvSpPr>
          <p:spPr>
            <a:xfrm>
              <a:off x="1758177" y="2288691"/>
              <a:ext cx="879054" cy="733672"/>
            </a:xfrm>
            <a:prstGeom prst="roundRect">
              <a:avLst>
                <a:gd fmla="val 16667" name="adj"/>
              </a:avLst>
            </a:prstGeom>
            <a:solidFill>
              <a:srgbClr val="CAD0EE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5" name="Google Shape;855;p47"/>
            <p:cNvSpPr txBox="1"/>
            <p:nvPr/>
          </p:nvSpPr>
          <p:spPr>
            <a:xfrm>
              <a:off x="1350405" y="1788654"/>
              <a:ext cx="1694597" cy="1733746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Impact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Impact"/>
                  <a:ea typeface="Impact"/>
                  <a:cs typeface="Impact"/>
                  <a:sym typeface="Impact"/>
                </a:rPr>
                <a:t>STATUS</a:t>
              </a:r>
              <a:r>
                <a:rPr b="0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 b="0" i="0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A4693"/>
                </a:buClr>
                <a:buSzPts val="2000"/>
                <a:buFont typeface="Arial"/>
                <a:buNone/>
              </a:pPr>
              <a:r>
                <a:rPr b="1" i="0" lang="en-US" sz="2000" u="none" cap="none" strike="noStrike">
                  <a:solidFill>
                    <a:srgbClr val="BA4693"/>
                  </a:solidFill>
                  <a:latin typeface="Arial"/>
                  <a:ea typeface="Arial"/>
                  <a:cs typeface="Arial"/>
                  <a:sym typeface="Arial"/>
                </a:rPr>
                <a:t>INDICATOR</a:t>
              </a:r>
              <a:endParaRPr b="1" i="0" sz="20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56" name="Google Shape;856;p47"/>
          <p:cNvSpPr txBox="1"/>
          <p:nvPr/>
        </p:nvSpPr>
        <p:spPr>
          <a:xfrm>
            <a:off x="1286933" y="2973818"/>
            <a:ext cx="9499600" cy="40011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rPr>
              <a:t>Effortlessly Euphoric Drinking Experience </a:t>
            </a:r>
            <a:endParaRPr b="1" sz="2000">
              <a:solidFill>
                <a:srgbClr val="BA469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57" name="Google Shape;857;p47"/>
          <p:cNvCxnSpPr/>
          <p:nvPr/>
        </p:nvCxnSpPr>
        <p:spPr>
          <a:xfrm>
            <a:off x="4326201" y="3908394"/>
            <a:ext cx="0" cy="1973182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858" name="Google Shape;858;p47"/>
          <p:cNvGrpSpPr/>
          <p:nvPr/>
        </p:nvGrpSpPr>
        <p:grpSpPr>
          <a:xfrm>
            <a:off x="9025817" y="3925283"/>
            <a:ext cx="1367380" cy="859862"/>
            <a:chOff x="2698425" y="2830625"/>
            <a:chExt cx="1367380" cy="859862"/>
          </a:xfrm>
        </p:grpSpPr>
        <p:sp>
          <p:nvSpPr>
            <p:cNvPr id="859" name="Google Shape;859;p47"/>
            <p:cNvSpPr/>
            <p:nvPr/>
          </p:nvSpPr>
          <p:spPr>
            <a:xfrm>
              <a:off x="2851128" y="2830625"/>
              <a:ext cx="1050943" cy="859862"/>
            </a:xfrm>
            <a:prstGeom prst="triangle">
              <a:avLst>
                <a:gd fmla="val 50000" name="adj"/>
              </a:avLst>
            </a:prstGeom>
            <a:solidFill>
              <a:srgbClr val="ABDEDD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0" name="Google Shape;860;p47"/>
            <p:cNvSpPr txBox="1"/>
            <p:nvPr/>
          </p:nvSpPr>
          <p:spPr>
            <a:xfrm>
              <a:off x="2698425" y="2934398"/>
              <a:ext cx="1367380" cy="756089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Impact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Impact"/>
                  <a:ea typeface="Impact"/>
                  <a:cs typeface="Impact"/>
                  <a:sym typeface="Impact"/>
                </a:rPr>
                <a:t>SITUATION</a:t>
              </a:r>
              <a:r>
                <a:rPr b="0" i="0" lang="en-US" sz="20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BA4693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BA4693"/>
                  </a:solidFill>
                  <a:latin typeface="Arial"/>
                  <a:ea typeface="Arial"/>
                  <a:cs typeface="Arial"/>
                  <a:sym typeface="Arial"/>
                </a:rPr>
                <a:t>DEFINER</a:t>
              </a:r>
              <a:endParaRPr b="0" i="0" sz="2000" u="none" cap="none" strike="noStrike">
                <a:solidFill>
                  <a:srgbClr val="BA4693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1" name="Google Shape;861;p47"/>
          <p:cNvSpPr txBox="1"/>
          <p:nvPr/>
        </p:nvSpPr>
        <p:spPr>
          <a:xfrm>
            <a:off x="8357505" y="4934325"/>
            <a:ext cx="2692972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Relaxed &amp; Refined Social Set-up</a:t>
            </a:r>
            <a:endParaRPr b="1"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62" name="Google Shape;862;p47"/>
          <p:cNvCxnSpPr/>
          <p:nvPr/>
        </p:nvCxnSpPr>
        <p:spPr>
          <a:xfrm>
            <a:off x="7953409" y="3908394"/>
            <a:ext cx="0" cy="1973182"/>
          </a:xfrm>
          <a:prstGeom prst="straightConnector1">
            <a:avLst/>
          </a:prstGeom>
          <a:noFill/>
          <a:ln cap="flat" cmpd="sng" w="9525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</p:cxnSp>
      <p:grpSp>
        <p:nvGrpSpPr>
          <p:cNvPr id="863" name="Google Shape;863;p47"/>
          <p:cNvGrpSpPr/>
          <p:nvPr/>
        </p:nvGrpSpPr>
        <p:grpSpPr>
          <a:xfrm>
            <a:off x="5229295" y="3963915"/>
            <a:ext cx="1818823" cy="917145"/>
            <a:chOff x="8780888" y="4167266"/>
            <a:chExt cx="1818823" cy="917145"/>
          </a:xfrm>
        </p:grpSpPr>
        <p:sp>
          <p:nvSpPr>
            <p:cNvPr id="864" name="Google Shape;864;p47"/>
            <p:cNvSpPr/>
            <p:nvPr/>
          </p:nvSpPr>
          <p:spPr>
            <a:xfrm>
              <a:off x="9187182" y="4167266"/>
              <a:ext cx="870768" cy="858894"/>
            </a:xfrm>
            <a:prstGeom prst="ellipse">
              <a:avLst/>
            </a:prstGeom>
            <a:solidFill>
              <a:srgbClr val="F1E88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65" name="Google Shape;865;p47"/>
            <p:cNvSpPr txBox="1"/>
            <p:nvPr/>
          </p:nvSpPr>
          <p:spPr>
            <a:xfrm>
              <a:off x="8780888" y="4222389"/>
              <a:ext cx="1818823" cy="86202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Impact"/>
                <a:buNone/>
              </a:pPr>
              <a:r>
                <a:rPr b="0" i="0" lang="en-US" sz="2000" u="none" cap="none" strike="noStrike">
                  <a:solidFill>
                    <a:srgbClr val="000000"/>
                  </a:solidFill>
                  <a:latin typeface="Impact"/>
                  <a:ea typeface="Impact"/>
                  <a:cs typeface="Impact"/>
                  <a:sym typeface="Impact"/>
                </a:rPr>
                <a:t>STATEMENT OF </a:t>
              </a:r>
              <a:endParaRPr/>
            </a:p>
            <a:p>
              <a:pPr indent="0" lvl="0" marL="0" marR="0" rtl="0" algn="ctr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D082B6"/>
                </a:buClr>
                <a:buSzPts val="2000"/>
                <a:buFont typeface="Arial"/>
                <a:buNone/>
              </a:pPr>
              <a:r>
                <a:rPr b="0" i="0" lang="en-US" sz="2000" u="none" cap="none" strike="noStrike">
                  <a:solidFill>
                    <a:srgbClr val="D082B6"/>
                  </a:solidFill>
                  <a:latin typeface="Arial"/>
                  <a:ea typeface="Arial"/>
                  <a:cs typeface="Arial"/>
                  <a:sym typeface="Arial"/>
                </a:rPr>
                <a:t>AFFILIATION</a:t>
              </a:r>
              <a:endParaRPr b="0" i="0" sz="2000" u="none" cap="none" strike="noStrike">
                <a:solidFill>
                  <a:srgbClr val="D082B6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66" name="Google Shape;866;p47"/>
          <p:cNvSpPr txBox="1"/>
          <p:nvPr/>
        </p:nvSpPr>
        <p:spPr>
          <a:xfrm>
            <a:off x="983549" y="4934325"/>
            <a:ext cx="2692972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Signals A Playful Attitude </a:t>
            </a:r>
            <a:endParaRPr b="1"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7" name="Google Shape;867;p47"/>
          <p:cNvSpPr txBox="1"/>
          <p:nvPr/>
        </p:nvSpPr>
        <p:spPr>
          <a:xfrm>
            <a:off x="887449" y="5331925"/>
            <a:ext cx="3194928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Masters of understated creativity, infusing subtle twists to ordinary experiences 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8" name="Google Shape;868;p47"/>
          <p:cNvSpPr txBox="1"/>
          <p:nvPr/>
        </p:nvSpPr>
        <p:spPr>
          <a:xfrm>
            <a:off x="4331403" y="5331925"/>
            <a:ext cx="3401153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Chasing the spotlight by confidently &amp; smartly creating a noticeable impression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69" name="Google Shape;869;p47"/>
          <p:cNvSpPr txBox="1"/>
          <p:nvPr/>
        </p:nvSpPr>
        <p:spPr>
          <a:xfrm>
            <a:off x="4475147" y="4934325"/>
            <a:ext cx="3140791" cy="2923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Aspiring tastemakers in Social Circles</a:t>
            </a:r>
            <a:endParaRPr b="1" sz="13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0" name="Google Shape;870;p47"/>
          <p:cNvSpPr/>
          <p:nvPr/>
        </p:nvSpPr>
        <p:spPr>
          <a:xfrm>
            <a:off x="8395116" y="5318954"/>
            <a:ext cx="2617750" cy="4308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Effortlessly, elevating their entertaining experiences</a:t>
            </a:r>
            <a:endParaRPr sz="11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71" name="Google Shape;871;p47"/>
          <p:cNvCxnSpPr/>
          <p:nvPr/>
        </p:nvCxnSpPr>
        <p:spPr>
          <a:xfrm>
            <a:off x="2277533" y="3493842"/>
            <a:ext cx="0" cy="266128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dot"/>
            <a:miter lim="800000"/>
            <a:headEnd len="sm" w="sm" type="none"/>
            <a:tailEnd len="med" w="med" type="triangle"/>
          </a:ln>
        </p:spPr>
      </p:cxnSp>
      <p:cxnSp>
        <p:nvCxnSpPr>
          <p:cNvPr id="872" name="Google Shape;872;p47"/>
          <p:cNvCxnSpPr/>
          <p:nvPr/>
        </p:nvCxnSpPr>
        <p:spPr>
          <a:xfrm>
            <a:off x="6096000" y="3502407"/>
            <a:ext cx="0" cy="266128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dot"/>
            <a:miter lim="800000"/>
            <a:headEnd len="sm" w="sm" type="none"/>
            <a:tailEnd len="med" w="med" type="triangle"/>
          </a:ln>
        </p:spPr>
      </p:cxnSp>
      <p:cxnSp>
        <p:nvCxnSpPr>
          <p:cNvPr id="873" name="Google Shape;873;p47"/>
          <p:cNvCxnSpPr/>
          <p:nvPr/>
        </p:nvCxnSpPr>
        <p:spPr>
          <a:xfrm>
            <a:off x="9677400" y="3502407"/>
            <a:ext cx="0" cy="266128"/>
          </a:xfrm>
          <a:prstGeom prst="straightConnector1">
            <a:avLst/>
          </a:prstGeom>
          <a:noFill/>
          <a:ln cap="flat" cmpd="sng" w="12700">
            <a:solidFill>
              <a:schemeClr val="dk1"/>
            </a:solidFill>
            <a:prstDash val="dot"/>
            <a:miter lim="800000"/>
            <a:headEnd len="sm" w="sm" type="none"/>
            <a:tailEnd len="med" w="med" type="triangle"/>
          </a:ln>
        </p:spPr>
      </p:cxnSp>
      <p:pic>
        <p:nvPicPr>
          <p:cNvPr id="874" name="Google Shape;874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495347" y="932593"/>
            <a:ext cx="1011010" cy="1239663"/>
          </a:xfrm>
          <a:prstGeom prst="rect">
            <a:avLst/>
          </a:prstGeom>
          <a:noFill/>
          <a:ln>
            <a:noFill/>
          </a:ln>
        </p:spPr>
      </p:pic>
      <p:sp>
        <p:nvSpPr>
          <p:cNvPr id="875" name="Google Shape;875;p47"/>
          <p:cNvSpPr/>
          <p:nvPr/>
        </p:nvSpPr>
        <p:spPr>
          <a:xfrm>
            <a:off x="86627" y="86621"/>
            <a:ext cx="12002704" cy="6670314"/>
          </a:xfrm>
          <a:prstGeom prst="rect">
            <a:avLst/>
          </a:prstGeom>
          <a:noFill/>
          <a:ln cap="flat" cmpd="sng" w="12700">
            <a:solidFill>
              <a:srgbClr val="BFBFB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76" name="Google Shape;876;p47"/>
          <p:cNvSpPr txBox="1"/>
          <p:nvPr/>
        </p:nvSpPr>
        <p:spPr>
          <a:xfrm>
            <a:off x="86627" y="6525996"/>
            <a:ext cx="7866782" cy="2462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0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NOTE: Brand Space is not  consumer facing communication and will be used to guide messaging &amp; other promotional activities </a:t>
            </a:r>
            <a:endParaRPr sz="10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