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4"/>
  </p:notesMasterIdLst>
  <p:sldIdLst>
    <p:sldId id="314" r:id="rId3"/>
    <p:sldId id="318" r:id="rId4"/>
    <p:sldId id="268" r:id="rId5"/>
    <p:sldId id="281" r:id="rId6"/>
    <p:sldId id="270" r:id="rId7"/>
    <p:sldId id="301" r:id="rId8"/>
    <p:sldId id="321" r:id="rId9"/>
    <p:sldId id="6585" r:id="rId10"/>
    <p:sldId id="6586" r:id="rId11"/>
    <p:sldId id="6583" r:id="rId12"/>
    <p:sldId id="25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262626"/>
    <a:srgbClr val="595959"/>
    <a:srgbClr val="FFD52C"/>
    <a:srgbClr val="FFFFFF"/>
    <a:srgbClr val="7544BB"/>
    <a:srgbClr val="057323"/>
    <a:srgbClr val="F688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6"/>
  </p:normalViewPr>
  <p:slideViewPr>
    <p:cSldViewPr snapToGrid="0">
      <p:cViewPr varScale="1">
        <p:scale>
          <a:sx n="105" d="100"/>
          <a:sy n="105" d="100"/>
        </p:scale>
        <p:origin x="8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EEDBB-222E-A448-9309-4551C287FBBC}" type="datetimeFigureOut">
              <a:rPr lang="en-US" smtClean="0"/>
              <a:t>8/27/24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81DFE2-B13D-674C-BF56-2B96D95F6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18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randequity.economictimes.indiatimes.com/news/research/transparency-the-reason-to-trust-influencers-asci/97973974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0000"/>
                </a:solidFill>
                <a:latin typeface="Montserrat" panose="020B0604020202020204" charset="0"/>
              </a:rPr>
              <a:t>‘Influencer Trust Report’.</a:t>
            </a: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Read more at:</a:t>
            </a:r>
            <a:b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3"/>
              </a:rPr>
              <a:t>https://brandequity.economictimes.indiatimes.com/news/research/transparency-the-reason-to-trust-influencers-asci/97973974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1B6E1-4A54-49BE-984C-091964D68B4C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7272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https://www.sciencedirect.com/science/article/pii/S0148296321002307#b0095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1B6E1-4A54-49BE-984C-091964D68B4C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4637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81B6E1-4A54-49BE-984C-091964D68B4C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7802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Live wire Niharika nm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1B6E1-4A54-49BE-984C-091964D68B4C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9864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>
                <a:solidFill>
                  <a:schemeClr val="dk1"/>
                </a:solidFill>
              </a:rPr>
              <a:t>Influencer marketing is about gaining exposure, sure - but working with people who have the largest audience. In this space, bigger doesn’t always mean better </a:t>
            </a: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200">
                <a:solidFill>
                  <a:srgbClr val="222222"/>
                </a:solidFill>
                <a:highlight>
                  <a:srgbClr val="FFFFFF"/>
                </a:highlight>
              </a:rPr>
              <a:t> working with people who have the right audience so you can make connections with the people most likely to further connect with your brand.</a:t>
            </a:r>
            <a:endParaRPr lang="en-GB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>
                <a:solidFill>
                  <a:schemeClr val="dk1"/>
                </a:solidFill>
              </a:rPr>
              <a:t>As a general rule, targeted reach, cost-effectiveness, engagement, authenticity, and accessibility all go up as follower count goes down</a:t>
            </a:r>
          </a:p>
          <a:p>
            <a:pPr marL="457200" lvl="0" indent="-3016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50"/>
              <a:buChar char="●"/>
            </a:pPr>
            <a:r>
              <a:rPr lang="en-GB" sz="1200" b="1">
                <a:solidFill>
                  <a:srgbClr val="222222"/>
                </a:solidFill>
                <a:highlight>
                  <a:srgbClr val="FFFFFF"/>
                </a:highlight>
              </a:rPr>
              <a:t>Celebrity or </a:t>
            </a:r>
            <a:r>
              <a:rPr lang="en-GB" sz="1200" b="1" err="1">
                <a:solidFill>
                  <a:srgbClr val="222222"/>
                </a:solidFill>
                <a:highlight>
                  <a:srgbClr val="FFFFFF"/>
                </a:highlight>
              </a:rPr>
              <a:t>megainfluencers</a:t>
            </a:r>
            <a:r>
              <a:rPr lang="en-GB" sz="1200" b="1">
                <a:solidFill>
                  <a:srgbClr val="222222"/>
                </a:solidFill>
                <a:highlight>
                  <a:srgbClr val="FFFFFF"/>
                </a:highlight>
              </a:rPr>
              <a:t> are best for top-of-the-funnel campaigns promoting products or brands with mass appeal, like Coca-Cola.</a:t>
            </a:r>
            <a:r>
              <a:rPr lang="en-GB" sz="1200">
                <a:solidFill>
                  <a:srgbClr val="222222"/>
                </a:solidFill>
                <a:highlight>
                  <a:srgbClr val="FFFFFF"/>
                </a:highlight>
              </a:rPr>
              <a:t> These influencers offer brands massive but less focused reach, often at substantial cost. For example, Kylie Jenner reportedly charges $1 million per sponsored Instagram post, per Hopper HQ. </a:t>
            </a:r>
          </a:p>
          <a:p>
            <a:pPr marL="457200" lvl="0" indent="-3016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50"/>
              <a:buChar char="●"/>
            </a:pPr>
            <a:r>
              <a:rPr lang="en-GB" sz="1200" b="1">
                <a:solidFill>
                  <a:srgbClr val="222222"/>
                </a:solidFill>
                <a:highlight>
                  <a:srgbClr val="FFFFFF"/>
                </a:highlight>
              </a:rPr>
              <a:t>Micro- or </a:t>
            </a:r>
            <a:r>
              <a:rPr lang="en-GB" sz="1200" b="1" err="1">
                <a:solidFill>
                  <a:srgbClr val="222222"/>
                </a:solidFill>
                <a:highlight>
                  <a:srgbClr val="FFFFFF"/>
                </a:highlight>
              </a:rPr>
              <a:t>nanoinfluencers</a:t>
            </a:r>
            <a:r>
              <a:rPr lang="en-GB" sz="1200" b="1">
                <a:solidFill>
                  <a:srgbClr val="222222"/>
                </a:solidFill>
                <a:highlight>
                  <a:srgbClr val="FFFFFF"/>
                </a:highlight>
              </a:rPr>
              <a:t> are best for more targeted campaigns that aim to reach a specific audience.</a:t>
            </a:r>
            <a:r>
              <a:rPr lang="en-GB" sz="1200">
                <a:solidFill>
                  <a:srgbClr val="222222"/>
                </a:solidFill>
                <a:highlight>
                  <a:srgbClr val="FFFFFF"/>
                </a:highlight>
              </a:rPr>
              <a:t> This group tends to have stronger, more direct relationships with their followers, which often leads to greater authenticity, engagement, and returns.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7CC9C6-8BF9-FA4D-9204-94AE259FB5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nowflake Sans Boo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nowflake Sans Book"/>
            </a:endParaRPr>
          </a:p>
        </p:txBody>
      </p:sp>
    </p:spTree>
    <p:extLst>
      <p:ext uri="{BB962C8B-B14F-4D97-AF65-F5344CB8AC3E}">
        <p14:creationId xmlns:p14="http://schemas.microsoft.com/office/powerpoint/2010/main" val="1986637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>
                <a:solidFill>
                  <a:schemeClr val="dk1"/>
                </a:solidFill>
              </a:rPr>
              <a:t>Influencer marketing is about gaining exposure, sure - but working with people who have the largest audience. In this space, bigger doesn’t always mean better </a:t>
            </a: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200">
                <a:solidFill>
                  <a:srgbClr val="222222"/>
                </a:solidFill>
                <a:highlight>
                  <a:srgbClr val="FFFFFF"/>
                </a:highlight>
              </a:rPr>
              <a:t> working with people who have the right audience so you can make connections with the people most likely to further connect with your brand.</a:t>
            </a:r>
            <a:endParaRPr lang="en-GB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>
                <a:solidFill>
                  <a:schemeClr val="dk1"/>
                </a:solidFill>
              </a:rPr>
              <a:t>As a general rule, targeted reach, cost-effectiveness, engagement, authenticity, and accessibility all go up as follower count goes down</a:t>
            </a:r>
          </a:p>
          <a:p>
            <a:pPr marL="457200" lvl="0" indent="-3016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50"/>
              <a:buChar char="●"/>
            </a:pPr>
            <a:r>
              <a:rPr lang="en-GB" sz="1200" b="1">
                <a:solidFill>
                  <a:srgbClr val="222222"/>
                </a:solidFill>
                <a:highlight>
                  <a:srgbClr val="FFFFFF"/>
                </a:highlight>
              </a:rPr>
              <a:t>Celebrity or </a:t>
            </a:r>
            <a:r>
              <a:rPr lang="en-GB" sz="1200" b="1" err="1">
                <a:solidFill>
                  <a:srgbClr val="222222"/>
                </a:solidFill>
                <a:highlight>
                  <a:srgbClr val="FFFFFF"/>
                </a:highlight>
              </a:rPr>
              <a:t>megainfluencers</a:t>
            </a:r>
            <a:r>
              <a:rPr lang="en-GB" sz="1200" b="1">
                <a:solidFill>
                  <a:srgbClr val="222222"/>
                </a:solidFill>
                <a:highlight>
                  <a:srgbClr val="FFFFFF"/>
                </a:highlight>
              </a:rPr>
              <a:t> are best for top-of-the-funnel campaigns promoting products or brands with mass appeal, like Coca-Cola.</a:t>
            </a:r>
            <a:r>
              <a:rPr lang="en-GB" sz="1200">
                <a:solidFill>
                  <a:srgbClr val="222222"/>
                </a:solidFill>
                <a:highlight>
                  <a:srgbClr val="FFFFFF"/>
                </a:highlight>
              </a:rPr>
              <a:t> These influencers offer brands massive but less focused reach, often at substantial cost. For example, Kylie Jenner reportedly charges $1 million per sponsored Instagram post, per Hopper HQ. </a:t>
            </a:r>
          </a:p>
          <a:p>
            <a:pPr marL="457200" lvl="0" indent="-3016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50"/>
              <a:buChar char="●"/>
            </a:pPr>
            <a:r>
              <a:rPr lang="en-GB" sz="1200" b="1">
                <a:solidFill>
                  <a:srgbClr val="222222"/>
                </a:solidFill>
                <a:highlight>
                  <a:srgbClr val="FFFFFF"/>
                </a:highlight>
              </a:rPr>
              <a:t>Micro- or </a:t>
            </a:r>
            <a:r>
              <a:rPr lang="en-GB" sz="1200" b="1" err="1">
                <a:solidFill>
                  <a:srgbClr val="222222"/>
                </a:solidFill>
                <a:highlight>
                  <a:srgbClr val="FFFFFF"/>
                </a:highlight>
              </a:rPr>
              <a:t>nanoinfluencers</a:t>
            </a:r>
            <a:r>
              <a:rPr lang="en-GB" sz="1200" b="1">
                <a:solidFill>
                  <a:srgbClr val="222222"/>
                </a:solidFill>
                <a:highlight>
                  <a:srgbClr val="FFFFFF"/>
                </a:highlight>
              </a:rPr>
              <a:t> are best for more targeted campaigns that aim to reach a specific audience.</a:t>
            </a:r>
            <a:r>
              <a:rPr lang="en-GB" sz="1200">
                <a:solidFill>
                  <a:srgbClr val="222222"/>
                </a:solidFill>
                <a:highlight>
                  <a:srgbClr val="FFFFFF"/>
                </a:highlight>
              </a:rPr>
              <a:t> This group tends to have stronger, more direct relationships with their followers, which often leads to greater authenticity, engagement, and returns.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7CC9C6-8BF9-FA4D-9204-94AE259FB5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nowflake Sans Boo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nowflake Sans Book"/>
            </a:endParaRPr>
          </a:p>
        </p:txBody>
      </p:sp>
    </p:spTree>
    <p:extLst>
      <p:ext uri="{BB962C8B-B14F-4D97-AF65-F5344CB8AC3E}">
        <p14:creationId xmlns:p14="http://schemas.microsoft.com/office/powerpoint/2010/main" val="4288929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977CA-A374-BBDF-BD01-AB7A3D2E28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584C8B-0A28-7178-D140-0016BF2192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732884-62FD-75A6-AB6E-1E03AF9B0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C6DB-6A64-3F47-B396-5AF80178D4BC}" type="datetimeFigureOut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3BCE1-876C-4A49-2E45-49207D0CE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442B0-5C24-1607-7507-33494DF93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616C-4962-F747-B18F-C3BC8282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644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78386-0863-0EE1-A1CD-8EC0526F0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15469-8CD7-7EBC-7869-B28DB0CFC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30A84-B56F-1887-7936-EC3514BB1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C6DB-6A64-3F47-B396-5AF80178D4BC}" type="datetimeFigureOut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19B77-9106-1861-6AFC-4B3677BAA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547A8-9781-1720-B5A5-C4DB5D2DE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616C-4962-F747-B18F-C3BC8282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459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44580-B1D5-F4BD-65D0-C7B6A567F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17D0D7-FD63-87DC-E563-987A9E6DE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F2B23-342F-F58E-DE37-6E3755F32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C6DB-6A64-3F47-B396-5AF80178D4BC}" type="datetimeFigureOut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61968-08B3-B208-64E4-6D975DF64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0FB5F-36D4-F894-6D2C-C5AE0125E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616C-4962-F747-B18F-C3BC8282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949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2422C-0CD0-7A6D-5F22-250F09381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A4CF7-9F3C-E358-28F0-E53AAFFE49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CCD35C-4AF9-E99C-3358-DD2F049F9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F26FAE-7182-E30A-EAAF-F480851DA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C6DB-6A64-3F47-B396-5AF80178D4BC}" type="datetimeFigureOut">
              <a:rPr lang="en-US" smtClean="0"/>
              <a:t>8/27/24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429A45-97FA-26A0-0C65-FB46B0C16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5A372A-A284-9981-9A02-AA1D7E461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616C-4962-F747-B18F-C3BC8282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55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3AE7D-C144-2B24-E06C-CC1FD6475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11E8C7-E641-BDDE-80B3-8111800212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54B13E-1FD8-F96C-A107-E0BB5BAE4B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575366-42B4-BF6D-1B18-9558C3BC25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2412F9-FFC2-46FA-FD63-50E571A920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DA290B-1EDC-C833-AC7B-5841EE12E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C6DB-6A64-3F47-B396-5AF80178D4BC}" type="datetimeFigureOut">
              <a:rPr lang="en-US" smtClean="0"/>
              <a:t>8/27/24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E462C9-5D73-DA46-F1D6-F4A338E7A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88DE14-A3F4-011A-8B2A-F029F18D0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616C-4962-F747-B18F-C3BC8282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7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B8BF6-F50D-1596-9692-D57519BA8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1EC3FA-88E2-BD4C-4C45-2370635ED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C6DB-6A64-3F47-B396-5AF80178D4BC}" type="datetimeFigureOut">
              <a:rPr lang="en-US" smtClean="0"/>
              <a:t>8/27/24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594EF3-E37E-C95A-07B0-6B75F3A7F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E5D9B7-C3DF-F6AD-E8C5-20428B9B9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616C-4962-F747-B18F-C3BC8282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592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1A3FE0-2EBF-4B0B-E690-0346BBFCA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C6DB-6A64-3F47-B396-5AF80178D4BC}" type="datetimeFigureOut">
              <a:rPr lang="en-US" smtClean="0"/>
              <a:t>8/27/24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8CEBED-28A7-CF38-B842-A4FECB8E9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967A99-0804-6738-D420-73BF9C0F0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616C-4962-F747-B18F-C3BC8282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017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DF665-F1E0-357D-E98F-03B1E1801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0069-86A7-6BF3-1724-FE4DAB272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0C5BF8-7C05-B649-2B6D-23F57CE65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B9FA65-579C-B5A3-4856-95FF7B61C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C6DB-6A64-3F47-B396-5AF80178D4BC}" type="datetimeFigureOut">
              <a:rPr lang="en-US" smtClean="0"/>
              <a:t>8/27/24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5A1527-F535-7AA5-6F26-9519EEF64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5EDBD1-69D1-7F5E-7067-B0595B74C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616C-4962-F747-B18F-C3BC8282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50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89EBD-E46F-4AE8-8CBD-1F4DC3DFA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0441DD-8C9E-2720-6763-4B49872D38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4E132-C0A4-F681-E096-6614DE8F0E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FF9B76-1DFE-F25B-D5F5-1F0828A92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C6DB-6A64-3F47-B396-5AF80178D4BC}" type="datetimeFigureOut">
              <a:rPr lang="en-US" smtClean="0"/>
              <a:t>8/27/24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161E8F-6827-8008-E01A-EA5137625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5D3DDA-2E36-8CAD-E52D-AD3BC0B55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616C-4962-F747-B18F-C3BC8282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912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F2B13-A86B-AF57-FEDE-2584F13B7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08CEFE-3753-21E3-3D6C-A1FFC6A370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B17C6-1EFA-01D2-7882-F57BE6EF6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C6DB-6A64-3F47-B396-5AF80178D4BC}" type="datetimeFigureOut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86E53-93FD-291E-4BD1-AD1B215AF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CFA3A-486B-32B2-A8E8-2A4C1285C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616C-4962-F747-B18F-C3BC8282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396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5B47A4-255B-0382-1B00-68B84BC217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723BD3-DDF6-C2D8-F945-EE97280324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966E6-C1A8-AABD-1FB2-F418D236D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C6DB-6A64-3F47-B396-5AF80178D4BC}" type="datetimeFigureOut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F5BBF-9313-BEDE-DC47-4E1FFAAB5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BE7BD8-47B3-CB77-BB3F-B55096C43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616C-4962-F747-B18F-C3BC8282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99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5BB05-BE86-5729-D2D4-EEA9018FFF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1F3A-A589-E1CE-54F9-61DEE49EF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2FF68-781E-57AB-919C-F8F9FEB98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0D45-3F5E-4504-BE6D-B11192A410C7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4D36C-58E1-39DF-D4FA-3B9807DF9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BC905-1FF9-BDB4-9F03-096D75266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4115-D480-4310-A5EB-141F91151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4127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F4381-2E60-0253-5AF1-2DABD9084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DBCF9-A886-7852-F729-72E9C9BEEE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6608F-21FA-6F02-644B-BB66F510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0D45-3F5E-4504-BE6D-B11192A410C7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6E1C2-4365-1409-43E9-1B9A6788E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F5E80-72D8-FF40-1F16-64ED032B4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4115-D480-4310-A5EB-141F91151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0058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51835-C720-246D-07FB-1BC1323D0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F547C-1F46-1079-4451-22946B8C5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59E0D-F25C-0CE2-F594-3B622242D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0D45-3F5E-4504-BE6D-B11192A410C7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9EA17-0BB7-9919-C9D9-E1CA14AC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31B05-3A69-EAEA-0FDD-09A385CD9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4115-D480-4310-A5EB-141F91151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6130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81549-FC60-F810-97B1-79B09EDD7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C90DB-B018-0E80-3E3A-26E6AB2762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C24B1E-B3F9-FE9E-1FE3-E58CA07A07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53D9C4-661B-9281-D695-C12E69DED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0D45-3F5E-4504-BE6D-B11192A410C7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08CC6A-5583-C6A4-46DD-3ECEC6201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405105-01A8-F0EE-BF1A-57490E205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4115-D480-4310-A5EB-141F91151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7327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ED7B6-070E-5F18-575C-255893BE9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33F57D-F6DB-0338-D119-2C61BC732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9037A-8889-7DE3-79AD-29D6F9AD2D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98E2DD-0EB6-F77F-C286-A9BEFE161C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DC41BC-F59E-0A1F-9E95-E71C230EB4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0DE142-1C5C-CBF8-0647-E1FB19A10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0D45-3F5E-4504-BE6D-B11192A410C7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A1FF4C-C4F4-7090-062D-5228A2BE4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BD708B-9EFD-CF18-23BB-94418633D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4115-D480-4310-A5EB-141F91151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7430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6F283-63A1-0099-B601-AAF6F51DE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959D30-977D-4AA6-E394-A60DF542F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0D45-3F5E-4504-BE6D-B11192A410C7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04645E-90B5-3230-AA43-EF638BBDD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79A8B-7B7B-E8C9-3DC3-C7B76A37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4115-D480-4310-A5EB-141F91151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7907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866BF5-7CE7-DD7A-4E90-BBE0426D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0D45-3F5E-4504-BE6D-B11192A410C7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BA9F50-EFAE-71AA-E91D-76D4D348F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3D8B8-45F9-ECA9-E717-338DFF4F4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4115-D480-4310-A5EB-141F91151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43699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A66E8-3CDC-A709-64A6-665C3D8CC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69A70-B4FE-2FE5-8A43-F02BF7BE7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34DDC-F048-C463-063D-688456E5D8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120A8D-051A-1B64-9EE4-B6F8EDFC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0D45-3F5E-4504-BE6D-B11192A410C7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DF26F8-A19D-8207-B52D-89F3E1896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52B483-E03D-B708-7769-491E5EB57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4115-D480-4310-A5EB-141F91151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35934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D6799-3399-7763-6912-9CFA5EC99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F7C487-231E-0169-5E9A-DC0EBED09D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18A2D-D99B-E12B-69A3-EA9248D44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9119F9-5D52-A2CA-3CE8-648EDB565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0D45-3F5E-4504-BE6D-B11192A410C7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FA426A-524B-8D78-5F1B-1BAD4D452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EE654E-6EA1-3267-3ACA-2CAAE0367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4115-D480-4310-A5EB-141F91151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33563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14862-0CBD-FCD1-5180-1BCE48D1B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1E061E-E15B-2F0B-060D-8784E019A4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F22D3-C63E-6115-43E4-7F67CEBCA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0D45-3F5E-4504-BE6D-B11192A410C7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76135-7D0B-74C9-AF1E-DA2D73A0F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3DE11-51B7-5DCA-9B1A-BEA9331C1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4115-D480-4310-A5EB-141F91151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53623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E15F13-749D-D0CA-F238-C81CE5B93E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5C610A-6970-E287-8C65-4BD6B3F374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4E2DB-27A5-0F47-BF2D-2BF4608D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0D45-3F5E-4504-BE6D-B11192A410C7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C26BE-AFC3-4106-7FDD-4C956DFBF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2101C9-F254-268E-44E8-979D09CC3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4115-D480-4310-A5EB-141F91151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7673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B0AAFB-575F-2198-81E9-0B341DF15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8DD489-DC83-DD9D-A57B-C31B3FB94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A5573-8FB5-4411-AB55-FE189A05AC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AC6DB-6A64-3F47-B396-5AF80178D4BC}" type="datetimeFigureOut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527AF-78A3-A29C-29CD-196D41AFA4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C3E51-CBCB-4A0F-C2FB-535FC99A69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E616C-4962-F747-B18F-C3BC82829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47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64DA64-C943-0B23-DB41-C8A7143EF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C33830-49E0-AE12-5535-C34585A5D7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96DEA-2D22-8264-97B4-C4BBA2C111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90D45-3F5E-4504-BE6D-B11192A410C7}" type="datetimeFigureOut">
              <a:rPr lang="en-IN" smtClean="0"/>
              <a:t>27/08/24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E3CEC-FAA0-4B72-266B-3DDA5DF5D2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B613F-55A1-B646-D8EC-060E838EB1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E4115-D480-4310-A5EB-141F91151D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4752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itaminwater® - Flavors &amp; Ingredients | Coca-Cola US">
            <a:extLst>
              <a:ext uri="{FF2B5EF4-FFF2-40B4-BE49-F238E27FC236}">
                <a16:creationId xmlns:a16="http://schemas.microsoft.com/office/drawing/2014/main" id="{B8A72D29-E2D7-16FE-B8C2-01191CDA1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6"/>
          <p:cNvSpPr/>
          <p:nvPr/>
        </p:nvSpPr>
        <p:spPr>
          <a:xfrm rot="5400000" flipV="1">
            <a:off x="5133341" y="1170940"/>
            <a:ext cx="3048" cy="10310370"/>
          </a:xfrm>
          <a:prstGeom prst="line">
            <a:avLst/>
          </a:prstGeom>
          <a:ln w="3810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06FDD4-2ECC-CB26-215E-D9DFAD43CB0C}"/>
              </a:ext>
            </a:extLst>
          </p:cNvPr>
          <p:cNvSpPr/>
          <p:nvPr/>
        </p:nvSpPr>
        <p:spPr>
          <a:xfrm>
            <a:off x="0" y="2916005"/>
            <a:ext cx="6116321" cy="11305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26"/>
          <p:cNvSpPr txBox="1"/>
          <p:nvPr/>
        </p:nvSpPr>
        <p:spPr>
          <a:xfrm>
            <a:off x="164592" y="2968267"/>
            <a:ext cx="6578600" cy="1025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667" dirty="0">
                <a:solidFill>
                  <a:schemeClr val="bg1"/>
                </a:solidFill>
                <a:latin typeface="Bahnschrift" panose="020B0502040204020203" pitchFamily="34" charset="0"/>
              </a:rPr>
              <a:t>Outlining the </a:t>
            </a:r>
          </a:p>
          <a:p>
            <a:r>
              <a:rPr lang="en-US" sz="4000" b="1" dirty="0">
                <a:solidFill>
                  <a:schemeClr val="bg1"/>
                </a:solidFill>
                <a:latin typeface="Bahnschrift" panose="020B0502040204020203" pitchFamily="34" charset="0"/>
              </a:rPr>
              <a:t>INFLUENCER OUTREACH</a:t>
            </a:r>
          </a:p>
        </p:txBody>
      </p:sp>
      <p:pic>
        <p:nvPicPr>
          <p:cNvPr id="4" name="Picture 3" descr="A logo with a red and blue design&#10;&#10;Description automatically generated with medium confidence">
            <a:extLst>
              <a:ext uri="{FF2B5EF4-FFF2-40B4-BE49-F238E27FC236}">
                <a16:creationId xmlns:a16="http://schemas.microsoft.com/office/drawing/2014/main" id="{C702A223-9F59-7770-F1FB-93551E1D9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0048" y="6075883"/>
            <a:ext cx="1658112" cy="49743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9084FDE-6A1A-7470-172E-89CA1A0316B9}"/>
              </a:ext>
            </a:extLst>
          </p:cNvPr>
          <p:cNvSpPr/>
          <p:nvPr/>
        </p:nvSpPr>
        <p:spPr>
          <a:xfrm>
            <a:off x="9444738" y="6075883"/>
            <a:ext cx="865632" cy="4974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Bahnschrift" panose="020B0502040204020203" pitchFamily="34" charset="0"/>
              </a:rPr>
              <a:t>Built by</a:t>
            </a:r>
          </a:p>
        </p:txBody>
      </p:sp>
    </p:spTree>
    <p:extLst>
      <p:ext uri="{BB962C8B-B14F-4D97-AF65-F5344CB8AC3E}">
        <p14:creationId xmlns:p14="http://schemas.microsoft.com/office/powerpoint/2010/main" val="2446527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5"/>
          <p:cNvSpPr/>
          <p:nvPr/>
        </p:nvSpPr>
        <p:spPr>
          <a:xfrm rot="10800000" flipV="1">
            <a:off x="0" y="889000"/>
            <a:ext cx="12192000" cy="0"/>
          </a:xfrm>
          <a:prstGeom prst="line">
            <a:avLst/>
          </a:prstGeom>
          <a:ln w="38100" cap="flat">
            <a:solidFill>
              <a:srgbClr val="0C0B0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6" name="Rectangle 5"/>
          <p:cNvSpPr/>
          <p:nvPr/>
        </p:nvSpPr>
        <p:spPr>
          <a:xfrm>
            <a:off x="8280400" y="0"/>
            <a:ext cx="3911600" cy="68500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/>
          </a:p>
        </p:txBody>
      </p:sp>
      <p:sp>
        <p:nvSpPr>
          <p:cNvPr id="8" name="TextBox 26"/>
          <p:cNvSpPr txBox="1"/>
          <p:nvPr/>
        </p:nvSpPr>
        <p:spPr>
          <a:xfrm>
            <a:off x="691638" y="411809"/>
            <a:ext cx="2898581" cy="123110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dirty="0">
                <a:latin typeface="Bahnschrift" panose="020B0502040204020203" pitchFamily="34" charset="0"/>
              </a:rPr>
              <a:t>POINTS OF</a:t>
            </a:r>
          </a:p>
          <a:p>
            <a:r>
              <a:rPr lang="en-US" sz="4000" dirty="0">
                <a:latin typeface="Bahnschrift" panose="020B0502040204020203" pitchFamily="34" charset="0"/>
              </a:rPr>
              <a:t>DISCUSSION </a:t>
            </a:r>
          </a:p>
        </p:txBody>
      </p:sp>
      <p:sp>
        <p:nvSpPr>
          <p:cNvPr id="9" name="AutoShape 5"/>
          <p:cNvSpPr/>
          <p:nvPr/>
        </p:nvSpPr>
        <p:spPr>
          <a:xfrm rot="5400000" flipV="1">
            <a:off x="4855371" y="3425029"/>
            <a:ext cx="6850059" cy="0"/>
          </a:xfrm>
          <a:prstGeom prst="line">
            <a:avLst/>
          </a:prstGeom>
          <a:ln w="38100" cap="flat">
            <a:solidFill>
              <a:srgbClr val="0C0B0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1" name="Rectangle 10"/>
          <p:cNvSpPr/>
          <p:nvPr/>
        </p:nvSpPr>
        <p:spPr>
          <a:xfrm>
            <a:off x="691639" y="2396829"/>
            <a:ext cx="513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>
                <a:latin typeface="Bahnschrift" panose="020B0502040204020203" pitchFamily="34" charset="0"/>
              </a:rPr>
              <a:t>1. Decoding our approach to influencer outreach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91638" y="3559696"/>
            <a:ext cx="60623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Bahnschrift" panose="020B0502040204020203" pitchFamily="34" charset="0"/>
              </a:rPr>
              <a:t>2. Defining Vitamin Water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‘Face of Influence’ &amp; Selection Framework   </a:t>
            </a:r>
            <a:endParaRPr lang="en-IN" sz="2000" dirty="0">
              <a:solidFill>
                <a:srgbClr val="6E29A8"/>
              </a:solidFill>
              <a:latin typeface="Bahnschrift" panose="020B0502040204020203" pitchFamily="34" charset="0"/>
            </a:endParaRPr>
          </a:p>
        </p:txBody>
      </p:sp>
      <p:sp>
        <p:nvSpPr>
          <p:cNvPr id="14" name="AutoShape 5"/>
          <p:cNvSpPr/>
          <p:nvPr/>
        </p:nvSpPr>
        <p:spPr>
          <a:xfrm flipV="1">
            <a:off x="691639" y="3316817"/>
            <a:ext cx="5855785" cy="0"/>
          </a:xfrm>
          <a:prstGeom prst="line">
            <a:avLst/>
          </a:prstGeom>
          <a:ln w="19050" cap="flat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5" name="AutoShape 5"/>
          <p:cNvSpPr/>
          <p:nvPr/>
        </p:nvSpPr>
        <p:spPr>
          <a:xfrm flipV="1">
            <a:off x="691639" y="4435617"/>
            <a:ext cx="5855785" cy="0"/>
          </a:xfrm>
          <a:prstGeom prst="line">
            <a:avLst/>
          </a:prstGeom>
          <a:ln w="19050" cap="flat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7AED9D77-DC27-0556-8C54-5F41EA84BA27}"/>
              </a:ext>
            </a:extLst>
          </p:cNvPr>
          <p:cNvSpPr/>
          <p:nvPr/>
        </p:nvSpPr>
        <p:spPr>
          <a:xfrm>
            <a:off x="6754024" y="585215"/>
            <a:ext cx="5327319" cy="6372923"/>
          </a:xfrm>
          <a:custGeom>
            <a:avLst/>
            <a:gdLst/>
            <a:ahLst/>
            <a:cxnLst/>
            <a:rect l="l" t="t" r="r" b="b"/>
            <a:pathLst>
              <a:path w="6442387" h="7706848">
                <a:moveTo>
                  <a:pt x="0" y="0"/>
                </a:moveTo>
                <a:lnTo>
                  <a:pt x="6442387" y="0"/>
                </a:lnTo>
                <a:lnTo>
                  <a:pt x="6442387" y="7706848"/>
                </a:lnTo>
                <a:lnTo>
                  <a:pt x="0" y="77068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5389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16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693634"/>
            <a:ext cx="4662222" cy="6156425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/>
          </a:p>
        </p:txBody>
      </p:sp>
      <p:sp>
        <p:nvSpPr>
          <p:cNvPr id="17" name="Rectangle 16"/>
          <p:cNvSpPr/>
          <p:nvPr/>
        </p:nvSpPr>
        <p:spPr>
          <a:xfrm>
            <a:off x="4662224" y="685800"/>
            <a:ext cx="7529777" cy="6172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/>
          </a:p>
        </p:txBody>
      </p:sp>
      <p:sp>
        <p:nvSpPr>
          <p:cNvPr id="5" name="AutoShape 5"/>
          <p:cNvSpPr/>
          <p:nvPr/>
        </p:nvSpPr>
        <p:spPr>
          <a:xfrm flipV="1">
            <a:off x="0" y="685800"/>
            <a:ext cx="12192000" cy="3175"/>
          </a:xfrm>
          <a:prstGeom prst="line">
            <a:avLst/>
          </a:prstGeom>
          <a:ln w="19050" cap="flat">
            <a:solidFill>
              <a:srgbClr val="0C0B0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6" name="AutoShape 6"/>
          <p:cNvSpPr/>
          <p:nvPr/>
        </p:nvSpPr>
        <p:spPr>
          <a:xfrm flipH="1" flipV="1">
            <a:off x="4662223" y="-1"/>
            <a:ext cx="0" cy="7055420"/>
          </a:xfrm>
          <a:prstGeom prst="line">
            <a:avLst/>
          </a:prstGeom>
          <a:ln w="19050" cap="flat">
            <a:solidFill>
              <a:srgbClr val="0C0B0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8" name="Rectangle 17"/>
          <p:cNvSpPr/>
          <p:nvPr/>
        </p:nvSpPr>
        <p:spPr>
          <a:xfrm>
            <a:off x="711200" y="3429000"/>
            <a:ext cx="3759200" cy="1375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Bahnschrift" panose="020B0502040204020203" pitchFamily="34" charset="0"/>
              </a:rPr>
              <a:t>The face of influence has transitioned from the red carpet to newsfeeds and is no longer just the famous, but also individuals with stories that are a reflection of everyday life</a:t>
            </a:r>
            <a:endParaRPr lang="en-IN" sz="1667" dirty="0">
              <a:latin typeface="Bahnschrift" panose="020B0502040204020203" pitchFamily="34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26" r="32181"/>
          <a:stretch/>
        </p:blipFill>
        <p:spPr>
          <a:xfrm flipH="1">
            <a:off x="8382000" y="1572196"/>
            <a:ext cx="2632159" cy="5277863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5283587" y="4335698"/>
            <a:ext cx="2336800" cy="50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33" b="1" dirty="0">
                <a:solidFill>
                  <a:schemeClr val="bg1"/>
                </a:solidFill>
                <a:latin typeface="Bahnschrift SemiBold" panose="020B0502040204020203" pitchFamily="34" charset="0"/>
              </a:rPr>
              <a:t>of Indians trust social media influencers</a:t>
            </a:r>
            <a:endParaRPr lang="en-IN" sz="1333" b="1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283200" y="5881124"/>
            <a:ext cx="2337187" cy="707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33" b="1" dirty="0">
                <a:solidFill>
                  <a:schemeClr val="bg1"/>
                </a:solidFill>
                <a:latin typeface="Bahnschrift SemiBold" panose="020B0502040204020203" pitchFamily="34" charset="0"/>
              </a:rPr>
              <a:t>have made purchases based on influencer endorsement</a:t>
            </a:r>
            <a:endParaRPr lang="en-IN" sz="1333" b="1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3" name="TextBox 26"/>
          <p:cNvSpPr txBox="1"/>
          <p:nvPr/>
        </p:nvSpPr>
        <p:spPr>
          <a:xfrm>
            <a:off x="5283586" y="3304697"/>
            <a:ext cx="2336799" cy="1025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667" dirty="0">
                <a:solidFill>
                  <a:schemeClr val="bg1"/>
                </a:solidFill>
                <a:latin typeface="Bahnschrift" panose="020B0502040204020203" pitchFamily="34" charset="0"/>
              </a:rPr>
              <a:t>79%</a:t>
            </a:r>
          </a:p>
        </p:txBody>
      </p:sp>
      <p:sp>
        <p:nvSpPr>
          <p:cNvPr id="21" name="TextBox 26"/>
          <p:cNvSpPr txBox="1"/>
          <p:nvPr/>
        </p:nvSpPr>
        <p:spPr>
          <a:xfrm>
            <a:off x="711200" y="889000"/>
            <a:ext cx="6578600" cy="2257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667" dirty="0">
                <a:solidFill>
                  <a:srgbClr val="0C0B0B"/>
                </a:solidFill>
                <a:latin typeface="Bahnschrift" panose="020B0502040204020203" pitchFamily="34" charset="0"/>
              </a:rPr>
              <a:t>From</a:t>
            </a:r>
          </a:p>
          <a:p>
            <a:r>
              <a:rPr lang="en-US" sz="5334" dirty="0">
                <a:solidFill>
                  <a:srgbClr val="0C0B0B"/>
                </a:solidFill>
                <a:latin typeface="Bahnschrift" panose="020B0502040204020203" pitchFamily="34" charset="0"/>
              </a:rPr>
              <a:t>ICONS </a:t>
            </a:r>
            <a:r>
              <a:rPr lang="en-US" sz="2667" dirty="0">
                <a:solidFill>
                  <a:srgbClr val="0C0B0B"/>
                </a:solidFill>
                <a:latin typeface="Bahnschrift" panose="020B0502040204020203" pitchFamily="34" charset="0"/>
              </a:rPr>
              <a:t>to</a:t>
            </a:r>
            <a:r>
              <a:rPr lang="en-US" sz="5334" dirty="0">
                <a:solidFill>
                  <a:srgbClr val="0C0B0B"/>
                </a:solidFill>
                <a:latin typeface="Bahnschrift" panose="020B0502040204020203" pitchFamily="34" charset="0"/>
              </a:rPr>
              <a:t> </a:t>
            </a:r>
            <a:r>
              <a:rPr lang="en-US" sz="6667" dirty="0">
                <a:solidFill>
                  <a:srgbClr val="0C0B0B"/>
                </a:solidFill>
                <a:latin typeface="Bahnschrift" panose="020B0502040204020203" pitchFamily="34" charset="0"/>
              </a:rPr>
              <a:t>INFLUENC</a:t>
            </a:r>
            <a:r>
              <a:rPr lang="en-US" sz="6667" dirty="0">
                <a:solidFill>
                  <a:schemeClr val="bg1"/>
                </a:solidFill>
                <a:latin typeface="Bahnschrift" panose="020B0502040204020203" pitchFamily="34" charset="0"/>
              </a:rPr>
              <a:t>ERS</a:t>
            </a:r>
            <a:r>
              <a:rPr lang="en-US" sz="6667" dirty="0">
                <a:solidFill>
                  <a:srgbClr val="0C0B0B"/>
                </a:solidFill>
                <a:latin typeface="Bahnschrift" panose="020B0502040204020203" pitchFamily="34" charset="0"/>
              </a:rPr>
              <a:t> </a:t>
            </a:r>
          </a:p>
        </p:txBody>
      </p:sp>
      <p:sp>
        <p:nvSpPr>
          <p:cNvPr id="34" name="TextBox 26"/>
          <p:cNvSpPr txBox="1"/>
          <p:nvPr/>
        </p:nvSpPr>
        <p:spPr>
          <a:xfrm>
            <a:off x="5283586" y="4764728"/>
            <a:ext cx="2246191" cy="1025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667" dirty="0">
                <a:solidFill>
                  <a:schemeClr val="bg1"/>
                </a:solidFill>
                <a:latin typeface="Bahnschrift" panose="020B0502040204020203" pitchFamily="34" charset="0"/>
              </a:rPr>
              <a:t>90%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8" r="59671"/>
          <a:stretch/>
        </p:blipFill>
        <p:spPr>
          <a:xfrm flipH="1">
            <a:off x="10769600" y="1572195"/>
            <a:ext cx="1422400" cy="527786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8" r="59671" b="40324"/>
          <a:stretch/>
        </p:blipFill>
        <p:spPr>
          <a:xfrm>
            <a:off x="7569200" y="1193800"/>
            <a:ext cx="1422400" cy="31496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8147713" y="4966497"/>
            <a:ext cx="710925" cy="779459"/>
          </a:xfrm>
          <a:prstGeom prst="rect">
            <a:avLst/>
          </a:prstGeom>
          <a:solidFill>
            <a:srgbClr val="F7AF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/>
          </a:p>
        </p:txBody>
      </p:sp>
      <p:sp>
        <p:nvSpPr>
          <p:cNvPr id="20" name="Rectangle 19"/>
          <p:cNvSpPr/>
          <p:nvPr/>
        </p:nvSpPr>
        <p:spPr>
          <a:xfrm>
            <a:off x="101600" y="6587669"/>
            <a:ext cx="5664200" cy="225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67" dirty="0">
                <a:latin typeface="Arial" panose="020B0604020202020204" pitchFamily="34" charset="0"/>
                <a:cs typeface="Arial" panose="020B0604020202020204" pitchFamily="34" charset="0"/>
              </a:rPr>
              <a:t>Source: Influencer Trust Report, ASCI, 2023</a:t>
            </a:r>
            <a:endParaRPr lang="en-IN" sz="8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91F82D-84B9-932E-39F8-E49885B7398C}"/>
              </a:ext>
            </a:extLst>
          </p:cNvPr>
          <p:cNvSpPr/>
          <p:nvPr/>
        </p:nvSpPr>
        <p:spPr>
          <a:xfrm>
            <a:off x="5283200" y="4108704"/>
            <a:ext cx="1544320" cy="60960"/>
          </a:xfrm>
          <a:prstGeom prst="rect">
            <a:avLst/>
          </a:prstGeom>
          <a:solidFill>
            <a:srgbClr val="FFD52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309A71-A739-A403-D524-74F6B61DF0FB}"/>
              </a:ext>
            </a:extLst>
          </p:cNvPr>
          <p:cNvSpPr/>
          <p:nvPr/>
        </p:nvSpPr>
        <p:spPr>
          <a:xfrm>
            <a:off x="5323840" y="5577313"/>
            <a:ext cx="1544320" cy="60960"/>
          </a:xfrm>
          <a:prstGeom prst="rect">
            <a:avLst/>
          </a:prstGeom>
          <a:solidFill>
            <a:srgbClr val="FFD52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289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-142502" y="-61524"/>
            <a:ext cx="12488135" cy="74732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773"/>
              </a:lnSpc>
              <a:spcBef>
                <a:spcPct val="0"/>
              </a:spcBef>
            </a:pPr>
            <a:endParaRPr sz="1200"/>
          </a:p>
        </p:txBody>
      </p:sp>
      <p:sp>
        <p:nvSpPr>
          <p:cNvPr id="18" name="TextBox 26"/>
          <p:cNvSpPr txBox="1"/>
          <p:nvPr/>
        </p:nvSpPr>
        <p:spPr>
          <a:xfrm>
            <a:off x="6000522" y="438133"/>
            <a:ext cx="5393253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dirty="0">
                <a:latin typeface="Bahnschrift" panose="020B0502040204020203" pitchFamily="34" charset="0"/>
              </a:rPr>
              <a:t>They serve as key sources of Message Amplification</a:t>
            </a:r>
          </a:p>
        </p:txBody>
      </p:sp>
      <p:sp>
        <p:nvSpPr>
          <p:cNvPr id="14" name="Oval 13"/>
          <p:cNvSpPr/>
          <p:nvPr/>
        </p:nvSpPr>
        <p:spPr>
          <a:xfrm>
            <a:off x="1450289" y="2259732"/>
            <a:ext cx="3567123" cy="3486003"/>
          </a:xfrm>
          <a:prstGeom prst="ellipse">
            <a:avLst/>
          </a:prstGeom>
          <a:solidFill>
            <a:srgbClr val="FFD52C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/>
          </a:p>
        </p:txBody>
      </p:sp>
      <p:grpSp>
        <p:nvGrpSpPr>
          <p:cNvPr id="23" name="Group 22"/>
          <p:cNvGrpSpPr/>
          <p:nvPr/>
        </p:nvGrpSpPr>
        <p:grpSpPr>
          <a:xfrm>
            <a:off x="2420948" y="872993"/>
            <a:ext cx="3182469" cy="2019338"/>
            <a:chOff x="668253" y="3489923"/>
            <a:chExt cx="5935366" cy="3766104"/>
          </a:xfrm>
        </p:grpSpPr>
        <p:pic>
          <p:nvPicPr>
            <p:cNvPr id="24" name="Picture 2" descr="2,618 Influencer Marketing Illustrations - Free in SVG, PNG, EPS - IconScout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36" t="-1737" r="38265" b="39472"/>
            <a:stretch/>
          </p:blipFill>
          <p:spPr bwMode="auto">
            <a:xfrm>
              <a:off x="668253" y="3489923"/>
              <a:ext cx="3109000" cy="3766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9545833">
              <a:off x="5344129" y="5698292"/>
              <a:ext cx="1259490" cy="1384370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304800" y="4046074"/>
            <a:ext cx="2106405" cy="2231343"/>
            <a:chOff x="333030" y="5189062"/>
            <a:chExt cx="4464823" cy="4729646"/>
          </a:xfrm>
        </p:grpSpPr>
        <p:pic>
          <p:nvPicPr>
            <p:cNvPr id="17" name="Picture 2" descr="2,618 Influencer Marketing Illustrations - Free in SVG, PNG, EPS - IconScout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954" t="25508"/>
            <a:stretch/>
          </p:blipFill>
          <p:spPr bwMode="auto">
            <a:xfrm>
              <a:off x="514728" y="5261941"/>
              <a:ext cx="4283125" cy="46567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3030" y="5189062"/>
              <a:ext cx="1968917" cy="143082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4728" y="6377546"/>
              <a:ext cx="1044051" cy="1430820"/>
            </a:xfrm>
            <a:prstGeom prst="rect">
              <a:avLst/>
            </a:prstGeom>
          </p:spPr>
        </p:pic>
      </p:grpSp>
      <p:sp>
        <p:nvSpPr>
          <p:cNvPr id="33" name="Rectangle 32"/>
          <p:cNvSpPr/>
          <p:nvPr/>
        </p:nvSpPr>
        <p:spPr>
          <a:xfrm>
            <a:off x="6928751" y="1854579"/>
            <a:ext cx="1570509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67" b="1" dirty="0">
                <a:latin typeface="Bahnschrift SemiBold" panose="020B0502040204020203" pitchFamily="34" charset="0"/>
              </a:rPr>
              <a:t>Indians believe </a:t>
            </a:r>
            <a:r>
              <a:rPr lang="en-US" sz="1067" b="1" dirty="0">
                <a:solidFill>
                  <a:srgbClr val="C00000"/>
                </a:solidFill>
                <a:latin typeface="Bahnschrift SemiBold" panose="020B0502040204020203" pitchFamily="34" charset="0"/>
              </a:rPr>
              <a:t>influencer marketing has an impact on them</a:t>
            </a:r>
            <a:endParaRPr lang="en-IN" sz="1067" b="1" dirty="0">
              <a:solidFill>
                <a:srgbClr val="C00000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838523" y="1870109"/>
            <a:ext cx="1663429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67" dirty="0">
                <a:solidFill>
                  <a:srgbClr val="C00000"/>
                </a:solidFill>
                <a:latin typeface="Bahnschrift SemiBold" panose="020B0502040204020203" pitchFamily="34" charset="0"/>
              </a:rPr>
              <a:t>Increase in budget for influencer marketing </a:t>
            </a:r>
            <a:r>
              <a:rPr lang="en-US" sz="1067" dirty="0">
                <a:solidFill>
                  <a:srgbClr val="222222"/>
                </a:solidFill>
                <a:latin typeface="Bahnschrift SemiBold" panose="020B0502040204020203" pitchFamily="34" charset="0"/>
              </a:rPr>
              <a:t>by &gt; third of Indian brands</a:t>
            </a:r>
            <a:endParaRPr lang="en-IN" sz="1067" dirty="0">
              <a:latin typeface="Bahnschrift SemiBold" panose="020B0502040204020203" pitchFamily="34" charset="0"/>
            </a:endParaRPr>
          </a:p>
        </p:txBody>
      </p:sp>
      <p:sp>
        <p:nvSpPr>
          <p:cNvPr id="42" name="TextBox 26"/>
          <p:cNvSpPr txBox="1"/>
          <p:nvPr/>
        </p:nvSpPr>
        <p:spPr>
          <a:xfrm>
            <a:off x="6046570" y="1886406"/>
            <a:ext cx="831835" cy="492443"/>
          </a:xfrm>
          <a:prstGeom prst="rect">
            <a:avLst/>
          </a:prstGeom>
          <a:solidFill>
            <a:srgbClr val="FFD52C"/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dirty="0">
                <a:latin typeface="Bahnschrift" panose="020B0502040204020203" pitchFamily="34" charset="0"/>
              </a:rPr>
              <a:t>70%</a:t>
            </a:r>
          </a:p>
        </p:txBody>
      </p:sp>
      <p:sp>
        <p:nvSpPr>
          <p:cNvPr id="43" name="TextBox 26"/>
          <p:cNvSpPr txBox="1"/>
          <p:nvPr/>
        </p:nvSpPr>
        <p:spPr>
          <a:xfrm>
            <a:off x="8922229" y="1917483"/>
            <a:ext cx="824175" cy="492443"/>
          </a:xfrm>
          <a:prstGeom prst="rect">
            <a:avLst/>
          </a:prstGeom>
          <a:solidFill>
            <a:srgbClr val="FFD52C"/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b="1" dirty="0">
                <a:latin typeface="Bahnschrift" panose="020B0502040204020203" pitchFamily="34" charset="0"/>
              </a:rPr>
              <a:t>2</a:t>
            </a:r>
            <a:r>
              <a:rPr lang="en-US" sz="2000" b="1" dirty="0">
                <a:latin typeface="Bahnschrift" panose="020B0502040204020203" pitchFamily="34" charset="0"/>
              </a:rPr>
              <a:t>X</a:t>
            </a:r>
          </a:p>
        </p:txBody>
      </p:sp>
      <p:cxnSp>
        <p:nvCxnSpPr>
          <p:cNvPr id="44" name="Straight Connector 43"/>
          <p:cNvCxnSpPr/>
          <p:nvPr/>
        </p:nvCxnSpPr>
        <p:spPr>
          <a:xfrm>
            <a:off x="8695424" y="1835905"/>
            <a:ext cx="0" cy="7787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4096506" y="4799812"/>
            <a:ext cx="1338707" cy="1530773"/>
            <a:chOff x="6438678" y="5941645"/>
            <a:chExt cx="2811690" cy="321508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33" t="57781" r="63194" b="17933"/>
            <a:stretch/>
          </p:blipFill>
          <p:spPr>
            <a:xfrm>
              <a:off x="6438678" y="6132608"/>
              <a:ext cx="2756550" cy="3024123"/>
            </a:xfrm>
            <a:prstGeom prst="rect">
              <a:avLst/>
            </a:prstGeom>
          </p:spPr>
        </p:pic>
        <p:sp>
          <p:nvSpPr>
            <p:cNvPr id="6" name="Flowchart: Delay 5"/>
            <p:cNvSpPr/>
            <p:nvPr/>
          </p:nvSpPr>
          <p:spPr>
            <a:xfrm rot="16200000" flipV="1">
              <a:off x="7562026" y="6256159"/>
              <a:ext cx="615509" cy="567524"/>
            </a:xfrm>
            <a:prstGeom prst="flowChartDelay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200"/>
            </a:p>
          </p:txBody>
        </p:sp>
        <p:sp>
          <p:nvSpPr>
            <p:cNvPr id="9" name="Flowchart: Stored Data 8"/>
            <p:cNvSpPr/>
            <p:nvPr/>
          </p:nvSpPr>
          <p:spPr>
            <a:xfrm rot="8024270">
              <a:off x="8027615" y="5937476"/>
              <a:ext cx="475373" cy="483712"/>
            </a:xfrm>
            <a:prstGeom prst="flowChartOnlineStorag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200"/>
            </a:p>
          </p:txBody>
        </p:sp>
        <p:sp>
          <p:nvSpPr>
            <p:cNvPr id="36" name="Rectangle 35"/>
            <p:cNvSpPr/>
            <p:nvPr/>
          </p:nvSpPr>
          <p:spPr>
            <a:xfrm rot="20661591">
              <a:off x="9065285" y="8048478"/>
              <a:ext cx="185083" cy="8714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20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375450" y="6241714"/>
              <a:ext cx="295731" cy="6155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200"/>
            </a:p>
          </p:txBody>
        </p:sp>
      </p:grpSp>
      <p:sp>
        <p:nvSpPr>
          <p:cNvPr id="47" name="TextBox 26"/>
          <p:cNvSpPr txBox="1"/>
          <p:nvPr/>
        </p:nvSpPr>
        <p:spPr>
          <a:xfrm rot="1282187">
            <a:off x="794794" y="3431640"/>
            <a:ext cx="3277751" cy="2871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933" b="1" dirty="0">
                <a:latin typeface="Bahnschrift" panose="020B0502040204020203" pitchFamily="34" charset="0"/>
              </a:rPr>
              <a:t>CONSUMER-INFLUENCER</a:t>
            </a:r>
            <a:br>
              <a:rPr lang="en-US" sz="933" b="1" dirty="0">
                <a:latin typeface="Bahnschrift" panose="020B0502040204020203" pitchFamily="34" charset="0"/>
              </a:rPr>
            </a:br>
            <a:r>
              <a:rPr lang="en-US" sz="933" b="1" dirty="0">
                <a:latin typeface="Bahnschrift" panose="020B0502040204020203" pitchFamily="34" charset="0"/>
              </a:rPr>
              <a:t>Congruence</a:t>
            </a:r>
          </a:p>
        </p:txBody>
      </p:sp>
      <p:sp>
        <p:nvSpPr>
          <p:cNvPr id="48" name="TextBox 26"/>
          <p:cNvSpPr txBox="1"/>
          <p:nvPr/>
        </p:nvSpPr>
        <p:spPr>
          <a:xfrm rot="20183295">
            <a:off x="3217202" y="3386207"/>
            <a:ext cx="1441451" cy="2871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933" b="1" dirty="0">
                <a:latin typeface="Bahnschrift" panose="020B0502040204020203" pitchFamily="34" charset="0"/>
              </a:rPr>
              <a:t>INFLUENCER - PRODUCT</a:t>
            </a:r>
            <a:br>
              <a:rPr lang="en-US" sz="933" b="1" dirty="0">
                <a:latin typeface="Bahnschrift" panose="020B0502040204020203" pitchFamily="34" charset="0"/>
              </a:rPr>
            </a:br>
            <a:r>
              <a:rPr lang="en-US" sz="933" b="1" dirty="0">
                <a:latin typeface="Bahnschrift" panose="020B0502040204020203" pitchFamily="34" charset="0"/>
              </a:rPr>
              <a:t>Congruence</a:t>
            </a:r>
          </a:p>
        </p:txBody>
      </p:sp>
      <p:sp>
        <p:nvSpPr>
          <p:cNvPr id="49" name="Oval 48"/>
          <p:cNvSpPr/>
          <p:nvPr/>
        </p:nvSpPr>
        <p:spPr>
          <a:xfrm>
            <a:off x="4733291" y="3329776"/>
            <a:ext cx="221324" cy="22132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/>
          </a:p>
        </p:txBody>
      </p:sp>
      <p:sp>
        <p:nvSpPr>
          <p:cNvPr id="50" name="TextBox 26"/>
          <p:cNvSpPr txBox="1"/>
          <p:nvPr/>
        </p:nvSpPr>
        <p:spPr>
          <a:xfrm>
            <a:off x="2253979" y="5981168"/>
            <a:ext cx="1954510" cy="4102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333" b="1" dirty="0">
                <a:latin typeface="Maragsa" panose="020B0604020202020204" charset="0"/>
              </a:rPr>
              <a:t>CONSUMER-PRODUCT</a:t>
            </a:r>
            <a:br>
              <a:rPr lang="en-US" sz="1333" b="1" dirty="0">
                <a:latin typeface="Maragsa" panose="020B0604020202020204" charset="0"/>
              </a:rPr>
            </a:br>
            <a:r>
              <a:rPr lang="en-US" sz="1333" b="1" dirty="0">
                <a:latin typeface="Maragsa" panose="020B0604020202020204" charset="0"/>
              </a:rPr>
              <a:t>Congruence</a:t>
            </a:r>
          </a:p>
        </p:txBody>
      </p:sp>
      <p:sp>
        <p:nvSpPr>
          <p:cNvPr id="51" name="Oval 50"/>
          <p:cNvSpPr/>
          <p:nvPr/>
        </p:nvSpPr>
        <p:spPr>
          <a:xfrm>
            <a:off x="3154640" y="5686740"/>
            <a:ext cx="221324" cy="22132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/>
          </a:p>
        </p:txBody>
      </p:sp>
      <p:cxnSp>
        <p:nvCxnSpPr>
          <p:cNvPr id="28" name="Straight Connector 27"/>
          <p:cNvCxnSpPr/>
          <p:nvPr/>
        </p:nvCxnSpPr>
        <p:spPr>
          <a:xfrm>
            <a:off x="1598293" y="3467400"/>
            <a:ext cx="1667009" cy="671309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3277202" y="3427358"/>
            <a:ext cx="1591883" cy="703624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51" idx="0"/>
          </p:cNvCxnSpPr>
          <p:nvPr/>
        </p:nvCxnSpPr>
        <p:spPr>
          <a:xfrm>
            <a:off x="3265302" y="4159974"/>
            <a:ext cx="0" cy="1526766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26"/>
          <p:cNvSpPr txBox="1"/>
          <p:nvPr/>
        </p:nvSpPr>
        <p:spPr>
          <a:xfrm>
            <a:off x="6058765" y="3342725"/>
            <a:ext cx="51123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latin typeface="Bahnschrift" panose="020B0502040204020203" pitchFamily="34" charset="0"/>
              </a:rPr>
              <a:t>BRAND ATTITUDE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978963" y="3122232"/>
            <a:ext cx="2151997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67" b="1" dirty="0">
                <a:latin typeface="Bahnschrift SemiBold" panose="020B0502040204020203" pitchFamily="34" charset="0"/>
              </a:rPr>
              <a:t>This Congruence generates</a:t>
            </a:r>
            <a:endParaRPr lang="en-IN" sz="1067" b="1" dirty="0">
              <a:latin typeface="Bahnschrift SemiBold" panose="020B0502040204020203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6058765" y="3958591"/>
            <a:ext cx="3625635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67" b="1" dirty="0">
                <a:latin typeface="Bahnschrift SemiBold" panose="020B0502040204020203" pitchFamily="34" charset="0"/>
              </a:rPr>
              <a:t>Which drives product evaluation &amp; behavioral intentions </a:t>
            </a:r>
            <a:endParaRPr lang="en-IN" sz="1067" b="1" dirty="0">
              <a:latin typeface="Bahnschrift SemiBold" panose="020B0502040204020203" pitchFamily="34" charset="0"/>
            </a:endParaRPr>
          </a:p>
        </p:txBody>
      </p:sp>
      <p:sp>
        <p:nvSpPr>
          <p:cNvPr id="83" name="Freeform 9"/>
          <p:cNvSpPr/>
          <p:nvPr/>
        </p:nvSpPr>
        <p:spPr>
          <a:xfrm>
            <a:off x="6026758" y="4294327"/>
            <a:ext cx="5696207" cy="1114662"/>
          </a:xfrm>
          <a:custGeom>
            <a:avLst/>
            <a:gdLst/>
            <a:ahLst/>
            <a:cxnLst/>
            <a:rect l="l" t="t" r="r" b="b"/>
            <a:pathLst>
              <a:path w="7733490" h="424693">
                <a:moveTo>
                  <a:pt x="0" y="0"/>
                </a:moveTo>
                <a:lnTo>
                  <a:pt x="7733490" y="0"/>
                </a:lnTo>
                <a:lnTo>
                  <a:pt x="7733490" y="424693"/>
                </a:lnTo>
                <a:lnTo>
                  <a:pt x="0" y="424693"/>
                </a:lnTo>
                <a:close/>
              </a:path>
            </a:pathLst>
          </a:custGeom>
          <a:solidFill>
            <a:schemeClr val="tx1"/>
          </a:solidFill>
          <a:ln w="28575">
            <a:solidFill>
              <a:schemeClr val="tx1"/>
            </a:solidFill>
          </a:ln>
        </p:spPr>
        <p:txBody>
          <a:bodyPr/>
          <a:lstStyle/>
          <a:p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6290388" y="4513105"/>
            <a:ext cx="5223759" cy="707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33" dirty="0">
                <a:solidFill>
                  <a:schemeClr val="bg1"/>
                </a:solidFill>
                <a:latin typeface="Bahnschrift" panose="020B0502040204020203" pitchFamily="34" charset="0"/>
              </a:rPr>
              <a:t>Influencers give character to a customer’s judgement, making decisions not just informed but personal. Thereby not only aiding decision-making, but also </a:t>
            </a:r>
            <a:r>
              <a:rPr lang="en-US" sz="1333" b="1" dirty="0">
                <a:solidFill>
                  <a:schemeClr val="bg1"/>
                </a:solidFill>
                <a:latin typeface="Bahnschrift" panose="020B0502040204020203" pitchFamily="34" charset="0"/>
              </a:rPr>
              <a:t>shaping brand perception. </a:t>
            </a:r>
            <a:endParaRPr lang="en-IN" sz="1333" b="1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927314" y="5541007"/>
            <a:ext cx="5664200" cy="225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67" dirty="0">
                <a:latin typeface="Arial" panose="020B0604020202020204" pitchFamily="34" charset="0"/>
                <a:cs typeface="Arial" panose="020B0604020202020204" pitchFamily="34" charset="0"/>
              </a:rPr>
              <a:t>Source: Impact Of Influencer Marketing In India, </a:t>
            </a:r>
            <a:r>
              <a:rPr lang="en-US" sz="867" dirty="0" err="1">
                <a:latin typeface="Arial" panose="020B0604020202020204" pitchFamily="34" charset="0"/>
                <a:cs typeface="Arial" panose="020B0604020202020204" pitchFamily="34" charset="0"/>
              </a:rPr>
              <a:t>Dentsu</a:t>
            </a:r>
            <a:r>
              <a:rPr lang="en-US" sz="867" dirty="0">
                <a:latin typeface="Arial" panose="020B0604020202020204" pitchFamily="34" charset="0"/>
                <a:cs typeface="Arial" panose="020B0604020202020204" pitchFamily="34" charset="0"/>
              </a:rPr>
              <a:t> India, 2023 I Journal of Business Research </a:t>
            </a:r>
            <a:endParaRPr lang="en-IN" sz="8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DDF548-6DFA-E2E8-861E-283D514ABFA6}"/>
              </a:ext>
            </a:extLst>
          </p:cNvPr>
          <p:cNvSpPr/>
          <p:nvPr/>
        </p:nvSpPr>
        <p:spPr>
          <a:xfrm>
            <a:off x="3656245" y="2472337"/>
            <a:ext cx="436589" cy="681314"/>
          </a:xfrm>
          <a:prstGeom prst="rect">
            <a:avLst/>
          </a:prstGeom>
          <a:solidFill>
            <a:srgbClr val="FFD5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265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FE4FB04-D0AB-FCC3-EC5E-5274F0007E93}"/>
              </a:ext>
            </a:extLst>
          </p:cNvPr>
          <p:cNvCxnSpPr>
            <a:cxnSpLocks/>
          </p:cNvCxnSpPr>
          <p:nvPr/>
        </p:nvCxnSpPr>
        <p:spPr>
          <a:xfrm>
            <a:off x="5925457" y="3576658"/>
            <a:ext cx="44738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bject 4"/>
          <p:cNvSpPr/>
          <p:nvPr/>
        </p:nvSpPr>
        <p:spPr>
          <a:xfrm>
            <a:off x="5014469" y="1666916"/>
            <a:ext cx="0" cy="4680000"/>
          </a:xfrm>
          <a:custGeom>
            <a:avLst/>
            <a:gdLst/>
            <a:ahLst/>
            <a:cxnLst/>
            <a:rect l="l" t="t" r="r" b="b"/>
            <a:pathLst>
              <a:path h="3373754">
                <a:moveTo>
                  <a:pt x="0" y="0"/>
                </a:moveTo>
                <a:lnTo>
                  <a:pt x="0" y="3373589"/>
                </a:lnTo>
              </a:path>
            </a:pathLst>
          </a:custGeom>
          <a:ln w="19050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684857" y="3062226"/>
            <a:ext cx="2309412" cy="1036053"/>
          </a:xfrm>
          <a:custGeom>
            <a:avLst/>
            <a:gdLst/>
            <a:ahLst/>
            <a:cxnLst/>
            <a:rect l="l" t="t" r="r" b="b"/>
            <a:pathLst>
              <a:path w="1457325" h="714375">
                <a:moveTo>
                  <a:pt x="728726" y="0"/>
                </a:moveTo>
                <a:lnTo>
                  <a:pt x="665848" y="1310"/>
                </a:lnTo>
                <a:lnTo>
                  <a:pt x="604457" y="5172"/>
                </a:lnTo>
                <a:lnTo>
                  <a:pt x="544769" y="11476"/>
                </a:lnTo>
                <a:lnTo>
                  <a:pt x="487003" y="20116"/>
                </a:lnTo>
                <a:lnTo>
                  <a:pt x="431380" y="30985"/>
                </a:lnTo>
                <a:lnTo>
                  <a:pt x="378116" y="43975"/>
                </a:lnTo>
                <a:lnTo>
                  <a:pt x="327432" y="58980"/>
                </a:lnTo>
                <a:lnTo>
                  <a:pt x="279545" y="75891"/>
                </a:lnTo>
                <a:lnTo>
                  <a:pt x="234675" y="94603"/>
                </a:lnTo>
                <a:lnTo>
                  <a:pt x="193039" y="115007"/>
                </a:lnTo>
                <a:lnTo>
                  <a:pt x="154858" y="136996"/>
                </a:lnTo>
                <a:lnTo>
                  <a:pt x="120350" y="160464"/>
                </a:lnTo>
                <a:lnTo>
                  <a:pt x="89732" y="185303"/>
                </a:lnTo>
                <a:lnTo>
                  <a:pt x="41047" y="238665"/>
                </a:lnTo>
                <a:lnTo>
                  <a:pt x="10553" y="296224"/>
                </a:lnTo>
                <a:lnTo>
                  <a:pt x="0" y="357124"/>
                </a:lnTo>
                <a:lnTo>
                  <a:pt x="2674" y="387956"/>
                </a:lnTo>
                <a:lnTo>
                  <a:pt x="23417" y="447325"/>
                </a:lnTo>
                <a:lnTo>
                  <a:pt x="63225" y="502918"/>
                </a:lnTo>
                <a:lnTo>
                  <a:pt x="120350" y="553878"/>
                </a:lnTo>
                <a:lnTo>
                  <a:pt x="154858" y="577353"/>
                </a:lnTo>
                <a:lnTo>
                  <a:pt x="193039" y="599349"/>
                </a:lnTo>
                <a:lnTo>
                  <a:pt x="234675" y="619758"/>
                </a:lnTo>
                <a:lnTo>
                  <a:pt x="279545" y="638473"/>
                </a:lnTo>
                <a:lnTo>
                  <a:pt x="327432" y="655388"/>
                </a:lnTo>
                <a:lnTo>
                  <a:pt x="378116" y="670395"/>
                </a:lnTo>
                <a:lnTo>
                  <a:pt x="431380" y="683387"/>
                </a:lnTo>
                <a:lnTo>
                  <a:pt x="487003" y="694257"/>
                </a:lnTo>
                <a:lnTo>
                  <a:pt x="544769" y="702898"/>
                </a:lnTo>
                <a:lnTo>
                  <a:pt x="604457" y="709202"/>
                </a:lnTo>
                <a:lnTo>
                  <a:pt x="665848" y="713064"/>
                </a:lnTo>
                <a:lnTo>
                  <a:pt x="728726" y="714375"/>
                </a:lnTo>
                <a:lnTo>
                  <a:pt x="791584" y="713064"/>
                </a:lnTo>
                <a:lnTo>
                  <a:pt x="852958" y="709202"/>
                </a:lnTo>
                <a:lnTo>
                  <a:pt x="912631" y="702898"/>
                </a:lnTo>
                <a:lnTo>
                  <a:pt x="970383" y="694257"/>
                </a:lnTo>
                <a:lnTo>
                  <a:pt x="1025995" y="683387"/>
                </a:lnTo>
                <a:lnTo>
                  <a:pt x="1079248" y="670395"/>
                </a:lnTo>
                <a:lnTo>
                  <a:pt x="1129924" y="655388"/>
                </a:lnTo>
                <a:lnTo>
                  <a:pt x="1177804" y="638473"/>
                </a:lnTo>
                <a:lnTo>
                  <a:pt x="1222668" y="619758"/>
                </a:lnTo>
                <a:lnTo>
                  <a:pt x="1264298" y="599349"/>
                </a:lnTo>
                <a:lnTo>
                  <a:pt x="1302475" y="577353"/>
                </a:lnTo>
                <a:lnTo>
                  <a:pt x="1336981" y="553878"/>
                </a:lnTo>
                <a:lnTo>
                  <a:pt x="1367596" y="529030"/>
                </a:lnTo>
                <a:lnTo>
                  <a:pt x="1416278" y="475647"/>
                </a:lnTo>
                <a:lnTo>
                  <a:pt x="1446771" y="418059"/>
                </a:lnTo>
                <a:lnTo>
                  <a:pt x="1457325" y="357124"/>
                </a:lnTo>
                <a:lnTo>
                  <a:pt x="1454650" y="326310"/>
                </a:lnTo>
                <a:lnTo>
                  <a:pt x="1433907" y="266973"/>
                </a:lnTo>
                <a:lnTo>
                  <a:pt x="1394101" y="211405"/>
                </a:lnTo>
                <a:lnTo>
                  <a:pt x="1336981" y="160464"/>
                </a:lnTo>
                <a:lnTo>
                  <a:pt x="1302475" y="136996"/>
                </a:lnTo>
                <a:lnTo>
                  <a:pt x="1264298" y="115007"/>
                </a:lnTo>
                <a:lnTo>
                  <a:pt x="1222668" y="94603"/>
                </a:lnTo>
                <a:lnTo>
                  <a:pt x="1177804" y="75891"/>
                </a:lnTo>
                <a:lnTo>
                  <a:pt x="1129924" y="58980"/>
                </a:lnTo>
                <a:lnTo>
                  <a:pt x="1079248" y="43975"/>
                </a:lnTo>
                <a:lnTo>
                  <a:pt x="1025995" y="30985"/>
                </a:lnTo>
                <a:lnTo>
                  <a:pt x="970383" y="20116"/>
                </a:lnTo>
                <a:lnTo>
                  <a:pt x="912631" y="11476"/>
                </a:lnTo>
                <a:lnTo>
                  <a:pt x="852958" y="5172"/>
                </a:lnTo>
                <a:lnTo>
                  <a:pt x="791584" y="1310"/>
                </a:lnTo>
                <a:lnTo>
                  <a:pt x="728726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27407" y="3419328"/>
            <a:ext cx="1643380" cy="308696"/>
          </a:xfrm>
          <a:prstGeom prst="rect">
            <a:avLst/>
          </a:prstGeom>
        </p:spPr>
        <p:txBody>
          <a:bodyPr vert="horz" wrap="square" lIns="0" tIns="21167" rIns="0" bIns="0" rtlCol="0">
            <a:spAutoFit/>
          </a:bodyPr>
          <a:lstStyle/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67" b="1" i="0" u="none" strike="noStrike" kern="1200" cap="none" spc="-27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RESONANCE</a:t>
            </a:r>
            <a:endParaRPr kumimoji="0" sz="186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7909" y="2376509"/>
            <a:ext cx="2104304" cy="81731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>
                <a:srgbClr val="FFFFFF"/>
              </a:buClr>
              <a:buSzPct val="150000"/>
              <a:buFontTx/>
              <a:buNone/>
              <a:tabLst>
                <a:tab pos="244681" algn="l"/>
              </a:tabLst>
              <a:defRPr/>
            </a:pPr>
            <a:r>
              <a:rPr kumimoji="0" lang="en-IN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- Synergy: Influencer-Brand Congruence</a:t>
            </a:r>
            <a:br>
              <a:rPr kumimoji="0" lang="en-IN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</a:br>
            <a:r>
              <a:rPr kumimoji="0" lang="en-IN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- Identification: Consumer-influencer congruence</a:t>
            </a:r>
            <a:endParaRPr kumimoji="0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47637" y="3058468"/>
            <a:ext cx="1964086" cy="703612"/>
          </a:xfrm>
          <a:prstGeom prst="rect">
            <a:avLst/>
          </a:prstGeom>
        </p:spPr>
        <p:txBody>
          <a:bodyPr vert="horz" wrap="square" lIns="0" tIns="18627" rIns="0" bIns="0" rtlCol="0">
            <a:spAutoFit/>
          </a:bodyPr>
          <a:lstStyle/>
          <a:p>
            <a:pPr marL="0" marR="6773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Consumer</a:t>
            </a:r>
            <a:r>
              <a:rPr kumimoji="0" sz="1100" b="0" i="1" u="none" strike="noStrike" kern="1200" cap="none" spc="39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 </a:t>
            </a:r>
            <a:r>
              <a:rPr kumimoji="0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act</a:t>
            </a:r>
            <a:r>
              <a:rPr kumimoji="0" sz="1100" b="0" i="1" u="none" strike="noStrike" kern="1200" cap="none" spc="37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 </a:t>
            </a:r>
            <a:r>
              <a:rPr kumimoji="0" sz="1100" b="0" i="1" u="none" strike="noStrike" kern="1200" cap="none" spc="-1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positively </a:t>
            </a:r>
            <a:r>
              <a:rPr kumimoji="0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and</a:t>
            </a:r>
            <a:r>
              <a:rPr kumimoji="0" sz="1100" b="0" i="1" u="none" strike="noStrike" kern="1200" cap="none" spc="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 </a:t>
            </a:r>
            <a:r>
              <a:rPr kumimoji="0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complete</a:t>
            </a:r>
            <a:r>
              <a:rPr kumimoji="0" sz="1100" b="0" i="1" u="none" strike="noStrike" kern="1200" cap="none" spc="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 </a:t>
            </a:r>
            <a:r>
              <a:rPr kumimoji="0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the</a:t>
            </a:r>
            <a:r>
              <a:rPr kumimoji="0" sz="1100" b="0" i="1" u="none" strike="noStrike" kern="1200" cap="none" spc="25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 </a:t>
            </a:r>
            <a:r>
              <a:rPr kumimoji="0" sz="1100" b="0" i="1" u="none" strike="noStrike" kern="1200" cap="none" spc="-1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action </a:t>
            </a:r>
            <a:r>
              <a:rPr kumimoji="0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intended</a:t>
            </a:r>
            <a:r>
              <a:rPr kumimoji="0" sz="1100" b="0" i="1" u="none" strike="noStrike" kern="1200" cap="none" spc="58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 </a:t>
            </a:r>
            <a:r>
              <a:rPr kumimoji="0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by</a:t>
            </a:r>
            <a:r>
              <a:rPr kumimoji="0" sz="1100" b="0" i="1" u="none" strike="noStrike" kern="1200" cap="none" spc="6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 </a:t>
            </a:r>
            <a:r>
              <a:rPr kumimoji="0" sz="1100" b="0" i="1" u="none" strike="noStrike" kern="1200" cap="none" spc="-1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sponsored content.</a:t>
            </a:r>
            <a:r>
              <a:rPr kumimoji="0" sz="1100" b="0" i="1" u="none" strike="noStrike" kern="1200" cap="none" spc="2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 </a:t>
            </a:r>
            <a:r>
              <a:rPr kumimoji="0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Personal</a:t>
            </a:r>
            <a:r>
              <a:rPr kumimoji="0" sz="1100" b="0" i="1" u="none" strike="noStrike" kern="1200" cap="none" spc="7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 </a:t>
            </a:r>
            <a:r>
              <a:rPr kumimoji="0" sz="1100" b="0" i="1" u="none" strike="noStrike" kern="1200" cap="none" spc="-1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Action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64226" y="4851081"/>
            <a:ext cx="2121431" cy="526640"/>
          </a:xfrm>
          <a:prstGeom prst="rect">
            <a:avLst/>
          </a:prstGeom>
        </p:spPr>
        <p:txBody>
          <a:bodyPr vert="horz" wrap="square" lIns="0" tIns="18627" rIns="0" bIns="0" rtlCol="0">
            <a:spAutoFit/>
          </a:bodyPr>
          <a:lstStyle/>
          <a:p>
            <a:pPr marL="0" marR="6773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Positive</a:t>
            </a:r>
            <a:r>
              <a:rPr kumimoji="0" sz="1100" b="0" i="1" u="none" strike="noStrike" kern="1200" cap="none" spc="5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 </a:t>
            </a:r>
            <a:r>
              <a:rPr kumimoji="0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response</a:t>
            </a:r>
            <a:r>
              <a:rPr kumimoji="0" sz="1100" b="0" i="1" u="none" strike="noStrike" kern="1200" cap="none" spc="58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 </a:t>
            </a:r>
            <a:r>
              <a:rPr kumimoji="0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to</a:t>
            </a:r>
            <a:r>
              <a:rPr kumimoji="0" sz="1100" b="0" i="1" u="none" strike="noStrike" kern="1200" cap="none" spc="5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 </a:t>
            </a:r>
            <a:r>
              <a:rPr kumimoji="0" sz="1100" b="0" i="1" u="none" strike="noStrike" kern="1200" cap="none" spc="-3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the </a:t>
            </a:r>
            <a:r>
              <a:rPr kumimoji="0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stimulus</a:t>
            </a:r>
            <a:r>
              <a:rPr kumimoji="0" sz="1100" b="0" i="1" u="none" strike="noStrike" kern="1200" cap="none" spc="4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  </a:t>
            </a:r>
            <a:r>
              <a:rPr kumimoji="0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and</a:t>
            </a:r>
            <a:r>
              <a:rPr kumimoji="0" sz="1100" b="0" i="1" u="none" strike="noStrike" kern="1200" cap="none" spc="43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  </a:t>
            </a:r>
            <a:r>
              <a:rPr kumimoji="0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end</a:t>
            </a:r>
            <a:r>
              <a:rPr kumimoji="0" sz="1100" b="0" i="1" u="none" strike="noStrike" kern="1200" cap="none" spc="42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  </a:t>
            </a:r>
            <a:r>
              <a:rPr kumimoji="0" sz="1100" b="0" i="1" u="none" strike="noStrike" kern="1200" cap="none" spc="-3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up </a:t>
            </a:r>
            <a:r>
              <a:rPr kumimoji="0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sharing</a:t>
            </a:r>
            <a:r>
              <a:rPr kumimoji="0" sz="1100" b="0" i="1" u="none" strike="noStrike" kern="1200" cap="none" spc="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 </a:t>
            </a:r>
            <a:r>
              <a:rPr kumimoji="0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the</a:t>
            </a:r>
            <a:r>
              <a:rPr kumimoji="0" sz="1100" b="0" i="1" u="none" strike="noStrike" kern="1200" cap="none" spc="7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 </a:t>
            </a:r>
            <a:r>
              <a:rPr kumimoji="0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content.</a:t>
            </a:r>
            <a:r>
              <a:rPr kumimoji="0" sz="1100" b="0" i="1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 </a:t>
            </a:r>
            <a:r>
              <a:rPr kumimoji="0" sz="1100" b="0" i="1" u="none" strike="noStrike" kern="1200" cap="none" spc="-1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Social action.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Verdan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592057" y="1666916"/>
            <a:ext cx="0" cy="4680000"/>
          </a:xfrm>
          <a:custGeom>
            <a:avLst/>
            <a:gdLst/>
            <a:ahLst/>
            <a:cxnLst/>
            <a:rect l="l" t="t" r="r" b="b"/>
            <a:pathLst>
              <a:path h="3373754">
                <a:moveTo>
                  <a:pt x="0" y="0"/>
                </a:moveTo>
                <a:lnTo>
                  <a:pt x="0" y="3373589"/>
                </a:lnTo>
              </a:path>
            </a:pathLst>
          </a:custGeom>
          <a:ln w="19050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171082" y="1556393"/>
            <a:ext cx="2134447" cy="252206"/>
          </a:xfrm>
          <a:prstGeom prst="rect">
            <a:avLst/>
          </a:prstGeom>
        </p:spPr>
        <p:txBody>
          <a:bodyPr vert="horz" wrap="square" lIns="0" tIns="21167" rIns="0" bIns="0" rtlCol="0">
            <a:spAutoFit/>
          </a:bodyPr>
          <a:lstStyle/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-9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Verdana"/>
              </a:rPr>
              <a:t>SOCIAL</a:t>
            </a:r>
            <a:r>
              <a:rPr kumimoji="0" sz="1500" b="1" i="0" u="none" strike="noStrike" kern="1200" cap="none" spc="-2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Verdana"/>
              </a:rPr>
              <a:t> </a:t>
            </a:r>
            <a:r>
              <a:rPr kumimoji="0" sz="150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Verdana"/>
              </a:rPr>
              <a:t>CAPITAL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832941" y="1556393"/>
            <a:ext cx="1029547" cy="252206"/>
          </a:xfrm>
          <a:prstGeom prst="rect">
            <a:avLst/>
          </a:prstGeom>
        </p:spPr>
        <p:txBody>
          <a:bodyPr vert="horz" wrap="square" lIns="0" tIns="21167" rIns="0" bIns="0" rtlCol="0">
            <a:spAutoFit/>
          </a:bodyPr>
          <a:lstStyle/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Verdana"/>
              </a:rPr>
              <a:t>ACTION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382677" y="1556393"/>
            <a:ext cx="994833" cy="252206"/>
          </a:xfrm>
          <a:prstGeom prst="rect">
            <a:avLst/>
          </a:prstGeom>
        </p:spPr>
        <p:txBody>
          <a:bodyPr vert="horz" wrap="square" lIns="0" tIns="21167" rIns="0" bIns="0" rtlCol="0">
            <a:spAutoFit/>
          </a:bodyPr>
          <a:lstStyle/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-1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Verdana"/>
              </a:rPr>
              <a:t>EFFECT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240015" y="3958790"/>
            <a:ext cx="640079" cy="419047"/>
          </a:xfrm>
          <a:prstGeom prst="rect">
            <a:avLst/>
          </a:prstGeom>
        </p:spPr>
        <p:txBody>
          <a:bodyPr vert="horz" wrap="square" lIns="0" tIns="89747" rIns="0" bIns="0" rtlCol="0">
            <a:spAutoFit/>
          </a:bodyPr>
          <a:lstStyle/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70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67" b="0" i="1" u="none" strike="noStrike" kern="1200" cap="none" spc="-1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KPI’s</a:t>
            </a:r>
            <a:endParaRPr kumimoji="0" sz="10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221342" y="4276779"/>
            <a:ext cx="1556173" cy="539657"/>
          </a:xfrm>
          <a:prstGeom prst="rect">
            <a:avLst/>
          </a:prstGeom>
        </p:spPr>
        <p:txBody>
          <a:bodyPr vert="horz" wrap="square" lIns="0" tIns="21167" rIns="0" bIns="0" rtlCol="0">
            <a:spAutoFit/>
          </a:bodyPr>
          <a:lstStyle/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7"/>
              </a:spcBef>
              <a:spcAft>
                <a:spcPts val="0"/>
              </a:spcAft>
              <a:buClr>
                <a:srgbClr val="FFFFFF"/>
              </a:buClr>
              <a:buSzPct val="150000"/>
              <a:buFontTx/>
              <a:buNone/>
              <a:tabLst>
                <a:tab pos="246374" algn="l"/>
              </a:tabLst>
              <a:defRPr/>
            </a:pPr>
            <a:r>
              <a:rPr kumimoji="0" lang="en-IN" sz="1067" b="0" i="1" u="none" strike="noStrike" kern="1200" cap="none" spc="-7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S-</a:t>
            </a:r>
            <a:r>
              <a:rPr kumimoji="0" lang="en-IN" sz="1067" b="0" i="1" u="none" strike="noStrike" kern="1200" cap="none" spc="-3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o-</a:t>
            </a:r>
            <a:r>
              <a:rPr kumimoji="0" lang="en-IN" sz="1067" b="0" i="1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V</a:t>
            </a:r>
            <a:endParaRPr kumimoji="0" lang="en-IN" sz="10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FFFFFF"/>
              </a:buClr>
              <a:buSzPct val="150000"/>
              <a:buFontTx/>
              <a:buNone/>
              <a:tabLst>
                <a:tab pos="246374" algn="l"/>
              </a:tabLst>
              <a:defRPr/>
            </a:pPr>
            <a:r>
              <a:rPr kumimoji="0" lang="en-IN" sz="1067" b="0" i="1" u="none" strike="noStrike" kern="1200" cap="none" spc="-1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Sales</a:t>
            </a:r>
            <a:endParaRPr kumimoji="0" lang="en-IN" sz="1067" b="0" i="1" u="none" strike="noStrike" kern="1200" cap="none" spc="6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67"/>
              </a:spcBef>
              <a:spcAft>
                <a:spcPts val="0"/>
              </a:spcAft>
              <a:buClr>
                <a:srgbClr val="FFFFFF"/>
              </a:buClr>
              <a:buSzPct val="150000"/>
              <a:buFontTx/>
              <a:buNone/>
              <a:tabLst>
                <a:tab pos="246374" algn="l"/>
              </a:tabLst>
              <a:defRPr/>
            </a:pPr>
            <a:r>
              <a:rPr kumimoji="0" sz="1067" b="0" i="1" u="none" strike="noStrike" kern="1200" cap="none" spc="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Engagement</a:t>
            </a:r>
            <a:r>
              <a:rPr kumimoji="0" sz="1067" b="0" i="1" u="none" strike="noStrike" kern="1200" cap="none" spc="-152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067" b="0" i="1" u="none" strike="noStrike" kern="1200" cap="none" spc="-2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Rate</a:t>
            </a:r>
            <a:endParaRPr kumimoji="0" sz="10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0" y="1"/>
            <a:ext cx="12192000" cy="1101682"/>
          </a:xfrm>
          <a:custGeom>
            <a:avLst/>
            <a:gdLst/>
            <a:ahLst/>
            <a:cxnLst/>
            <a:rect l="l" t="t" r="r" b="b"/>
            <a:pathLst>
              <a:path w="9144000" h="1000125">
                <a:moveTo>
                  <a:pt x="0" y="1000125"/>
                </a:moveTo>
                <a:lnTo>
                  <a:pt x="9144000" y="1000125"/>
                </a:lnTo>
                <a:lnTo>
                  <a:pt x="9144000" y="0"/>
                </a:lnTo>
                <a:lnTo>
                  <a:pt x="0" y="0"/>
                </a:lnTo>
                <a:lnTo>
                  <a:pt x="0" y="1000125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3131754" y="397901"/>
            <a:ext cx="6788913" cy="401572"/>
          </a:xfrm>
          <a:prstGeom prst="rect">
            <a:avLst/>
          </a:prstGeom>
        </p:spPr>
        <p:txBody>
          <a:bodyPr vert="horz" wrap="square" lIns="0" tIns="17780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40"/>
              </a:spcBef>
            </a:pPr>
            <a:r>
              <a:rPr lang="en-IN" sz="2500" dirty="0">
                <a:solidFill>
                  <a:schemeClr val="bg1"/>
                </a:solidFill>
                <a:latin typeface="Bahnschrift" panose="020B0502040204020203" pitchFamily="34" charset="0"/>
                <a:cs typeface="Verdana"/>
              </a:rPr>
              <a:t>Approach to Defining Faces of Influence</a:t>
            </a:r>
            <a:endParaRPr sz="2500" dirty="0">
              <a:solidFill>
                <a:schemeClr val="bg1"/>
              </a:solidFill>
              <a:latin typeface="Bahnschrift" panose="020B0502040204020203" pitchFamily="34" charset="0"/>
              <a:cs typeface="Verdana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7C98218-735A-A16C-AA66-D7709DE56533}"/>
              </a:ext>
            </a:extLst>
          </p:cNvPr>
          <p:cNvSpPr/>
          <p:nvPr/>
        </p:nvSpPr>
        <p:spPr>
          <a:xfrm>
            <a:off x="699493" y="1751320"/>
            <a:ext cx="1997709" cy="5736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5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RELEVANCE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E9FAEA4-F797-AC15-C116-B9E7BCE890BF}"/>
              </a:ext>
            </a:extLst>
          </p:cNvPr>
          <p:cNvSpPr/>
          <p:nvPr/>
        </p:nvSpPr>
        <p:spPr>
          <a:xfrm>
            <a:off x="688401" y="5019512"/>
            <a:ext cx="1997709" cy="5736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5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REACH &amp; ENGAGEMENT</a:t>
            </a:r>
          </a:p>
        </p:txBody>
      </p:sp>
      <p:sp>
        <p:nvSpPr>
          <p:cNvPr id="36" name="object 14">
            <a:extLst>
              <a:ext uri="{FF2B5EF4-FFF2-40B4-BE49-F238E27FC236}">
                <a16:creationId xmlns:a16="http://schemas.microsoft.com/office/drawing/2014/main" id="{827C80E1-843E-907A-0F9B-8713C9D29FE1}"/>
              </a:ext>
            </a:extLst>
          </p:cNvPr>
          <p:cNvSpPr txBox="1"/>
          <p:nvPr/>
        </p:nvSpPr>
        <p:spPr>
          <a:xfrm>
            <a:off x="646583" y="5731533"/>
            <a:ext cx="3564373" cy="63008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>
                <a:srgbClr val="FFFFFF"/>
              </a:buClr>
              <a:buSzPct val="150000"/>
              <a:buFontTx/>
              <a:buNone/>
              <a:tabLst>
                <a:tab pos="244681" algn="l"/>
              </a:tabLst>
              <a:defRPr/>
            </a:pPr>
            <a:r>
              <a:rPr kumimoji="0" lang="en-IN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- Popularity: Reach &amp; Network</a:t>
            </a:r>
          </a:p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>
                <a:srgbClr val="FFFFFF"/>
              </a:buClr>
              <a:buSzPct val="150000"/>
              <a:buFontTx/>
              <a:buNone/>
              <a:tabLst>
                <a:tab pos="244681" algn="l"/>
              </a:tabLst>
              <a:defRPr/>
            </a:pPr>
            <a:r>
              <a:rPr kumimoji="0" lang="en-IN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- Proximity: Popularity in category, region, segment</a:t>
            </a:r>
            <a:br>
              <a:rPr kumimoji="0" lang="en-IN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</a:br>
            <a:r>
              <a:rPr kumimoji="0" lang="en-IN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Verdana"/>
              </a:rPr>
              <a:t>- Goodwill </a:t>
            </a:r>
            <a:endParaRPr kumimoji="0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Verdana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D30C0C6-CB81-1B54-FD36-1825100D37D0}"/>
              </a:ext>
            </a:extLst>
          </p:cNvPr>
          <p:cNvCxnSpPr>
            <a:cxnSpLocks/>
          </p:cNvCxnSpPr>
          <p:nvPr/>
        </p:nvCxnSpPr>
        <p:spPr>
          <a:xfrm>
            <a:off x="2781556" y="2038151"/>
            <a:ext cx="1584956" cy="94893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DEDD3DD-343E-32D2-001B-5BFD24688853}"/>
              </a:ext>
            </a:extLst>
          </p:cNvPr>
          <p:cNvCxnSpPr>
            <a:cxnSpLocks/>
          </p:cNvCxnSpPr>
          <p:nvPr/>
        </p:nvCxnSpPr>
        <p:spPr>
          <a:xfrm flipV="1">
            <a:off x="2912809" y="4236638"/>
            <a:ext cx="1401727" cy="904386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8650780-32C6-4064-260A-382F63D9C035}"/>
              </a:ext>
            </a:extLst>
          </p:cNvPr>
          <p:cNvCxnSpPr>
            <a:cxnSpLocks/>
          </p:cNvCxnSpPr>
          <p:nvPr/>
        </p:nvCxnSpPr>
        <p:spPr>
          <a:xfrm>
            <a:off x="6374314" y="2687663"/>
            <a:ext cx="521786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8709A97-AA50-6A34-4026-E7C99B74D555}"/>
              </a:ext>
            </a:extLst>
          </p:cNvPr>
          <p:cNvCxnSpPr>
            <a:cxnSpLocks/>
          </p:cNvCxnSpPr>
          <p:nvPr/>
        </p:nvCxnSpPr>
        <p:spPr>
          <a:xfrm>
            <a:off x="6372840" y="4663957"/>
            <a:ext cx="523260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9251703-B86C-9785-E13F-B2E16E8F98F4}"/>
              </a:ext>
            </a:extLst>
          </p:cNvPr>
          <p:cNvCxnSpPr>
            <a:cxnSpLocks/>
          </p:cNvCxnSpPr>
          <p:nvPr/>
        </p:nvCxnSpPr>
        <p:spPr>
          <a:xfrm>
            <a:off x="6372840" y="2696682"/>
            <a:ext cx="0" cy="196727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35B8C573-73BD-9CBF-97FC-693CE4C0C912}"/>
              </a:ext>
            </a:extLst>
          </p:cNvPr>
          <p:cNvSpPr/>
          <p:nvPr/>
        </p:nvSpPr>
        <p:spPr>
          <a:xfrm>
            <a:off x="6997866" y="2526746"/>
            <a:ext cx="1997709" cy="45242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 RESPONSE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22288B2-34F8-A09C-DCC2-60FCC53F9147}"/>
              </a:ext>
            </a:extLst>
          </p:cNvPr>
          <p:cNvSpPr/>
          <p:nvPr/>
        </p:nvSpPr>
        <p:spPr>
          <a:xfrm>
            <a:off x="7042082" y="4327010"/>
            <a:ext cx="1997709" cy="45242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 RESPONSE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6E8C9C4D-9ACE-1869-DBFA-9E0694CE97FD}"/>
              </a:ext>
            </a:extLst>
          </p:cNvPr>
          <p:cNvCxnSpPr>
            <a:cxnSpLocks/>
          </p:cNvCxnSpPr>
          <p:nvPr/>
        </p:nvCxnSpPr>
        <p:spPr>
          <a:xfrm>
            <a:off x="9122574" y="2656096"/>
            <a:ext cx="1051116" cy="360759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bject 5">
            <a:extLst>
              <a:ext uri="{FF2B5EF4-FFF2-40B4-BE49-F238E27FC236}">
                <a16:creationId xmlns:a16="http://schemas.microsoft.com/office/drawing/2014/main" id="{7B8CDF25-19CD-273E-14F9-0FFBF5942FC1}"/>
              </a:ext>
            </a:extLst>
          </p:cNvPr>
          <p:cNvSpPr/>
          <p:nvPr/>
        </p:nvSpPr>
        <p:spPr>
          <a:xfrm>
            <a:off x="9770807" y="2987081"/>
            <a:ext cx="1943100" cy="952500"/>
          </a:xfrm>
          <a:custGeom>
            <a:avLst/>
            <a:gdLst/>
            <a:ahLst/>
            <a:cxnLst/>
            <a:rect l="l" t="t" r="r" b="b"/>
            <a:pathLst>
              <a:path w="1457325" h="714375">
                <a:moveTo>
                  <a:pt x="728726" y="0"/>
                </a:moveTo>
                <a:lnTo>
                  <a:pt x="665848" y="1310"/>
                </a:lnTo>
                <a:lnTo>
                  <a:pt x="604457" y="5172"/>
                </a:lnTo>
                <a:lnTo>
                  <a:pt x="544769" y="11476"/>
                </a:lnTo>
                <a:lnTo>
                  <a:pt x="487003" y="20116"/>
                </a:lnTo>
                <a:lnTo>
                  <a:pt x="431380" y="30985"/>
                </a:lnTo>
                <a:lnTo>
                  <a:pt x="378116" y="43975"/>
                </a:lnTo>
                <a:lnTo>
                  <a:pt x="327432" y="58980"/>
                </a:lnTo>
                <a:lnTo>
                  <a:pt x="279545" y="75891"/>
                </a:lnTo>
                <a:lnTo>
                  <a:pt x="234675" y="94603"/>
                </a:lnTo>
                <a:lnTo>
                  <a:pt x="193039" y="115007"/>
                </a:lnTo>
                <a:lnTo>
                  <a:pt x="154858" y="136996"/>
                </a:lnTo>
                <a:lnTo>
                  <a:pt x="120350" y="160464"/>
                </a:lnTo>
                <a:lnTo>
                  <a:pt x="89732" y="185303"/>
                </a:lnTo>
                <a:lnTo>
                  <a:pt x="41047" y="238665"/>
                </a:lnTo>
                <a:lnTo>
                  <a:pt x="10553" y="296224"/>
                </a:lnTo>
                <a:lnTo>
                  <a:pt x="0" y="357124"/>
                </a:lnTo>
                <a:lnTo>
                  <a:pt x="2674" y="387956"/>
                </a:lnTo>
                <a:lnTo>
                  <a:pt x="23417" y="447325"/>
                </a:lnTo>
                <a:lnTo>
                  <a:pt x="63225" y="502918"/>
                </a:lnTo>
                <a:lnTo>
                  <a:pt x="120350" y="553878"/>
                </a:lnTo>
                <a:lnTo>
                  <a:pt x="154858" y="577353"/>
                </a:lnTo>
                <a:lnTo>
                  <a:pt x="193039" y="599349"/>
                </a:lnTo>
                <a:lnTo>
                  <a:pt x="234675" y="619758"/>
                </a:lnTo>
                <a:lnTo>
                  <a:pt x="279545" y="638473"/>
                </a:lnTo>
                <a:lnTo>
                  <a:pt x="327432" y="655388"/>
                </a:lnTo>
                <a:lnTo>
                  <a:pt x="378116" y="670395"/>
                </a:lnTo>
                <a:lnTo>
                  <a:pt x="431380" y="683387"/>
                </a:lnTo>
                <a:lnTo>
                  <a:pt x="487003" y="694257"/>
                </a:lnTo>
                <a:lnTo>
                  <a:pt x="544769" y="702898"/>
                </a:lnTo>
                <a:lnTo>
                  <a:pt x="604457" y="709202"/>
                </a:lnTo>
                <a:lnTo>
                  <a:pt x="665848" y="713064"/>
                </a:lnTo>
                <a:lnTo>
                  <a:pt x="728726" y="714375"/>
                </a:lnTo>
                <a:lnTo>
                  <a:pt x="791584" y="713064"/>
                </a:lnTo>
                <a:lnTo>
                  <a:pt x="852958" y="709202"/>
                </a:lnTo>
                <a:lnTo>
                  <a:pt x="912631" y="702898"/>
                </a:lnTo>
                <a:lnTo>
                  <a:pt x="970383" y="694257"/>
                </a:lnTo>
                <a:lnTo>
                  <a:pt x="1025995" y="683387"/>
                </a:lnTo>
                <a:lnTo>
                  <a:pt x="1079248" y="670395"/>
                </a:lnTo>
                <a:lnTo>
                  <a:pt x="1129924" y="655388"/>
                </a:lnTo>
                <a:lnTo>
                  <a:pt x="1177804" y="638473"/>
                </a:lnTo>
                <a:lnTo>
                  <a:pt x="1222668" y="619758"/>
                </a:lnTo>
                <a:lnTo>
                  <a:pt x="1264298" y="599349"/>
                </a:lnTo>
                <a:lnTo>
                  <a:pt x="1302475" y="577353"/>
                </a:lnTo>
                <a:lnTo>
                  <a:pt x="1336981" y="553878"/>
                </a:lnTo>
                <a:lnTo>
                  <a:pt x="1367596" y="529030"/>
                </a:lnTo>
                <a:lnTo>
                  <a:pt x="1416278" y="475647"/>
                </a:lnTo>
                <a:lnTo>
                  <a:pt x="1446771" y="418059"/>
                </a:lnTo>
                <a:lnTo>
                  <a:pt x="1457325" y="357124"/>
                </a:lnTo>
                <a:lnTo>
                  <a:pt x="1454650" y="326310"/>
                </a:lnTo>
                <a:lnTo>
                  <a:pt x="1433907" y="266973"/>
                </a:lnTo>
                <a:lnTo>
                  <a:pt x="1394101" y="211405"/>
                </a:lnTo>
                <a:lnTo>
                  <a:pt x="1336981" y="160464"/>
                </a:lnTo>
                <a:lnTo>
                  <a:pt x="1302475" y="136996"/>
                </a:lnTo>
                <a:lnTo>
                  <a:pt x="1264298" y="115007"/>
                </a:lnTo>
                <a:lnTo>
                  <a:pt x="1222668" y="94603"/>
                </a:lnTo>
                <a:lnTo>
                  <a:pt x="1177804" y="75891"/>
                </a:lnTo>
                <a:lnTo>
                  <a:pt x="1129924" y="58980"/>
                </a:lnTo>
                <a:lnTo>
                  <a:pt x="1079248" y="43975"/>
                </a:lnTo>
                <a:lnTo>
                  <a:pt x="1025995" y="30985"/>
                </a:lnTo>
                <a:lnTo>
                  <a:pt x="970383" y="20116"/>
                </a:lnTo>
                <a:lnTo>
                  <a:pt x="912631" y="11476"/>
                </a:lnTo>
                <a:lnTo>
                  <a:pt x="852958" y="5172"/>
                </a:lnTo>
                <a:lnTo>
                  <a:pt x="791584" y="1310"/>
                </a:lnTo>
                <a:lnTo>
                  <a:pt x="728726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object 12">
            <a:extLst>
              <a:ext uri="{FF2B5EF4-FFF2-40B4-BE49-F238E27FC236}">
                <a16:creationId xmlns:a16="http://schemas.microsoft.com/office/drawing/2014/main" id="{312C85EE-397B-407F-B6FE-A2DA776F03B5}"/>
              </a:ext>
            </a:extLst>
          </p:cNvPr>
          <p:cNvSpPr txBox="1"/>
          <p:nvPr/>
        </p:nvSpPr>
        <p:spPr>
          <a:xfrm>
            <a:off x="9920667" y="3248579"/>
            <a:ext cx="1643380" cy="483039"/>
          </a:xfrm>
          <a:prstGeom prst="rect">
            <a:avLst/>
          </a:prstGeom>
        </p:spPr>
        <p:txBody>
          <a:bodyPr vert="horz" wrap="square" lIns="0" tIns="21167" rIns="0" bIns="0" rtlCol="0">
            <a:spAutoFit/>
          </a:bodyPr>
          <a:lstStyle/>
          <a:p>
            <a:pPr marL="16933" marR="0" lvl="0" indent="0" algn="ctr" defTabSz="914400" rtl="0" eaLnBrk="1" fontAlgn="auto" latinLnBrk="0" hangingPunct="1">
              <a:lnSpc>
                <a:spcPct val="100000"/>
              </a:lnSpc>
              <a:spcBef>
                <a:spcPts val="1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MEASURABLE EFFECT</a:t>
            </a:r>
            <a:endParaRPr kumimoji="0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37C66EE4-1C04-1376-E4E4-0C773F172E37}"/>
              </a:ext>
            </a:extLst>
          </p:cNvPr>
          <p:cNvCxnSpPr>
            <a:cxnSpLocks/>
          </p:cNvCxnSpPr>
          <p:nvPr/>
        </p:nvCxnSpPr>
        <p:spPr>
          <a:xfrm flipV="1">
            <a:off x="9122574" y="4052908"/>
            <a:ext cx="1008885" cy="562363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/>
          <p:nvPr/>
        </p:nvSpPr>
        <p:spPr>
          <a:xfrm flipV="1">
            <a:off x="0" y="3906053"/>
            <a:ext cx="12192000" cy="3175"/>
          </a:xfrm>
          <a:prstGeom prst="line">
            <a:avLst/>
          </a:prstGeom>
          <a:ln w="19050" cap="flat">
            <a:solidFill>
              <a:srgbClr val="0C0B0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D93170-D835-A6A2-7A45-AFC4ED107E65}"/>
              </a:ext>
            </a:extLst>
          </p:cNvPr>
          <p:cNvSpPr/>
          <p:nvPr/>
        </p:nvSpPr>
        <p:spPr>
          <a:xfrm>
            <a:off x="363790" y="2727351"/>
            <a:ext cx="537051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2800" dirty="0">
                <a:latin typeface="Bahnschrift SemiBold" panose="020B0502040204020203" pitchFamily="34" charset="0"/>
              </a:rPr>
              <a:t>TRANSLATING OUR APPROACH TO VITAMIN WATER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3DE56924-E626-663A-6ABD-4D8BAABB5BE6}"/>
              </a:ext>
            </a:extLst>
          </p:cNvPr>
          <p:cNvSpPr/>
          <p:nvPr/>
        </p:nvSpPr>
        <p:spPr>
          <a:xfrm>
            <a:off x="5345332" y="948305"/>
            <a:ext cx="7460496" cy="5466307"/>
          </a:xfrm>
          <a:custGeom>
            <a:avLst/>
            <a:gdLst/>
            <a:ahLst/>
            <a:cxnLst/>
            <a:rect l="l" t="t" r="r" b="b"/>
            <a:pathLst>
              <a:path w="9275603" h="6796236">
                <a:moveTo>
                  <a:pt x="0" y="0"/>
                </a:moveTo>
                <a:lnTo>
                  <a:pt x="9275603" y="0"/>
                </a:lnTo>
                <a:lnTo>
                  <a:pt x="9275603" y="6796235"/>
                </a:lnTo>
                <a:lnTo>
                  <a:pt x="0" y="67962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885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E3E240-8579-4179-B7A3-E07301A14D98}"/>
              </a:ext>
            </a:extLst>
          </p:cNvPr>
          <p:cNvSpPr/>
          <p:nvPr/>
        </p:nvSpPr>
        <p:spPr>
          <a:xfrm>
            <a:off x="-50800" y="-85339"/>
            <a:ext cx="6248400" cy="69433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6"/>
          <p:cNvSpPr txBox="1"/>
          <p:nvPr/>
        </p:nvSpPr>
        <p:spPr>
          <a:xfrm>
            <a:off x="457200" y="898901"/>
            <a:ext cx="157480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agsa"/>
                <a:ea typeface="+mn-ea"/>
                <a:cs typeface="+mn-cs"/>
              </a:rPr>
              <a:t>Outlining the</a:t>
            </a:r>
          </a:p>
        </p:txBody>
      </p:sp>
      <p:sp>
        <p:nvSpPr>
          <p:cNvPr id="5" name="TextBox 26"/>
          <p:cNvSpPr txBox="1"/>
          <p:nvPr/>
        </p:nvSpPr>
        <p:spPr>
          <a:xfrm>
            <a:off x="457200" y="1214784"/>
            <a:ext cx="51123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BRAND SPIRIT   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3403600" y="2971800"/>
            <a:ext cx="2235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30113" y="3900488"/>
            <a:ext cx="18050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403600" y="4445000"/>
            <a:ext cx="21659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911601" y="2466369"/>
            <a:ext cx="1593228" cy="50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CONTAGIOUSLY ELECTRIC</a:t>
            </a:r>
            <a:endParaRPr kumimoji="0" lang="en-IN" sz="13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2717" y="3287385"/>
            <a:ext cx="1671736" cy="50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ADVENTUROUSLY BOLD</a:t>
            </a:r>
            <a:endParaRPr kumimoji="0" lang="en-IN" sz="13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911601" y="4106341"/>
            <a:ext cx="2430837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LIFE OF THE PARTY</a:t>
            </a:r>
            <a:endParaRPr kumimoji="0" lang="en-IN" sz="13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511138" y="5410200"/>
            <a:ext cx="18050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457097" y="4915971"/>
            <a:ext cx="1571724" cy="50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PLAYFULLY QUIRKY</a:t>
            </a:r>
            <a:endParaRPr kumimoji="0" lang="en-IN" sz="13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</p:txBody>
      </p:sp>
      <p:sp>
        <p:nvSpPr>
          <p:cNvPr id="22" name="TextBox 26"/>
          <p:cNvSpPr txBox="1"/>
          <p:nvPr/>
        </p:nvSpPr>
        <p:spPr>
          <a:xfrm>
            <a:off x="6691900" y="487262"/>
            <a:ext cx="4609893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Proposed ‘Faces of Influence’ </a:t>
            </a:r>
          </a:p>
        </p:txBody>
      </p:sp>
      <p:sp>
        <p:nvSpPr>
          <p:cNvPr id="23" name="TextBox 26"/>
          <p:cNvSpPr txBox="1"/>
          <p:nvPr/>
        </p:nvSpPr>
        <p:spPr>
          <a:xfrm>
            <a:off x="6691900" y="803145"/>
            <a:ext cx="51123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THE SPARKLERS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691900" y="1830337"/>
            <a:ext cx="285203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In a world on autopilot, they are the electrifying jolt we all need. They are the </a:t>
            </a:r>
            <a:r>
              <a:rPr lang="en-US" sz="1400" dirty="0">
                <a:solidFill>
                  <a:srgbClr val="C00000"/>
                </a:solidFill>
                <a:latin typeface="Bahnschrift SemiBold" panose="020B0502040204020203" pitchFamily="34" charset="0"/>
              </a:rPr>
              <a:t>light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 of the digital world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who breathe life into every moment.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Their presence a shot of adrenaline for the spirit—uplifting and irresistibly fun, perfect for when you need a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pick-me-up.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Authentic and relatable, they create a sense of belonging where everyone is invited to join the party.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They ensure our newsfeeds feel a little more alive, colorful and engaging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-50800" y="6578600"/>
            <a:ext cx="1200027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403600" y="5728533"/>
            <a:ext cx="21659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3911601" y="5143887"/>
            <a:ext cx="1471181" cy="50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+mn-cs"/>
              </a:rPr>
              <a:t>LIVING FIRECRACKER</a:t>
            </a:r>
            <a:endParaRPr kumimoji="0" lang="en-IN" sz="13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89A346BA-62E8-97CF-5326-A3E157B302F4}"/>
              </a:ext>
            </a:extLst>
          </p:cNvPr>
          <p:cNvSpPr/>
          <p:nvPr/>
        </p:nvSpPr>
        <p:spPr>
          <a:xfrm>
            <a:off x="400470" y="1852302"/>
            <a:ext cx="4969245" cy="4956728"/>
          </a:xfrm>
          <a:custGeom>
            <a:avLst/>
            <a:gdLst/>
            <a:ahLst/>
            <a:cxnLst/>
            <a:rect l="l" t="t" r="r" b="b"/>
            <a:pathLst>
              <a:path w="6358776" h="6342759">
                <a:moveTo>
                  <a:pt x="0" y="0"/>
                </a:moveTo>
                <a:lnTo>
                  <a:pt x="6358776" y="0"/>
                </a:lnTo>
                <a:lnTo>
                  <a:pt x="6358776" y="6342760"/>
                </a:lnTo>
                <a:lnTo>
                  <a:pt x="0" y="63427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CD2554A4-0D5B-3F91-B7BF-CB449009C102}"/>
              </a:ext>
            </a:extLst>
          </p:cNvPr>
          <p:cNvSpPr/>
          <p:nvPr/>
        </p:nvSpPr>
        <p:spPr>
          <a:xfrm>
            <a:off x="9820973" y="3000320"/>
            <a:ext cx="2272208" cy="3578280"/>
          </a:xfrm>
          <a:custGeom>
            <a:avLst/>
            <a:gdLst/>
            <a:ahLst/>
            <a:cxnLst/>
            <a:rect l="l" t="t" r="r" b="b"/>
            <a:pathLst>
              <a:path w="5225796" h="8229600">
                <a:moveTo>
                  <a:pt x="0" y="0"/>
                </a:moveTo>
                <a:lnTo>
                  <a:pt x="5225796" y="0"/>
                </a:lnTo>
                <a:lnTo>
                  <a:pt x="522579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32FFE7-85A1-6D84-E37A-4F257C738B3F}"/>
              </a:ext>
            </a:extLst>
          </p:cNvPr>
          <p:cNvSpPr/>
          <p:nvPr/>
        </p:nvSpPr>
        <p:spPr>
          <a:xfrm>
            <a:off x="6757058" y="1438490"/>
            <a:ext cx="3825597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176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CC2AEBC-5F7D-4BE2-247C-086C4B9C5DB6}"/>
              </a:ext>
            </a:extLst>
          </p:cNvPr>
          <p:cNvCxnSpPr>
            <a:cxnSpLocks/>
          </p:cNvCxnSpPr>
          <p:nvPr/>
        </p:nvCxnSpPr>
        <p:spPr>
          <a:xfrm>
            <a:off x="135955" y="4713760"/>
            <a:ext cx="1161677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26"/>
          <p:cNvSpPr txBox="1"/>
          <p:nvPr/>
        </p:nvSpPr>
        <p:spPr>
          <a:xfrm>
            <a:off x="766324" y="413472"/>
            <a:ext cx="4789964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>
                <a:solidFill>
                  <a:sysClr val="windowText" lastClr="000000"/>
                </a:solidFill>
                <a:latin typeface="Bahnschrift" panose="020B0502040204020203" pitchFamily="34" charset="0"/>
              </a:rPr>
              <a:t>Meet the </a:t>
            </a:r>
            <a:r>
              <a:rPr lang="en-US" sz="2800" dirty="0">
                <a:solidFill>
                  <a:srgbClr val="C00000"/>
                </a:solidFill>
                <a:latin typeface="Bahnschrift" panose="020B0502040204020203" pitchFamily="34" charset="0"/>
              </a:rPr>
              <a:t>SPARKLERS</a:t>
            </a:r>
          </a:p>
        </p:txBody>
      </p:sp>
      <p:sp>
        <p:nvSpPr>
          <p:cNvPr id="7" name="AutoShape 12" descr="Ahilya Bamroo (@ahillyeah) • Instagram photos and videos"/>
          <p:cNvSpPr>
            <a:spLocks noChangeAspect="1" noChangeArrowheads="1"/>
          </p:cNvSpPr>
          <p:nvPr/>
        </p:nvSpPr>
        <p:spPr bwMode="auto">
          <a:xfrm>
            <a:off x="103717" y="-96308"/>
            <a:ext cx="203200" cy="20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IN" sz="1200"/>
          </a:p>
        </p:txBody>
      </p:sp>
      <p:sp>
        <p:nvSpPr>
          <p:cNvPr id="8" name="AutoShape 14" descr="Ahilya Bamroo (@ahillyeah) • Instagram photos and videos"/>
          <p:cNvSpPr>
            <a:spLocks noChangeAspect="1" noChangeArrowheads="1"/>
          </p:cNvSpPr>
          <p:nvPr/>
        </p:nvSpPr>
        <p:spPr bwMode="auto">
          <a:xfrm>
            <a:off x="205317" y="5292"/>
            <a:ext cx="203200" cy="20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IN" sz="1200"/>
          </a:p>
        </p:txBody>
      </p:sp>
      <p:sp>
        <p:nvSpPr>
          <p:cNvPr id="49" name="Rectangle 48"/>
          <p:cNvSpPr/>
          <p:nvPr/>
        </p:nvSpPr>
        <p:spPr>
          <a:xfrm>
            <a:off x="8117074" y="56801"/>
            <a:ext cx="3971209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67" dirty="0">
                <a:latin typeface="Bahnschrift SemiBold" panose="020B0502040204020203" pitchFamily="34" charset="0"/>
              </a:rPr>
              <a:t>NOTE: Influencers Stated are for Representation Purpose Only</a:t>
            </a:r>
            <a:endParaRPr lang="en-IN" sz="1067" dirty="0">
              <a:latin typeface="Bahnschrift SemiBold" panose="020B0502040204020203" pitchFamily="34" charset="0"/>
            </a:endParaRPr>
          </a:p>
        </p:txBody>
      </p:sp>
      <p:sp>
        <p:nvSpPr>
          <p:cNvPr id="14" name="TextBox 26">
            <a:extLst>
              <a:ext uri="{FF2B5EF4-FFF2-40B4-BE49-F238E27FC236}">
                <a16:creationId xmlns:a16="http://schemas.microsoft.com/office/drawing/2014/main" id="{0A4BD573-A0A3-E54E-7CE7-3F6622D659D4}"/>
              </a:ext>
            </a:extLst>
          </p:cNvPr>
          <p:cNvSpPr txBox="1"/>
          <p:nvPr/>
        </p:nvSpPr>
        <p:spPr>
          <a:xfrm>
            <a:off x="7847679" y="1775550"/>
            <a:ext cx="3484743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Eternally enthusiastic and spreading good vibes,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they have a knack for </a:t>
            </a:r>
            <a:r>
              <a:rPr lang="en-IN" sz="1100" dirty="0"/>
              <a:t>energizing everyone around them by making 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every moment with them sparkle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TextBox 26">
            <a:extLst>
              <a:ext uri="{FF2B5EF4-FFF2-40B4-BE49-F238E27FC236}">
                <a16:creationId xmlns:a16="http://schemas.microsoft.com/office/drawing/2014/main" id="{1824F5AB-2984-3678-2A0D-6E039524EBAE}"/>
              </a:ext>
            </a:extLst>
          </p:cNvPr>
          <p:cNvSpPr txBox="1"/>
          <p:nvPr/>
        </p:nvSpPr>
        <p:spPr>
          <a:xfrm>
            <a:off x="859575" y="1775550"/>
            <a:ext cx="3012905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ultimate entertainers,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keeping their viewers engaged with their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high-spirited antics and vibrant performances. 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9B665D-6F33-E74C-7A20-E8EEF098309D}"/>
              </a:ext>
            </a:extLst>
          </p:cNvPr>
          <p:cNvSpPr/>
          <p:nvPr/>
        </p:nvSpPr>
        <p:spPr>
          <a:xfrm>
            <a:off x="7838715" y="1387708"/>
            <a:ext cx="3493707" cy="2800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500" b="1" dirty="0">
                <a:solidFill>
                  <a:schemeClr val="bg1"/>
                </a:solidFill>
                <a:latin typeface="Bahnschrift" panose="020B0502040204020203" pitchFamily="34" charset="0"/>
              </a:rPr>
              <a:t>JOYISTS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CAC629-97C6-B7F0-ABCB-B769BB874CBA}"/>
              </a:ext>
            </a:extLst>
          </p:cNvPr>
          <p:cNvSpPr/>
          <p:nvPr/>
        </p:nvSpPr>
        <p:spPr>
          <a:xfrm>
            <a:off x="778892" y="1387709"/>
            <a:ext cx="3190229" cy="282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500" b="1" dirty="0">
                <a:solidFill>
                  <a:schemeClr val="bg1"/>
                </a:solidFill>
                <a:latin typeface="Bahnschrift" panose="020B0502040204020203" pitchFamily="34" charset="0"/>
              </a:rPr>
              <a:t>LIVEWIRES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4C5337-E7EF-4BF1-4F6D-E0B48FD676F8}"/>
              </a:ext>
            </a:extLst>
          </p:cNvPr>
          <p:cNvSpPr/>
          <p:nvPr/>
        </p:nvSpPr>
        <p:spPr>
          <a:xfrm>
            <a:off x="4313286" y="1391715"/>
            <a:ext cx="3190229" cy="282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500" b="1" dirty="0">
                <a:solidFill>
                  <a:schemeClr val="bg1"/>
                </a:solidFill>
                <a:latin typeface="Bahnschrift" panose="020B0502040204020203" pitchFamily="34" charset="0"/>
              </a:rPr>
              <a:t>PERFORMERS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3EB52DE-C93B-C5B6-3F42-C66A5BB3B61C}"/>
              </a:ext>
            </a:extLst>
          </p:cNvPr>
          <p:cNvSpPr txBox="1"/>
          <p:nvPr/>
        </p:nvSpPr>
        <p:spPr>
          <a:xfrm>
            <a:off x="4267698" y="1748655"/>
            <a:ext cx="334615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Their core content is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not centered on enthusiasm,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but their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tonality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and approach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exude a sense of excitement that lift the mood</a:t>
            </a:r>
            <a:endParaRPr lang="en-IN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" descr="A sane-sational girl">
            <a:extLst>
              <a:ext uri="{FF2B5EF4-FFF2-40B4-BE49-F238E27FC236}">
                <a16:creationId xmlns:a16="http://schemas.microsoft.com/office/drawing/2014/main" id="{19A7109A-85BD-B145-15D7-C577B3CD15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8" t="2666" r="30533" b="47556"/>
          <a:stretch/>
        </p:blipFill>
        <p:spPr bwMode="auto">
          <a:xfrm>
            <a:off x="8981240" y="3465065"/>
            <a:ext cx="833886" cy="81925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Interview: 'I hope to work with socially conscious actors,' actress Mithila  Palkar">
            <a:extLst>
              <a:ext uri="{FF2B5EF4-FFF2-40B4-BE49-F238E27FC236}">
                <a16:creationId xmlns:a16="http://schemas.microsoft.com/office/drawing/2014/main" id="{6DEC477C-12B2-0C83-DA8A-6FADE7CA11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6" r="7361"/>
          <a:stretch/>
        </p:blipFill>
        <p:spPr bwMode="auto">
          <a:xfrm>
            <a:off x="7930765" y="3466472"/>
            <a:ext cx="832545" cy="84953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Bhuvan Bam Reveals Singing In A Bar At The Age Of 20, Adds &quot;I Was Even  Given Free Food...&quot;">
            <a:extLst>
              <a:ext uri="{FF2B5EF4-FFF2-40B4-BE49-F238E27FC236}">
                <a16:creationId xmlns:a16="http://schemas.microsoft.com/office/drawing/2014/main" id="{234B8A19-5EC4-B833-7431-DB59A699D0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0" r="23750"/>
          <a:stretch/>
        </p:blipFill>
        <p:spPr bwMode="auto">
          <a:xfrm>
            <a:off x="9997658" y="3465066"/>
            <a:ext cx="819255" cy="81925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B00A105-DCA9-0AB5-28CB-BC81D3ED78B5}"/>
              </a:ext>
            </a:extLst>
          </p:cNvPr>
          <p:cNvSpPr txBox="1"/>
          <p:nvPr/>
        </p:nvSpPr>
        <p:spPr>
          <a:xfrm>
            <a:off x="8927941" y="4354158"/>
            <a:ext cx="9573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Prajakta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Koli</a:t>
            </a:r>
            <a:endParaRPr lang="en-I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BD651D-5D8C-A42F-A5F1-79732155A045}"/>
              </a:ext>
            </a:extLst>
          </p:cNvPr>
          <p:cNvSpPr txBox="1"/>
          <p:nvPr/>
        </p:nvSpPr>
        <p:spPr>
          <a:xfrm>
            <a:off x="7878542" y="4354158"/>
            <a:ext cx="10070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Mithila </a:t>
            </a:r>
            <a:r>
              <a:rPr lang="en-I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Palkar</a:t>
            </a:r>
            <a:endParaRPr lang="en-I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709C467-9337-719F-A6E3-88626B061EE8}"/>
              </a:ext>
            </a:extLst>
          </p:cNvPr>
          <p:cNvSpPr txBox="1"/>
          <p:nvPr/>
        </p:nvSpPr>
        <p:spPr>
          <a:xfrm>
            <a:off x="9997657" y="4354158"/>
            <a:ext cx="9669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Bhuvan</a:t>
            </a:r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 Bam</a:t>
            </a:r>
          </a:p>
        </p:txBody>
      </p:sp>
      <p:pic>
        <p:nvPicPr>
          <p:cNvPr id="30" name="Picture 2" descr="Danny Pandit Biography, Real Name, Family, Education Net Worth &amp; More in  2023 | Social media influencer, Bachelor of commerce, Family education">
            <a:extLst>
              <a:ext uri="{FF2B5EF4-FFF2-40B4-BE49-F238E27FC236}">
                <a16:creationId xmlns:a16="http://schemas.microsoft.com/office/drawing/2014/main" id="{87A915AF-9C37-8E25-ABBA-E31894B1D3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9" r="36128" b="60225"/>
          <a:stretch/>
        </p:blipFill>
        <p:spPr bwMode="auto">
          <a:xfrm>
            <a:off x="763436" y="4841769"/>
            <a:ext cx="797369" cy="83241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Orange Juice Gang | नववर्षाच्यानिम्मिताने ऑरेंज ज्यूस गॅंग सोबत खास बातचीत  - YouTube">
            <a:extLst>
              <a:ext uri="{FF2B5EF4-FFF2-40B4-BE49-F238E27FC236}">
                <a16:creationId xmlns:a16="http://schemas.microsoft.com/office/drawing/2014/main" id="{0E14D8FB-8C99-D2E7-E332-0532E4D306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24" b="15903"/>
          <a:stretch/>
        </p:blipFill>
        <p:spPr bwMode="auto">
          <a:xfrm>
            <a:off x="776099" y="3427013"/>
            <a:ext cx="944970" cy="91646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Two men sitting next to each other&#10;&#10;Description automatically generated">
            <a:extLst>
              <a:ext uri="{FF2B5EF4-FFF2-40B4-BE49-F238E27FC236}">
                <a16:creationId xmlns:a16="http://schemas.microsoft.com/office/drawing/2014/main" id="{2CD7AB9F-198A-5F18-15B5-4B0B18C0288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2" r="21812"/>
          <a:stretch/>
        </p:blipFill>
        <p:spPr>
          <a:xfrm>
            <a:off x="1864869" y="4857276"/>
            <a:ext cx="849134" cy="849134"/>
          </a:xfrm>
          <a:prstGeom prst="ellipse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EC33B19-05A0-88DB-0EEB-7DCC5E7D445C}"/>
              </a:ext>
            </a:extLst>
          </p:cNvPr>
          <p:cNvGrpSpPr/>
          <p:nvPr/>
        </p:nvGrpSpPr>
        <p:grpSpPr>
          <a:xfrm>
            <a:off x="4267698" y="2405188"/>
            <a:ext cx="3346155" cy="276999"/>
            <a:chOff x="4267698" y="2994517"/>
            <a:chExt cx="3346155" cy="27699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F927C54-B72D-419C-C290-0F10FEAA2376}"/>
                </a:ext>
              </a:extLst>
            </p:cNvPr>
            <p:cNvSpPr/>
            <p:nvPr/>
          </p:nvSpPr>
          <p:spPr>
            <a:xfrm>
              <a:off x="4267698" y="2994517"/>
              <a:ext cx="811327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sz="1000" b="1" dirty="0">
                  <a:latin typeface="Bahnschrift" panose="020B0502040204020203" pitchFamily="34" charset="0"/>
                </a:rPr>
                <a:t>TRAVEL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E2BCFA4-8A1D-D531-FF24-32AA94E6981F}"/>
                </a:ext>
              </a:extLst>
            </p:cNvPr>
            <p:cNvSpPr/>
            <p:nvPr/>
          </p:nvSpPr>
          <p:spPr>
            <a:xfrm>
              <a:off x="4970245" y="2994517"/>
              <a:ext cx="811327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sz="1000" b="1" dirty="0">
                  <a:latin typeface="Bahnschrift" panose="020B0502040204020203" pitchFamily="34" charset="0"/>
                </a:rPr>
                <a:t>FOOD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835288-6D2A-99B6-7868-F1434576590B}"/>
                </a:ext>
              </a:extLst>
            </p:cNvPr>
            <p:cNvSpPr/>
            <p:nvPr/>
          </p:nvSpPr>
          <p:spPr>
            <a:xfrm>
              <a:off x="5556288" y="2994517"/>
              <a:ext cx="953124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sz="1000" b="1" dirty="0">
                  <a:latin typeface="Bahnschrift" panose="020B0502040204020203" pitchFamily="34" charset="0"/>
                </a:rPr>
                <a:t>LIFESTYLE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FFC46C-477D-DDFE-C440-290579450E50}"/>
                </a:ext>
              </a:extLst>
            </p:cNvPr>
            <p:cNvSpPr/>
            <p:nvPr/>
          </p:nvSpPr>
          <p:spPr>
            <a:xfrm>
              <a:off x="6398345" y="2994517"/>
              <a:ext cx="1215508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sz="1000" b="1" dirty="0">
                  <a:latin typeface="Bahnschrift" panose="020B0502040204020203" pitchFamily="34" charset="0"/>
                </a:rPr>
                <a:t>POP-CULTURE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69A8ED8-F518-A4C9-AA87-97EFA8F86943}"/>
                </a:ext>
              </a:extLst>
            </p:cNvPr>
            <p:cNvCxnSpPr>
              <a:cxnSpLocks/>
            </p:cNvCxnSpPr>
            <p:nvPr/>
          </p:nvCxnSpPr>
          <p:spPr>
            <a:xfrm>
              <a:off x="4930546" y="2994517"/>
              <a:ext cx="0" cy="27699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08BE8E9-B25D-BBFE-1C53-2A294479768E}"/>
                </a:ext>
              </a:extLst>
            </p:cNvPr>
            <p:cNvCxnSpPr>
              <a:cxnSpLocks/>
            </p:cNvCxnSpPr>
            <p:nvPr/>
          </p:nvCxnSpPr>
          <p:spPr>
            <a:xfrm>
              <a:off x="5538466" y="2994517"/>
              <a:ext cx="0" cy="27699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556FE76-3BF6-E8B7-5C56-9C0565882196}"/>
                </a:ext>
              </a:extLst>
            </p:cNvPr>
            <p:cNvCxnSpPr>
              <a:cxnSpLocks/>
            </p:cNvCxnSpPr>
            <p:nvPr/>
          </p:nvCxnSpPr>
          <p:spPr>
            <a:xfrm>
              <a:off x="6370398" y="2994517"/>
              <a:ext cx="0" cy="27699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B9863FCE-5F47-A2C1-BAF1-1EFCA9234479}"/>
              </a:ext>
            </a:extLst>
          </p:cNvPr>
          <p:cNvSpPr/>
          <p:nvPr/>
        </p:nvSpPr>
        <p:spPr>
          <a:xfrm rot="16200000">
            <a:off x="-183146" y="3771408"/>
            <a:ext cx="1053925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latin typeface="Bahnschrift" panose="020B0502040204020203" pitchFamily="34" charset="0"/>
              </a:rPr>
              <a:t>PAN INDIA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62BBA96-DD35-8B37-6C1C-A17E84415811}"/>
              </a:ext>
            </a:extLst>
          </p:cNvPr>
          <p:cNvSpPr/>
          <p:nvPr/>
        </p:nvSpPr>
        <p:spPr>
          <a:xfrm rot="16200000">
            <a:off x="-132918" y="5169999"/>
            <a:ext cx="953469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latin typeface="Bahnschrift" panose="020B0502040204020203" pitchFamily="34" charset="0"/>
              </a:rPr>
              <a:t>REGIONAL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FF5EEE5-508D-1947-8DAD-6BE6163DE23B}"/>
              </a:ext>
            </a:extLst>
          </p:cNvPr>
          <p:cNvSpPr txBox="1"/>
          <p:nvPr/>
        </p:nvSpPr>
        <p:spPr>
          <a:xfrm>
            <a:off x="673773" y="5706410"/>
            <a:ext cx="10310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Danny Pundit</a:t>
            </a:r>
            <a:b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(Maharashtra)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4F2704A-C746-6682-1627-35F8645B1E84}"/>
              </a:ext>
            </a:extLst>
          </p:cNvPr>
          <p:cNvSpPr/>
          <p:nvPr/>
        </p:nvSpPr>
        <p:spPr>
          <a:xfrm>
            <a:off x="808709" y="1044003"/>
            <a:ext cx="1346332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N" sz="1500" b="1" dirty="0">
                <a:solidFill>
                  <a:srgbClr val="C00000"/>
                </a:solidFill>
                <a:latin typeface="Bahnschrift" panose="020B0502040204020203" pitchFamily="34" charset="0"/>
              </a:rPr>
              <a:t>P1</a:t>
            </a:r>
          </a:p>
        </p:txBody>
      </p:sp>
      <p:sp>
        <p:nvSpPr>
          <p:cNvPr id="50" name="TextBox 26">
            <a:extLst>
              <a:ext uri="{FF2B5EF4-FFF2-40B4-BE49-F238E27FC236}">
                <a16:creationId xmlns:a16="http://schemas.microsoft.com/office/drawing/2014/main" id="{FBCF109C-19B7-0AF4-11F2-153C0A65FA47}"/>
              </a:ext>
            </a:extLst>
          </p:cNvPr>
          <p:cNvSpPr txBox="1"/>
          <p:nvPr/>
        </p:nvSpPr>
        <p:spPr>
          <a:xfrm>
            <a:off x="895847" y="2769371"/>
            <a:ext cx="2873275" cy="338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OBJECTIVE: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Lead carriers to build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brand  awareness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for Vitamin Water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7B3B74D-EF10-EBEC-7FC1-7275CB40FDAE}"/>
              </a:ext>
            </a:extLst>
          </p:cNvPr>
          <p:cNvSpPr/>
          <p:nvPr/>
        </p:nvSpPr>
        <p:spPr>
          <a:xfrm>
            <a:off x="4388090" y="1044003"/>
            <a:ext cx="1346332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N" sz="1500" b="1" dirty="0">
                <a:solidFill>
                  <a:srgbClr val="C00000"/>
                </a:solidFill>
                <a:latin typeface="Bahnschrift" panose="020B0502040204020203" pitchFamily="34" charset="0"/>
              </a:rPr>
              <a:t>P2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469DC5C-88FC-4CED-F9A4-5E149E258C4C}"/>
              </a:ext>
            </a:extLst>
          </p:cNvPr>
          <p:cNvSpPr/>
          <p:nvPr/>
        </p:nvSpPr>
        <p:spPr>
          <a:xfrm>
            <a:off x="7877497" y="1044003"/>
            <a:ext cx="1346332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N" sz="1500" b="1" dirty="0">
                <a:solidFill>
                  <a:srgbClr val="C00000"/>
                </a:solidFill>
                <a:latin typeface="Bahnschrift" panose="020B0502040204020203" pitchFamily="34" charset="0"/>
              </a:rPr>
              <a:t>P3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F87DDDD-4512-83C2-EF9D-2029506E68C9}"/>
              </a:ext>
            </a:extLst>
          </p:cNvPr>
          <p:cNvSpPr/>
          <p:nvPr/>
        </p:nvSpPr>
        <p:spPr>
          <a:xfrm>
            <a:off x="830853" y="6352098"/>
            <a:ext cx="1812504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latin typeface="Bahnschrift" panose="020B0502040204020203" pitchFamily="34" charset="0"/>
              </a:rPr>
              <a:t>CAT A, B, C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7FDB878-1F23-1340-CBC5-4D0FB877CD54}"/>
              </a:ext>
            </a:extLst>
          </p:cNvPr>
          <p:cNvSpPr/>
          <p:nvPr/>
        </p:nvSpPr>
        <p:spPr>
          <a:xfrm>
            <a:off x="5166510" y="6352098"/>
            <a:ext cx="1812504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latin typeface="Bahnschrift" panose="020B0502040204020203" pitchFamily="34" charset="0"/>
              </a:rPr>
              <a:t>CAT A, B, C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1BBAF6C-E487-F9E3-D905-374B8E9FD5D0}"/>
              </a:ext>
            </a:extLst>
          </p:cNvPr>
          <p:cNvSpPr/>
          <p:nvPr/>
        </p:nvSpPr>
        <p:spPr>
          <a:xfrm>
            <a:off x="8780057" y="6352098"/>
            <a:ext cx="1812504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latin typeface="Bahnschrift" panose="020B0502040204020203" pitchFamily="34" charset="0"/>
              </a:rPr>
              <a:t>CAT A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1C077B2-934E-4D29-7D7B-1D7D6C9D524B}"/>
              </a:ext>
            </a:extLst>
          </p:cNvPr>
          <p:cNvSpPr txBox="1"/>
          <p:nvPr/>
        </p:nvSpPr>
        <p:spPr>
          <a:xfrm>
            <a:off x="732888" y="4354158"/>
            <a:ext cx="9925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Orange Juice</a:t>
            </a:r>
          </a:p>
        </p:txBody>
      </p:sp>
      <p:sp>
        <p:nvSpPr>
          <p:cNvPr id="61" name="AutoShape 8" descr="Rahul Subramanian Creator Stats, Biography | About Rahul Subramanian -  Forbes India">
            <a:extLst>
              <a:ext uri="{FF2B5EF4-FFF2-40B4-BE49-F238E27FC236}">
                <a16:creationId xmlns:a16="http://schemas.microsoft.com/office/drawing/2014/main" id="{D388CB9C-55AC-B792-EA14-52384B66BB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082" name="Picture 10" descr="Rahul Subramanian to engage in crowd-work with upcoming comedy special  'Rahul Talks to People'">
            <a:extLst>
              <a:ext uri="{FF2B5EF4-FFF2-40B4-BE49-F238E27FC236}">
                <a16:creationId xmlns:a16="http://schemas.microsoft.com/office/drawing/2014/main" id="{8197E966-A546-59E2-7872-C160021093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79"/>
          <a:stretch/>
        </p:blipFill>
        <p:spPr bwMode="auto">
          <a:xfrm>
            <a:off x="7927643" y="4811611"/>
            <a:ext cx="900432" cy="89971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CB1DB3FF-2BB3-06E0-3CBD-6180720F3D5A}"/>
              </a:ext>
            </a:extLst>
          </p:cNvPr>
          <p:cNvSpPr txBox="1"/>
          <p:nvPr/>
        </p:nvSpPr>
        <p:spPr>
          <a:xfrm>
            <a:off x="7927643" y="5706410"/>
            <a:ext cx="939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Rahul S. </a:t>
            </a:r>
            <a:b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(Bengaluru)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FBE627A-916F-D15D-D70D-539B53347C43}"/>
              </a:ext>
            </a:extLst>
          </p:cNvPr>
          <p:cNvSpPr txBox="1"/>
          <p:nvPr/>
        </p:nvSpPr>
        <p:spPr>
          <a:xfrm>
            <a:off x="1641446" y="5706410"/>
            <a:ext cx="12650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Because Why Not</a:t>
            </a:r>
            <a:b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(Maharashtra) </a:t>
            </a:r>
          </a:p>
        </p:txBody>
      </p:sp>
      <p:cxnSp>
        <p:nvCxnSpPr>
          <p:cNvPr id="3075" name="Straight Connector 3074">
            <a:extLst>
              <a:ext uri="{FF2B5EF4-FFF2-40B4-BE49-F238E27FC236}">
                <a16:creationId xmlns:a16="http://schemas.microsoft.com/office/drawing/2014/main" id="{58C209CE-48EF-976E-CFFD-BE2DB0FB366B}"/>
              </a:ext>
            </a:extLst>
          </p:cNvPr>
          <p:cNvCxnSpPr>
            <a:cxnSpLocks/>
          </p:cNvCxnSpPr>
          <p:nvPr/>
        </p:nvCxnSpPr>
        <p:spPr>
          <a:xfrm>
            <a:off x="135955" y="6196737"/>
            <a:ext cx="1161677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7" name="Rectangle 3076">
            <a:extLst>
              <a:ext uri="{FF2B5EF4-FFF2-40B4-BE49-F238E27FC236}">
                <a16:creationId xmlns:a16="http://schemas.microsoft.com/office/drawing/2014/main" id="{62BD873D-11E7-540F-D5E1-62493370756A}"/>
              </a:ext>
            </a:extLst>
          </p:cNvPr>
          <p:cNvSpPr/>
          <p:nvPr/>
        </p:nvSpPr>
        <p:spPr>
          <a:xfrm rot="16200000">
            <a:off x="-183145" y="1355432"/>
            <a:ext cx="1053925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latin typeface="Bahnschrift" panose="020B0502040204020203" pitchFamily="34" charset="0"/>
              </a:rPr>
              <a:t>PRIORITY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E36FB06-CF12-930D-A057-6EF68810AEF7}"/>
              </a:ext>
            </a:extLst>
          </p:cNvPr>
          <p:cNvCxnSpPr>
            <a:cxnSpLocks/>
          </p:cNvCxnSpPr>
          <p:nvPr/>
        </p:nvCxnSpPr>
        <p:spPr>
          <a:xfrm>
            <a:off x="135955" y="3319796"/>
            <a:ext cx="1161677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EB58F506-C1E2-6CCF-AABD-72863A12AEA8}"/>
              </a:ext>
            </a:extLst>
          </p:cNvPr>
          <p:cNvSpPr/>
          <p:nvPr/>
        </p:nvSpPr>
        <p:spPr>
          <a:xfrm rot="16200000">
            <a:off x="36717" y="6360858"/>
            <a:ext cx="6141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latin typeface="Bahnschrift" panose="020B0502040204020203" pitchFamily="34" charset="0"/>
              </a:rPr>
              <a:t>TYPE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E4D7336-4680-0469-8B14-5CA708B0D9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64869" y="3410014"/>
            <a:ext cx="935232" cy="916465"/>
          </a:xfrm>
          <a:prstGeom prst="ellipse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8F5783C-34F6-A79D-F818-F24225A0D162}"/>
              </a:ext>
            </a:extLst>
          </p:cNvPr>
          <p:cNvSpPr txBox="1"/>
          <p:nvPr/>
        </p:nvSpPr>
        <p:spPr>
          <a:xfrm>
            <a:off x="2001901" y="4360384"/>
            <a:ext cx="5245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Bassi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1284475-3880-0972-9F33-B48970C9660A}"/>
              </a:ext>
            </a:extLst>
          </p:cNvPr>
          <p:cNvSpPr txBox="1"/>
          <p:nvPr/>
        </p:nvSpPr>
        <p:spPr>
          <a:xfrm>
            <a:off x="6409786" y="4289013"/>
            <a:ext cx="994182" cy="44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Ishita Mangal</a:t>
            </a:r>
          </a:p>
          <a:p>
            <a:pPr algn="ctr"/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(Fashion)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940749A-AA20-6B24-B4DD-D92B53DA1614}"/>
              </a:ext>
            </a:extLst>
          </p:cNvPr>
          <p:cNvSpPr txBox="1"/>
          <p:nvPr/>
        </p:nvSpPr>
        <p:spPr>
          <a:xfrm>
            <a:off x="5440656" y="4248783"/>
            <a:ext cx="788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Krutika</a:t>
            </a:r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(Lifestyle)</a:t>
            </a:r>
          </a:p>
        </p:txBody>
      </p:sp>
      <p:sp>
        <p:nvSpPr>
          <p:cNvPr id="3079" name="TextBox 26">
            <a:extLst>
              <a:ext uri="{FF2B5EF4-FFF2-40B4-BE49-F238E27FC236}">
                <a16:creationId xmlns:a16="http://schemas.microsoft.com/office/drawing/2014/main" id="{944BF3BB-B2CB-172E-5D6C-ED6C1FE97BCB}"/>
              </a:ext>
            </a:extLst>
          </p:cNvPr>
          <p:cNvSpPr txBox="1"/>
          <p:nvPr/>
        </p:nvSpPr>
        <p:spPr>
          <a:xfrm>
            <a:off x="4453443" y="2778258"/>
            <a:ext cx="3160410" cy="338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OBJECTIVE: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Create a context for consumption while maintaining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brand resonance</a:t>
            </a:r>
          </a:p>
        </p:txBody>
      </p:sp>
      <p:sp>
        <p:nvSpPr>
          <p:cNvPr id="3080" name="TextBox 26">
            <a:extLst>
              <a:ext uri="{FF2B5EF4-FFF2-40B4-BE49-F238E27FC236}">
                <a16:creationId xmlns:a16="http://schemas.microsoft.com/office/drawing/2014/main" id="{50323EAD-FC8C-C0D8-C0B7-01FF65B8473E}"/>
              </a:ext>
            </a:extLst>
          </p:cNvPr>
          <p:cNvSpPr txBox="1"/>
          <p:nvPr/>
        </p:nvSpPr>
        <p:spPr>
          <a:xfrm>
            <a:off x="8001558" y="2785420"/>
            <a:ext cx="3317358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OBJECTIVE: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Lend their good will and enjoyable vibes to the brand communication to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build brand love</a:t>
            </a:r>
            <a:endParaRPr lang="en-US" sz="11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I Try To Find Humour In Mundane Situations: YouTuber Niharika NM | Femina.in">
            <a:extLst>
              <a:ext uri="{FF2B5EF4-FFF2-40B4-BE49-F238E27FC236}">
                <a16:creationId xmlns:a16="http://schemas.microsoft.com/office/drawing/2014/main" id="{B256C139-DEC5-4B69-93AC-07A30D08C6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6" t="665" r="256" b="25608"/>
          <a:stretch/>
        </p:blipFill>
        <p:spPr bwMode="auto">
          <a:xfrm>
            <a:off x="2989823" y="3461055"/>
            <a:ext cx="882423" cy="88242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FE9084CB-0EFF-49F8-9DF8-DCADFA6C2E1F}"/>
              </a:ext>
            </a:extLst>
          </p:cNvPr>
          <p:cNvSpPr txBox="1"/>
          <p:nvPr/>
        </p:nvSpPr>
        <p:spPr>
          <a:xfrm>
            <a:off x="2921482" y="4352576"/>
            <a:ext cx="9236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Niharika NM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7060247-E03E-45A8-BE02-4B8468DEFD38}"/>
              </a:ext>
            </a:extLst>
          </p:cNvPr>
          <p:cNvSpPr txBox="1"/>
          <p:nvPr/>
        </p:nvSpPr>
        <p:spPr>
          <a:xfrm>
            <a:off x="10933332" y="4359797"/>
            <a:ext cx="10294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Gaurav </a:t>
            </a:r>
            <a:r>
              <a:rPr lang="en-I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Kapur</a:t>
            </a:r>
            <a:endParaRPr lang="en-I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8" name="Picture 8" descr="article image">
            <a:extLst>
              <a:ext uri="{FF2B5EF4-FFF2-40B4-BE49-F238E27FC236}">
                <a16:creationId xmlns:a16="http://schemas.microsoft.com/office/drawing/2014/main" id="{69D4235E-273F-4AD9-93D9-70BEBFE27E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4" t="674" r="8244" b="34000"/>
          <a:stretch/>
        </p:blipFill>
        <p:spPr bwMode="auto">
          <a:xfrm>
            <a:off x="5451992" y="3473676"/>
            <a:ext cx="807615" cy="78988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2" descr="Shehzaan Khan Dancer | Biography Career Choreographer">
            <a:extLst>
              <a:ext uri="{FF2B5EF4-FFF2-40B4-BE49-F238E27FC236}">
                <a16:creationId xmlns:a16="http://schemas.microsoft.com/office/drawing/2014/main" id="{DA582D66-A314-42BC-82AA-955B9E620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421" y="3468364"/>
            <a:ext cx="765579" cy="77905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1B524C76-3A5A-40D2-B037-B44B2F51D143}"/>
              </a:ext>
            </a:extLst>
          </p:cNvPr>
          <p:cNvSpPr txBox="1"/>
          <p:nvPr/>
        </p:nvSpPr>
        <p:spPr>
          <a:xfrm>
            <a:off x="4368285" y="4250936"/>
            <a:ext cx="9092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Shehzaan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(Dancer)</a:t>
            </a:r>
            <a:endParaRPr lang="en-I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Aiyyo Shraddha Biography, Wiki Age, Husband, Family, Movies &amp; More">
            <a:extLst>
              <a:ext uri="{FF2B5EF4-FFF2-40B4-BE49-F238E27FC236}">
                <a16:creationId xmlns:a16="http://schemas.microsoft.com/office/drawing/2014/main" id="{F1E8EC4C-A7B8-FCEA-4E7B-59055F4F1F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3" t="830" r="493" b="19170"/>
          <a:stretch/>
        </p:blipFill>
        <p:spPr bwMode="auto">
          <a:xfrm>
            <a:off x="2961582" y="4814435"/>
            <a:ext cx="953470" cy="95347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BCBAA9E-4778-3D25-6A5B-C7754AD335A4}"/>
              </a:ext>
            </a:extLst>
          </p:cNvPr>
          <p:cNvSpPr txBox="1"/>
          <p:nvPr/>
        </p:nvSpPr>
        <p:spPr>
          <a:xfrm>
            <a:off x="2960237" y="5717840"/>
            <a:ext cx="1157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Aiyyo</a:t>
            </a:r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 Shraddha</a:t>
            </a:r>
            <a:b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(Karnataka) </a:t>
            </a:r>
          </a:p>
        </p:txBody>
      </p:sp>
      <p:pic>
        <p:nvPicPr>
          <p:cNvPr id="2054" name="Picture 6" descr="Ishita Mangal on exploring India through fabrics through her  #IshtatesofIndia series">
            <a:extLst>
              <a:ext uri="{FF2B5EF4-FFF2-40B4-BE49-F238E27FC236}">
                <a16:creationId xmlns:a16="http://schemas.microsoft.com/office/drawing/2014/main" id="{9C33A37E-1F0D-AC56-512A-87D40B85EE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2" r="16227"/>
          <a:stretch/>
        </p:blipFill>
        <p:spPr bwMode="auto">
          <a:xfrm>
            <a:off x="6506060" y="3501775"/>
            <a:ext cx="788999" cy="78899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Gaurav Kapoor Comedy, Gaurav Kapoor Stand up Shows, Gaurav Kapoor Live  Events in US &amp; Canada">
            <a:extLst>
              <a:ext uri="{FF2B5EF4-FFF2-40B4-BE49-F238E27FC236}">
                <a16:creationId xmlns:a16="http://schemas.microsoft.com/office/drawing/2014/main" id="{350CB3D9-8A22-2FC0-88F0-FCEA3139B3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84947" y="3466673"/>
            <a:ext cx="803146" cy="80314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From Social Media Stardom to Celeb Training: Pranit Shilimkar on Redefining  Fitness Content Creation - News18">
            <a:extLst>
              <a:ext uri="{FF2B5EF4-FFF2-40B4-BE49-F238E27FC236}">
                <a16:creationId xmlns:a16="http://schemas.microsoft.com/office/drawing/2014/main" id="{D87BA07E-04CF-3FE0-BC4D-71B34C3EAD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5431664" y="4837459"/>
            <a:ext cx="953471" cy="95347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3704E047-13A2-D1A5-516B-75A3FF737F5E}"/>
              </a:ext>
            </a:extLst>
          </p:cNvPr>
          <p:cNvSpPr txBox="1"/>
          <p:nvPr/>
        </p:nvSpPr>
        <p:spPr>
          <a:xfrm>
            <a:off x="5095903" y="5772271"/>
            <a:ext cx="1513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Pranit </a:t>
            </a:r>
            <a:r>
              <a:rPr lang="en-IN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Shilimkar</a:t>
            </a:r>
            <a:endParaRPr lang="en-I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IN" sz="1000" b="1" dirty="0">
                <a:latin typeface="Arial" panose="020B0604020202020204" pitchFamily="34" charset="0"/>
                <a:cs typeface="Arial" panose="020B0604020202020204" pitchFamily="34" charset="0"/>
              </a:rPr>
              <a:t>(Fitness/Maharashtra)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B87A6D5-EF84-9C21-15D3-24A9EBD9FDFC}"/>
              </a:ext>
            </a:extLst>
          </p:cNvPr>
          <p:cNvSpPr/>
          <p:nvPr/>
        </p:nvSpPr>
        <p:spPr>
          <a:xfrm>
            <a:off x="763436" y="2682187"/>
            <a:ext cx="3190228" cy="5073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D135F88-B8EF-FDA2-F087-89EA17C0F158}"/>
              </a:ext>
            </a:extLst>
          </p:cNvPr>
          <p:cNvSpPr/>
          <p:nvPr/>
        </p:nvSpPr>
        <p:spPr>
          <a:xfrm>
            <a:off x="4294979" y="2688719"/>
            <a:ext cx="3208533" cy="5073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948D1A9-19C4-BABE-E9E9-01EDD2F735AC}"/>
              </a:ext>
            </a:extLst>
          </p:cNvPr>
          <p:cNvSpPr/>
          <p:nvPr/>
        </p:nvSpPr>
        <p:spPr>
          <a:xfrm>
            <a:off x="7886179" y="2682187"/>
            <a:ext cx="3432736" cy="5073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69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35;p37"/>
          <p:cNvSpPr/>
          <p:nvPr/>
        </p:nvSpPr>
        <p:spPr>
          <a:xfrm>
            <a:off x="8082370" y="1279135"/>
            <a:ext cx="2908800" cy="3426364"/>
          </a:xfrm>
          <a:prstGeom prst="roundRect">
            <a:avLst>
              <a:gd name="adj" fmla="val 7042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60933" rIns="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333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lgate Ready BETA5" panose="020B0203040202020204" pitchFamily="34" charset="77"/>
              <a:ea typeface="Work Sans"/>
              <a:cs typeface="Work Sans"/>
              <a:sym typeface="Work Sans"/>
            </a:endParaRPr>
          </a:p>
        </p:txBody>
      </p:sp>
      <p:sp>
        <p:nvSpPr>
          <p:cNvPr id="3" name="Google Shape;336;p37"/>
          <p:cNvSpPr/>
          <p:nvPr/>
        </p:nvSpPr>
        <p:spPr>
          <a:xfrm>
            <a:off x="4640703" y="1279135"/>
            <a:ext cx="2908800" cy="3426364"/>
          </a:xfrm>
          <a:prstGeom prst="roundRect">
            <a:avLst>
              <a:gd name="adj" fmla="val 7042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60933" rIns="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333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lgate Ready BETA5" panose="020B0203040202020204" pitchFamily="34" charset="77"/>
              <a:ea typeface="Work Sans"/>
              <a:cs typeface="Work Sans"/>
              <a:sym typeface="Work Sans"/>
            </a:endParaRPr>
          </a:p>
        </p:txBody>
      </p:sp>
      <p:sp>
        <p:nvSpPr>
          <p:cNvPr id="4" name="Google Shape;337;p37"/>
          <p:cNvSpPr/>
          <p:nvPr/>
        </p:nvSpPr>
        <p:spPr>
          <a:xfrm>
            <a:off x="1199103" y="1279135"/>
            <a:ext cx="2908800" cy="3426364"/>
          </a:xfrm>
          <a:prstGeom prst="roundRect">
            <a:avLst>
              <a:gd name="adj" fmla="val 7042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60933" rIns="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333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lgate Ready BETA5" panose="020B0203040202020204" pitchFamily="34" charset="77"/>
              <a:ea typeface="Work Sans"/>
              <a:cs typeface="Work Sans"/>
              <a:sym typeface="Work Sans"/>
            </a:endParaRPr>
          </a:p>
        </p:txBody>
      </p:sp>
      <p:sp>
        <p:nvSpPr>
          <p:cNvPr id="5" name="Google Shape;338;p37"/>
          <p:cNvSpPr/>
          <p:nvPr/>
        </p:nvSpPr>
        <p:spPr>
          <a:xfrm>
            <a:off x="8069673" y="1270911"/>
            <a:ext cx="2908800" cy="800800"/>
          </a:xfrm>
          <a:prstGeom prst="roundRect">
            <a:avLst>
              <a:gd name="adj" fmla="val 21420"/>
            </a:avLst>
          </a:prstGeom>
          <a:noFill/>
          <a:ln>
            <a:noFill/>
          </a:ln>
        </p:spPr>
        <p:txBody>
          <a:bodyPr spcFirstLastPara="1" wrap="square" lIns="0" tIns="60933" rIns="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lgate Ready BETA5" panose="020B0203040202020204" pitchFamily="34" charset="77"/>
                <a:ea typeface="Work Sans Regular"/>
                <a:cs typeface="Work Sans Regular"/>
                <a:sym typeface="Work Sans Regular"/>
              </a:rPr>
              <a:t>Micro Influencers (CAT C)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lgate Ready BETA5" panose="020B0203040202020204" pitchFamily="34" charset="77"/>
              <a:ea typeface="Work Sans Regular"/>
              <a:cs typeface="Work Sans Regular"/>
              <a:sym typeface="Work Sans Regular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333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olgate Ready BETA5" panose="020B0203040202020204" pitchFamily="34" charset="77"/>
                <a:ea typeface="Work Sans"/>
                <a:cs typeface="Work Sans"/>
                <a:sym typeface="Work Sans"/>
              </a:rPr>
              <a:t> Follower Size: 10,000 – 1,00,000</a:t>
            </a:r>
            <a:endParaRPr kumimoji="0" sz="1333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olgate Ready BETA5" panose="020B0203040202020204" pitchFamily="34" charset="77"/>
              <a:ea typeface="Work Sans"/>
              <a:cs typeface="Work Sans"/>
              <a:sym typeface="Work Sans"/>
            </a:endParaRPr>
          </a:p>
        </p:txBody>
      </p:sp>
      <p:sp>
        <p:nvSpPr>
          <p:cNvPr id="6" name="Google Shape;339;p37"/>
          <p:cNvSpPr/>
          <p:nvPr/>
        </p:nvSpPr>
        <p:spPr>
          <a:xfrm>
            <a:off x="4616950" y="1270911"/>
            <a:ext cx="2908800" cy="800800"/>
          </a:xfrm>
          <a:prstGeom prst="roundRect">
            <a:avLst>
              <a:gd name="adj" fmla="val 23170"/>
            </a:avLst>
          </a:prstGeom>
          <a:noFill/>
          <a:ln>
            <a:noFill/>
          </a:ln>
        </p:spPr>
        <p:txBody>
          <a:bodyPr spcFirstLastPara="1" wrap="square" lIns="0" tIns="60933" rIns="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lgate Ready BETA5" panose="020B0203040202020204" pitchFamily="34" charset="77"/>
                <a:ea typeface="Work Sans Regular"/>
                <a:cs typeface="Work Sans Regular"/>
                <a:sym typeface="Work Sans Regular"/>
              </a:rPr>
              <a:t>Macro Influencers (CAT B)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lgate Ready BETA5" panose="020B0203040202020204" pitchFamily="34" charset="77"/>
              <a:ea typeface="Work Sans Regular"/>
              <a:cs typeface="Work Sans Regular"/>
              <a:sym typeface="Work Sans Regular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333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olgate Ready BETA5" panose="020B0203040202020204" pitchFamily="34" charset="77"/>
                <a:ea typeface="Work Sans"/>
                <a:cs typeface="Work Sans"/>
                <a:sym typeface="Work Sans"/>
              </a:rPr>
              <a:t> Follower Size: 1,00,000 – 1 Mn</a:t>
            </a:r>
            <a:endParaRPr kumimoji="0" sz="1333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olgate Ready BETA5" panose="020B0203040202020204" pitchFamily="34" charset="77"/>
              <a:ea typeface="Work Sans"/>
              <a:cs typeface="Work Sans"/>
              <a:sym typeface="Work Sans"/>
            </a:endParaRPr>
          </a:p>
        </p:txBody>
      </p:sp>
      <p:sp>
        <p:nvSpPr>
          <p:cNvPr id="7" name="Google Shape;340;p37"/>
          <p:cNvSpPr/>
          <p:nvPr/>
        </p:nvSpPr>
        <p:spPr>
          <a:xfrm>
            <a:off x="1119343" y="1270911"/>
            <a:ext cx="2908800" cy="800800"/>
          </a:xfrm>
          <a:prstGeom prst="roundRect">
            <a:avLst>
              <a:gd name="adj" fmla="val 25600"/>
            </a:avLst>
          </a:prstGeom>
          <a:noFill/>
          <a:ln>
            <a:noFill/>
          </a:ln>
        </p:spPr>
        <p:txBody>
          <a:bodyPr spcFirstLastPara="1" wrap="square" lIns="0" tIns="60933" rIns="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lgate Ready BETA5" panose="020B0203040202020204" pitchFamily="34" charset="77"/>
                <a:ea typeface="Work Sans Regular"/>
                <a:cs typeface="Work Sans Regular"/>
                <a:sym typeface="Work Sans Regular"/>
              </a:rPr>
              <a:t>Mega Influencers (CAT A)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lgate Ready BETA5" panose="020B0203040202020204" pitchFamily="34" charset="77"/>
              <a:ea typeface="Work Sans Regular"/>
              <a:cs typeface="Work Sans Regular"/>
              <a:sym typeface="Work Sans Regular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333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olgate Ready BETA5" panose="020B0203040202020204" pitchFamily="34" charset="77"/>
                <a:ea typeface="Work Sans"/>
                <a:cs typeface="Work Sans"/>
                <a:sym typeface="Work Sans"/>
              </a:rPr>
              <a:t> Follower Size: 1 Mn+ followers</a:t>
            </a:r>
            <a:endParaRPr kumimoji="0" sz="1333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olgate Ready BETA5" panose="020B0203040202020204" pitchFamily="34" charset="77"/>
              <a:ea typeface="Work Sans"/>
              <a:cs typeface="Work Sans"/>
              <a:sym typeface="Work San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4FCEA5A-786F-6EDE-BBCE-5BE37CFD30F7}"/>
              </a:ext>
            </a:extLst>
          </p:cNvPr>
          <p:cNvGrpSpPr/>
          <p:nvPr/>
        </p:nvGrpSpPr>
        <p:grpSpPr>
          <a:xfrm flipH="1">
            <a:off x="1195400" y="2204286"/>
            <a:ext cx="9801200" cy="1642188"/>
            <a:chOff x="1195400" y="2204286"/>
            <a:chExt cx="9801200" cy="1642188"/>
          </a:xfrm>
        </p:grpSpPr>
        <p:sp>
          <p:nvSpPr>
            <p:cNvPr id="10" name="Google Shape;343;p37"/>
            <p:cNvSpPr/>
            <p:nvPr/>
          </p:nvSpPr>
          <p:spPr>
            <a:xfrm flipH="1">
              <a:off x="1200151" y="2204286"/>
              <a:ext cx="9783600" cy="1498000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351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lgate Ready BETA5" panose="020B0203040202020204" pitchFamily="34" charset="77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" name="Google Shape;344;p37"/>
            <p:cNvCxnSpPr/>
            <p:nvPr/>
          </p:nvCxnSpPr>
          <p:spPr>
            <a:xfrm>
              <a:off x="1195400" y="2238251"/>
              <a:ext cx="9801200" cy="1464000"/>
            </a:xfrm>
            <a:prstGeom prst="straightConnector1">
              <a:avLst/>
            </a:prstGeom>
            <a:noFill/>
            <a:ln w="28575" cap="flat" cmpd="sng">
              <a:solidFill>
                <a:srgbClr val="C0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2" name="Google Shape;345;p37"/>
            <p:cNvCxnSpPr/>
            <p:nvPr/>
          </p:nvCxnSpPr>
          <p:spPr>
            <a:xfrm>
              <a:off x="1202686" y="3846474"/>
              <a:ext cx="97792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3" name="Google Shape;346;p37"/>
            <p:cNvSpPr txBox="1"/>
            <p:nvPr/>
          </p:nvSpPr>
          <p:spPr>
            <a:xfrm rot="482219">
              <a:off x="3835157" y="2357699"/>
              <a:ext cx="1253108" cy="2322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sz="1333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olgate Ready BETA5" panose="020B0203040202020204" pitchFamily="34" charset="77"/>
                  <a:ea typeface="Work Sans"/>
                  <a:cs typeface="Work Sans"/>
                  <a:sym typeface="Work Sans"/>
                </a:rPr>
                <a:t>Engagement</a:t>
              </a:r>
              <a:endParaRPr kumimoji="0" sz="1333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lgate Ready BETA5" panose="020B0203040202020204" pitchFamily="34" charset="77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14" name="Google Shape;347;p37"/>
            <p:cNvSpPr txBox="1"/>
            <p:nvPr/>
          </p:nvSpPr>
          <p:spPr>
            <a:xfrm rot="21052275">
              <a:off x="7740292" y="2332704"/>
              <a:ext cx="847129" cy="2822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sz="1333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olgate Ready BETA5" panose="020B0203040202020204" pitchFamily="34" charset="77"/>
                  <a:ea typeface="Work Sans"/>
                  <a:cs typeface="Work Sans"/>
                  <a:sym typeface="Work Sans"/>
                </a:rPr>
                <a:t>Reach</a:t>
              </a:r>
              <a:endParaRPr kumimoji="0" sz="1333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lgate Ready BETA5" panose="020B0203040202020204" pitchFamily="34" charset="77"/>
                <a:ea typeface="Work Sans"/>
                <a:cs typeface="Work Sans"/>
                <a:sym typeface="Work San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endParaRPr kumimoji="0" sz="1333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lgate Ready BETA5" panose="020B0203040202020204" pitchFamily="34" charset="77"/>
                <a:ea typeface="Work Sans"/>
                <a:cs typeface="Work Sans"/>
                <a:sym typeface="Work San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endParaRPr kumimoji="0" sz="1333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lgate Ready BETA5" panose="020B0203040202020204" pitchFamily="34" charset="77"/>
                <a:ea typeface="Work Sans"/>
                <a:cs typeface="Work Sans"/>
                <a:sym typeface="Work San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endParaRPr kumimoji="0" sz="1333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lgate Ready BETA5" panose="020B0203040202020204" pitchFamily="34" charset="77"/>
                <a:ea typeface="Work Sans"/>
                <a:cs typeface="Work Sans"/>
                <a:sym typeface="Work San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B495BE2-03BD-B337-2A8E-07C614904B3D}"/>
              </a:ext>
            </a:extLst>
          </p:cNvPr>
          <p:cNvGrpSpPr/>
          <p:nvPr/>
        </p:nvGrpSpPr>
        <p:grpSpPr>
          <a:xfrm>
            <a:off x="8505993" y="3982289"/>
            <a:ext cx="2110734" cy="517361"/>
            <a:chOff x="1598136" y="4005728"/>
            <a:chExt cx="2110734" cy="51736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2686809-92D3-E8D6-0C91-F59E91B6121D}"/>
                </a:ext>
              </a:extLst>
            </p:cNvPr>
            <p:cNvSpPr txBox="1"/>
            <p:nvPr/>
          </p:nvSpPr>
          <p:spPr>
            <a:xfrm>
              <a:off x="1598136" y="4053382"/>
              <a:ext cx="21107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000" dirty="0">
                  <a:latin typeface="Bahnschrift" panose="020B0502040204020203" pitchFamily="34" charset="0"/>
                </a:rPr>
                <a:t>VISIBILITY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1CB3D82-B7B3-7C91-5D1B-D211E4DEAF12}"/>
                </a:ext>
              </a:extLst>
            </p:cNvPr>
            <p:cNvSpPr txBox="1"/>
            <p:nvPr/>
          </p:nvSpPr>
          <p:spPr>
            <a:xfrm>
              <a:off x="1598136" y="4276868"/>
              <a:ext cx="21107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000" dirty="0">
                  <a:latin typeface="Bahnschrift" panose="020B0502040204020203" pitchFamily="34" charset="0"/>
                </a:rPr>
                <a:t>ENGAGEMENT</a:t>
              </a:r>
            </a:p>
          </p:txBody>
        </p:sp>
        <p:pic>
          <p:nvPicPr>
            <p:cNvPr id="2052" name="Picture 4" descr="Star Images – Browse 11,784,758 Stock Photos, Vectors, and Video | Adobe  Stock">
              <a:extLst>
                <a:ext uri="{FF2B5EF4-FFF2-40B4-BE49-F238E27FC236}">
                  <a16:creationId xmlns:a16="http://schemas.microsoft.com/office/drawing/2014/main" id="{FC5D519F-1038-E1DC-CED9-07B4546D79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4626" y="4272475"/>
              <a:ext cx="232704" cy="2327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Star Images – Browse 11,784,758 Stock Photos, Vectors, and Video | Adobe  Stock">
              <a:extLst>
                <a:ext uri="{FF2B5EF4-FFF2-40B4-BE49-F238E27FC236}">
                  <a16:creationId xmlns:a16="http://schemas.microsoft.com/office/drawing/2014/main" id="{C703F28A-8C90-96B2-BDB8-1389264382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7330" y="4272475"/>
              <a:ext cx="232704" cy="2327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4" descr="Star Images – Browse 11,784,758 Stock Photos, Vectors, and Video | Adobe  Stock">
              <a:extLst>
                <a:ext uri="{FF2B5EF4-FFF2-40B4-BE49-F238E27FC236}">
                  <a16:creationId xmlns:a16="http://schemas.microsoft.com/office/drawing/2014/main" id="{B0FE81AD-9EC6-2C43-DE80-6407ECDC4D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6846" y="4270787"/>
              <a:ext cx="232704" cy="2327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Star Images – Browse 11,784,758 Stock Photos, Vectors, and Video | Adobe  Stock">
              <a:extLst>
                <a:ext uri="{FF2B5EF4-FFF2-40B4-BE49-F238E27FC236}">
                  <a16:creationId xmlns:a16="http://schemas.microsoft.com/office/drawing/2014/main" id="{48E0E1F9-21C1-D6F3-A6E4-47D7E978E2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324" y="4267772"/>
              <a:ext cx="232704" cy="2327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green star icon vector template isolated on a white background 35772321  Vector Art at Vecteezy">
              <a:extLst>
                <a:ext uri="{FF2B5EF4-FFF2-40B4-BE49-F238E27FC236}">
                  <a16:creationId xmlns:a16="http://schemas.microsoft.com/office/drawing/2014/main" id="{C1BF0301-2338-EC7B-0CD2-CAE8A63708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7762" y="4007416"/>
              <a:ext cx="331492" cy="3314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6" descr="green star icon vector template isolated on a white background 35772321  Vector Art at Vecteezy">
              <a:extLst>
                <a:ext uri="{FF2B5EF4-FFF2-40B4-BE49-F238E27FC236}">
                  <a16:creationId xmlns:a16="http://schemas.microsoft.com/office/drawing/2014/main" id="{F9560C14-CAA4-1D75-245A-09540FD7FC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3902" y="4005728"/>
              <a:ext cx="331492" cy="3314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585B690-2009-058C-6D47-91666C03BDA9}"/>
              </a:ext>
            </a:extLst>
          </p:cNvPr>
          <p:cNvGrpSpPr/>
          <p:nvPr/>
        </p:nvGrpSpPr>
        <p:grpSpPr>
          <a:xfrm>
            <a:off x="5098345" y="4009091"/>
            <a:ext cx="2110734" cy="517361"/>
            <a:chOff x="1751433" y="5663061"/>
            <a:chExt cx="2110734" cy="51736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AA162A7-54A1-3B9C-740E-2987846CE0B9}"/>
                </a:ext>
              </a:extLst>
            </p:cNvPr>
            <p:cNvSpPr txBox="1"/>
            <p:nvPr/>
          </p:nvSpPr>
          <p:spPr>
            <a:xfrm>
              <a:off x="1751433" y="5710715"/>
              <a:ext cx="21107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000" dirty="0">
                  <a:latin typeface="Bahnschrift" panose="020B0502040204020203" pitchFamily="34" charset="0"/>
                </a:rPr>
                <a:t>VISIBILITY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7CE57A2-F094-687B-D107-592CBC8471FD}"/>
                </a:ext>
              </a:extLst>
            </p:cNvPr>
            <p:cNvSpPr txBox="1"/>
            <p:nvPr/>
          </p:nvSpPr>
          <p:spPr>
            <a:xfrm>
              <a:off x="1751433" y="5934201"/>
              <a:ext cx="21107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000" dirty="0">
                  <a:latin typeface="Bahnschrift" panose="020B0502040204020203" pitchFamily="34" charset="0"/>
                </a:rPr>
                <a:t>ENGAGEMENT</a:t>
              </a:r>
            </a:p>
          </p:txBody>
        </p:sp>
        <p:pic>
          <p:nvPicPr>
            <p:cNvPr id="27" name="Picture 4" descr="Star Images – Browse 11,784,758 Stock Photos, Vectors, and Video | Adobe  Stock">
              <a:extLst>
                <a:ext uri="{FF2B5EF4-FFF2-40B4-BE49-F238E27FC236}">
                  <a16:creationId xmlns:a16="http://schemas.microsoft.com/office/drawing/2014/main" id="{2B6A0831-DCAE-3DD7-B7BF-783CA37ACF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7923" y="5929808"/>
              <a:ext cx="232704" cy="2327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" descr="Star Images – Browse 11,784,758 Stock Photos, Vectors, and Video | Adobe  Stock">
              <a:extLst>
                <a:ext uri="{FF2B5EF4-FFF2-40B4-BE49-F238E27FC236}">
                  <a16:creationId xmlns:a16="http://schemas.microsoft.com/office/drawing/2014/main" id="{A595C3F1-E11B-C1D2-C6CB-9CD51E8C71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4142" y="5929808"/>
              <a:ext cx="232704" cy="2327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6" descr="green star icon vector template isolated on a white background 35772321  Vector Art at Vecteezy">
              <a:extLst>
                <a:ext uri="{FF2B5EF4-FFF2-40B4-BE49-F238E27FC236}">
                  <a16:creationId xmlns:a16="http://schemas.microsoft.com/office/drawing/2014/main" id="{CF306DB0-EB1A-EDC3-EF36-E9750CD08E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1059" y="5664749"/>
              <a:ext cx="331492" cy="3314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6" descr="green star icon vector template isolated on a white background 35772321  Vector Art at Vecteezy">
              <a:extLst>
                <a:ext uri="{FF2B5EF4-FFF2-40B4-BE49-F238E27FC236}">
                  <a16:creationId xmlns:a16="http://schemas.microsoft.com/office/drawing/2014/main" id="{C0321F23-E0D4-67B9-E705-6625E342A5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7199" y="5663061"/>
              <a:ext cx="331492" cy="3314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4" name="Picture 6" descr="green star icon vector template isolated on a white background 35772321  Vector Art at Vecteezy">
            <a:extLst>
              <a:ext uri="{FF2B5EF4-FFF2-40B4-BE49-F238E27FC236}">
                <a16:creationId xmlns:a16="http://schemas.microsoft.com/office/drawing/2014/main" id="{7B4C54D3-D652-42CA-563F-0D62A1AFC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891" y="4005728"/>
            <a:ext cx="331492" cy="331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84A7BB1-D6AE-96A3-5797-1DB7A47E310B}"/>
              </a:ext>
            </a:extLst>
          </p:cNvPr>
          <p:cNvGrpSpPr/>
          <p:nvPr/>
        </p:nvGrpSpPr>
        <p:grpSpPr>
          <a:xfrm>
            <a:off x="1495251" y="4005728"/>
            <a:ext cx="2110734" cy="526750"/>
            <a:chOff x="8347509" y="4031533"/>
            <a:chExt cx="2110734" cy="526750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7C6A17D0-F147-72BE-31E3-4630573FE43A}"/>
                </a:ext>
              </a:extLst>
            </p:cNvPr>
            <p:cNvGrpSpPr/>
            <p:nvPr/>
          </p:nvGrpSpPr>
          <p:grpSpPr>
            <a:xfrm>
              <a:off x="8347509" y="4040922"/>
              <a:ext cx="2110734" cy="517361"/>
              <a:chOff x="1751433" y="5663061"/>
              <a:chExt cx="2110734" cy="517361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2D1F37A-0EE1-D6D4-5FB4-C7044EFE25BC}"/>
                  </a:ext>
                </a:extLst>
              </p:cNvPr>
              <p:cNvSpPr txBox="1"/>
              <p:nvPr/>
            </p:nvSpPr>
            <p:spPr>
              <a:xfrm>
                <a:off x="1751433" y="5710715"/>
                <a:ext cx="211073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000" dirty="0">
                    <a:latin typeface="Bahnschrift" panose="020B0502040204020203" pitchFamily="34" charset="0"/>
                  </a:rPr>
                  <a:t>VISIBILITY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B482B8F-69EF-78CD-D4BF-7311F1B5ED85}"/>
                  </a:ext>
                </a:extLst>
              </p:cNvPr>
              <p:cNvSpPr txBox="1"/>
              <p:nvPr/>
            </p:nvSpPr>
            <p:spPr>
              <a:xfrm>
                <a:off x="1751433" y="5934201"/>
                <a:ext cx="211073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000" dirty="0">
                    <a:latin typeface="Bahnschrift" panose="020B0502040204020203" pitchFamily="34" charset="0"/>
                  </a:rPr>
                  <a:t>ENGAGEMENT</a:t>
                </a:r>
              </a:p>
            </p:txBody>
          </p:sp>
          <p:pic>
            <p:nvPicPr>
              <p:cNvPr id="38" name="Picture 4" descr="Star Images – Browse 11,784,758 Stock Photos, Vectors, and Video | Adobe  Stock">
                <a:extLst>
                  <a:ext uri="{FF2B5EF4-FFF2-40B4-BE49-F238E27FC236}">
                    <a16:creationId xmlns:a16="http://schemas.microsoft.com/office/drawing/2014/main" id="{CF4958B2-D0BE-1ACA-A917-9410348702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07923" y="5929808"/>
                <a:ext cx="232704" cy="2327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0" name="Picture 6" descr="green star icon vector template isolated on a white background 35772321  Vector Art at Vecteezy">
                <a:extLst>
                  <a:ext uri="{FF2B5EF4-FFF2-40B4-BE49-F238E27FC236}">
                    <a16:creationId xmlns:a16="http://schemas.microsoft.com/office/drawing/2014/main" id="{4E468040-9824-72DB-3655-35564B24FC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51059" y="5664749"/>
                <a:ext cx="331492" cy="3314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" name="Picture 6" descr="green star icon vector template isolated on a white background 35772321  Vector Art at Vecteezy">
                <a:extLst>
                  <a:ext uri="{FF2B5EF4-FFF2-40B4-BE49-F238E27FC236}">
                    <a16:creationId xmlns:a16="http://schemas.microsoft.com/office/drawing/2014/main" id="{E3264B8B-63F4-631A-7163-C7216E2ABE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7199" y="5663061"/>
                <a:ext cx="331492" cy="3314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2" name="Picture 6" descr="green star icon vector template isolated on a white background 35772321  Vector Art at Vecteezy">
              <a:extLst>
                <a:ext uri="{FF2B5EF4-FFF2-40B4-BE49-F238E27FC236}">
                  <a16:creationId xmlns:a16="http://schemas.microsoft.com/office/drawing/2014/main" id="{266CE84B-7FB0-62F2-F17B-5DEB8FA4E4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98943" y="4033221"/>
              <a:ext cx="331492" cy="3314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6" descr="green star icon vector template isolated on a white background 35772321  Vector Art at Vecteezy">
              <a:extLst>
                <a:ext uri="{FF2B5EF4-FFF2-40B4-BE49-F238E27FC236}">
                  <a16:creationId xmlns:a16="http://schemas.microsoft.com/office/drawing/2014/main" id="{8ADC52C9-A6BA-47FC-5539-B1525619D0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35083" y="4031533"/>
              <a:ext cx="331492" cy="3314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2E486C79-572A-9A74-081F-AE38B15162D3}"/>
              </a:ext>
            </a:extLst>
          </p:cNvPr>
          <p:cNvSpPr/>
          <p:nvPr/>
        </p:nvSpPr>
        <p:spPr>
          <a:xfrm>
            <a:off x="8096477" y="5231281"/>
            <a:ext cx="2881466" cy="5244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chemeClr val="bg1"/>
                </a:solidFill>
                <a:latin typeface="Bahnschrift" panose="020B0502040204020203" pitchFamily="34" charset="0"/>
              </a:rPr>
              <a:t>BRAND FRIENDS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24ED225-BEBE-19A8-BC02-AEFA43C74097}"/>
              </a:ext>
            </a:extLst>
          </p:cNvPr>
          <p:cNvSpPr/>
          <p:nvPr/>
        </p:nvSpPr>
        <p:spPr>
          <a:xfrm>
            <a:off x="1199565" y="5231281"/>
            <a:ext cx="2881466" cy="52449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chemeClr val="tx1"/>
                </a:solidFill>
                <a:latin typeface="Bahnschrift" panose="020B0502040204020203" pitchFamily="34" charset="0"/>
              </a:rPr>
              <a:t>OCCASIONAL COLLABORATORS</a:t>
            </a:r>
          </a:p>
        </p:txBody>
      </p:sp>
      <p:sp>
        <p:nvSpPr>
          <p:cNvPr id="50" name="Arrow: Down 49">
            <a:extLst>
              <a:ext uri="{FF2B5EF4-FFF2-40B4-BE49-F238E27FC236}">
                <a16:creationId xmlns:a16="http://schemas.microsoft.com/office/drawing/2014/main" id="{F2264C9C-32FD-F1CE-7165-FBB5AC1290AE}"/>
              </a:ext>
            </a:extLst>
          </p:cNvPr>
          <p:cNvSpPr/>
          <p:nvPr/>
        </p:nvSpPr>
        <p:spPr>
          <a:xfrm>
            <a:off x="2384296" y="4820198"/>
            <a:ext cx="340659" cy="325759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Arrow: Down 50">
            <a:extLst>
              <a:ext uri="{FF2B5EF4-FFF2-40B4-BE49-F238E27FC236}">
                <a16:creationId xmlns:a16="http://schemas.microsoft.com/office/drawing/2014/main" id="{BD3948A4-5F8F-2F84-4953-F6C532330A12}"/>
              </a:ext>
            </a:extLst>
          </p:cNvPr>
          <p:cNvSpPr/>
          <p:nvPr/>
        </p:nvSpPr>
        <p:spPr>
          <a:xfrm>
            <a:off x="5921621" y="4820198"/>
            <a:ext cx="340659" cy="325759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2" name="Arrow: Down 51">
            <a:extLst>
              <a:ext uri="{FF2B5EF4-FFF2-40B4-BE49-F238E27FC236}">
                <a16:creationId xmlns:a16="http://schemas.microsoft.com/office/drawing/2014/main" id="{4BB89954-2843-5216-6EE8-B944E2AEA2C8}"/>
              </a:ext>
            </a:extLst>
          </p:cNvPr>
          <p:cNvSpPr/>
          <p:nvPr/>
        </p:nvSpPr>
        <p:spPr>
          <a:xfrm>
            <a:off x="9352706" y="4809027"/>
            <a:ext cx="340659" cy="325759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DD2BC02-6159-1C7D-DF53-C7EF827CD146}"/>
              </a:ext>
            </a:extLst>
          </p:cNvPr>
          <p:cNvSpPr/>
          <p:nvPr/>
        </p:nvSpPr>
        <p:spPr>
          <a:xfrm>
            <a:off x="4614102" y="5231281"/>
            <a:ext cx="2881466" cy="52449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chemeClr val="bg1"/>
                </a:solidFill>
                <a:latin typeface="Bahnschrift" panose="020B0502040204020203" pitchFamily="34" charset="0"/>
              </a:rPr>
              <a:t>FREQUENT </a:t>
            </a:r>
          </a:p>
          <a:p>
            <a:pPr algn="ctr"/>
            <a:r>
              <a:rPr lang="en-IN" sz="1400" b="1" dirty="0">
                <a:solidFill>
                  <a:schemeClr val="bg1"/>
                </a:solidFill>
                <a:latin typeface="Bahnschrift" panose="020B0502040204020203" pitchFamily="34" charset="0"/>
              </a:rPr>
              <a:t>ACTIVATORS</a:t>
            </a:r>
          </a:p>
        </p:txBody>
      </p:sp>
      <p:sp>
        <p:nvSpPr>
          <p:cNvPr id="55" name="TextBox 26">
            <a:extLst>
              <a:ext uri="{FF2B5EF4-FFF2-40B4-BE49-F238E27FC236}">
                <a16:creationId xmlns:a16="http://schemas.microsoft.com/office/drawing/2014/main" id="{0DFBE4AE-DBA5-6FA4-8691-65EE09596CF0}"/>
              </a:ext>
            </a:extLst>
          </p:cNvPr>
          <p:cNvSpPr txBox="1"/>
          <p:nvPr/>
        </p:nvSpPr>
        <p:spPr>
          <a:xfrm>
            <a:off x="1143236" y="459812"/>
            <a:ext cx="1058394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>
                <a:latin typeface="Bahnschrift" panose="020B0502040204020203" pitchFamily="34" charset="0"/>
              </a:rPr>
              <a:t>Breaking down the associations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7E9C313-12A4-6738-1664-010BBADD1DED}"/>
              </a:ext>
            </a:extLst>
          </p:cNvPr>
          <p:cNvSpPr txBox="1"/>
          <p:nvPr/>
        </p:nvSpPr>
        <p:spPr>
          <a:xfrm>
            <a:off x="8026026" y="5755774"/>
            <a:ext cx="2963288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i="1" dirty="0">
                <a:ea typeface="Mokoto Glitch 1"/>
                <a:cs typeface="Arial" panose="020B0604020202020204" pitchFamily="34" charset="0"/>
                <a:sym typeface="Mokoto Glitch 1"/>
              </a:rPr>
              <a:t>Always-on collaborators, acting as brand advocates, regularly promoting products by integrating it into their content  style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BF1EC4E-6D01-3724-6F63-B134283ABF85}"/>
              </a:ext>
            </a:extLst>
          </p:cNvPr>
          <p:cNvSpPr txBox="1"/>
          <p:nvPr/>
        </p:nvSpPr>
        <p:spPr>
          <a:xfrm>
            <a:off x="4614102" y="5791387"/>
            <a:ext cx="2914496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i="1" dirty="0"/>
              <a:t>Amplifiers of brand messages across a larger audience, with frequent, yet strategically spaced, collaborations.</a:t>
            </a:r>
            <a:endParaRPr lang="en-US" sz="1300" i="1" dirty="0">
              <a:ea typeface="Mokoto Glitch 1"/>
              <a:cs typeface="Arial" panose="020B0604020202020204" pitchFamily="34" charset="0"/>
              <a:sym typeface="Mokoto Glitch 1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4E6D3A3-7155-C32E-0E22-232B9061E823}"/>
              </a:ext>
            </a:extLst>
          </p:cNvPr>
          <p:cNvSpPr txBox="1"/>
          <p:nvPr/>
        </p:nvSpPr>
        <p:spPr>
          <a:xfrm>
            <a:off x="1143236" y="5791387"/>
            <a:ext cx="2965129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i="1" dirty="0"/>
              <a:t>Brand’s partners for high-impact, large-scale campaigns, ensuring mass reach and visibility.</a:t>
            </a:r>
            <a:endParaRPr lang="en-IN" sz="1300" i="1" dirty="0"/>
          </a:p>
        </p:txBody>
      </p:sp>
    </p:spTree>
    <p:extLst>
      <p:ext uri="{BB962C8B-B14F-4D97-AF65-F5344CB8AC3E}">
        <p14:creationId xmlns:p14="http://schemas.microsoft.com/office/powerpoint/2010/main" val="3534198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2E486C79-572A-9A74-081F-AE38B15162D3}"/>
              </a:ext>
            </a:extLst>
          </p:cNvPr>
          <p:cNvSpPr/>
          <p:nvPr/>
        </p:nvSpPr>
        <p:spPr>
          <a:xfrm>
            <a:off x="836775" y="1183698"/>
            <a:ext cx="3125625" cy="524493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chemeClr val="bg1"/>
                </a:solidFill>
                <a:latin typeface="Bahnschrift" panose="020B0502040204020203" pitchFamily="34" charset="0"/>
              </a:rPr>
              <a:t>BRAND FRIENDS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24ED225-BEBE-19A8-BC02-AEFA43C74097}"/>
              </a:ext>
            </a:extLst>
          </p:cNvPr>
          <p:cNvSpPr/>
          <p:nvPr/>
        </p:nvSpPr>
        <p:spPr>
          <a:xfrm>
            <a:off x="8085357" y="1183698"/>
            <a:ext cx="3269867" cy="508451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chemeClr val="tx1"/>
                </a:solidFill>
                <a:latin typeface="Bahnschrift" panose="020B0502040204020203" pitchFamily="34" charset="0"/>
              </a:rPr>
              <a:t>OCCASIONAL COLLABORATORS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DD2BC02-6159-1C7D-DF53-C7EF827CD146}"/>
              </a:ext>
            </a:extLst>
          </p:cNvPr>
          <p:cNvSpPr/>
          <p:nvPr/>
        </p:nvSpPr>
        <p:spPr>
          <a:xfrm>
            <a:off x="4472779" y="1199740"/>
            <a:ext cx="3230348" cy="50845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chemeClr val="bg1"/>
                </a:solidFill>
                <a:latin typeface="Bahnschrift" panose="020B0502040204020203" pitchFamily="34" charset="0"/>
              </a:rPr>
              <a:t>FREQUENT ACTIVATORS</a:t>
            </a:r>
          </a:p>
        </p:txBody>
      </p:sp>
      <p:sp>
        <p:nvSpPr>
          <p:cNvPr id="55" name="TextBox 26">
            <a:extLst>
              <a:ext uri="{FF2B5EF4-FFF2-40B4-BE49-F238E27FC236}">
                <a16:creationId xmlns:a16="http://schemas.microsoft.com/office/drawing/2014/main" id="{0DFBE4AE-DBA5-6FA4-8691-65EE09596CF0}"/>
              </a:ext>
            </a:extLst>
          </p:cNvPr>
          <p:cNvSpPr txBox="1"/>
          <p:nvPr/>
        </p:nvSpPr>
        <p:spPr>
          <a:xfrm>
            <a:off x="766324" y="507358"/>
            <a:ext cx="5870450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500" dirty="0">
                <a:latin typeface="Bahnschrift" panose="020B0502040204020203" pitchFamily="34" charset="0"/>
              </a:rPr>
              <a:t>Defining Their Interventions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2E59F4-7B53-FC33-11DB-98F5E81248F0}"/>
              </a:ext>
            </a:extLst>
          </p:cNvPr>
          <p:cNvSpPr txBox="1"/>
          <p:nvPr/>
        </p:nvSpPr>
        <p:spPr>
          <a:xfrm>
            <a:off x="794033" y="1904409"/>
            <a:ext cx="3457101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ea typeface="Mokoto Glitch 1"/>
                <a:cs typeface="Arial" panose="020B0604020202020204" pitchFamily="34" charset="0"/>
                <a:sym typeface="Mokoto Glitch 1"/>
              </a:rPr>
              <a:t>ALWAYS-ON</a:t>
            </a:r>
            <a:br>
              <a:rPr lang="en-US" sz="1300" b="1" dirty="0">
                <a:ea typeface="Mokoto Glitch 1"/>
                <a:cs typeface="Arial" panose="020B0604020202020204" pitchFamily="34" charset="0"/>
                <a:sym typeface="Mokoto Glitch 1"/>
              </a:rPr>
            </a:br>
            <a:r>
              <a:rPr lang="en-US" sz="1300" dirty="0">
                <a:ea typeface="Mokoto Glitch 1"/>
                <a:cs typeface="Arial" panose="020B0604020202020204" pitchFamily="34" charset="0"/>
                <a:sym typeface="Mokoto Glitch 1"/>
              </a:rPr>
              <a:t>- Topical content</a:t>
            </a:r>
          </a:p>
          <a:p>
            <a:r>
              <a:rPr lang="en-US" sz="1300" dirty="0">
                <a:ea typeface="Mokoto Glitch 1"/>
                <a:cs typeface="Arial" panose="020B0604020202020204" pitchFamily="34" charset="0"/>
                <a:sym typeface="Mokoto Glitch 1"/>
              </a:rPr>
              <a:t>- Trending content </a:t>
            </a:r>
          </a:p>
          <a:p>
            <a:r>
              <a:rPr lang="en-US" sz="1300" dirty="0">
                <a:ea typeface="Mokoto Glitch 1"/>
                <a:cs typeface="Arial" panose="020B0604020202020204" pitchFamily="34" charset="0"/>
                <a:sym typeface="Mokoto Glitch 1"/>
              </a:rPr>
              <a:t>- Everyday brand conversations</a:t>
            </a:r>
          </a:p>
          <a:p>
            <a:endParaRPr lang="en-US" sz="1300" b="1" dirty="0">
              <a:ea typeface="Mokoto Glitch 1"/>
              <a:cs typeface="Arial" panose="020B0604020202020204" pitchFamily="34" charset="0"/>
              <a:sym typeface="Mokoto Glitch 1"/>
            </a:endParaRPr>
          </a:p>
          <a:p>
            <a:r>
              <a:rPr lang="en-US" sz="1300" b="1" dirty="0">
                <a:ea typeface="Mokoto Glitch 1"/>
                <a:cs typeface="Arial" panose="020B0604020202020204" pitchFamily="34" charset="0"/>
                <a:sym typeface="Mokoto Glitch 1"/>
              </a:rPr>
              <a:t>CAMPAIGN</a:t>
            </a:r>
            <a:br>
              <a:rPr lang="en-US" sz="1300" dirty="0">
                <a:ea typeface="Mokoto Glitch 1"/>
                <a:cs typeface="Arial" panose="020B0604020202020204" pitchFamily="34" charset="0"/>
                <a:sym typeface="Mokoto Glitch 1"/>
              </a:rPr>
            </a:br>
            <a:r>
              <a:rPr lang="en-US" sz="1300" dirty="0">
                <a:ea typeface="Mokoto Glitch 1"/>
                <a:cs typeface="Arial" panose="020B0604020202020204" pitchFamily="34" charset="0"/>
                <a:sym typeface="Mokoto Glitch 1"/>
              </a:rPr>
              <a:t>- Campaign reshare</a:t>
            </a:r>
          </a:p>
          <a:p>
            <a:r>
              <a:rPr lang="en-US" sz="1300" dirty="0">
                <a:ea typeface="Mokoto Glitch 1"/>
                <a:cs typeface="Arial" panose="020B0604020202020204" pitchFamily="34" charset="0"/>
                <a:sym typeface="Mokoto Glitch 1"/>
              </a:rPr>
              <a:t>- Collab reel </a:t>
            </a:r>
          </a:p>
          <a:p>
            <a:r>
              <a:rPr lang="en-US" sz="1300" dirty="0">
                <a:ea typeface="Mokoto Glitch 1"/>
                <a:cs typeface="Arial" panose="020B0604020202020204" pitchFamily="34" charset="0"/>
                <a:sym typeface="Mokoto Glitch 1"/>
              </a:rPr>
              <a:t>- Campaign stories</a:t>
            </a:r>
          </a:p>
          <a:p>
            <a:r>
              <a:rPr lang="en-US" sz="1300" dirty="0">
                <a:ea typeface="Mokoto Glitch 1"/>
                <a:cs typeface="Arial" panose="020B0604020202020204" pitchFamily="34" charset="0"/>
                <a:sym typeface="Mokoto Glitch 1"/>
              </a:rPr>
              <a:t>- Campaign participation/ post</a:t>
            </a:r>
            <a:br>
              <a:rPr lang="en-US" sz="1300" dirty="0">
                <a:ea typeface="Mokoto Glitch 1"/>
                <a:cs typeface="Arial" panose="020B0604020202020204" pitchFamily="34" charset="0"/>
                <a:sym typeface="Mokoto Glitch 1"/>
              </a:rPr>
            </a:br>
            <a:br>
              <a:rPr lang="en-US" sz="1300" dirty="0">
                <a:ea typeface="Mokoto Glitch 1"/>
                <a:cs typeface="Arial" panose="020B0604020202020204" pitchFamily="34" charset="0"/>
                <a:sym typeface="Mokoto Glitch 1"/>
              </a:rPr>
            </a:br>
            <a:r>
              <a:rPr lang="en-US" sz="1300" b="1" dirty="0">
                <a:ea typeface="Mokoto Glitch 1"/>
                <a:cs typeface="Arial" panose="020B0604020202020204" pitchFamily="34" charset="0"/>
                <a:sym typeface="Mokoto Glitch 1"/>
              </a:rPr>
              <a:t>CONTEST</a:t>
            </a:r>
            <a:br>
              <a:rPr lang="en-US" sz="1300" dirty="0">
                <a:ea typeface="Mokoto Glitch 1"/>
                <a:cs typeface="Arial" panose="020B0604020202020204" pitchFamily="34" charset="0"/>
                <a:sym typeface="Mokoto Glitch 1"/>
              </a:rPr>
            </a:br>
            <a:r>
              <a:rPr lang="en-US" sz="1300" dirty="0">
                <a:ea typeface="Mokoto Glitch 1"/>
                <a:cs typeface="Arial" panose="020B0604020202020204" pitchFamily="34" charset="0"/>
                <a:sym typeface="Mokoto Glitch 1"/>
              </a:rPr>
              <a:t>- Brand challenge </a:t>
            </a:r>
          </a:p>
          <a:p>
            <a:r>
              <a:rPr lang="en-US" sz="1300" dirty="0">
                <a:ea typeface="Mokoto Glitch 1"/>
                <a:cs typeface="Arial" panose="020B0604020202020204" pitchFamily="34" charset="0"/>
                <a:sym typeface="Mokoto Glitch 1"/>
              </a:rPr>
              <a:t>- Driving UGC Content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F9DB569-4B7F-2D01-4734-1E6A4EFDA641}"/>
              </a:ext>
            </a:extLst>
          </p:cNvPr>
          <p:cNvSpPr/>
          <p:nvPr/>
        </p:nvSpPr>
        <p:spPr>
          <a:xfrm>
            <a:off x="836775" y="4816808"/>
            <a:ext cx="3277911" cy="166563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256819A-302F-0FEB-7E9A-7CAC584EFDC5}"/>
              </a:ext>
            </a:extLst>
          </p:cNvPr>
          <p:cNvSpPr/>
          <p:nvPr/>
        </p:nvSpPr>
        <p:spPr>
          <a:xfrm>
            <a:off x="4439749" y="4816807"/>
            <a:ext cx="3410710" cy="166563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F3033F5-2C0F-9DF5-829A-33A76B3F28DD}"/>
              </a:ext>
            </a:extLst>
          </p:cNvPr>
          <p:cNvSpPr/>
          <p:nvPr/>
        </p:nvSpPr>
        <p:spPr>
          <a:xfrm>
            <a:off x="8085356" y="4816807"/>
            <a:ext cx="3269867" cy="166563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71A24F2-0057-E44B-3AD9-3FA5E67A3836}"/>
              </a:ext>
            </a:extLst>
          </p:cNvPr>
          <p:cNvSpPr txBox="1"/>
          <p:nvPr/>
        </p:nvSpPr>
        <p:spPr>
          <a:xfrm rot="16200000" flipH="1">
            <a:off x="-43255" y="5157062"/>
            <a:ext cx="1145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>
                <a:latin typeface="Bahnschrift" panose="020B0502040204020203" pitchFamily="34" charset="0"/>
              </a:rPr>
              <a:t>DELIVERABLES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09CBF56-29DE-E201-48BA-E730340CC72B}"/>
              </a:ext>
            </a:extLst>
          </p:cNvPr>
          <p:cNvSpPr txBox="1"/>
          <p:nvPr/>
        </p:nvSpPr>
        <p:spPr>
          <a:xfrm rot="16200000" flipH="1">
            <a:off x="-43255" y="3163349"/>
            <a:ext cx="1145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>
                <a:latin typeface="Bahnschrift" panose="020B0502040204020203" pitchFamily="34" charset="0"/>
              </a:rPr>
              <a:t>INTERVENTIONS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48EBCD4-6839-9197-91FE-94C3F260ACD4}"/>
              </a:ext>
            </a:extLst>
          </p:cNvPr>
          <p:cNvSpPr txBox="1"/>
          <p:nvPr/>
        </p:nvSpPr>
        <p:spPr>
          <a:xfrm flipH="1">
            <a:off x="940960" y="4904563"/>
            <a:ext cx="1145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>
                <a:latin typeface="Bahnschrift" panose="020B0502040204020203" pitchFamily="34" charset="0"/>
              </a:rPr>
              <a:t>ALWAYS-ON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A9D7874-0E8E-B7F3-4690-082089066392}"/>
              </a:ext>
            </a:extLst>
          </p:cNvPr>
          <p:cNvSpPr txBox="1"/>
          <p:nvPr/>
        </p:nvSpPr>
        <p:spPr>
          <a:xfrm flipH="1">
            <a:off x="9191162" y="4904563"/>
            <a:ext cx="14965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>
                <a:latin typeface="Bahnschrift" panose="020B0502040204020203" pitchFamily="34" charset="0"/>
              </a:rPr>
              <a:t>CAMPAIGNS ONLY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7630213-105C-EB95-1B01-F91D9B0BBFF8}"/>
              </a:ext>
            </a:extLst>
          </p:cNvPr>
          <p:cNvSpPr txBox="1"/>
          <p:nvPr/>
        </p:nvSpPr>
        <p:spPr>
          <a:xfrm flipH="1">
            <a:off x="2433202" y="4883438"/>
            <a:ext cx="9604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>
                <a:latin typeface="Bahnschrift" panose="020B0502040204020203" pitchFamily="34" charset="0"/>
              </a:rPr>
              <a:t>CAMPAIGNS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C17309C-4F6C-5912-34D8-151A9774429A}"/>
              </a:ext>
            </a:extLst>
          </p:cNvPr>
          <p:cNvCxnSpPr>
            <a:cxnSpLocks/>
          </p:cNvCxnSpPr>
          <p:nvPr/>
        </p:nvCxnSpPr>
        <p:spPr>
          <a:xfrm>
            <a:off x="2378202" y="4970524"/>
            <a:ext cx="0" cy="138261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1" name="TextBox 2050">
            <a:extLst>
              <a:ext uri="{FF2B5EF4-FFF2-40B4-BE49-F238E27FC236}">
                <a16:creationId xmlns:a16="http://schemas.microsoft.com/office/drawing/2014/main" id="{44886947-8112-C5F7-B4A5-C3182C84A41B}"/>
              </a:ext>
            </a:extLst>
          </p:cNvPr>
          <p:cNvSpPr txBox="1"/>
          <p:nvPr/>
        </p:nvSpPr>
        <p:spPr>
          <a:xfrm>
            <a:off x="4439749" y="1904409"/>
            <a:ext cx="291449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C00000"/>
                </a:solidFill>
                <a:ea typeface="Mokoto Glitch 1"/>
                <a:cs typeface="Arial" panose="020B0604020202020204" pitchFamily="34" charset="0"/>
                <a:sym typeface="Mokoto Glitch 1"/>
              </a:rPr>
              <a:t>Kindly define  (STRAT)</a:t>
            </a:r>
          </a:p>
        </p:txBody>
      </p:sp>
      <p:sp>
        <p:nvSpPr>
          <p:cNvPr id="2055" name="TextBox 2054">
            <a:extLst>
              <a:ext uri="{FF2B5EF4-FFF2-40B4-BE49-F238E27FC236}">
                <a16:creationId xmlns:a16="http://schemas.microsoft.com/office/drawing/2014/main" id="{46D7DC2E-E908-99F1-A879-64A1F60877E1}"/>
              </a:ext>
            </a:extLst>
          </p:cNvPr>
          <p:cNvSpPr txBox="1"/>
          <p:nvPr/>
        </p:nvSpPr>
        <p:spPr>
          <a:xfrm>
            <a:off x="925727" y="5204417"/>
            <a:ext cx="145247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ea typeface="Mokoto Glitch 1"/>
                <a:cs typeface="Arial" panose="020B0604020202020204" pitchFamily="34" charset="0"/>
                <a:sym typeface="Mokoto Glitch 1"/>
              </a:rPr>
              <a:t>No. of Influencers: </a:t>
            </a:r>
            <a:br>
              <a:rPr lang="en-US" sz="1100" dirty="0">
                <a:ea typeface="Mokoto Glitch 1"/>
                <a:cs typeface="Arial" panose="020B0604020202020204" pitchFamily="34" charset="0"/>
                <a:sym typeface="Mokoto Glitch 1"/>
              </a:rPr>
            </a:br>
            <a:r>
              <a:rPr lang="en-US" sz="1100" dirty="0">
                <a:ea typeface="Mokoto Glitch 1"/>
                <a:cs typeface="Arial" panose="020B0604020202020204" pitchFamily="34" charset="0"/>
                <a:sym typeface="Mokoto Glitch 1"/>
              </a:rPr>
              <a:t>X/ Month</a:t>
            </a:r>
            <a:br>
              <a:rPr lang="en-US" sz="1100" dirty="0">
                <a:ea typeface="Mokoto Glitch 1"/>
                <a:cs typeface="Arial" panose="020B0604020202020204" pitchFamily="34" charset="0"/>
                <a:sym typeface="Mokoto Glitch 1"/>
              </a:rPr>
            </a:br>
            <a:r>
              <a:rPr lang="en-US" sz="1100" b="1" dirty="0">
                <a:ea typeface="Mokoto Glitch 1"/>
                <a:cs typeface="Arial" panose="020B0604020202020204" pitchFamily="34" charset="0"/>
                <a:sym typeface="Mokoto Glitch 1"/>
              </a:rPr>
              <a:t>Regional: </a:t>
            </a:r>
            <a:r>
              <a:rPr lang="en-US" sz="1100" dirty="0">
                <a:ea typeface="Mokoto Glitch 1"/>
                <a:cs typeface="Arial" panose="020B0604020202020204" pitchFamily="34" charset="0"/>
                <a:sym typeface="Mokoto Glitch 1"/>
              </a:rPr>
              <a:t>X/ Month (for select geos)</a:t>
            </a:r>
            <a:br>
              <a:rPr lang="en-US" sz="1100" dirty="0">
                <a:ea typeface="Mokoto Glitch 1"/>
                <a:cs typeface="Arial" panose="020B0604020202020204" pitchFamily="34" charset="0"/>
                <a:sym typeface="Mokoto Glitch 1"/>
              </a:rPr>
            </a:br>
            <a:r>
              <a:rPr lang="en-US" sz="1100" b="1" dirty="0">
                <a:ea typeface="Mokoto Glitch 1"/>
                <a:cs typeface="Arial" panose="020B0604020202020204" pitchFamily="34" charset="0"/>
                <a:sym typeface="Mokoto Glitch 1"/>
              </a:rPr>
              <a:t>Frequency: </a:t>
            </a:r>
            <a:r>
              <a:rPr lang="en-US" sz="1100" dirty="0">
                <a:ea typeface="Mokoto Glitch 1"/>
                <a:cs typeface="Arial" panose="020B0604020202020204" pitchFamily="34" charset="0"/>
                <a:sym typeface="Mokoto Glitch 1"/>
              </a:rPr>
              <a:t>X/ influencer</a:t>
            </a:r>
          </a:p>
        </p:txBody>
      </p:sp>
      <p:sp>
        <p:nvSpPr>
          <p:cNvPr id="2056" name="TextBox 2055">
            <a:extLst>
              <a:ext uri="{FF2B5EF4-FFF2-40B4-BE49-F238E27FC236}">
                <a16:creationId xmlns:a16="http://schemas.microsoft.com/office/drawing/2014/main" id="{CAAE3AD1-F7D8-98D0-3865-0BFA1B92FC3E}"/>
              </a:ext>
            </a:extLst>
          </p:cNvPr>
          <p:cNvSpPr txBox="1"/>
          <p:nvPr/>
        </p:nvSpPr>
        <p:spPr>
          <a:xfrm>
            <a:off x="2433202" y="5197897"/>
            <a:ext cx="162431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ea typeface="Mokoto Glitch 1"/>
                <a:cs typeface="Arial" panose="020B0604020202020204" pitchFamily="34" charset="0"/>
                <a:sym typeface="Mokoto Glitch 1"/>
              </a:rPr>
              <a:t>No. of Influencers: </a:t>
            </a:r>
            <a:br>
              <a:rPr lang="en-US" sz="1100" dirty="0">
                <a:ea typeface="Mokoto Glitch 1"/>
                <a:cs typeface="Arial" panose="020B0604020202020204" pitchFamily="34" charset="0"/>
                <a:sym typeface="Mokoto Glitch 1"/>
              </a:rPr>
            </a:br>
            <a:r>
              <a:rPr lang="en-US" sz="1100" dirty="0">
                <a:ea typeface="Mokoto Glitch 1"/>
                <a:cs typeface="Arial" panose="020B0604020202020204" pitchFamily="34" charset="0"/>
                <a:sym typeface="Mokoto Glitch 1"/>
              </a:rPr>
              <a:t>Campaign need</a:t>
            </a:r>
            <a:br>
              <a:rPr lang="en-US" sz="1100" dirty="0">
                <a:ea typeface="Mokoto Glitch 1"/>
                <a:cs typeface="Arial" panose="020B0604020202020204" pitchFamily="34" charset="0"/>
                <a:sym typeface="Mokoto Glitch 1"/>
              </a:rPr>
            </a:br>
            <a:r>
              <a:rPr lang="en-US" sz="1100" b="1" dirty="0">
                <a:ea typeface="Mokoto Glitch 1"/>
                <a:cs typeface="Arial" panose="020B0604020202020204" pitchFamily="34" charset="0"/>
                <a:sym typeface="Mokoto Glitch 1"/>
              </a:rPr>
              <a:t>Regional: </a:t>
            </a:r>
            <a:endParaRPr lang="en-US" sz="1100" dirty="0">
              <a:ea typeface="Mokoto Glitch 1"/>
              <a:cs typeface="Arial" panose="020B0604020202020204" pitchFamily="34" charset="0"/>
              <a:sym typeface="Mokoto Glitch 1"/>
            </a:endParaRPr>
          </a:p>
          <a:p>
            <a:r>
              <a:rPr lang="en-US" sz="1100" b="1" dirty="0">
                <a:ea typeface="Mokoto Glitch 1"/>
                <a:cs typeface="Arial" panose="020B0604020202020204" pitchFamily="34" charset="0"/>
                <a:sym typeface="Mokoto Glitch 1"/>
              </a:rPr>
              <a:t>No. of posts:</a:t>
            </a:r>
          </a:p>
        </p:txBody>
      </p:sp>
      <p:sp>
        <p:nvSpPr>
          <p:cNvPr id="2063" name="TextBox 2062">
            <a:extLst>
              <a:ext uri="{FF2B5EF4-FFF2-40B4-BE49-F238E27FC236}">
                <a16:creationId xmlns:a16="http://schemas.microsoft.com/office/drawing/2014/main" id="{9AA636D8-74A0-6213-0368-B5CAC94DC5FA}"/>
              </a:ext>
            </a:extLst>
          </p:cNvPr>
          <p:cNvSpPr txBox="1"/>
          <p:nvPr/>
        </p:nvSpPr>
        <p:spPr>
          <a:xfrm flipH="1">
            <a:off x="4543319" y="4942792"/>
            <a:ext cx="1145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>
                <a:latin typeface="Bahnschrift" panose="020B0502040204020203" pitchFamily="34" charset="0"/>
              </a:rPr>
              <a:t>ALWAYS-ON</a:t>
            </a:r>
          </a:p>
        </p:txBody>
      </p:sp>
      <p:sp>
        <p:nvSpPr>
          <p:cNvPr id="2064" name="TextBox 2063">
            <a:extLst>
              <a:ext uri="{FF2B5EF4-FFF2-40B4-BE49-F238E27FC236}">
                <a16:creationId xmlns:a16="http://schemas.microsoft.com/office/drawing/2014/main" id="{63E94128-49D3-E0CF-2F11-9611705474D2}"/>
              </a:ext>
            </a:extLst>
          </p:cNvPr>
          <p:cNvSpPr txBox="1"/>
          <p:nvPr/>
        </p:nvSpPr>
        <p:spPr>
          <a:xfrm flipH="1">
            <a:off x="6035561" y="4921667"/>
            <a:ext cx="9604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>
                <a:latin typeface="Bahnschrift" panose="020B0502040204020203" pitchFamily="34" charset="0"/>
              </a:rPr>
              <a:t>CAMPAIGNS</a:t>
            </a:r>
          </a:p>
        </p:txBody>
      </p:sp>
      <p:cxnSp>
        <p:nvCxnSpPr>
          <p:cNvPr id="2065" name="Straight Connector 2064">
            <a:extLst>
              <a:ext uri="{FF2B5EF4-FFF2-40B4-BE49-F238E27FC236}">
                <a16:creationId xmlns:a16="http://schemas.microsoft.com/office/drawing/2014/main" id="{9B6C0679-3EC7-780A-57F8-B19E3829EDBE}"/>
              </a:ext>
            </a:extLst>
          </p:cNvPr>
          <p:cNvCxnSpPr>
            <a:cxnSpLocks/>
          </p:cNvCxnSpPr>
          <p:nvPr/>
        </p:nvCxnSpPr>
        <p:spPr>
          <a:xfrm>
            <a:off x="5980561" y="5008753"/>
            <a:ext cx="0" cy="138261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6" name="TextBox 2065">
            <a:extLst>
              <a:ext uri="{FF2B5EF4-FFF2-40B4-BE49-F238E27FC236}">
                <a16:creationId xmlns:a16="http://schemas.microsoft.com/office/drawing/2014/main" id="{1AC8B6F8-FB68-E1EE-8FFC-4B1AC487E832}"/>
              </a:ext>
            </a:extLst>
          </p:cNvPr>
          <p:cNvSpPr txBox="1"/>
          <p:nvPr/>
        </p:nvSpPr>
        <p:spPr>
          <a:xfrm>
            <a:off x="4528086" y="5242646"/>
            <a:ext cx="145247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ea typeface="Mokoto Glitch 1"/>
                <a:cs typeface="Arial" panose="020B0604020202020204" pitchFamily="34" charset="0"/>
                <a:sym typeface="Mokoto Glitch 1"/>
              </a:rPr>
              <a:t>No. of Influencers: </a:t>
            </a:r>
            <a:br>
              <a:rPr lang="en-US" sz="1100" dirty="0">
                <a:ea typeface="Mokoto Glitch 1"/>
                <a:cs typeface="Arial" panose="020B0604020202020204" pitchFamily="34" charset="0"/>
                <a:sym typeface="Mokoto Glitch 1"/>
              </a:rPr>
            </a:br>
            <a:r>
              <a:rPr lang="en-US" sz="1100" dirty="0">
                <a:ea typeface="Mokoto Glitch 1"/>
                <a:cs typeface="Arial" panose="020B0604020202020204" pitchFamily="34" charset="0"/>
                <a:sym typeface="Mokoto Glitch 1"/>
              </a:rPr>
              <a:t>X/ Month</a:t>
            </a:r>
            <a:br>
              <a:rPr lang="en-US" sz="1100" dirty="0">
                <a:ea typeface="Mokoto Glitch 1"/>
                <a:cs typeface="Arial" panose="020B0604020202020204" pitchFamily="34" charset="0"/>
                <a:sym typeface="Mokoto Glitch 1"/>
              </a:rPr>
            </a:br>
            <a:r>
              <a:rPr lang="en-US" sz="1100" b="1" dirty="0">
                <a:ea typeface="Mokoto Glitch 1"/>
                <a:cs typeface="Arial" panose="020B0604020202020204" pitchFamily="34" charset="0"/>
                <a:sym typeface="Mokoto Glitch 1"/>
              </a:rPr>
              <a:t>Regional: </a:t>
            </a:r>
            <a:r>
              <a:rPr lang="en-US" sz="1100" dirty="0">
                <a:ea typeface="Mokoto Glitch 1"/>
                <a:cs typeface="Arial" panose="020B0604020202020204" pitchFamily="34" charset="0"/>
                <a:sym typeface="Mokoto Glitch 1"/>
              </a:rPr>
              <a:t>X/ Month (for select geos)</a:t>
            </a:r>
            <a:br>
              <a:rPr lang="en-US" sz="1100" dirty="0">
                <a:ea typeface="Mokoto Glitch 1"/>
                <a:cs typeface="Arial" panose="020B0604020202020204" pitchFamily="34" charset="0"/>
                <a:sym typeface="Mokoto Glitch 1"/>
              </a:rPr>
            </a:br>
            <a:r>
              <a:rPr lang="en-US" sz="1100" b="1" dirty="0">
                <a:ea typeface="Mokoto Glitch 1"/>
                <a:cs typeface="Arial" panose="020B0604020202020204" pitchFamily="34" charset="0"/>
                <a:sym typeface="Mokoto Glitch 1"/>
              </a:rPr>
              <a:t>Frequency: </a:t>
            </a:r>
            <a:r>
              <a:rPr lang="en-US" sz="1100" dirty="0">
                <a:ea typeface="Mokoto Glitch 1"/>
                <a:cs typeface="Arial" panose="020B0604020202020204" pitchFamily="34" charset="0"/>
                <a:sym typeface="Mokoto Glitch 1"/>
              </a:rPr>
              <a:t>X/ influencer</a:t>
            </a:r>
          </a:p>
        </p:txBody>
      </p:sp>
      <p:sp>
        <p:nvSpPr>
          <p:cNvPr id="2067" name="TextBox 2066">
            <a:extLst>
              <a:ext uri="{FF2B5EF4-FFF2-40B4-BE49-F238E27FC236}">
                <a16:creationId xmlns:a16="http://schemas.microsoft.com/office/drawing/2014/main" id="{9830D20D-A81D-CF2C-96F4-9CE3C31DB973}"/>
              </a:ext>
            </a:extLst>
          </p:cNvPr>
          <p:cNvSpPr txBox="1"/>
          <p:nvPr/>
        </p:nvSpPr>
        <p:spPr>
          <a:xfrm>
            <a:off x="6035561" y="5236126"/>
            <a:ext cx="162431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ea typeface="Mokoto Glitch 1"/>
                <a:cs typeface="Arial" panose="020B0604020202020204" pitchFamily="34" charset="0"/>
                <a:sym typeface="Mokoto Glitch 1"/>
              </a:rPr>
              <a:t>No. of Influencers: </a:t>
            </a:r>
            <a:br>
              <a:rPr lang="en-US" sz="1100" dirty="0">
                <a:ea typeface="Mokoto Glitch 1"/>
                <a:cs typeface="Arial" panose="020B0604020202020204" pitchFamily="34" charset="0"/>
                <a:sym typeface="Mokoto Glitch 1"/>
              </a:rPr>
            </a:br>
            <a:r>
              <a:rPr lang="en-US" sz="1100" dirty="0">
                <a:ea typeface="Mokoto Glitch 1"/>
                <a:cs typeface="Arial" panose="020B0604020202020204" pitchFamily="34" charset="0"/>
                <a:sym typeface="Mokoto Glitch 1"/>
              </a:rPr>
              <a:t>Campaign need</a:t>
            </a:r>
            <a:br>
              <a:rPr lang="en-US" sz="1100" dirty="0">
                <a:ea typeface="Mokoto Glitch 1"/>
                <a:cs typeface="Arial" panose="020B0604020202020204" pitchFamily="34" charset="0"/>
                <a:sym typeface="Mokoto Glitch 1"/>
              </a:rPr>
            </a:br>
            <a:r>
              <a:rPr lang="en-US" sz="1100" b="1" dirty="0">
                <a:ea typeface="Mokoto Glitch 1"/>
                <a:cs typeface="Arial" panose="020B0604020202020204" pitchFamily="34" charset="0"/>
                <a:sym typeface="Mokoto Glitch 1"/>
              </a:rPr>
              <a:t>Regional: </a:t>
            </a:r>
            <a:endParaRPr lang="en-US" sz="1100" dirty="0">
              <a:ea typeface="Mokoto Glitch 1"/>
              <a:cs typeface="Arial" panose="020B0604020202020204" pitchFamily="34" charset="0"/>
              <a:sym typeface="Mokoto Glitch 1"/>
            </a:endParaRPr>
          </a:p>
          <a:p>
            <a:r>
              <a:rPr lang="en-US" sz="1100" b="1" dirty="0">
                <a:ea typeface="Mokoto Glitch 1"/>
                <a:cs typeface="Arial" panose="020B0604020202020204" pitchFamily="34" charset="0"/>
                <a:sym typeface="Mokoto Glitch 1"/>
              </a:rPr>
              <a:t>No. of posts: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134BC9-C6CD-2FCA-59F3-563E572AD5A3}"/>
              </a:ext>
            </a:extLst>
          </p:cNvPr>
          <p:cNvSpPr/>
          <p:nvPr/>
        </p:nvSpPr>
        <p:spPr>
          <a:xfrm>
            <a:off x="814875" y="911378"/>
            <a:ext cx="3825597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ECD8F1-331B-3483-CC94-6169D4AB4D92}"/>
              </a:ext>
            </a:extLst>
          </p:cNvPr>
          <p:cNvSpPr txBox="1"/>
          <p:nvPr/>
        </p:nvSpPr>
        <p:spPr>
          <a:xfrm>
            <a:off x="7981770" y="1799526"/>
            <a:ext cx="291449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C00000"/>
                </a:solidFill>
                <a:ea typeface="Mokoto Glitch 1"/>
                <a:cs typeface="Arial" panose="020B0604020202020204" pitchFamily="34" charset="0"/>
                <a:sym typeface="Mokoto Glitch 1"/>
              </a:rPr>
              <a:t>Kindly define  (STRAT)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0FC083-665A-B797-13CE-C48835B47AFF}"/>
              </a:ext>
            </a:extLst>
          </p:cNvPr>
          <p:cNvSpPr txBox="1"/>
          <p:nvPr/>
        </p:nvSpPr>
        <p:spPr>
          <a:xfrm>
            <a:off x="8085356" y="5247678"/>
            <a:ext cx="291449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C00000"/>
                </a:solidFill>
                <a:ea typeface="Mokoto Glitch 1"/>
                <a:cs typeface="Arial" panose="020B0604020202020204" pitchFamily="34" charset="0"/>
                <a:sym typeface="Mokoto Glitch 1"/>
              </a:rPr>
              <a:t>Kindly define  (STRAT)</a:t>
            </a:r>
          </a:p>
        </p:txBody>
      </p:sp>
    </p:spTree>
    <p:extLst>
      <p:ext uri="{BB962C8B-B14F-4D97-AF65-F5344CB8AC3E}">
        <p14:creationId xmlns:p14="http://schemas.microsoft.com/office/powerpoint/2010/main" val="766219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">
            <a:extLst>
              <a:ext uri="{FF2B5EF4-FFF2-40B4-BE49-F238E27FC236}">
                <a16:creationId xmlns:a16="http://schemas.microsoft.com/office/drawing/2014/main" id="{3D2A722F-9552-9371-9A72-EBD2F4A858E7}"/>
              </a:ext>
            </a:extLst>
          </p:cNvPr>
          <p:cNvSpPr/>
          <p:nvPr/>
        </p:nvSpPr>
        <p:spPr>
          <a:xfrm>
            <a:off x="0" y="-1371600"/>
            <a:ext cx="9588160" cy="8229600"/>
          </a:xfrm>
          <a:custGeom>
            <a:avLst/>
            <a:gdLst/>
            <a:ahLst/>
            <a:cxnLst/>
            <a:rect l="l" t="t" r="r" b="b"/>
            <a:pathLst>
              <a:path w="9588160" h="8229600">
                <a:moveTo>
                  <a:pt x="0" y="0"/>
                </a:moveTo>
                <a:lnTo>
                  <a:pt x="9588159" y="0"/>
                </a:lnTo>
                <a:lnTo>
                  <a:pt x="958815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Freeform 2"/>
          <p:cNvSpPr/>
          <p:nvPr/>
        </p:nvSpPr>
        <p:spPr>
          <a:xfrm>
            <a:off x="-668169" y="1247578"/>
            <a:ext cx="6764169" cy="6764169"/>
          </a:xfrm>
          <a:custGeom>
            <a:avLst/>
            <a:gdLst/>
            <a:ahLst/>
            <a:cxnLst/>
            <a:rect l="l" t="t" r="r" b="b"/>
            <a:pathLst>
              <a:path w="10146253" h="10146253">
                <a:moveTo>
                  <a:pt x="0" y="0"/>
                </a:moveTo>
                <a:lnTo>
                  <a:pt x="10146253" y="0"/>
                </a:lnTo>
                <a:lnTo>
                  <a:pt x="10146253" y="10146253"/>
                </a:lnTo>
                <a:lnTo>
                  <a:pt x="0" y="101462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AutoShape 3"/>
          <p:cNvSpPr/>
          <p:nvPr/>
        </p:nvSpPr>
        <p:spPr>
          <a:xfrm>
            <a:off x="0" y="6311900"/>
            <a:ext cx="12192000" cy="0"/>
          </a:xfrm>
          <a:prstGeom prst="line">
            <a:avLst/>
          </a:prstGeom>
          <a:ln w="38100" cap="flat">
            <a:solidFill>
              <a:srgbClr val="261B1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4" name="AutoShape 4"/>
          <p:cNvSpPr/>
          <p:nvPr/>
        </p:nvSpPr>
        <p:spPr>
          <a:xfrm>
            <a:off x="0" y="6413500"/>
            <a:ext cx="12192000" cy="0"/>
          </a:xfrm>
          <a:prstGeom prst="line">
            <a:avLst/>
          </a:prstGeom>
          <a:ln w="38100" cap="flat">
            <a:solidFill>
              <a:srgbClr val="261B1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5" name="TextBox 26">
            <a:extLst>
              <a:ext uri="{FF2B5EF4-FFF2-40B4-BE49-F238E27FC236}">
                <a16:creationId xmlns:a16="http://schemas.microsoft.com/office/drawing/2014/main" id="{033380AC-9F7C-FE52-3497-3C7F3329B65B}"/>
              </a:ext>
            </a:extLst>
          </p:cNvPr>
          <p:cNvSpPr txBox="1"/>
          <p:nvPr/>
        </p:nvSpPr>
        <p:spPr>
          <a:xfrm>
            <a:off x="5879658" y="4336423"/>
            <a:ext cx="4215318" cy="184665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dirty="0">
                <a:latin typeface="Bahnschrift" panose="020B0502040204020203" pitchFamily="34" charset="0"/>
              </a:rPr>
              <a:t>THANK</a:t>
            </a:r>
          </a:p>
          <a:p>
            <a:r>
              <a:rPr lang="en-US" sz="6000" dirty="0">
                <a:latin typeface="Bahnschrift" panose="020B0502040204020203" pitchFamily="34" charset="0"/>
              </a:rPr>
              <a:t>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1268</Words>
  <Application>Microsoft Macintosh PowerPoint</Application>
  <PresentationFormat>Widescreen</PresentationFormat>
  <Paragraphs>180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Arial</vt:lpstr>
      <vt:lpstr>Arial</vt:lpstr>
      <vt:lpstr>Bahnschrift</vt:lpstr>
      <vt:lpstr>Bahnschrift SemiBold</vt:lpstr>
      <vt:lpstr>Calibri</vt:lpstr>
      <vt:lpstr>Calibri Light</vt:lpstr>
      <vt:lpstr>Colgate Ready BETA5</vt:lpstr>
      <vt:lpstr>Maragsa</vt:lpstr>
      <vt:lpstr>Montserrat</vt:lpstr>
      <vt:lpstr>Verdana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Approach to Defining Faces of Influence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Keren Benjamin</dc:creator>
  <cp:lastModifiedBy>Keren Benjamin</cp:lastModifiedBy>
  <cp:revision>19</cp:revision>
  <dcterms:created xsi:type="dcterms:W3CDTF">2024-08-26T13:56:02Z</dcterms:created>
  <dcterms:modified xsi:type="dcterms:W3CDTF">2024-08-27T09:07:13Z</dcterms:modified>
</cp:coreProperties>
</file>