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82" r:id="rId3"/>
    <p:sldId id="283" r:id="rId4"/>
    <p:sldId id="287" r:id="rId5"/>
    <p:sldId id="322" r:id="rId6"/>
    <p:sldId id="280" r:id="rId7"/>
    <p:sldId id="301" r:id="rId8"/>
    <p:sldId id="304" r:id="rId9"/>
    <p:sldId id="293" r:id="rId10"/>
    <p:sldId id="295" r:id="rId11"/>
    <p:sldId id="297" r:id="rId12"/>
    <p:sldId id="291" r:id="rId13"/>
    <p:sldId id="313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24" r:id="rId31"/>
    <p:sldId id="305" r:id="rId32"/>
    <p:sldId id="319" r:id="rId33"/>
    <p:sldId id="310" r:id="rId34"/>
    <p:sldId id="307" r:id="rId35"/>
    <p:sldId id="311" r:id="rId36"/>
    <p:sldId id="32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4693"/>
    <a:srgbClr val="C4C8C7"/>
    <a:srgbClr val="FFFFFF"/>
    <a:srgbClr val="F8C1D9"/>
    <a:srgbClr val="ABDEDD"/>
    <a:srgbClr val="CAD0EE"/>
    <a:srgbClr val="F1E883"/>
    <a:srgbClr val="000000"/>
    <a:srgbClr val="47ADAB"/>
    <a:srgbClr val="D0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82" autoAdjust="0"/>
    <p:restoredTop sz="93979" autoAdjust="0"/>
  </p:normalViewPr>
  <p:slideViewPr>
    <p:cSldViewPr snapToGrid="0">
      <p:cViewPr varScale="1">
        <p:scale>
          <a:sx n="69" d="100"/>
          <a:sy n="69" d="100"/>
        </p:scale>
        <p:origin x="308" y="3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B591F-F0ED-431C-A23E-27BE6845860F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758AA-5EA2-4B58-A820-2C5D09A7A7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777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https://www.vogue.in/culture-and-living/content/what-indias-booming-alternative-beverage-market-says-about-our-drinking-habits</a:t>
            </a:r>
          </a:p>
          <a:p>
            <a:r>
              <a:rPr lang="en-IN" dirty="0" smtClean="0"/>
              <a:t>https://www.mckinsey.com/industries/consumer-packaged-goods/our-insights/true-gen-generation-z-and-its-implications-for-companies</a:t>
            </a:r>
          </a:p>
          <a:p>
            <a:r>
              <a:rPr lang="en-IN" dirty="0" smtClean="0"/>
              <a:t>https://www.ogilvy.com/sites/g/files/dhpsjz106/files/pdfdocuments/RedPaper_GenZ_OSL.pdf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446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https://mpost.io/wp-content/uploads/BACARDI-Cocktail-Trends-Report-2023.pdf</a:t>
            </a:r>
          </a:p>
          <a:p>
            <a:r>
              <a:rPr lang="en-IN" dirty="0" smtClean="0"/>
              <a:t>https://bwdisrupt.businessworld.in/article/Evolving-Preferences-Of-Younger-Indian-Generation-In-Drinks/27-04-2022-426715/</a:t>
            </a:r>
          </a:p>
          <a:p>
            <a:endParaRPr lang="en-US" dirty="0" smtClean="0"/>
          </a:p>
          <a:p>
            <a:r>
              <a:rPr lang="en-IN" dirty="0" smtClean="0"/>
              <a:t>https://brandequity.economictimes.indiatimes.com/news/business-of-brands/how-indian-alcohol-brands-are-raising-the-bar/96204353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970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http://www.sirc.org/publik/drinking6.html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9587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7114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They navigate </a:t>
            </a:r>
            <a:r>
              <a:rPr lang="en-US" sz="1200" dirty="0" smtClean="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 dirty="0" smtClean="0"/>
              <a:t>,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803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They navigate </a:t>
            </a:r>
            <a:r>
              <a:rPr lang="en-US" sz="1200" dirty="0" smtClean="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 dirty="0" smtClean="0"/>
              <a:t>,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9184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They navigate </a:t>
            </a:r>
            <a:r>
              <a:rPr lang="en-US" sz="1200" dirty="0" smtClean="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 dirty="0" smtClean="0"/>
              <a:t>,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7400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design that is lively, intricate yet bold symbolizes a brand that celebrates vibrancy, attention to detail, and a fearless spirit. It represents a brand that is not afraid to make a statement, capturing the attention of its audience with its energetic and lively visual appeal. The intricate elements of the design showcase a dedication to craftsmanship, sophistication, and a rich depth of creativity. This design symbolizes a brand that values individuality, creativity, and a desire to stand out from the crowd. It resonates with an audience that appreciates boldness, artistic expression, and a sense of liveliness in their lifestyle choices. The combination of liveliness, intricacy, and boldness in the design reflects the brand's commitment to delivering a unique and captivating experience, appealing to a discerning audience seeking authenticity, artistic flair, and a touch of excitement.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9002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They navigate </a:t>
            </a:r>
            <a:r>
              <a:rPr lang="en-US" sz="1200" dirty="0" smtClean="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 dirty="0" smtClean="0"/>
              <a:t>,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0758AA-5EA2-4B58-A820-2C5D09A7A7E0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875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78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98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71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54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836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83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254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397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056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235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892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240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344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751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149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7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394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567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68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619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981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72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1C33E-3312-4EBA-B53B-586C5A50D40B}" type="datetimeFigureOut">
              <a:rPr lang="en-IN" smtClean="0"/>
              <a:t>05-07-2023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02BF5-F9C1-4793-B5DA-1D8FF6A91E0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58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8FC75-73BA-40F1-A44B-97FB2E68375F}" type="datetimeFigureOut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05-07-2023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0E362B-9752-4BF3-9BCE-F06F0AB2ECB9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07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.wdp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image" Target="../media/image8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jpeg"/><Relationship Id="rId19" Type="http://schemas.openxmlformats.org/officeDocument/2006/relationships/image" Target="../media/image24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microsoft.com/office/2007/relationships/media" Target="../media/media2.mp4"/><Relationship Id="rId16" Type="http://schemas.openxmlformats.org/officeDocument/2006/relationships/image" Target="../media/image48.png"/><Relationship Id="rId1" Type="http://schemas.openxmlformats.org/officeDocument/2006/relationships/video" Target="NULL" TargetMode="Externa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video" Target="../media/media3.mp4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microsoft.com/office/2007/relationships/media" Target="../media/media3.mp4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microsoft.com/office/2007/relationships/media" Target="../media/media4.mp4"/><Relationship Id="rId16" Type="http://schemas.openxmlformats.org/officeDocument/2006/relationships/image" Target="../media/image83.png"/><Relationship Id="rId1" Type="http://schemas.openxmlformats.org/officeDocument/2006/relationships/video" Target="NULL" TargetMode="Externa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video" Target="NULL" TargetMode="External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video" Target="../media/media5.mp4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microsoft.com/office/2007/relationships/media" Target="../media/media5.mp4"/><Relationship Id="rId6" Type="http://schemas.openxmlformats.org/officeDocument/2006/relationships/image" Target="../media/image89.png"/><Relationship Id="rId11" Type="http://schemas.openxmlformats.org/officeDocument/2006/relationships/image" Target="../media/image93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microsoft.com/office/2007/relationships/media" Target="../media/media6.mp4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microsoft.com/office/2007/relationships/media" Target="../media/media8.mp4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microsoft.com/office/2007/relationships/media" Target="../media/media7.mp4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video" Target="NULL" TargetMode="Externa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137.png"/><Relationship Id="rId3" Type="http://schemas.openxmlformats.org/officeDocument/2006/relationships/video" Target="NULL" TargetMode="External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" Type="http://schemas.openxmlformats.org/officeDocument/2006/relationships/video" Target="../media/media9.mp4"/><Relationship Id="rId16" Type="http://schemas.openxmlformats.org/officeDocument/2006/relationships/image" Target="../media/image135.png"/><Relationship Id="rId1" Type="http://schemas.microsoft.com/office/2007/relationships/media" Target="../media/media9.mp4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19" Type="http://schemas.openxmlformats.org/officeDocument/2006/relationships/image" Target="../media/image138.png"/><Relationship Id="rId4" Type="http://schemas.microsoft.com/office/2007/relationships/media" Target="../media/media10.mp4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4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7" Type="http://schemas.openxmlformats.org/officeDocument/2006/relationships/image" Target="../media/image14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4.png"/><Relationship Id="rId5" Type="http://schemas.openxmlformats.org/officeDocument/2006/relationships/image" Target="../media/image124.png"/><Relationship Id="rId4" Type="http://schemas.openxmlformats.org/officeDocument/2006/relationships/image" Target="../media/image1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png"/><Relationship Id="rId5" Type="http://schemas.openxmlformats.org/officeDocument/2006/relationships/image" Target="../media/image124.png"/><Relationship Id="rId4" Type="http://schemas.openxmlformats.org/officeDocument/2006/relationships/image" Target="../media/image1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8.jpeg"/><Relationship Id="rId11" Type="http://schemas.openxmlformats.org/officeDocument/2006/relationships/image" Target="../media/image162.png"/><Relationship Id="rId5" Type="http://schemas.openxmlformats.org/officeDocument/2006/relationships/image" Target="../media/image157.png"/><Relationship Id="rId10" Type="http://schemas.openxmlformats.org/officeDocument/2006/relationships/image" Target="../media/image161.png"/><Relationship Id="rId4" Type="http://schemas.openxmlformats.org/officeDocument/2006/relationships/image" Target="../media/image156.jpeg"/><Relationship Id="rId9" Type="http://schemas.openxmlformats.org/officeDocument/2006/relationships/image" Target="../media/image1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144.png"/><Relationship Id="rId12" Type="http://schemas.openxmlformats.org/officeDocument/2006/relationships/image" Target="../media/image1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8.jpeg"/><Relationship Id="rId11" Type="http://schemas.openxmlformats.org/officeDocument/2006/relationships/image" Target="../media/image162.png"/><Relationship Id="rId5" Type="http://schemas.openxmlformats.org/officeDocument/2006/relationships/image" Target="../media/image157.png"/><Relationship Id="rId10" Type="http://schemas.openxmlformats.org/officeDocument/2006/relationships/image" Target="../media/image161.png"/><Relationship Id="rId4" Type="http://schemas.openxmlformats.org/officeDocument/2006/relationships/image" Target="../media/image156.jpeg"/><Relationship Id="rId9" Type="http://schemas.openxmlformats.org/officeDocument/2006/relationships/image" Target="../media/image16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2b8c58785186d4507938a368f8d94a9864e42af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4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64501" y="2980804"/>
            <a:ext cx="6262998" cy="8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Impact" panose="020B0806030902050204" pitchFamily="34" charset="0"/>
              </a:rPr>
              <a:t>CONSUMER TRUTHS &amp; BRAND LEARNINGS</a:t>
            </a:r>
            <a:endParaRPr lang="en-IN" sz="3000" dirty="0">
              <a:latin typeface="Impact" panose="020B080603090205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165107" y="3742442"/>
            <a:ext cx="58617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887" y="3759513"/>
            <a:ext cx="2480109" cy="7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4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Watch the Royal Wedding with These English Cocktai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3795" cy="834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2412984" y="2442921"/>
            <a:ext cx="7385355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solidFill>
                  <a:srgbClr val="343434"/>
                </a:solidFill>
                <a:latin typeface="Impact" panose="020B0806030902050204" pitchFamily="34" charset="0"/>
              </a:rPr>
              <a:t>There’s a New </a:t>
            </a:r>
            <a:r>
              <a:rPr lang="en-US" sz="4000" dirty="0">
                <a:solidFill>
                  <a:srgbClr val="343434"/>
                </a:solidFill>
                <a:latin typeface="Impact" panose="020B0806030902050204" pitchFamily="34" charset="0"/>
              </a:rPr>
              <a:t>R</a:t>
            </a:r>
            <a:r>
              <a:rPr lang="en-US" sz="4000" dirty="0" smtClean="0">
                <a:solidFill>
                  <a:srgbClr val="343434"/>
                </a:solidFill>
                <a:latin typeface="Impact" panose="020B0806030902050204" pitchFamily="34" charset="0"/>
              </a:rPr>
              <a:t>ising </a:t>
            </a:r>
            <a:r>
              <a:rPr lang="en-US" sz="4000" dirty="0">
                <a:solidFill>
                  <a:srgbClr val="343434"/>
                </a:solidFill>
                <a:latin typeface="Impact" panose="020B0806030902050204" pitchFamily="34" charset="0"/>
              </a:rPr>
              <a:t>R</a:t>
            </a:r>
            <a:r>
              <a:rPr lang="en-US" sz="4000" dirty="0" smtClean="0">
                <a:solidFill>
                  <a:srgbClr val="343434"/>
                </a:solidFill>
                <a:latin typeface="Impact" panose="020B0806030902050204" pitchFamily="34" charset="0"/>
              </a:rPr>
              <a:t>enaissance </a:t>
            </a:r>
          </a:p>
          <a:p>
            <a:pPr algn="ctr"/>
            <a:r>
              <a:rPr lang="en-US" sz="3000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 India’s Drinking Culture </a:t>
            </a:r>
            <a:endParaRPr lang="en-IN" sz="3000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231492" y="3746902"/>
            <a:ext cx="77483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66079" y="3990241"/>
            <a:ext cx="87140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Artisanal, handcrafted, </a:t>
            </a:r>
            <a:r>
              <a:rPr lang="en-US" sz="1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‘good-for-you’, stuffed with </a:t>
            </a:r>
            <a:r>
              <a:rPr lang="en-US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botanicals and </a:t>
            </a:r>
            <a:r>
              <a:rPr lang="en-US" sz="1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aromatics – </a:t>
            </a:r>
            <a:br>
              <a:rPr lang="en-US" sz="1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come a long way from Coke and lime cordial when it comes to what we mix our drinks </a:t>
            </a:r>
            <a:r>
              <a:rPr lang="en-US" sz="1400" dirty="0" smtClean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with. 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India's booming alternative beverage </a:t>
            </a:r>
            <a:r>
              <a:rPr lang="en-I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en-I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 driven a growing crop of conscious and progressive drinkers. </a:t>
            </a:r>
            <a:endParaRPr lang="en-I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95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422876" y="0"/>
            <a:ext cx="3769124" cy="6858000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3" r="22674" b="9416"/>
          <a:stretch/>
        </p:blipFill>
        <p:spPr>
          <a:xfrm>
            <a:off x="9007397" y="0"/>
            <a:ext cx="2545237" cy="621226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5688" y="126611"/>
            <a:ext cx="7646911" cy="138718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  <a:buSzPts val="1400"/>
            </a:pPr>
            <a:r>
              <a:rPr lang="en-US" sz="1800" b="1" dirty="0" smtClean="0">
                <a:solidFill>
                  <a:prstClr val="black"/>
                </a:solidFill>
                <a:latin typeface="Century Gothic" panose="020B0502020202020204" pitchFamily="34" charset="0"/>
                <a:sym typeface="Open Sans"/>
              </a:rPr>
              <a:t>These new-age consumers have their own unique value systems, driven by their increasingly connected context…</a:t>
            </a:r>
            <a:endParaRPr lang="en-US" sz="1800" b="1" dirty="0">
              <a:solidFill>
                <a:prstClr val="black"/>
              </a:solidFill>
              <a:latin typeface="Century Gothic" panose="020B0502020202020204" pitchFamily="34" charset="0"/>
              <a:sym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9850" y="1939206"/>
            <a:ext cx="308355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VALUE </a:t>
            </a:r>
            <a:r>
              <a:rPr lang="en-US" sz="16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Individuality</a:t>
            </a:r>
            <a:r>
              <a:rPr lang="en-US" sz="17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endParaRPr lang="en-IN" sz="17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148" y="2263469"/>
            <a:ext cx="33363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They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lean into their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uniqueness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refuse to conform, celebrate diversity &amp; inclusivity &amp; hence also seek ways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authentic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selves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1712" y="1939206"/>
            <a:ext cx="3433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DRIVEN BY</a:t>
            </a:r>
            <a:r>
              <a:rPr lang="en-US" sz="1500" dirty="0" smtClean="0"/>
              <a:t> </a:t>
            </a:r>
            <a:r>
              <a:rPr lang="en-US" sz="1500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(Self)</a:t>
            </a:r>
            <a:r>
              <a:rPr lang="en-US" sz="16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Discovery</a:t>
            </a:r>
            <a:endParaRPr lang="en-IN" sz="16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71769" y="2209232"/>
            <a:ext cx="3274664" cy="6459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They are constantly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seeking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ways to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find and express their authentic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selves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&amp; are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afraid to draw outside of the lines to fully unlock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spirit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11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5694" y="3818135"/>
            <a:ext cx="3196750" cy="617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With increased accessibility, they are seeking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inspiration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experiences laced with global influence</a:t>
            </a: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9850" y="3513410"/>
            <a:ext cx="33440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NURTURING</a:t>
            </a:r>
            <a:r>
              <a:rPr lang="en-US" sz="1500" dirty="0" smtClean="0"/>
              <a:t> </a:t>
            </a:r>
            <a:r>
              <a:rPr lang="en-US" sz="17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Aspirations </a:t>
            </a:r>
            <a:endParaRPr lang="en-IN" sz="17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21364" y="3513410"/>
            <a:ext cx="238012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CONSCIOUS IN</a:t>
            </a:r>
            <a:r>
              <a:rPr lang="en-US" sz="1500" dirty="0" smtClean="0"/>
              <a:t> </a:t>
            </a:r>
            <a:r>
              <a:rPr lang="en-US" sz="17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Choices</a:t>
            </a:r>
            <a:endParaRPr lang="en-IN" sz="17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227708" y="3807528"/>
            <a:ext cx="3326727" cy="6285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hey look for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alternatives that are ‘mindful’ of their self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across various aspects of their realities 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229875" y="5460106"/>
            <a:ext cx="3322391" cy="609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Driven by their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expression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they push to unlock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likeminded people to connect with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no matter how niche the interest.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7761" y="5087141"/>
            <a:ext cx="332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SEEK</a:t>
            </a:r>
            <a:r>
              <a:rPr lang="en-US" dirty="0" smtClean="0"/>
              <a:t> </a:t>
            </a:r>
            <a:r>
              <a:rPr lang="en-US" sz="17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Reciprocity</a:t>
            </a:r>
            <a:endParaRPr lang="en-IN" sz="17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63148" y="5456473"/>
            <a:ext cx="3245781" cy="74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Liberal yet pragmatic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ambitious yet rooted in family ties, gregarious yet acutely individualistic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multitaskers, with a strong grip in personally steering their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lives.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9850" y="5075288"/>
            <a:ext cx="249911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Impact" panose="020B0806030902050204" pitchFamily="34" charset="0"/>
              </a:rPr>
              <a:t>GLOBAL YET </a:t>
            </a:r>
            <a:r>
              <a:rPr lang="en-US" sz="17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Rooted</a:t>
            </a:r>
            <a:endParaRPr lang="en-IN" sz="1700" b="1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b="6271"/>
          <a:stretch/>
        </p:blipFill>
        <p:spPr>
          <a:xfrm>
            <a:off x="8424328" y="992220"/>
            <a:ext cx="3823912" cy="59007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251" y="6627168"/>
            <a:ext cx="45183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McKinsey ‘</a:t>
            </a:r>
            <a:r>
              <a:rPr lang="en-US" sz="900" dirty="0" err="1" smtClean="0"/>
              <a:t>TrueGen</a:t>
            </a:r>
            <a:r>
              <a:rPr lang="en-US" sz="900" dirty="0" smtClean="0"/>
              <a:t>’</a:t>
            </a:r>
            <a:endParaRPr lang="en-IN" sz="900" dirty="0"/>
          </a:p>
        </p:txBody>
      </p:sp>
      <p:sp>
        <p:nvSpPr>
          <p:cNvPr id="33" name="Rounded Rectangle 32"/>
          <p:cNvSpPr/>
          <p:nvPr/>
        </p:nvSpPr>
        <p:spPr>
          <a:xfrm>
            <a:off x="479525" y="1834688"/>
            <a:ext cx="3459997" cy="1125681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ounded Rectangle 33"/>
          <p:cNvSpPr/>
          <p:nvPr/>
        </p:nvSpPr>
        <p:spPr>
          <a:xfrm>
            <a:off x="480872" y="3420879"/>
            <a:ext cx="3459997" cy="1125681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ounded Rectangle 34"/>
          <p:cNvSpPr/>
          <p:nvPr/>
        </p:nvSpPr>
        <p:spPr>
          <a:xfrm>
            <a:off x="466694" y="5001917"/>
            <a:ext cx="3459997" cy="1210347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ounded Rectangle 35"/>
          <p:cNvSpPr/>
          <p:nvPr/>
        </p:nvSpPr>
        <p:spPr>
          <a:xfrm>
            <a:off x="4092986" y="1834688"/>
            <a:ext cx="3459997" cy="1125681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ounded Rectangle 36"/>
          <p:cNvSpPr/>
          <p:nvPr/>
        </p:nvSpPr>
        <p:spPr>
          <a:xfrm>
            <a:off x="4092986" y="3423352"/>
            <a:ext cx="3459997" cy="1125681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ounded Rectangle 37"/>
          <p:cNvSpPr/>
          <p:nvPr/>
        </p:nvSpPr>
        <p:spPr>
          <a:xfrm>
            <a:off x="4092986" y="5000780"/>
            <a:ext cx="3459997" cy="1211484"/>
          </a:xfrm>
          <a:prstGeom prst="roundRect">
            <a:avLst/>
          </a:prstGeom>
          <a:noFill/>
          <a:ln>
            <a:solidFill>
              <a:srgbClr val="D8D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 rot="10800000">
            <a:off x="8187119" y="4148487"/>
            <a:ext cx="398615" cy="2744508"/>
          </a:xfrm>
          <a:prstGeom prst="rect">
            <a:avLst/>
          </a:prstGeom>
          <a:solidFill>
            <a:srgbClr val="B2DDC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2" name="Straight Connector 61"/>
          <p:cNvCxnSpPr/>
          <p:nvPr/>
        </p:nvCxnSpPr>
        <p:spPr>
          <a:xfrm>
            <a:off x="455689" y="1266996"/>
            <a:ext cx="2871881" cy="0"/>
          </a:xfrm>
          <a:prstGeom prst="line">
            <a:avLst/>
          </a:prstGeom>
          <a:ln w="28575">
            <a:solidFill>
              <a:srgbClr val="D082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1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10 DELICIOUS CITRUS COCKTAILS ALMOST TOO BEAUTIFUL TO DRINK — MAL HOLCOMB  BOT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3" b="51065"/>
          <a:stretch/>
        </p:blipFill>
        <p:spPr bwMode="auto">
          <a:xfrm flipH="1">
            <a:off x="412" y="0"/>
            <a:ext cx="12191588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6" y="-293324"/>
            <a:ext cx="12192000" cy="3112724"/>
          </a:xfrm>
          <a:prstGeom prst="rect">
            <a:avLst/>
          </a:prstGeom>
          <a:solidFill>
            <a:schemeClr val="bg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6357" y="642033"/>
            <a:ext cx="10446576" cy="1214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b="1" dirty="0" smtClean="0">
                <a:latin typeface="Century Gothic" panose="020B0502020202020204" pitchFamily="34" charset="0"/>
              </a:rPr>
              <a:t>These traits also reflect in their alcohol consumption choices, ushering a shift in </a:t>
            </a:r>
            <a:r>
              <a:rPr lang="en-US" sz="17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in attitude towards drinking being a </a:t>
            </a:r>
            <a:r>
              <a:rPr lang="en-US" sz="1700" b="1" dirty="0" smtClean="0">
                <a:solidFill>
                  <a:srgbClr val="BA469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“just-for-kicks” social act </a:t>
            </a:r>
            <a:r>
              <a:rPr lang="en-US" sz="17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to </a:t>
            </a:r>
            <a:r>
              <a:rPr lang="en-US" sz="1700" b="1" dirty="0" smtClean="0">
                <a:solidFill>
                  <a:srgbClr val="BA469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savoring the experience itself</a:t>
            </a:r>
            <a:endParaRPr lang="en-IN" sz="1700" b="1" dirty="0">
              <a:solidFill>
                <a:srgbClr val="BA469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25346" y="3372095"/>
            <a:ext cx="2751980" cy="72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</a:rPr>
              <a:t>TRANSFORMATIONAL</a:t>
            </a:r>
            <a:endParaRPr lang="en-IN" sz="1800" dirty="0">
              <a:latin typeface="Impact" panose="020B080603090205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346" y="3827919"/>
            <a:ext cx="1265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Taste</a:t>
            </a:r>
            <a:endParaRPr kumimoji="0" lang="en-IN" b="1" i="0" u="none" strike="noStrike" kern="1200" cap="none" spc="0" normalizeH="0" baseline="0" noProof="0" dirty="0" smtClean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999622" y="3372095"/>
            <a:ext cx="1987793" cy="72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</a:rPr>
              <a:t>CONSCIOUS</a:t>
            </a:r>
            <a:endParaRPr lang="en-IN" sz="1800" dirty="0">
              <a:latin typeface="Impact" panose="020B080603090205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99622" y="3827919"/>
            <a:ext cx="124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Drinking</a:t>
            </a:r>
            <a:endParaRPr kumimoji="0" lang="en-IN" b="1" i="0" u="none" strike="noStrike" kern="1200" cap="none" spc="0" normalizeH="0" baseline="0" noProof="0" dirty="0" smtClean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1800" y="4628063"/>
            <a:ext cx="21180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emergence of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liberated attitudes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prioritizing experimentation with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ingredients and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flavor combinations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home, during celebratory moments, and everywhere in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between.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99622" y="4628063"/>
            <a:ext cx="20320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riven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factors like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consciousness to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aspiring for more authentic, less alcohol-influenced connections with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people,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mindful drinking brings self-reflection to a glass of drink. </a:t>
            </a:r>
            <a:endParaRPr lang="en-IN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61084" y="4628063"/>
            <a:ext cx="20373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discerning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mindset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and a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revitalized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towards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spirits is driving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premiumization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 category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as consumers lean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high-quality ingredients &amp; sophisticated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flavors </a:t>
            </a:r>
            <a:endParaRPr lang="en-IN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761084" y="3372095"/>
            <a:ext cx="2198984" cy="72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</a:rPr>
              <a:t>SOPHISTICATED</a:t>
            </a:r>
            <a:endParaRPr lang="en-IN" sz="1800" dirty="0">
              <a:latin typeface="Impact" panose="020B080603090205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61084" y="3827919"/>
            <a:ext cx="88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Drams</a:t>
            </a:r>
            <a:endParaRPr kumimoji="0" lang="en-IN" b="1" i="0" u="none" strike="noStrike" kern="1200" cap="none" spc="0" normalizeH="0" baseline="0" noProof="0" dirty="0" smtClean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9642" y="4389358"/>
            <a:ext cx="10908000" cy="45719"/>
          </a:xfrm>
          <a:prstGeom prst="rect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827068" y="4320508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2808504" y="4313619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5010419" y="4337254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7234217" y="4337254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0" y="6627168"/>
            <a:ext cx="45183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Source: Bacardi Cocktail Trends Report, 2023 I ET Brand Equity </a:t>
            </a:r>
            <a:endParaRPr lang="en-IN" sz="900" dirty="0"/>
          </a:p>
        </p:txBody>
      </p:sp>
      <p:sp>
        <p:nvSpPr>
          <p:cNvPr id="31" name="Rectangle 30"/>
          <p:cNvSpPr/>
          <p:nvPr/>
        </p:nvSpPr>
        <p:spPr>
          <a:xfrm rot="5400000">
            <a:off x="9459755" y="340363"/>
            <a:ext cx="506416" cy="4958074"/>
          </a:xfrm>
          <a:prstGeom prst="rect">
            <a:avLst/>
          </a:prstGeom>
          <a:solidFill>
            <a:srgbClr val="F1E88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2" name="Straight Connector 31"/>
          <p:cNvCxnSpPr/>
          <p:nvPr/>
        </p:nvCxnSpPr>
        <p:spPr>
          <a:xfrm>
            <a:off x="823652" y="1699735"/>
            <a:ext cx="2871881" cy="0"/>
          </a:xfrm>
          <a:prstGeom prst="line">
            <a:avLst/>
          </a:prstGeom>
          <a:ln w="28575">
            <a:solidFill>
              <a:srgbClr val="D082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134182" y="4628063"/>
            <a:ext cx="20944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While ‘imported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is better’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still exists, for young drinkers the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origin of the product is incidental; they are comfortable with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Indianness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‘Local’ is now associated with craftsmanship, authenticity</a:t>
            </a:r>
            <a:endParaRPr lang="en-IN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423185" y="4320508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7134182" y="3372095"/>
            <a:ext cx="1987793" cy="72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</a:rPr>
              <a:t>REGIONAL</a:t>
            </a:r>
            <a:endParaRPr lang="en-IN" sz="1800" dirty="0">
              <a:latin typeface="Impact" panose="020B080603090205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34182" y="3827919"/>
            <a:ext cx="124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Pride</a:t>
            </a:r>
            <a:endParaRPr kumimoji="0" lang="en-IN" b="1" i="0" u="none" strike="noStrike" kern="1200" cap="none" spc="0" normalizeH="0" baseline="0" noProof="0" dirty="0" smtClean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373915" y="4628063"/>
            <a:ext cx="21037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world of drinking can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intimidating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many, making them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simplified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that unravel the complexities, guiding us to the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of the experience without sacrificing the pleasure.</a:t>
            </a:r>
            <a:endParaRPr lang="en-IN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9373915" y="3372095"/>
            <a:ext cx="1987793" cy="728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</a:rPr>
              <a:t>SIMPLIFIED</a:t>
            </a:r>
            <a:endParaRPr lang="en-IN" sz="1800" dirty="0">
              <a:latin typeface="Impact" panose="020B080603090205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73915" y="3827919"/>
            <a:ext cx="124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Sips </a:t>
            </a:r>
            <a:endParaRPr kumimoji="0" lang="en-IN" b="1" i="0" u="none" strike="noStrike" kern="1200" cap="none" spc="0" normalizeH="0" baseline="0" noProof="0" dirty="0" smtClean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0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>
                <a:solidFill>
                  <a:srgbClr val="D082B6"/>
                </a:solidFill>
                <a:latin typeface="Century Gothic" panose="020B0502020202020204" pitchFamily="34" charset="0"/>
              </a:rPr>
              <a:t>These Evolving dynamics </a:t>
            </a:r>
            <a:r>
              <a:rPr lang="en-US" sz="1800" b="1" dirty="0">
                <a:latin typeface="Century Gothic" panose="020B0502020202020204" pitchFamily="34" charset="0"/>
              </a:rPr>
              <a:t>and drivers of alcohol </a:t>
            </a:r>
            <a:r>
              <a:rPr lang="en-US" sz="1800" b="1" dirty="0" smtClean="0">
                <a:latin typeface="Century Gothic" panose="020B0502020202020204" pitchFamily="34" charset="0"/>
              </a:rPr>
              <a:t>consumption have given rise to </a:t>
            </a:r>
            <a:r>
              <a:rPr lang="en-US" sz="1800" b="1" dirty="0" smtClean="0">
                <a:solidFill>
                  <a:srgbClr val="D082B6"/>
                </a:solidFill>
                <a:latin typeface="Century Gothic" panose="020B0502020202020204" pitchFamily="34" charset="0"/>
              </a:rPr>
              <a:t>multiple consumer mindsets…</a:t>
            </a:r>
            <a:endParaRPr lang="en-IN" sz="1800" b="1" dirty="0">
              <a:solidFill>
                <a:srgbClr val="D082B6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3891" y="2661134"/>
            <a:ext cx="2775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Chameleons 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0995" y="2718340"/>
            <a:ext cx="2775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Sober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 Curious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7837" y="3219940"/>
            <a:ext cx="26090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They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practice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 ‘mindful drinking’,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seeking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NoLo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 drinks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in place of full-strength drinks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on certain occasions, rather than those who eschew alcohol altogether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.</a:t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/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This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moderation mindset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or alcohol minimalism 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is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driven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factors like health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consciousness, social chatter or aspiring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for more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authentic connections and hence they are often also open to exploration. 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4310" y="3219940"/>
            <a:ext cx="22496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Just as chameleons blend in with their surroundings, their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drinking behavior changes according to the atmosphere &amp; occasion.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They enjoy adventure in their drink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&amp; hence also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prioritize new ingredients, exciting flavor combinations &amp; sensations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at home, during celebratory moments, &amp;  everywhere in between.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1958" y="2661134"/>
            <a:ext cx="2973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Classics &amp; Romantics 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1958" y="3219940"/>
            <a:ext cx="26791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These may or may not be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big spend blenders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with a more nuanced taste in their drinks. </a:t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Classics: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tick to legacy/ sophisticated brands for their preferred drinks &amp; prefer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mixing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classic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elements/ seek nostalgic drinks.</a:t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Romantics: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eek classic drinks that are elevated with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subtle unexpected twist, which reflects their hidden facet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83430" y="2661134"/>
            <a:ext cx="264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Purists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83156" y="3219940"/>
            <a:ext cx="253900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They know what they like and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aren’t interested in stepping out of the comfort zone.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them, the social aspect of drinking is less important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than the quality &amp; essence of drink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They may or may not be big spenders, but prefer to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savour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original taste of the drink. Experimentation is majorly limited to brands &amp; not enhancement.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200" y="2232492"/>
            <a:ext cx="10638845" cy="214686"/>
          </a:xfrm>
          <a:prstGeom prst="rect">
            <a:avLst/>
          </a:prstGeom>
          <a:gradFill flip="none" rotWithShape="1">
            <a:gsLst>
              <a:gs pos="0">
                <a:srgbClr val="EA3AA7"/>
              </a:gs>
              <a:gs pos="50000">
                <a:srgbClr val="F4B6D9"/>
              </a:gs>
              <a:gs pos="100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7285" y="2116476"/>
            <a:ext cx="0" cy="4212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827249" y="2116475"/>
            <a:ext cx="0" cy="4212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838200" y="1828800"/>
            <a:ext cx="2315966" cy="287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cs typeface="MV Boli" panose="02000500030200090000" pitchFamily="2" charset="0"/>
              </a:rPr>
              <a:t>HIGH EXPERIMENTATION</a:t>
            </a:r>
            <a:endParaRPr kumimoji="0" lang="en-I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cs typeface="MV Boli" panose="0200050003020009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84304" y="1837839"/>
            <a:ext cx="2315966" cy="287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cs typeface="MV Boli" panose="02000500030200090000" pitchFamily="2" charset="0"/>
              </a:rPr>
              <a:t>LOW EXPERIMENTATION</a:t>
            </a:r>
            <a:endParaRPr kumimoji="0" lang="en-I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 pitchFamily="34" charset="0"/>
              <a:cs typeface="MV Boli" panose="0200050003020009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125920" y="2657549"/>
            <a:ext cx="0" cy="302150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93031" y="2619643"/>
            <a:ext cx="0" cy="302150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742961" y="2619643"/>
            <a:ext cx="0" cy="302150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85800" y="5977467"/>
            <a:ext cx="7904761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446867" y="5867400"/>
            <a:ext cx="4097866" cy="279400"/>
          </a:xfrm>
          <a:prstGeom prst="rect">
            <a:avLst/>
          </a:prstGeom>
          <a:solidFill>
            <a:srgbClr val="F4B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19269" y="5867400"/>
            <a:ext cx="3470694" cy="279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MV Boli" panose="02000500030200090000" pitchFamily="2" charset="0"/>
              </a:rPr>
              <a:t>THE</a:t>
            </a:r>
            <a:r>
              <a:rPr kumimoji="0" lang="en-US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MV Boli" panose="02000500030200090000" pitchFamily="2" charset="0"/>
              </a:rPr>
              <a:t> TARGET AUDIENCE FOR THE CATGEORY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Craft Gin Club - Drinks Lifestyle Photography — Holly Pickering, Lifestyle  and Advertising Photographer Lond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5" b="1665"/>
          <a:stretch/>
        </p:blipFill>
        <p:spPr bwMode="auto">
          <a:xfrm>
            <a:off x="-37963" y="0"/>
            <a:ext cx="12229963" cy="686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Delay 3"/>
          <p:cNvSpPr/>
          <p:nvPr/>
        </p:nvSpPr>
        <p:spPr>
          <a:xfrm flipH="1">
            <a:off x="6077018" y="16377"/>
            <a:ext cx="6146664" cy="6867728"/>
          </a:xfrm>
          <a:prstGeom prst="flowChartDelay">
            <a:avLst/>
          </a:prstGeom>
          <a:solidFill>
            <a:srgbClr val="DFA9C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6874538" y="2940550"/>
            <a:ext cx="485602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 smtClean="0">
                <a:latin typeface="Impact" panose="020B0806030902050204" pitchFamily="34" charset="0"/>
                <a:cs typeface="MV Boli" panose="02000500030200090000" pitchFamily="2" charset="0"/>
              </a:rPr>
              <a:t>Digital &amp; Social Media Exposure </a:t>
            </a:r>
            <a:br>
              <a:rPr lang="en-US" sz="2500" dirty="0" smtClean="0">
                <a:latin typeface="Impact" panose="020B0806030902050204" pitchFamily="34" charset="0"/>
                <a:cs typeface="MV Boli" panose="02000500030200090000" pitchFamily="2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have had an influential effect on the evolving social norms of alcohol consumption</a:t>
            </a:r>
          </a:p>
        </p:txBody>
      </p:sp>
    </p:spTree>
    <p:extLst>
      <p:ext uri="{BB962C8B-B14F-4D97-AF65-F5344CB8AC3E}">
        <p14:creationId xmlns:p14="http://schemas.microsoft.com/office/powerpoint/2010/main" val="4255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71997" y="5272385"/>
            <a:ext cx="10994275" cy="758960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b="1" dirty="0">
                <a:latin typeface="Century Gothic" panose="020B0502020202020204" pitchFamily="34" charset="0"/>
              </a:rPr>
              <a:t>They're turning to their </a:t>
            </a:r>
            <a:r>
              <a:rPr lang="en-GB" sz="1800" b="1" dirty="0" smtClean="0">
                <a:latin typeface="Century Gothic" panose="020B0502020202020204" pitchFamily="34" charset="0"/>
              </a:rPr>
              <a:t>devices at every stage of the journey – from inspiration to purchase </a:t>
            </a:r>
            <a:endParaRPr lang="en-IN" sz="18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28509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oogle Shape;73;p12"/>
          <p:cNvGrpSpPr/>
          <p:nvPr/>
        </p:nvGrpSpPr>
        <p:grpSpPr>
          <a:xfrm>
            <a:off x="3256907" y="2712610"/>
            <a:ext cx="276750" cy="282965"/>
            <a:chOff x="5382800" y="412975"/>
            <a:chExt cx="433800" cy="433800"/>
          </a:xfrm>
        </p:grpSpPr>
        <p:sp>
          <p:nvSpPr>
            <p:cNvPr id="5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6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7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8" name="Google Shape;73;p12"/>
          <p:cNvGrpSpPr/>
          <p:nvPr/>
        </p:nvGrpSpPr>
        <p:grpSpPr>
          <a:xfrm>
            <a:off x="6201446" y="2706170"/>
            <a:ext cx="276750" cy="282965"/>
            <a:chOff x="5382800" y="412975"/>
            <a:chExt cx="433800" cy="433800"/>
          </a:xfrm>
        </p:grpSpPr>
        <p:sp>
          <p:nvSpPr>
            <p:cNvPr id="9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0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1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12" name="Google Shape;73;p12"/>
          <p:cNvGrpSpPr/>
          <p:nvPr/>
        </p:nvGrpSpPr>
        <p:grpSpPr>
          <a:xfrm>
            <a:off x="9162679" y="2704425"/>
            <a:ext cx="276750" cy="282965"/>
            <a:chOff x="5382800" y="412975"/>
            <a:chExt cx="433800" cy="433800"/>
          </a:xfrm>
        </p:grpSpPr>
        <p:sp>
          <p:nvSpPr>
            <p:cNvPr id="13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4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5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16" name="Google Shape;73;p12"/>
          <p:cNvGrpSpPr/>
          <p:nvPr/>
        </p:nvGrpSpPr>
        <p:grpSpPr>
          <a:xfrm>
            <a:off x="471997" y="2712660"/>
            <a:ext cx="276750" cy="282965"/>
            <a:chOff x="5382800" y="412975"/>
            <a:chExt cx="433800" cy="433800"/>
          </a:xfrm>
        </p:grpSpPr>
        <p:sp>
          <p:nvSpPr>
            <p:cNvPr id="17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8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9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3256907" y="2063881"/>
            <a:ext cx="23035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‘I-need-some-ideas’ </a:t>
            </a:r>
            <a: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Moments</a:t>
            </a:r>
            <a:endParaRPr lang="en-IN" sz="15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9320" y="2063881"/>
            <a:ext cx="23035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‘I-want-to-know’ </a:t>
            </a:r>
            <a: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Moments</a:t>
            </a:r>
            <a:endParaRPr lang="en-IN" sz="15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01446" y="2063881"/>
            <a:ext cx="23035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‘How-do-I-make-it’ </a:t>
            </a:r>
            <a: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Moments</a:t>
            </a:r>
            <a:endParaRPr lang="en-IN" sz="15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62679" y="2063881"/>
            <a:ext cx="23035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‘I-want-to-buy’ </a:t>
            </a:r>
            <a: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Moments</a:t>
            </a:r>
            <a:endParaRPr lang="en-IN" sz="15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4" name="Google Shape;318;p46"/>
          <p:cNvSpPr/>
          <p:nvPr/>
        </p:nvSpPr>
        <p:spPr>
          <a:xfrm>
            <a:off x="3256907" y="3179504"/>
            <a:ext cx="2609427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DIY journey starts </a:t>
            </a:r>
            <a:r>
              <a:rPr lang="en-GB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 a </a:t>
            </a:r>
            <a:r>
              <a:rPr lang="en-GB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spark </a:t>
            </a:r>
            <a:r>
              <a:rPr lang="en-GB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lang="en-GB" sz="1200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curiosity about </a:t>
            </a:r>
            <a:r>
              <a:rPr lang="en-GB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what to make. </a:t>
            </a:r>
            <a:r>
              <a:rPr lang="en-GB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moments can be confusing </a:t>
            </a:r>
            <a:r>
              <a:rPr lang="en-GB" sz="12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hence </a:t>
            </a:r>
            <a:r>
              <a:rPr lang="en-GB" sz="1200" dirty="0">
                <a:solidFill>
                  <a:schemeClr val="dk1"/>
                </a:solidFill>
                <a:latin typeface="Roboto"/>
                <a:ea typeface="Arial"/>
                <a:cs typeface="Arial"/>
                <a:sym typeface="Roboto"/>
              </a:rPr>
              <a:t>t</a:t>
            </a:r>
            <a:r>
              <a:rPr lang="en-GB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hey </a:t>
            </a:r>
            <a:r>
              <a:rPr lang="en-GB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turn to </a:t>
            </a:r>
            <a:r>
              <a:rPr lang="en-GB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search or social media </a:t>
            </a:r>
            <a:r>
              <a:rPr lang="en-GB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</a:t>
            </a:r>
            <a:r>
              <a:rPr lang="en-GB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help, seeking ideas, inspiration basis their needs. 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" name="Google Shape;318;p46"/>
          <p:cNvSpPr/>
          <p:nvPr/>
        </p:nvSpPr>
        <p:spPr>
          <a:xfrm>
            <a:off x="6201446" y="3179504"/>
            <a:ext cx="2802854" cy="14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dirty="0">
                <a:ea typeface="Arial"/>
                <a:cs typeface="Arial"/>
                <a:sym typeface="Arial"/>
              </a:rPr>
              <a:t>Once the </a:t>
            </a:r>
            <a:r>
              <a:rPr lang="en-US" sz="1200" dirty="0" smtClean="0">
                <a:ea typeface="Arial"/>
                <a:cs typeface="Arial"/>
                <a:sym typeface="Arial"/>
              </a:rPr>
              <a:t>decision is set, </a:t>
            </a:r>
            <a:r>
              <a:rPr lang="en-US" sz="1200" dirty="0">
                <a:ea typeface="Arial"/>
                <a:cs typeface="Arial"/>
                <a:sym typeface="Arial"/>
              </a:rPr>
              <a:t>these moments strikes </a:t>
            </a:r>
            <a:r>
              <a:rPr lang="en-US" sz="12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and individuals look for help in </a:t>
            </a:r>
            <a:r>
              <a:rPr lang="en-US" sz="1200" dirty="0" smtClean="0">
                <a:solidFill>
                  <a:schemeClr val="dk1"/>
                </a:solidFill>
                <a:ea typeface="Arial"/>
                <a:cs typeface="Arial"/>
                <a:sym typeface="Arial"/>
              </a:rPr>
              <a:t>preparing it</a:t>
            </a:r>
            <a:r>
              <a:rPr lang="en-US" sz="12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 They aren't necessarily experts in, so they </a:t>
            </a:r>
            <a:r>
              <a:rPr lang="en-US" sz="1200" dirty="0" smtClean="0">
                <a:solidFill>
                  <a:srgbClr val="0070C0"/>
                </a:solidFill>
                <a:ea typeface="Arial"/>
                <a:cs typeface="Arial"/>
                <a:sym typeface="Arial"/>
              </a:rPr>
              <a:t>seek </a:t>
            </a:r>
            <a:r>
              <a:rPr lang="en-US" sz="120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practical </a:t>
            </a:r>
            <a:r>
              <a:rPr lang="en-US" sz="1200" dirty="0" smtClean="0">
                <a:solidFill>
                  <a:srgbClr val="0070C0"/>
                </a:solidFill>
                <a:ea typeface="Arial"/>
                <a:cs typeface="Arial"/>
                <a:sym typeface="Arial"/>
              </a:rPr>
              <a:t>advice - </a:t>
            </a:r>
            <a:r>
              <a:rPr lang="en-GB" sz="1200" dirty="0">
                <a:solidFill>
                  <a:srgbClr val="0070C0"/>
                </a:solidFill>
                <a:ea typeface="Arial"/>
                <a:cs typeface="Arial"/>
                <a:sym typeface="Arial"/>
              </a:rPr>
              <a:t>Questions around </a:t>
            </a:r>
            <a:r>
              <a:rPr lang="en-GB" sz="1200" dirty="0" smtClean="0">
                <a:solidFill>
                  <a:srgbClr val="0070C0"/>
                </a:solidFill>
                <a:ea typeface="Arial"/>
                <a:cs typeface="Arial"/>
                <a:sym typeface="Arial"/>
              </a:rPr>
              <a:t>ingredients, alternatives, the ratios </a:t>
            </a:r>
            <a:r>
              <a:rPr lang="en-GB" sz="12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etc.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" name="Google Shape;318;p46"/>
          <p:cNvSpPr/>
          <p:nvPr/>
        </p:nvSpPr>
        <p:spPr>
          <a:xfrm>
            <a:off x="9162679" y="3179504"/>
            <a:ext cx="2571358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onsumers are searching for the ingredients, seeking </a:t>
            </a:r>
            <a:r>
              <a:rPr lang="en-US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product recommendations</a:t>
            </a:r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understanding easy </a:t>
            </a:r>
            <a:r>
              <a:rPr lang="en-US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alternatives available</a:t>
            </a:r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reading </a:t>
            </a:r>
            <a:r>
              <a:rPr lang="en-US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product reviews, product composition, deals </a:t>
            </a:r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available etc.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Google Shape;318;p46"/>
          <p:cNvSpPr/>
          <p:nvPr/>
        </p:nvSpPr>
        <p:spPr>
          <a:xfrm>
            <a:off x="349320" y="3168718"/>
            <a:ext cx="2647960" cy="14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these moments, consumers are seeking </a:t>
            </a:r>
            <a:r>
              <a:rPr lang="en-US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simple ideas for experimenting with their drinks, </a:t>
            </a:r>
            <a:r>
              <a:rPr lang="en-US" sz="1200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specifically in terms of mixers to </a:t>
            </a:r>
            <a:r>
              <a:rPr lang="en-US" sz="1200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change or enhance the taste, add flavor, or simply to diversify.</a:t>
            </a:r>
            <a:endParaRPr sz="12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" name="Google Shape;326;p46"/>
          <p:cNvSpPr/>
          <p:nvPr/>
        </p:nvSpPr>
        <p:spPr>
          <a:xfrm>
            <a:off x="1431164" y="5437019"/>
            <a:ext cx="9075940" cy="429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1333" dirty="0" smtClean="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In these moments consumers are seeking </a:t>
            </a:r>
            <a:r>
              <a:rPr lang="en-GB" sz="1333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guidance </a:t>
            </a:r>
            <a:r>
              <a:rPr lang="en-GB" sz="1333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they </a:t>
            </a:r>
            <a:r>
              <a:rPr lang="en-GB" sz="1333" dirty="0" smtClean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need</a:t>
            </a:r>
            <a:r>
              <a:rPr lang="en-GB" sz="1333" dirty="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33" dirty="0" smtClean="0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and they are first committed to their need. </a:t>
            </a:r>
            <a:endParaRPr sz="1467" dirty="0"/>
          </a:p>
          <a:p>
            <a:pPr algn="ctr"/>
            <a:r>
              <a:rPr lang="en-GB" sz="1333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Winning hearts &amp; driving product need, will therefore require serving up complete assistance in such micro-moments. </a:t>
            </a:r>
            <a:endParaRPr sz="1333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458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2927" y="1315898"/>
            <a:ext cx="2911499" cy="4723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a typeface="Calibri" panose="020F0502020204030204" pitchFamily="34" charset="0"/>
                <a:cs typeface="Times New Roman" panose="02020603050405020304" pitchFamily="18" charset="0"/>
              </a:rPr>
              <a:t>TASTE/ FLAVOUR-BASED </a:t>
            </a:r>
            <a:r>
              <a:rPr lang="en-US" sz="11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IDEAS</a:t>
            </a:r>
            <a: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Sweet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cocktail recipes</a:t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Fruity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 cocktail recipes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 vodka </a:t>
            </a:r>
            <a:b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 smtClean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Classic/ Tropical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fruity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cocktails</a:t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spiced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rum/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dark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rum </a:t>
            </a: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cocktail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OCCASION-BASED</a:t>
            </a:r>
            <a: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Cocktails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house party/ Christmas party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Cocktails for summer</a:t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whiskey cocktail recipes for </a:t>
            </a: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winter</a:t>
            </a:r>
            <a: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DRINK-BASED IDEAS</a:t>
            </a:r>
            <a: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Cocktails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 rum/ vodka/ gin/ whiskey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Gin/ whiskey/ rum/ tequila cocktails</a:t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spicy cocktails with gin  </a:t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whiskey cocktail recipe for winter</a:t>
            </a:r>
            <a:b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>
                <a:ea typeface="Calibri" panose="020F0502020204030204" pitchFamily="34" charset="0"/>
                <a:cs typeface="Times New Roman" panose="02020603050405020304" pitchFamily="18" charset="0"/>
              </a:rPr>
              <a:t>EFFORT-BASED</a:t>
            </a:r>
            <a:br>
              <a:rPr lang="en-US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simple tequila drinks </a:t>
            </a: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 ingredients</a:t>
            </a:r>
            <a:b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easy cocktails </a:t>
            </a: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for Christmas/ winter </a:t>
            </a: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NEED-BASED</a:t>
            </a:r>
            <a: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/>
              <a:t>dessert whiskey cocktails</a:t>
            </a:r>
            <a:br>
              <a:rPr lang="en-US" sz="1100" dirty="0"/>
            </a:br>
            <a:r>
              <a:rPr lang="en-US" sz="1100" dirty="0"/>
              <a:t>Low-carb cocktails</a:t>
            </a:r>
            <a:br>
              <a:rPr lang="en-US" sz="1100" dirty="0"/>
            </a:br>
            <a:r>
              <a:rPr lang="en-US" sz="1100" dirty="0"/>
              <a:t>low calorie tequila drinks </a:t>
            </a:r>
            <a:endParaRPr lang="en-IN" sz="1100" dirty="0"/>
          </a:p>
        </p:txBody>
      </p:sp>
      <p:sp>
        <p:nvSpPr>
          <p:cNvPr id="3" name="Rectangle 2"/>
          <p:cNvSpPr/>
          <p:nvPr/>
        </p:nvSpPr>
        <p:spPr>
          <a:xfrm>
            <a:off x="5971496" y="1315898"/>
            <a:ext cx="29549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RECIPE/ INSTRUCTIONS 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make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sangria/ mojito/ mimosas/ </a:t>
            </a:r>
            <a:r>
              <a:rPr lang="en-US" sz="11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manhattan</a:t>
            </a:r>
            <a:endParaRPr lang="en-US" sz="11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make homemade 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screwdriver</a:t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simple martini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recipe without vermouth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margarita recipe without triple sec</a:t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INGREDIENT LIST</a:t>
            </a:r>
            <a:b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screwdriver cocktail ingredients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cosmopolitan cocktail ingredients</a:t>
            </a:r>
            <a: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ANCILLARY SUPPORT</a:t>
            </a: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make spicy cocktail sauce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simple syrup </a:t>
            </a:r>
          </a:p>
          <a:p>
            <a:r>
              <a:rPr lang="en-U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make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bitters</a:t>
            </a: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47484" y="3032170"/>
            <a:ext cx="2412715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MY OPTIONS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Generic</a:t>
            </a:r>
            <a:b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mixer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Mixer-Type based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tonic water brands India 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Best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tonic mixers for gin </a:t>
            </a:r>
          </a:p>
          <a:p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soda mixes well with gin</a:t>
            </a: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Brand-based</a:t>
            </a:r>
            <a:r>
              <a:rPr lang="en-US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best Jimmy’s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cocktail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flavor</a:t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schweppes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tonic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ingredients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sepoy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tonic water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endParaRPr lang="en-US" sz="11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32933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oogle Shape;73;p12"/>
          <p:cNvGrpSpPr/>
          <p:nvPr/>
        </p:nvGrpSpPr>
        <p:grpSpPr>
          <a:xfrm>
            <a:off x="2935932" y="897022"/>
            <a:ext cx="276750" cy="282965"/>
            <a:chOff x="5382800" y="412975"/>
            <a:chExt cx="433800" cy="433800"/>
          </a:xfrm>
        </p:grpSpPr>
        <p:sp>
          <p:nvSpPr>
            <p:cNvPr id="8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9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0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11" name="Google Shape;73;p12"/>
          <p:cNvGrpSpPr/>
          <p:nvPr/>
        </p:nvGrpSpPr>
        <p:grpSpPr>
          <a:xfrm>
            <a:off x="5971496" y="891450"/>
            <a:ext cx="276750" cy="282965"/>
            <a:chOff x="5382800" y="412975"/>
            <a:chExt cx="433800" cy="433800"/>
          </a:xfrm>
        </p:grpSpPr>
        <p:sp>
          <p:nvSpPr>
            <p:cNvPr id="12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3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4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15" name="Google Shape;73;p12"/>
          <p:cNvGrpSpPr/>
          <p:nvPr/>
        </p:nvGrpSpPr>
        <p:grpSpPr>
          <a:xfrm>
            <a:off x="9392506" y="891450"/>
            <a:ext cx="276750" cy="282965"/>
            <a:chOff x="5382800" y="412975"/>
            <a:chExt cx="433800" cy="433800"/>
          </a:xfrm>
        </p:grpSpPr>
        <p:sp>
          <p:nvSpPr>
            <p:cNvPr id="16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7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18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332636" y="1032883"/>
            <a:ext cx="812799" cy="2133650"/>
            <a:chOff x="8332636" y="1032883"/>
            <a:chExt cx="812799" cy="213365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332636" y="3166533"/>
              <a:ext cx="79586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9145435" y="1032883"/>
              <a:ext cx="0" cy="213365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/>
          <p:cNvSpPr/>
          <p:nvPr/>
        </p:nvSpPr>
        <p:spPr>
          <a:xfrm>
            <a:off x="9291943" y="1350185"/>
            <a:ext cx="295495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SEEKING ALTERNATIVES: </a:t>
            </a:r>
            <a:b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alternative </a:t>
            </a:r>
            <a:r>
              <a:rPr lang="en-US" sz="1100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schweppes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tonic water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Margarita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powder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mojita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premix/ syrup </a:t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pinacolaa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cocktail mix </a:t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best mojito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syrup/ mix India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 made cocktail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mixers</a:t>
            </a:r>
          </a:p>
          <a:p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 made cocktails India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1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95674" y="1313553"/>
            <a:ext cx="24436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RIGHT COMBINATION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vodka at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b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what to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vodka low calorie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what to mix with whiskey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besides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what mixes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with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whiskey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Mixers for dark rum 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what to mix with dark rum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besides coke</a:t>
            </a:r>
            <a:b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what to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</a:t>
            </a:r>
            <a:r>
              <a:rPr lang="en-US" sz="1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bacardi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white rum</a:t>
            </a: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oogle Shape;73;p12"/>
          <p:cNvGrpSpPr/>
          <p:nvPr/>
        </p:nvGrpSpPr>
        <p:grpSpPr>
          <a:xfrm>
            <a:off x="471997" y="894677"/>
            <a:ext cx="276750" cy="282965"/>
            <a:chOff x="5382800" y="412975"/>
            <a:chExt cx="433800" cy="433800"/>
          </a:xfrm>
        </p:grpSpPr>
        <p:sp>
          <p:nvSpPr>
            <p:cNvPr id="29" name="Google Shape;74;p1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30" name="Google Shape;75;p1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  <p:sp>
          <p:nvSpPr>
            <p:cNvPr id="31" name="Google Shape;76;p1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sz="1333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2935932" y="328178"/>
            <a:ext cx="2303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‘I-need-some-ideas’ Moments</a:t>
            </a:r>
            <a:endParaRPr lang="en-IN" sz="14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95674" y="305842"/>
            <a:ext cx="2303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‘I-want-to-know’ Moments</a:t>
            </a:r>
            <a:endParaRPr lang="en-IN" sz="14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728518" y="323930"/>
            <a:ext cx="2303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‘How-do-I-make-it’ Moments</a:t>
            </a:r>
            <a:endParaRPr lang="en-IN" sz="14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355865" y="339413"/>
            <a:ext cx="2303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‘I-want-to-buy’ Moments</a:t>
            </a:r>
            <a:endParaRPr lang="en-IN" sz="14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42" name="Google Shape;368;p47"/>
          <p:cNvCxnSpPr/>
          <p:nvPr/>
        </p:nvCxnSpPr>
        <p:spPr>
          <a:xfrm>
            <a:off x="471997" y="6347689"/>
            <a:ext cx="11187461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43" name="Google Shape;369;p47"/>
          <p:cNvSpPr/>
          <p:nvPr/>
        </p:nvSpPr>
        <p:spPr>
          <a:xfrm>
            <a:off x="3807317" y="6239144"/>
            <a:ext cx="3988174" cy="290965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-GB" sz="1067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100% CONSUMER INTENT SHARE AVAILABLE TO BRAND</a:t>
            </a:r>
            <a:endParaRPr sz="1067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Rectangle 45"/>
          <p:cNvSpPr/>
          <p:nvPr/>
        </p:nvSpPr>
        <p:spPr>
          <a:xfrm flipH="1">
            <a:off x="6261485" y="5125656"/>
            <a:ext cx="5930515" cy="766618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 flipH="1">
            <a:off x="6400576" y="5185799"/>
            <a:ext cx="5782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This is 100% b2b consumer intent share available to brands. </a:t>
            </a:r>
            <a:r>
              <a:rPr lang="en-US" sz="1200" dirty="0" smtClean="0">
                <a:solidFill>
                  <a:schemeClr val="bg1"/>
                </a:solidFill>
              </a:rPr>
              <a:t>In these moments, consumers are forming opinions, shaping preferences &amp; making decision by doing their own research online.</a:t>
            </a:r>
            <a:r>
              <a:rPr 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en-IN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9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2179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Century Gothic" panose="020B0502020202020204" pitchFamily="34" charset="0"/>
              </a:rPr>
              <a:t>In these moments, consumers are turning to multiple touchpoints…</a:t>
            </a:r>
            <a:endParaRPr lang="en-IN" sz="1800" b="1" dirty="0">
              <a:latin typeface="Century Gothic" panose="020B0502020202020204" pitchFamily="34" charset="0"/>
            </a:endParaRPr>
          </a:p>
        </p:txBody>
      </p:sp>
      <p:cxnSp>
        <p:nvCxnSpPr>
          <p:cNvPr id="3" name="Google Shape;398;p48"/>
          <p:cNvCxnSpPr>
            <a:endCxn id="9" idx="2"/>
          </p:cNvCxnSpPr>
          <p:nvPr/>
        </p:nvCxnSpPr>
        <p:spPr>
          <a:xfrm flipV="1">
            <a:off x="0" y="3076132"/>
            <a:ext cx="1022801" cy="761999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4" name="Google Shape;400;p48"/>
          <p:cNvCxnSpPr/>
          <p:nvPr/>
        </p:nvCxnSpPr>
        <p:spPr>
          <a:xfrm>
            <a:off x="1285928" y="3219766"/>
            <a:ext cx="406644" cy="616275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401;p48"/>
          <p:cNvCxnSpPr>
            <a:stCxn id="13" idx="6"/>
          </p:cNvCxnSpPr>
          <p:nvPr/>
        </p:nvCxnSpPr>
        <p:spPr>
          <a:xfrm flipV="1">
            <a:off x="1884918" y="3106668"/>
            <a:ext cx="1165389" cy="729372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6" name="Google Shape;404;p48"/>
          <p:cNvCxnSpPr>
            <a:stCxn id="17" idx="5"/>
          </p:cNvCxnSpPr>
          <p:nvPr/>
        </p:nvCxnSpPr>
        <p:spPr>
          <a:xfrm>
            <a:off x="3260595" y="3123698"/>
            <a:ext cx="483146" cy="927469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7" name="Google Shape;405;p48"/>
          <p:cNvCxnSpPr>
            <a:endCxn id="21" idx="6"/>
          </p:cNvCxnSpPr>
          <p:nvPr/>
        </p:nvCxnSpPr>
        <p:spPr>
          <a:xfrm flipH="1">
            <a:off x="3897378" y="2818290"/>
            <a:ext cx="1015012" cy="127499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8" name="Google Shape;407;p48"/>
          <p:cNvGrpSpPr/>
          <p:nvPr/>
        </p:nvGrpSpPr>
        <p:grpSpPr>
          <a:xfrm>
            <a:off x="1022801" y="2942806"/>
            <a:ext cx="266652" cy="266652"/>
            <a:chOff x="460375" y="1354667"/>
            <a:chExt cx="602673" cy="602673"/>
          </a:xfrm>
        </p:grpSpPr>
        <p:sp>
          <p:nvSpPr>
            <p:cNvPr id="9" name="Google Shape;39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408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409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415;p48"/>
          <p:cNvGrpSpPr/>
          <p:nvPr/>
        </p:nvGrpSpPr>
        <p:grpSpPr>
          <a:xfrm>
            <a:off x="1618266" y="3702714"/>
            <a:ext cx="266652" cy="266652"/>
            <a:chOff x="460375" y="1354667"/>
            <a:chExt cx="602673" cy="602673"/>
          </a:xfrm>
        </p:grpSpPr>
        <p:sp>
          <p:nvSpPr>
            <p:cNvPr id="13" name="Google Shape;402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416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17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oogle Shape;418;p48"/>
          <p:cNvGrpSpPr/>
          <p:nvPr/>
        </p:nvGrpSpPr>
        <p:grpSpPr>
          <a:xfrm>
            <a:off x="3032993" y="2896096"/>
            <a:ext cx="266652" cy="266652"/>
            <a:chOff x="460375" y="1354667"/>
            <a:chExt cx="602673" cy="602673"/>
          </a:xfrm>
        </p:grpSpPr>
        <p:sp>
          <p:nvSpPr>
            <p:cNvPr id="17" name="Google Shape;41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403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420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421;p48"/>
          <p:cNvGrpSpPr/>
          <p:nvPr/>
        </p:nvGrpSpPr>
        <p:grpSpPr>
          <a:xfrm>
            <a:off x="3630726" y="3959954"/>
            <a:ext cx="266652" cy="266652"/>
            <a:chOff x="460375" y="1354667"/>
            <a:chExt cx="602673" cy="602673"/>
          </a:xfrm>
        </p:grpSpPr>
        <p:sp>
          <p:nvSpPr>
            <p:cNvPr id="21" name="Google Shape;422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406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23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" name="Google Shape;424;p48"/>
          <p:cNvGrpSpPr/>
          <p:nvPr/>
        </p:nvGrpSpPr>
        <p:grpSpPr>
          <a:xfrm>
            <a:off x="4845154" y="2663770"/>
            <a:ext cx="266652" cy="266652"/>
            <a:chOff x="460375" y="1354667"/>
            <a:chExt cx="602673" cy="602673"/>
          </a:xfrm>
        </p:grpSpPr>
        <p:sp>
          <p:nvSpPr>
            <p:cNvPr id="25" name="Google Shape;425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426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427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428;p48"/>
          <p:cNvGrpSpPr/>
          <p:nvPr/>
        </p:nvGrpSpPr>
        <p:grpSpPr>
          <a:xfrm>
            <a:off x="8901955" y="3085065"/>
            <a:ext cx="266652" cy="266652"/>
            <a:chOff x="460375" y="1354667"/>
            <a:chExt cx="602673" cy="602673"/>
          </a:xfrm>
        </p:grpSpPr>
        <p:sp>
          <p:nvSpPr>
            <p:cNvPr id="29" name="Google Shape;42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430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431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433;p48"/>
          <p:cNvGrpSpPr/>
          <p:nvPr/>
        </p:nvGrpSpPr>
        <p:grpSpPr>
          <a:xfrm>
            <a:off x="10596955" y="2476494"/>
            <a:ext cx="266652" cy="266652"/>
            <a:chOff x="460375" y="1354667"/>
            <a:chExt cx="602673" cy="602673"/>
          </a:xfrm>
        </p:grpSpPr>
        <p:sp>
          <p:nvSpPr>
            <p:cNvPr id="34" name="Google Shape;434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35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36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7" name="Google Shape;442;p48"/>
          <p:cNvCxnSpPr>
            <a:stCxn id="30" idx="1"/>
          </p:cNvCxnSpPr>
          <p:nvPr/>
        </p:nvCxnSpPr>
        <p:spPr>
          <a:xfrm flipH="1">
            <a:off x="8042606" y="3157887"/>
            <a:ext cx="930011" cy="717628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38" name="Google Shape;444;p48"/>
          <p:cNvCxnSpPr>
            <a:stCxn id="40" idx="2"/>
            <a:endCxn id="30" idx="6"/>
          </p:cNvCxnSpPr>
          <p:nvPr/>
        </p:nvCxnSpPr>
        <p:spPr>
          <a:xfrm flipH="1" flipV="1">
            <a:off x="9118685" y="3218391"/>
            <a:ext cx="888159" cy="45605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39" name="Google Shape;445;p48"/>
          <p:cNvGrpSpPr/>
          <p:nvPr/>
        </p:nvGrpSpPr>
        <p:grpSpPr>
          <a:xfrm>
            <a:off x="10006844" y="3541116"/>
            <a:ext cx="266652" cy="266652"/>
            <a:chOff x="460375" y="1354667"/>
            <a:chExt cx="602673" cy="602673"/>
          </a:xfrm>
        </p:grpSpPr>
        <p:sp>
          <p:nvSpPr>
            <p:cNvPr id="40" name="Google Shape;446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47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48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" name="Google Shape;449;p48"/>
          <p:cNvCxnSpPr/>
          <p:nvPr/>
        </p:nvCxnSpPr>
        <p:spPr>
          <a:xfrm flipH="1">
            <a:off x="10227326" y="2623395"/>
            <a:ext cx="349320" cy="964037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pic>
        <p:nvPicPr>
          <p:cNvPr id="44" name="Google Shape;450;p48" descr="File:YouTube full-color icon (2017).svg - Wikimedia Common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94263" y="3218342"/>
            <a:ext cx="263808" cy="182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" name="Google Shape;453;p48"/>
          <p:cNvCxnSpPr/>
          <p:nvPr/>
        </p:nvCxnSpPr>
        <p:spPr>
          <a:xfrm flipH="1" flipV="1">
            <a:off x="10826389" y="2622615"/>
            <a:ext cx="829805" cy="611295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52" name="Google Shape;387;p48"/>
          <p:cNvSpPr/>
          <p:nvPr/>
        </p:nvSpPr>
        <p:spPr>
          <a:xfrm>
            <a:off x="369743" y="1961825"/>
            <a:ext cx="1945449" cy="1069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1200" b="1" dirty="0"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Search</a:t>
            </a:r>
            <a:r>
              <a:rPr lang="en-GB" sz="12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1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GB" sz="11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1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Gateway </a:t>
            </a:r>
            <a:r>
              <a:rPr lang="en-GB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the entire </a:t>
            </a:r>
            <a:r>
              <a:rPr lang="en-GB" sz="11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journey </a:t>
            </a:r>
            <a:r>
              <a:rPr lang="en-GB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GB" sz="11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Ideas, Recipes, Ingredients, </a:t>
            </a:r>
            <a:r>
              <a:rPr lang="en-GB" sz="11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understanding of alcohol, mixing, etc.</a:t>
            </a:r>
            <a:endParaRPr sz="1100" dirty="0"/>
          </a:p>
        </p:txBody>
      </p:sp>
      <p:sp>
        <p:nvSpPr>
          <p:cNvPr id="53" name="Google Shape;410;p48"/>
          <p:cNvSpPr/>
          <p:nvPr/>
        </p:nvSpPr>
        <p:spPr>
          <a:xfrm>
            <a:off x="9618855" y="1272505"/>
            <a:ext cx="2216439" cy="555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GB" sz="1200" b="1" dirty="0"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M</a:t>
            </a:r>
            <a:r>
              <a:rPr lang="en-GB" sz="1200" b="1" dirty="0" smtClean="0">
                <a:latin typeface="MV Boli" panose="02000500030200090000" pitchFamily="2" charset="0"/>
                <a:ea typeface="Arial"/>
                <a:cs typeface="MV Boli" panose="02000500030200090000" pitchFamily="2" charset="0"/>
                <a:sym typeface="Arial"/>
              </a:rPr>
              <a:t>arketplaces or grocery delivery portals </a:t>
            </a:r>
            <a:endParaRPr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9695637" y="1735087"/>
            <a:ext cx="1935160" cy="689211"/>
            <a:chOff x="7143964" y="3974151"/>
            <a:chExt cx="2342438" cy="834263"/>
          </a:xfrm>
        </p:grpSpPr>
        <p:pic>
          <p:nvPicPr>
            <p:cNvPr id="55" name="Google Shape;411;p48" descr="Swiggy Instamar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143964" y="4134973"/>
              <a:ext cx="1259147" cy="2709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413;p48" descr="Blinkit Logo PNG Transparent Download Fre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43732" y="3974151"/>
              <a:ext cx="692469" cy="6924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414;p48" descr="bbdaily: Online Milk &amp; Grocery - Apps on Google Play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169863" y="4146413"/>
              <a:ext cx="316539" cy="3165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16" descr="File:Amazon logo.svg - Wikipedi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7092" y="4570918"/>
              <a:ext cx="786533" cy="237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8" descr="Find your kind here | kindlif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8980" y="4543776"/>
              <a:ext cx="856678" cy="178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Google Shape;410;p48"/>
          <p:cNvSpPr/>
          <p:nvPr/>
        </p:nvSpPr>
        <p:spPr>
          <a:xfrm>
            <a:off x="6575723" y="1812840"/>
            <a:ext cx="2205879" cy="654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Food publishers </a:t>
            </a:r>
            <a:b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100" dirty="0"/>
              <a:t>A</a:t>
            </a:r>
            <a:r>
              <a:rPr lang="en-US" sz="1100" dirty="0" smtClean="0"/>
              <a:t>lso provide </a:t>
            </a:r>
            <a:r>
              <a:rPr lang="en-US" sz="1100" dirty="0" smtClean="0">
                <a:solidFill>
                  <a:srgbClr val="0070C0"/>
                </a:solidFill>
              </a:rPr>
              <a:t>inspiration, recipes, guidance for beginners </a:t>
            </a:r>
            <a:endParaRPr sz="1100" dirty="0">
              <a:solidFill>
                <a:srgbClr val="0070C0"/>
              </a:solidFill>
            </a:endParaRPr>
          </a:p>
        </p:txBody>
      </p:sp>
      <p:sp>
        <p:nvSpPr>
          <p:cNvPr id="61" name="Google Shape;410;p48"/>
          <p:cNvSpPr/>
          <p:nvPr/>
        </p:nvSpPr>
        <p:spPr>
          <a:xfrm>
            <a:off x="9763143" y="3911309"/>
            <a:ext cx="2200927" cy="654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Lifestyle Publishers </a:t>
            </a:r>
            <a:r>
              <a:rPr lang="en-US" sz="1100" dirty="0">
                <a:solidFill>
                  <a:srgbClr val="0070C0"/>
                </a:solidFill>
              </a:rPr>
              <a:t>I</a:t>
            </a:r>
            <a:r>
              <a:rPr lang="en-US" sz="1100" dirty="0" smtClean="0">
                <a:solidFill>
                  <a:srgbClr val="0070C0"/>
                </a:solidFill>
              </a:rPr>
              <a:t>nspiration, latest trends, product recommendations </a:t>
            </a:r>
            <a:endParaRPr sz="1100" dirty="0">
              <a:solidFill>
                <a:srgbClr val="0070C0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9852036" y="4495772"/>
            <a:ext cx="1787040" cy="480785"/>
            <a:chOff x="3540552" y="5005849"/>
            <a:chExt cx="2818600" cy="758316"/>
          </a:xfrm>
        </p:grpSpPr>
        <p:grpSp>
          <p:nvGrpSpPr>
            <p:cNvPr id="63" name="Group 62"/>
            <p:cNvGrpSpPr/>
            <p:nvPr/>
          </p:nvGrpSpPr>
          <p:grpSpPr>
            <a:xfrm>
              <a:off x="3540552" y="5005849"/>
              <a:ext cx="2079327" cy="758316"/>
              <a:chOff x="3297976" y="4487476"/>
              <a:chExt cx="2637574" cy="961904"/>
            </a:xfrm>
          </p:grpSpPr>
          <p:pic>
            <p:nvPicPr>
              <p:cNvPr id="66" name="Picture 4" descr="Cosmopolitan Logo, symbol, meaning, history, PNG, brand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7976" y="4487476"/>
                <a:ext cx="1284490" cy="7225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Picture 8" descr="Vogue Logo and symbol, meaning, history, PNG, brand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0561" y="4570177"/>
                <a:ext cx="939708" cy="528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976" y="4999381"/>
                <a:ext cx="1362859" cy="449999"/>
              </a:xfrm>
              <a:prstGeom prst="rect">
                <a:avLst/>
              </a:prstGeom>
            </p:spPr>
          </p:pic>
          <p:pic>
            <p:nvPicPr>
              <p:cNvPr id="69" name="Picture 14" descr="Better Homes &amp; Gardens: Fresh Takes on Home, Garden &amp; Food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536" y="5063432"/>
                <a:ext cx="1219014" cy="321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64" name="Picture 24" descr="Man's World (magazine) - Wikipedia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851" b="89963" l="8500" r="90000">
                          <a14:foregroundMark x1="8500" y1="30669" x2="8500" y2="30669"/>
                          <a14:foregroundMark x1="61375" y1="45725" x2="61375" y2="4572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9986" y="5086202"/>
              <a:ext cx="612831" cy="41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6" descr="LBB - Blume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1399" y="5523431"/>
              <a:ext cx="637753" cy="190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8" name="Group 107"/>
          <p:cNvGrpSpPr/>
          <p:nvPr/>
        </p:nvGrpSpPr>
        <p:grpSpPr>
          <a:xfrm>
            <a:off x="6644581" y="2875011"/>
            <a:ext cx="1145067" cy="484413"/>
            <a:chOff x="6704362" y="4844411"/>
            <a:chExt cx="1473676" cy="623429"/>
          </a:xfrm>
        </p:grpSpPr>
        <p:grpSp>
          <p:nvGrpSpPr>
            <p:cNvPr id="70" name="Group 69"/>
            <p:cNvGrpSpPr/>
            <p:nvPr/>
          </p:nvGrpSpPr>
          <p:grpSpPr>
            <a:xfrm>
              <a:off x="6704362" y="4844411"/>
              <a:ext cx="1448002" cy="623429"/>
              <a:chOff x="5326401" y="1983714"/>
              <a:chExt cx="1795629" cy="773098"/>
            </a:xfrm>
          </p:grpSpPr>
          <p:pic>
            <p:nvPicPr>
              <p:cNvPr id="71" name="Google Shape;463;p48" descr="Latest Food News | Indian Food Recipes | Healthy Recipes - NDTV Food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5326401" y="1983714"/>
                <a:ext cx="573632" cy="57363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2688" y="2127303"/>
                <a:ext cx="1149342" cy="302458"/>
              </a:xfrm>
              <a:prstGeom prst="rect">
                <a:avLst/>
              </a:prstGeom>
            </p:spPr>
          </p:pic>
          <p:pic>
            <p:nvPicPr>
              <p:cNvPr id="73" name="Picture 22" descr="Classic British Fish and Chips Recipe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6401" y="2490175"/>
                <a:ext cx="883082" cy="266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4" name="Picture 30" descr="Delish Logo Png, Transparent Png , Transparent Png Image - PNGitem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9296" y="5235966"/>
              <a:ext cx="688742" cy="221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oogle Shape;428;p48"/>
          <p:cNvGrpSpPr/>
          <p:nvPr/>
        </p:nvGrpSpPr>
        <p:grpSpPr>
          <a:xfrm>
            <a:off x="7877605" y="3760006"/>
            <a:ext cx="266652" cy="266652"/>
            <a:chOff x="460375" y="1354667"/>
            <a:chExt cx="602673" cy="602673"/>
          </a:xfrm>
        </p:grpSpPr>
        <p:sp>
          <p:nvSpPr>
            <p:cNvPr id="76" name="Google Shape;42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430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431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9" name="Google Shape;444;p48"/>
          <p:cNvCxnSpPr>
            <a:stCxn id="78" idx="1"/>
          </p:cNvCxnSpPr>
          <p:nvPr/>
        </p:nvCxnSpPr>
        <p:spPr>
          <a:xfrm flipH="1" flipV="1">
            <a:off x="7063906" y="2677175"/>
            <a:ext cx="913085" cy="1186144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80" name="Google Shape;410;p48"/>
          <p:cNvSpPr/>
          <p:nvPr/>
        </p:nvSpPr>
        <p:spPr>
          <a:xfrm>
            <a:off x="7332741" y="4156148"/>
            <a:ext cx="1654423" cy="2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Industry Publishers </a:t>
            </a:r>
            <a:endParaRPr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81" name="Google Shape;468;p48" descr="File:Pinterest-logo.png - Wikimedia Commons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847507" y="3407242"/>
            <a:ext cx="267200" cy="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432;p48"/>
          <p:cNvSpPr/>
          <p:nvPr/>
        </p:nvSpPr>
        <p:spPr>
          <a:xfrm>
            <a:off x="599853" y="4036987"/>
            <a:ext cx="1698688" cy="145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Instagram with its Reels &amp; Pinterest  </a:t>
            </a:r>
            <a:r>
              <a:rPr lang="en-US" sz="1100" dirty="0" smtClean="0"/>
              <a:t>often tends to be a </a:t>
            </a:r>
            <a:r>
              <a:rPr lang="en-US" sz="1100" dirty="0" smtClean="0">
                <a:solidFill>
                  <a:srgbClr val="0070C0"/>
                </a:solidFill>
              </a:rPr>
              <a:t>source of active or passive inspiration &amp; discovery</a:t>
            </a:r>
            <a:r>
              <a:rPr lang="en-US" sz="1100" dirty="0" smtClean="0"/>
              <a:t> of new trends &amp; quick mixes</a:t>
            </a:r>
            <a:endParaRPr lang="en-US" sz="1100" i="1" dirty="0"/>
          </a:p>
        </p:txBody>
      </p:sp>
      <p:sp>
        <p:nvSpPr>
          <p:cNvPr id="83" name="Google Shape;432;p48"/>
          <p:cNvSpPr/>
          <p:nvPr/>
        </p:nvSpPr>
        <p:spPr>
          <a:xfrm>
            <a:off x="2262947" y="2007677"/>
            <a:ext cx="1628542" cy="80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YouTube</a:t>
            </a:r>
            <a:r>
              <a:rPr lang="en-US" sz="1200" b="1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sz="1100" b="1" i="1" dirty="0" smtClean="0">
                <a:solidFill>
                  <a:srgbClr val="0070C0"/>
                </a:solidFill>
              </a:rPr>
              <a:t/>
            </a:r>
            <a:br>
              <a:rPr lang="en-US" sz="1100" b="1" i="1" dirty="0" smtClean="0">
                <a:solidFill>
                  <a:srgbClr val="0070C0"/>
                </a:solidFill>
              </a:rPr>
            </a:br>
            <a:r>
              <a:rPr lang="en-US" sz="1100" dirty="0"/>
              <a:t>U</a:t>
            </a:r>
            <a:r>
              <a:rPr lang="en-US" sz="1100" dirty="0" smtClean="0"/>
              <a:t>nlike Instagram acts more as a </a:t>
            </a:r>
            <a:r>
              <a:rPr lang="en-US" sz="1100" dirty="0" smtClean="0">
                <a:solidFill>
                  <a:srgbClr val="0070C0"/>
                </a:solidFill>
              </a:rPr>
              <a:t>source of  technical guidance</a:t>
            </a:r>
            <a:endParaRPr sz="1100" dirty="0">
              <a:solidFill>
                <a:srgbClr val="0070C0"/>
              </a:solidFill>
            </a:endParaRPr>
          </a:p>
        </p:txBody>
      </p:sp>
      <p:sp>
        <p:nvSpPr>
          <p:cNvPr id="84" name="Google Shape;432;p48"/>
          <p:cNvSpPr/>
          <p:nvPr/>
        </p:nvSpPr>
        <p:spPr>
          <a:xfrm>
            <a:off x="3931122" y="1442215"/>
            <a:ext cx="2503095" cy="1144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Mixologist Influencers </a:t>
            </a:r>
            <a:r>
              <a:rPr lang="en-US" sz="1100" dirty="0">
                <a:solidFill>
                  <a:srgbClr val="0070C0"/>
                </a:solidFill>
              </a:rPr>
              <a:t/>
            </a:r>
            <a:br>
              <a:rPr lang="en-US" sz="1100" dirty="0">
                <a:solidFill>
                  <a:srgbClr val="0070C0"/>
                </a:solidFill>
              </a:rPr>
            </a:br>
            <a:r>
              <a:rPr lang="en-US" sz="1100" dirty="0">
                <a:solidFill>
                  <a:srgbClr val="0070C0"/>
                </a:solidFill>
              </a:rPr>
              <a:t>T</a:t>
            </a:r>
            <a:r>
              <a:rPr lang="en-US" sz="1100" dirty="0" smtClean="0">
                <a:solidFill>
                  <a:srgbClr val="0070C0"/>
                </a:solidFill>
              </a:rPr>
              <a:t>echnical guidance, product recommendations </a:t>
            </a:r>
            <a:r>
              <a:rPr lang="en-US" sz="1100" i="1" dirty="0"/>
              <a:t/>
            </a:r>
            <a:br>
              <a:rPr lang="en-US" sz="1100" i="1" dirty="0"/>
            </a:br>
            <a:r>
              <a:rPr lang="en-US" sz="1100" i="1" dirty="0" smtClean="0"/>
              <a:t>E.g. Nitin </a:t>
            </a:r>
            <a:r>
              <a:rPr lang="en-US" sz="1100" i="1" dirty="0" err="1" smtClean="0"/>
              <a:t>Tewari</a:t>
            </a:r>
            <a:r>
              <a:rPr lang="en-US" sz="1100" i="1" dirty="0" smtClean="0"/>
              <a:t>,  Happy High Academy, </a:t>
            </a:r>
            <a:r>
              <a:rPr lang="en-US" sz="1100" i="1" dirty="0" err="1" smtClean="0"/>
              <a:t>Sonal</a:t>
            </a:r>
            <a:r>
              <a:rPr lang="en-US" sz="1100" i="1" dirty="0" smtClean="0"/>
              <a:t> C Holland, Cocktails India, Tipsy Bartender) </a:t>
            </a:r>
            <a:endParaRPr sz="1100" i="1" dirty="0"/>
          </a:p>
        </p:txBody>
      </p:sp>
      <p:grpSp>
        <p:nvGrpSpPr>
          <p:cNvPr id="85" name="Group 84"/>
          <p:cNvGrpSpPr/>
          <p:nvPr/>
        </p:nvGrpSpPr>
        <p:grpSpPr>
          <a:xfrm>
            <a:off x="4626992" y="3048134"/>
            <a:ext cx="540545" cy="189632"/>
            <a:chOff x="3700669" y="4010751"/>
            <a:chExt cx="540545" cy="189632"/>
          </a:xfrm>
        </p:grpSpPr>
        <p:pic>
          <p:nvPicPr>
            <p:cNvPr id="86" name="Google Shape;450;p48" descr="File:YouTube full-color icon (2017).svg - Wikimedia Common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452;p48" descr="Instagram logo and symbol, meaning, history, 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452;p48" descr="Instagram logo and symbol, meaning, history, 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508716" y="3431276"/>
            <a:ext cx="395703" cy="22258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432;p48"/>
          <p:cNvSpPr/>
          <p:nvPr/>
        </p:nvSpPr>
        <p:spPr>
          <a:xfrm>
            <a:off x="2392159" y="4330801"/>
            <a:ext cx="2979621" cy="1313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Community Handles</a:t>
            </a:r>
            <a:r>
              <a:rPr lang="en-US" sz="1100" b="1" i="1" dirty="0" smtClean="0"/>
              <a:t/>
            </a:r>
            <a:br>
              <a:rPr lang="en-US" sz="1100" b="1" i="1" dirty="0" smtClean="0"/>
            </a:br>
            <a:r>
              <a:rPr lang="en-US" sz="1100" dirty="0">
                <a:solidFill>
                  <a:srgbClr val="0070C0"/>
                </a:solidFill>
              </a:rPr>
              <a:t>P</a:t>
            </a:r>
            <a:r>
              <a:rPr lang="en-US" sz="1100" dirty="0" smtClean="0">
                <a:solidFill>
                  <a:srgbClr val="0070C0"/>
                </a:solidFill>
              </a:rPr>
              <a:t>latform for spirits enthusiasts not just for inspiration or guidance, </a:t>
            </a:r>
            <a:r>
              <a:rPr lang="en-US" sz="1100" dirty="0" smtClean="0"/>
              <a:t>but also to</a:t>
            </a:r>
            <a:r>
              <a:rPr lang="en-US" sz="1100" dirty="0" smtClean="0">
                <a:solidFill>
                  <a:srgbClr val="0070C0"/>
                </a:solidFill>
              </a:rPr>
              <a:t> </a:t>
            </a:r>
            <a:r>
              <a:rPr lang="en-US" sz="1100" dirty="0" smtClean="0"/>
              <a:t>discuss the </a:t>
            </a:r>
            <a:r>
              <a:rPr lang="en-US" sz="1100" dirty="0" smtClean="0">
                <a:solidFill>
                  <a:srgbClr val="0070C0"/>
                </a:solidFill>
              </a:rPr>
              <a:t>art of drinking, helping beginners </a:t>
            </a:r>
            <a:r>
              <a:rPr lang="en-US" sz="1100" dirty="0" smtClean="0"/>
              <a:t>navigate the world of alcohol &amp; drinking</a:t>
            </a:r>
            <a:endParaRPr lang="en-US" sz="1100" b="1" i="1" dirty="0"/>
          </a:p>
          <a:p>
            <a:r>
              <a:rPr lang="en-US" sz="1100" i="1" dirty="0" smtClean="0"/>
              <a:t/>
            </a:r>
            <a:br>
              <a:rPr lang="en-US" sz="1100" i="1" dirty="0" smtClean="0"/>
            </a:br>
            <a:r>
              <a:rPr lang="en-US" sz="1100" i="1" dirty="0" smtClean="0"/>
              <a:t>E.g. The Cocktail Story, World Class IN, Gin Explorers Club, </a:t>
            </a:r>
            <a:r>
              <a:rPr lang="en-US" sz="1100" i="1" dirty="0" err="1" smtClean="0"/>
              <a:t>Alcohowl</a:t>
            </a:r>
            <a:r>
              <a:rPr lang="en-US" sz="1100" i="1" dirty="0" smtClean="0"/>
              <a:t>, The Dram Club </a:t>
            </a:r>
            <a:endParaRPr sz="1100" i="1" dirty="0"/>
          </a:p>
        </p:txBody>
      </p:sp>
      <p:cxnSp>
        <p:nvCxnSpPr>
          <p:cNvPr id="90" name="Google Shape;444;p48"/>
          <p:cNvCxnSpPr/>
          <p:nvPr/>
        </p:nvCxnSpPr>
        <p:spPr>
          <a:xfrm flipH="1" flipV="1">
            <a:off x="5082195" y="2787341"/>
            <a:ext cx="716521" cy="89565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91" name="Google Shape;428;p48"/>
          <p:cNvGrpSpPr/>
          <p:nvPr/>
        </p:nvGrpSpPr>
        <p:grpSpPr>
          <a:xfrm>
            <a:off x="5685701" y="3520534"/>
            <a:ext cx="266652" cy="266652"/>
            <a:chOff x="460375" y="1354667"/>
            <a:chExt cx="602673" cy="602673"/>
          </a:xfrm>
        </p:grpSpPr>
        <p:sp>
          <p:nvSpPr>
            <p:cNvPr id="92" name="Google Shape;42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430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431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6" name="Straight Arrow Connector 95"/>
          <p:cNvCxnSpPr/>
          <p:nvPr/>
        </p:nvCxnSpPr>
        <p:spPr>
          <a:xfrm>
            <a:off x="555548" y="6353792"/>
            <a:ext cx="10959582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2942972" y="6206418"/>
            <a:ext cx="5955449" cy="276999"/>
          </a:xfrm>
          <a:prstGeom prst="rect">
            <a:avLst/>
          </a:prstGeom>
          <a:solidFill>
            <a:srgbClr val="F8C1D9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These touchpoints provide opportunity for distribution or audience sourcing 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3525326" y="3675315"/>
            <a:ext cx="540545" cy="189632"/>
            <a:chOff x="3700669" y="4010751"/>
            <a:chExt cx="540545" cy="189632"/>
          </a:xfrm>
        </p:grpSpPr>
        <p:pic>
          <p:nvPicPr>
            <p:cNvPr id="99" name="Google Shape;450;p48" descr="File:YouTube full-color icon (2017).svg - Wikimedia Common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452;p48" descr="Instagram logo and symbol, meaning, history, 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01" name="Google Shape;453;p48"/>
          <p:cNvCxnSpPr/>
          <p:nvPr/>
        </p:nvCxnSpPr>
        <p:spPr>
          <a:xfrm flipV="1">
            <a:off x="11656194" y="2864682"/>
            <a:ext cx="563481" cy="396146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10" name="Google Shape;432;p48"/>
          <p:cNvSpPr/>
          <p:nvPr/>
        </p:nvSpPr>
        <p:spPr>
          <a:xfrm>
            <a:off x="5325336" y="3816578"/>
            <a:ext cx="1915740" cy="145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Food Influencers  </a:t>
            </a:r>
            <a:b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100" dirty="0" smtClean="0"/>
              <a:t>Focus on </a:t>
            </a:r>
            <a:r>
              <a:rPr lang="en-US" sz="1100" dirty="0" smtClean="0">
                <a:solidFill>
                  <a:srgbClr val="0070C0"/>
                </a:solidFill>
              </a:rPr>
              <a:t>beginner-friendly recipes, with </a:t>
            </a:r>
            <a:r>
              <a:rPr lang="en-US" sz="1100" dirty="0" smtClean="0"/>
              <a:t>step-by-step guidance, with minimal efforts &amp; tools</a:t>
            </a:r>
          </a:p>
          <a:p>
            <a:endParaRPr lang="en-US" sz="11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(E.g. Sanjeev Kapoor, Get Curried) 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3" name="Google Shape;453;p48"/>
          <p:cNvCxnSpPr/>
          <p:nvPr/>
        </p:nvCxnSpPr>
        <p:spPr>
          <a:xfrm flipV="1">
            <a:off x="5782576" y="2656121"/>
            <a:ext cx="1285402" cy="1015322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115" name="Group 114"/>
          <p:cNvGrpSpPr/>
          <p:nvPr/>
        </p:nvGrpSpPr>
        <p:grpSpPr>
          <a:xfrm>
            <a:off x="5518741" y="3062755"/>
            <a:ext cx="540545" cy="189632"/>
            <a:chOff x="3700669" y="4010751"/>
            <a:chExt cx="540545" cy="189632"/>
          </a:xfrm>
        </p:grpSpPr>
        <p:pic>
          <p:nvPicPr>
            <p:cNvPr id="116" name="Google Shape;450;p48" descr="File:YouTube full-color icon (2017).svg - Wikimedia Commons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452;p48" descr="Instagram logo and symbol, meaning, history, 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220" name="Picture 4" descr="Tipsy Bartender - YouTube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76" y="4469405"/>
            <a:ext cx="332404" cy="33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vinepair-logo - Elk Cove Vineyards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569" y="4471876"/>
            <a:ext cx="807909" cy="2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9" name="Google Shape;428;p48"/>
          <p:cNvGrpSpPr/>
          <p:nvPr/>
        </p:nvGrpSpPr>
        <p:grpSpPr>
          <a:xfrm>
            <a:off x="6896963" y="2533979"/>
            <a:ext cx="266652" cy="266652"/>
            <a:chOff x="460375" y="1354667"/>
            <a:chExt cx="602673" cy="602673"/>
          </a:xfrm>
        </p:grpSpPr>
        <p:sp>
          <p:nvSpPr>
            <p:cNvPr id="140" name="Google Shape;429;p48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430;p48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431;p48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/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410;p48"/>
          <p:cNvSpPr/>
          <p:nvPr/>
        </p:nvSpPr>
        <p:spPr>
          <a:xfrm>
            <a:off x="8248364" y="2605711"/>
            <a:ext cx="1646982" cy="654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Brand Websites &amp; Social media handles </a:t>
            </a:r>
            <a:endParaRPr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4" name="Google Shape;410;p48"/>
          <p:cNvSpPr/>
          <p:nvPr/>
        </p:nvSpPr>
        <p:spPr>
          <a:xfrm>
            <a:off x="8667478" y="3424468"/>
            <a:ext cx="1274238" cy="654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100" dirty="0" smtClean="0">
                <a:solidFill>
                  <a:srgbClr val="0070C0"/>
                </a:solidFill>
              </a:rPr>
              <a:t>Product updates, shopping, </a:t>
            </a:r>
            <a:r>
              <a:rPr lang="en-US" sz="1100" dirty="0" smtClean="0"/>
              <a:t>recipes </a:t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41815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Thus, to win the hearts, minds and intent, </a:t>
            </a:r>
            <a:r>
              <a:rPr lang="en-GB" sz="1800" b="1" dirty="0">
                <a:solidFill>
                  <a:srgbClr val="D082B6"/>
                </a:solidFill>
                <a:latin typeface="Century Gothic" panose="020B0502020202020204" pitchFamily="34" charset="0"/>
              </a:rPr>
              <a:t>capturing maximum share of consumer intent </a:t>
            </a:r>
            <a:r>
              <a:rPr lang="en-GB" sz="1800" b="1" dirty="0">
                <a:latin typeface="Century Gothic" panose="020B0502020202020204" pitchFamily="34" charset="0"/>
              </a:rPr>
              <a:t>will be key by…</a:t>
            </a:r>
            <a:endParaRPr lang="en-IN" sz="1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7834837" y="2774148"/>
            <a:ext cx="3763874" cy="1021210"/>
            <a:chOff x="8189577" y="2571735"/>
            <a:chExt cx="3430691" cy="930811"/>
          </a:xfrm>
        </p:grpSpPr>
        <p:grpSp>
          <p:nvGrpSpPr>
            <p:cNvPr id="4" name="Group 3"/>
            <p:cNvGrpSpPr/>
            <p:nvPr/>
          </p:nvGrpSpPr>
          <p:grpSpPr>
            <a:xfrm>
              <a:off x="8189577" y="2571735"/>
              <a:ext cx="3430691" cy="930811"/>
              <a:chOff x="6472627" y="4229465"/>
              <a:chExt cx="4445454" cy="1206135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474692" y="4229465"/>
                <a:ext cx="4443389" cy="12061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6472627" y="4382648"/>
                <a:ext cx="4445453" cy="838893"/>
                <a:chOff x="465778" y="1991264"/>
                <a:chExt cx="8457578" cy="1596013"/>
              </a:xfrm>
            </p:grpSpPr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 rotWithShape="1">
                <a:blip r:embed="rId2"/>
                <a:srcRect b="50978"/>
                <a:stretch/>
              </p:blipFill>
              <p:spPr>
                <a:xfrm>
                  <a:off x="465778" y="2009141"/>
                  <a:ext cx="4092208" cy="1578136"/>
                </a:xfrm>
                <a:prstGeom prst="rect">
                  <a:avLst/>
                </a:prstGeom>
              </p:spPr>
            </p:pic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50565" r="6080"/>
                <a:stretch/>
              </p:blipFill>
              <p:spPr>
                <a:xfrm>
                  <a:off x="5111012" y="1991264"/>
                  <a:ext cx="3812344" cy="1578603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5" name="Straight Connector 4"/>
            <p:cNvCxnSpPr/>
            <p:nvPr/>
          </p:nvCxnSpPr>
          <p:spPr>
            <a:xfrm>
              <a:off x="9938993" y="2652067"/>
              <a:ext cx="0" cy="7161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448528" y="4584216"/>
            <a:ext cx="4450372" cy="1100150"/>
            <a:chOff x="6474690" y="2362418"/>
            <a:chExt cx="4879109" cy="1206135"/>
          </a:xfrm>
        </p:grpSpPr>
        <p:sp>
          <p:nvSpPr>
            <p:cNvPr id="11" name="Rectangle 10"/>
            <p:cNvSpPr/>
            <p:nvPr/>
          </p:nvSpPr>
          <p:spPr>
            <a:xfrm>
              <a:off x="6474690" y="2362418"/>
              <a:ext cx="4879109" cy="1206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4270" y="2383543"/>
              <a:ext cx="2065867" cy="112589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t="3959"/>
            <a:stretch/>
          </p:blipFill>
          <p:spPr>
            <a:xfrm>
              <a:off x="9033464" y="2513694"/>
              <a:ext cx="2137304" cy="865595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8853555" y="2513694"/>
              <a:ext cx="0" cy="8239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569025" y="3993600"/>
            <a:ext cx="348559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Identify </a:t>
            </a:r>
            <a:r>
              <a:rPr lang="en-GB" sz="1100" dirty="0"/>
              <a:t>the micro-moments </a:t>
            </a:r>
            <a:r>
              <a:rPr lang="en-GB" sz="1100" dirty="0" smtClean="0"/>
              <a:t>of prospective customers that </a:t>
            </a:r>
            <a:r>
              <a:rPr lang="en-GB" sz="1100" dirty="0"/>
              <a:t>fit </a:t>
            </a:r>
            <a:r>
              <a:rPr lang="en-GB" sz="1100" dirty="0" smtClean="0"/>
              <a:t>the business</a:t>
            </a:r>
            <a:r>
              <a:rPr lang="en-GB" sz="1100" dirty="0"/>
              <a:t>, then </a:t>
            </a:r>
            <a:r>
              <a:rPr lang="en-GB" sz="1100" dirty="0">
                <a:solidFill>
                  <a:srgbClr val="0070C0"/>
                </a:solidFill>
              </a:rPr>
              <a:t>commit to being there to help when they happen</a:t>
            </a:r>
            <a:r>
              <a:rPr lang="en-GB" sz="1100" dirty="0" smtClean="0">
                <a:solidFill>
                  <a:srgbClr val="0070C0"/>
                </a:solidFill>
              </a:rPr>
              <a:t>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682642" y="2107369"/>
            <a:ext cx="3998596" cy="3549030"/>
            <a:chOff x="1526900" y="1104819"/>
            <a:chExt cx="6021586" cy="5344572"/>
          </a:xfrm>
        </p:grpSpPr>
        <p:sp>
          <p:nvSpPr>
            <p:cNvPr id="17" name="Oval 16"/>
            <p:cNvSpPr/>
            <p:nvPr/>
          </p:nvSpPr>
          <p:spPr>
            <a:xfrm>
              <a:off x="1526900" y="1104819"/>
              <a:ext cx="3294042" cy="3294042"/>
            </a:xfrm>
            <a:prstGeom prst="ellipse">
              <a:avLst/>
            </a:prstGeom>
            <a:solidFill>
              <a:srgbClr val="BDC5EA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dirty="0" smtClean="0">
                  <a:solidFill>
                    <a:schemeClr val="tx1"/>
                  </a:solidFill>
                </a:rPr>
                <a:t>Being </a:t>
              </a:r>
              <a:r>
                <a:rPr lang="en-GB" sz="1500" dirty="0">
                  <a:solidFill>
                    <a:schemeClr val="tx1"/>
                  </a:solidFill>
                </a:rPr>
                <a:t>There</a:t>
              </a:r>
              <a:endParaRPr lang="en-IN" sz="15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254444" y="1104819"/>
              <a:ext cx="3294042" cy="3294042"/>
            </a:xfrm>
            <a:prstGeom prst="ellipse">
              <a:avLst/>
            </a:prstGeom>
            <a:solidFill>
              <a:srgbClr val="DE138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dirty="0" smtClean="0">
                  <a:solidFill>
                    <a:schemeClr val="bg1"/>
                  </a:solidFill>
                </a:rPr>
                <a:t>Being </a:t>
              </a:r>
              <a:r>
                <a:rPr lang="en-GB" sz="1500" dirty="0">
                  <a:solidFill>
                    <a:schemeClr val="bg1"/>
                  </a:solidFill>
                </a:rPr>
                <a:t>Useful</a:t>
              </a:r>
              <a:endParaRPr lang="en-IN" sz="1500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036927" y="3155349"/>
              <a:ext cx="3294042" cy="3294042"/>
            </a:xfrm>
            <a:prstGeom prst="ellipse">
              <a:avLst/>
            </a:prstGeom>
            <a:solidFill>
              <a:srgbClr val="F1E883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dirty="0" smtClean="0">
                  <a:solidFill>
                    <a:schemeClr val="tx1"/>
                  </a:solidFill>
                </a:rPr>
                <a:t>Being Quick</a:t>
              </a:r>
              <a:endParaRPr lang="en-IN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966981" y="5320929"/>
            <a:ext cx="356958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smtClean="0"/>
              <a:t>Provide </a:t>
            </a:r>
            <a:r>
              <a:rPr lang="en-GB" sz="1100" dirty="0" smtClean="0">
                <a:solidFill>
                  <a:srgbClr val="0070C0"/>
                </a:solidFill>
              </a:rPr>
              <a:t>immediate action, instant gratification</a:t>
            </a:r>
            <a:r>
              <a:rPr lang="en-GB" sz="1100" dirty="0" smtClean="0"/>
              <a:t> and a fast &amp; frictionless experience </a:t>
            </a:r>
            <a:r>
              <a:rPr lang="en-GB" sz="1100" dirty="0"/>
              <a:t>to keep pace with </a:t>
            </a:r>
            <a:r>
              <a:rPr lang="en-GB" sz="1100" dirty="0" smtClean="0"/>
              <a:t>impatient </a:t>
            </a:r>
            <a:r>
              <a:rPr lang="en-GB" sz="1100" dirty="0"/>
              <a:t>consumers.</a:t>
            </a:r>
            <a:r>
              <a:rPr lang="en-GB" sz="1100" dirty="0" smtClean="0"/>
              <a:t> </a:t>
            </a:r>
          </a:p>
        </p:txBody>
      </p:sp>
      <p:pic>
        <p:nvPicPr>
          <p:cNvPr id="21" name="Picture 6" descr="Arrow Rough Drawig Top Right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99922" y="3430760"/>
            <a:ext cx="554698" cy="55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Arrow Rough Drawig Top Right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12977" flipV="1">
            <a:off x="7111754" y="2189067"/>
            <a:ext cx="583252" cy="58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Arrow Rough Drawig Top Right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6998697" y="4758189"/>
            <a:ext cx="908988" cy="90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7836626" y="2070277"/>
            <a:ext cx="41458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Consumers gravitate toward brands that </a:t>
            </a:r>
            <a:r>
              <a:rPr lang="en-GB" sz="1100" dirty="0">
                <a:solidFill>
                  <a:srgbClr val="0070C0"/>
                </a:solidFill>
              </a:rPr>
              <a:t>provide </a:t>
            </a:r>
            <a:r>
              <a:rPr lang="en-GB" sz="1100" dirty="0" smtClean="0">
                <a:solidFill>
                  <a:srgbClr val="0070C0"/>
                </a:solidFill>
              </a:rPr>
              <a:t>‘value’. </a:t>
            </a:r>
            <a:r>
              <a:rPr lang="en-GB" sz="1100" dirty="0" smtClean="0"/>
              <a:t>Hence, it is key to </a:t>
            </a:r>
            <a:r>
              <a:rPr lang="en-US" sz="1100" dirty="0" smtClean="0">
                <a:cs typeface="Arial" panose="020B0604020202020204" pitchFamily="34" charset="0"/>
              </a:rPr>
              <a:t>find sweet </a:t>
            </a:r>
            <a:r>
              <a:rPr lang="en-US" sz="1100" dirty="0">
                <a:cs typeface="Arial" panose="020B0604020202020204" pitchFamily="34" charset="0"/>
              </a:rPr>
              <a:t>spot where your customers’ goals and your own align &amp; </a:t>
            </a:r>
            <a:r>
              <a:rPr lang="en-US" sz="1100" dirty="0">
                <a:solidFill>
                  <a:srgbClr val="0070C0"/>
                </a:solidFill>
                <a:cs typeface="Arial" panose="020B0604020202020204" pitchFamily="34" charset="0"/>
              </a:rPr>
              <a:t>building symbiotic two-way ‘value </a:t>
            </a:r>
            <a:r>
              <a:rPr lang="en-US" sz="1100" dirty="0" smtClean="0">
                <a:solidFill>
                  <a:srgbClr val="0070C0"/>
                </a:solidFill>
                <a:cs typeface="Arial" panose="020B0604020202020204" pitchFamily="34" charset="0"/>
              </a:rPr>
              <a:t>exchange. </a:t>
            </a:r>
            <a:br>
              <a:rPr lang="en-US" sz="1100" dirty="0" smtClean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en-US" sz="1100" dirty="0" smtClean="0">
                <a:cs typeface="Arial" panose="020B0604020202020204" pitchFamily="34" charset="0"/>
              </a:rPr>
              <a:t>Strategically selecting such micro-moments</a:t>
            </a:r>
            <a:endParaRPr lang="en-GB" sz="1100" i="1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568087" y="3725823"/>
            <a:ext cx="27029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 smtClean="0"/>
              <a:t>WHY: </a:t>
            </a:r>
            <a:r>
              <a:rPr lang="en-GB" sz="1100" b="1" dirty="0"/>
              <a:t>Build and Grow Share of Intent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34837" y="1809647"/>
            <a:ext cx="31293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 smtClean="0"/>
              <a:t>WHY: </a:t>
            </a:r>
            <a:r>
              <a:rPr lang="en-GB" sz="1100" b="1" dirty="0"/>
              <a:t>Build and influence brand perception </a:t>
            </a:r>
            <a:endParaRPr lang="en-GB" sz="1100" dirty="0"/>
          </a:p>
          <a:p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90836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33113" y="189860"/>
            <a:ext cx="7155018" cy="1079876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BA4693"/>
                </a:solidFill>
                <a:latin typeface="Century Gothic" panose="020B0502020202020204" pitchFamily="34" charset="0"/>
              </a:rPr>
              <a:t>Choice of beverage </a:t>
            </a:r>
            <a:r>
              <a:rPr lang="en-US" sz="1800" b="1" dirty="0" smtClean="0">
                <a:latin typeface="Century Gothic" panose="020B0502020202020204" pitchFamily="34" charset="0"/>
              </a:rPr>
              <a:t>however isn’t just a matter </a:t>
            </a:r>
            <a:r>
              <a:rPr lang="en-US" sz="1800" b="1" dirty="0">
                <a:latin typeface="Century Gothic" panose="020B0502020202020204" pitchFamily="34" charset="0"/>
              </a:rPr>
              <a:t>of personal </a:t>
            </a:r>
            <a:r>
              <a:rPr lang="en-US" sz="1800" b="1" dirty="0" smtClean="0">
                <a:latin typeface="Century Gothic" panose="020B0502020202020204" pitchFamily="34" charset="0"/>
              </a:rPr>
              <a:t>taste, but is also a </a:t>
            </a:r>
            <a:r>
              <a:rPr lang="en-US" sz="1800" b="1" dirty="0" smtClean="0">
                <a:solidFill>
                  <a:srgbClr val="BA4693"/>
                </a:solidFill>
                <a:latin typeface="Century Gothic" panose="020B0502020202020204" pitchFamily="34" charset="0"/>
              </a:rPr>
              <a:t>symbolic vehicle</a:t>
            </a:r>
            <a:r>
              <a:rPr lang="en-US" sz="1800" b="1" dirty="0" smtClean="0">
                <a:latin typeface="Century Gothic" panose="020B0502020202020204" pitchFamily="34" charset="0"/>
              </a:rPr>
              <a:t>…</a:t>
            </a:r>
            <a:endParaRPr lang="en-IN" sz="1800" b="1" dirty="0">
              <a:latin typeface="Century Gothic" panose="020B0502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251897" y="1461354"/>
            <a:ext cx="1941845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800" dirty="0">
                <a:latin typeface="Impact" panose="020B0806030902050204" pitchFamily="34" charset="0"/>
                <a:cs typeface="Arial" panose="020B0604020202020204" pitchFamily="34" charset="0"/>
              </a:rPr>
              <a:t>STATUS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INDICATOR</a:t>
            </a:r>
            <a:endParaRPr lang="en-IN" sz="1800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747594" y="3347908"/>
            <a:ext cx="1752070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Impact" panose="020B0806030902050204" pitchFamily="34" charset="0"/>
                <a:cs typeface="Arial" panose="020B0604020202020204" pitchFamily="34" charset="0"/>
              </a:rPr>
              <a:t>SITUATION </a:t>
            </a:r>
            <a:r>
              <a:rPr lang="en-US" sz="1800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DEFINER</a:t>
            </a:r>
            <a:endParaRPr lang="en-IN" sz="1800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16529" y="3943918"/>
            <a:ext cx="6790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act of drinking &amp; the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choice of beverage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defines the nature of occasion &amp;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context for social interactions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allowing individuals to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sense of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situational appropriateness,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be it for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experiences or for individualistic pleasure. </a:t>
            </a:r>
            <a:endParaRPr lang="en-US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714171" y="4883535"/>
            <a:ext cx="1581902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800" dirty="0" smtClean="0">
                <a:latin typeface="Impact" panose="020B0806030902050204" pitchFamily="34" charset="0"/>
                <a:cs typeface="Arial" panose="020B0604020202020204" pitchFamily="34" charset="0"/>
              </a:rPr>
              <a:t>STATEMENT OF </a:t>
            </a:r>
            <a:r>
              <a:rPr lang="en-US" sz="1800" dirty="0" smtClean="0">
                <a:solidFill>
                  <a:srgbClr val="D082B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AFFILIATION</a:t>
            </a:r>
            <a:endParaRPr lang="en-IN" sz="1800" dirty="0">
              <a:solidFill>
                <a:srgbClr val="D082B6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16529" y="5532999"/>
            <a:ext cx="6561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Communicating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</a:rPr>
              <a:t>exclusiveness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, beverages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</a:rPr>
              <a:t>acknowledge 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</a:rPr>
              <a:t>aspects of one’s </a:t>
            </a:r>
            <a:r>
              <a:rPr lang="en-US" sz="1200" dirty="0" smtClean="0">
                <a:solidFill>
                  <a:srgbClr val="0070C0"/>
                </a:solidFill>
                <a:latin typeface="Arial" panose="020B0604020202020204" pitchFamily="34" charset="0"/>
              </a:rPr>
              <a:t>identity, </a:t>
            </a:r>
            <a:r>
              <a:rPr lang="en-US" sz="1200" dirty="0" smtClean="0">
                <a:latin typeface="Arial" panose="020B0604020202020204" pitchFamily="34" charset="0"/>
              </a:rPr>
              <a:t>or their </a:t>
            </a:r>
            <a:r>
              <a:rPr lang="en-US" sz="1200" dirty="0"/>
              <a:t>declaration of </a:t>
            </a:r>
            <a:r>
              <a:rPr lang="en-US" sz="1200" dirty="0">
                <a:solidFill>
                  <a:srgbClr val="0070C0"/>
                </a:solidFill>
              </a:rPr>
              <a:t>membership in a particular group, generation, class, ‘tribe’, sub-culture</a:t>
            </a:r>
            <a:r>
              <a:rPr lang="en-US" sz="1200" dirty="0"/>
              <a:t> </a:t>
            </a:r>
            <a:r>
              <a:rPr lang="en-US" sz="1200" dirty="0" smtClean="0"/>
              <a:t>&amp; its associated values or beliefs. </a:t>
            </a:r>
            <a:r>
              <a:rPr lang="en-IN" sz="1200" dirty="0">
                <a:solidFill>
                  <a:srgbClr val="0070C0"/>
                </a:solidFill>
              </a:rPr>
              <a:t>.</a:t>
            </a:r>
            <a:endParaRPr lang="en-IN" sz="1000" dirty="0">
              <a:solidFill>
                <a:srgbClr val="0070C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716037" y="1232791"/>
            <a:ext cx="2871881" cy="0"/>
          </a:xfrm>
          <a:prstGeom prst="line">
            <a:avLst/>
          </a:prstGeom>
          <a:ln w="28575">
            <a:solidFill>
              <a:srgbClr val="D082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4816529" y="1719104"/>
            <a:ext cx="4659503" cy="492958"/>
            <a:chOff x="4816529" y="1834606"/>
            <a:chExt cx="4659503" cy="49295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816529" y="1907402"/>
              <a:ext cx="4502252" cy="0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816529" y="1907402"/>
              <a:ext cx="0" cy="420162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4108" name="Picture 12" descr="All About Toasting — Emily Pos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0" r="30327"/>
          <a:stretch/>
        </p:blipFill>
        <p:spPr bwMode="auto">
          <a:xfrm>
            <a:off x="-13365" y="0"/>
            <a:ext cx="37869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20337" y="0"/>
            <a:ext cx="506416" cy="4958074"/>
          </a:xfrm>
          <a:prstGeom prst="rect">
            <a:avLst/>
          </a:prstGeom>
          <a:solidFill>
            <a:srgbClr val="F8C1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9" name="Group 28"/>
          <p:cNvGrpSpPr/>
          <p:nvPr/>
        </p:nvGrpSpPr>
        <p:grpSpPr>
          <a:xfrm flipH="1">
            <a:off x="5996852" y="3533323"/>
            <a:ext cx="5196890" cy="482318"/>
            <a:chOff x="4279142" y="1834606"/>
            <a:chExt cx="5196890" cy="482318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279142" y="1907402"/>
              <a:ext cx="5039639" cy="0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4279142" y="1906336"/>
              <a:ext cx="0" cy="410588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816529" y="5189587"/>
            <a:ext cx="4659503" cy="492958"/>
            <a:chOff x="4816529" y="1834606"/>
            <a:chExt cx="4659503" cy="492958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4816529" y="1907402"/>
              <a:ext cx="4502252" cy="0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816529" y="1907402"/>
              <a:ext cx="0" cy="420162"/>
            </a:xfrm>
            <a:prstGeom prst="line">
              <a:avLst/>
            </a:prstGeom>
            <a:ln w="19050">
              <a:solidFill>
                <a:srgbClr val="D082B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" name="Rectangle 1"/>
          <p:cNvSpPr/>
          <p:nvPr/>
        </p:nvSpPr>
        <p:spPr>
          <a:xfrm>
            <a:off x="4816529" y="2090928"/>
            <a:ext cx="6561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Choice of beverage is an </a:t>
            </a:r>
            <a:r>
              <a:rPr lang="en-US" sz="1200" dirty="0" smtClean="0">
                <a:solidFill>
                  <a:srgbClr val="0070C0"/>
                </a:solidFill>
              </a:rPr>
              <a:t>indicator of social status</a:t>
            </a:r>
            <a:r>
              <a:rPr lang="en-US" sz="1200" dirty="0" smtClean="0"/>
              <a:t>. The drinking practice acts as ‘definitional </a:t>
            </a:r>
            <a:r>
              <a:rPr lang="en-US" sz="1200" dirty="0"/>
              <a:t>ceremonies’ through which people enact not only </a:t>
            </a:r>
            <a:r>
              <a:rPr lang="en-US" sz="1200" dirty="0" smtClean="0">
                <a:solidFill>
                  <a:srgbClr val="0070C0"/>
                </a:solidFill>
              </a:rPr>
              <a:t>‘what </a:t>
            </a:r>
            <a:r>
              <a:rPr lang="en-US" sz="1200" dirty="0">
                <a:solidFill>
                  <a:srgbClr val="0070C0"/>
                </a:solidFill>
              </a:rPr>
              <a:t>they think they </a:t>
            </a:r>
            <a:r>
              <a:rPr lang="en-US" sz="1200" dirty="0" smtClean="0">
                <a:solidFill>
                  <a:srgbClr val="0070C0"/>
                </a:solidFill>
              </a:rPr>
              <a:t>are’. </a:t>
            </a:r>
            <a:br>
              <a:rPr lang="en-US" sz="1200" dirty="0" smtClean="0">
                <a:solidFill>
                  <a:srgbClr val="0070C0"/>
                </a:solidFill>
              </a:rPr>
            </a:br>
            <a:r>
              <a:rPr lang="en-US" sz="1200" dirty="0" smtClean="0"/>
              <a:t>E.g. </a:t>
            </a:r>
            <a:r>
              <a:rPr lang="en-US" sz="1200" dirty="0"/>
              <a:t> Wine was, and is today in many cultures, "a focus of eloquent </a:t>
            </a:r>
            <a:r>
              <a:rPr lang="en-US" sz="1200" dirty="0" smtClean="0"/>
              <a:t>choices“. Its sophistication is an expression of ones taste and aspirations. 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08691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lose up of a woman's hand holding a glass of tropical mojito cocktail on  cyan pastel background. Long wide banner with copy space. Summer time. -  Airline Supplier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/>
          <a:stretch/>
        </p:blipFill>
        <p:spPr bwMode="auto">
          <a:xfrm flipH="1">
            <a:off x="0" y="0"/>
            <a:ext cx="12254845" cy="688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Delay 6"/>
          <p:cNvSpPr/>
          <p:nvPr/>
        </p:nvSpPr>
        <p:spPr>
          <a:xfrm flipH="1">
            <a:off x="5995447" y="0"/>
            <a:ext cx="6228235" cy="6884105"/>
          </a:xfrm>
          <a:prstGeom prst="flowChartDelay">
            <a:avLst/>
          </a:prstGeom>
          <a:solidFill>
            <a:srgbClr val="DFA9C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74538" y="2940550"/>
            <a:ext cx="485602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MV Boli" panose="02000500030200090000" pitchFamily="2" charset="0"/>
              </a:rPr>
              <a:t>Peer Analysis</a:t>
            </a:r>
            <a:b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MV Boli" panose="02000500030200090000" pitchFamily="2" charset="0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Analyzing how our peers are delivering value to the consumers with the evolving tastes</a:t>
            </a:r>
          </a:p>
        </p:txBody>
      </p:sp>
    </p:spTree>
    <p:extLst>
      <p:ext uri="{BB962C8B-B14F-4D97-AF65-F5344CB8AC3E}">
        <p14:creationId xmlns:p14="http://schemas.microsoft.com/office/powerpoint/2010/main" val="238341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mazon.in: Sepoy &amp; 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716455" y="1716456"/>
            <a:ext cx="7787109" cy="43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Flowchart: Delay 48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493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493" y="5201450"/>
            <a:ext cx="237116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Premium Botanical Mixers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07559" y="379520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88860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REFINED INDULGENCE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122869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Portrays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an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upscale lifestyle </a:t>
            </a:r>
            <a:r>
              <a:rPr lang="en-US" sz="1100" dirty="0">
                <a:latin typeface="Arial" panose="020B0604020202020204"/>
              </a:rPr>
              <a:t>with visual styling and collaborations leaning towards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artistic affiliations, &amp; refined aesthetics, </a:t>
            </a:r>
            <a:r>
              <a:rPr lang="en-US" sz="1100" dirty="0">
                <a:latin typeface="Arial" panose="020B0604020202020204"/>
              </a:rPr>
              <a:t>creating a sense of luxury &amp; elegance</a:t>
            </a:r>
            <a:endParaRPr lang="en-IN" sz="1100" dirty="0">
              <a:latin typeface="Arial" panose="020B060402020202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570945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4" y="1822178"/>
            <a:ext cx="533832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Tonality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Stylish, fresh, refined, upscale, minimalist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 Events: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exhibitions, Jazz Festivals, Golf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tournament etc.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Indian Cocktail Week, Bar Convent Berlin, Roma Bar Show etc.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90404" y="258211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CELEBRATORY SOCIAL DRINKING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2838803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C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arries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essence of premiumness and refined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experiences.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These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 shape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perception as a premium mixer, making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synonymous with luxury and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sophistication.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90404" y="3497425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3759036"/>
            <a:ext cx="52389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IN" sz="1100" b="1" dirty="0">
                <a:solidFill>
                  <a:prstClr val="black"/>
                </a:solidFill>
                <a:latin typeface="Arial" panose="020B0604020202020204"/>
              </a:rPr>
              <a:t>Cues: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Big ticket wedding</a:t>
            </a:r>
            <a:r>
              <a:rPr lang="en-IN" sz="1100" dirty="0">
                <a:solidFill>
                  <a:prstClr val="black"/>
                </a:solidFill>
                <a:latin typeface="Arial" panose="020B0604020202020204"/>
              </a:rPr>
              <a:t>,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refined social parties</a:t>
            </a:r>
            <a:r>
              <a:rPr lang="en-IN" sz="1100" dirty="0">
                <a:solidFill>
                  <a:prstClr val="black"/>
                </a:solidFill>
                <a:latin typeface="Arial" panose="020B0604020202020204"/>
              </a:rPr>
              <a:t>,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refined settings at-home </a:t>
            </a:r>
            <a:r>
              <a:rPr lang="en-IN" sz="1100" dirty="0">
                <a:solidFill>
                  <a:prstClr val="black"/>
                </a:solidFill>
                <a:latin typeface="Arial" panose="020B0604020202020204"/>
              </a:rPr>
              <a:t>consumption moments etc.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90404" y="448571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IN" sz="1100" b="1" noProof="0" dirty="0" smtClean="0">
                <a:solidFill>
                  <a:srgbClr val="BA4693"/>
                </a:solidFill>
                <a:latin typeface="Arial" panose="020B0604020202020204"/>
              </a:rPr>
              <a:t>LUXE ENTHUSIASTS</a:t>
            </a:r>
            <a:endParaRPr lang="en-IN" sz="1100" b="1" dirty="0">
              <a:solidFill>
                <a:srgbClr val="BA4693"/>
              </a:solidFill>
              <a:latin typeface="Arial" panose="020B060402020202020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790404" y="4721306"/>
            <a:ext cx="5419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(Category Affiliation: Sophisticated Sips) </a:t>
            </a:r>
            <a:endParaRPr lang="en-IN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Appeals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tastemakers and connoisseurs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share a passion for the finer things in life. </a:t>
            </a:r>
            <a:r>
              <a:rPr lang="en-US" sz="11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Sepoy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Co becomes a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symbol of status and taste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aligning with the desires and aspirations of its target audience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53520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5" y="5745734"/>
            <a:ext cx="541999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Superior Taste Award, Brand Bottle</a:t>
            </a:r>
            <a:r>
              <a:rPr kumimoji="0" lang="en-IN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Design Award </a:t>
            </a:r>
            <a:r>
              <a:rPr kumimoji="0" lang="en-IN" sz="11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brand's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presence builds appeal for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individuals who aspire to be part of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exclusive social circles and embrace a refined lifestyle. </a:t>
            </a: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1011389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923936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2712880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2625427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4634211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4546758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7493" y="4853638"/>
            <a:ext cx="2287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ASPECT: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INGREDIENTS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0" descr="Sepoy and Co Premium Botanical Mix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87" y="3797626"/>
            <a:ext cx="2304284" cy="44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457492" y="5589020"/>
            <a:ext cx="36093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stands as a testament to the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timeless allure of flavors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, building a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narrative around its ingredients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while striving to create a symphony of taste experiences that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elevate moments of pure indulgence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.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790404" y="2488331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790404" y="4375258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57492" y="4889044"/>
            <a:ext cx="2574551" cy="276999"/>
          </a:xfrm>
          <a:prstGeom prst="rect">
            <a:avLst/>
          </a:prstGeom>
          <a:solidFill>
            <a:srgbClr val="F1E883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Ingredient Story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0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pic>
        <p:nvPicPr>
          <p:cNvPr id="4" name="Picture 10" descr="Sepoy and Co Premium Botanical Mixe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7" y="355783"/>
            <a:ext cx="1233726" cy="24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6625" y="4737820"/>
            <a:ext cx="1918672" cy="19186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0657" y="1652906"/>
            <a:ext cx="1735917" cy="1723368"/>
          </a:xfrm>
          <a:prstGeom prst="ellipse">
            <a:avLst/>
          </a:prstGeom>
        </p:spPr>
      </p:pic>
      <p:pic>
        <p:nvPicPr>
          <p:cNvPr id="10" name="SaveInsta.App - 3062455428089565298_664788049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3808" end="54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71901" y="2919055"/>
            <a:ext cx="2078921" cy="36958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t="18058" b="18058"/>
          <a:stretch/>
        </p:blipFill>
        <p:spPr>
          <a:xfrm>
            <a:off x="5393780" y="4652785"/>
            <a:ext cx="1962131" cy="19621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0179" y="4652833"/>
            <a:ext cx="1976984" cy="19627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2265" y="917346"/>
            <a:ext cx="1782810" cy="1774279"/>
          </a:xfrm>
          <a:prstGeom prst="ellipse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9525" y="851715"/>
            <a:ext cx="1590690" cy="22226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4620" y="994999"/>
            <a:ext cx="2130570" cy="264484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7149" y="1130867"/>
            <a:ext cx="2527415" cy="3294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97910" y="186443"/>
            <a:ext cx="2332698" cy="233269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71901" y="1577740"/>
            <a:ext cx="2294010" cy="70124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6"/>
          <a:srcRect b="14378"/>
          <a:stretch/>
        </p:blipFill>
        <p:spPr>
          <a:xfrm>
            <a:off x="250907" y="4079886"/>
            <a:ext cx="1681450" cy="2576606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8825740" y="1502325"/>
            <a:ext cx="521365" cy="505990"/>
          </a:xfrm>
          <a:prstGeom prst="ellipse">
            <a:avLst/>
          </a:prstGeom>
          <a:solidFill>
            <a:srgbClr val="F97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825740" y="2103078"/>
            <a:ext cx="521365" cy="505990"/>
          </a:xfrm>
          <a:prstGeom prst="ellipse">
            <a:avLst/>
          </a:prstGeom>
          <a:solidFill>
            <a:srgbClr val="BDC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6469687" y="405262"/>
            <a:ext cx="2122921" cy="947530"/>
          </a:xfrm>
          <a:prstGeom prst="wedgeRoundRectCallout">
            <a:avLst>
              <a:gd name="adj1" fmla="val 37399"/>
              <a:gd name="adj2" fmla="val 7783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535555" y="476158"/>
            <a:ext cx="2057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Utilizing pastel color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palette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communicates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vitality 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freshness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the “botanical” mixer while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maintaining an aesthetic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ounded Rectangular Callout 32"/>
          <p:cNvSpPr/>
          <p:nvPr/>
        </p:nvSpPr>
        <p:spPr>
          <a:xfrm>
            <a:off x="2422157" y="4086661"/>
            <a:ext cx="2566872" cy="584356"/>
          </a:xfrm>
          <a:prstGeom prst="wedgeRoundRectCallout">
            <a:avLst>
              <a:gd name="adj1" fmla="val -37963"/>
              <a:gd name="adj2" fmla="val 9493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52889" y="4158054"/>
            <a:ext cx="25284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Awards, initiatives and causes help reach niche audiences and strengthen affiliation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2627291" y="3080306"/>
            <a:ext cx="3027826" cy="705339"/>
          </a:xfrm>
          <a:prstGeom prst="wedgeRoundRectCallout">
            <a:avLst>
              <a:gd name="adj1" fmla="val -37608"/>
              <a:gd name="adj2" fmla="val -9517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658023" y="3151701"/>
            <a:ext cx="2997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rand's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 approach creates a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sense of elegance, sophistication, and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exclusivity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a minimalist design furthering the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luxury appeal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6820718" y="3686551"/>
            <a:ext cx="2348154" cy="582090"/>
          </a:xfrm>
          <a:prstGeom prst="wedgeRoundRectCallout">
            <a:avLst>
              <a:gd name="adj1" fmla="val 38537"/>
              <a:gd name="adj2" fmla="val 8683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851449" y="3757944"/>
            <a:ext cx="23174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High-end associations build an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aspirational appeal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around the brand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044786" y="2658826"/>
            <a:ext cx="1963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8825740" y="248442"/>
            <a:ext cx="521365" cy="505990"/>
          </a:xfrm>
          <a:prstGeom prst="ellipse">
            <a:avLst/>
          </a:prstGeom>
          <a:solidFill>
            <a:srgbClr val="FAD3AB"/>
          </a:solidFill>
          <a:ln>
            <a:solidFill>
              <a:srgbClr val="FAD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8825740" y="878838"/>
            <a:ext cx="521365" cy="505990"/>
          </a:xfrm>
          <a:prstGeom prst="ellipse">
            <a:avLst/>
          </a:prstGeom>
          <a:solidFill>
            <a:srgbClr val="81AC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6125" y="768480"/>
            <a:ext cx="6179402" cy="3097885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16125" y="3999745"/>
            <a:ext cx="5062917" cy="276453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03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Jade Forest Launches New Premium Iced Teas | The Balcony Stori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6"/>
          <a:stretch/>
        </p:blipFill>
        <p:spPr bwMode="auto">
          <a:xfrm>
            <a:off x="-508249" y="-233679"/>
            <a:ext cx="4839190" cy="709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Flowchart: Delay 46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493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492" y="5249614"/>
            <a:ext cx="1951175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Guilt Free Indulgence</a:t>
            </a:r>
            <a:endParaRPr kumimoji="0" lang="en-IN" sz="14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492" y="5589020"/>
            <a:ext cx="33980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endeavors to bring about a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holistic change to how people consume beverages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by providing drinks in the "Better for you" category, keeping up with evolving consumer preferences 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07559" y="492644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92630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lang="en-US" sz="1100" b="1" dirty="0" smtClean="0">
                <a:solidFill>
                  <a:srgbClr val="BA4693"/>
                </a:solidFill>
                <a:latin typeface="Arial" panose="020B0604020202020204"/>
              </a:rPr>
              <a:t>CONSCIOUS CURATED LIFESTYLE</a:t>
            </a:r>
            <a:endParaRPr lang="en-US" sz="1100" b="1" dirty="0">
              <a:solidFill>
                <a:srgbClr val="BA4693"/>
              </a:solidFill>
              <a:latin typeface="Arial" panose="020B060402020202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160577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appeals to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aspirations of conscious lifestyle seekers, who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prioritize thoughtful choices, sustainability, and overall well-being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610595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4" y="1859886"/>
            <a:ext cx="53520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Tonality: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Cool,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young, fun, earthy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Fitness enthusiasts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Master Bartenders, seasoned mixologist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Gin Explorers’ Club, Bar Takeover, Luxury hotels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90404" y="2778368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A.M. TO P.M. CELEBRATORY SOCIAL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3014436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Showcases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versatile consumption scenarios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catering to different tastes and preferences throughout the day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3721640"/>
            <a:ext cx="54199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Tx/>
              <a:buChar char="-"/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</a:t>
            </a:r>
            <a:r>
              <a:rPr lang="en-IN" sz="1100" b="1" dirty="0">
                <a:solidFill>
                  <a:prstClr val="black"/>
                </a:solidFill>
                <a:latin typeface="Arial" panose="020B0604020202020204"/>
              </a:rPr>
              <a:t>: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WFH set-up, post-workout hydration, brunch, clubs &amp; at-home parties 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etc.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90404" y="423064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US" sz="1100" b="1" dirty="0">
                <a:solidFill>
                  <a:srgbClr val="BA4693"/>
                </a:solidFill>
                <a:latin typeface="Arial" panose="020B0604020202020204"/>
              </a:rPr>
              <a:t>CONSCIOUS LIFESTYLE CURATION</a:t>
            </a:r>
            <a:endParaRPr lang="en-IN" sz="1100" b="1" dirty="0">
              <a:solidFill>
                <a:srgbClr val="BA4693"/>
              </a:solidFill>
              <a:latin typeface="Arial" panose="020B060402020202020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790404" y="4466230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(Category affiliation: Conscious Drinking)</a:t>
            </a:r>
            <a:endParaRPr lang="en-IN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Jade Forest has built a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 of adventurers “Friends of Jade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”, fostering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space that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thrives on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inspiration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the joy of discovery.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09160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5" y="5302129"/>
            <a:ext cx="551625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  <a:defRPr/>
            </a:pPr>
            <a:r>
              <a:rPr lang="en-US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Associations</a:t>
            </a:r>
            <a:r>
              <a:rPr lang="en-US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Founder mixologist series</a:t>
            </a:r>
            <a:r>
              <a:rPr lang="en-IN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Jade Untamed (Brand event) ft. Indie artists &amp; DJs, brand founders </a:t>
            </a:r>
            <a:r>
              <a:rPr lang="en-US" sz="11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11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brand's association with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 festivals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resonates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younger audience,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initiating an affinity around concept of mindful consumption</a:t>
            </a:r>
            <a:endParaRPr lang="en-IN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1049097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961644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2909138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2821685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4379135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4291682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8" descr="Jade Forest - Thoughtfully Crafted Drin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2" y="3658598"/>
            <a:ext cx="2852487" cy="73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5790404" y="349080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790404" y="2608335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790404" y="4149824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57492" y="4906409"/>
            <a:ext cx="2609818" cy="276999"/>
          </a:xfrm>
          <a:prstGeom prst="rect">
            <a:avLst/>
          </a:prstGeom>
          <a:solidFill>
            <a:srgbClr val="F1E883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Mindful Lifestyle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6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/>
        </p:nvSpPr>
        <p:spPr>
          <a:xfrm>
            <a:off x="273377" y="3910240"/>
            <a:ext cx="2710762" cy="255842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125063" y="3923772"/>
            <a:ext cx="3154907" cy="255842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373788" y="3923772"/>
            <a:ext cx="3460734" cy="255842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SaveInsta.App - 284159759434519019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49245" y="3145741"/>
            <a:ext cx="1979163" cy="34398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10550"/>
          <a:stretch/>
        </p:blipFill>
        <p:spPr>
          <a:xfrm>
            <a:off x="9949245" y="277331"/>
            <a:ext cx="1979163" cy="26390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t="10550"/>
          <a:stretch/>
        </p:blipFill>
        <p:spPr>
          <a:xfrm>
            <a:off x="7792073" y="277332"/>
            <a:ext cx="1971070" cy="26390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8" descr="Jade Forest - Thoughtfully Crafted Drink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00" y="232622"/>
            <a:ext cx="1401274" cy="3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5582" y="397977"/>
            <a:ext cx="1720591" cy="362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9164" y="1249684"/>
            <a:ext cx="866912" cy="864139"/>
          </a:xfrm>
          <a:prstGeom prst="ellipse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1940" y="1768395"/>
            <a:ext cx="2010293" cy="1950439"/>
          </a:xfrm>
          <a:prstGeom prst="ellipse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57631" y="914515"/>
            <a:ext cx="1422023" cy="1390217"/>
          </a:xfrm>
          <a:prstGeom prst="ellipse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37" y="876387"/>
            <a:ext cx="2272540" cy="223226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3"/>
          <a:srcRect l="911" t="24341" r="-911" b="11479"/>
          <a:stretch/>
        </p:blipFill>
        <p:spPr>
          <a:xfrm>
            <a:off x="5587700" y="881981"/>
            <a:ext cx="875412" cy="855831"/>
          </a:xfrm>
          <a:prstGeom prst="ellipse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6542" y="4002916"/>
            <a:ext cx="2190883" cy="2146360"/>
          </a:xfrm>
          <a:prstGeom prst="rect">
            <a:avLst/>
          </a:prstGeom>
        </p:spPr>
      </p:pic>
      <p:sp>
        <p:nvSpPr>
          <p:cNvPr id="46" name="Oval 45"/>
          <p:cNvSpPr/>
          <p:nvPr/>
        </p:nvSpPr>
        <p:spPr>
          <a:xfrm>
            <a:off x="5596757" y="4014986"/>
            <a:ext cx="521365" cy="505990"/>
          </a:xfrm>
          <a:prstGeom prst="ellipse">
            <a:avLst/>
          </a:prstGeom>
          <a:solidFill>
            <a:srgbClr val="0263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5596757" y="4562796"/>
            <a:ext cx="521365" cy="505990"/>
          </a:xfrm>
          <a:prstGeom prst="ellipse">
            <a:avLst/>
          </a:prstGeom>
          <a:solidFill>
            <a:srgbClr val="5E6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5602992" y="5110606"/>
            <a:ext cx="521365" cy="505990"/>
          </a:xfrm>
          <a:prstGeom prst="ellipse">
            <a:avLst/>
          </a:prstGeom>
          <a:solidFill>
            <a:srgbClr val="DE5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5602992" y="5658416"/>
            <a:ext cx="521365" cy="505990"/>
          </a:xfrm>
          <a:prstGeom prst="ellipse">
            <a:avLst/>
          </a:prstGeom>
          <a:solidFill>
            <a:srgbClr val="907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3253889" y="2385403"/>
            <a:ext cx="1781751" cy="693765"/>
          </a:xfrm>
          <a:prstGeom prst="wedgeRoundRectCallout">
            <a:avLst>
              <a:gd name="adj1" fmla="val 48015"/>
              <a:gd name="adj2" fmla="val -1129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284620" y="2456797"/>
            <a:ext cx="17817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Consumption moments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inspire a lifestyle change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healthier indulgences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ounded Rectangular Callout 34"/>
          <p:cNvSpPr/>
          <p:nvPr/>
        </p:nvSpPr>
        <p:spPr>
          <a:xfrm>
            <a:off x="3178912" y="3110410"/>
            <a:ext cx="1970524" cy="611542"/>
          </a:xfrm>
          <a:prstGeom prst="wedgeRoundRectCallout">
            <a:avLst>
              <a:gd name="adj1" fmla="val -73598"/>
              <a:gd name="adj2" fmla="val -6511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39086" y="3132962"/>
            <a:ext cx="20581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 around ingredients highlighting transparency to build appeal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ounded Rectangular Callout 37"/>
          <p:cNvSpPr/>
          <p:nvPr/>
        </p:nvSpPr>
        <p:spPr>
          <a:xfrm>
            <a:off x="7799360" y="2966704"/>
            <a:ext cx="1924954" cy="827681"/>
          </a:xfrm>
          <a:prstGeom prst="wedgeRoundRectCallout">
            <a:avLst>
              <a:gd name="adj1" fmla="val 78011"/>
              <a:gd name="adj2" fmla="val -3773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837842" y="3016825"/>
            <a:ext cx="19710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Fostering community of enthusiasts, exploring flavors while keeping a mindful mindset towards consumption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5"/>
          <a:srcRect t="33939" b="304"/>
          <a:stretch/>
        </p:blipFill>
        <p:spPr>
          <a:xfrm>
            <a:off x="6606493" y="1197742"/>
            <a:ext cx="826575" cy="826575"/>
          </a:xfrm>
          <a:prstGeom prst="ellipse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6"/>
          <a:srcRect t="2974" b="1921"/>
          <a:stretch/>
        </p:blipFill>
        <p:spPr>
          <a:xfrm>
            <a:off x="3330866" y="4267981"/>
            <a:ext cx="1818570" cy="187570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36084" y="4002916"/>
            <a:ext cx="1727059" cy="261256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8"/>
          <a:srcRect l="-488" t="6038" r="488" b="28904"/>
          <a:stretch/>
        </p:blipFill>
        <p:spPr>
          <a:xfrm>
            <a:off x="6618184" y="4014986"/>
            <a:ext cx="1291384" cy="1262499"/>
          </a:xfrm>
          <a:prstGeom prst="rect">
            <a:avLst/>
          </a:prstGeom>
        </p:spPr>
      </p:pic>
      <p:sp>
        <p:nvSpPr>
          <p:cNvPr id="60" name="Rounded Rectangular Callout 59"/>
          <p:cNvSpPr/>
          <p:nvPr/>
        </p:nvSpPr>
        <p:spPr>
          <a:xfrm>
            <a:off x="372488" y="6196793"/>
            <a:ext cx="2580919" cy="543746"/>
          </a:xfrm>
          <a:prstGeom prst="wedgeRoundRectCallout">
            <a:avLst>
              <a:gd name="adj1" fmla="val 1239"/>
              <a:gd name="adj2" fmla="val -14666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15311" y="6186541"/>
            <a:ext cx="256882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founder/ mixologists collaborations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gives an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authentic value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the engagement – building community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ounded Rectangular Callout 63"/>
          <p:cNvSpPr/>
          <p:nvPr/>
        </p:nvSpPr>
        <p:spPr>
          <a:xfrm>
            <a:off x="3216070" y="6231083"/>
            <a:ext cx="2958487" cy="502232"/>
          </a:xfrm>
          <a:prstGeom prst="wedgeRoundRectCallout">
            <a:avLst>
              <a:gd name="adj1" fmla="val 22457"/>
              <a:gd name="adj2" fmla="val -13690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216069" y="6268611"/>
            <a:ext cx="2999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arthy tones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helps communicate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natural-ness and authenticity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helping stay true to the brand feel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Rounded Rectangular Callout 66"/>
          <p:cNvSpPr/>
          <p:nvPr/>
        </p:nvSpPr>
        <p:spPr>
          <a:xfrm>
            <a:off x="6463112" y="5357378"/>
            <a:ext cx="1515784" cy="1052469"/>
          </a:xfrm>
          <a:prstGeom prst="wedgeRoundRectCallout">
            <a:avLst>
              <a:gd name="adj1" fmla="val 40028"/>
              <a:gd name="adj2" fmla="val -9222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88611" y="4017383"/>
            <a:ext cx="1860825" cy="314078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6485810" y="5380651"/>
            <a:ext cx="14930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 with music festivals majorly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helps brand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visibility and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aligning brand with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energy, passion, and spirit of the TG 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73377" y="745993"/>
            <a:ext cx="7239786" cy="3097885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4518" y="3006834"/>
            <a:ext cx="2327986" cy="65125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90571" y="594704"/>
            <a:ext cx="2232734" cy="322741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11201852" y="2932907"/>
            <a:ext cx="1963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81675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 mute="1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anklin &amp; Sons is the tonic you have been searching for — Craft Gin Club |  The UK's No.1 gin cl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982964" y="1299365"/>
            <a:ext cx="8320128" cy="43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Flowchart: Delay 33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493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726" y="5217470"/>
            <a:ext cx="3637534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Remarkable </a:t>
            </a: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Drinks, Without </a:t>
            </a:r>
            <a:r>
              <a: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Compromise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07559" y="464363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973444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EXPERIENTIAL LIFESTYLE 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207712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strives to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inspire a journey of taste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and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deliver value to discerning palates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that are seeking unparalleled flavor and savory experiences 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65773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4" y="1907021"/>
            <a:ext cx="534633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Tonality: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old, Premium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Collaborations: Seasoned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Mixologists, cocktail enthusiasts, Master bartenders</a:t>
            </a:r>
          </a:p>
          <a:p>
            <a:pPr marL="285750" indent="-285750">
              <a:buFontTx/>
              <a:buChar char="-"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Associations: Bartenders’ Brand Awards</a:t>
            </a:r>
            <a:r>
              <a:rPr lang="en-US" sz="11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HORECA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events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award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shows</a:t>
            </a: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90404" y="277065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REFINED SOCIAL INTERACTIONS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3027343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laces brand mixers as the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centerpiece of memorable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occasions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capturing the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refined lifestyle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moments of indulgence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our audience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–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becoming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gateway to a world of flavor and sensory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pleasure.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90404" y="364826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3909873"/>
            <a:ext cx="5833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</a:t>
            </a: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 events, premium bar interactions, top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cocktail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bar guides, cocktail DIY presentation, 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etc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90404" y="462712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IN" sz="1100" b="1" dirty="0">
                <a:solidFill>
                  <a:srgbClr val="BA4693"/>
                </a:solidFill>
                <a:latin typeface="Arial" panose="020B0604020202020204"/>
              </a:rPr>
              <a:t>REFINED GOURMANDS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90404" y="4862711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(Category Affiliation: Sophisticated Sips) </a:t>
            </a:r>
            <a:endParaRPr lang="en-IN" sz="11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Appeals to a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tastemakers and connoisseurs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 share a passion for the finer things in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endParaRPr lang="en-IN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52579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4" y="5736317"/>
            <a:ext cx="54199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Great Taste Awards, Bartender Brand Awards, Tonic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Mixer </a:t>
            </a:r>
            <a:r>
              <a:rPr lang="en-US" sz="11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Mastera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1096232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1008779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2901420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2813967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4775616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4688163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7493" y="4876699"/>
            <a:ext cx="17298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ASPECT: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TASTE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3" name="Picture 2" descr="Franklin &amp; Sons - Global Bran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1" y="3267081"/>
            <a:ext cx="2304284" cy="108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57492" y="5589020"/>
            <a:ext cx="36093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lays great emphasis on not only complimenting but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committing to deliver quality by creating delicious high-quality sips,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 endeavoring to strike a balance in taste and textures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790404" y="2617761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76817" y="4499625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57492" y="4909890"/>
            <a:ext cx="2767887" cy="276999"/>
          </a:xfrm>
          <a:prstGeom prst="rect">
            <a:avLst/>
          </a:prstGeom>
          <a:solidFill>
            <a:srgbClr val="F1E883"/>
          </a:solidFill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Lifestyle Payoff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142201" y="4526685"/>
            <a:ext cx="5278211" cy="2174867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38093" y="3931016"/>
            <a:ext cx="6093317" cy="2770536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Franklin &amp; Sons - Global Brand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7" y="142292"/>
            <a:ext cx="1169121" cy="55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5584489" y="413897"/>
            <a:ext cx="521365" cy="505990"/>
          </a:xfrm>
          <a:prstGeom prst="ellipse">
            <a:avLst/>
          </a:prstGeom>
          <a:solidFill>
            <a:srgbClr val="40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584489" y="1130401"/>
            <a:ext cx="521365" cy="505990"/>
          </a:xfrm>
          <a:prstGeom prst="ellipse">
            <a:avLst/>
          </a:prstGeom>
          <a:solidFill>
            <a:srgbClr val="D29C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584489" y="1854388"/>
            <a:ext cx="521365" cy="505990"/>
          </a:xfrm>
          <a:prstGeom prst="ellipse">
            <a:avLst/>
          </a:prstGeom>
          <a:solidFill>
            <a:srgbClr val="07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5584489" y="2576941"/>
            <a:ext cx="521365" cy="505990"/>
          </a:xfrm>
          <a:prstGeom prst="ellipse">
            <a:avLst/>
          </a:prstGeom>
          <a:solidFill>
            <a:srgbClr val="A39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209" y="1054196"/>
            <a:ext cx="2261915" cy="21761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327" y="1008720"/>
            <a:ext cx="2369377" cy="16641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14" y="2742381"/>
            <a:ext cx="2410553" cy="15391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1973" y="2235994"/>
            <a:ext cx="1336838" cy="12940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358" y="4677772"/>
            <a:ext cx="1457642" cy="1379828"/>
          </a:xfrm>
          <a:prstGeom prst="ellipse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5359" y="4687614"/>
            <a:ext cx="1460375" cy="1389685"/>
          </a:xfrm>
          <a:prstGeom prst="ellipse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8589" y="4062339"/>
            <a:ext cx="1611622" cy="237062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86462" y="1170540"/>
            <a:ext cx="1593442" cy="1500779"/>
          </a:xfrm>
          <a:prstGeom prst="ellipse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64203" y="4062339"/>
            <a:ext cx="1581338" cy="237057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36166" y="4062339"/>
            <a:ext cx="2478426" cy="2373723"/>
          </a:xfrm>
          <a:prstGeom prst="rect">
            <a:avLst/>
          </a:prstGeom>
        </p:spPr>
      </p:pic>
      <p:pic>
        <p:nvPicPr>
          <p:cNvPr id="29" name="SaveInsta.App - 228420571666253150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734" end="587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243493" y="394233"/>
            <a:ext cx="2245837" cy="26886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20286" y="2539943"/>
            <a:ext cx="2613688" cy="451010"/>
          </a:xfrm>
          <a:prstGeom prst="rect">
            <a:avLst/>
          </a:prstGeom>
        </p:spPr>
      </p:pic>
      <p:sp>
        <p:nvSpPr>
          <p:cNvPr id="27" name="Rounded Rectangular Callout 26"/>
          <p:cNvSpPr/>
          <p:nvPr/>
        </p:nvSpPr>
        <p:spPr>
          <a:xfrm>
            <a:off x="2695860" y="3338125"/>
            <a:ext cx="2235367" cy="869236"/>
          </a:xfrm>
          <a:prstGeom prst="wedgeRoundRectCallout">
            <a:avLst>
              <a:gd name="adj1" fmla="val -33623"/>
              <a:gd name="adj2" fmla="val -7515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791019" y="3418800"/>
            <a:ext cx="22311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Expert collaborations to showcase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flavor combinations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through their craft cocktails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entices experimentation among audience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3625" y="4674693"/>
            <a:ext cx="2067056" cy="1382907"/>
          </a:xfrm>
          <a:prstGeom prst="rect">
            <a:avLst/>
          </a:prstGeom>
        </p:spPr>
      </p:pic>
      <p:sp>
        <p:nvSpPr>
          <p:cNvPr id="35" name="Rounded Rectangular Callout 34"/>
          <p:cNvSpPr/>
          <p:nvPr/>
        </p:nvSpPr>
        <p:spPr>
          <a:xfrm>
            <a:off x="348244" y="6160141"/>
            <a:ext cx="2677760" cy="482440"/>
          </a:xfrm>
          <a:prstGeom prst="wedgeRoundRectCallout">
            <a:avLst>
              <a:gd name="adj1" fmla="val 35973"/>
              <a:gd name="adj2" fmla="val -9263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48244" y="6205608"/>
            <a:ext cx="3026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Moment of consumption to communicate the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ambiance of enjoying brand offerings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5536155" y="3230536"/>
            <a:ext cx="3600011" cy="480785"/>
          </a:xfrm>
          <a:prstGeom prst="wedgeRoundRectCallout">
            <a:avLst>
              <a:gd name="adj1" fmla="val -15293"/>
              <a:gd name="adj2" fmla="val -986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613984" y="3270873"/>
            <a:ext cx="3504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Rich and dense color palate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helps in providing a premium feel for audience, also giving a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masculine feel to the brand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ounded Rectangular Callout 38"/>
          <p:cNvSpPr/>
          <p:nvPr/>
        </p:nvSpPr>
        <p:spPr>
          <a:xfrm>
            <a:off x="8937518" y="345290"/>
            <a:ext cx="2955296" cy="480785"/>
          </a:xfrm>
          <a:prstGeom prst="wedgeRoundRectCallout">
            <a:avLst>
              <a:gd name="adj1" fmla="val -14655"/>
              <a:gd name="adj2" fmla="val 10327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015346" y="385627"/>
            <a:ext cx="32733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 and pop-culture associations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help in strengthening brand affiliations among audience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56176" y="935953"/>
            <a:ext cx="1175234" cy="1171430"/>
          </a:xfrm>
          <a:prstGeom prst="ellipse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96033" y="2217095"/>
            <a:ext cx="1372778" cy="1376468"/>
          </a:xfrm>
          <a:prstGeom prst="rect">
            <a:avLst/>
          </a:prstGeom>
        </p:spPr>
      </p:pic>
      <p:sp>
        <p:nvSpPr>
          <p:cNvPr id="41" name="Rounded Rectangular Callout 40"/>
          <p:cNvSpPr/>
          <p:nvPr/>
        </p:nvSpPr>
        <p:spPr>
          <a:xfrm>
            <a:off x="7894827" y="6261106"/>
            <a:ext cx="4129594" cy="480785"/>
          </a:xfrm>
          <a:prstGeom prst="wedgeRoundRectCallout">
            <a:avLst>
              <a:gd name="adj1" fmla="val -33098"/>
              <a:gd name="adj2" fmla="val -10652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972656" y="6301443"/>
            <a:ext cx="41665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Leveraging partnerships and collaborations across HORECA events help foster a sense of familiarity and set a narrative for the brand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2413" y="919888"/>
            <a:ext cx="4935553" cy="3410606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269915" y="142293"/>
            <a:ext cx="6754506" cy="364819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22137" y="183559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65659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 mute="1">
                <p:cTn id="2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Buy direct from London Ess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5703" y="-137949"/>
            <a:ext cx="5436435" cy="699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Flowchart: Delay 46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493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4837" y="5221918"/>
            <a:ext cx="3578224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Exquisite mixers from botanical essences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492" y="5589020"/>
            <a:ext cx="360935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aspires to provide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exquisitely good taste,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placing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mixers as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perfect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compliment to reimagined drink creations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or simply delicious when served alone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07559" y="464363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973444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REFINED INDULGENCE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207712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l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egacy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deeply rooted in London's rich cocktail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culture, the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brings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touch of sophistication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craftsmanship to every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drink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providing a statement of style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657730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4" y="1907021"/>
            <a:ext cx="534633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Tonality: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Rich, Millennial, elegant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Collaborations: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Seasoned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Mixologists, cocktail enthusiasts, Master bartenders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Associations: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Michelin Restaurants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Luxury hotels, London Cocktail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week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90404" y="284606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HIGH-END SOCIAL APPEASEMENT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3158600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Believing mixology to be an art form deserving of the utmost attention and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care, the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includes perspectives of high-end bartenders from behind the bar POV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addition to placing brand in elite social settings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90404" y="377081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4032424"/>
            <a:ext cx="5833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Cues</a:t>
            </a: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best-in-all Luxurious bars,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Premium gatherings. Eye-catching premium drinks,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featuring refined lifestyle underscoring a luxurious experience.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90404" y="476852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IN" sz="1100" b="1" dirty="0">
                <a:solidFill>
                  <a:srgbClr val="BA4693"/>
                </a:solidFill>
                <a:latin typeface="Arial" panose="020B0604020202020204"/>
              </a:rPr>
              <a:t>REFINED GOURMANDS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90404" y="5005040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London essence fosters a community of essence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lovers who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seek the pinnacle of sophistication in their drinking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experience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43151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4" y="5528921"/>
            <a:ext cx="60260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Exclusive Clubs: Highlighting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niche interests Rare Auto-Owners’ club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Salon </a:t>
            </a:r>
            <a:r>
              <a:rPr kumimoji="0" lang="en-I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Prive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Week)</a:t>
            </a: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1096232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1008779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2976836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2889383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4917018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4829565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7493" y="4876699"/>
            <a:ext cx="21853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ASPECT: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INGREDIENT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46" name="Picture 2" descr="The London Essence Co. Logo PNG Vector (AI, SVG) Free 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467" y="3382415"/>
            <a:ext cx="1752269" cy="101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/>
          <p:cNvCxnSpPr/>
          <p:nvPr/>
        </p:nvCxnSpPr>
        <p:spPr>
          <a:xfrm>
            <a:off x="5876817" y="4650454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876817" y="2728209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55989" y="4876698"/>
            <a:ext cx="2574551" cy="276999"/>
          </a:xfrm>
          <a:prstGeom prst="rect">
            <a:avLst/>
          </a:prstGeom>
          <a:solidFill>
            <a:srgbClr val="F1E883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Ingredient Story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6153196" y="4197489"/>
            <a:ext cx="5809418" cy="2589810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873379" y="339758"/>
            <a:ext cx="5042101" cy="3582496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1727" y="1035795"/>
            <a:ext cx="5440344" cy="2716073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81726" y="3910776"/>
            <a:ext cx="4578651" cy="2876523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89" y="1091670"/>
            <a:ext cx="1858598" cy="1255787"/>
          </a:xfrm>
          <a:prstGeom prst="rect">
            <a:avLst/>
          </a:prstGeom>
        </p:spPr>
      </p:pic>
      <p:sp>
        <p:nvSpPr>
          <p:cNvPr id="32" name="Rounded Rectangular Callout 31"/>
          <p:cNvSpPr/>
          <p:nvPr/>
        </p:nvSpPr>
        <p:spPr>
          <a:xfrm>
            <a:off x="4553235" y="789824"/>
            <a:ext cx="2262386" cy="825354"/>
          </a:xfrm>
          <a:prstGeom prst="wedgeRoundRectCallout">
            <a:avLst>
              <a:gd name="adj1" fmla="val -38305"/>
              <a:gd name="adj2" fmla="val 9340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SaveInsta.App - 30031653418233873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75890" y="4081334"/>
            <a:ext cx="1472796" cy="261830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The London Essence Co. Logo PNG Vector (AI, SVG) Free Downlo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14" y="150829"/>
            <a:ext cx="1024112" cy="59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SaveInsta.App - 3090310895793147280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976" end="1532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8716" y="4063796"/>
            <a:ext cx="1482662" cy="26358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5908" y="2367085"/>
            <a:ext cx="1390974" cy="12911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6289" y="2385310"/>
            <a:ext cx="1379900" cy="1294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67234" y="467540"/>
            <a:ext cx="1903669" cy="17741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082" y="1205506"/>
            <a:ext cx="2138104" cy="2472845"/>
          </a:xfrm>
          <a:prstGeom prst="flowChartDelay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90237" y="4359355"/>
            <a:ext cx="2849154" cy="21463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56657" y="2332419"/>
            <a:ext cx="1903669" cy="14332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59893" y="4358166"/>
            <a:ext cx="1472476" cy="21233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7"/>
          <a:srcRect t="23204" b="12244"/>
          <a:stretch/>
        </p:blipFill>
        <p:spPr>
          <a:xfrm>
            <a:off x="8418663" y="585648"/>
            <a:ext cx="1208825" cy="1133947"/>
          </a:xfrm>
          <a:prstGeom prst="ellipse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3645" y="579727"/>
            <a:ext cx="1280230" cy="1856458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9190434" y="1815101"/>
            <a:ext cx="521365" cy="505990"/>
          </a:xfrm>
          <a:prstGeom prst="ellipse">
            <a:avLst/>
          </a:prstGeom>
          <a:solidFill>
            <a:srgbClr val="CBC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186528" y="3063980"/>
            <a:ext cx="521365" cy="505990"/>
          </a:xfrm>
          <a:prstGeom prst="ellipse">
            <a:avLst/>
          </a:prstGeom>
          <a:solidFill>
            <a:srgbClr val="4C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17012" y="4921291"/>
            <a:ext cx="2044759" cy="1407536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8513635" y="1819016"/>
            <a:ext cx="521365" cy="505990"/>
          </a:xfrm>
          <a:prstGeom prst="ellipse">
            <a:avLst/>
          </a:prstGeom>
          <a:solidFill>
            <a:srgbClr val="DEC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9186529" y="2441835"/>
            <a:ext cx="521365" cy="505990"/>
          </a:xfrm>
          <a:prstGeom prst="ellipse">
            <a:avLst/>
          </a:prstGeom>
          <a:solidFill>
            <a:srgbClr val="D4B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1726" y="3894161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3875659" y="4455384"/>
            <a:ext cx="1751167" cy="1347378"/>
          </a:xfrm>
          <a:prstGeom prst="wedgeRoundRectCallout">
            <a:avLst>
              <a:gd name="adj1" fmla="val -75213"/>
              <a:gd name="adj2" fmla="val 330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57079" y="4621242"/>
            <a:ext cx="1669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Partnerships with high-end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events brings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 aura of exclusivity and prestige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drinking rituals,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redefining boundaries of sophisticated indulgence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6938702" y="2648234"/>
            <a:ext cx="2143786" cy="1037623"/>
          </a:xfrm>
          <a:prstGeom prst="wedgeRoundRectCallout">
            <a:avLst>
              <a:gd name="adj1" fmla="val 41570"/>
              <a:gd name="adj2" fmla="val -7948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42280" y="2717892"/>
            <a:ext cx="223113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 imagery while leveraging neutral and soft tones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embodies spirit of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sophistication and refinement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highlighting it as a the perfect choice to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elevate occasions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ounded Rectangular Callout 27"/>
          <p:cNvSpPr/>
          <p:nvPr/>
        </p:nvSpPr>
        <p:spPr>
          <a:xfrm>
            <a:off x="5294757" y="6061003"/>
            <a:ext cx="2971830" cy="645047"/>
          </a:xfrm>
          <a:prstGeom prst="wedgeRoundRectCallout">
            <a:avLst>
              <a:gd name="adj1" fmla="val -7094"/>
              <a:gd name="adj2" fmla="val -10734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342544" y="6098313"/>
            <a:ext cx="292404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offers mixology resources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audience, providing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guidance around ingredients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while they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navigate their creativity and experimentation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97986" y="847645"/>
            <a:ext cx="23108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 with industry experts brand-led recommendations to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strengthen the premium association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among consumers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04566" y="5413885"/>
            <a:ext cx="2227089" cy="223019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6275872" y="4081334"/>
            <a:ext cx="105738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AFFILIATION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1726" y="876887"/>
            <a:ext cx="219125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TRUSTED BY OROFESSIONALS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59145" y="3941916"/>
            <a:ext cx="119457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PREMIUM PARTNERSHIPS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96131" y="238817"/>
            <a:ext cx="1057388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FEEL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3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4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1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48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4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chweppes | Your Coca-Cola U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30889"/>
          <a:stretch/>
        </p:blipFill>
        <p:spPr bwMode="auto">
          <a:xfrm>
            <a:off x="-1950142" y="-1101213"/>
            <a:ext cx="6216532" cy="799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Flowchart: Delay 46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4837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4837" y="5221918"/>
            <a:ext cx="248657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Mix It Up With Schweppes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4837" y="5595279"/>
            <a:ext cx="36093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Schweppes celebrates the brand as the perfect mixer to ensure that each sip is a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refreshing and satisfying experience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–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enhancing moments of consumption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 while placing themselves at the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core of enjoyment</a:t>
            </a:r>
            <a:endParaRPr lang="en-IN" sz="1100" dirty="0">
              <a:solidFill>
                <a:srgbClr val="0070C0"/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07559" y="375875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88495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TRENDSETTERS &amp; TREND-CHASERS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119224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Schweppes aims at inclusivity with a belief that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everyone deserves to experience the joy and excitement that comes with indulging in life's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pleasures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endParaRPr lang="en-IN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56924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5" y="1818533"/>
            <a:ext cx="541999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Tonality: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Vibrant, Enthusiastic, Energetic, Quirky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Mixologists, Influencers from all leagues (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Niki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Mehra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Shivesh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Bhatia)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GEC, 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Zomaland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Arts Festival, Indian Cocktail Week, </a:t>
            </a:r>
            <a:r>
              <a:rPr kumimoji="0" lang="en-IN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SpokenFest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90404" y="304392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SOCIAL CELEBRATION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3287200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rand focuses on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celebration with friends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 moments of occasions – enticing audience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embrace the fun side of life and indulge in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delightful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experiences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90404" y="372298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3984594"/>
            <a:ext cx="5419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IN" sz="1100" b="1" dirty="0">
                <a:solidFill>
                  <a:prstClr val="black"/>
                </a:solidFill>
                <a:latin typeface="Arial" panose="020B0604020202020204"/>
              </a:rPr>
              <a:t>Cues: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Mainstream</a:t>
            </a:r>
            <a:r>
              <a:rPr lang="en-IN" sz="1100" b="1" dirty="0">
                <a:solidFill>
                  <a:prstClr val="black"/>
                </a:solidFill>
                <a:latin typeface="Arial" panose="020B0604020202020204"/>
              </a:rPr>
              <a:t>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Club parties, At-the-bar serves, Classic cocktail recipes </a:t>
            </a:r>
            <a:r>
              <a:rPr lang="en-IN" sz="1100" dirty="0" err="1">
                <a:solidFill>
                  <a:prstClr val="black"/>
                </a:solidFill>
                <a:latin typeface="Arial" panose="020B0604020202020204"/>
              </a:rPr>
              <a:t>etc</a:t>
            </a:r>
            <a:r>
              <a:rPr lang="en-IN" sz="1100" dirty="0">
                <a:solidFill>
                  <a:prstClr val="black"/>
                </a:solidFill>
                <a:latin typeface="Arial" panose="020B060402020202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Playful composition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the elements adds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sense of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whimsy,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serving as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 invitation for our audience to indulge in a moment of relaxation, pleasure, and fun.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90404" y="511143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US" sz="1100" b="1" dirty="0">
                <a:solidFill>
                  <a:srgbClr val="BA4693"/>
                </a:solidFill>
                <a:latin typeface="Arial" panose="020B0604020202020204"/>
              </a:rPr>
              <a:t>STYLE SEEKERS &amp; TREND CHASERS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90404" y="5347023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Leading as a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commercial brand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Schweppes aims at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celebrating the young and refreshing spirit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 an appeal for every type of consumer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77442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4" y="5984955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Ambassadors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Siddhant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Chaturvedi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Manushi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Chillar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extending the massy and young brand spirit</a:t>
            </a: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1007744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920291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3174696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3087243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5259928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5172475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54837" y="4876699"/>
            <a:ext cx="24257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ASPECT: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 &amp; DELIGHT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98" name="Picture 2" descr="File:Schweppes Logo 2016.pn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346" y="3223948"/>
            <a:ext cx="1403889" cy="118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Connector 32"/>
          <p:cNvCxnSpPr/>
          <p:nvPr/>
        </p:nvCxnSpPr>
        <p:spPr>
          <a:xfrm>
            <a:off x="5876817" y="2821544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790404" y="4981852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54837" y="4876698"/>
            <a:ext cx="2330895" cy="276999"/>
          </a:xfrm>
          <a:prstGeom prst="rect">
            <a:avLst/>
          </a:prstGeom>
          <a:solidFill>
            <a:srgbClr val="F1E883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Refreshment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7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7220866" y="241867"/>
            <a:ext cx="4794154" cy="3472217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6738788" y="87049"/>
            <a:ext cx="3153615" cy="462420"/>
          </a:xfrm>
          <a:prstGeom prst="wedgeRoundRectCallout">
            <a:avLst>
              <a:gd name="adj1" fmla="val -4179"/>
              <a:gd name="adj2" fmla="val 10118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68664" y="965184"/>
            <a:ext cx="5985718" cy="2756174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1975" y="4012271"/>
            <a:ext cx="5646656" cy="2756174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File:Schweppes Logo 2016.png - Wikimedia Comm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56" y="47617"/>
            <a:ext cx="1065344" cy="90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4354" y="4299736"/>
            <a:ext cx="1481058" cy="23273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889" y="1289470"/>
            <a:ext cx="1492982" cy="2321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1634" y="4311091"/>
            <a:ext cx="1287543" cy="23273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7283" y="3929908"/>
            <a:ext cx="1589025" cy="3729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499" y="4240911"/>
            <a:ext cx="1523371" cy="23162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/>
          <a:srcRect t="8103" r="15709" b="5513"/>
          <a:stretch/>
        </p:blipFill>
        <p:spPr>
          <a:xfrm>
            <a:off x="8933336" y="3966099"/>
            <a:ext cx="1780920" cy="3408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92613" y="4855565"/>
            <a:ext cx="1692597" cy="168781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03440" y="4855565"/>
            <a:ext cx="1713625" cy="16895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97458" y="1022954"/>
            <a:ext cx="1025830" cy="1025830"/>
          </a:xfrm>
          <a:prstGeom prst="ellipse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92454" y="2151775"/>
            <a:ext cx="1008589" cy="1011422"/>
          </a:xfrm>
          <a:prstGeom prst="ellipse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64549" y="4300242"/>
            <a:ext cx="1511908" cy="233822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2184" y="3898771"/>
            <a:ext cx="1262939" cy="333276"/>
          </a:xfrm>
          <a:prstGeom prst="rect">
            <a:avLst/>
          </a:prstGeom>
        </p:spPr>
      </p:pic>
      <p:pic>
        <p:nvPicPr>
          <p:cNvPr id="36" name="SaveInsta.App - 301326743411522187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02" end="711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0266061" y="485585"/>
            <a:ext cx="1644240" cy="292309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27784" y="599448"/>
            <a:ext cx="1040251" cy="1043197"/>
          </a:xfrm>
          <a:prstGeom prst="ellipse">
            <a:avLst/>
          </a:prstGeom>
          <a:ln w="28575"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88431" y="1729476"/>
            <a:ext cx="1549232" cy="1557936"/>
          </a:xfrm>
          <a:prstGeom prst="ellipse">
            <a:avLst/>
          </a:prstGeom>
        </p:spPr>
      </p:pic>
      <p:pic>
        <p:nvPicPr>
          <p:cNvPr id="8" name="Mix it up with Schweppe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3287" end="3057.5468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924929" y="1289469"/>
            <a:ext cx="4124027" cy="23197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959701" y="4210278"/>
            <a:ext cx="3687477" cy="583732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6401475" y="1150318"/>
            <a:ext cx="521365" cy="505990"/>
          </a:xfrm>
          <a:prstGeom prst="ellipse">
            <a:avLst/>
          </a:prstGeom>
          <a:solidFill>
            <a:srgbClr val="FCAD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401475" y="1866822"/>
            <a:ext cx="521365" cy="5059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401475" y="2590809"/>
            <a:ext cx="521365" cy="5059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3140" y="1111432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61834" y="311572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06282" y="3851453"/>
            <a:ext cx="5340896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Associations with diverse festivals lends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versatile and adaptable essence to the brand</a:t>
            </a:r>
            <a:endParaRPr kumimoji="0" lang="en-I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901" y="5090474"/>
            <a:ext cx="1192402" cy="443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055647" y="5928639"/>
            <a:ext cx="1192402" cy="443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20811" y="5011693"/>
            <a:ext cx="1192402" cy="443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12609" y="831119"/>
            <a:ext cx="5036419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ambassadors helping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extend the brand tonality and fostering a defined audience</a:t>
            </a:r>
            <a:endParaRPr kumimoji="0" lang="en-I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ounded Rectangular Callout 45"/>
          <p:cNvSpPr/>
          <p:nvPr/>
        </p:nvSpPr>
        <p:spPr>
          <a:xfrm>
            <a:off x="7457997" y="3340610"/>
            <a:ext cx="2367443" cy="279451"/>
          </a:xfrm>
          <a:prstGeom prst="wedgeRoundRectCallout">
            <a:avLst>
              <a:gd name="adj1" fmla="val -5833"/>
              <a:gd name="adj2" fmla="val -11694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762413" y="117744"/>
            <a:ext cx="34366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Schweppes is placed as a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constant companion to enhance enjoyment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across moments of consumption</a:t>
            </a:r>
            <a:endParaRPr kumimoji="0" lang="en-I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504456" y="3344220"/>
            <a:ext cx="22805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focus at enjoyment with friends</a:t>
            </a:r>
            <a:endParaRPr kumimoji="0" lang="en-IN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 rot="16200000">
            <a:off x="6241929" y="1890380"/>
            <a:ext cx="1905452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</a:t>
            </a:r>
            <a:endParaRPr kumimoji="0" lang="en-IN" sz="1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621295" y="4647816"/>
            <a:ext cx="14608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Collaborations with influencers range from Seasoned mixologists to lifestyle, lending a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wider appeal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TG –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being inclusive of niche interests to massy affinities among audience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861342" y="3851453"/>
            <a:ext cx="6263651" cy="291302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0599728" y="4245617"/>
            <a:ext cx="0" cy="2381496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8859177" y="1911475"/>
            <a:ext cx="1033226" cy="7029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95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roducts – Jimmys Cocktails South 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9088" y="-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Flowchart: Delay 46"/>
          <p:cNvSpPr/>
          <p:nvPr/>
        </p:nvSpPr>
        <p:spPr>
          <a:xfrm rot="16200000">
            <a:off x="283475" y="2875841"/>
            <a:ext cx="3722249" cy="4025249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493" y="4602311"/>
            <a:ext cx="2092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SUMMARY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4837" y="5221918"/>
            <a:ext cx="147187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Bring bar home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492" y="5589020"/>
            <a:ext cx="36093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Brand indulges in the consumer desire to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replicate bar-like drinking experience at home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through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easy creativity </a:t>
            </a: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– making the art of mixology as a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personal journey of discovery.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493" y="4876699"/>
            <a:ext cx="22366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ASPECT: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07559" y="464363"/>
            <a:ext cx="335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 COMMUNICATION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90404" y="84146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EXPERIMENTAL LIFESTYLE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90404" y="1075734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inspires an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appetite for experimentation,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encouraging audience to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art of mixology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create bar-quality drinks at home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otherwise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0404" y="152575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0405" y="1775043"/>
            <a:ext cx="58336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Tonality</a:t>
            </a: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Vibrant, bold, young, peppy, celebratory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Collaborations: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Mixologist specialist, Lifestyle influencers, micro influencers</a:t>
            </a:r>
          </a:p>
          <a:p>
            <a:pPr marL="285750" indent="-285750">
              <a:buFontTx/>
              <a:buChar char="-"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Live kitchen, Beach-house events, bar takeovers,</a:t>
            </a:r>
            <a:r>
              <a:rPr kumimoji="0" lang="en-IN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 festivals (VH1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Supersonic), Launch events (Lifestyle-oriented)</a:t>
            </a:r>
            <a:endParaRPr kumimoji="0" lang="en-IN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associations shed a light upon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experimental alliances the brand aspires to have in order to define their tonality.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90404" y="310332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r>
              <a:rPr lang="en-US" sz="1100" b="1" dirty="0">
                <a:solidFill>
                  <a:srgbClr val="BA4693"/>
                </a:solidFill>
                <a:latin typeface="Arial" panose="020B0604020202020204"/>
              </a:rPr>
              <a:t>AT-HOME &amp; SOCIAL </a:t>
            </a:r>
            <a:r>
              <a:rPr lang="en-US" sz="1100" b="1" dirty="0" smtClean="0">
                <a:solidFill>
                  <a:srgbClr val="BA4693"/>
                </a:solidFill>
                <a:latin typeface="Arial" panose="020B0604020202020204"/>
              </a:rPr>
              <a:t>CELEBRATIONS</a:t>
            </a:r>
            <a:endParaRPr lang="en-US" sz="1100" b="1" dirty="0">
              <a:solidFill>
                <a:srgbClr val="BA4693"/>
              </a:solidFill>
              <a:latin typeface="Arial" panose="020B060402020202020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90404" y="3415860"/>
            <a:ext cx="5419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captivates the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sense of unleashing one’s inner mixologist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building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appeal that inspire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creativity</a:t>
            </a:r>
            <a:r>
              <a:rPr lang="en-IN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new flavors, techniques, and creative possibilities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lang="en-IN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90404" y="395924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90404" y="4220860"/>
            <a:ext cx="5833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</a:t>
            </a: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: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At-home consumption moments, house parties, outdoor parties, DIY cocktail recipe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etc.</a:t>
            </a:r>
            <a:endParaRPr kumimoji="0" lang="en-IN" sz="11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90404" y="4903234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lang="en-US" sz="1100" b="1" dirty="0">
                <a:solidFill>
                  <a:srgbClr val="BA4693"/>
                </a:solidFill>
                <a:latin typeface="Arial" panose="020B0604020202020204"/>
              </a:rPr>
              <a:t>CREATIVE EXPERIMENTERS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90404" y="5204813"/>
            <a:ext cx="54199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Category Affiliation: Transformational Taste) </a:t>
            </a:r>
            <a:endParaRPr lang="en-U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Celebrates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creative at heart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that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thrill of experimentation &amp; unique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experiences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90404" y="5849036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DEFINED BY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90405" y="6059562"/>
            <a:ext cx="58336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Associations: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I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Partnership events (Gin Explorers Club, Indian Cocktail Week etc.), cocktail creations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1" name="Straight Connector 30"/>
          <p:cNvCxnSpPr>
            <a:endCxn id="32" idx="2"/>
          </p:cNvCxnSpPr>
          <p:nvPr/>
        </p:nvCxnSpPr>
        <p:spPr>
          <a:xfrm>
            <a:off x="4907559" y="964254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5473171" y="876801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>
            <a:endCxn id="36" idx="2"/>
          </p:cNvCxnSpPr>
          <p:nvPr/>
        </p:nvCxnSpPr>
        <p:spPr>
          <a:xfrm>
            <a:off x="4907559" y="3234096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5473171" y="3146643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Connector 36"/>
          <p:cNvCxnSpPr>
            <a:endCxn id="38" idx="2"/>
          </p:cNvCxnSpPr>
          <p:nvPr/>
        </p:nvCxnSpPr>
        <p:spPr>
          <a:xfrm>
            <a:off x="4907559" y="5051729"/>
            <a:ext cx="565612" cy="285"/>
          </a:xfrm>
          <a:prstGeom prst="line">
            <a:avLst/>
          </a:prstGeom>
          <a:ln w="19050">
            <a:solidFill>
              <a:srgbClr val="D082B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473171" y="4964276"/>
            <a:ext cx="169683" cy="175475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5790404" y="4774465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737124" y="3024853"/>
            <a:ext cx="52389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57492" y="4876698"/>
            <a:ext cx="2598596" cy="276999"/>
          </a:xfrm>
          <a:prstGeom prst="rect">
            <a:avLst/>
          </a:prstGeom>
          <a:solidFill>
            <a:srgbClr val="F1E883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0" name="Picture 12" descr="Premium Low Calorie Cocktail Mixers – Jimmy's Cocktail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19"/>
          <a:stretch/>
        </p:blipFill>
        <p:spPr bwMode="auto">
          <a:xfrm>
            <a:off x="774622" y="3341577"/>
            <a:ext cx="2738653" cy="81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39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120882" y="1145406"/>
            <a:ext cx="4806677" cy="5640994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377425" y="4017253"/>
            <a:ext cx="6612571" cy="2769147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070979" y="133268"/>
            <a:ext cx="7008726" cy="3670263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ounded Rectangular Callout 40"/>
          <p:cNvSpPr/>
          <p:nvPr/>
        </p:nvSpPr>
        <p:spPr>
          <a:xfrm>
            <a:off x="9529126" y="2747182"/>
            <a:ext cx="2423052" cy="737163"/>
          </a:xfrm>
          <a:prstGeom prst="wedgeRoundRectCallout">
            <a:avLst>
              <a:gd name="adj1" fmla="val 6879"/>
              <a:gd name="adj2" fmla="val -8813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l="443" t="9233" r="-443" b="26361"/>
          <a:stretch/>
        </p:blipFill>
        <p:spPr>
          <a:xfrm>
            <a:off x="7134463" y="4122804"/>
            <a:ext cx="1189622" cy="1189622"/>
          </a:xfrm>
          <a:prstGeom prst="ellipse">
            <a:avLst/>
          </a:prstGeom>
        </p:spPr>
      </p:pic>
      <p:sp>
        <p:nvSpPr>
          <p:cNvPr id="39" name="Rounded Rectangular Callout 38"/>
          <p:cNvSpPr/>
          <p:nvPr/>
        </p:nvSpPr>
        <p:spPr>
          <a:xfrm>
            <a:off x="5205508" y="3972634"/>
            <a:ext cx="1832989" cy="963920"/>
          </a:xfrm>
          <a:prstGeom prst="wedgeRoundRectCallout">
            <a:avLst>
              <a:gd name="adj1" fmla="val 48858"/>
              <a:gd name="adj2" fmla="val 10118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20303" y="142292"/>
            <a:ext cx="1371689" cy="6677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Mood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BOARD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D082B6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11984" y="142292"/>
            <a:ext cx="0" cy="555292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Premium Low Calorie Cocktail Mixers – Jimmy's Cocktai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00" y="145367"/>
            <a:ext cx="1359484" cy="62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/>
          <a:srcRect t="939"/>
          <a:stretch/>
        </p:blipFill>
        <p:spPr>
          <a:xfrm>
            <a:off x="8342836" y="2703795"/>
            <a:ext cx="1008273" cy="1005871"/>
          </a:xfrm>
          <a:prstGeom prst="ellipse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0518" y="1028998"/>
            <a:ext cx="2302063" cy="16747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4802" y="5039411"/>
            <a:ext cx="2201131" cy="1436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2686" y="5014221"/>
            <a:ext cx="2202843" cy="14872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050" y="2532358"/>
            <a:ext cx="2394636" cy="2394636"/>
          </a:xfrm>
          <a:prstGeom prst="flowChartDelay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82859" y="4237401"/>
            <a:ext cx="1563717" cy="24553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53141" y="4228359"/>
            <a:ext cx="1578961" cy="24328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/>
          <a:srcRect t="644" b="43018"/>
          <a:stretch/>
        </p:blipFill>
        <p:spPr>
          <a:xfrm>
            <a:off x="7307345" y="2725442"/>
            <a:ext cx="984224" cy="984224"/>
          </a:xfrm>
          <a:prstGeom prst="ellipse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6"/>
          <a:srcRect t="22150" b="22150"/>
          <a:stretch/>
        </p:blipFill>
        <p:spPr>
          <a:xfrm>
            <a:off x="5726266" y="5431401"/>
            <a:ext cx="1229778" cy="1229778"/>
          </a:xfrm>
          <a:prstGeom prst="ellipse">
            <a:avLst/>
          </a:prstGeom>
        </p:spPr>
      </p:pic>
      <p:pic>
        <p:nvPicPr>
          <p:cNvPr id="20" name="SaveInsta.App - 295739314421532407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844640" y="1452748"/>
            <a:ext cx="1954264" cy="34742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8"/>
          <a:srcRect t="34348" b="946"/>
          <a:stretch/>
        </p:blipFill>
        <p:spPr>
          <a:xfrm>
            <a:off x="7137561" y="5481528"/>
            <a:ext cx="1205275" cy="1205275"/>
          </a:xfrm>
          <a:prstGeom prst="ellipse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10282860" y="306564"/>
            <a:ext cx="521365" cy="505990"/>
          </a:xfrm>
          <a:prstGeom prst="ellipse">
            <a:avLst/>
          </a:prstGeom>
          <a:solidFill>
            <a:srgbClr val="009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282860" y="897350"/>
            <a:ext cx="521365" cy="505990"/>
          </a:xfrm>
          <a:prstGeom prst="ellipse">
            <a:avLst/>
          </a:prstGeom>
          <a:solidFill>
            <a:srgbClr val="D64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0282860" y="1488136"/>
            <a:ext cx="521365" cy="505990"/>
          </a:xfrm>
          <a:prstGeom prst="ellipse">
            <a:avLst/>
          </a:prstGeom>
          <a:solidFill>
            <a:srgbClr val="8C9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0282859" y="2078655"/>
            <a:ext cx="521365" cy="505990"/>
          </a:xfrm>
          <a:prstGeom prst="ellipse">
            <a:avLst/>
          </a:prstGeom>
          <a:solidFill>
            <a:srgbClr val="FCAD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22250" y="1222550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SaveInsta.App - 3054615169316544409_3341735330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10308" end="29268.9999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194852" y="516207"/>
            <a:ext cx="1726924" cy="3070087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110010" y="187450"/>
            <a:ext cx="19631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PRESS PLAY</a:t>
            </a:r>
            <a:endParaRPr kumimoji="0" lang="en-IN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ounded Rectangular Callout 35"/>
          <p:cNvSpPr/>
          <p:nvPr/>
        </p:nvSpPr>
        <p:spPr>
          <a:xfrm>
            <a:off x="7038497" y="204537"/>
            <a:ext cx="2688469" cy="762774"/>
          </a:xfrm>
          <a:prstGeom prst="wedgeRoundRectCallout">
            <a:avLst>
              <a:gd name="adj1" fmla="val -4179"/>
              <a:gd name="adj2" fmla="val 10118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86046" y="230550"/>
            <a:ext cx="2553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artnering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a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music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festival like VH1 Supersonic, Jimmy's Cocktails positions itself as a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that embraces the spirit of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exploration and creativity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48770" y="4026853"/>
            <a:ext cx="17137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Appeal for a defined creative audience across drinking &amp; non-drinking space with visuals heavy on mixer creations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543773" y="2820952"/>
            <a:ext cx="24230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Vibrant color palate conveys the brand to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 young at heart, playful and has positive associations 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ounded Rectangular Callout 41"/>
          <p:cNvSpPr/>
          <p:nvPr/>
        </p:nvSpPr>
        <p:spPr>
          <a:xfrm>
            <a:off x="242697" y="1316438"/>
            <a:ext cx="2324820" cy="762218"/>
          </a:xfrm>
          <a:prstGeom prst="wedgeRoundRectCallout">
            <a:avLst>
              <a:gd name="adj1" fmla="val 42233"/>
              <a:gd name="adj2" fmla="val 13253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86453" y="1343365"/>
            <a:ext cx="2324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Moments of consumptions highlight the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versatility of the mixer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covering most possible social moments that inspire creativity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4802" y="6306532"/>
            <a:ext cx="1532278" cy="245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6453" y="4017253"/>
            <a:ext cx="1325531" cy="8713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91992" y="6287678"/>
            <a:ext cx="1329179" cy="245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35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367968" y="3446250"/>
            <a:ext cx="1108829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0" descr="Sepoy and Co Premium Botanical Mix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60" y="657583"/>
            <a:ext cx="1316873" cy="25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064104" y="424336"/>
            <a:ext cx="0" cy="279048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02772" y="424336"/>
            <a:ext cx="0" cy="279048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" descr="Jade Forest - Thoughtfully Crafted Drink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6087"/>
          <a:stretch/>
        </p:blipFill>
        <p:spPr bwMode="auto">
          <a:xfrm>
            <a:off x="1099117" y="623519"/>
            <a:ext cx="1629439" cy="35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768288" y="1044781"/>
            <a:ext cx="248818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Thoughtfully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 Crafted Drinks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7968" y="1451882"/>
            <a:ext cx="356829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E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ndeavours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bring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holistic change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‘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Better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’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1100" dirty="0" smtClean="0">
                <a:latin typeface="Arial" panose="020B0604020202020204"/>
              </a:rPr>
              <a:t>drinks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, that </a:t>
            </a:r>
            <a:r>
              <a:rPr lang="en-US" sz="1100" dirty="0"/>
              <a:t>can be consumed from </a:t>
            </a:r>
            <a:r>
              <a:rPr lang="en-US" sz="1100" dirty="0">
                <a:solidFill>
                  <a:srgbClr val="0070C0"/>
                </a:solidFill>
              </a:rPr>
              <a:t>AM to PM for social or personal </a:t>
            </a:r>
            <a:r>
              <a:rPr lang="en-US" sz="1100" dirty="0" smtClean="0">
                <a:solidFill>
                  <a:srgbClr val="0070C0"/>
                </a:solidFill>
              </a:rPr>
              <a:t>enjoyment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, appealing to ‘</a:t>
            </a:r>
            <a:r>
              <a:rPr lang="en-US" sz="1100" dirty="0" smtClean="0">
                <a:solidFill>
                  <a:srgbClr val="0070C0"/>
                </a:solidFill>
              </a:rPr>
              <a:t>conscious lifestyle curators’, </a:t>
            </a:r>
            <a:r>
              <a:rPr lang="en-US" sz="1100" dirty="0"/>
              <a:t>who</a:t>
            </a:r>
            <a:r>
              <a:rPr lang="en-US" sz="1100" dirty="0">
                <a:solidFill>
                  <a:srgbClr val="0070C0"/>
                </a:solidFill>
              </a:rPr>
              <a:t> </a:t>
            </a:r>
            <a:r>
              <a:rPr lang="en-US" sz="1100" dirty="0"/>
              <a:t>prioritize thoughtful choices, </a:t>
            </a:r>
            <a:r>
              <a:rPr lang="en-US" sz="1100" dirty="0" smtClean="0"/>
              <a:t>love to experiment &amp; have fun.</a:t>
            </a:r>
            <a:br>
              <a:rPr lang="en-US" sz="1100" dirty="0" smtClean="0"/>
            </a:br>
            <a:r>
              <a:rPr lang="en-US" sz="1100" dirty="0" smtClean="0"/>
              <a:t> </a:t>
            </a:r>
            <a:br>
              <a:rPr lang="en-US" sz="1100" dirty="0" smtClean="0"/>
            </a:br>
            <a:r>
              <a:rPr lang="en-US" sz="9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Association with fitness influencer, Gin Club, labeling as ‘guilt-free’, ‘Friends of Jade’, ‘Jade Untamed’ Music nights) </a:t>
            </a:r>
            <a:endParaRPr lang="en-IN" sz="9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kumimoji="0" lang="en-IN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7968" y="2927074"/>
            <a:ext cx="3358167" cy="276999"/>
          </a:xfrm>
          <a:prstGeom prst="rect">
            <a:avLst/>
          </a:prstGeom>
          <a:solidFill>
            <a:srgbClr val="F1E88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Conscious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Lifestyle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58698" y="1026165"/>
            <a:ext cx="237116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Premium Botanical Mixers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n-ea"/>
              <a:cs typeface="MV Boli" panose="0200050003020009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75643" y="2937912"/>
            <a:ext cx="3541652" cy="276999"/>
          </a:xfrm>
          <a:prstGeom prst="rect">
            <a:avLst/>
          </a:prstGeom>
          <a:solidFill>
            <a:srgbClr val="F1E883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SPACE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Ingredient Story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34066" y="1449470"/>
            <a:ext cx="36292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/>
              </a:rPr>
              <a:t>S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tands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 a testament to the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timeless allure of flavors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building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narrative around its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ingredients,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appealing to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connoisseurs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&amp;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tastemakers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a passion for the finer things in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and consumed in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refined set-ups.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Associations </a:t>
            </a:r>
            <a:r>
              <a:rPr lang="en-US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art, ballet, </a:t>
            </a:r>
            <a:r>
              <a:rPr lang="en-US" sz="9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jazz, golf, subtle romantic colors that points to freshness of ingredients, editorial feed) </a:t>
            </a:r>
            <a:endParaRPr lang="en-IN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085207" y="3604748"/>
            <a:ext cx="3692504" cy="2790890"/>
            <a:chOff x="386809" y="3815261"/>
            <a:chExt cx="3692504" cy="2790890"/>
          </a:xfrm>
        </p:grpSpPr>
        <p:pic>
          <p:nvPicPr>
            <p:cNvPr id="26" name="Picture 2" descr="File:Schweppes Logo 2016.png - Wikimedia Common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707" y="3815261"/>
              <a:ext cx="755679" cy="639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852449" y="4476081"/>
              <a:ext cx="2486578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7ADAB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Mix It Up With Schweppes</a:t>
              </a:r>
              <a:endPara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srgbClr val="47ADAB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86809" y="4937106"/>
              <a:ext cx="3692504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A</a:t>
              </a:r>
              <a:r>
                <a:rPr lang="en-US" sz="1100" dirty="0" smtClean="0">
                  <a:solidFill>
                    <a:prstClr val="black"/>
                  </a:solidFill>
                </a:rPr>
                <a:t>ims </a:t>
              </a:r>
              <a:r>
                <a:rPr lang="en-US" sz="1100" dirty="0">
                  <a:solidFill>
                    <a:prstClr val="black"/>
                  </a:solidFill>
                </a:rPr>
                <a:t>at inclusivity </a:t>
              </a:r>
              <a:r>
                <a:rPr lang="en-US" sz="1100" dirty="0" smtClean="0">
                  <a:solidFill>
                    <a:prstClr val="black"/>
                  </a:solidFill>
                </a:rPr>
                <a:t>- </a:t>
              </a:r>
              <a:r>
                <a:rPr lang="en-US" sz="1100" dirty="0" smtClean="0">
                  <a:solidFill>
                    <a:srgbClr val="0070C0"/>
                  </a:solidFill>
                </a:rPr>
                <a:t>everyone </a:t>
              </a:r>
              <a:r>
                <a:rPr lang="en-US" sz="1100" dirty="0">
                  <a:solidFill>
                    <a:srgbClr val="0070C0"/>
                  </a:solidFill>
                </a:rPr>
                <a:t>deserves to experience the joy and excitement that comes with indulging in life's </a:t>
              </a:r>
              <a:r>
                <a:rPr lang="en-US" sz="1100" dirty="0" smtClean="0">
                  <a:solidFill>
                    <a:srgbClr val="0070C0"/>
                  </a:solidFill>
                </a:rPr>
                <a:t>pleasures</a:t>
              </a:r>
              <a:r>
                <a:rPr lang="en-US" sz="1100" dirty="0" smtClean="0">
                  <a:solidFill>
                    <a:prstClr val="black"/>
                  </a:solidFill>
                </a:rPr>
                <a:t>, appealing to young drinkers, positioning itself as a </a:t>
              </a:r>
              <a:r>
                <a:rPr lang="en-US" sz="1100" dirty="0" smtClean="0">
                  <a:solidFill>
                    <a:srgbClr val="0070C0"/>
                  </a:solidFill>
                </a:rPr>
                <a:t>high-octane celebratory social drink</a:t>
              </a:r>
              <a:br>
                <a:rPr lang="en-US" sz="1100" dirty="0" smtClean="0">
                  <a:solidFill>
                    <a:srgbClr val="0070C0"/>
                  </a:solidFill>
                </a:rPr>
              </a:br>
              <a:r>
                <a:rPr lang="en-US" sz="1100" dirty="0" smtClean="0">
                  <a:solidFill>
                    <a:srgbClr val="0070C0"/>
                  </a:solidFill>
                </a:rPr>
                <a:t/>
              </a:r>
              <a:br>
                <a:rPr lang="en-US" sz="1100" dirty="0" smtClean="0">
                  <a:solidFill>
                    <a:srgbClr val="0070C0"/>
                  </a:solidFill>
                </a:rPr>
              </a:br>
              <a:r>
                <a:rPr lang="en-US" sz="900" i="1" dirty="0" smtClean="0"/>
                <a:t>(E.g. </a:t>
              </a:r>
              <a:r>
                <a:rPr lang="en-US" sz="900" i="1" dirty="0" err="1" smtClean="0"/>
                <a:t>Siddhant</a:t>
              </a:r>
              <a:r>
                <a:rPr lang="en-US" sz="900" i="1" dirty="0" smtClean="0"/>
                <a:t> </a:t>
              </a:r>
              <a:r>
                <a:rPr lang="en-US" sz="900" i="1" dirty="0" err="1" smtClean="0"/>
                <a:t>Chaturvedi</a:t>
              </a:r>
              <a:r>
                <a:rPr lang="en-US" sz="900" i="1" dirty="0" smtClean="0"/>
                <a:t> as Ambassador, vibrant, energetic tonality, collaborations with </a:t>
              </a:r>
              <a:r>
                <a:rPr lang="en-US" sz="900" i="1" dirty="0" err="1" smtClean="0"/>
                <a:t>Zomaland</a:t>
              </a:r>
              <a:r>
                <a:rPr lang="en-US" sz="900" i="1" dirty="0" smtClean="0"/>
                <a:t>, </a:t>
              </a:r>
              <a:r>
                <a:rPr lang="en-US" sz="900" i="1" dirty="0" err="1" smtClean="0"/>
                <a:t>SpokenFest</a:t>
              </a:r>
              <a:r>
                <a:rPr lang="en-US" sz="900" i="1" dirty="0" smtClean="0"/>
                <a:t>, Easy </a:t>
              </a:r>
              <a:r>
                <a:rPr lang="en-US" sz="900" i="1" dirty="0" err="1" smtClean="0"/>
                <a:t>Cocltail</a:t>
              </a:r>
              <a:r>
                <a:rPr lang="en-US" sz="900" i="1" dirty="0" smtClean="0"/>
                <a:t> DIY)</a:t>
              </a:r>
              <a:endParaRPr lang="en-IN" sz="9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57400" y="6329151"/>
              <a:ext cx="3398880" cy="277000"/>
            </a:xfrm>
            <a:prstGeom prst="rect">
              <a:avLst/>
            </a:prstGeom>
            <a:solidFill>
              <a:srgbClr val="F1E883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BRAND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SPACE</a:t>
              </a: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Elevation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>
          <a:xfrm>
            <a:off x="4064104" y="3732529"/>
            <a:ext cx="0" cy="274167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976063" y="3732529"/>
            <a:ext cx="0" cy="274167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292844" y="3690342"/>
            <a:ext cx="3647827" cy="2708877"/>
            <a:chOff x="4280613" y="4285365"/>
            <a:chExt cx="3647827" cy="2708877"/>
          </a:xfrm>
        </p:grpSpPr>
        <p:pic>
          <p:nvPicPr>
            <p:cNvPr id="11" name="Picture 10" descr="Premium Low Calorie Cocktail Mixers – Jimmy's Cocktails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001"/>
            <a:stretch/>
          </p:blipFill>
          <p:spPr bwMode="auto">
            <a:xfrm>
              <a:off x="5201839" y="4285365"/>
              <a:ext cx="1640893" cy="484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/>
            <p:cNvSpPr/>
            <p:nvPr/>
          </p:nvSpPr>
          <p:spPr>
            <a:xfrm>
              <a:off x="4280613" y="5304884"/>
              <a:ext cx="364782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sz="1100" dirty="0" smtClean="0">
                  <a:solidFill>
                    <a:srgbClr val="0070C0"/>
                  </a:solidFill>
                </a:rPr>
                <a:t>Instills a sense </a:t>
              </a:r>
              <a:r>
                <a:rPr lang="en-US" sz="1100" dirty="0">
                  <a:solidFill>
                    <a:srgbClr val="0070C0"/>
                  </a:solidFill>
                </a:rPr>
                <a:t>of unleashing one’s inner </a:t>
              </a:r>
              <a:r>
                <a:rPr lang="en-US" sz="1100" dirty="0" smtClean="0">
                  <a:solidFill>
                    <a:srgbClr val="0070C0"/>
                  </a:solidFill>
                </a:rPr>
                <a:t>mixologist</a:t>
              </a:r>
              <a:r>
                <a:rPr lang="en-US" sz="1100" dirty="0">
                  <a:solidFill>
                    <a:prstClr val="black"/>
                  </a:solidFill>
                </a:rPr>
                <a:t> </a:t>
              </a:r>
              <a:r>
                <a:rPr lang="en-US" sz="1100" dirty="0" smtClean="0">
                  <a:solidFill>
                    <a:prstClr val="black"/>
                  </a:solidFill>
                </a:rPr>
                <a:t>&amp; </a:t>
              </a:r>
              <a:r>
                <a:rPr lang="en-US" sz="1100" dirty="0" smtClean="0">
                  <a:solidFill>
                    <a:srgbClr val="0070C0"/>
                  </a:solidFill>
                </a:rPr>
                <a:t>creating bar-quality </a:t>
              </a:r>
              <a:r>
                <a:rPr lang="en-US" sz="1100" dirty="0">
                  <a:solidFill>
                    <a:srgbClr val="0070C0"/>
                  </a:solidFill>
                </a:rPr>
                <a:t>drinks at </a:t>
              </a:r>
              <a:r>
                <a:rPr lang="en-US" sz="1100" dirty="0" smtClean="0">
                  <a:solidFill>
                    <a:srgbClr val="0070C0"/>
                  </a:solidFill>
                </a:rPr>
                <a:t>home, </a:t>
              </a:r>
              <a:r>
                <a:rPr lang="en-US" sz="1100" dirty="0" smtClean="0">
                  <a:solidFill>
                    <a:prstClr val="black"/>
                  </a:solidFill>
                </a:rPr>
                <a:t>appealing to bold creative experimenters, seeking thrill of experimentation &amp; positioning the brand as a social drink </a:t>
              </a:r>
              <a:br>
                <a:rPr lang="en-US" sz="1100" dirty="0" smtClean="0">
                  <a:solidFill>
                    <a:prstClr val="black"/>
                  </a:solidFill>
                </a:rPr>
              </a:br>
              <a:r>
                <a:rPr lang="en-US" sz="1100" dirty="0" smtClean="0">
                  <a:solidFill>
                    <a:prstClr val="black"/>
                  </a:solidFill>
                </a:rPr>
                <a:t/>
              </a:r>
              <a:br>
                <a:rPr lang="en-US" sz="1100" dirty="0" smtClean="0">
                  <a:solidFill>
                    <a:prstClr val="black"/>
                  </a:solidFill>
                </a:rPr>
              </a:br>
              <a:r>
                <a:rPr lang="en-US" sz="900" i="1" dirty="0" smtClean="0">
                  <a:solidFill>
                    <a:prstClr val="black"/>
                  </a:solidFill>
                </a:rPr>
                <a:t>(E.g. Alliances with mixologists, lifestyle influencers, bar takeovers, beach parties, music festivals, live kitchen, vibrant &amp; peppy tonality) </a:t>
              </a:r>
              <a:r>
                <a:rPr lang="en-US" sz="1100" dirty="0" smtClean="0">
                  <a:solidFill>
                    <a:prstClr val="black"/>
                  </a:solidFill>
                </a:rPr>
                <a:t/>
              </a:r>
              <a:br>
                <a:rPr lang="en-US" sz="1100" dirty="0" smtClean="0">
                  <a:solidFill>
                    <a:prstClr val="black"/>
                  </a:solidFill>
                </a:rPr>
              </a:b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299926" y="4870914"/>
              <a:ext cx="1447832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Bring bar home</a:t>
              </a:r>
              <a:endParaRPr kumimoji="0" lang="en-IN" sz="1100" b="1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328891" y="6717243"/>
              <a:ext cx="3523193" cy="276999"/>
            </a:xfrm>
            <a:prstGeom prst="rect">
              <a:avLst/>
            </a:prstGeom>
            <a:solidFill>
              <a:srgbClr val="F1E883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BRAND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SPACE</a:t>
              </a: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Creativity 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140177" y="463753"/>
            <a:ext cx="3661787" cy="2751068"/>
            <a:chOff x="8144192" y="4112903"/>
            <a:chExt cx="3661787" cy="2751068"/>
          </a:xfrm>
        </p:grpSpPr>
        <p:pic>
          <p:nvPicPr>
            <p:cNvPr id="25" name="Picture 2" descr="Franklin &amp; Sons - Global Brand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773" y="4112903"/>
              <a:ext cx="1106372" cy="521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/>
            <p:cNvSpPr/>
            <p:nvPr/>
          </p:nvSpPr>
          <p:spPr>
            <a:xfrm>
              <a:off x="8144192" y="4737242"/>
              <a:ext cx="3637534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Remarkable </a:t>
              </a:r>
              <a:r>
                <a:rPr kumimoji="0" lang="en-I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Drinks, Without </a:t>
              </a:r>
              <a:r>
                <a:rPr kumimoji="0" lang="en-I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Compromise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165944" y="5131395"/>
              <a:ext cx="3640035" cy="1523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sz="1100" dirty="0">
                  <a:solidFill>
                    <a:prstClr val="black"/>
                  </a:solidFill>
                  <a:latin typeface="Arial" panose="020B0604020202020204"/>
                </a:rPr>
                <a:t>L</a:t>
              </a:r>
              <a:r>
                <a:rPr kumimoji="0" lang="en-US" sz="11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ays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great emphasis on 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it</a:t>
              </a:r>
              <a:r>
                <a:rPr lang="en-US" sz="1100" dirty="0" smtClean="0">
                  <a:solidFill>
                    <a:prstClr val="black"/>
                  </a:solidFill>
                  <a:latin typeface="Arial" panose="020B0604020202020204"/>
                </a:rPr>
                <a:t>s </a:t>
              </a:r>
              <a:r>
                <a:rPr kumimoji="0" lang="en-US" sz="11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commitment</a:t>
              </a:r>
              <a:r>
                <a:rPr kumimoji="0" lang="en-US" sz="11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to creating </a:t>
              </a:r>
              <a:r>
                <a:rPr kumimoji="0" lang="en-US" sz="1100" b="0" i="0" u="none" strike="noStrike" kern="120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quality, sophisticated drinks, </a:t>
              </a:r>
              <a:r>
                <a:rPr kumimoji="0" lang="en-US" sz="11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appealing to </a:t>
              </a:r>
              <a:r>
                <a:rPr kumimoji="0" lang="en-US" sz="1100" b="0" i="0" u="none" strike="noStrike" kern="120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connoisseurs</a:t>
              </a:r>
              <a:r>
                <a:rPr lang="en-US" sz="1100" dirty="0" smtClean="0">
                  <a:solidFill>
                    <a:srgbClr val="0070C0"/>
                  </a:solidFill>
                  <a:latin typeface="Arial" panose="020B0604020202020204"/>
                </a:rPr>
                <a:t> &amp; </a:t>
              </a:r>
              <a:r>
                <a:rPr kumimoji="0" lang="en-US" sz="1100" b="0" i="0" u="none" strike="noStrike" kern="120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refined gourmands</a:t>
              </a:r>
              <a:r>
                <a:rPr lang="en-US" sz="1100" dirty="0">
                  <a:solidFill>
                    <a:prstClr val="black"/>
                  </a:solidFill>
                </a:rPr>
                <a:t> </a:t>
              </a:r>
              <a:r>
                <a:rPr lang="en-US" sz="1100" dirty="0" smtClean="0">
                  <a:solidFill>
                    <a:prstClr val="black"/>
                  </a:solidFill>
                </a:rPr>
                <a:t>&amp; positioning itself as </a:t>
              </a:r>
              <a:r>
                <a:rPr lang="en-US" sz="1100" dirty="0">
                  <a:solidFill>
                    <a:srgbClr val="0070C0"/>
                  </a:solidFill>
                </a:rPr>
                <a:t>centerpiece of </a:t>
              </a:r>
              <a:r>
                <a:rPr lang="en-US" sz="1100" dirty="0" smtClean="0">
                  <a:solidFill>
                    <a:srgbClr val="0070C0"/>
                  </a:solidFill>
                </a:rPr>
                <a:t>refined &amp; memorable occasions. </a:t>
              </a:r>
              <a:br>
                <a:rPr lang="en-US" sz="1100" dirty="0" smtClean="0">
                  <a:solidFill>
                    <a:srgbClr val="0070C0"/>
                  </a:solidFill>
                </a:rPr>
              </a:br>
              <a:r>
                <a:rPr lang="en-US" sz="1100" dirty="0" smtClean="0"/>
                <a:t/>
              </a:r>
              <a:br>
                <a:rPr lang="en-US" sz="1100" dirty="0" smtClean="0"/>
              </a:br>
              <a:r>
                <a:rPr lang="en-US" sz="900" i="1" dirty="0" smtClean="0"/>
                <a:t>(E.g. </a:t>
              </a:r>
              <a:r>
                <a:rPr lang="en-IN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Collaborations with Seasoned </a:t>
              </a:r>
              <a:r>
                <a:rPr lang="en-US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Mixologists, cocktail enthusiasts, HORECA Events, featuring premium bars, work events etc.)</a:t>
              </a:r>
              <a:r>
                <a:rPr lang="en-US" sz="1100" dirty="0" smtClean="0"/>
                <a:t/>
              </a:r>
              <a:br>
                <a:rPr lang="en-US" sz="1100" dirty="0" smtClean="0"/>
              </a:br>
              <a:endParaRPr kumimoji="0" lang="en-IN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250741" y="6586972"/>
              <a:ext cx="3541652" cy="276999"/>
            </a:xfrm>
            <a:prstGeom prst="rect">
              <a:avLst/>
            </a:prstGeom>
            <a:solidFill>
              <a:srgbClr val="F1E883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BRAND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SPACE</a:t>
              </a:r>
              <a:r>
                <a:rPr kumimoji="0" lang="en-US" sz="12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 Lifestyle Payoff</a:t>
              </a:r>
              <a:r>
                <a:rPr kumimoji="0" lang="en-US" sz="12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81781" y="3757545"/>
            <a:ext cx="3514548" cy="2647743"/>
            <a:chOff x="8213919" y="567078"/>
            <a:chExt cx="3514548" cy="2647743"/>
          </a:xfrm>
        </p:grpSpPr>
        <p:sp>
          <p:nvSpPr>
            <p:cNvPr id="22" name="Rectangle 21"/>
            <p:cNvSpPr/>
            <p:nvPr/>
          </p:nvSpPr>
          <p:spPr>
            <a:xfrm>
              <a:off x="8777060" y="1078210"/>
              <a:ext cx="2350323" cy="30777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House</a:t>
              </a:r>
              <a:r>
                <a:rPr kumimoji="0" lang="en-US" sz="1400" b="1" i="0" u="none" strike="noStrike" kern="1200" cap="none" spc="0" normalizeH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n-ea"/>
                  <a:cs typeface="MV Boli" panose="02000500030200090000" pitchFamily="2" charset="0"/>
                </a:rPr>
                <a:t> of Delicious Drinks 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213919" y="1519394"/>
              <a:ext cx="3514548" cy="1246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sz="1100" dirty="0"/>
                <a:t>C</a:t>
              </a:r>
              <a:r>
                <a:rPr lang="en-US" sz="1100" dirty="0" smtClean="0"/>
                <a:t>hampion of </a:t>
              </a:r>
              <a:r>
                <a:rPr lang="en-US" sz="1100" dirty="0" smtClean="0">
                  <a:solidFill>
                    <a:srgbClr val="0070C0"/>
                  </a:solidFill>
                </a:rPr>
                <a:t>taste &amp; </a:t>
              </a:r>
              <a:r>
                <a:rPr lang="en-US" sz="1100" dirty="0">
                  <a:solidFill>
                    <a:srgbClr val="0070C0"/>
                  </a:solidFill>
                </a:rPr>
                <a:t>flavor </a:t>
              </a:r>
              <a:r>
                <a:rPr lang="en-US" sz="1100" dirty="0" smtClean="0">
                  <a:solidFill>
                    <a:srgbClr val="0070C0"/>
                  </a:solidFill>
                </a:rPr>
                <a:t>elevation</a:t>
              </a:r>
              <a:r>
                <a:rPr lang="en-US" sz="1100" dirty="0" smtClean="0">
                  <a:solidFill>
                    <a:prstClr val="black"/>
                  </a:solidFill>
                </a:rPr>
                <a:t>, appealing to </a:t>
              </a:r>
              <a:r>
                <a:rPr lang="en-US" sz="11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community </a:t>
              </a:r>
              <a:r>
                <a:rPr lang="en-US" sz="1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</a:t>
              </a:r>
              <a:r>
                <a:rPr lang="en-US" sz="11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people creative at heart </a:t>
              </a:r>
              <a:r>
                <a:rPr lang="en-US" sz="1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that </a:t>
              </a:r>
              <a:r>
                <a:rPr lang="en-US" sz="11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actively </a:t>
              </a:r>
              <a:r>
                <a:rPr lang="en-US" sz="11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seek thrill of experimentation </a:t>
              </a:r>
              <a:r>
                <a:rPr lang="en-US" sz="11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going beyond the ordinary </a:t>
              </a:r>
              <a:br>
                <a:rPr lang="en-US" sz="11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1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1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(E.g. Engagement with Bartenders #</a:t>
              </a:r>
              <a:r>
                <a:rPr lang="en-US" sz="9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ForThePros</a:t>
              </a:r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, cocktail-sippers, </a:t>
              </a:r>
              <a:r>
                <a:rPr lang="en-US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Niche fests like Tapped </a:t>
              </a:r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Fest, Sunday Soil </a:t>
              </a:r>
              <a:r>
                <a:rPr lang="en-US" sz="9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Sante</a:t>
              </a:r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endParaRPr kumimoji="0" lang="en-IN" sz="9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339267" y="2937822"/>
              <a:ext cx="3273776" cy="276999"/>
            </a:xfrm>
            <a:prstGeom prst="rect">
              <a:avLst/>
            </a:prstGeom>
            <a:solidFill>
              <a:srgbClr val="F1E883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BRAND SPACE: Taste &amp; Creativity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4" name="Picture 10" descr="Amazon.in: Svami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2683" y="567078"/>
              <a:ext cx="1223144" cy="67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412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30266" y="2720735"/>
            <a:ext cx="2450969" cy="2045616"/>
          </a:xfrm>
          <a:prstGeom prst="roundRect">
            <a:avLst/>
          </a:prstGeom>
          <a:solidFill>
            <a:srgbClr val="BDC5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079413" y="2876670"/>
            <a:ext cx="3952233" cy="1733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STATUS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INDICATOR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pic>
        <p:nvPicPr>
          <p:cNvPr id="5" name="Picture 8" descr="Jade Forest - Thoughtfully Crafted Drink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29"/>
          <a:stretch/>
        </p:blipFill>
        <p:spPr bwMode="auto">
          <a:xfrm>
            <a:off x="2340564" y="396320"/>
            <a:ext cx="1615428" cy="34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Sepoy and Co Premium Botanical Mix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479" y="2501735"/>
            <a:ext cx="1191992" cy="23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279769" y="320901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7933" y="2263402"/>
            <a:ext cx="355805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7933" y="4382964"/>
            <a:ext cx="356132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831731" y="320901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91893" y="2263402"/>
            <a:ext cx="32899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232444" y="4382964"/>
            <a:ext cx="325883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ranklin &amp; Sons - Global Brand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002" y="4602825"/>
            <a:ext cx="905069" cy="42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ile:Schweppes Logo 2016.png - Wikimedia Comm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002" y="221524"/>
            <a:ext cx="782514" cy="66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90179" y="2935138"/>
            <a:ext cx="397385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Status Indicator: </a:t>
            </a:r>
            <a: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Refined Indulgence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Tonality</a:t>
            </a: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Stylish, fresh, refined, upscale,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minimalist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7933" y="3476318"/>
            <a:ext cx="369701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ortrays an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upscale lifestyle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visual styling and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collaborations leaning towards 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artistic affiliations, &amp; refined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aesthetics,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creating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sense of </a:t>
            </a:r>
            <a:r>
              <a:rPr lang="en-US" sz="1100" dirty="0" smtClean="0"/>
              <a:t>luxury &amp; elegance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0864" y="831276"/>
            <a:ext cx="336317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Status Indicator: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Conscious Curated Lifestyle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Tonality:</a:t>
            </a:r>
            <a:r>
              <a:rPr kumimoji="0" lang="en-IN" sz="1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0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Young, Encouraging, enterprising </a:t>
            </a:r>
            <a:endParaRPr kumimoji="0" lang="en-IN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8439" y="1348509"/>
            <a:ext cx="35255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Brand appeals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 to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aspirations of conscious lifestyle seekers,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rPr>
              <a:t> who </a:t>
            </a:r>
            <a:r>
              <a:rPr lang="en-US" sz="1100" dirty="0" smtClean="0"/>
              <a:t>prioritize </a:t>
            </a:r>
            <a:r>
              <a:rPr lang="en-US" sz="1100" dirty="0"/>
              <a:t>thoughtful choices, sustainability, and overall </a:t>
            </a:r>
            <a:r>
              <a:rPr lang="en-US" sz="1100" dirty="0" smtClean="0"/>
              <a:t>well-being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4" name="Picture 12" descr="Premium Low Calorie Cocktail Mixers – Jimmy's Cocktail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3"/>
          <a:stretch/>
        </p:blipFill>
        <p:spPr bwMode="auto">
          <a:xfrm>
            <a:off x="8088635" y="2432608"/>
            <a:ext cx="1392263" cy="39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8122468" y="2985491"/>
            <a:ext cx="3669631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Experimental Lifestyle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Brand Tonality: </a:t>
            </a:r>
            <a:r>
              <a:rPr lang="en-IN" sz="1000" dirty="0">
                <a:solidFill>
                  <a:srgbClr val="000000"/>
                </a:solidFill>
                <a:latin typeface="Arial" panose="020B0604020202020204"/>
              </a:rPr>
              <a:t>B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old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, young, peppy,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rPr>
              <a:t>celebratory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28843" y="3476318"/>
            <a:ext cx="336243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appeals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to engaged socializers with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appetite for experimentation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encouraging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/>
              </a:rPr>
              <a:t>them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explore art of mixology and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up their bar-game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8440" y="5114410"/>
            <a:ext cx="352559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Premium Aspirations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b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Tonality: 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Rich, Millennial,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elegant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4345" y="5618829"/>
            <a:ext cx="38650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100" dirty="0" smtClean="0"/>
              <a:t>Brand aligns with an </a:t>
            </a:r>
            <a:r>
              <a:rPr lang="en-US" sz="1100" dirty="0" smtClean="0">
                <a:solidFill>
                  <a:srgbClr val="0070C0"/>
                </a:solidFill>
              </a:rPr>
              <a:t>aspirational mindset that loves exploration, staying </a:t>
            </a:r>
            <a:r>
              <a:rPr lang="en-US" sz="1100" dirty="0">
                <a:solidFill>
                  <a:srgbClr val="0070C0"/>
                </a:solidFill>
              </a:rPr>
              <a:t>ahead of the </a:t>
            </a:r>
            <a:r>
              <a:rPr lang="en-US" sz="1100" dirty="0" smtClean="0">
                <a:solidFill>
                  <a:srgbClr val="0070C0"/>
                </a:solidFill>
              </a:rPr>
              <a:t>curve, </a:t>
            </a:r>
            <a:r>
              <a:rPr lang="en-US" sz="1100" dirty="0" smtClean="0"/>
              <a:t>and </a:t>
            </a:r>
            <a:r>
              <a:rPr lang="en-US" sz="1100" dirty="0" smtClean="0">
                <a:solidFill>
                  <a:srgbClr val="0070C0"/>
                </a:solidFill>
              </a:rPr>
              <a:t>going beyond the ordinary</a:t>
            </a:r>
            <a:r>
              <a:rPr lang="en-US" sz="1100" dirty="0" smtClean="0"/>
              <a:t>.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128843" y="979426"/>
            <a:ext cx="37270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Status Indicator: </a:t>
            </a:r>
            <a: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Trendsetters &amp; </a:t>
            </a:r>
            <a:r>
              <a:rPr lang="en-US" sz="1200" b="1" dirty="0" err="1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Trendchasers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Tonality</a:t>
            </a: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Vibrant, Enthusiastic, Energetic,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Quirky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128843" y="1481411"/>
            <a:ext cx="36632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Schweppes aims at inclusivity with a belief that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everyone deserves to experience the joy and excitement that comes with indulging in life's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pleasures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122468" y="5213745"/>
            <a:ext cx="366963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1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 Indicator: </a:t>
            </a:r>
            <a:r>
              <a:rPr lang="en-US" sz="1100" b="1" dirty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Refined </a:t>
            </a:r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Indulgence</a:t>
            </a:r>
            <a:r>
              <a:rPr kumimoji="0" lang="en-US" sz="11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IN" sz="1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</a:rPr>
              <a:t>Brand Tonality: </a:t>
            </a:r>
            <a:r>
              <a:rPr kumimoji="0" lang="en-I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Bold, </a:t>
            </a:r>
            <a:r>
              <a:rPr kumimoji="0" lang="en-IN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Premium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8127231" y="5737350"/>
            <a:ext cx="336404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Brand strives to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inspire a journey of taste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deliver value to discerning palates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 are seeking unparalleled flavor and savory experiences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1" name="Picture 10" descr="Amazon.in: Svam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07" y="4480076"/>
            <a:ext cx="1223144" cy="67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6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Sepoy and Co Premium Botanical Mix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174" y="2560319"/>
            <a:ext cx="1191992" cy="23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044099" y="284407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4628" y="2290714"/>
            <a:ext cx="319755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54860" y="4386307"/>
            <a:ext cx="313675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42634" y="320901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89856" y="2301743"/>
            <a:ext cx="32899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430407" y="4382964"/>
            <a:ext cx="325883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ranklin &amp; Sons - Global Bran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035" y="4633258"/>
            <a:ext cx="951347" cy="44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ile:Schweppes Logo 2016.pn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196" y="94732"/>
            <a:ext cx="830759" cy="7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23082" y="2971970"/>
            <a:ext cx="326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AFFILIATION: </a:t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lang="en-IN" sz="13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Refined Gourmands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2094" y="3491393"/>
            <a:ext cx="308979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Appeals to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community of tastemakers and connoisseurs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who share a passion for the finer things in 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life (associations</a:t>
            </a:r>
            <a:r>
              <a:rPr kumimoji="0" lang="en-US" sz="11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with art, ballet, jazz) 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817" y="798020"/>
            <a:ext cx="3525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lang="en-US" sz="1300" b="1" noProof="0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Conscious</a:t>
            </a:r>
            <a:r>
              <a:rPr lang="en-US" sz="13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Lifestyle Curators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3082" y="1312641"/>
            <a:ext cx="32614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uilding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Friends of Jade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IN" sz="1100" dirty="0"/>
              <a:t>a supportive </a:t>
            </a:r>
            <a:r>
              <a:rPr lang="en-IN" sz="1100" dirty="0" smtClean="0"/>
              <a:t>network who prioritise conscious choices </a:t>
            </a:r>
            <a:br>
              <a:rPr lang="en-IN" sz="1100" dirty="0" smtClean="0"/>
            </a:br>
            <a:r>
              <a:rPr lang="en-IN" sz="1100" dirty="0" smtClean="0"/>
              <a:t>(association with fitness influencers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Picture 12" descr="Premium Low Calorie Cocktail Mixers – Jimmy's Cocktail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19"/>
          <a:stretch/>
        </p:blipFill>
        <p:spPr bwMode="auto">
          <a:xfrm>
            <a:off x="8281613" y="2431179"/>
            <a:ext cx="1392263" cy="41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8281613" y="2923828"/>
            <a:ext cx="3669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lang="en-US" sz="13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Creative Experimenters</a:t>
            </a:r>
            <a:endParaRPr lang="en-US" sz="13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6591" y="5145920"/>
            <a:ext cx="35255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Creative Experimenters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4766" y="5618901"/>
            <a:ext cx="30897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Celebrates community of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creative at heart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that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thrill of experimentation &amp; unique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(engagement outreach to both cocktail lovers &amp; bartenders)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20432" y="807126"/>
            <a:ext cx="36308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AFFILIATION: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Style</a:t>
            </a:r>
            <a:r>
              <a:rPr kumimoji="0" lang="en-US" sz="1300" b="1" i="0" u="none" strike="noStrike" kern="1200" cap="none" spc="0" normalizeH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 Seekers &amp; Trend Chasers </a:t>
            </a:r>
            <a:endParaRPr kumimoji="0" lang="en-US" sz="1300" b="1" i="0" u="none" strike="noStrike" kern="1200" cap="none" spc="0" normalizeH="0" baseline="0" noProof="0" dirty="0" smtClean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320431" y="1315289"/>
            <a:ext cx="33688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Leading as a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commercial brand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Schweppes aims at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celebrating the young and refreshing spirit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 an appeal for every type of consumer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967927" y="2705492"/>
            <a:ext cx="2073897" cy="2045617"/>
          </a:xfrm>
          <a:prstGeom prst="ellipse">
            <a:avLst/>
          </a:prstGeom>
          <a:solidFill>
            <a:srgbClr val="F1E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3750670" y="2861428"/>
            <a:ext cx="4508413" cy="1733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STATEMENT OF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AFFILIATION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pic>
        <p:nvPicPr>
          <p:cNvPr id="31" name="Picture 10" descr="Amazon.in: Svam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394" y="4474844"/>
            <a:ext cx="1223144" cy="67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Jade Forest - Thoughtfully Crafted Drink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29"/>
          <a:stretch/>
        </p:blipFill>
        <p:spPr bwMode="auto">
          <a:xfrm>
            <a:off x="1928266" y="320110"/>
            <a:ext cx="1615428" cy="34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8343214" y="3456840"/>
            <a:ext cx="33460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Celebrates community of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creative at heart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that </a:t>
            </a: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 thrill of experimentation &amp; unique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(engagement outreach to both cocktail lovers &amp; bartenders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20431" y="5272581"/>
            <a:ext cx="326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STATEMENT OF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AFFILIATION: </a:t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lang="en-IN" sz="13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Refined Gourmands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290875" y="5720954"/>
            <a:ext cx="353789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astemakers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connoisseurs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who share a passion for the finer things in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</a:t>
            </a:r>
            <a:r>
              <a:rPr lang="en-US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(often feature highly-regarded establishments) </a:t>
            </a:r>
            <a:endParaRPr kumimoji="0" lang="en-IN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76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Sepoy and Co Premium Botanical Mix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88" y="2780892"/>
            <a:ext cx="1191992" cy="23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201952" y="320901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8583" y="2432119"/>
            <a:ext cx="319755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2692" y="4583379"/>
            <a:ext cx="313675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825817" y="363847"/>
            <a:ext cx="0" cy="624054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44759" y="2330026"/>
            <a:ext cx="32899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160321" y="4423519"/>
            <a:ext cx="325883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ranklin &amp; Sons - Global Brand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796" y="4593007"/>
            <a:ext cx="1111992" cy="52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ile:Schweppes Logo 2016.pn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004" y="310126"/>
            <a:ext cx="830759" cy="7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99840" y="3119314"/>
            <a:ext cx="348160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CELEBRATORY SOCIAL DRINKING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/>
            </a:r>
            <a:b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</a:b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Cues: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Big ticket wedding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,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refined social parties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,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refined settings at-home 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consumption moments etc.</a:t>
            </a:r>
            <a:endParaRPr kumimoji="0" lang="en-IN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7844" y="1163356"/>
            <a:ext cx="352559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A.M. TO P.M. CELEBRATORY SOCIAL</a:t>
            </a:r>
          </a:p>
          <a:p>
            <a:pPr lvl="0" algn="r"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/>
            </a:r>
            <a:b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</a:b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Cues: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WFH set-up, post-workout hydration, brunch, clubs &amp; at-home parties 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etc.</a:t>
            </a:r>
            <a:endParaRPr lang="en-IN" sz="1100" dirty="0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24" name="Picture 12" descr="Premium Low Calorie Cocktail Mixers – Jimmy's Cocktail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796" y="2396845"/>
            <a:ext cx="1392263" cy="64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8103615" y="3119314"/>
            <a:ext cx="33460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AT-HOME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&amp; SOCIAL 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CELEBRATIONS</a:t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Cues: </a:t>
            </a:r>
            <a:r>
              <a:rPr lang="en-IN" sz="1100" noProof="0" dirty="0" smtClean="0">
                <a:solidFill>
                  <a:srgbClr val="0070C0"/>
                </a:solidFill>
                <a:latin typeface="Arial" panose="020B0604020202020204"/>
              </a:rPr>
              <a:t>At-home consumption moments, house parties, 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outdoor parties, DIY cocktail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recipe </a:t>
            </a:r>
            <a:r>
              <a:rPr lang="en-IN" sz="1100" noProof="0" dirty="0" smtClean="0">
                <a:solidFill>
                  <a:srgbClr val="0070C0"/>
                </a:solidFill>
                <a:latin typeface="Arial" panose="020B0604020202020204"/>
              </a:rPr>
              <a:t>etc.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103614" y="1163356"/>
            <a:ext cx="363081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SOCIAL CELEBRATION</a:t>
            </a:r>
            <a:b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Cues:</a:t>
            </a:r>
            <a:r>
              <a:rPr kumimoji="0" lang="en-IN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Mainstream</a:t>
            </a:r>
            <a:r>
              <a:rPr kumimoji="0" lang="en-IN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Club parties, At-the-bar serves, Classic cocktail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recipes</a:t>
            </a:r>
            <a:r>
              <a:rPr kumimoji="0" lang="en-IN" sz="110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IN" sz="110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etc</a:t>
            </a:r>
            <a:r>
              <a:rPr kumimoji="0" lang="en-IN" sz="11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Isosceles Triangle 30"/>
          <p:cNvSpPr/>
          <p:nvPr/>
        </p:nvSpPr>
        <p:spPr>
          <a:xfrm>
            <a:off x="4736968" y="2474143"/>
            <a:ext cx="2592371" cy="2121031"/>
          </a:xfrm>
          <a:prstGeom prst="triangle">
            <a:avLst/>
          </a:prstGeom>
          <a:solidFill>
            <a:srgbClr val="7E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399916" y="2861428"/>
            <a:ext cx="3266477" cy="1733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Arial" panose="020B0604020202020204" pitchFamily="34" charset="0"/>
              </a:rPr>
              <a:t>SITUATION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rPr>
              <a:t>DEFINER</a:t>
            </a:r>
            <a:endParaRPr kumimoji="0" lang="en-IN" sz="4000" b="0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MV Boli" panose="02000500030200090000" pitchFamily="2" charset="0"/>
              <a:ea typeface="+mj-ea"/>
              <a:cs typeface="MV Boli" panose="0200050003020009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03614" y="5245919"/>
            <a:ext cx="341413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SITUATION DEFINER: 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REFINED SOCIAL INTERACTIONS</a:t>
            </a:r>
          </a:p>
          <a:p>
            <a:pPr lvl="0">
              <a:defRPr/>
            </a:pP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IN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Cues: </a:t>
            </a:r>
            <a:r>
              <a:rPr lang="en-IN" sz="1100" noProof="0" dirty="0" smtClean="0">
                <a:solidFill>
                  <a:srgbClr val="0070C0"/>
                </a:solidFill>
                <a:latin typeface="Arial" panose="020B0604020202020204"/>
              </a:rPr>
              <a:t>Work events</a:t>
            </a:r>
            <a:r>
              <a:rPr lang="en-IN" sz="1100" dirty="0">
                <a:solidFill>
                  <a:srgbClr val="0070C0"/>
                </a:solidFill>
                <a:latin typeface="Arial" panose="020B0604020202020204"/>
              </a:rPr>
              <a:t>, premium bar 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interactions, top </a:t>
            </a:r>
            <a:r>
              <a:rPr lang="en-IN" sz="1100" dirty="0" err="1" smtClean="0">
                <a:solidFill>
                  <a:srgbClr val="0070C0"/>
                </a:solidFill>
                <a:latin typeface="Arial" panose="020B0604020202020204"/>
              </a:rPr>
              <a:t>coktail</a:t>
            </a:r>
            <a:r>
              <a:rPr lang="en-IN" sz="1100" dirty="0" smtClean="0">
                <a:solidFill>
                  <a:srgbClr val="0070C0"/>
                </a:solidFill>
                <a:latin typeface="Arial" panose="020B0604020202020204"/>
              </a:rPr>
              <a:t> bar guides, cocktail </a:t>
            </a:r>
            <a:r>
              <a:rPr lang="en-IN" sz="1100" noProof="0" dirty="0" smtClean="0">
                <a:solidFill>
                  <a:srgbClr val="0070C0"/>
                </a:solidFill>
                <a:latin typeface="Arial" panose="020B0604020202020204"/>
              </a:rPr>
              <a:t>DIY presentation, </a:t>
            </a:r>
            <a:r>
              <a:rPr lang="en-IN" sz="1100" noProof="0" dirty="0" err="1" smtClean="0">
                <a:solidFill>
                  <a:prstClr val="black"/>
                </a:solidFill>
                <a:latin typeface="Arial" panose="020B0604020202020204"/>
              </a:rPr>
              <a:t>etc</a:t>
            </a:r>
            <a:endParaRPr kumimoji="0" lang="en-IN" sz="1100" b="1" i="0" u="none" strike="noStrike" kern="1200" cap="none" spc="0" normalizeH="0" baseline="0" noProof="0" dirty="0">
              <a:ln>
                <a:noFill/>
              </a:ln>
              <a:solidFill>
                <a:srgbClr val="BA469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7513" y="5245919"/>
            <a:ext cx="332535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100" b="1" dirty="0">
                <a:solidFill>
                  <a:prstClr val="black"/>
                </a:solidFill>
                <a:latin typeface="Arial" panose="020B0604020202020204"/>
              </a:rPr>
              <a:t>SITUATION DEFINER: </a:t>
            </a:r>
          </a:p>
          <a:p>
            <a:pPr lvl="0" algn="r">
              <a:defRPr/>
            </a:pPr>
            <a:r>
              <a:rPr lang="en-US" sz="1100" b="1" dirty="0">
                <a:solidFill>
                  <a:srgbClr val="BA4693"/>
                </a:solidFill>
                <a:latin typeface="Arial" panose="020B0604020202020204"/>
              </a:rPr>
              <a:t>HIGH-END SOCIAL APPEASEMENT</a:t>
            </a:r>
          </a:p>
          <a:p>
            <a:pPr lvl="0" algn="r">
              <a:defRPr/>
            </a:pP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/>
            </a:r>
            <a:b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</a:br>
            <a:r>
              <a:rPr lang="en-IN" sz="1100" b="1" dirty="0" smtClean="0">
                <a:solidFill>
                  <a:prstClr val="black"/>
                </a:solidFill>
                <a:latin typeface="Arial" panose="020B0604020202020204"/>
              </a:rPr>
              <a:t>Cues</a:t>
            </a:r>
            <a:r>
              <a:rPr lang="en-IN" sz="1100" dirty="0" smtClean="0">
                <a:solidFill>
                  <a:prstClr val="black"/>
                </a:solidFill>
                <a:latin typeface="Arial" panose="020B0604020202020204"/>
              </a:rPr>
              <a:t>: 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Holiday-</a:t>
            </a:r>
            <a:r>
              <a:rPr lang="en-US" sz="1100" dirty="0" err="1" smtClean="0">
                <a:solidFill>
                  <a:srgbClr val="0070C0"/>
                </a:solidFill>
                <a:latin typeface="Arial" panose="020B0604020202020204"/>
              </a:rPr>
              <a:t>esque</a:t>
            </a:r>
            <a:r>
              <a:rPr lang="en-US" sz="1100" dirty="0" smtClean="0">
                <a:solidFill>
                  <a:srgbClr val="0070C0"/>
                </a:solidFill>
                <a:latin typeface="Arial" panose="020B0604020202020204"/>
              </a:rPr>
              <a:t> relaxing moments, enjoy-with-friends moments, </a:t>
            </a:r>
            <a:r>
              <a:rPr lang="en-US" sz="1100" dirty="0">
                <a:solidFill>
                  <a:srgbClr val="0070C0"/>
                </a:solidFill>
                <a:latin typeface="Arial" panose="020B0604020202020204"/>
              </a:rPr>
              <a:t>Bartender serves </a:t>
            </a:r>
            <a:r>
              <a:rPr lang="en-US" sz="1100" dirty="0" err="1">
                <a:solidFill>
                  <a:prstClr val="black"/>
                </a:solidFill>
                <a:latin typeface="Arial" panose="020B0604020202020204"/>
              </a:rPr>
              <a:t>etc</a:t>
            </a:r>
            <a:endParaRPr lang="en-IN" sz="1100" b="1" dirty="0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1026" name="Picture 2" descr="Amazon.in: Svam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954" y="4593007"/>
            <a:ext cx="1280490" cy="70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Jade Forest - Thoughtfully Crafted Drink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29"/>
          <a:stretch/>
        </p:blipFill>
        <p:spPr bwMode="auto">
          <a:xfrm>
            <a:off x="2338285" y="512562"/>
            <a:ext cx="1615428" cy="34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00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ombay 99 (Mixer) on Behan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796" y="0"/>
            <a:ext cx="5945204" cy="685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6246796" cy="6858000"/>
          </a:xfrm>
          <a:prstGeom prst="rect">
            <a:avLst/>
          </a:prstGeom>
          <a:solidFill>
            <a:srgbClr val="C4C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974252" y="2873173"/>
            <a:ext cx="485602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dirty="0" smtClean="0">
                <a:solidFill>
                  <a:prstClr val="black"/>
                </a:solidFill>
                <a:latin typeface="Impact" panose="020B0806030902050204" pitchFamily="34" charset="0"/>
                <a:cs typeface="MV Boli" panose="02000500030200090000" pitchFamily="2" charset="0"/>
              </a:rPr>
              <a:t>Learnings &amp; Brand Imperatives </a:t>
            </a: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MV Boli" panose="02000500030200090000" pitchFamily="2" charset="0"/>
              </a:rPr>
              <a:t/>
            </a:r>
            <a:b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MV Boli" panose="02000500030200090000" pitchFamily="2" charset="0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Analyzing how our peers are delivering value to the consumers with the evolving tastes</a:t>
            </a:r>
          </a:p>
        </p:txBody>
      </p:sp>
    </p:spTree>
    <p:extLst>
      <p:ext uri="{BB962C8B-B14F-4D97-AF65-F5344CB8AC3E}">
        <p14:creationId xmlns:p14="http://schemas.microsoft.com/office/powerpoint/2010/main" val="327860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196"/>
          </a:xfrm>
        </p:spPr>
        <p:txBody>
          <a:bodyPr>
            <a:normAutofit/>
          </a:bodyPr>
          <a:lstStyle/>
          <a:p>
            <a:r>
              <a:rPr lang="en-US" sz="1700" b="1" dirty="0" smtClean="0">
                <a:latin typeface="Century Gothic" panose="020B0502020202020204" pitchFamily="34" charset="0"/>
              </a:rPr>
              <a:t>LEARNING 1: The current market landscape can be broadly mapped into… </a:t>
            </a:r>
            <a:endParaRPr lang="en-IN" sz="1700" b="1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87141" y="1346559"/>
            <a:ext cx="1104980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61994" y="1235289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90903" y="1235289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73170" y="1484670"/>
            <a:ext cx="2047015" cy="353943"/>
          </a:xfrm>
          <a:prstGeom prst="rect">
            <a:avLst/>
          </a:prstGeom>
          <a:solidFill>
            <a:srgbClr val="BA46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chemeClr val="bg1">
                    <a:lumMod val="9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Specialists</a:t>
            </a:r>
            <a:endParaRPr lang="en-IN" sz="1700" b="1" dirty="0">
              <a:solidFill>
                <a:schemeClr val="bg1">
                  <a:lumMod val="9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45143" y="1479841"/>
            <a:ext cx="1921933" cy="353943"/>
          </a:xfrm>
          <a:prstGeom prst="rect">
            <a:avLst/>
          </a:prstGeom>
          <a:solidFill>
            <a:srgbClr val="7ECACA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Mainstream</a:t>
            </a:r>
            <a:endParaRPr lang="en-IN" sz="17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41" y="2120268"/>
            <a:ext cx="5308898" cy="3789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946" y="2120268"/>
            <a:ext cx="5265997" cy="390184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6154396" y="2120268"/>
            <a:ext cx="0" cy="44083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93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196"/>
          </a:xfrm>
        </p:spPr>
        <p:txBody>
          <a:bodyPr>
            <a:normAutofit/>
          </a:bodyPr>
          <a:lstStyle/>
          <a:p>
            <a:r>
              <a:rPr lang="en-US" sz="1700" b="1" dirty="0" smtClean="0">
                <a:latin typeface="Century Gothic" panose="020B0502020202020204" pitchFamily="34" charset="0"/>
              </a:rPr>
              <a:t>LEARNING 1: The current market landscape can be broadly mapped into… </a:t>
            </a:r>
            <a:endParaRPr lang="en-IN" sz="1700" b="1" dirty="0">
              <a:latin typeface="Century Gothic" panose="020B0502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87141" y="1346559"/>
            <a:ext cx="1104980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61994" y="1235289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90903" y="1235289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73170" y="1484670"/>
            <a:ext cx="2047015" cy="353943"/>
          </a:xfrm>
          <a:prstGeom prst="rect">
            <a:avLst/>
          </a:prstGeom>
          <a:solidFill>
            <a:srgbClr val="BA46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chemeClr val="bg1">
                    <a:lumMod val="9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Specialists</a:t>
            </a:r>
            <a:endParaRPr lang="en-IN" sz="1700" b="1" dirty="0">
              <a:solidFill>
                <a:schemeClr val="bg1">
                  <a:lumMod val="9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45143" y="1479841"/>
            <a:ext cx="1921933" cy="353943"/>
          </a:xfrm>
          <a:prstGeom prst="rect">
            <a:avLst/>
          </a:prstGeom>
          <a:solidFill>
            <a:srgbClr val="7ECACA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Mainstream</a:t>
            </a:r>
            <a:endParaRPr lang="en-IN" sz="17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41" y="2120268"/>
            <a:ext cx="5308898" cy="3789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946" y="2120268"/>
            <a:ext cx="5265997" cy="39018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2542" y="2120268"/>
            <a:ext cx="5518095" cy="410355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6209834" y="1967065"/>
            <a:ext cx="5518095" cy="4103551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Google Shape;432;p48"/>
          <p:cNvSpPr/>
          <p:nvPr/>
        </p:nvSpPr>
        <p:spPr>
          <a:xfrm>
            <a:off x="6410044" y="3001810"/>
            <a:ext cx="5057032" cy="13723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Communication Indicators of </a:t>
            </a:r>
            <a:b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Mainstream Peers</a:t>
            </a:r>
            <a:b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/>
            </a:r>
            <a:b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200" dirty="0" smtClean="0">
                <a:cs typeface="MV Boli" panose="02000500030200090000" pitchFamily="2" charset="0"/>
              </a:rPr>
              <a:t>Elevating beverage experience, where every sip is a statement, </a:t>
            </a:r>
            <a:r>
              <a:rPr lang="en-US" sz="1200" dirty="0" smtClean="0"/>
              <a:t>transporting </a:t>
            </a:r>
            <a:r>
              <a:rPr lang="en-US" sz="1200" dirty="0"/>
              <a:t>you to a world of </a:t>
            </a:r>
            <a:r>
              <a:rPr lang="en-US" sz="1200" dirty="0">
                <a:solidFill>
                  <a:srgbClr val="0070C0"/>
                </a:solidFill>
              </a:rPr>
              <a:t>refined </a:t>
            </a:r>
            <a:r>
              <a:rPr lang="en-US" sz="1200" dirty="0" smtClean="0">
                <a:solidFill>
                  <a:srgbClr val="0070C0"/>
                </a:solidFill>
              </a:rPr>
              <a:t>enjoyment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smtClean="0">
                <a:solidFill>
                  <a:srgbClr val="0070C0"/>
                </a:solidFill>
              </a:rPr>
              <a:t>&amp; elevating </a:t>
            </a:r>
            <a:r>
              <a:rPr lang="en-US" sz="1200" dirty="0">
                <a:solidFill>
                  <a:srgbClr val="0070C0"/>
                </a:solidFill>
              </a:rPr>
              <a:t>any moment with style</a:t>
            </a:r>
            <a:endParaRPr lang="en-US" sz="1200" dirty="0">
              <a:solidFill>
                <a:srgbClr val="0070C0"/>
              </a:solidFill>
              <a:cs typeface="MV Boli" panose="0200050003020009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475518" y="4474986"/>
            <a:ext cx="4991558" cy="511289"/>
            <a:chOff x="6596595" y="4559761"/>
            <a:chExt cx="6029540" cy="511289"/>
          </a:xfrm>
        </p:grpSpPr>
        <p:sp>
          <p:nvSpPr>
            <p:cNvPr id="17" name="Rectangle 16"/>
            <p:cNvSpPr/>
            <p:nvPr/>
          </p:nvSpPr>
          <p:spPr>
            <a:xfrm>
              <a:off x="6596595" y="4559761"/>
              <a:ext cx="5837681" cy="443736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Google Shape;432;p48"/>
            <p:cNvSpPr/>
            <p:nvPr/>
          </p:nvSpPr>
          <p:spPr>
            <a:xfrm>
              <a:off x="6665294" y="4628828"/>
              <a:ext cx="5960841" cy="442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r>
                <a:rPr lang="en-US" sz="1200" b="1" dirty="0" smtClean="0">
                  <a:cs typeface="MV Boli" panose="02000500030200090000" pitchFamily="2" charset="0"/>
                </a:rPr>
                <a:t>Enjoyment &amp; Refreshment</a:t>
              </a:r>
              <a:endParaRPr lang="en-US" sz="1200" b="1" dirty="0">
                <a:cs typeface="MV Boli" panose="02000500030200090000" pitchFamily="2" charset="0"/>
              </a:endParaRPr>
            </a:p>
          </p:txBody>
        </p:sp>
      </p:grpSp>
      <p:sp>
        <p:nvSpPr>
          <p:cNvPr id="19" name="Google Shape;432;p48"/>
          <p:cNvSpPr/>
          <p:nvPr/>
        </p:nvSpPr>
        <p:spPr>
          <a:xfrm>
            <a:off x="673170" y="3010596"/>
            <a:ext cx="5118030" cy="13723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Communication Indicators of </a:t>
            </a:r>
            <a:br>
              <a:rPr lang="en-US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Specialist Peers</a:t>
            </a:r>
            <a: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/>
            </a:r>
            <a:br>
              <a:rPr lang="en-US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/>
            </a:r>
            <a:br>
              <a:rPr lang="en-US" sz="12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IN" sz="1200" dirty="0"/>
              <a:t>An uprising against the industrialised, a return to traditions, crafted by masters themselves, imagined in India, </a:t>
            </a:r>
            <a:r>
              <a:rPr lang="en-IN" sz="1200" dirty="0">
                <a:solidFill>
                  <a:srgbClr val="0070C0"/>
                </a:solidFill>
              </a:rPr>
              <a:t>revisiting the culture of ‘sophisticated cocktail-sipping’. </a:t>
            </a:r>
            <a:endParaRPr lang="en-US" sz="1200" b="1" dirty="0">
              <a:solidFill>
                <a:srgbClr val="0070C0"/>
              </a:solidFill>
              <a:cs typeface="MV Boli" panose="02000500030200090000" pitchFamily="2" charset="0"/>
            </a:endParaRPr>
          </a:p>
          <a:p>
            <a:endParaRPr lang="en-US" sz="1200" dirty="0">
              <a:cs typeface="MV Boli" panose="0200050003020009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4711" y="4483772"/>
            <a:ext cx="5251694" cy="443736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Google Shape;432;p48"/>
          <p:cNvSpPr/>
          <p:nvPr/>
        </p:nvSpPr>
        <p:spPr>
          <a:xfrm>
            <a:off x="771441" y="4568026"/>
            <a:ext cx="5204013" cy="442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1200" b="1" dirty="0" smtClean="0">
                <a:cs typeface="MV Boli" panose="02000500030200090000" pitchFamily="2" charset="0"/>
              </a:rPr>
              <a:t>Taste I Ingredient Story I Creativity &amp; Convenience I Lifestyle Payoff</a:t>
            </a:r>
            <a:endParaRPr lang="en-US" sz="1200" b="1" dirty="0">
              <a:cs typeface="MV Boli" panose="02000500030200090000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154396" y="2120268"/>
            <a:ext cx="0" cy="44083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21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518819" y="420478"/>
            <a:ext cx="1104980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93672" y="309208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22581" y="309208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271608" y="558589"/>
            <a:ext cx="6228691" cy="362676"/>
          </a:xfrm>
          <a:prstGeom prst="rect">
            <a:avLst/>
          </a:prstGeom>
          <a:solidFill>
            <a:srgbClr val="BA46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chemeClr val="bg1">
                    <a:lumMod val="9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Specialists</a:t>
            </a:r>
            <a:endParaRPr lang="en-IN" sz="1700" b="1" dirty="0">
              <a:solidFill>
                <a:schemeClr val="bg1">
                  <a:lumMod val="9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907" y="569735"/>
            <a:ext cx="1921933" cy="353943"/>
          </a:xfrm>
          <a:prstGeom prst="rect">
            <a:avLst/>
          </a:prstGeom>
          <a:solidFill>
            <a:srgbClr val="7ECACA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Mainstream</a:t>
            </a:r>
            <a:endParaRPr lang="en-IN" sz="17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2451" y="420478"/>
            <a:ext cx="0" cy="60196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7007" y="4603206"/>
            <a:ext cx="1139113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0834" y="2847930"/>
            <a:ext cx="1126690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16200000">
            <a:off x="-131768" y="1673637"/>
            <a:ext cx="1076093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Accessible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-232570" y="3521042"/>
            <a:ext cx="1277697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Aspirational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-117768" y="5394099"/>
            <a:ext cx="1120437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Super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783745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924918" y="1040531"/>
            <a:ext cx="1001373" cy="483611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TASTE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264336" y="1059374"/>
            <a:ext cx="1403088" cy="464768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INGREDIENT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STORY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888379" y="1079039"/>
            <a:ext cx="1601809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CREATIVITY WITH CONVINIENCE</a:t>
            </a:r>
            <a:endParaRPr lang="en-IN" sz="1100" b="1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8119974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767822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235004" y="1092655"/>
            <a:ext cx="1398503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LIFESTYLE PAYOFF</a:t>
            </a:r>
            <a:endParaRPr lang="en-IN" sz="11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Sepoy and Co Premium Botanical Mix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22" y="4743944"/>
            <a:ext cx="952810" cy="18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ade Forest - Thoughtfully Crafted Drink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48"/>
          <a:stretch/>
        </p:blipFill>
        <p:spPr bwMode="auto">
          <a:xfrm>
            <a:off x="5222821" y="3234885"/>
            <a:ext cx="1199890" cy="50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AutoShape 6" descr="Beverage Start-up Jimmy's Cocktails Raises 6 Cr in Pre-Series Funding -  Startup Repor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310" y="2980056"/>
            <a:ext cx="1274044" cy="496720"/>
          </a:xfrm>
          <a:prstGeom prst="rect">
            <a:avLst/>
          </a:prstGeom>
        </p:spPr>
      </p:pic>
      <p:pic>
        <p:nvPicPr>
          <p:cNvPr id="1032" name="Picture 8" descr="Simple Bar Quality Cocktail Mixes &amp; Mocktails – &amp;Stir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336" y="1689669"/>
            <a:ext cx="871305" cy="66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mazon.in: Svam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15" y="3202127"/>
            <a:ext cx="1223144" cy="67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AutoShape 12" descr="Exquisite Tonic, Soda and Ginger Drinks | The London Essence Co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" name="AutoShape 14" descr="The London Essence Co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40" name="Picture 16" descr="London Essence | David Ríos Experienc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6" t="8455" r="10744" b="27977"/>
          <a:stretch/>
        </p:blipFill>
        <p:spPr bwMode="auto">
          <a:xfrm>
            <a:off x="8442212" y="5458613"/>
            <a:ext cx="959563" cy="56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231599" y="4971249"/>
            <a:ext cx="1354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Premium Botanical Mixers</a:t>
            </a:r>
            <a:endParaRPr lang="en-IN" sz="1000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6754988" y="3696899"/>
            <a:ext cx="128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House of </a:t>
            </a:r>
          </a:p>
          <a:p>
            <a:pPr algn="ctr"/>
            <a:r>
              <a:rPr lang="en-US" sz="1000" i="1" dirty="0" smtClean="0"/>
              <a:t>Delicious Drinks</a:t>
            </a:r>
            <a:endParaRPr lang="en-IN" sz="1000" i="1" dirty="0"/>
          </a:p>
        </p:txBody>
      </p:sp>
      <p:sp>
        <p:nvSpPr>
          <p:cNvPr id="53" name="TextBox 52"/>
          <p:cNvSpPr txBox="1"/>
          <p:nvPr/>
        </p:nvSpPr>
        <p:spPr>
          <a:xfrm>
            <a:off x="9857275" y="3468273"/>
            <a:ext cx="1645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Bring the Bar Home</a:t>
            </a:r>
            <a:endParaRPr lang="en-IN" sz="1000" i="1" dirty="0"/>
          </a:p>
        </p:txBody>
      </p:sp>
      <p:sp>
        <p:nvSpPr>
          <p:cNvPr id="47" name="Rectangle 46"/>
          <p:cNvSpPr/>
          <p:nvPr/>
        </p:nvSpPr>
        <p:spPr>
          <a:xfrm>
            <a:off x="8175498" y="6053995"/>
            <a:ext cx="1505687" cy="413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i="1" dirty="0">
                <a:solidFill>
                  <a:srgbClr val="0D0D0D"/>
                </a:solidFill>
              </a:rPr>
              <a:t>Exquisite mixers from distilled botanicals</a:t>
            </a:r>
            <a:endParaRPr lang="en-IN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4930425" y="3784423"/>
            <a:ext cx="1770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Thoughtfully Crafted Drinks</a:t>
            </a:r>
            <a:endParaRPr lang="en-IN" sz="10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9862523" y="2427127"/>
            <a:ext cx="1645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Simple to Make cocktails.</a:t>
            </a:r>
            <a:endParaRPr lang="en-IN" sz="1000" i="1" dirty="0"/>
          </a:p>
        </p:txBody>
      </p:sp>
      <p:sp>
        <p:nvSpPr>
          <p:cNvPr id="54" name="Rectangle 53"/>
          <p:cNvSpPr/>
          <p:nvPr/>
        </p:nvSpPr>
        <p:spPr>
          <a:xfrm>
            <a:off x="6142402" y="5759965"/>
            <a:ext cx="13789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000" i="1" dirty="0" smtClean="0"/>
              <a:t>Remarkable Drinks, </a:t>
            </a:r>
          </a:p>
          <a:p>
            <a:pPr algn="ctr"/>
            <a:r>
              <a:rPr lang="en-IN" sz="1000" i="1" dirty="0" smtClean="0"/>
              <a:t>Without Compromise</a:t>
            </a:r>
            <a:endParaRPr lang="en-IN" sz="1000" b="0" i="1" dirty="0">
              <a:effectLst/>
            </a:endParaRPr>
          </a:p>
        </p:txBody>
      </p:sp>
      <p:pic>
        <p:nvPicPr>
          <p:cNvPr id="1042" name="Picture 18" descr="Franklin &amp; Sons - Global Brand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532" y="5167218"/>
            <a:ext cx="994576" cy="4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9767276" y="4132728"/>
            <a:ext cx="18539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i="1" dirty="0" smtClean="0">
                <a:solidFill>
                  <a:srgbClr val="000000"/>
                </a:solidFill>
              </a:rPr>
              <a:t>Explore</a:t>
            </a:r>
            <a:r>
              <a:rPr lang="en-US" sz="1000" i="1" dirty="0">
                <a:solidFill>
                  <a:srgbClr val="000000"/>
                </a:solidFill>
              </a:rPr>
              <a:t>, experiment &amp; experience cocktails with us!</a:t>
            </a:r>
            <a:endParaRPr lang="en-US" sz="1000" i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1044" name="Picture 20" descr="Buy Artisanal Natural Cocktail Mixers Online - Bartisan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348" y="3864786"/>
            <a:ext cx="1251613" cy="21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chweppes Logo and symbol, meaning, history, PNG, bra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921" y="1602834"/>
            <a:ext cx="2518953" cy="16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2674368" y="3030193"/>
            <a:ext cx="1736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b="1" dirty="0" err="1" smtClean="0"/>
              <a:t>Schweppervescence</a:t>
            </a:r>
            <a:endParaRPr lang="en-IN" sz="1000" b="1" dirty="0" smtClean="0"/>
          </a:p>
          <a:p>
            <a:pPr algn="ctr"/>
            <a:r>
              <a:rPr lang="en-US" sz="1000" i="1" dirty="0" smtClean="0"/>
              <a:t>(Let it Out)</a:t>
            </a:r>
            <a:endParaRPr lang="en-IN" sz="1000" i="1" dirty="0"/>
          </a:p>
        </p:txBody>
      </p:sp>
    </p:spTree>
    <p:extLst>
      <p:ext uri="{BB962C8B-B14F-4D97-AF65-F5344CB8AC3E}">
        <p14:creationId xmlns:p14="http://schemas.microsoft.com/office/powerpoint/2010/main" val="20950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7697801" y="3188446"/>
            <a:ext cx="3978839" cy="2226024"/>
            <a:chOff x="730716" y="3043925"/>
            <a:chExt cx="3978839" cy="2226024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730716" y="5269949"/>
              <a:ext cx="396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730716" y="3043925"/>
              <a:ext cx="396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730716" y="3785933"/>
              <a:ext cx="396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749555" y="4527941"/>
              <a:ext cx="3960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578316" y="5409649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2196"/>
          </a:xfrm>
        </p:spPr>
        <p:txBody>
          <a:bodyPr>
            <a:normAutofit/>
          </a:bodyPr>
          <a:lstStyle/>
          <a:p>
            <a:r>
              <a:rPr lang="en-US" sz="1700" b="1" dirty="0" smtClean="0">
                <a:latin typeface="Century Gothic" panose="020B0502020202020204" pitchFamily="34" charset="0"/>
              </a:rPr>
              <a:t>LEARNING 2: Therefore what it means for Bombay99</a:t>
            </a:r>
            <a:endParaRPr lang="en-IN" sz="1700" b="1" dirty="0"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78316" y="3183625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8241" y="2522136"/>
            <a:ext cx="26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cs typeface="MV Boli" panose="02000500030200090000" pitchFamily="2" charset="0"/>
              </a:rPr>
              <a:t>From the </a:t>
            </a:r>
          </a:p>
          <a:p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Makers of Baileys</a:t>
            </a:r>
            <a:endParaRPr lang="en-IN" sz="1500" b="1" dirty="0">
              <a:solidFill>
                <a:srgbClr val="47ADAB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78316" y="3925633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8241" y="3293019"/>
            <a:ext cx="2852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cs typeface="MV Boli" panose="02000500030200090000" pitchFamily="2" charset="0"/>
              </a:rPr>
              <a:t>Created to </a:t>
            </a:r>
            <a: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/>
            </a:r>
            <a:br>
              <a:rPr lang="en-US" sz="1500" b="1" dirty="0" smtClean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Enhance experience of drinks</a:t>
            </a:r>
            <a:endParaRPr lang="en-IN" sz="1500" b="1" dirty="0">
              <a:solidFill>
                <a:srgbClr val="47ADAB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97155" y="4667641"/>
            <a:ext cx="396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8241" y="4035027"/>
            <a:ext cx="32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cs typeface="MV Boli" panose="02000500030200090000" pitchFamily="2" charset="0"/>
              </a:rPr>
              <a:t>T</a:t>
            </a:r>
            <a:r>
              <a:rPr lang="en-US" sz="1300" dirty="0" smtClean="0">
                <a:cs typeface="MV Boli" panose="02000500030200090000" pitchFamily="2" charset="0"/>
              </a:rPr>
              <a:t>aste that is</a:t>
            </a:r>
            <a:br>
              <a:rPr lang="en-US" sz="1300" dirty="0" smtClean="0"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Powerful, Punchy &amp; Intense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8241" y="4777035"/>
            <a:ext cx="3265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cs typeface="MV Boli" panose="02000500030200090000" pitchFamily="2" charset="0"/>
              </a:rPr>
              <a:t>Mixer Range to</a:t>
            </a:r>
            <a:br>
              <a:rPr lang="en-US" sz="1300" dirty="0" smtClean="0"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Shake Up India! </a:t>
            </a:r>
            <a:endParaRPr lang="en-IN" sz="1500" b="1" dirty="0">
              <a:solidFill>
                <a:srgbClr val="47ADAB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97156" y="1584285"/>
            <a:ext cx="3748314" cy="383139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WHAT WE KNOW OF BOMBAY99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88576" y="1584285"/>
            <a:ext cx="3969225" cy="383139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WHAT IT SYMBOLISES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34368" y="2551011"/>
            <a:ext cx="4042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MV Boli" panose="02000500030200090000" pitchFamily="2" charset="0"/>
              </a:rPr>
              <a:t>Legacy</a:t>
            </a:r>
            <a:r>
              <a:rPr lang="en-US" sz="1200" b="1" dirty="0" smtClean="0">
                <a:solidFill>
                  <a:srgbClr val="47ADAB"/>
                </a:solidFill>
                <a:cs typeface="MV Boli" panose="02000500030200090000" pitchFamily="2" charset="0"/>
              </a:rPr>
              <a:t/>
            </a:r>
            <a:br>
              <a:rPr lang="en-US" sz="1200" b="1" dirty="0" smtClean="0">
                <a:solidFill>
                  <a:srgbClr val="47ADAB"/>
                </a:solidFill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Trust, Familiarity &amp; Quality </a:t>
            </a:r>
            <a:r>
              <a:rPr lang="en-US" sz="1000" dirty="0" smtClean="0">
                <a:cs typeface="MV Boli" panose="02000500030200090000" pitchFamily="2" charset="0"/>
              </a:rPr>
              <a:t>(of established brand) </a:t>
            </a:r>
            <a:endParaRPr lang="en-IN" sz="1000" dirty="0">
              <a:cs typeface="MV Boli" panose="0200050003020009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8241" y="5519042"/>
            <a:ext cx="3724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cs typeface="MV Boli" panose="02000500030200090000" pitchFamily="2" charset="0"/>
              </a:rPr>
              <a:t>Design that is </a:t>
            </a:r>
            <a:br>
              <a:rPr lang="en-US" sz="1300" dirty="0" smtClean="0"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Lively, Intricate yet bold, India-inspired </a:t>
            </a:r>
            <a:endParaRPr lang="en-IN" sz="1500" b="1" dirty="0">
              <a:solidFill>
                <a:srgbClr val="47ADAB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1" name="Picture 2" descr="Bombay 99 Mixers - Tonic Water, Ginger Ale and Club Soda - Gulfood 20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8" t="14061" r="15042" b="14619"/>
          <a:stretch/>
        </p:blipFill>
        <p:spPr bwMode="auto">
          <a:xfrm>
            <a:off x="4335868" y="2233756"/>
            <a:ext cx="3482109" cy="375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634368" y="4786677"/>
            <a:ext cx="4042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latin typeface="+mj-lt"/>
                <a:cs typeface="MV Boli" panose="02000500030200090000" pitchFamily="2" charset="0"/>
              </a:rPr>
              <a:t>Adventurous Spirit </a:t>
            </a:r>
            <a:br>
              <a:rPr lang="en-US" sz="1200" b="1" dirty="0" smtClean="0">
                <a:latin typeface="+mj-lt"/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Energy, Excitement &amp; Enjoyment </a:t>
            </a:r>
            <a:endParaRPr lang="en-IN" sz="1000" dirty="0">
              <a:cs typeface="MV Boli" panose="0200050003020009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634368" y="4036204"/>
            <a:ext cx="404227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latin typeface="+mj-lt"/>
                <a:cs typeface="MV Boli" panose="02000500030200090000" pitchFamily="2" charset="0"/>
              </a:rPr>
              <a:t>Impact</a:t>
            </a:r>
          </a:p>
          <a:p>
            <a:pPr algn="r"/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Bold, Unapologetic </a:t>
            </a:r>
            <a:r>
              <a:rPr lang="en-US" sz="1000" dirty="0" smtClean="0">
                <a:cs typeface="MV Boli" panose="02000500030200090000" pitchFamily="2" charset="0"/>
              </a:rPr>
              <a:t>(taste that makes a statement)   </a:t>
            </a:r>
            <a:br>
              <a:rPr lang="en-US" sz="1000" dirty="0" smtClean="0">
                <a:cs typeface="MV Boli" panose="02000500030200090000" pitchFamily="2" charset="0"/>
              </a:rPr>
            </a:br>
            <a:endParaRPr lang="en-IN" sz="1000" dirty="0">
              <a:cs typeface="MV Boli" panose="0200050003020009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34368" y="3299934"/>
            <a:ext cx="4042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MV Boli" panose="02000500030200090000" pitchFamily="2" charset="0"/>
              </a:rPr>
              <a:t>Sensory Delight </a:t>
            </a:r>
            <a:br>
              <a:rPr lang="en-US" sz="1200" b="1" dirty="0" smtClean="0"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Elevated indulgence </a:t>
            </a:r>
            <a:r>
              <a:rPr lang="en-US" sz="1000" dirty="0" smtClean="0">
                <a:cs typeface="MV Boli" panose="02000500030200090000" pitchFamily="2" charset="0"/>
              </a:rPr>
              <a:t>(moving beyond the ordinary)</a:t>
            </a:r>
            <a:endParaRPr lang="en-IN" sz="1000" dirty="0">
              <a:cs typeface="MV Boli" panose="0200050003020009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34368" y="5519042"/>
            <a:ext cx="4042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latin typeface="+mj-lt"/>
                <a:cs typeface="MV Boli" panose="02000500030200090000" pitchFamily="2" charset="0"/>
              </a:rPr>
              <a:t>Captivating</a:t>
            </a:r>
            <a:br>
              <a:rPr lang="en-US" sz="1200" b="1" dirty="0" smtClean="0">
                <a:latin typeface="+mj-lt"/>
                <a:cs typeface="MV Boli" panose="02000500030200090000" pitchFamily="2" charset="0"/>
              </a:rPr>
            </a:br>
            <a:r>
              <a:rPr lang="en-US" sz="1500" b="1" dirty="0" smtClean="0">
                <a:solidFill>
                  <a:srgbClr val="47ADAB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Individuality, Authenticity </a:t>
            </a:r>
            <a:r>
              <a:rPr lang="en-US" sz="1000" dirty="0" smtClean="0">
                <a:cs typeface="MV Boli" panose="02000500030200090000" pitchFamily="2" charset="0"/>
              </a:rPr>
              <a:t>(Sophisticated yet daring)  </a:t>
            </a:r>
            <a:endParaRPr lang="en-IN" sz="1000" dirty="0"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6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518819" y="420478"/>
            <a:ext cx="1104980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93672" y="309208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22581" y="309208"/>
            <a:ext cx="0" cy="2493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271608" y="558589"/>
            <a:ext cx="6228691" cy="362676"/>
          </a:xfrm>
          <a:prstGeom prst="rect">
            <a:avLst/>
          </a:prstGeom>
          <a:solidFill>
            <a:srgbClr val="BA46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solidFill>
                  <a:schemeClr val="bg1">
                    <a:lumMod val="9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Specialists</a:t>
            </a:r>
            <a:endParaRPr lang="en-IN" sz="1700" b="1" dirty="0">
              <a:solidFill>
                <a:schemeClr val="bg1">
                  <a:lumMod val="9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907" y="569735"/>
            <a:ext cx="1921933" cy="353943"/>
          </a:xfrm>
          <a:prstGeom prst="rect">
            <a:avLst/>
          </a:prstGeom>
          <a:solidFill>
            <a:srgbClr val="7ECACA"/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Mainstream</a:t>
            </a:r>
            <a:endParaRPr lang="en-IN" sz="17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2451" y="420478"/>
            <a:ext cx="0" cy="60196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7007" y="4603206"/>
            <a:ext cx="1139113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0834" y="2847930"/>
            <a:ext cx="1126690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 rot="16200000">
            <a:off x="-131768" y="1673637"/>
            <a:ext cx="1076093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Accessible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-232570" y="3521042"/>
            <a:ext cx="1277697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Aspirational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-117768" y="5394099"/>
            <a:ext cx="1120437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Super Premium</a:t>
            </a:r>
            <a:endParaRPr lang="en-IN" sz="11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783745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924918" y="1040531"/>
            <a:ext cx="1001373" cy="483611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TASTE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264336" y="1059374"/>
            <a:ext cx="1403088" cy="464768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INGREDIENT</a:t>
            </a:r>
          </a:p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STORY</a:t>
            </a:r>
            <a:endParaRPr lang="en-IN" sz="11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888379" y="1079039"/>
            <a:ext cx="1601809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CREATIVITY WITH CONVINIENCE</a:t>
            </a:r>
            <a:endParaRPr lang="en-IN" sz="1100" b="1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8119974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767822" y="1040531"/>
            <a:ext cx="0" cy="55046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271608" y="1092655"/>
            <a:ext cx="1361899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LIFESTYLE PAYOFF</a:t>
            </a:r>
            <a:endParaRPr lang="en-IN" sz="11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Sepoy and Co Premium Botanical Mix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22" y="4743944"/>
            <a:ext cx="952810" cy="18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ade Forest - Thoughtfully Crafted Drink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48"/>
          <a:stretch/>
        </p:blipFill>
        <p:spPr bwMode="auto">
          <a:xfrm>
            <a:off x="5222821" y="3234885"/>
            <a:ext cx="1199890" cy="50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AutoShape 6" descr="Beverage Start-up Jimmy's Cocktails Raises 6 Cr in Pre-Series Funding -  Startup Repor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310" y="2980056"/>
            <a:ext cx="1274044" cy="496720"/>
          </a:xfrm>
          <a:prstGeom prst="rect">
            <a:avLst/>
          </a:prstGeom>
        </p:spPr>
      </p:pic>
      <p:pic>
        <p:nvPicPr>
          <p:cNvPr id="1032" name="Picture 8" descr="Simple Bar Quality Cocktail Mixes &amp; Mocktails – &amp;Stirr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336" y="1689669"/>
            <a:ext cx="871305" cy="66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mazon.in: Svam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15" y="3202127"/>
            <a:ext cx="1223144" cy="67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AutoShape 12" descr="Exquisite Tonic, Soda and Ginger Drinks | The London Essence Co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2" name="AutoShape 14" descr="The London Essence Co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40" name="Picture 16" descr="London Essence | David Ríos Experienc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6" t="8455" r="10744" b="27977"/>
          <a:stretch/>
        </p:blipFill>
        <p:spPr bwMode="auto">
          <a:xfrm>
            <a:off x="8442212" y="5458613"/>
            <a:ext cx="959563" cy="56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231599" y="4971249"/>
            <a:ext cx="1354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Premium Botanical Mixers</a:t>
            </a:r>
            <a:endParaRPr lang="en-IN" sz="1000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6754988" y="3696899"/>
            <a:ext cx="128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House of </a:t>
            </a:r>
          </a:p>
          <a:p>
            <a:pPr algn="ctr"/>
            <a:r>
              <a:rPr lang="en-US" sz="1000" i="1" dirty="0" smtClean="0"/>
              <a:t>Delicious Drinks</a:t>
            </a:r>
            <a:endParaRPr lang="en-IN" sz="1000" i="1" dirty="0"/>
          </a:p>
        </p:txBody>
      </p:sp>
      <p:sp>
        <p:nvSpPr>
          <p:cNvPr id="53" name="TextBox 52"/>
          <p:cNvSpPr txBox="1"/>
          <p:nvPr/>
        </p:nvSpPr>
        <p:spPr>
          <a:xfrm>
            <a:off x="9857275" y="3468273"/>
            <a:ext cx="1645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Bring the Bar Home</a:t>
            </a:r>
            <a:endParaRPr lang="en-IN" sz="1000" i="1" dirty="0"/>
          </a:p>
        </p:txBody>
      </p:sp>
      <p:sp>
        <p:nvSpPr>
          <p:cNvPr id="47" name="Rectangle 46"/>
          <p:cNvSpPr/>
          <p:nvPr/>
        </p:nvSpPr>
        <p:spPr>
          <a:xfrm>
            <a:off x="8175498" y="6053995"/>
            <a:ext cx="1505687" cy="413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i="1" dirty="0">
                <a:solidFill>
                  <a:srgbClr val="0D0D0D"/>
                </a:solidFill>
              </a:rPr>
              <a:t>Exquisite mixers from distilled botanicals</a:t>
            </a:r>
            <a:endParaRPr lang="en-IN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4930425" y="3784423"/>
            <a:ext cx="1770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Thoughtfully Crafted Drinks</a:t>
            </a:r>
            <a:endParaRPr lang="en-IN" sz="10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9862523" y="2427127"/>
            <a:ext cx="16458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/>
              <a:t>Simple to Make cocktails.</a:t>
            </a:r>
            <a:endParaRPr lang="en-IN" sz="1000" i="1" dirty="0"/>
          </a:p>
        </p:txBody>
      </p:sp>
      <p:sp>
        <p:nvSpPr>
          <p:cNvPr id="54" name="Rectangle 53"/>
          <p:cNvSpPr/>
          <p:nvPr/>
        </p:nvSpPr>
        <p:spPr>
          <a:xfrm>
            <a:off x="6142402" y="5759965"/>
            <a:ext cx="13789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1000" i="1" dirty="0" smtClean="0"/>
              <a:t>Remarkable Drinks, </a:t>
            </a:r>
          </a:p>
          <a:p>
            <a:pPr algn="ctr"/>
            <a:r>
              <a:rPr lang="en-IN" sz="1000" i="1" dirty="0" smtClean="0"/>
              <a:t>Without Compromise</a:t>
            </a:r>
            <a:endParaRPr lang="en-IN" sz="1000" b="0" i="1" dirty="0">
              <a:effectLst/>
            </a:endParaRPr>
          </a:p>
        </p:txBody>
      </p:sp>
      <p:pic>
        <p:nvPicPr>
          <p:cNvPr id="1042" name="Picture 18" descr="Franklin &amp; Sons - Global Brand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532" y="5167218"/>
            <a:ext cx="994576" cy="4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9767276" y="4132728"/>
            <a:ext cx="18539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i="1" dirty="0" smtClean="0">
                <a:solidFill>
                  <a:srgbClr val="000000"/>
                </a:solidFill>
              </a:rPr>
              <a:t>Explore</a:t>
            </a:r>
            <a:r>
              <a:rPr lang="en-US" sz="1000" i="1" dirty="0">
                <a:solidFill>
                  <a:srgbClr val="000000"/>
                </a:solidFill>
              </a:rPr>
              <a:t>, experiment &amp; experience cocktails with us!</a:t>
            </a:r>
            <a:endParaRPr lang="en-US" sz="1000" i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1044" name="Picture 20" descr="Buy Artisanal Natural Cocktail Mixers Online - Bartisan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348" y="3864786"/>
            <a:ext cx="1251613" cy="21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chweppes Logo and symbol, meaning, history, PNG, bra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317" y="1721817"/>
            <a:ext cx="2518953" cy="16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1978262" y="3145943"/>
            <a:ext cx="1570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b="1" dirty="0" err="1" smtClean="0"/>
              <a:t>Schweppervescence</a:t>
            </a:r>
            <a:endParaRPr lang="en-IN" sz="1000" b="1" dirty="0" smtClean="0"/>
          </a:p>
          <a:p>
            <a:pPr algn="ctr"/>
            <a:r>
              <a:rPr lang="en-US" sz="1000" i="1" dirty="0" smtClean="0"/>
              <a:t>(Let it Out)</a:t>
            </a:r>
            <a:endParaRPr lang="en-IN" sz="1000" i="1" dirty="0"/>
          </a:p>
        </p:txBody>
      </p:sp>
      <p:sp>
        <p:nvSpPr>
          <p:cNvPr id="44" name="Rectangle 43"/>
          <p:cNvSpPr/>
          <p:nvPr/>
        </p:nvSpPr>
        <p:spPr>
          <a:xfrm>
            <a:off x="5826873" y="4652096"/>
            <a:ext cx="2081760" cy="187157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10073091" y="4743944"/>
            <a:ext cx="1706184" cy="15480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9864515" y="2980056"/>
            <a:ext cx="1706184" cy="154804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48"/>
          <p:cNvSpPr/>
          <p:nvPr/>
        </p:nvSpPr>
        <p:spPr>
          <a:xfrm>
            <a:off x="9881591" y="1602834"/>
            <a:ext cx="1706184" cy="115069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49"/>
          <p:cNvSpPr/>
          <p:nvPr/>
        </p:nvSpPr>
        <p:spPr>
          <a:xfrm>
            <a:off x="5008366" y="3068920"/>
            <a:ext cx="1660032" cy="115069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0"/>
          <p:cNvSpPr/>
          <p:nvPr/>
        </p:nvSpPr>
        <p:spPr>
          <a:xfrm>
            <a:off x="1877648" y="1848855"/>
            <a:ext cx="1766959" cy="178589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5"/>
          <p:cNvSpPr/>
          <p:nvPr/>
        </p:nvSpPr>
        <p:spPr>
          <a:xfrm>
            <a:off x="6860125" y="3161138"/>
            <a:ext cx="1114434" cy="115069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6"/>
          <p:cNvSpPr/>
          <p:nvPr/>
        </p:nvSpPr>
        <p:spPr>
          <a:xfrm>
            <a:off x="8269908" y="4662586"/>
            <a:ext cx="1406268" cy="187157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797" y="2151157"/>
            <a:ext cx="1196430" cy="1467019"/>
          </a:xfrm>
          <a:prstGeom prst="rect">
            <a:avLst/>
          </a:prstGeom>
        </p:spPr>
      </p:pic>
      <p:sp>
        <p:nvSpPr>
          <p:cNvPr id="11" name="Rectangular Callout 10"/>
          <p:cNvSpPr/>
          <p:nvPr/>
        </p:nvSpPr>
        <p:spPr>
          <a:xfrm>
            <a:off x="1384730" y="4286228"/>
            <a:ext cx="3317255" cy="1691138"/>
          </a:xfrm>
          <a:prstGeom prst="wedgeRectCallout">
            <a:avLst>
              <a:gd name="adj1" fmla="val 39991"/>
              <a:gd name="adj2" fmla="val -82228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1446846" y="4375334"/>
            <a:ext cx="32229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Söhne"/>
              </a:rPr>
              <a:t>The Brand takes </a:t>
            </a:r>
            <a:r>
              <a:rPr lang="en-US" sz="1100" dirty="0">
                <a:latin typeface="Söhne"/>
              </a:rPr>
              <a:t>the </a:t>
            </a:r>
            <a:r>
              <a:rPr lang="en-US" sz="1100" dirty="0">
                <a:solidFill>
                  <a:srgbClr val="0070C0"/>
                </a:solidFill>
                <a:latin typeface="Söhne"/>
              </a:rPr>
              <a:t>essence of mainstream </a:t>
            </a:r>
            <a:r>
              <a:rPr lang="en-US" sz="1100" dirty="0" smtClean="0">
                <a:solidFill>
                  <a:srgbClr val="0070C0"/>
                </a:solidFill>
                <a:latin typeface="Söhne"/>
              </a:rPr>
              <a:t>appeal, but with a specialist allure</a:t>
            </a:r>
            <a:r>
              <a:rPr lang="en-US" sz="1100" dirty="0" smtClean="0">
                <a:latin typeface="Söhne"/>
              </a:rPr>
              <a:t>, </a:t>
            </a:r>
            <a:r>
              <a:rPr lang="en-US" sz="1100" dirty="0" smtClean="0"/>
              <a:t>embodying </a:t>
            </a:r>
            <a:r>
              <a:rPr lang="en-US" sz="1100" dirty="0"/>
              <a:t>a fusion of </a:t>
            </a:r>
            <a:r>
              <a:rPr lang="en-US" sz="1100" dirty="0" smtClean="0"/>
              <a:t>accessibility, legacy, elevation, with authenticity &amp; a refined aesthetic. </a:t>
            </a:r>
            <a:br>
              <a:rPr lang="en-US" sz="11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>The brand dares to </a:t>
            </a:r>
            <a:r>
              <a:rPr lang="en-US" sz="1100" dirty="0" smtClean="0">
                <a:solidFill>
                  <a:srgbClr val="0070C0"/>
                </a:solidFill>
              </a:rPr>
              <a:t>stand out from the crowd</a:t>
            </a:r>
            <a:r>
              <a:rPr lang="en-US" sz="1100" dirty="0" smtClean="0"/>
              <a:t>, instilling a sense of exclusivity &amp; </a:t>
            </a:r>
            <a:r>
              <a:rPr lang="en-US" sz="1100" dirty="0" smtClean="0">
                <a:solidFill>
                  <a:srgbClr val="374151"/>
                </a:solidFill>
                <a:latin typeface="Söhne"/>
              </a:rPr>
              <a:t>representing </a:t>
            </a:r>
            <a:r>
              <a:rPr lang="en-US" sz="1100" dirty="0">
                <a:solidFill>
                  <a:srgbClr val="374151"/>
                </a:solidFill>
                <a:latin typeface="Söhne"/>
              </a:rPr>
              <a:t>the </a:t>
            </a:r>
            <a:r>
              <a:rPr lang="en-US" sz="1100" dirty="0">
                <a:latin typeface="Söhne"/>
              </a:rPr>
              <a:t>epitome of elevated mainstream lifestyle</a:t>
            </a:r>
            <a:endParaRPr lang="en-IN" sz="1100" dirty="0"/>
          </a:p>
        </p:txBody>
      </p:sp>
    </p:spTree>
    <p:extLst>
      <p:ext uri="{BB962C8B-B14F-4D97-AF65-F5344CB8AC3E}">
        <p14:creationId xmlns:p14="http://schemas.microsoft.com/office/powerpoint/2010/main" val="153317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693019" y="1116532"/>
            <a:ext cx="10660781" cy="144053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06"/>
          </a:xfrm>
        </p:spPr>
        <p:txBody>
          <a:bodyPr>
            <a:normAutofit/>
          </a:bodyPr>
          <a:lstStyle/>
          <a:p>
            <a:r>
              <a:rPr lang="en-US" sz="1700" b="1" dirty="0">
                <a:latin typeface="Century Gothic" panose="020B0502020202020204" pitchFamily="34" charset="0"/>
              </a:rPr>
              <a:t>LEARNING </a:t>
            </a:r>
            <a:r>
              <a:rPr lang="en-US" sz="1700" b="1" dirty="0" smtClean="0">
                <a:latin typeface="Century Gothic" panose="020B0502020202020204" pitchFamily="34" charset="0"/>
              </a:rPr>
              <a:t>3: Therefore manifesting the brand canvas…</a:t>
            </a:r>
            <a:endParaRPr lang="en-IN" sz="1700" dirty="0"/>
          </a:p>
        </p:txBody>
      </p:sp>
      <p:pic>
        <p:nvPicPr>
          <p:cNvPr id="23" name="Picture 2" descr="Bombay 99 | Logopedia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10" y="1355814"/>
            <a:ext cx="2063808" cy="100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838200" y="2707632"/>
            <a:ext cx="10587182" cy="980173"/>
            <a:chOff x="3311089" y="4023360"/>
            <a:chExt cx="5457525" cy="980173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3311089" y="4023360"/>
              <a:ext cx="545752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311089" y="5003533"/>
              <a:ext cx="545752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73266" y="4128726"/>
              <a:ext cx="53331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Impact" panose="020B0806030902050204" pitchFamily="34" charset="0"/>
                  <a:cs typeface="MV Boli" panose="02000500030200090000" pitchFamily="2" charset="0"/>
                </a:rPr>
                <a:t>BRAND ESSENCE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82736" y="3746598"/>
            <a:ext cx="1694597" cy="1733746"/>
            <a:chOff x="1350405" y="1788654"/>
            <a:chExt cx="1694597" cy="1733746"/>
          </a:xfrm>
        </p:grpSpPr>
        <p:sp>
          <p:nvSpPr>
            <p:cNvPr id="29" name="Rounded Rectangle 28"/>
            <p:cNvSpPr/>
            <p:nvPr/>
          </p:nvSpPr>
          <p:spPr>
            <a:xfrm>
              <a:off x="1758177" y="2288691"/>
              <a:ext cx="879054" cy="733672"/>
            </a:xfrm>
            <a:prstGeom prst="roundRect">
              <a:avLst/>
            </a:prstGeom>
            <a:solidFill>
              <a:srgbClr val="CAD0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itle 1"/>
            <p:cNvSpPr txBox="1">
              <a:spLocks/>
            </p:cNvSpPr>
            <p:nvPr/>
          </p:nvSpPr>
          <p:spPr>
            <a:xfrm>
              <a:off x="1350405" y="1788654"/>
              <a:ext cx="1694597" cy="17337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STATUS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endPara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j-ea"/>
                  <a:cs typeface="MV Boli" panose="02000500030200090000" pitchFamily="2" charset="0"/>
                </a:rPr>
                <a:t>INDICATOR</a:t>
              </a:r>
              <a:endPara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309706" y="3166417"/>
            <a:ext cx="5333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BA4693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Simplifying &amp; Stylizing Drinking Experience </a:t>
            </a:r>
            <a:endParaRPr lang="en-IN" sz="2000" b="1" dirty="0">
              <a:solidFill>
                <a:srgbClr val="BA4693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4326201" y="4185482"/>
            <a:ext cx="0" cy="19731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9025817" y="4202371"/>
            <a:ext cx="1367380" cy="859862"/>
            <a:chOff x="2698425" y="2830625"/>
            <a:chExt cx="1367380" cy="859862"/>
          </a:xfrm>
        </p:grpSpPr>
        <p:sp>
          <p:nvSpPr>
            <p:cNvPr id="34" name="Isosceles Triangle 33"/>
            <p:cNvSpPr/>
            <p:nvPr/>
          </p:nvSpPr>
          <p:spPr>
            <a:xfrm>
              <a:off x="2851128" y="2830625"/>
              <a:ext cx="1050943" cy="859862"/>
            </a:xfrm>
            <a:prstGeom prst="triangle">
              <a:avLst/>
            </a:prstGeom>
            <a:solidFill>
              <a:srgbClr val="ABDE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itle 1"/>
            <p:cNvSpPr txBox="1">
              <a:spLocks/>
            </p:cNvSpPr>
            <p:nvPr/>
          </p:nvSpPr>
          <p:spPr>
            <a:xfrm>
              <a:off x="2698425" y="2934398"/>
              <a:ext cx="1367380" cy="75608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SITUATION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BA4693"/>
                  </a:solidFill>
                  <a:effectLst/>
                  <a:uLnTx/>
                  <a:uFillTx/>
                  <a:latin typeface="MV Boli" panose="02000500030200090000" pitchFamily="2" charset="0"/>
                  <a:ea typeface="+mj-ea"/>
                  <a:cs typeface="MV Boli" panose="02000500030200090000" pitchFamily="2" charset="0"/>
                </a:rPr>
                <a:t>DEFINER</a:t>
              </a: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srgbClr val="BA4693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357505" y="5211413"/>
            <a:ext cx="2692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Relaxed &amp; Refined Social Set-up</a:t>
            </a:r>
            <a:endParaRPr lang="en-IN"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953409" y="4185482"/>
            <a:ext cx="0" cy="19731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5229295" y="4241003"/>
            <a:ext cx="1818823" cy="917145"/>
            <a:chOff x="8780888" y="4167266"/>
            <a:chExt cx="1818823" cy="917145"/>
          </a:xfrm>
        </p:grpSpPr>
        <p:sp>
          <p:nvSpPr>
            <p:cNvPr id="42" name="Oval 41"/>
            <p:cNvSpPr/>
            <p:nvPr/>
          </p:nvSpPr>
          <p:spPr>
            <a:xfrm>
              <a:off x="9187182" y="4167266"/>
              <a:ext cx="870768" cy="858894"/>
            </a:xfrm>
            <a:prstGeom prst="ellipse">
              <a:avLst/>
            </a:prstGeom>
            <a:solidFill>
              <a:srgbClr val="F1E8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itle 1"/>
            <p:cNvSpPr txBox="1">
              <a:spLocks/>
            </p:cNvSpPr>
            <p:nvPr/>
          </p:nvSpPr>
          <p:spPr>
            <a:xfrm>
              <a:off x="8780888" y="4222389"/>
              <a:ext cx="1818823" cy="86202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mpact" panose="020B0806030902050204" pitchFamily="34" charset="0"/>
                  <a:ea typeface="+mj-ea"/>
                  <a:cs typeface="Arial" panose="020B0604020202020204" pitchFamily="34" charset="0"/>
                </a:rPr>
                <a:t>STATEMENT OF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082B6"/>
                  </a:solidFill>
                  <a:effectLst/>
                  <a:uLnTx/>
                  <a:uFillTx/>
                  <a:latin typeface="MV Boli" panose="02000500030200090000" pitchFamily="2" charset="0"/>
                  <a:ea typeface="+mj-ea"/>
                  <a:cs typeface="MV Boli" panose="02000500030200090000" pitchFamily="2" charset="0"/>
                </a:rPr>
                <a:t>AFFILIATION</a:t>
              </a: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srgbClr val="D082B6"/>
                </a:solidFill>
                <a:effectLst/>
                <a:uLnTx/>
                <a:uFillTx/>
                <a:latin typeface="MV Boli" panose="02000500030200090000" pitchFamily="2" charset="0"/>
                <a:ea typeface="+mj-ea"/>
                <a:cs typeface="MV Boli" panose="02000500030200090000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983549" y="5211413"/>
            <a:ext cx="2692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Signals A Playful Attitude </a:t>
            </a:r>
            <a:endParaRPr lang="en-IN"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1032" y="5564138"/>
            <a:ext cx="3194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</a:t>
            </a:r>
            <a:r>
              <a:rPr lang="en-US" sz="1100" dirty="0" smtClean="0"/>
              <a:t>asters </a:t>
            </a:r>
            <a:r>
              <a:rPr lang="en-US" sz="1100" dirty="0"/>
              <a:t>of understated creativity, infusing subtle twists </a:t>
            </a:r>
            <a:r>
              <a:rPr lang="en-US" sz="1100" dirty="0" smtClean="0"/>
              <a:t>to ordinary experiences </a:t>
            </a:r>
            <a:endParaRPr lang="en-IN" sz="1100" dirty="0"/>
          </a:p>
        </p:txBody>
      </p:sp>
      <p:sp>
        <p:nvSpPr>
          <p:cNvPr id="48" name="TextBox 47"/>
          <p:cNvSpPr txBox="1"/>
          <p:nvPr/>
        </p:nvSpPr>
        <p:spPr>
          <a:xfrm>
            <a:off x="4438768" y="5564138"/>
            <a:ext cx="3401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dirty="0" smtClean="0">
                <a:ea typeface="Calibri" panose="020F0502020204030204" pitchFamily="34" charset="0"/>
              </a:rPr>
              <a:t>Chasing the spotlight by </a:t>
            </a:r>
            <a:r>
              <a:rPr lang="en-IN" sz="1100" dirty="0">
                <a:ea typeface="Calibri" panose="020F0502020204030204" pitchFamily="34" charset="0"/>
              </a:rPr>
              <a:t>confidently </a:t>
            </a:r>
            <a:r>
              <a:rPr lang="en-IN" sz="1100" dirty="0" smtClean="0">
                <a:ea typeface="Calibri" panose="020F0502020204030204" pitchFamily="34" charset="0"/>
              </a:rPr>
              <a:t>creating a noticeable impression</a:t>
            </a:r>
            <a:endParaRPr lang="en-IN" sz="1100" dirty="0">
              <a:ea typeface="Calibri" panose="020F050202020403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90617" y="5211413"/>
            <a:ext cx="2925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Aspiring tastemakers in Social Circles</a:t>
            </a:r>
            <a:endParaRPr lang="en-IN" sz="12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396345" y="5564138"/>
            <a:ext cx="26177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100" dirty="0" smtClean="0">
                <a:ea typeface="Calibri" panose="020F0502020204030204" pitchFamily="34" charset="0"/>
              </a:rPr>
              <a:t>Effortlessly, elevating </a:t>
            </a:r>
            <a:r>
              <a:rPr lang="en-IN" sz="1100" dirty="0">
                <a:ea typeface="Calibri" panose="020F0502020204030204" pitchFamily="34" charset="0"/>
              </a:rPr>
              <a:t>their entertaining experiences</a:t>
            </a:r>
            <a:endParaRPr lang="en-IN" sz="1100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277533" y="3687805"/>
            <a:ext cx="0" cy="266128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096000" y="3696370"/>
            <a:ext cx="0" cy="266128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9677400" y="3696370"/>
            <a:ext cx="0" cy="266128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6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7861</TotalTime>
  <Words>4298</Words>
  <Application>Microsoft Office PowerPoint</Application>
  <PresentationFormat>Widescreen</PresentationFormat>
  <Paragraphs>475</Paragraphs>
  <Slides>35</Slides>
  <Notes>9</Notes>
  <HiddenSlides>0</HiddenSlides>
  <MMClips>10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Calibri</vt:lpstr>
      <vt:lpstr>Calibri Light</vt:lpstr>
      <vt:lpstr>Century Gothic</vt:lpstr>
      <vt:lpstr>Impact</vt:lpstr>
      <vt:lpstr>MV Boli</vt:lpstr>
      <vt:lpstr>Open Sans</vt:lpstr>
      <vt:lpstr>Roboto</vt:lpstr>
      <vt:lpstr>Söhne</vt:lpstr>
      <vt:lpstr>Times New Roman</vt:lpstr>
      <vt:lpstr>Office Theme</vt:lpstr>
      <vt:lpstr>1_Office Theme</vt:lpstr>
      <vt:lpstr>PowerPoint Presentation</vt:lpstr>
      <vt:lpstr>PowerPoint Presentation</vt:lpstr>
      <vt:lpstr>These new-age consumers have their own unique value systems, driven by their increasingly connected context…</vt:lpstr>
      <vt:lpstr>PowerPoint Presentation</vt:lpstr>
      <vt:lpstr>These Evolving dynamics and drivers of alcohol consumption have given rise to multiple consumer mindsets…</vt:lpstr>
      <vt:lpstr>PowerPoint Presentation</vt:lpstr>
      <vt:lpstr>They're turning to their devices at every stage of the journey – from inspiration to purchase </vt:lpstr>
      <vt:lpstr>PowerPoint Presentation</vt:lpstr>
      <vt:lpstr>In these moments, consumers are turning to multiple touchpoints…</vt:lpstr>
      <vt:lpstr>Thus, to win the hearts, minds and intent, capturing maximum share of consumer intent will be key by…</vt:lpstr>
      <vt:lpstr>Choice of beverage however isn’t just a matter of personal taste, but is also a symbolic vehicle…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1: The current market landscape can be broadly mapped into… </vt:lpstr>
      <vt:lpstr>LEARNING 1: The current market landscape can be broadly mapped into… </vt:lpstr>
      <vt:lpstr>PowerPoint Presentation</vt:lpstr>
      <vt:lpstr>LEARNING 2: Therefore what it means for Bombay99</vt:lpstr>
      <vt:lpstr>PowerPoint Presentation</vt:lpstr>
      <vt:lpstr>LEARNING 3: Therefore manifesting the brand canvas…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beyond the social act, role of drinking has evolved to serve as an escape from everyday life</dc:title>
  <dc:creator>Admin</dc:creator>
  <cp:lastModifiedBy>Admin</cp:lastModifiedBy>
  <cp:revision>407</cp:revision>
  <dcterms:created xsi:type="dcterms:W3CDTF">2023-06-08T13:33:50Z</dcterms:created>
  <dcterms:modified xsi:type="dcterms:W3CDTF">2023-07-05T15:55:36Z</dcterms:modified>
</cp:coreProperties>
</file>