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31"/>
  </p:notesMasterIdLst>
  <p:sldIdLst>
    <p:sldId id="256" r:id="rId2"/>
    <p:sldId id="258" r:id="rId3"/>
    <p:sldId id="259" r:id="rId4"/>
    <p:sldId id="260" r:id="rId5"/>
    <p:sldId id="261" r:id="rId6"/>
    <p:sldId id="262" r:id="rId7"/>
    <p:sldId id="263" r:id="rId8"/>
    <p:sldId id="291" r:id="rId9"/>
    <p:sldId id="290" r:id="rId10"/>
    <p:sldId id="293" r:id="rId11"/>
    <p:sldId id="292" r:id="rId12"/>
    <p:sldId id="294" r:id="rId13"/>
    <p:sldId id="265" r:id="rId14"/>
    <p:sldId id="266" r:id="rId15"/>
    <p:sldId id="267" r:id="rId16"/>
    <p:sldId id="268" r:id="rId17"/>
    <p:sldId id="269" r:id="rId18"/>
    <p:sldId id="270" r:id="rId19"/>
    <p:sldId id="271" r:id="rId20"/>
    <p:sldId id="272" r:id="rId21"/>
    <p:sldId id="273" r:id="rId22"/>
    <p:sldId id="274" r:id="rId23"/>
    <p:sldId id="275" r:id="rId24"/>
    <p:sldId id="276" r:id="rId25"/>
    <p:sldId id="277" r:id="rId26"/>
    <p:sldId id="278" r:id="rId27"/>
    <p:sldId id="279" r:id="rId28"/>
    <p:sldId id="280" r:id="rId29"/>
    <p:sldId id="285" r:id="rId30"/>
  </p:sldIdLst>
  <p:sldSz cx="18288000" cy="10287000"/>
  <p:notesSz cx="6858000" cy="9144000"/>
  <p:embeddedFontLst>
    <p:embeddedFont>
      <p:font typeface="Century Gothic Paneuropean Bold" panose="020B0604020202020204" charset="0"/>
      <p:regular r:id="rId32"/>
      <p:bold r:id="rId33"/>
      <p:italic r:id="rId34"/>
      <p:boldItalic r:id="rId35"/>
    </p:embeddedFont>
    <p:embeddedFont>
      <p:font typeface="Century Gothic" panose="020B0502020202020204" pitchFamily="34" charset="0"/>
      <p:regular r:id="rId36"/>
      <p:bold r:id="rId37"/>
      <p:italic r:id="rId38"/>
      <p:boldItalic r:id="rId39"/>
    </p:embeddedFont>
    <p:embeddedFont>
      <p:font typeface="Canva Sans" panose="020B0604020202020204" charset="0"/>
      <p:regular r:id="rId40"/>
    </p:embeddedFont>
    <p:embeddedFont>
      <p:font typeface="Century Gothic Paneuropean Bold Italics" panose="020B0604020202020204" charset="0"/>
      <p:regular r:id="rId41"/>
      <p:bold r:id="rId42"/>
      <p:italic r:id="rId43"/>
      <p:boldItalic r:id="rId44"/>
    </p:embeddedFont>
    <p:embeddedFont>
      <p:font typeface="Calibri" panose="020F0502020204030204" pitchFamily="34" charset="0"/>
      <p:regular r:id="rId45"/>
      <p:bold r:id="rId46"/>
      <p:italic r:id="rId47"/>
      <p:boldItalic r:id="rId48"/>
    </p:embeddedFont>
    <p:embeddedFont>
      <p:font typeface="Century Gothic Paneuropean Italics" panose="020B0604020202020204" charset="0"/>
      <p:regular r:id="rId49"/>
      <p:italic r:id="rId50"/>
    </p:embeddedFont>
    <p:embeddedFont>
      <p:font typeface="Century Gothic Paneuropean" panose="020B0604020202020204" charset="0"/>
      <p:regular r:id="rId51"/>
    </p:embeddedFont>
    <p:embeddedFont>
      <p:font typeface="Century Gothic Paneuropean Light" panose="020B0604020202020204" charset="0"/>
      <p:regular r:id="rId52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6C45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7636" autoAdjust="0"/>
    <p:restoredTop sz="93769" autoAdjust="0"/>
  </p:normalViewPr>
  <p:slideViewPr>
    <p:cSldViewPr>
      <p:cViewPr varScale="1">
        <p:scale>
          <a:sx n="42" d="100"/>
          <a:sy n="42" d="100"/>
        </p:scale>
        <p:origin x="1084" y="2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font" Target="fonts/font8.fntdata"/><Relationship Id="rId21" Type="http://schemas.openxmlformats.org/officeDocument/2006/relationships/slide" Target="slides/slide20.xml"/><Relationship Id="rId34" Type="http://schemas.openxmlformats.org/officeDocument/2006/relationships/font" Target="fonts/font3.fntdata"/><Relationship Id="rId42" Type="http://schemas.openxmlformats.org/officeDocument/2006/relationships/font" Target="fonts/font11.fntdata"/><Relationship Id="rId47" Type="http://schemas.openxmlformats.org/officeDocument/2006/relationships/font" Target="fonts/font16.fntdata"/><Relationship Id="rId50" Type="http://schemas.openxmlformats.org/officeDocument/2006/relationships/font" Target="fonts/font19.fntdata"/><Relationship Id="rId55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font" Target="fonts/font1.fntdata"/><Relationship Id="rId37" Type="http://schemas.openxmlformats.org/officeDocument/2006/relationships/font" Target="fonts/font6.fntdata"/><Relationship Id="rId40" Type="http://schemas.openxmlformats.org/officeDocument/2006/relationships/font" Target="fonts/font9.fntdata"/><Relationship Id="rId45" Type="http://schemas.openxmlformats.org/officeDocument/2006/relationships/font" Target="fonts/font14.fntdata"/><Relationship Id="rId53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notesMaster" Target="notesMasters/notesMaster1.xml"/><Relationship Id="rId44" Type="http://schemas.openxmlformats.org/officeDocument/2006/relationships/font" Target="fonts/font13.fntdata"/><Relationship Id="rId52" Type="http://schemas.openxmlformats.org/officeDocument/2006/relationships/font" Target="fonts/font21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font" Target="fonts/font4.fntdata"/><Relationship Id="rId43" Type="http://schemas.openxmlformats.org/officeDocument/2006/relationships/font" Target="fonts/font12.fntdata"/><Relationship Id="rId48" Type="http://schemas.openxmlformats.org/officeDocument/2006/relationships/font" Target="fonts/font17.fntdata"/><Relationship Id="rId56" Type="http://schemas.openxmlformats.org/officeDocument/2006/relationships/tableStyles" Target="tableStyles.xml"/><Relationship Id="rId8" Type="http://schemas.openxmlformats.org/officeDocument/2006/relationships/slide" Target="slides/slide7.xml"/><Relationship Id="rId51" Type="http://schemas.openxmlformats.org/officeDocument/2006/relationships/font" Target="fonts/font20.fntdata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font" Target="fonts/font2.fntdata"/><Relationship Id="rId38" Type="http://schemas.openxmlformats.org/officeDocument/2006/relationships/font" Target="fonts/font7.fntdata"/><Relationship Id="rId46" Type="http://schemas.openxmlformats.org/officeDocument/2006/relationships/font" Target="fonts/font15.fntdata"/><Relationship Id="rId20" Type="http://schemas.openxmlformats.org/officeDocument/2006/relationships/slide" Target="slides/slide19.xml"/><Relationship Id="rId41" Type="http://schemas.openxmlformats.org/officeDocument/2006/relationships/font" Target="fonts/font10.fntdata"/><Relationship Id="rId54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font" Target="fonts/font5.fntdata"/><Relationship Id="rId49" Type="http://schemas.openxmlformats.org/officeDocument/2006/relationships/font" Target="fonts/font18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375BF90-220B-4AAB-9E3E-F2AE4FA8D370}" type="datetimeFigureOut">
              <a:rPr lang="en-IN" smtClean="0"/>
              <a:t>08-01-2024</a:t>
            </a:fld>
            <a:endParaRPr lang="en-IN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N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2789026-22C9-4617-A252-4AAA016BD2C4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64149530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https://</a:t>
            </a:r>
            <a:r>
              <a:rPr lang="en-US" dirty="0" err="1"/>
              <a:t>bfsi.economictimes.indiatimes.com</a:t>
            </a:r>
            <a:r>
              <a:rPr lang="en-US" dirty="0"/>
              <a:t>/news/industry/</a:t>
            </a:r>
            <a:r>
              <a:rPr lang="en-US" dirty="0" err="1"/>
              <a:t>whats</a:t>
            </a:r>
            <a:r>
              <a:rPr lang="en-US" dirty="0"/>
              <a:t>-your-wealth-number-for-achieving-financial-independence/101218605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2789026-22C9-4617-A252-4AAA016BD2C4}" type="slidenum">
              <a:rPr lang="en-IN" smtClean="0"/>
              <a:t>8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79149361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IN" dirty="0"/>
              <a:t>https://www.youtube.com/watch?v=nGpir4oUfJI&amp;t=43s (1:28:10-1:29:00)</a:t>
            </a:r>
          </a:p>
          <a:p>
            <a:r>
              <a:rPr lang="en-IN" dirty="0"/>
              <a:t>https://www.icicibank.com/about-us/article/press-release-icici-bank-introduces-upi-payments-via-rupay-credit-cards#:~:text=The%20customers%20can%20link%20ICICI,payment%20app%20including%20iMobile%20Pay.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2789026-22C9-4617-A252-4AAA016BD2C4}" type="slidenum">
              <a:rPr kumimoji="0" lang="en-IN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en-IN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0988274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I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https://redseer.com/media/mass-consumers-may-drive-more-than-usd-135-bn-gmv-of-the-usd-300-bn-total-ecommerce-opportunity-in-india-by-2030/</a:t>
            </a:r>
          </a:p>
          <a:p>
            <a:r>
              <a:rPr lang="en-I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https://www.bepragma.ai/blogs/brands-making-a-move-on-gen-z-via-digital-payments#:~:text=Increased%20use%20of%20mobile%20wallets,and%2049%25%20of%20Gen%20X.</a:t>
            </a:r>
          </a:p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789026-22C9-4617-A252-4AAA016BD2C4}" type="slidenum">
              <a:rPr lang="en-IN" smtClean="0"/>
              <a:t>11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7699189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I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https://www.mintel.com/press-centre/indian-gen-z-financially-savvy-socially-conscious-and-ready-to-travel/</a:t>
            </a:r>
          </a:p>
          <a:p>
            <a:r>
              <a:rPr lang="en-I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https://commercial.yougov.com/rs/464-VHH-988/images/YouGov-Investment-Behaviour-GenZ-Millenials-Report-India-Aug-2023.pdf</a:t>
            </a:r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2789026-22C9-4617-A252-4AAA016BD2C4}" type="slidenum">
              <a:rPr kumimoji="0" lang="en-IN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</a:t>
            </a:fld>
            <a:endParaRPr kumimoji="0" lang="en-IN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3625111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2789026-22C9-4617-A252-4AAA016BD2C4}" type="slidenum">
              <a:rPr lang="en-IN" smtClean="0"/>
              <a:t>17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01354613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1/8/2024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1/8/2024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1/8/2024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1/8/2024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1/8/2024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1/8/2024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1/8/2024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jpeg"/><Relationship Id="rId5" Type="http://schemas.openxmlformats.org/officeDocument/2006/relationships/image" Target="../media/image3.png"/><Relationship Id="rId4" Type="http://schemas.openxmlformats.org/officeDocument/2006/relationships/image" Target="../media/image3.sv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.sv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9.svg"/><Relationship Id="rId7" Type="http://schemas.openxmlformats.org/officeDocument/2006/relationships/image" Target="../media/image16.sv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4.png"/><Relationship Id="rId4" Type="http://schemas.openxmlformats.org/officeDocument/2006/relationships/image" Target="../media/image9.sv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7.png"/><Relationship Id="rId5" Type="http://schemas.openxmlformats.org/officeDocument/2006/relationships/image" Target="../media/image16.svg"/><Relationship Id="rId4" Type="http://schemas.openxmlformats.org/officeDocument/2006/relationships/image" Target="../media/image11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8.png"/><Relationship Id="rId4" Type="http://schemas.openxmlformats.org/officeDocument/2006/relationships/image" Target="../media/image9.sv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9.png"/><Relationship Id="rId4" Type="http://schemas.openxmlformats.org/officeDocument/2006/relationships/image" Target="../media/image9.sv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3" Type="http://schemas.openxmlformats.org/officeDocument/2006/relationships/image" Target="../media/image20.png"/><Relationship Id="rId7" Type="http://schemas.openxmlformats.org/officeDocument/2006/relationships/image" Target="../media/image2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3.png"/><Relationship Id="rId5" Type="http://schemas.openxmlformats.org/officeDocument/2006/relationships/image" Target="../media/image22.png"/><Relationship Id="rId10" Type="http://schemas.openxmlformats.org/officeDocument/2006/relationships/image" Target="../media/image9.svg"/><Relationship Id="rId4" Type="http://schemas.openxmlformats.org/officeDocument/2006/relationships/image" Target="../media/image21.png"/><Relationship Id="rId9" Type="http://schemas.openxmlformats.org/officeDocument/2006/relationships/image" Target="../media/image6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jpeg"/><Relationship Id="rId13" Type="http://schemas.microsoft.com/office/2007/relationships/hdphoto" Target="../media/hdphoto2.wdp"/><Relationship Id="rId3" Type="http://schemas.openxmlformats.org/officeDocument/2006/relationships/image" Target="../media/image26.png"/><Relationship Id="rId7" Type="http://schemas.openxmlformats.org/officeDocument/2006/relationships/image" Target="../media/image30.png"/><Relationship Id="rId12" Type="http://schemas.openxmlformats.org/officeDocument/2006/relationships/image" Target="../media/image3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9.png"/><Relationship Id="rId11" Type="http://schemas.openxmlformats.org/officeDocument/2006/relationships/image" Target="../media/image33.png"/><Relationship Id="rId5" Type="http://schemas.openxmlformats.org/officeDocument/2006/relationships/image" Target="../media/image28.png"/><Relationship Id="rId15" Type="http://schemas.openxmlformats.org/officeDocument/2006/relationships/image" Target="../media/image36.png"/><Relationship Id="rId10" Type="http://schemas.microsoft.com/office/2007/relationships/hdphoto" Target="../media/hdphoto1.wdp"/><Relationship Id="rId4" Type="http://schemas.openxmlformats.org/officeDocument/2006/relationships/image" Target="../media/image27.png"/><Relationship Id="rId9" Type="http://schemas.openxmlformats.org/officeDocument/2006/relationships/image" Target="../media/image32.png"/><Relationship Id="rId14" Type="http://schemas.openxmlformats.org/officeDocument/2006/relationships/image" Target="../media/image35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6.svg"/><Relationship Id="rId5" Type="http://schemas.openxmlformats.org/officeDocument/2006/relationships/image" Target="../media/image11.png"/><Relationship Id="rId4" Type="http://schemas.openxmlformats.org/officeDocument/2006/relationships/image" Target="../media/image37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sv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7.svg"/><Relationship Id="rId4" Type="http://schemas.openxmlformats.org/officeDocument/2006/relationships/image" Target="../media/image5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44.svg"/><Relationship Id="rId7" Type="http://schemas.openxmlformats.org/officeDocument/2006/relationships/image" Target="../media/image16.sv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.png"/><Relationship Id="rId11" Type="http://schemas.openxmlformats.org/officeDocument/2006/relationships/image" Target="../media/image41.png"/><Relationship Id="rId5" Type="http://schemas.openxmlformats.org/officeDocument/2006/relationships/image" Target="../media/image46.svg"/><Relationship Id="rId10" Type="http://schemas.openxmlformats.org/officeDocument/2006/relationships/image" Target="../media/image40.png"/><Relationship Id="rId4" Type="http://schemas.openxmlformats.org/officeDocument/2006/relationships/image" Target="../media/image39.png"/><Relationship Id="rId9" Type="http://schemas.openxmlformats.org/officeDocument/2006/relationships/image" Target="../media/image9.sv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svg"/><Relationship Id="rId7" Type="http://schemas.openxmlformats.org/officeDocument/2006/relationships/image" Target="../media/image43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2.png"/><Relationship Id="rId5" Type="http://schemas.openxmlformats.org/officeDocument/2006/relationships/image" Target="../media/image9.svg"/><Relationship Id="rId4" Type="http://schemas.openxmlformats.org/officeDocument/2006/relationships/image" Target="../media/image6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svg"/><Relationship Id="rId3" Type="http://schemas.openxmlformats.org/officeDocument/2006/relationships/image" Target="../media/image44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7.png"/><Relationship Id="rId11" Type="http://schemas.openxmlformats.org/officeDocument/2006/relationships/image" Target="../media/image49.png"/><Relationship Id="rId5" Type="http://schemas.openxmlformats.org/officeDocument/2006/relationships/image" Target="../media/image46.png"/><Relationship Id="rId10" Type="http://schemas.openxmlformats.org/officeDocument/2006/relationships/image" Target="../media/image56.svg"/><Relationship Id="rId4" Type="http://schemas.openxmlformats.org/officeDocument/2006/relationships/image" Target="../media/image45.png"/><Relationship Id="rId9" Type="http://schemas.openxmlformats.org/officeDocument/2006/relationships/image" Target="../media/image48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svg"/><Relationship Id="rId7" Type="http://schemas.openxmlformats.org/officeDocument/2006/relationships/image" Target="../media/image16.sv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.png"/><Relationship Id="rId5" Type="http://schemas.openxmlformats.org/officeDocument/2006/relationships/image" Target="../media/image52.png"/><Relationship Id="rId4" Type="http://schemas.openxmlformats.org/officeDocument/2006/relationships/image" Target="../media/image51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6.svg"/><Relationship Id="rId5" Type="http://schemas.openxmlformats.org/officeDocument/2006/relationships/image" Target="../media/image11.png"/><Relationship Id="rId4" Type="http://schemas.openxmlformats.org/officeDocument/2006/relationships/image" Target="../media/image53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56.jpeg"/><Relationship Id="rId3" Type="http://schemas.openxmlformats.org/officeDocument/2006/relationships/image" Target="../media/image9.svg"/><Relationship Id="rId7" Type="http://schemas.openxmlformats.org/officeDocument/2006/relationships/image" Target="../media/image55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6.svg"/><Relationship Id="rId5" Type="http://schemas.openxmlformats.org/officeDocument/2006/relationships/image" Target="../media/image11.png"/><Relationship Id="rId10" Type="http://schemas.openxmlformats.org/officeDocument/2006/relationships/image" Target="../media/image58.jpeg"/><Relationship Id="rId4" Type="http://schemas.openxmlformats.org/officeDocument/2006/relationships/image" Target="../media/image54.png"/><Relationship Id="rId9" Type="http://schemas.openxmlformats.org/officeDocument/2006/relationships/image" Target="../media/image57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png"/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1.pn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6.png"/><Relationship Id="rId13" Type="http://schemas.openxmlformats.org/officeDocument/2006/relationships/image" Target="../media/image69.png"/><Relationship Id="rId3" Type="http://schemas.openxmlformats.org/officeDocument/2006/relationships/image" Target="../media/image9.svg"/><Relationship Id="rId7" Type="http://schemas.openxmlformats.org/officeDocument/2006/relationships/image" Target="../media/image65.png"/><Relationship Id="rId12" Type="http://schemas.openxmlformats.org/officeDocument/2006/relationships/image" Target="../media/image68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4.png"/><Relationship Id="rId11" Type="http://schemas.openxmlformats.org/officeDocument/2006/relationships/image" Target="../media/image67.png"/><Relationship Id="rId5" Type="http://schemas.openxmlformats.org/officeDocument/2006/relationships/image" Target="../media/image63.png"/><Relationship Id="rId10" Type="http://schemas.openxmlformats.org/officeDocument/2006/relationships/image" Target="../media/image16.svg"/><Relationship Id="rId4" Type="http://schemas.openxmlformats.org/officeDocument/2006/relationships/image" Target="../media/image62.png"/><Relationship Id="rId9" Type="http://schemas.openxmlformats.org/officeDocument/2006/relationships/image" Target="../media/image11.png"/><Relationship Id="rId14" Type="http://schemas.openxmlformats.org/officeDocument/2006/relationships/image" Target="../media/image79.sv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0.png"/><Relationship Id="rId5" Type="http://schemas.openxmlformats.org/officeDocument/2006/relationships/image" Target="../media/image16.svg"/><Relationship Id="rId4" Type="http://schemas.openxmlformats.org/officeDocument/2006/relationships/image" Target="../media/image11.png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svg"/><Relationship Id="rId3" Type="http://schemas.openxmlformats.org/officeDocument/2006/relationships/image" Target="../media/image72.png"/><Relationship Id="rId7" Type="http://schemas.openxmlformats.org/officeDocument/2006/relationships/image" Target="../media/image11.png"/><Relationship Id="rId2" Type="http://schemas.openxmlformats.org/officeDocument/2006/relationships/image" Target="../media/image7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5.svg"/><Relationship Id="rId5" Type="http://schemas.openxmlformats.org/officeDocument/2006/relationships/image" Target="../media/image74.png"/><Relationship Id="rId4" Type="http://schemas.openxmlformats.org/officeDocument/2006/relationships/image" Target="../media/image73.png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77.png"/><Relationship Id="rId13" Type="http://schemas.openxmlformats.org/officeDocument/2006/relationships/image" Target="../media/image6.png"/><Relationship Id="rId3" Type="http://schemas.openxmlformats.org/officeDocument/2006/relationships/image" Target="../media/image16.svg"/><Relationship Id="rId7" Type="http://schemas.openxmlformats.org/officeDocument/2006/relationships/image" Target="../media/image89.svg"/><Relationship Id="rId12" Type="http://schemas.openxmlformats.org/officeDocument/2006/relationships/image" Target="../media/image94.sv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6.png"/><Relationship Id="rId11" Type="http://schemas.openxmlformats.org/officeDocument/2006/relationships/image" Target="../media/image79.png"/><Relationship Id="rId5" Type="http://schemas.openxmlformats.org/officeDocument/2006/relationships/image" Target="../media/image87.svg"/><Relationship Id="rId10" Type="http://schemas.openxmlformats.org/officeDocument/2006/relationships/image" Target="../media/image78.png"/><Relationship Id="rId4" Type="http://schemas.openxmlformats.org/officeDocument/2006/relationships/image" Target="../media/image75.png"/><Relationship Id="rId9" Type="http://schemas.openxmlformats.org/officeDocument/2006/relationships/image" Target="../media/image91.svg"/><Relationship Id="rId14" Type="http://schemas.openxmlformats.org/officeDocument/2006/relationships/image" Target="../media/image9.svg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99.svg"/><Relationship Id="rId13" Type="http://schemas.openxmlformats.org/officeDocument/2006/relationships/image" Target="../media/image85.png"/><Relationship Id="rId18" Type="http://schemas.openxmlformats.org/officeDocument/2006/relationships/image" Target="../media/image87.png"/><Relationship Id="rId3" Type="http://schemas.openxmlformats.org/officeDocument/2006/relationships/image" Target="../media/image16.svg"/><Relationship Id="rId21" Type="http://schemas.openxmlformats.org/officeDocument/2006/relationships/image" Target="../media/image110.svg"/><Relationship Id="rId7" Type="http://schemas.openxmlformats.org/officeDocument/2006/relationships/image" Target="../media/image82.png"/><Relationship Id="rId12" Type="http://schemas.openxmlformats.org/officeDocument/2006/relationships/image" Target="../media/image103.svg"/><Relationship Id="rId17" Type="http://schemas.openxmlformats.org/officeDocument/2006/relationships/image" Target="../media/image106.svg"/><Relationship Id="rId2" Type="http://schemas.openxmlformats.org/officeDocument/2006/relationships/image" Target="../media/image11.png"/><Relationship Id="rId16" Type="http://schemas.openxmlformats.org/officeDocument/2006/relationships/image" Target="../media/image86.png"/><Relationship Id="rId20" Type="http://schemas.openxmlformats.org/officeDocument/2006/relationships/image" Target="../media/image8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7.svg"/><Relationship Id="rId11" Type="http://schemas.openxmlformats.org/officeDocument/2006/relationships/image" Target="../media/image84.png"/><Relationship Id="rId5" Type="http://schemas.openxmlformats.org/officeDocument/2006/relationships/image" Target="../media/image81.png"/><Relationship Id="rId15" Type="http://schemas.openxmlformats.org/officeDocument/2006/relationships/image" Target="../media/image9.svg"/><Relationship Id="rId10" Type="http://schemas.openxmlformats.org/officeDocument/2006/relationships/image" Target="../media/image101.svg"/><Relationship Id="rId19" Type="http://schemas.openxmlformats.org/officeDocument/2006/relationships/image" Target="../media/image108.svg"/><Relationship Id="rId4" Type="http://schemas.openxmlformats.org/officeDocument/2006/relationships/image" Target="../media/image80.png"/><Relationship Id="rId9" Type="http://schemas.openxmlformats.org/officeDocument/2006/relationships/image" Target="../media/image83.png"/><Relationship Id="rId14" Type="http://schemas.openxmlformats.org/officeDocument/2006/relationships/image" Target="../media/image6.png"/><Relationship Id="rId22" Type="http://schemas.openxmlformats.org/officeDocument/2006/relationships/image" Target="../media/image89.png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92.png"/><Relationship Id="rId3" Type="http://schemas.openxmlformats.org/officeDocument/2006/relationships/image" Target="../media/image16.svg"/><Relationship Id="rId7" Type="http://schemas.openxmlformats.org/officeDocument/2006/relationships/image" Target="../media/image91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0.png"/><Relationship Id="rId5" Type="http://schemas.openxmlformats.org/officeDocument/2006/relationships/image" Target="../media/image59.svg"/><Relationship Id="rId4" Type="http://schemas.openxmlformats.org/officeDocument/2006/relationships/image" Target="../media/image50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5"/>
          <p:cNvSpPr txBox="1"/>
          <p:nvPr/>
        </p:nvSpPr>
        <p:spPr>
          <a:xfrm>
            <a:off x="6426973" y="2517795"/>
            <a:ext cx="12641710" cy="474104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2599"/>
              </a:lnSpc>
            </a:pPr>
            <a:r>
              <a:rPr lang="en-US" sz="9000" dirty="0">
                <a:solidFill>
                  <a:srgbClr val="0A1D35"/>
                </a:solidFill>
                <a:latin typeface="Century Gothic Paneuropean"/>
              </a:rPr>
              <a:t>Digital Vision</a:t>
            </a:r>
          </a:p>
          <a:p>
            <a:pPr algn="ctr">
              <a:lnSpc>
                <a:spcPts val="12599"/>
              </a:lnSpc>
            </a:pPr>
            <a:r>
              <a:rPr lang="en-US" sz="9000" b="1" dirty="0">
                <a:solidFill>
                  <a:srgbClr val="0A1D35"/>
                </a:solidFill>
                <a:latin typeface="Century Gothic Paneuropean"/>
              </a:rPr>
              <a:t>2024 </a:t>
            </a:r>
          </a:p>
          <a:p>
            <a:pPr marL="0" lvl="0" indent="0" algn="ctr">
              <a:lnSpc>
                <a:spcPts val="12599"/>
              </a:lnSpc>
              <a:spcBef>
                <a:spcPct val="0"/>
              </a:spcBef>
            </a:pPr>
            <a:endParaRPr lang="en-US" sz="9000" dirty="0">
              <a:solidFill>
                <a:srgbClr val="0A1D35"/>
              </a:solidFill>
              <a:latin typeface="Century Gothic Paneuropean Bold"/>
            </a:endParaRPr>
          </a:p>
        </p:txBody>
      </p:sp>
      <p:sp>
        <p:nvSpPr>
          <p:cNvPr id="3" name="Freeform 3"/>
          <p:cNvSpPr/>
          <p:nvPr/>
        </p:nvSpPr>
        <p:spPr>
          <a:xfrm>
            <a:off x="9677400" y="6434510"/>
            <a:ext cx="2808635" cy="842590"/>
          </a:xfrm>
          <a:custGeom>
            <a:avLst/>
            <a:gdLst/>
            <a:ahLst/>
            <a:cxnLst/>
            <a:rect l="l" t="t" r="r" b="b"/>
            <a:pathLst>
              <a:path w="4862027" h="1458608">
                <a:moveTo>
                  <a:pt x="0" y="0"/>
                </a:moveTo>
                <a:lnTo>
                  <a:pt x="4862027" y="0"/>
                </a:lnTo>
                <a:lnTo>
                  <a:pt x="4862027" y="1458608"/>
                </a:lnTo>
                <a:lnTo>
                  <a:pt x="0" y="1458608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4" name="Freeform 4"/>
          <p:cNvSpPr/>
          <p:nvPr/>
        </p:nvSpPr>
        <p:spPr>
          <a:xfrm>
            <a:off x="-4066316" y="-3894381"/>
            <a:ext cx="11206973" cy="18075763"/>
          </a:xfrm>
          <a:custGeom>
            <a:avLst/>
            <a:gdLst/>
            <a:ahLst/>
            <a:cxnLst/>
            <a:rect l="l" t="t" r="r" b="b"/>
            <a:pathLst>
              <a:path w="11206973" h="18075763">
                <a:moveTo>
                  <a:pt x="0" y="0"/>
                </a:moveTo>
                <a:lnTo>
                  <a:pt x="11206973" y="0"/>
                </a:lnTo>
                <a:lnTo>
                  <a:pt x="11206973" y="18075762"/>
                </a:lnTo>
                <a:lnTo>
                  <a:pt x="0" y="18075762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xmlns="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6" name="Freeform 6"/>
          <p:cNvSpPr/>
          <p:nvPr/>
        </p:nvSpPr>
        <p:spPr>
          <a:xfrm>
            <a:off x="0" y="2240503"/>
            <a:ext cx="8046497" cy="8046497"/>
          </a:xfrm>
          <a:custGeom>
            <a:avLst/>
            <a:gdLst/>
            <a:ahLst/>
            <a:cxnLst/>
            <a:rect l="l" t="t" r="r" b="b"/>
            <a:pathLst>
              <a:path w="8046497" h="8046497">
                <a:moveTo>
                  <a:pt x="0" y="0"/>
                </a:moveTo>
                <a:lnTo>
                  <a:pt x="8046497" y="0"/>
                </a:lnTo>
                <a:lnTo>
                  <a:pt x="8046497" y="8046497"/>
                </a:lnTo>
                <a:lnTo>
                  <a:pt x="0" y="8046497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pic>
        <p:nvPicPr>
          <p:cNvPr id="1026" name="Picture 2" descr="IDFC First Bank Logo PNG vector in SVG, PDF, AI, CDR format">
            <a:extLst>
              <a:ext uri="{FF2B5EF4-FFF2-40B4-BE49-F238E27FC236}">
                <a16:creationId xmlns:a16="http://schemas.microsoft.com/office/drawing/2014/main" id="{D9C3C28F-EBB0-409C-031F-B43DF2F5EAE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122" t="31288" r="9687" b="31287"/>
          <a:stretch/>
        </p:blipFill>
        <p:spPr bwMode="auto">
          <a:xfrm>
            <a:off x="12981963" y="6434510"/>
            <a:ext cx="2435355" cy="8425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16F09658-8FE2-FAA1-0DC1-ABB0FAEDBE78}"/>
              </a:ext>
            </a:extLst>
          </p:cNvPr>
          <p:cNvCxnSpPr/>
          <p:nvPr/>
        </p:nvCxnSpPr>
        <p:spPr>
          <a:xfrm>
            <a:off x="9525000" y="5829300"/>
            <a:ext cx="6781800" cy="0"/>
          </a:xfrm>
          <a:prstGeom prst="line">
            <a:avLst/>
          </a:prstGeom>
          <a:ln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6046535" y="3924300"/>
            <a:ext cx="6492240" cy="0"/>
          </a:xfrm>
          <a:prstGeom prst="line">
            <a:avLst/>
          </a:prstGeom>
          <a:ln w="38100" cap="flat">
            <a:solidFill>
              <a:srgbClr val="F5BB47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3" name="Freeform 3"/>
          <p:cNvSpPr/>
          <p:nvPr/>
        </p:nvSpPr>
        <p:spPr>
          <a:xfrm>
            <a:off x="15927941" y="3234456"/>
            <a:ext cx="4720117" cy="7706313"/>
          </a:xfrm>
          <a:custGeom>
            <a:avLst/>
            <a:gdLst/>
            <a:ahLst/>
            <a:cxnLst/>
            <a:rect l="l" t="t" r="r" b="b"/>
            <a:pathLst>
              <a:path w="4720117" h="7706313">
                <a:moveTo>
                  <a:pt x="0" y="0"/>
                </a:moveTo>
                <a:lnTo>
                  <a:pt x="4720117" y="0"/>
                </a:lnTo>
                <a:lnTo>
                  <a:pt x="4720117" y="7706313"/>
                </a:lnTo>
                <a:lnTo>
                  <a:pt x="0" y="770631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4" name="TextBox 4"/>
          <p:cNvSpPr txBox="1"/>
          <p:nvPr/>
        </p:nvSpPr>
        <p:spPr>
          <a:xfrm>
            <a:off x="2971800" y="1919985"/>
            <a:ext cx="12641710" cy="173624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000"/>
              </a:lnSpc>
              <a:spcBef>
                <a:spcPct val="0"/>
              </a:spcBef>
            </a:pPr>
            <a:r>
              <a:rPr lang="en-US" sz="5000" dirty="0">
                <a:solidFill>
                  <a:srgbClr val="0A1D35"/>
                </a:solidFill>
                <a:latin typeface="Century Gothic Paneuropean Bold"/>
              </a:rPr>
              <a:t>Through this presentation we are looking to answer some burning questions</a:t>
            </a:r>
          </a:p>
        </p:txBody>
      </p:sp>
      <p:sp>
        <p:nvSpPr>
          <p:cNvPr id="5" name="Freeform 5"/>
          <p:cNvSpPr/>
          <p:nvPr/>
        </p:nvSpPr>
        <p:spPr>
          <a:xfrm rot="-10800000">
            <a:off x="-2360059" y="-578019"/>
            <a:ext cx="4720117" cy="7706313"/>
          </a:xfrm>
          <a:custGeom>
            <a:avLst/>
            <a:gdLst/>
            <a:ahLst/>
            <a:cxnLst/>
            <a:rect l="l" t="t" r="r" b="b"/>
            <a:pathLst>
              <a:path w="4720117" h="7706313">
                <a:moveTo>
                  <a:pt x="0" y="0"/>
                </a:moveTo>
                <a:lnTo>
                  <a:pt x="4720117" y="0"/>
                </a:lnTo>
                <a:lnTo>
                  <a:pt x="4720117" y="7706313"/>
                </a:lnTo>
                <a:lnTo>
                  <a:pt x="0" y="770631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6" name="TextBox 6"/>
          <p:cNvSpPr txBox="1"/>
          <p:nvPr/>
        </p:nvSpPr>
        <p:spPr>
          <a:xfrm>
            <a:off x="2413732" y="4518926"/>
            <a:ext cx="13757845" cy="184377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755651" lvl="1" indent="-377825">
              <a:lnSpc>
                <a:spcPts val="4900"/>
              </a:lnSpc>
              <a:buFont typeface="Arial"/>
              <a:buChar char="•"/>
            </a:pPr>
            <a:r>
              <a:rPr lang="en-US" sz="3500" dirty="0">
                <a:solidFill>
                  <a:srgbClr val="0A1D35"/>
                </a:solidFill>
                <a:latin typeface="Century Gothic Paneuropean"/>
              </a:rPr>
              <a:t>Which consumer segment will drive conversations in 2024?</a:t>
            </a:r>
          </a:p>
          <a:p>
            <a:pPr marL="755651" lvl="1" indent="-377825">
              <a:lnSpc>
                <a:spcPts val="4900"/>
              </a:lnSpc>
              <a:buFont typeface="Arial"/>
              <a:buChar char="•"/>
            </a:pPr>
            <a:r>
              <a:rPr lang="en-US" sz="3500" dirty="0">
                <a:solidFill>
                  <a:srgbClr val="0A1D35"/>
                </a:solidFill>
                <a:latin typeface="Century Gothic Paneuropean"/>
              </a:rPr>
              <a:t> What is the next big content opportunity? </a:t>
            </a:r>
          </a:p>
          <a:p>
            <a:pPr marL="755651" lvl="1" indent="-377825">
              <a:lnSpc>
                <a:spcPts val="4900"/>
              </a:lnSpc>
              <a:spcBef>
                <a:spcPct val="0"/>
              </a:spcBef>
              <a:buFont typeface="Arial"/>
              <a:buChar char="•"/>
            </a:pPr>
            <a:r>
              <a:rPr lang="en-US" sz="3500" dirty="0">
                <a:solidFill>
                  <a:srgbClr val="0A1D35"/>
                </a:solidFill>
                <a:latin typeface="Century Gothic Paneuropean"/>
              </a:rPr>
              <a:t> What are some exciting mediums to leverage? 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-3142409" y="2281597"/>
            <a:ext cx="7562700" cy="8291676"/>
          </a:xfrm>
          <a:custGeom>
            <a:avLst/>
            <a:gdLst/>
            <a:ahLst/>
            <a:cxnLst/>
            <a:rect l="l" t="t" r="r" b="b"/>
            <a:pathLst>
              <a:path w="7562700" h="8291676">
                <a:moveTo>
                  <a:pt x="0" y="0"/>
                </a:moveTo>
                <a:lnTo>
                  <a:pt x="7562700" y="0"/>
                </a:lnTo>
                <a:lnTo>
                  <a:pt x="7562700" y="8291677"/>
                </a:lnTo>
                <a:lnTo>
                  <a:pt x="0" y="8291677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AutoShape 3"/>
          <p:cNvSpPr/>
          <p:nvPr/>
        </p:nvSpPr>
        <p:spPr>
          <a:xfrm flipV="1">
            <a:off x="5167490" y="1228045"/>
            <a:ext cx="13120510" cy="55570"/>
          </a:xfrm>
          <a:prstGeom prst="line">
            <a:avLst/>
          </a:prstGeom>
          <a:ln w="38100" cap="flat">
            <a:solidFill>
              <a:srgbClr val="F5BB47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4" name="AutoShape 4"/>
          <p:cNvSpPr/>
          <p:nvPr/>
        </p:nvSpPr>
        <p:spPr>
          <a:xfrm>
            <a:off x="5167490" y="3009899"/>
            <a:ext cx="13120509" cy="39567"/>
          </a:xfrm>
          <a:prstGeom prst="line">
            <a:avLst/>
          </a:prstGeom>
          <a:ln w="38100" cap="flat">
            <a:solidFill>
              <a:srgbClr val="F5BB47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6" name="Freeform 6"/>
          <p:cNvSpPr/>
          <p:nvPr/>
        </p:nvSpPr>
        <p:spPr>
          <a:xfrm>
            <a:off x="-1005504" y="0"/>
            <a:ext cx="6182663" cy="10287000"/>
          </a:xfrm>
          <a:custGeom>
            <a:avLst/>
            <a:gdLst/>
            <a:ahLst/>
            <a:cxnLst/>
            <a:rect l="l" t="t" r="r" b="b"/>
            <a:pathLst>
              <a:path w="6182663" h="10287000">
                <a:moveTo>
                  <a:pt x="0" y="0"/>
                </a:moveTo>
                <a:lnTo>
                  <a:pt x="6182664" y="0"/>
                </a:lnTo>
                <a:lnTo>
                  <a:pt x="6182664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-21616" r="-21616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7" name="Freeform 7"/>
          <p:cNvSpPr/>
          <p:nvPr/>
        </p:nvSpPr>
        <p:spPr>
          <a:xfrm>
            <a:off x="5218045" y="3696139"/>
            <a:ext cx="12883373" cy="5314950"/>
          </a:xfrm>
          <a:custGeom>
            <a:avLst/>
            <a:gdLst/>
            <a:ahLst/>
            <a:cxnLst/>
            <a:rect l="l" t="t" r="r" b="b"/>
            <a:pathLst>
              <a:path w="12801600" h="4800600">
                <a:moveTo>
                  <a:pt x="0" y="0"/>
                </a:moveTo>
                <a:lnTo>
                  <a:pt x="12801600" y="0"/>
                </a:lnTo>
                <a:lnTo>
                  <a:pt x="12801600" y="4800600"/>
                </a:lnTo>
                <a:lnTo>
                  <a:pt x="0" y="4800600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xmlns="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8" name="TextBox 8"/>
          <p:cNvSpPr txBox="1"/>
          <p:nvPr/>
        </p:nvSpPr>
        <p:spPr>
          <a:xfrm>
            <a:off x="5843701" y="6618644"/>
            <a:ext cx="4633393" cy="55143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4340"/>
              </a:lnSpc>
            </a:pPr>
            <a:r>
              <a:rPr lang="en-US" sz="3100" dirty="0">
                <a:solidFill>
                  <a:srgbClr val="0A1D35"/>
                </a:solidFill>
                <a:latin typeface="Century Gothic Paneuropean"/>
              </a:rPr>
              <a:t>Information Seekers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5735044" y="381273"/>
            <a:ext cx="11363850" cy="6064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4900"/>
              </a:lnSpc>
              <a:spcBef>
                <a:spcPct val="0"/>
              </a:spcBef>
            </a:pPr>
            <a:r>
              <a:rPr lang="en-US" sz="3500" dirty="0">
                <a:solidFill>
                  <a:srgbClr val="0A1D35"/>
                </a:solidFill>
                <a:latin typeface="Century Gothic Paneuropean Italics"/>
              </a:rPr>
              <a:t>“ Consumer perception is your brand’s reality ” 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8500056" y="4594648"/>
            <a:ext cx="3077319" cy="71814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5599"/>
              </a:lnSpc>
            </a:pPr>
            <a:r>
              <a:rPr lang="en-US" sz="3999" dirty="0">
                <a:solidFill>
                  <a:srgbClr val="0A1D35"/>
                </a:solidFill>
                <a:latin typeface="Century Gothic Paneuropean"/>
              </a:rPr>
              <a:t>Connected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8762288" y="5495465"/>
            <a:ext cx="5623424" cy="93615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7279"/>
              </a:lnSpc>
            </a:pPr>
            <a:r>
              <a:rPr lang="en-US" sz="5199" dirty="0">
                <a:solidFill>
                  <a:srgbClr val="0A1D35"/>
                </a:solidFill>
                <a:latin typeface="Century Gothic Paneuropean"/>
              </a:rPr>
              <a:t>Mobile centric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6680493" y="5828871"/>
            <a:ext cx="1994030" cy="55143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4340"/>
              </a:lnSpc>
            </a:pPr>
            <a:r>
              <a:rPr lang="en-US" sz="3100" dirty="0">
                <a:solidFill>
                  <a:srgbClr val="0A1D35"/>
                </a:solidFill>
                <a:latin typeface="Century Gothic Paneuropean"/>
              </a:rPr>
              <a:t>Conscious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14643136" y="5963542"/>
            <a:ext cx="2929066" cy="55143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4340"/>
              </a:lnSpc>
            </a:pPr>
            <a:r>
              <a:rPr lang="en-US" sz="3100" dirty="0">
                <a:solidFill>
                  <a:srgbClr val="0A1D35"/>
                </a:solidFill>
                <a:latin typeface="Century Gothic Paneuropean"/>
              </a:rPr>
              <a:t>Enterprising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7884548" y="7668282"/>
            <a:ext cx="3532421" cy="55237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4340"/>
              </a:lnSpc>
            </a:pPr>
            <a:r>
              <a:rPr lang="en-US" sz="3100" dirty="0">
                <a:solidFill>
                  <a:srgbClr val="0A1D35"/>
                </a:solidFill>
                <a:latin typeface="Century Gothic Paneuropean"/>
              </a:rPr>
              <a:t>Digital Natives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11048045" y="6636155"/>
            <a:ext cx="2579942" cy="55143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4340"/>
              </a:lnSpc>
            </a:pPr>
            <a:r>
              <a:rPr lang="en-US" sz="3100" dirty="0">
                <a:solidFill>
                  <a:srgbClr val="0A1D35"/>
                </a:solidFill>
                <a:latin typeface="Century Gothic Paneuropean"/>
              </a:rPr>
              <a:t>Experiencers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12596648" y="7466462"/>
            <a:ext cx="3163658" cy="55143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4340"/>
              </a:lnSpc>
            </a:pPr>
            <a:r>
              <a:rPr lang="en-US" sz="3100" dirty="0">
                <a:solidFill>
                  <a:srgbClr val="0A1D35"/>
                </a:solidFill>
                <a:latin typeface="Century Gothic Paneuropean"/>
              </a:rPr>
              <a:t>Data Fluent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11418100" y="7742178"/>
            <a:ext cx="1429552" cy="55826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4340"/>
              </a:lnSpc>
            </a:pPr>
            <a:r>
              <a:rPr lang="en-US" sz="3100" dirty="0">
                <a:solidFill>
                  <a:srgbClr val="0A1D35"/>
                </a:solidFill>
                <a:latin typeface="Century Gothic Paneuropean"/>
              </a:rPr>
              <a:t>Agile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5845256" y="1521955"/>
            <a:ext cx="11363850" cy="121539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4900"/>
              </a:lnSpc>
              <a:spcBef>
                <a:spcPct val="0"/>
              </a:spcBef>
            </a:pPr>
            <a:r>
              <a:rPr lang="en-US" sz="3500" dirty="0">
                <a:solidFill>
                  <a:srgbClr val="0A1D35"/>
                </a:solidFill>
                <a:latin typeface="Century Gothic Paneuropean Italics"/>
              </a:rPr>
              <a:t>But, ensuring the right perception is being built, is a challenge with the new-age consumers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11697088" y="4511205"/>
            <a:ext cx="2326964" cy="55143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4340"/>
              </a:lnSpc>
            </a:pPr>
            <a:r>
              <a:rPr lang="en-US" sz="3100" dirty="0">
                <a:solidFill>
                  <a:srgbClr val="0A1D35"/>
                </a:solidFill>
                <a:latin typeface="Century Gothic Paneuropean"/>
              </a:rPr>
              <a:t>Expressive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14629645" y="6803628"/>
            <a:ext cx="2136657" cy="55143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4340"/>
              </a:lnSpc>
            </a:pPr>
            <a:r>
              <a:rPr lang="en-US" sz="3100" dirty="0">
                <a:solidFill>
                  <a:srgbClr val="0A1D35"/>
                </a:solidFill>
                <a:latin typeface="Century Gothic Paneuropean"/>
              </a:rPr>
              <a:t>Resonant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13627987" y="5205224"/>
            <a:ext cx="2637404" cy="55143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4340"/>
              </a:lnSpc>
            </a:pPr>
            <a:r>
              <a:rPr lang="en-US" sz="3100" dirty="0">
                <a:solidFill>
                  <a:srgbClr val="0A1D35"/>
                </a:solidFill>
                <a:latin typeface="Century Gothic Paneuropean"/>
              </a:rPr>
              <a:t>Conscious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-5176905" y="1828297"/>
            <a:ext cx="9391216" cy="10296445"/>
          </a:xfrm>
          <a:custGeom>
            <a:avLst/>
            <a:gdLst/>
            <a:ahLst/>
            <a:cxnLst/>
            <a:rect l="l" t="t" r="r" b="b"/>
            <a:pathLst>
              <a:path w="9391216" h="10296445">
                <a:moveTo>
                  <a:pt x="0" y="0"/>
                </a:moveTo>
                <a:lnTo>
                  <a:pt x="9391216" y="0"/>
                </a:lnTo>
                <a:lnTo>
                  <a:pt x="9391216" y="10296445"/>
                </a:lnTo>
                <a:lnTo>
                  <a:pt x="0" y="10296445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Freeform 3"/>
          <p:cNvSpPr/>
          <p:nvPr/>
        </p:nvSpPr>
        <p:spPr>
          <a:xfrm>
            <a:off x="5941588" y="6154243"/>
            <a:ext cx="11567662" cy="2006104"/>
          </a:xfrm>
          <a:custGeom>
            <a:avLst/>
            <a:gdLst/>
            <a:ahLst/>
            <a:cxnLst/>
            <a:rect l="l" t="t" r="r" b="b"/>
            <a:pathLst>
              <a:path w="11567662" h="2006104">
                <a:moveTo>
                  <a:pt x="0" y="0"/>
                </a:moveTo>
                <a:lnTo>
                  <a:pt x="11567662" y="0"/>
                </a:lnTo>
                <a:lnTo>
                  <a:pt x="11567662" y="2006103"/>
                </a:lnTo>
                <a:lnTo>
                  <a:pt x="0" y="2006103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4" name="Freeform 4"/>
          <p:cNvSpPr/>
          <p:nvPr/>
        </p:nvSpPr>
        <p:spPr>
          <a:xfrm>
            <a:off x="5940033" y="3762233"/>
            <a:ext cx="11320076" cy="2303341"/>
          </a:xfrm>
          <a:custGeom>
            <a:avLst/>
            <a:gdLst/>
            <a:ahLst/>
            <a:cxnLst/>
            <a:rect l="l" t="t" r="r" b="b"/>
            <a:pathLst>
              <a:path w="11320076" h="2303341">
                <a:moveTo>
                  <a:pt x="0" y="0"/>
                </a:moveTo>
                <a:lnTo>
                  <a:pt x="11320076" y="0"/>
                </a:lnTo>
                <a:lnTo>
                  <a:pt x="11320076" y="2303341"/>
                </a:lnTo>
                <a:lnTo>
                  <a:pt x="0" y="2303341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5" name="TextBox 5"/>
          <p:cNvSpPr txBox="1"/>
          <p:nvPr/>
        </p:nvSpPr>
        <p:spPr>
          <a:xfrm>
            <a:off x="6253041" y="951108"/>
            <a:ext cx="5781917" cy="218251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17778"/>
              </a:lnSpc>
            </a:pPr>
            <a:r>
              <a:rPr lang="en-US" sz="12699">
                <a:solidFill>
                  <a:srgbClr val="0A1D35"/>
                </a:solidFill>
                <a:latin typeface="Century Gothic Paneuropean Bold"/>
              </a:rPr>
              <a:t>Gen Z </a:t>
            </a:r>
          </a:p>
        </p:txBody>
      </p:sp>
      <p:sp>
        <p:nvSpPr>
          <p:cNvPr id="6" name="Freeform 6"/>
          <p:cNvSpPr/>
          <p:nvPr/>
        </p:nvSpPr>
        <p:spPr>
          <a:xfrm>
            <a:off x="5598115" y="3133624"/>
            <a:ext cx="6127113" cy="574417"/>
          </a:xfrm>
          <a:custGeom>
            <a:avLst/>
            <a:gdLst/>
            <a:ahLst/>
            <a:cxnLst/>
            <a:rect l="l" t="t" r="r" b="b"/>
            <a:pathLst>
              <a:path w="6127113" h="574417">
                <a:moveTo>
                  <a:pt x="0" y="0"/>
                </a:moveTo>
                <a:lnTo>
                  <a:pt x="6127113" y="0"/>
                </a:lnTo>
                <a:lnTo>
                  <a:pt x="6127113" y="574417"/>
                </a:lnTo>
                <a:lnTo>
                  <a:pt x="0" y="574417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xmlns="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7" name="Freeform 7"/>
          <p:cNvSpPr/>
          <p:nvPr/>
        </p:nvSpPr>
        <p:spPr>
          <a:xfrm>
            <a:off x="-1224093" y="-1050052"/>
            <a:ext cx="7951940" cy="11927911"/>
          </a:xfrm>
          <a:custGeom>
            <a:avLst/>
            <a:gdLst/>
            <a:ahLst/>
            <a:cxnLst/>
            <a:rect l="l" t="t" r="r" b="b"/>
            <a:pathLst>
              <a:path w="7951940" h="11927911">
                <a:moveTo>
                  <a:pt x="0" y="0"/>
                </a:moveTo>
                <a:lnTo>
                  <a:pt x="7951940" y="0"/>
                </a:lnTo>
                <a:lnTo>
                  <a:pt x="7951940" y="11927911"/>
                </a:lnTo>
                <a:lnTo>
                  <a:pt x="0" y="11927911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8" name="TextBox 8"/>
          <p:cNvSpPr txBox="1"/>
          <p:nvPr/>
        </p:nvSpPr>
        <p:spPr>
          <a:xfrm>
            <a:off x="16615692" y="9686925"/>
            <a:ext cx="1062335" cy="1651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399"/>
              </a:lnSpc>
            </a:pPr>
            <a:r>
              <a:rPr lang="en-US" sz="999">
                <a:solidFill>
                  <a:srgbClr val="0A1D35"/>
                </a:solidFill>
                <a:latin typeface="Canva Sans"/>
              </a:rPr>
              <a:t>Source : Livemint 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0363200" y="2126653"/>
            <a:ext cx="6438865" cy="56085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4759"/>
              </a:lnSpc>
            </a:pPr>
            <a:r>
              <a:rPr lang="en-US" sz="3399" dirty="0">
                <a:solidFill>
                  <a:srgbClr val="0A1D3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(Born between 1997- 2012)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4231944"/>
            <a:ext cx="6212334" cy="6212334"/>
          </a:xfrm>
          <a:custGeom>
            <a:avLst/>
            <a:gdLst/>
            <a:ahLst/>
            <a:cxnLst/>
            <a:rect l="l" t="t" r="r" b="b"/>
            <a:pathLst>
              <a:path w="6212334" h="6212334">
                <a:moveTo>
                  <a:pt x="0" y="0"/>
                </a:moveTo>
                <a:lnTo>
                  <a:pt x="6212334" y="0"/>
                </a:lnTo>
                <a:lnTo>
                  <a:pt x="6212334" y="6212335"/>
                </a:lnTo>
                <a:lnTo>
                  <a:pt x="0" y="6212335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Freeform 3"/>
          <p:cNvSpPr/>
          <p:nvPr/>
        </p:nvSpPr>
        <p:spPr>
          <a:xfrm rot="-5400000">
            <a:off x="9777716" y="-2423941"/>
            <a:ext cx="7562700" cy="8291676"/>
          </a:xfrm>
          <a:custGeom>
            <a:avLst/>
            <a:gdLst/>
            <a:ahLst/>
            <a:cxnLst/>
            <a:rect l="l" t="t" r="r" b="b"/>
            <a:pathLst>
              <a:path w="7562700" h="8291676">
                <a:moveTo>
                  <a:pt x="0" y="0"/>
                </a:moveTo>
                <a:lnTo>
                  <a:pt x="7562700" y="0"/>
                </a:lnTo>
                <a:lnTo>
                  <a:pt x="7562700" y="8291677"/>
                </a:lnTo>
                <a:lnTo>
                  <a:pt x="0" y="8291677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xmlns="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4" name="Freeform 4"/>
          <p:cNvSpPr/>
          <p:nvPr/>
        </p:nvSpPr>
        <p:spPr>
          <a:xfrm>
            <a:off x="10518505" y="77702"/>
            <a:ext cx="6609696" cy="5410636"/>
          </a:xfrm>
          <a:custGeom>
            <a:avLst/>
            <a:gdLst/>
            <a:ahLst/>
            <a:cxnLst/>
            <a:rect l="l" t="t" r="r" b="b"/>
            <a:pathLst>
              <a:path w="6609696" h="5410636">
                <a:moveTo>
                  <a:pt x="0" y="0"/>
                </a:moveTo>
                <a:lnTo>
                  <a:pt x="6609696" y="0"/>
                </a:lnTo>
                <a:lnTo>
                  <a:pt x="6609696" y="5410636"/>
                </a:lnTo>
                <a:lnTo>
                  <a:pt x="0" y="5410636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t="-32870" b="-50217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5" name="TextBox 5"/>
          <p:cNvSpPr txBox="1"/>
          <p:nvPr/>
        </p:nvSpPr>
        <p:spPr>
          <a:xfrm>
            <a:off x="609600" y="562616"/>
            <a:ext cx="7936577" cy="184467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4900"/>
              </a:lnSpc>
            </a:pPr>
            <a:r>
              <a:rPr lang="en-US" sz="3500" dirty="0">
                <a:solidFill>
                  <a:srgbClr val="0A1D35"/>
                </a:solidFill>
                <a:latin typeface="Century Gothic Paneuropean"/>
              </a:rPr>
              <a:t>But Gen Z is not just…</a:t>
            </a:r>
          </a:p>
          <a:p>
            <a:pPr>
              <a:lnSpc>
                <a:spcPts val="4900"/>
              </a:lnSpc>
              <a:spcBef>
                <a:spcPct val="0"/>
              </a:spcBef>
            </a:pPr>
            <a:r>
              <a:rPr lang="en-US" sz="3500" dirty="0">
                <a:solidFill>
                  <a:srgbClr val="0A1D35"/>
                </a:solidFill>
                <a:latin typeface="Century Gothic Paneuropean Bold"/>
              </a:rPr>
              <a:t>Dripping with </a:t>
            </a:r>
            <a:r>
              <a:rPr lang="en-US" sz="3500" dirty="0" err="1">
                <a:solidFill>
                  <a:srgbClr val="0A1D35"/>
                </a:solidFill>
                <a:latin typeface="Century Gothic Paneuropean Bold"/>
              </a:rPr>
              <a:t>rizz</a:t>
            </a:r>
            <a:r>
              <a:rPr lang="en-US" sz="3500" dirty="0">
                <a:solidFill>
                  <a:srgbClr val="0A1D35"/>
                </a:solidFill>
                <a:latin typeface="Century Gothic Paneuropean Bold"/>
              </a:rPr>
              <a:t> | </a:t>
            </a:r>
            <a:r>
              <a:rPr lang="en-US" sz="3500" dirty="0" err="1">
                <a:solidFill>
                  <a:srgbClr val="0A1D35"/>
                </a:solidFill>
                <a:latin typeface="Century Gothic Paneuropean Bold"/>
              </a:rPr>
              <a:t>Finsta</a:t>
            </a:r>
            <a:r>
              <a:rPr lang="en-US" sz="3500" dirty="0">
                <a:solidFill>
                  <a:srgbClr val="0A1D35"/>
                </a:solidFill>
                <a:latin typeface="Century Gothic Paneuropean Bold"/>
              </a:rPr>
              <a:t> sledging | Mic dropping cool kids...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8301773" y="5503247"/>
            <a:ext cx="8843227" cy="184377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4900"/>
              </a:lnSpc>
            </a:pPr>
            <a:r>
              <a:rPr lang="en-US" sz="3500" dirty="0">
                <a:solidFill>
                  <a:srgbClr val="0A1D35"/>
                </a:solidFill>
                <a:latin typeface="Century Gothic Paneuropean"/>
              </a:rPr>
              <a:t>But also, </a:t>
            </a:r>
            <a:r>
              <a:rPr lang="en-US" sz="3500" dirty="0">
                <a:solidFill>
                  <a:srgbClr val="0A1D35"/>
                </a:solidFill>
                <a:latin typeface="Century Gothic Paneuropean Bold"/>
              </a:rPr>
              <a:t>humble stars from non metros </a:t>
            </a:r>
            <a:r>
              <a:rPr lang="en-US" sz="3500" dirty="0">
                <a:solidFill>
                  <a:srgbClr val="0A1D35"/>
                </a:solidFill>
                <a:latin typeface="Century Gothic Paneuropean"/>
              </a:rPr>
              <a:t>leading with a desire to hustle their way to their aspirations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8301773" y="7824471"/>
            <a:ext cx="9376627" cy="200054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3920"/>
              </a:lnSpc>
              <a:spcBef>
                <a:spcPct val="0"/>
              </a:spcBef>
            </a:pPr>
            <a:r>
              <a:rPr lang="en-US" sz="2800" dirty="0">
                <a:solidFill>
                  <a:srgbClr val="0A1D35"/>
                </a:solidFill>
                <a:latin typeface="Century Gothic Paneuropean"/>
              </a:rPr>
              <a:t>In their quest to catch up, </a:t>
            </a:r>
            <a:r>
              <a:rPr lang="en-US" sz="2800" dirty="0">
                <a:solidFill>
                  <a:srgbClr val="0A1D35"/>
                </a:solidFill>
                <a:latin typeface="Century Gothic Paneuropean Bold"/>
              </a:rPr>
              <a:t>51% Bharat Gen Z</a:t>
            </a:r>
            <a:r>
              <a:rPr lang="en-US" sz="2800" dirty="0">
                <a:solidFill>
                  <a:srgbClr val="0A1D35"/>
                </a:solidFill>
                <a:latin typeface="Century Gothic Paneuropean"/>
              </a:rPr>
              <a:t> spend </a:t>
            </a:r>
            <a:r>
              <a:rPr lang="en-US" sz="2800" dirty="0">
                <a:solidFill>
                  <a:srgbClr val="0A1D35"/>
                </a:solidFill>
                <a:latin typeface="Century Gothic Paneuropean Bold"/>
              </a:rPr>
              <a:t>twice as much at 16% of their income</a:t>
            </a:r>
            <a:r>
              <a:rPr lang="en-US" sz="2800" dirty="0">
                <a:solidFill>
                  <a:srgbClr val="0A1D35"/>
                </a:solidFill>
                <a:latin typeface="Century Gothic Paneuropean"/>
              </a:rPr>
              <a:t> on e-commerce platforms as a contrast to their urban counterparts who spend </a:t>
            </a:r>
            <a:r>
              <a:rPr lang="en-US" sz="2800" dirty="0">
                <a:solidFill>
                  <a:srgbClr val="0A1D35"/>
                </a:solidFill>
                <a:latin typeface="Century Gothic Paneuropean Bold"/>
              </a:rPr>
              <a:t>8%</a:t>
            </a:r>
          </a:p>
        </p:txBody>
      </p:sp>
      <p:sp>
        <p:nvSpPr>
          <p:cNvPr id="8" name="AutoShape 8"/>
          <p:cNvSpPr/>
          <p:nvPr/>
        </p:nvSpPr>
        <p:spPr>
          <a:xfrm>
            <a:off x="8301773" y="7576521"/>
            <a:ext cx="6492240" cy="0"/>
          </a:xfrm>
          <a:prstGeom prst="line">
            <a:avLst/>
          </a:prstGeom>
          <a:ln w="38100" cap="flat">
            <a:solidFill>
              <a:srgbClr val="F5BB47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9" name="TextBox 9"/>
          <p:cNvSpPr txBox="1"/>
          <p:nvPr/>
        </p:nvSpPr>
        <p:spPr>
          <a:xfrm>
            <a:off x="16369997" y="9916964"/>
            <a:ext cx="1537003" cy="17953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1399"/>
              </a:lnSpc>
            </a:pPr>
            <a:r>
              <a:rPr lang="en-US" sz="999" dirty="0">
                <a:solidFill>
                  <a:srgbClr val="0A1D35"/>
                </a:solidFill>
                <a:latin typeface="Canva Sans"/>
              </a:rPr>
              <a:t>Source : The Print</a:t>
            </a:r>
          </a:p>
        </p:txBody>
      </p:sp>
      <p:sp>
        <p:nvSpPr>
          <p:cNvPr id="10" name="AutoShape 10"/>
          <p:cNvSpPr/>
          <p:nvPr/>
        </p:nvSpPr>
        <p:spPr>
          <a:xfrm>
            <a:off x="533400" y="2628900"/>
            <a:ext cx="6492240" cy="0"/>
          </a:xfrm>
          <a:prstGeom prst="line">
            <a:avLst/>
          </a:prstGeom>
          <a:ln w="38100" cap="flat">
            <a:solidFill>
              <a:srgbClr val="F5BB47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6236781" y="2296100"/>
            <a:ext cx="5814439" cy="5694800"/>
          </a:xfrm>
          <a:custGeom>
            <a:avLst/>
            <a:gdLst/>
            <a:ahLst/>
            <a:cxnLst/>
            <a:rect l="l" t="t" r="r" b="b"/>
            <a:pathLst>
              <a:path w="5814439" h="5694800">
                <a:moveTo>
                  <a:pt x="0" y="0"/>
                </a:moveTo>
                <a:lnTo>
                  <a:pt x="5814438" y="0"/>
                </a:lnTo>
                <a:lnTo>
                  <a:pt x="5814438" y="5694800"/>
                </a:lnTo>
                <a:lnTo>
                  <a:pt x="0" y="56948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Freeform 3"/>
          <p:cNvSpPr/>
          <p:nvPr/>
        </p:nvSpPr>
        <p:spPr>
          <a:xfrm>
            <a:off x="3792611" y="4005696"/>
            <a:ext cx="9413670" cy="6281304"/>
          </a:xfrm>
          <a:custGeom>
            <a:avLst/>
            <a:gdLst/>
            <a:ahLst/>
            <a:cxnLst/>
            <a:rect l="l" t="t" r="r" b="b"/>
            <a:pathLst>
              <a:path w="9413670" h="6281304">
                <a:moveTo>
                  <a:pt x="0" y="0"/>
                </a:moveTo>
                <a:lnTo>
                  <a:pt x="9413670" y="0"/>
                </a:lnTo>
                <a:lnTo>
                  <a:pt x="9413670" y="6281304"/>
                </a:lnTo>
                <a:lnTo>
                  <a:pt x="0" y="6281304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4" name="TextBox 4"/>
          <p:cNvSpPr txBox="1"/>
          <p:nvPr/>
        </p:nvSpPr>
        <p:spPr>
          <a:xfrm>
            <a:off x="674582" y="2238950"/>
            <a:ext cx="4387891" cy="147192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920"/>
              </a:lnSpc>
              <a:spcBef>
                <a:spcPct val="0"/>
              </a:spcBef>
            </a:pPr>
            <a:r>
              <a:rPr lang="en-US" sz="2800" dirty="0">
                <a:solidFill>
                  <a:srgbClr val="000000"/>
                </a:solidFill>
                <a:latin typeface="Century Gothic Paneuropean"/>
              </a:rPr>
              <a:t>They are not just looking for </a:t>
            </a:r>
            <a:r>
              <a:rPr lang="en-US" sz="2800" dirty="0">
                <a:solidFill>
                  <a:srgbClr val="000000"/>
                </a:solidFill>
                <a:latin typeface="Century Gothic Paneuropean Bold"/>
              </a:rPr>
              <a:t>what you sell but also what you share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74582" y="552867"/>
            <a:ext cx="14900234" cy="8540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7000"/>
              </a:lnSpc>
              <a:spcBef>
                <a:spcPct val="0"/>
              </a:spcBef>
            </a:pPr>
            <a:r>
              <a:rPr lang="en-US" sz="5000" dirty="0">
                <a:solidFill>
                  <a:srgbClr val="0A1D35"/>
                </a:solidFill>
                <a:latin typeface="Century Gothic Paneuropean"/>
              </a:rPr>
              <a:t>What sets them apart as consumers? 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12871409" y="2010984"/>
            <a:ext cx="4387891" cy="96782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920"/>
              </a:lnSpc>
            </a:pPr>
            <a:r>
              <a:rPr lang="en-US" sz="2800" dirty="0">
                <a:solidFill>
                  <a:srgbClr val="000000"/>
                </a:solidFill>
                <a:latin typeface="Century Gothic Paneuropean"/>
              </a:rPr>
              <a:t>They seek </a:t>
            </a:r>
            <a:r>
              <a:rPr lang="en-US" sz="2800" dirty="0">
                <a:solidFill>
                  <a:srgbClr val="000000"/>
                </a:solidFill>
                <a:latin typeface="Century Gothic Paneuropean Bold"/>
              </a:rPr>
              <a:t>real representation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74582" y="3952240"/>
            <a:ext cx="4387891" cy="233489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080"/>
              </a:lnSpc>
            </a:pPr>
            <a:r>
              <a:rPr lang="en-US" sz="2200" dirty="0">
                <a:solidFill>
                  <a:srgbClr val="000000"/>
                </a:solidFill>
                <a:latin typeface="Century Gothic Paneuropean"/>
              </a:rPr>
              <a:t>For 80% of Indian Gen Z authenticity plays an influential role in their choice of brands, making them seek a direct relationship with the brands </a:t>
            </a:r>
          </a:p>
          <a:p>
            <a:pPr>
              <a:lnSpc>
                <a:spcPts val="3080"/>
              </a:lnSpc>
              <a:spcBef>
                <a:spcPct val="0"/>
              </a:spcBef>
            </a:pPr>
            <a:endParaRPr lang="en-US" sz="2200" dirty="0">
              <a:solidFill>
                <a:srgbClr val="000000"/>
              </a:solidFill>
              <a:latin typeface="Century Gothic Paneuropean"/>
            </a:endParaRPr>
          </a:p>
        </p:txBody>
      </p:sp>
      <p:sp>
        <p:nvSpPr>
          <p:cNvPr id="8" name="TextBox 8"/>
          <p:cNvSpPr txBox="1"/>
          <p:nvPr/>
        </p:nvSpPr>
        <p:spPr>
          <a:xfrm>
            <a:off x="674583" y="6229985"/>
            <a:ext cx="3973618" cy="100027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3920"/>
              </a:lnSpc>
            </a:pPr>
            <a:r>
              <a:rPr lang="en-US" sz="2800" dirty="0">
                <a:solidFill>
                  <a:srgbClr val="000000"/>
                </a:solidFill>
                <a:latin typeface="Century Gothic Paneuropean"/>
              </a:rPr>
              <a:t>They are high on </a:t>
            </a:r>
            <a:r>
              <a:rPr lang="en-US" sz="2800" dirty="0">
                <a:solidFill>
                  <a:srgbClr val="000000"/>
                </a:solidFill>
                <a:latin typeface="Century Gothic Paneuropean Bold"/>
              </a:rPr>
              <a:t>signaling  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2871409" y="6137235"/>
            <a:ext cx="4387891" cy="96782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920"/>
              </a:lnSpc>
            </a:pPr>
            <a:r>
              <a:rPr lang="en-US" sz="2800" dirty="0">
                <a:solidFill>
                  <a:srgbClr val="000000"/>
                </a:solidFill>
                <a:latin typeface="Century Gothic Paneuropean"/>
              </a:rPr>
              <a:t>They are </a:t>
            </a:r>
            <a:r>
              <a:rPr lang="en-US" sz="2800" dirty="0">
                <a:solidFill>
                  <a:srgbClr val="000000"/>
                </a:solidFill>
                <a:latin typeface="Century Gothic Paneuropean Bold"/>
              </a:rPr>
              <a:t>value-conscious</a:t>
            </a:r>
            <a:r>
              <a:rPr lang="en-US" sz="2800" dirty="0">
                <a:solidFill>
                  <a:srgbClr val="000000"/>
                </a:solidFill>
                <a:latin typeface="Century Gothic Paneuropean"/>
              </a:rPr>
              <a:t> at the core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12871409" y="3327368"/>
            <a:ext cx="4387891" cy="235859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080"/>
              </a:lnSpc>
            </a:pPr>
            <a:r>
              <a:rPr lang="en-US" sz="2200" dirty="0">
                <a:solidFill>
                  <a:srgbClr val="000000"/>
                </a:solidFill>
                <a:latin typeface="Century Gothic Paneuropean"/>
              </a:rPr>
              <a:t>Gen Z embrace imperfection with a visual style best described as messy realness, seeking raw and real images and rejecting hyper polished perfection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74582" y="7378973"/>
            <a:ext cx="4387891" cy="194436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080"/>
              </a:lnSpc>
            </a:pPr>
            <a:r>
              <a:rPr lang="en-US" sz="2200" dirty="0">
                <a:solidFill>
                  <a:srgbClr val="000000"/>
                </a:solidFill>
                <a:latin typeface="Century Gothic Paneuropean"/>
              </a:rPr>
              <a:t>Gen </a:t>
            </a:r>
            <a:r>
              <a:rPr lang="en-US" sz="2200" dirty="0" err="1">
                <a:solidFill>
                  <a:srgbClr val="000000"/>
                </a:solidFill>
                <a:latin typeface="Century Gothic Paneuropean"/>
              </a:rPr>
              <a:t>Zers</a:t>
            </a:r>
            <a:r>
              <a:rPr lang="en-US" sz="2200" dirty="0">
                <a:solidFill>
                  <a:srgbClr val="000000"/>
                </a:solidFill>
                <a:latin typeface="Century Gothic Paneuropean"/>
              </a:rPr>
              <a:t> from Tier 2 and 3 cities account for 40% of international brand orders on e-commerce platforms</a:t>
            </a:r>
          </a:p>
          <a:p>
            <a:pPr>
              <a:lnSpc>
                <a:spcPts val="3080"/>
              </a:lnSpc>
              <a:spcBef>
                <a:spcPct val="0"/>
              </a:spcBef>
            </a:pPr>
            <a:endParaRPr lang="en-US" sz="2200" dirty="0">
              <a:solidFill>
                <a:srgbClr val="000000"/>
              </a:solidFill>
              <a:latin typeface="Century Gothic Paneuropean"/>
            </a:endParaRPr>
          </a:p>
        </p:txBody>
      </p:sp>
      <p:sp>
        <p:nvSpPr>
          <p:cNvPr id="12" name="TextBox 12"/>
          <p:cNvSpPr txBox="1"/>
          <p:nvPr/>
        </p:nvSpPr>
        <p:spPr>
          <a:xfrm>
            <a:off x="12871409" y="7378973"/>
            <a:ext cx="4387891" cy="19610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080"/>
              </a:lnSpc>
            </a:pPr>
            <a:r>
              <a:rPr lang="en-US" sz="2200" dirty="0">
                <a:solidFill>
                  <a:srgbClr val="000000"/>
                </a:solidFill>
                <a:latin typeface="Century Gothic Paneuropean"/>
              </a:rPr>
              <a:t>Gen Z consumers regard affordability and value as paramount while indicating  that they are ready to pay an extra fee for premium quality </a:t>
            </a:r>
          </a:p>
        </p:txBody>
      </p:sp>
      <p:sp>
        <p:nvSpPr>
          <p:cNvPr id="13" name="AutoShape 13"/>
          <p:cNvSpPr/>
          <p:nvPr/>
        </p:nvSpPr>
        <p:spPr>
          <a:xfrm>
            <a:off x="674582" y="1530767"/>
            <a:ext cx="6492240" cy="0"/>
          </a:xfrm>
          <a:prstGeom prst="line">
            <a:avLst/>
          </a:prstGeom>
          <a:ln w="38100" cap="flat">
            <a:solidFill>
              <a:srgbClr val="F5BB47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14" name="TextBox 14"/>
          <p:cNvSpPr txBox="1"/>
          <p:nvPr/>
        </p:nvSpPr>
        <p:spPr>
          <a:xfrm>
            <a:off x="15758842" y="9849961"/>
            <a:ext cx="1863775" cy="1651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399"/>
              </a:lnSpc>
            </a:pPr>
            <a:r>
              <a:rPr lang="en-US" sz="999">
                <a:solidFill>
                  <a:srgbClr val="0A1D35"/>
                </a:solidFill>
                <a:latin typeface="Canva Sans"/>
              </a:rPr>
              <a:t>Source: Adgully, Mintel, Kantar 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762000" y="1333500"/>
            <a:ext cx="12725400" cy="345703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7000"/>
              </a:lnSpc>
              <a:spcBef>
                <a:spcPct val="0"/>
              </a:spcBef>
            </a:pPr>
            <a:r>
              <a:rPr lang="en-IN" sz="3200" b="0" i="0" u="none" strike="noStrike" dirty="0">
                <a:effectLst/>
                <a:latin typeface="Century Gothic" panose="020B0502020202020204" pitchFamily="34" charset="0"/>
              </a:rPr>
              <a:t>And when it comes to </a:t>
            </a:r>
            <a:r>
              <a:rPr lang="en-IN" sz="3200" dirty="0">
                <a:latin typeface="Century Gothic" panose="020B0502020202020204" pitchFamily="34" charset="0"/>
              </a:rPr>
              <a:t>the BFSI sector, </a:t>
            </a:r>
            <a:r>
              <a:rPr lang="en-IN" sz="3200" b="0" i="0" u="none" strike="noStrike" dirty="0">
                <a:effectLst/>
                <a:latin typeface="Century Gothic" panose="020B0502020202020204" pitchFamily="34" charset="0"/>
              </a:rPr>
              <a:t>Gen Z has asserted itself as a dynamic force, ingeniously reformulating the narrative within the category. Their impact is undeniable, </a:t>
            </a:r>
            <a:r>
              <a:rPr lang="en-IN" sz="3200" b="1" i="0" u="none" strike="noStrike" dirty="0">
                <a:effectLst/>
                <a:latin typeface="Century Gothic" panose="020B0502020202020204" pitchFamily="34" charset="0"/>
              </a:rPr>
              <a:t>ushering in a fresh perspective </a:t>
            </a:r>
            <a:r>
              <a:rPr lang="en-IN" sz="3200" b="0" i="0" u="none" strike="noStrike" dirty="0">
                <a:effectLst/>
                <a:latin typeface="Century Gothic" panose="020B0502020202020204" pitchFamily="34" charset="0"/>
              </a:rPr>
              <a:t>that revitalizes the discourse on financial matters.</a:t>
            </a:r>
            <a:endParaRPr lang="en-IN" sz="3200" dirty="0">
              <a:latin typeface="Century Gothic" panose="020B0502020202020204" pitchFamily="34" charset="0"/>
            </a:endParaRPr>
          </a:p>
        </p:txBody>
      </p:sp>
      <p:sp>
        <p:nvSpPr>
          <p:cNvPr id="3" name="Freeform 3"/>
          <p:cNvSpPr/>
          <p:nvPr/>
        </p:nvSpPr>
        <p:spPr>
          <a:xfrm rot="-5400000">
            <a:off x="12190733" y="5007612"/>
            <a:ext cx="7562700" cy="8291676"/>
          </a:xfrm>
          <a:custGeom>
            <a:avLst/>
            <a:gdLst/>
            <a:ahLst/>
            <a:cxnLst/>
            <a:rect l="l" t="t" r="r" b="b"/>
            <a:pathLst>
              <a:path w="7562700" h="8291676">
                <a:moveTo>
                  <a:pt x="0" y="0"/>
                </a:moveTo>
                <a:lnTo>
                  <a:pt x="7562700" y="0"/>
                </a:lnTo>
                <a:lnTo>
                  <a:pt x="7562700" y="8291677"/>
                </a:lnTo>
                <a:lnTo>
                  <a:pt x="0" y="8291677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4" name="Freeform 4"/>
          <p:cNvSpPr/>
          <p:nvPr/>
        </p:nvSpPr>
        <p:spPr>
          <a:xfrm>
            <a:off x="609600" y="5209255"/>
            <a:ext cx="6127113" cy="574417"/>
          </a:xfrm>
          <a:custGeom>
            <a:avLst/>
            <a:gdLst/>
            <a:ahLst/>
            <a:cxnLst/>
            <a:rect l="l" t="t" r="r" b="b"/>
            <a:pathLst>
              <a:path w="6127113" h="574417">
                <a:moveTo>
                  <a:pt x="0" y="0"/>
                </a:moveTo>
                <a:lnTo>
                  <a:pt x="6127113" y="0"/>
                </a:lnTo>
                <a:lnTo>
                  <a:pt x="6127113" y="574417"/>
                </a:lnTo>
                <a:lnTo>
                  <a:pt x="0" y="574417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 dirty="0"/>
          </a:p>
        </p:txBody>
      </p:sp>
      <p:sp>
        <p:nvSpPr>
          <p:cNvPr id="5" name="Freeform 2">
            <a:extLst>
              <a:ext uri="{FF2B5EF4-FFF2-40B4-BE49-F238E27FC236}">
                <a16:creationId xmlns:a16="http://schemas.microsoft.com/office/drawing/2014/main" id="{3657FCD3-62CC-792B-D3D1-8222FE398D03}"/>
              </a:ext>
            </a:extLst>
          </p:cNvPr>
          <p:cNvSpPr/>
          <p:nvPr/>
        </p:nvSpPr>
        <p:spPr>
          <a:xfrm>
            <a:off x="9190283" y="3365956"/>
            <a:ext cx="10423033" cy="6954479"/>
          </a:xfrm>
          <a:custGeom>
            <a:avLst/>
            <a:gdLst/>
            <a:ahLst/>
            <a:cxnLst/>
            <a:rect l="l" t="t" r="r" b="b"/>
            <a:pathLst>
              <a:path w="10423033" h="6954479">
                <a:moveTo>
                  <a:pt x="0" y="0"/>
                </a:moveTo>
                <a:lnTo>
                  <a:pt x="10423033" y="0"/>
                </a:lnTo>
                <a:lnTo>
                  <a:pt x="10423033" y="6954479"/>
                </a:lnTo>
                <a:lnTo>
                  <a:pt x="0" y="6954479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3">
            <a:extLst>
              <a:ext uri="{FF2B5EF4-FFF2-40B4-BE49-F238E27FC236}">
                <a16:creationId xmlns:a16="http://schemas.microsoft.com/office/drawing/2014/main" id="{73A0FC1D-9766-746D-7C9B-8B5541BF5BF5}"/>
              </a:ext>
            </a:extLst>
          </p:cNvPr>
          <p:cNvSpPr/>
          <p:nvPr/>
        </p:nvSpPr>
        <p:spPr>
          <a:xfrm rot="-5400000">
            <a:off x="14506650" y="4398012"/>
            <a:ext cx="7562700" cy="8291676"/>
          </a:xfrm>
          <a:custGeom>
            <a:avLst/>
            <a:gdLst/>
            <a:ahLst/>
            <a:cxnLst/>
            <a:rect l="l" t="t" r="r" b="b"/>
            <a:pathLst>
              <a:path w="7562700" h="8291676">
                <a:moveTo>
                  <a:pt x="0" y="0"/>
                </a:moveTo>
                <a:lnTo>
                  <a:pt x="7562700" y="0"/>
                </a:lnTo>
                <a:lnTo>
                  <a:pt x="7562700" y="8291677"/>
                </a:lnTo>
                <a:lnTo>
                  <a:pt x="0" y="8291677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xmlns="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>
              <a:latin typeface="Century Gothic" panose="020B0502020202020204" pitchFamily="34" charset="0"/>
            </a:endParaRPr>
          </a:p>
        </p:txBody>
      </p:sp>
      <p:sp>
        <p:nvSpPr>
          <p:cNvPr id="3" name="TextBox 5">
            <a:extLst>
              <a:ext uri="{FF2B5EF4-FFF2-40B4-BE49-F238E27FC236}">
                <a16:creationId xmlns:a16="http://schemas.microsoft.com/office/drawing/2014/main" id="{904CF55B-DD5A-A0A9-6665-27F413BE340C}"/>
              </a:ext>
            </a:extLst>
          </p:cNvPr>
          <p:cNvSpPr txBox="1"/>
          <p:nvPr/>
        </p:nvSpPr>
        <p:spPr>
          <a:xfrm>
            <a:off x="870110" y="952500"/>
            <a:ext cx="6858000" cy="405354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4901"/>
              </a:lnSpc>
            </a:pPr>
            <a:r>
              <a:rPr lang="en-IN" sz="3000" b="1" dirty="0">
                <a:solidFill>
                  <a:srgbClr val="0A1D35"/>
                </a:solidFill>
                <a:latin typeface="Century Gothic" panose="020B0502020202020204" pitchFamily="34" charset="0"/>
              </a:rPr>
              <a:t>Making Bank and Cracking the Code to Being </a:t>
            </a:r>
            <a:r>
              <a:rPr lang="en-IN" sz="3000" b="1" dirty="0" err="1">
                <a:solidFill>
                  <a:srgbClr val="0A1D35"/>
                </a:solidFill>
                <a:latin typeface="Century Gothic" panose="020B0502020202020204" pitchFamily="34" charset="0"/>
              </a:rPr>
              <a:t>GenFin</a:t>
            </a:r>
            <a:endParaRPr lang="en-IN" sz="3000" b="1" dirty="0">
              <a:solidFill>
                <a:srgbClr val="0A1D35"/>
              </a:solidFill>
              <a:latin typeface="Century Gothic" panose="020B0502020202020204" pitchFamily="34" charset="0"/>
            </a:endParaRPr>
          </a:p>
          <a:p>
            <a:r>
              <a:rPr lang="en-IN" sz="3200" dirty="0">
                <a:effectLst/>
                <a:latin typeface="Century Gothic" panose="020B0502020202020204" pitchFamily="34" charset="0"/>
              </a:rPr>
              <a:t/>
            </a:r>
            <a:br>
              <a:rPr lang="en-IN" sz="3200" dirty="0">
                <a:effectLst/>
                <a:latin typeface="Century Gothic" panose="020B0502020202020204" pitchFamily="34" charset="0"/>
              </a:rPr>
            </a:br>
            <a:endParaRPr lang="en-IN" sz="3200" dirty="0">
              <a:effectLst/>
              <a:latin typeface="Century Gothic" panose="020B0502020202020204" pitchFamily="34" charset="0"/>
            </a:endParaRPr>
          </a:p>
          <a:p>
            <a:pPr>
              <a:lnSpc>
                <a:spcPts val="4901"/>
              </a:lnSpc>
            </a:pPr>
            <a:endParaRPr lang="en-US" sz="3000" b="1" dirty="0">
              <a:solidFill>
                <a:srgbClr val="0A1D35"/>
              </a:solidFill>
              <a:latin typeface="Century Gothic" panose="020B0502020202020204" pitchFamily="34" charset="0"/>
            </a:endParaRPr>
          </a:p>
          <a:p>
            <a:pPr>
              <a:lnSpc>
                <a:spcPts val="4901"/>
              </a:lnSpc>
            </a:pPr>
            <a:endParaRPr lang="en-US" sz="3000" b="1" dirty="0">
              <a:solidFill>
                <a:srgbClr val="0A1D35"/>
              </a:solidFill>
              <a:latin typeface="Century Gothic" panose="020B0502020202020204" pitchFamily="34" charset="0"/>
            </a:endParaRPr>
          </a:p>
          <a:p>
            <a:pPr>
              <a:lnSpc>
                <a:spcPts val="4901"/>
              </a:lnSpc>
            </a:pPr>
            <a:endParaRPr lang="en-US" sz="3000" b="1" dirty="0">
              <a:solidFill>
                <a:srgbClr val="0A1D35"/>
              </a:solidFill>
              <a:latin typeface="Century Gothic" panose="020B0502020202020204" pitchFamily="34" charset="0"/>
            </a:endParaRP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3F71B7C5-E319-7A05-FAA8-0CE131C3F1E7}"/>
              </a:ext>
            </a:extLst>
          </p:cNvPr>
          <p:cNvCxnSpPr/>
          <p:nvPr/>
        </p:nvCxnSpPr>
        <p:spPr>
          <a:xfrm>
            <a:off x="838200" y="2705100"/>
            <a:ext cx="6629400" cy="0"/>
          </a:xfrm>
          <a:prstGeom prst="line">
            <a:avLst/>
          </a:prstGeom>
          <a:ln>
            <a:solidFill>
              <a:srgbClr val="F6C45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5">
            <a:extLst>
              <a:ext uri="{FF2B5EF4-FFF2-40B4-BE49-F238E27FC236}">
                <a16:creationId xmlns:a16="http://schemas.microsoft.com/office/drawing/2014/main" id="{5C3937EB-0A9D-9F84-3B1B-C363A9A57AB1}"/>
              </a:ext>
            </a:extLst>
          </p:cNvPr>
          <p:cNvSpPr txBox="1"/>
          <p:nvPr/>
        </p:nvSpPr>
        <p:spPr>
          <a:xfrm>
            <a:off x="9906000" y="952500"/>
            <a:ext cx="6858000" cy="244028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4901"/>
              </a:lnSpc>
            </a:pPr>
            <a:r>
              <a:rPr lang="en-IN" sz="3000" b="1" dirty="0">
                <a:solidFill>
                  <a:srgbClr val="0A1D35"/>
                </a:solidFill>
                <a:latin typeface="Century Gothic" panose="020B0502020202020204" pitchFamily="34" charset="0"/>
              </a:rPr>
              <a:t>The Ultimate DIY consumers who are actively engaged at every level.</a:t>
            </a:r>
            <a:endParaRPr lang="en-US" sz="3000" b="1" dirty="0">
              <a:solidFill>
                <a:srgbClr val="0A1D35"/>
              </a:solidFill>
              <a:latin typeface="Century Gothic" panose="020B0502020202020204" pitchFamily="34" charset="0"/>
            </a:endParaRPr>
          </a:p>
          <a:p>
            <a:pPr>
              <a:lnSpc>
                <a:spcPts val="4901"/>
              </a:lnSpc>
            </a:pPr>
            <a:endParaRPr lang="en-US" sz="3000" b="1" dirty="0">
              <a:solidFill>
                <a:srgbClr val="0A1D35"/>
              </a:solidFill>
              <a:latin typeface="Century Gothic" panose="020B0502020202020204" pitchFamily="34" charset="0"/>
            </a:endParaRPr>
          </a:p>
          <a:p>
            <a:pPr>
              <a:lnSpc>
                <a:spcPts val="4901"/>
              </a:lnSpc>
            </a:pPr>
            <a:endParaRPr lang="en-US" sz="3000" b="1" dirty="0">
              <a:solidFill>
                <a:srgbClr val="0A1D35"/>
              </a:solidFill>
              <a:latin typeface="Century Gothic" panose="020B0502020202020204" pitchFamily="34" charset="0"/>
            </a:endParaRP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F20444B3-CB80-1DDB-9E9B-5D4514853EA3}"/>
              </a:ext>
            </a:extLst>
          </p:cNvPr>
          <p:cNvCxnSpPr/>
          <p:nvPr/>
        </p:nvCxnSpPr>
        <p:spPr>
          <a:xfrm>
            <a:off x="9906000" y="2705100"/>
            <a:ext cx="6629400" cy="0"/>
          </a:xfrm>
          <a:prstGeom prst="line">
            <a:avLst/>
          </a:prstGeom>
          <a:ln>
            <a:solidFill>
              <a:srgbClr val="F6C45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>
            <a:extLst>
              <a:ext uri="{FF2B5EF4-FFF2-40B4-BE49-F238E27FC236}">
                <a16:creationId xmlns:a16="http://schemas.microsoft.com/office/drawing/2014/main" id="{528D1A46-EF94-59C9-1721-CCA97ED80CA0}"/>
              </a:ext>
            </a:extLst>
          </p:cNvPr>
          <p:cNvSpPr txBox="1"/>
          <p:nvPr/>
        </p:nvSpPr>
        <p:spPr>
          <a:xfrm>
            <a:off x="838199" y="3121514"/>
            <a:ext cx="7543801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2800" b="1" i="0" u="none" strike="noStrike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71% </a:t>
            </a:r>
            <a:r>
              <a:rPr lang="en-IN" sz="2800" b="0" i="0" u="none" strike="noStrike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of Indian Gen Z aspire to achieve financial independence</a:t>
            </a:r>
            <a:r>
              <a:rPr lang="en-IN" sz="2800" dirty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en-IN" sz="2800" b="0" i="0" u="none" strike="noStrike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This indicates a strong desire for autonomy and financial stability among the cohort. </a:t>
            </a:r>
            <a:endParaRPr lang="en-US" sz="28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29588427-52E9-F14D-F929-071822814658}"/>
              </a:ext>
            </a:extLst>
          </p:cNvPr>
          <p:cNvSpPr txBox="1"/>
          <p:nvPr/>
        </p:nvSpPr>
        <p:spPr>
          <a:xfrm>
            <a:off x="609600" y="9639300"/>
            <a:ext cx="441960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50" dirty="0">
                <a:latin typeface="Century Gothic" panose="020B0502020202020204" pitchFamily="34" charset="0"/>
              </a:rPr>
              <a:t>Source : Economic Times, home credit 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4EBBEC7-79A9-F03C-1D6A-A985AD7DA296}"/>
              </a:ext>
            </a:extLst>
          </p:cNvPr>
          <p:cNvSpPr txBox="1"/>
          <p:nvPr/>
        </p:nvSpPr>
        <p:spPr>
          <a:xfrm>
            <a:off x="9906000" y="3120160"/>
            <a:ext cx="7924801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latin typeface="Arial" panose="020B0604020202020204" pitchFamily="34" charset="0"/>
                <a:cs typeface="Arial" panose="020B0604020202020204" pitchFamily="34" charset="0"/>
              </a:rPr>
              <a:t>46% </a:t>
            </a: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of Indian Gen Z express their desire for education about finance-related tasks and choose the online medium for guidance</a:t>
            </a:r>
          </a:p>
        </p:txBody>
      </p:sp>
      <p:sp>
        <p:nvSpPr>
          <p:cNvPr id="10" name="Freeform 2">
            <a:extLst>
              <a:ext uri="{FF2B5EF4-FFF2-40B4-BE49-F238E27FC236}">
                <a16:creationId xmlns:a16="http://schemas.microsoft.com/office/drawing/2014/main" id="{3FE5FEEA-C130-07C0-F6C6-3DCE947722F2}"/>
              </a:ext>
            </a:extLst>
          </p:cNvPr>
          <p:cNvSpPr/>
          <p:nvPr/>
        </p:nvSpPr>
        <p:spPr>
          <a:xfrm>
            <a:off x="3712297" y="3541389"/>
            <a:ext cx="10429865" cy="6953243"/>
          </a:xfrm>
          <a:custGeom>
            <a:avLst/>
            <a:gdLst/>
            <a:ahLst/>
            <a:cxnLst/>
            <a:rect l="l" t="t" r="r" b="b"/>
            <a:pathLst>
              <a:path w="10429865" h="6953243">
                <a:moveTo>
                  <a:pt x="0" y="0"/>
                </a:moveTo>
                <a:lnTo>
                  <a:pt x="10429866" y="0"/>
                </a:lnTo>
                <a:lnTo>
                  <a:pt x="10429866" y="6953244"/>
                </a:lnTo>
                <a:lnTo>
                  <a:pt x="0" y="6953244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555078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5">
            <a:extLst>
              <a:ext uri="{FF2B5EF4-FFF2-40B4-BE49-F238E27FC236}">
                <a16:creationId xmlns:a16="http://schemas.microsoft.com/office/drawing/2014/main" id="{B832F015-D7C4-8951-7926-5AEEA1D1D59A}"/>
              </a:ext>
            </a:extLst>
          </p:cNvPr>
          <p:cNvSpPr/>
          <p:nvPr/>
        </p:nvSpPr>
        <p:spPr>
          <a:xfrm>
            <a:off x="15927941" y="5504284"/>
            <a:ext cx="4720117" cy="7706313"/>
          </a:xfrm>
          <a:custGeom>
            <a:avLst/>
            <a:gdLst/>
            <a:ahLst/>
            <a:cxnLst/>
            <a:rect l="l" t="t" r="r" b="b"/>
            <a:pathLst>
              <a:path w="4720117" h="7706313">
                <a:moveTo>
                  <a:pt x="0" y="0"/>
                </a:moveTo>
                <a:lnTo>
                  <a:pt x="4720117" y="0"/>
                </a:lnTo>
                <a:lnTo>
                  <a:pt x="4720117" y="7706313"/>
                </a:lnTo>
                <a:lnTo>
                  <a:pt x="0" y="770631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TextBox 5">
            <a:extLst>
              <a:ext uri="{FF2B5EF4-FFF2-40B4-BE49-F238E27FC236}">
                <a16:creationId xmlns:a16="http://schemas.microsoft.com/office/drawing/2014/main" id="{396F5ACD-7704-D09E-FF27-DDEE310465BB}"/>
              </a:ext>
            </a:extLst>
          </p:cNvPr>
          <p:cNvSpPr txBox="1"/>
          <p:nvPr/>
        </p:nvSpPr>
        <p:spPr>
          <a:xfrm>
            <a:off x="5199484" y="2816904"/>
            <a:ext cx="9307618" cy="57047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4901"/>
              </a:lnSpc>
            </a:pPr>
            <a:r>
              <a:rPr lang="en-US" sz="3000" b="1" dirty="0">
                <a:solidFill>
                  <a:srgbClr val="0A1D35"/>
                </a:solidFill>
                <a:latin typeface="Century Gothic Paneuropean"/>
              </a:rPr>
              <a:t>These shifts can be broadly understood as</a:t>
            </a:r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8F2BEC5A-0CDC-72C4-8E9A-68AC57D16FA0}"/>
              </a:ext>
            </a:extLst>
          </p:cNvPr>
          <p:cNvSpPr/>
          <p:nvPr/>
        </p:nvSpPr>
        <p:spPr>
          <a:xfrm>
            <a:off x="4018384" y="4457700"/>
            <a:ext cx="2362200" cy="2209800"/>
          </a:xfrm>
          <a:prstGeom prst="ellipse">
            <a:avLst/>
          </a:prstGeom>
          <a:solidFill>
            <a:srgbClr val="F6C45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tx1"/>
                </a:solidFill>
                <a:latin typeface="Century Gothic" panose="020B0502020202020204" pitchFamily="34" charset="0"/>
              </a:rPr>
              <a:t>Borrowing</a:t>
            </a:r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F90137A7-D7E2-09EC-31C6-4A1AEF25BA14}"/>
              </a:ext>
            </a:extLst>
          </p:cNvPr>
          <p:cNvSpPr/>
          <p:nvPr/>
        </p:nvSpPr>
        <p:spPr>
          <a:xfrm>
            <a:off x="7942684" y="4457700"/>
            <a:ext cx="2362200" cy="2209800"/>
          </a:xfrm>
          <a:prstGeom prst="ellipse">
            <a:avLst/>
          </a:prstGeom>
          <a:solidFill>
            <a:srgbClr val="F6C45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tx1"/>
                </a:solidFill>
                <a:latin typeface="Century Gothic" panose="020B0502020202020204" pitchFamily="34" charset="0"/>
              </a:rPr>
              <a:t>Spending</a:t>
            </a:r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C319215F-647D-9895-E9C2-01ADAD587E16}"/>
              </a:ext>
            </a:extLst>
          </p:cNvPr>
          <p:cNvSpPr/>
          <p:nvPr/>
        </p:nvSpPr>
        <p:spPr>
          <a:xfrm>
            <a:off x="11866984" y="4457700"/>
            <a:ext cx="2362200" cy="2209800"/>
          </a:xfrm>
          <a:prstGeom prst="ellipse">
            <a:avLst/>
          </a:prstGeom>
          <a:solidFill>
            <a:srgbClr val="F6C45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tx1"/>
                </a:solidFill>
                <a:latin typeface="Century Gothic" panose="020B0502020202020204" pitchFamily="34" charset="0"/>
              </a:rPr>
              <a:t>Growing</a:t>
            </a:r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E7821567-E1F8-16A5-66EB-8AECB79098F0}"/>
              </a:ext>
            </a:extLst>
          </p:cNvPr>
          <p:cNvCxnSpPr/>
          <p:nvPr/>
        </p:nvCxnSpPr>
        <p:spPr>
          <a:xfrm>
            <a:off x="4677302" y="3502704"/>
            <a:ext cx="8839200" cy="0"/>
          </a:xfrm>
          <a:prstGeom prst="line">
            <a:avLst/>
          </a:prstGeom>
          <a:ln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>
            <a:extLst>
              <a:ext uri="{FF2B5EF4-FFF2-40B4-BE49-F238E27FC236}">
                <a16:creationId xmlns:a16="http://schemas.microsoft.com/office/drawing/2014/main" id="{A196EBA2-A353-FCA8-DC23-134BD8EEC05F}"/>
              </a:ext>
            </a:extLst>
          </p:cNvPr>
          <p:cNvSpPr txBox="1"/>
          <p:nvPr/>
        </p:nvSpPr>
        <p:spPr>
          <a:xfrm>
            <a:off x="4386943" y="3983152"/>
            <a:ext cx="28396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i="1" dirty="0"/>
              <a:t>Attitude towards 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9D604681-AFD8-7A12-B917-AE78CEC66FBC}"/>
              </a:ext>
            </a:extLst>
          </p:cNvPr>
          <p:cNvSpPr txBox="1"/>
          <p:nvPr/>
        </p:nvSpPr>
        <p:spPr>
          <a:xfrm>
            <a:off x="8142073" y="3983152"/>
            <a:ext cx="28396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i="1" dirty="0"/>
              <a:t>Attitude towards 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B0A4CBFA-8B26-E7FA-C664-84D7E4A0F291}"/>
              </a:ext>
            </a:extLst>
          </p:cNvPr>
          <p:cNvSpPr txBox="1"/>
          <p:nvPr/>
        </p:nvSpPr>
        <p:spPr>
          <a:xfrm>
            <a:off x="12115800" y="3973044"/>
            <a:ext cx="28396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i="1" dirty="0"/>
              <a:t>Attitude towards </a:t>
            </a:r>
          </a:p>
        </p:txBody>
      </p:sp>
      <p:sp>
        <p:nvSpPr>
          <p:cNvPr id="12" name="Freeform 5">
            <a:extLst>
              <a:ext uri="{FF2B5EF4-FFF2-40B4-BE49-F238E27FC236}">
                <a16:creationId xmlns:a16="http://schemas.microsoft.com/office/drawing/2014/main" id="{F4697E3F-6444-AEF1-AA62-239789D079CB}"/>
              </a:ext>
            </a:extLst>
          </p:cNvPr>
          <p:cNvSpPr/>
          <p:nvPr/>
        </p:nvSpPr>
        <p:spPr>
          <a:xfrm rot="-10800000">
            <a:off x="-2327562" y="-465776"/>
            <a:ext cx="4720117" cy="7706313"/>
          </a:xfrm>
          <a:custGeom>
            <a:avLst/>
            <a:gdLst/>
            <a:ahLst/>
            <a:cxnLst/>
            <a:rect l="l" t="t" r="r" b="b"/>
            <a:pathLst>
              <a:path w="4720117" h="7706313">
                <a:moveTo>
                  <a:pt x="0" y="0"/>
                </a:moveTo>
                <a:lnTo>
                  <a:pt x="4720117" y="0"/>
                </a:lnTo>
                <a:lnTo>
                  <a:pt x="4720117" y="7706313"/>
                </a:lnTo>
                <a:lnTo>
                  <a:pt x="0" y="770631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410519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ounded Rectangular Callout 15">
            <a:extLst>
              <a:ext uri="{FF2B5EF4-FFF2-40B4-BE49-F238E27FC236}">
                <a16:creationId xmlns:a16="http://schemas.microsoft.com/office/drawing/2014/main" id="{178031CA-BF67-D0E1-8D43-3415B5C38D4B}"/>
              </a:ext>
            </a:extLst>
          </p:cNvPr>
          <p:cNvSpPr/>
          <p:nvPr/>
        </p:nvSpPr>
        <p:spPr>
          <a:xfrm>
            <a:off x="10134600" y="1866900"/>
            <a:ext cx="7924800" cy="2020141"/>
          </a:xfrm>
          <a:prstGeom prst="wedgeRoundRectCallout">
            <a:avLst/>
          </a:prstGeom>
          <a:solidFill>
            <a:srgbClr val="F6C45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Freeform 3">
            <a:extLst>
              <a:ext uri="{FF2B5EF4-FFF2-40B4-BE49-F238E27FC236}">
                <a16:creationId xmlns:a16="http://schemas.microsoft.com/office/drawing/2014/main" id="{1B6F54DC-177B-AC30-6FC2-71365C5109F3}"/>
              </a:ext>
            </a:extLst>
          </p:cNvPr>
          <p:cNvSpPr/>
          <p:nvPr/>
        </p:nvSpPr>
        <p:spPr>
          <a:xfrm rot="-5400000">
            <a:off x="14506650" y="4398012"/>
            <a:ext cx="7562700" cy="8291676"/>
          </a:xfrm>
          <a:custGeom>
            <a:avLst/>
            <a:gdLst/>
            <a:ahLst/>
            <a:cxnLst/>
            <a:rect l="l" t="t" r="r" b="b"/>
            <a:pathLst>
              <a:path w="7562700" h="8291676">
                <a:moveTo>
                  <a:pt x="0" y="0"/>
                </a:moveTo>
                <a:lnTo>
                  <a:pt x="7562700" y="0"/>
                </a:lnTo>
                <a:lnTo>
                  <a:pt x="7562700" y="8291677"/>
                </a:lnTo>
                <a:lnTo>
                  <a:pt x="0" y="8291677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xmlns="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>
              <a:latin typeface="Century Gothic" panose="020B0502020202020204" pitchFamily="34" charset="0"/>
            </a:endParaRPr>
          </a:p>
        </p:txBody>
      </p:sp>
      <p:sp>
        <p:nvSpPr>
          <p:cNvPr id="2" name="TextBox 5"/>
          <p:cNvSpPr txBox="1"/>
          <p:nvPr/>
        </p:nvSpPr>
        <p:spPr>
          <a:xfrm>
            <a:off x="796688" y="2151618"/>
            <a:ext cx="17384818" cy="80932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ts val="7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3S of Gen Z’s Credit Impetus </a:t>
            </a:r>
            <a:endParaRPr kumimoji="0" lang="en-US" sz="4400" b="0" i="0" u="none" strike="noStrike" kern="1200" cap="none" spc="0" normalizeH="0" baseline="0" noProof="0" dirty="0">
              <a:ln>
                <a:noFill/>
              </a:ln>
              <a:solidFill>
                <a:srgbClr val="0A1D35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8DD329EF-90DE-950A-138A-4BBDBBF53605}"/>
              </a:ext>
            </a:extLst>
          </p:cNvPr>
          <p:cNvSpPr txBox="1"/>
          <p:nvPr/>
        </p:nvSpPr>
        <p:spPr>
          <a:xfrm>
            <a:off x="796688" y="3569951"/>
            <a:ext cx="8038473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Gen Z seeks credit with 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Speed, Simplicity, and Security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, driving the rise of 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new age financial institutions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that offer quick loans without the complexity of traditional banks. </a:t>
            </a:r>
            <a:endParaRPr kumimoji="0" lang="en-IN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</p:txBody>
      </p:sp>
      <p:sp>
        <p:nvSpPr>
          <p:cNvPr id="5" name="AutoShape 13"/>
          <p:cNvSpPr/>
          <p:nvPr/>
        </p:nvSpPr>
        <p:spPr>
          <a:xfrm>
            <a:off x="778158" y="3119956"/>
            <a:ext cx="6492240" cy="0"/>
          </a:xfrm>
          <a:prstGeom prst="line">
            <a:avLst/>
          </a:prstGeom>
          <a:ln w="38100" cap="flat">
            <a:solidFill>
              <a:srgbClr val="F5BB47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C88065E7-74D3-5C39-D971-1B1AC431B87B}"/>
              </a:ext>
            </a:extLst>
          </p:cNvPr>
          <p:cNvSpPr txBox="1"/>
          <p:nvPr/>
        </p:nvSpPr>
        <p:spPr>
          <a:xfrm>
            <a:off x="754967" y="7929023"/>
            <a:ext cx="848794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They are cautious and in search of flexible options </a:t>
            </a:r>
            <a:r>
              <a:rPr lang="en-US" sz="2200" b="1" dirty="0">
                <a:solidFill>
                  <a:prstClr val="black"/>
                </a:solidFill>
                <a:latin typeface="Century Gothic" panose="020B0502020202020204" pitchFamily="34" charset="0"/>
              </a:rPr>
              <a:t>for </a:t>
            </a:r>
            <a:r>
              <a:rPr kumimoji="0" lang="en-US" sz="2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credit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73% </a:t>
            </a:r>
            <a:r>
              <a:rPr kumimoji="0" lang="en-US" sz="22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Gen Z have used BNPL services</a:t>
            </a:r>
            <a:endParaRPr kumimoji="0" lang="en-IN" sz="180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2F46CA49-A40B-82DC-D7A0-87E1A1DBE725}"/>
              </a:ext>
            </a:extLst>
          </p:cNvPr>
          <p:cNvSpPr txBox="1"/>
          <p:nvPr/>
        </p:nvSpPr>
        <p:spPr>
          <a:xfrm>
            <a:off x="796688" y="5505834"/>
            <a:ext cx="6201437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They are diligent and aware: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2.9X</a:t>
            </a: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growth in Gen Z consumers monitoring their credit regularly</a:t>
            </a:r>
            <a:endParaRPr kumimoji="0" lang="en-IN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8EC03D57-53B2-E50E-1A30-7DCD848E16D9}"/>
              </a:ext>
            </a:extLst>
          </p:cNvPr>
          <p:cNvSpPr txBox="1"/>
          <p:nvPr/>
        </p:nvSpPr>
        <p:spPr>
          <a:xfrm>
            <a:off x="778158" y="7027357"/>
            <a:ext cx="649224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53% </a:t>
            </a: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are concerned about the data collected</a:t>
            </a:r>
            <a:endParaRPr kumimoji="0" lang="en-IN" sz="2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8DD329EF-90DE-950A-138A-4BBDBBF53605}"/>
              </a:ext>
            </a:extLst>
          </p:cNvPr>
          <p:cNvSpPr txBox="1"/>
          <p:nvPr/>
        </p:nvSpPr>
        <p:spPr>
          <a:xfrm>
            <a:off x="10602756" y="2184956"/>
            <a:ext cx="7456644" cy="13849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cs typeface="Arial" panose="020B0604020202020204" pitchFamily="34" charset="0"/>
              </a:rPr>
              <a:t>“</a:t>
            </a:r>
            <a:r>
              <a:rPr kumimoji="0" lang="en-US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cs typeface="Arial" panose="020B0604020202020204" pitchFamily="34" charset="0"/>
              </a:rPr>
              <a:t>I prefer the convenience and simplicity of UPI over credit card, as even a vendor on road accepts UPI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cs typeface="Arial" panose="020B0604020202020204" pitchFamily="34" charset="0"/>
              </a:rPr>
              <a:t>”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</a:rPr>
              <a:t>-Naveen 26 </a:t>
            </a:r>
            <a:r>
              <a:rPr kumimoji="0" lang="en-US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</a:rPr>
              <a:t>Yrs</a:t>
            </a:r>
            <a:r>
              <a:rPr kumimoji="0" lang="en-US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</a:rPr>
              <a:t> Old</a:t>
            </a:r>
            <a:endParaRPr kumimoji="0" lang="en-IN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</a:endParaRPr>
          </a:p>
        </p:txBody>
      </p:sp>
      <p:sp>
        <p:nvSpPr>
          <p:cNvPr id="4" name="Freeform 2">
            <a:extLst>
              <a:ext uri="{FF2B5EF4-FFF2-40B4-BE49-F238E27FC236}">
                <a16:creationId xmlns:a16="http://schemas.microsoft.com/office/drawing/2014/main" id="{AA066971-655D-7977-76BB-4D0212C4BC40}"/>
              </a:ext>
            </a:extLst>
          </p:cNvPr>
          <p:cNvSpPr/>
          <p:nvPr/>
        </p:nvSpPr>
        <p:spPr>
          <a:xfrm>
            <a:off x="12192662" y="3050627"/>
            <a:ext cx="6201437" cy="7562700"/>
          </a:xfrm>
          <a:custGeom>
            <a:avLst/>
            <a:gdLst/>
            <a:ahLst/>
            <a:cxnLst/>
            <a:rect l="l" t="t" r="r" b="b"/>
            <a:pathLst>
              <a:path w="5734131" h="6953243">
                <a:moveTo>
                  <a:pt x="0" y="0"/>
                </a:moveTo>
                <a:lnTo>
                  <a:pt x="5734132" y="0"/>
                </a:lnTo>
                <a:lnTo>
                  <a:pt x="5734132" y="6953244"/>
                </a:lnTo>
                <a:lnTo>
                  <a:pt x="0" y="6953244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r="-81890"/>
            </a:stretch>
          </a:blipFill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68886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21">
            <a:extLst>
              <a:ext uri="{FF2B5EF4-FFF2-40B4-BE49-F238E27FC236}">
                <a16:creationId xmlns:a16="http://schemas.microsoft.com/office/drawing/2014/main" id="{701294BB-CB3E-2148-0E46-98430212DE9C}"/>
              </a:ext>
            </a:extLst>
          </p:cNvPr>
          <p:cNvSpPr/>
          <p:nvPr/>
        </p:nvSpPr>
        <p:spPr>
          <a:xfrm>
            <a:off x="10192861" y="6188763"/>
            <a:ext cx="6774034" cy="1403742"/>
          </a:xfrm>
          <a:prstGeom prst="rect">
            <a:avLst/>
          </a:prstGeom>
          <a:noFill/>
          <a:ln>
            <a:solidFill>
              <a:srgbClr val="F6C45E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IN" dirty="0">
              <a:solidFill>
                <a:schemeClr val="tx1"/>
              </a:solidFill>
              <a:latin typeface="Century Gothic" panose="020B0502020202020204" pitchFamily="34" charset="0"/>
            </a:endParaRP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701294BB-CB3E-2148-0E46-98430212DE9C}"/>
              </a:ext>
            </a:extLst>
          </p:cNvPr>
          <p:cNvSpPr/>
          <p:nvPr/>
        </p:nvSpPr>
        <p:spPr>
          <a:xfrm>
            <a:off x="1321105" y="6188763"/>
            <a:ext cx="5808924" cy="1403742"/>
          </a:xfrm>
          <a:prstGeom prst="rect">
            <a:avLst/>
          </a:prstGeom>
          <a:noFill/>
          <a:ln>
            <a:solidFill>
              <a:srgbClr val="F6C45E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IN" dirty="0">
              <a:solidFill>
                <a:schemeClr val="tx1"/>
              </a:solidFill>
              <a:latin typeface="Century Gothic" panose="020B0502020202020204" pitchFamily="34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8DD329EF-90DE-950A-138A-4BBDBBF53605}"/>
              </a:ext>
            </a:extLst>
          </p:cNvPr>
          <p:cNvSpPr txBox="1"/>
          <p:nvPr/>
        </p:nvSpPr>
        <p:spPr>
          <a:xfrm>
            <a:off x="6863080" y="647578"/>
            <a:ext cx="10829854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400" dirty="0">
                <a:latin typeface="Century Gothic" panose="020B0502020202020204" pitchFamily="34" charset="0"/>
              </a:rPr>
              <a:t>Gen Z prioritizes </a:t>
            </a:r>
            <a:r>
              <a:rPr lang="en-US" sz="2400" b="1" dirty="0">
                <a:latin typeface="Century Gothic" panose="020B0502020202020204" pitchFamily="34" charset="0"/>
              </a:rPr>
              <a:t>self-indulgence and personal enhancement </a:t>
            </a:r>
            <a:r>
              <a:rPr lang="en-US" sz="2400" dirty="0">
                <a:latin typeface="Century Gothic" panose="020B0502020202020204" pitchFamily="34" charset="0"/>
              </a:rPr>
              <a:t>when allocating their own financial resources, reflecting a discerning focus on </a:t>
            </a:r>
            <a:r>
              <a:rPr lang="en-US" sz="2400" b="1" dirty="0">
                <a:latin typeface="Century Gothic" panose="020B0502020202020204" pitchFamily="34" charset="0"/>
              </a:rPr>
              <a:t>personal gratification and overall well-being</a:t>
            </a:r>
            <a:endParaRPr lang="en-IN" sz="2400" b="1" dirty="0">
              <a:latin typeface="Century Gothic" panose="020B0502020202020204" pitchFamily="34" charset="0"/>
            </a:endParaRPr>
          </a:p>
        </p:txBody>
      </p:sp>
      <p:sp>
        <p:nvSpPr>
          <p:cNvPr id="3" name="TextBox 5"/>
          <p:cNvSpPr txBox="1"/>
          <p:nvPr/>
        </p:nvSpPr>
        <p:spPr>
          <a:xfrm>
            <a:off x="1196337" y="2815013"/>
            <a:ext cx="7042825" cy="53835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4900"/>
              </a:lnSpc>
            </a:pPr>
            <a:r>
              <a:rPr lang="en-US" sz="2400" dirty="0">
                <a:solidFill>
                  <a:srgbClr val="0A1D35"/>
                </a:solidFill>
                <a:latin typeface="Century Gothic" panose="020B0502020202020204" pitchFamily="34" charset="0"/>
              </a:rPr>
              <a:t>Popular Spending Apps are anchored in UPI</a:t>
            </a:r>
          </a:p>
        </p:txBody>
      </p:sp>
      <p:sp>
        <p:nvSpPr>
          <p:cNvPr id="4" name="AutoShape 13"/>
          <p:cNvSpPr/>
          <p:nvPr/>
        </p:nvSpPr>
        <p:spPr>
          <a:xfrm flipH="1">
            <a:off x="6393583" y="468742"/>
            <a:ext cx="28189" cy="1569660"/>
          </a:xfrm>
          <a:prstGeom prst="line">
            <a:avLst/>
          </a:prstGeom>
          <a:ln w="38100" cap="flat">
            <a:solidFill>
              <a:srgbClr val="F5BB47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>
              <a:latin typeface="Century Gothic" panose="020B0502020202020204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1781772" y="2777988"/>
            <a:ext cx="4267200" cy="55066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4900"/>
              </a:lnSpc>
            </a:pPr>
            <a:r>
              <a:rPr lang="en-US" sz="2400" dirty="0">
                <a:solidFill>
                  <a:srgbClr val="0A1D35"/>
                </a:solidFill>
                <a:latin typeface="Century Gothic" panose="020B0502020202020204" pitchFamily="34" charset="0"/>
              </a:rPr>
              <a:t>Top Spending Categories</a:t>
            </a:r>
          </a:p>
        </p:txBody>
      </p:sp>
      <p:pic>
        <p:nvPicPr>
          <p:cNvPr id="1028" name="Picture 4" descr="Pullover clothing - Clothes &amp; Accessories Icons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92861" y="4138281"/>
            <a:ext cx="1154218" cy="11542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815291" y="4376869"/>
            <a:ext cx="1001818" cy="740808"/>
          </a:xfrm>
          <a:prstGeom prst="rect">
            <a:avLst/>
          </a:prstGeom>
        </p:spPr>
      </p:pic>
      <p:pic>
        <p:nvPicPr>
          <p:cNvPr id="1032" name="Picture 8" descr="Electronics Icons - Free SVG &amp; PNG Electronics Images - Noun Project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278007" y="4173660"/>
            <a:ext cx="990600" cy="990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8DD329EF-90DE-950A-138A-4BBDBBF53605}"/>
              </a:ext>
            </a:extLst>
          </p:cNvPr>
          <p:cNvSpPr txBox="1"/>
          <p:nvPr/>
        </p:nvSpPr>
        <p:spPr>
          <a:xfrm>
            <a:off x="10192861" y="5443302"/>
            <a:ext cx="144780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000" dirty="0">
                <a:latin typeface="Century Gothic" panose="020B0502020202020204" pitchFamily="34" charset="0"/>
              </a:rPr>
              <a:t>Apparel</a:t>
            </a:r>
            <a:endParaRPr lang="en-IN" sz="2000" b="1" dirty="0">
              <a:latin typeface="Century Gothic" panose="020B0502020202020204" pitchFamily="34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8DD329EF-90DE-950A-138A-4BBDBBF53605}"/>
              </a:ext>
            </a:extLst>
          </p:cNvPr>
          <p:cNvSpPr txBox="1"/>
          <p:nvPr/>
        </p:nvSpPr>
        <p:spPr>
          <a:xfrm>
            <a:off x="13915372" y="5443302"/>
            <a:ext cx="320040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000" dirty="0">
                <a:latin typeface="Century Gothic" panose="020B0502020202020204" pitchFamily="34" charset="0"/>
              </a:rPr>
              <a:t>Beauty &amp; Personal Care</a:t>
            </a:r>
            <a:endParaRPr lang="en-IN" sz="2000" b="1" dirty="0">
              <a:latin typeface="Century Gothic" panose="020B0502020202020204" pitchFamily="34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8DD329EF-90DE-950A-138A-4BBDBBF53605}"/>
              </a:ext>
            </a:extLst>
          </p:cNvPr>
          <p:cNvSpPr txBox="1"/>
          <p:nvPr/>
        </p:nvSpPr>
        <p:spPr>
          <a:xfrm>
            <a:off x="12003264" y="5443302"/>
            <a:ext cx="1969982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000" dirty="0">
                <a:latin typeface="Century Gothic" panose="020B0502020202020204" pitchFamily="34" charset="0"/>
              </a:rPr>
              <a:t>Electronics</a:t>
            </a:r>
            <a:endParaRPr lang="en-IN" sz="2000" b="1" dirty="0">
              <a:latin typeface="Century Gothic" panose="020B0502020202020204" pitchFamily="34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10811795" y="6559366"/>
            <a:ext cx="5536166" cy="73866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r>
              <a:rPr lang="en-US" sz="2400" b="1" dirty="0">
                <a:solidFill>
                  <a:srgbClr val="0A1D35"/>
                </a:solidFill>
                <a:latin typeface="Century Gothic" panose="020B0502020202020204" pitchFamily="34" charset="0"/>
              </a:rPr>
              <a:t>54% </a:t>
            </a:r>
            <a:r>
              <a:rPr lang="en-US" sz="2400" dirty="0">
                <a:solidFill>
                  <a:srgbClr val="0A1D35"/>
                </a:solidFill>
                <a:latin typeface="Century Gothic" panose="020B0502020202020204" pitchFamily="34" charset="0"/>
              </a:rPr>
              <a:t>Indian Gen Z spends on Clothing and Accessories every month</a:t>
            </a:r>
          </a:p>
        </p:txBody>
      </p:sp>
      <p:pic>
        <p:nvPicPr>
          <p:cNvPr id="1034" name="Picture 10" descr="Download Paytm Logo in SVG Vector or PNG File Format - Logo.wine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874" t="23133" r="6899" b="22545"/>
          <a:stretch/>
        </p:blipFill>
        <p:spPr bwMode="auto">
          <a:xfrm>
            <a:off x="914046" y="4261923"/>
            <a:ext cx="1789112" cy="7514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6" name="Picture 12" descr="Google Pay Logo PNG Transparent Background Free Download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66588" y="3939809"/>
            <a:ext cx="1551162" cy="15511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8" name="Picture 14" descr="Download Phonepe Logo in SVG Vector or PNG File Format - Logo.wine"/>
          <p:cNvPicPr>
            <a:picLocks noChangeAspect="1" noChangeArrowheads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750" t="29340" r="8550" b="29310"/>
          <a:stretch/>
        </p:blipFill>
        <p:spPr bwMode="auto">
          <a:xfrm>
            <a:off x="5120640" y="4228777"/>
            <a:ext cx="2602265" cy="8674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" name="TextBox 19"/>
          <p:cNvSpPr txBox="1"/>
          <p:nvPr/>
        </p:nvSpPr>
        <p:spPr>
          <a:xfrm>
            <a:off x="1866620" y="6559366"/>
            <a:ext cx="5263409" cy="73866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r>
              <a:rPr lang="en-US" sz="2400" b="1" dirty="0">
                <a:solidFill>
                  <a:srgbClr val="0A1D35"/>
                </a:solidFill>
                <a:latin typeface="Century Gothic" panose="020B0502020202020204" pitchFamily="34" charset="0"/>
              </a:rPr>
              <a:t>70% </a:t>
            </a:r>
            <a:r>
              <a:rPr lang="en-US" sz="2400" dirty="0">
                <a:solidFill>
                  <a:srgbClr val="0A1D35"/>
                </a:solidFill>
                <a:latin typeface="Century Gothic" panose="020B0502020202020204" pitchFamily="34" charset="0"/>
              </a:rPr>
              <a:t>Gen Z in India use mobile wallets for ease of transactions</a:t>
            </a:r>
          </a:p>
        </p:txBody>
      </p:sp>
      <p:sp>
        <p:nvSpPr>
          <p:cNvPr id="5" name="Freeform 3">
            <a:extLst>
              <a:ext uri="{FF2B5EF4-FFF2-40B4-BE49-F238E27FC236}">
                <a16:creationId xmlns:a16="http://schemas.microsoft.com/office/drawing/2014/main" id="{2FEA2F49-F122-9CAA-FC3A-08C681AE6B16}"/>
              </a:ext>
            </a:extLst>
          </p:cNvPr>
          <p:cNvSpPr/>
          <p:nvPr/>
        </p:nvSpPr>
        <p:spPr>
          <a:xfrm>
            <a:off x="4917129" y="7741661"/>
            <a:ext cx="7562700" cy="8291676"/>
          </a:xfrm>
          <a:custGeom>
            <a:avLst/>
            <a:gdLst/>
            <a:ahLst/>
            <a:cxnLst/>
            <a:rect l="l" t="t" r="r" b="b"/>
            <a:pathLst>
              <a:path w="7562700" h="8291676">
                <a:moveTo>
                  <a:pt x="0" y="0"/>
                </a:moveTo>
                <a:lnTo>
                  <a:pt x="7562700" y="0"/>
                </a:lnTo>
                <a:lnTo>
                  <a:pt x="7562700" y="8291677"/>
                </a:lnTo>
                <a:lnTo>
                  <a:pt x="0" y="8291677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xmlns="" r:embed="rId10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>
              <a:latin typeface="Century Gothic" panose="020B0502020202020204" pitchFamily="34" charset="0"/>
            </a:endParaRPr>
          </a:p>
        </p:txBody>
      </p:sp>
      <p:sp>
        <p:nvSpPr>
          <p:cNvPr id="7" name="TextBox 5">
            <a:extLst>
              <a:ext uri="{FF2B5EF4-FFF2-40B4-BE49-F238E27FC236}">
                <a16:creationId xmlns:a16="http://schemas.microsoft.com/office/drawing/2014/main" id="{E2210E75-DBD8-AC88-F530-07F672A3B94D}"/>
              </a:ext>
            </a:extLst>
          </p:cNvPr>
          <p:cNvSpPr txBox="1"/>
          <p:nvPr/>
        </p:nvSpPr>
        <p:spPr>
          <a:xfrm>
            <a:off x="1025384" y="822685"/>
            <a:ext cx="7673095" cy="86177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r>
              <a:rPr lang="en-US" sz="2800" b="1" dirty="0">
                <a:solidFill>
                  <a:srgbClr val="0A1D35"/>
                </a:solidFill>
                <a:latin typeface="Century Gothic" panose="020B0502020202020204" pitchFamily="34" charset="0"/>
              </a:rPr>
              <a:t>Gen Z are discerning and</a:t>
            </a:r>
          </a:p>
          <a:p>
            <a:r>
              <a:rPr lang="en-US" sz="2800" b="1" dirty="0">
                <a:solidFill>
                  <a:srgbClr val="0A1D35"/>
                </a:solidFill>
                <a:latin typeface="Century Gothic" panose="020B0502020202020204" pitchFamily="34" charset="0"/>
              </a:rPr>
              <a:t>dynamic spenders  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EA2D0B82-FAE0-46CD-9D9D-D2B2FE0647CF}"/>
              </a:ext>
            </a:extLst>
          </p:cNvPr>
          <p:cNvCxnSpPr/>
          <p:nvPr/>
        </p:nvCxnSpPr>
        <p:spPr>
          <a:xfrm>
            <a:off x="2286000" y="3543300"/>
            <a:ext cx="3505200" cy="0"/>
          </a:xfrm>
          <a:prstGeom prst="line">
            <a:avLst/>
          </a:prstGeom>
          <a:ln>
            <a:solidFill>
              <a:srgbClr val="F6C45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F4A0E579-B704-54C3-F978-EF1BF339D612}"/>
              </a:ext>
            </a:extLst>
          </p:cNvPr>
          <p:cNvCxnSpPr/>
          <p:nvPr/>
        </p:nvCxnSpPr>
        <p:spPr>
          <a:xfrm>
            <a:off x="11781772" y="3541643"/>
            <a:ext cx="3505200" cy="0"/>
          </a:xfrm>
          <a:prstGeom prst="line">
            <a:avLst/>
          </a:prstGeom>
          <a:ln>
            <a:solidFill>
              <a:srgbClr val="F6C45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3408965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ounded Rectangular Callout 8">
            <a:extLst>
              <a:ext uri="{FF2B5EF4-FFF2-40B4-BE49-F238E27FC236}">
                <a16:creationId xmlns:a16="http://schemas.microsoft.com/office/drawing/2014/main" id="{6B97DD54-0753-EC05-823C-4931897ACB4D}"/>
              </a:ext>
            </a:extLst>
          </p:cNvPr>
          <p:cNvSpPr/>
          <p:nvPr/>
        </p:nvSpPr>
        <p:spPr>
          <a:xfrm>
            <a:off x="381000" y="7272864"/>
            <a:ext cx="6938025" cy="1967448"/>
          </a:xfrm>
          <a:prstGeom prst="wedgeRoundRectCallout">
            <a:avLst/>
          </a:prstGeom>
          <a:solidFill>
            <a:srgbClr val="F6C45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AutoShape 13"/>
          <p:cNvSpPr/>
          <p:nvPr/>
        </p:nvSpPr>
        <p:spPr>
          <a:xfrm>
            <a:off x="914400" y="2420747"/>
            <a:ext cx="6492240" cy="0"/>
          </a:xfrm>
          <a:prstGeom prst="line">
            <a:avLst/>
          </a:prstGeom>
          <a:ln w="38100" cap="flat">
            <a:solidFill>
              <a:srgbClr val="F5BB47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</a:endParaRPr>
          </a:p>
        </p:txBody>
      </p:sp>
      <p:sp>
        <p:nvSpPr>
          <p:cNvPr id="8" name="TextBox 5"/>
          <p:cNvSpPr txBox="1"/>
          <p:nvPr/>
        </p:nvSpPr>
        <p:spPr>
          <a:xfrm>
            <a:off x="967184" y="3032198"/>
            <a:ext cx="6023822" cy="53931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ts val="49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A1D35"/>
                </a:solidFill>
                <a:effectLst/>
                <a:uLnTx/>
                <a:uFillTx/>
                <a:latin typeface="Century Gothic" panose="020B0502020202020204" pitchFamily="34" charset="0"/>
              </a:rPr>
              <a:t>Popular Investment Apps among Gen Z</a:t>
            </a:r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srgbClr val="0A1D35"/>
              </a:solidFill>
              <a:effectLst/>
              <a:uLnTx/>
              <a:uFillTx/>
              <a:latin typeface="Century Gothic" panose="020B0502020202020204" pitchFamily="34" charset="0"/>
            </a:endParaRPr>
          </a:p>
        </p:txBody>
      </p:sp>
      <p:pic>
        <p:nvPicPr>
          <p:cNvPr id="1026" name="Picture 2" descr="File:Groww app logo.png - Wikipedia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7184" y="4106405"/>
            <a:ext cx="2644288" cy="7201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File:Paytm Money Logo.png - Wikimedia Commons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67146" y="4063925"/>
            <a:ext cx="2325407" cy="8855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upstox logo - Trade Brains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3810" y="5375356"/>
            <a:ext cx="2404837" cy="7334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Zerodha - True Poster Boy Of The Indian Startup Ecosystem - Marketing In  Asia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469" t="27062" r="20156" b="29537"/>
          <a:stretch/>
        </p:blipFill>
        <p:spPr bwMode="auto">
          <a:xfrm>
            <a:off x="4319545" y="5212833"/>
            <a:ext cx="2020607" cy="9837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TextBox 5"/>
          <p:cNvSpPr txBox="1"/>
          <p:nvPr/>
        </p:nvSpPr>
        <p:spPr>
          <a:xfrm>
            <a:off x="932667" y="7633758"/>
            <a:ext cx="6023822" cy="110799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l" defTabSz="914400" rtl="0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i="0" u="none" strike="noStrike" kern="1200" cap="none" spc="0" normalizeH="0" baseline="0" noProof="0" dirty="0">
                <a:ln>
                  <a:noFill/>
                </a:ln>
                <a:solidFill>
                  <a:srgbClr val="0A1D35"/>
                </a:solidFill>
                <a:effectLst/>
                <a:uLnTx/>
                <a:uFillTx/>
                <a:latin typeface="Century Gothic" panose="020B0502020202020204" pitchFamily="34" charset="0"/>
              </a:rPr>
              <a:t>While most believe that they are oscillating between 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A1D35"/>
                </a:solidFill>
                <a:effectLst/>
                <a:uLnTx/>
                <a:uFillTx/>
                <a:latin typeface="Century Gothic" panose="020B0502020202020204" pitchFamily="34" charset="0"/>
              </a:rPr>
              <a:t>YOLO and FOMO, </a:t>
            </a:r>
            <a:r>
              <a:rPr kumimoji="0" lang="en-US" sz="2400" i="0" u="none" strike="noStrike" kern="1200" cap="none" spc="0" normalizeH="0" baseline="0" noProof="0" dirty="0">
                <a:ln>
                  <a:noFill/>
                </a:ln>
                <a:solidFill>
                  <a:srgbClr val="0A1D35"/>
                </a:solidFill>
                <a:effectLst/>
                <a:uLnTx/>
                <a:uFillTx/>
                <a:latin typeface="Century Gothic" panose="020B0502020202020204" pitchFamily="34" charset="0"/>
              </a:rPr>
              <a:t>they are looking for long-term dreams</a:t>
            </a:r>
          </a:p>
        </p:txBody>
      </p:sp>
      <p:pic>
        <p:nvPicPr>
          <p:cNvPr id="2050" name="Picture 2" descr="Modern house - Free real estate icons"/>
          <p:cNvPicPr>
            <a:picLocks noChangeAspect="1" noChangeArrowheads="1"/>
          </p:cNvPicPr>
          <p:nvPr/>
        </p:nvPicPr>
        <p:blipFill>
          <a:blip r:embed="rId7" cstate="print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24660" y="2004327"/>
            <a:ext cx="1036320" cy="10363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Luxury car icon super design concept unique Vector Image"/>
          <p:cNvPicPr>
            <a:picLocks noChangeAspect="1" noChangeArrowheads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354" t="31852" r="2246" b="40740"/>
          <a:stretch/>
        </p:blipFill>
        <p:spPr bwMode="auto">
          <a:xfrm>
            <a:off x="13005501" y="2420747"/>
            <a:ext cx="1808637" cy="5922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Travel Icons - Travel Icon Free Png - Free PNG Images | TOPpng"/>
          <p:cNvPicPr>
            <a:picLocks noChangeAspect="1" noChangeArrowheads="1"/>
          </p:cNvPicPr>
          <p:nvPr/>
        </p:nvPicPr>
        <p:blipFill>
          <a:blip r:embed="rId9" cstate="print">
            <a:biLevel thresh="50000"/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0" b="100000" l="0" r="100000">
                        <a14:foregroundMark x1="44762" y1="55180" x2="44762" y2="55180"/>
                        <a14:foregroundMark x1="82857" y1="35739" x2="82857" y2="35739"/>
                        <a14:foregroundMark x1="68929" y1="63679" x2="68929" y2="6367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885700" y="1927218"/>
            <a:ext cx="1317866" cy="13476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TextBox 5"/>
          <p:cNvSpPr txBox="1"/>
          <p:nvPr/>
        </p:nvSpPr>
        <p:spPr>
          <a:xfrm>
            <a:off x="9677400" y="3366169"/>
            <a:ext cx="2852662" cy="61555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0A1D35"/>
                </a:solidFill>
                <a:effectLst/>
                <a:uLnTx/>
                <a:uFillTx/>
                <a:latin typeface="Century Gothic" panose="020B0502020202020204" pitchFamily="34" charset="0"/>
              </a:rPr>
              <a:t>77% </a:t>
            </a:r>
            <a:r>
              <a:rPr kumimoji="0" lang="en-US" sz="2000" i="0" u="none" strike="noStrike" kern="1200" cap="none" spc="0" normalizeH="0" baseline="0" noProof="0" dirty="0">
                <a:ln>
                  <a:noFill/>
                </a:ln>
                <a:solidFill>
                  <a:srgbClr val="0A1D35"/>
                </a:solidFill>
                <a:effectLst/>
                <a:uLnTx/>
                <a:uFillTx/>
                <a:latin typeface="Century Gothic" panose="020B0502020202020204" pitchFamily="34" charset="0"/>
              </a:rPr>
              <a:t>want to become Homeowner</a:t>
            </a:r>
          </a:p>
        </p:txBody>
      </p:sp>
      <p:sp>
        <p:nvSpPr>
          <p:cNvPr id="18" name="TextBox 5"/>
          <p:cNvSpPr txBox="1"/>
          <p:nvPr/>
        </p:nvSpPr>
        <p:spPr>
          <a:xfrm>
            <a:off x="13128256" y="3324735"/>
            <a:ext cx="2562401" cy="61555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0A1D35"/>
                </a:solidFill>
                <a:effectLst/>
                <a:uLnTx/>
                <a:uFillTx/>
                <a:latin typeface="Century Gothic" panose="020B0502020202020204" pitchFamily="34" charset="0"/>
              </a:rPr>
              <a:t>59% </a:t>
            </a:r>
            <a:r>
              <a:rPr kumimoji="0" lang="en-US" sz="2000" i="0" u="none" strike="noStrike" kern="1200" cap="none" spc="0" normalizeH="0" baseline="0" noProof="0" dirty="0">
                <a:ln>
                  <a:noFill/>
                </a:ln>
                <a:solidFill>
                  <a:srgbClr val="0A1D35"/>
                </a:solidFill>
                <a:effectLst/>
                <a:uLnTx/>
                <a:uFillTx/>
                <a:latin typeface="Century Gothic" panose="020B0502020202020204" pitchFamily="34" charset="0"/>
              </a:rPr>
              <a:t>dream of buying a car </a:t>
            </a:r>
          </a:p>
        </p:txBody>
      </p:sp>
      <p:sp>
        <p:nvSpPr>
          <p:cNvPr id="19" name="TextBox 5"/>
          <p:cNvSpPr txBox="1"/>
          <p:nvPr/>
        </p:nvSpPr>
        <p:spPr>
          <a:xfrm>
            <a:off x="15734927" y="3366168"/>
            <a:ext cx="1886208" cy="61555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0A1D35"/>
                </a:solidFill>
                <a:effectLst/>
                <a:uLnTx/>
                <a:uFillTx/>
                <a:latin typeface="Century Gothic" panose="020B0502020202020204" pitchFamily="34" charset="0"/>
              </a:rPr>
              <a:t>55% </a:t>
            </a:r>
            <a:r>
              <a:rPr kumimoji="0" lang="en-US" sz="2000" i="0" u="none" strike="noStrike" kern="1200" cap="none" spc="0" normalizeH="0" baseline="0" noProof="0" dirty="0">
                <a:ln>
                  <a:noFill/>
                </a:ln>
                <a:solidFill>
                  <a:srgbClr val="0A1D35"/>
                </a:solidFill>
                <a:effectLst/>
                <a:uLnTx/>
                <a:uFillTx/>
                <a:latin typeface="Century Gothic" panose="020B0502020202020204" pitchFamily="34" charset="0"/>
              </a:rPr>
              <a:t>want to travel abroad </a:t>
            </a:r>
          </a:p>
        </p:txBody>
      </p:sp>
      <p:sp>
        <p:nvSpPr>
          <p:cNvPr id="20" name="TextBox 5"/>
          <p:cNvSpPr txBox="1"/>
          <p:nvPr/>
        </p:nvSpPr>
        <p:spPr>
          <a:xfrm>
            <a:off x="11378673" y="4440441"/>
            <a:ext cx="6008254" cy="53931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ts val="49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400" dirty="0">
                <a:solidFill>
                  <a:srgbClr val="0A1D35"/>
                </a:solidFill>
                <a:latin typeface="Century Gothic" panose="020B0502020202020204" pitchFamily="34" charset="0"/>
              </a:rPr>
              <a:t>They also s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A1D35"/>
                </a:solidFill>
                <a:effectLst/>
                <a:uLnTx/>
                <a:uFillTx/>
                <a:latin typeface="Century Gothic" panose="020B0502020202020204" pitchFamily="34" charset="0"/>
              </a:rPr>
              <a:t>eek Immediate Gratification </a:t>
            </a:r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srgbClr val="0A1D35"/>
              </a:solidFill>
              <a:effectLst/>
              <a:uLnTx/>
              <a:uFillTx/>
              <a:latin typeface="Century Gothic" panose="020B0502020202020204" pitchFamily="34" charset="0"/>
            </a:endParaRPr>
          </a:p>
        </p:txBody>
      </p:sp>
      <p:grpSp>
        <p:nvGrpSpPr>
          <p:cNvPr id="2" name="Group 1"/>
          <p:cNvGrpSpPr/>
          <p:nvPr/>
        </p:nvGrpSpPr>
        <p:grpSpPr>
          <a:xfrm>
            <a:off x="11871817" y="5279875"/>
            <a:ext cx="1312859" cy="1092445"/>
            <a:chOff x="10851964" y="6712626"/>
            <a:chExt cx="1653419" cy="1605034"/>
          </a:xfrm>
        </p:grpSpPr>
        <p:pic>
          <p:nvPicPr>
            <p:cNvPr id="2056" name="Picture 8" descr="Smartphone - Free technology icons"/>
            <p:cNvPicPr>
              <a:picLocks noChangeAspect="1" noChangeArrowheads="1"/>
            </p:cNvPicPr>
            <p:nvPr/>
          </p:nvPicPr>
          <p:blipFill>
            <a:blip r:embed="rId1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851964" y="6712626"/>
              <a:ext cx="1358196" cy="135819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058" name="Picture 10" descr="Smart watch icon with heart. icon related to technology, smart device. line  icon style. Simple design editable 10788304 Vector Art at Vecteezy"/>
            <p:cNvPicPr>
              <a:picLocks noChangeAspect="1" noChangeArrowheads="1"/>
            </p:cNvPicPr>
            <p:nvPr/>
          </p:nvPicPr>
          <p:blipFill rotWithShape="1">
            <a:blip r:embed="rId12" cstate="print">
              <a:extLst>
                <a:ext uri="{BEBA8EAE-BF5A-486C-A8C5-ECC9F3942E4B}">
                  <a14:imgProps xmlns:a14="http://schemas.microsoft.com/office/drawing/2010/main">
                    <a14:imgLayer r:embed="rId13">
                      <a14:imgEffect>
                        <a14:backgroundRemoval t="10625" b="90469" l="19740" r="77604">
                          <a14:foregroundMark x1="53385" y1="34427" x2="53385" y2="34427"/>
                          <a14:foregroundMark x1="56406" y1="28594" x2="56406" y2="28594"/>
                          <a14:foregroundMark x1="53385" y1="19740" x2="53385" y2="19740"/>
                          <a14:foregroundMark x1="41927" y1="19948" x2="57813" y2="19479"/>
                          <a14:foregroundMark x1="36823" y1="26719" x2="67396" y2="71094"/>
                          <a14:foregroundMark x1="66458" y1="28594" x2="40781" y2="26979"/>
                          <a14:foregroundMark x1="29583" y1="33750" x2="30052" y2="67813"/>
                          <a14:foregroundMark x1="42188" y1="82031" x2="57135" y2="77865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2535" t="8169" r="15096" b="7789"/>
            <a:stretch/>
          </p:blipFill>
          <p:spPr bwMode="auto">
            <a:xfrm>
              <a:off x="11330565" y="6953355"/>
              <a:ext cx="1174818" cy="136430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2060" name="Picture 12" descr="Furniture - Free furniture and household icons"/>
          <p:cNvPicPr>
            <a:picLocks noChangeAspect="1" noChangeArrowheads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27253" y="5138759"/>
            <a:ext cx="1173968" cy="11739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5" name="AutoShape 13"/>
          <p:cNvSpPr/>
          <p:nvPr/>
        </p:nvSpPr>
        <p:spPr>
          <a:xfrm>
            <a:off x="10561043" y="4231997"/>
            <a:ext cx="6492240" cy="0"/>
          </a:xfrm>
          <a:prstGeom prst="line">
            <a:avLst/>
          </a:prstGeom>
          <a:ln w="38100" cap="flat">
            <a:solidFill>
              <a:srgbClr val="F5BB47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</a:endParaRPr>
          </a:p>
        </p:txBody>
      </p:sp>
      <p:sp>
        <p:nvSpPr>
          <p:cNvPr id="26" name="TextBox 5"/>
          <p:cNvSpPr txBox="1"/>
          <p:nvPr/>
        </p:nvSpPr>
        <p:spPr>
          <a:xfrm>
            <a:off x="11133987" y="6621710"/>
            <a:ext cx="6324600" cy="30777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0A1D35"/>
                </a:solidFill>
                <a:effectLst/>
                <a:uLnTx/>
                <a:uFillTx/>
                <a:latin typeface="Century Gothic" panose="020B0502020202020204" pitchFamily="34" charset="0"/>
              </a:rPr>
              <a:t>35% </a:t>
            </a:r>
            <a:r>
              <a:rPr kumimoji="0" lang="en-US" sz="2000" i="0" u="none" strike="noStrike" kern="1200" cap="none" spc="0" normalizeH="0" baseline="0" noProof="0" dirty="0">
                <a:ln>
                  <a:noFill/>
                </a:ln>
                <a:solidFill>
                  <a:srgbClr val="0A1D35"/>
                </a:solidFill>
                <a:effectLst/>
                <a:uLnTx/>
                <a:uFillTx/>
                <a:latin typeface="Century Gothic" panose="020B0502020202020204" pitchFamily="34" charset="0"/>
              </a:rPr>
              <a:t>Gen Z desire to buy electronics and furniture</a:t>
            </a:r>
          </a:p>
        </p:txBody>
      </p:sp>
      <p:sp>
        <p:nvSpPr>
          <p:cNvPr id="27" name="AutoShape 13"/>
          <p:cNvSpPr/>
          <p:nvPr/>
        </p:nvSpPr>
        <p:spPr>
          <a:xfrm>
            <a:off x="11844800" y="7264294"/>
            <a:ext cx="4130040" cy="8570"/>
          </a:xfrm>
          <a:prstGeom prst="line">
            <a:avLst/>
          </a:prstGeom>
          <a:ln w="38100" cap="flat">
            <a:solidFill>
              <a:srgbClr val="F5BB47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</a:endParaRPr>
          </a:p>
        </p:txBody>
      </p:sp>
      <p:pic>
        <p:nvPicPr>
          <p:cNvPr id="2062" name="Picture 14" descr="Download and share clipart about Business Icons, 3,100 Free Files In Png,  Eps, Svg Format - Finance Icon Png,… | Business icon, Business icons  vector, Finance icons"/>
          <p:cNvPicPr>
            <a:picLocks noChangeAspect="1" noChangeArrowheads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487400" y="8164565"/>
            <a:ext cx="1164257" cy="10757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0" name="TextBox 5"/>
          <p:cNvSpPr txBox="1"/>
          <p:nvPr/>
        </p:nvSpPr>
        <p:spPr>
          <a:xfrm>
            <a:off x="11103731" y="9569476"/>
            <a:ext cx="6324600" cy="30777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0A1D35"/>
                </a:solidFill>
                <a:effectLst/>
                <a:uLnTx/>
                <a:uFillTx/>
                <a:latin typeface="Century Gothic" panose="020B0502020202020204" pitchFamily="34" charset="0"/>
              </a:rPr>
              <a:t>35% </a:t>
            </a:r>
            <a:r>
              <a:rPr kumimoji="0" lang="en-US" sz="2000" i="0" u="none" strike="noStrike" kern="1200" cap="none" spc="0" normalizeH="0" baseline="0" noProof="0" dirty="0">
                <a:ln>
                  <a:noFill/>
                </a:ln>
                <a:solidFill>
                  <a:srgbClr val="0A1D35"/>
                </a:solidFill>
                <a:effectLst/>
                <a:uLnTx/>
                <a:uFillTx/>
                <a:latin typeface="Century Gothic" panose="020B0502020202020204" pitchFamily="34" charset="0"/>
              </a:rPr>
              <a:t>Gen Z invest to start a business in future</a:t>
            </a:r>
          </a:p>
        </p:txBody>
      </p:sp>
      <p:sp>
        <p:nvSpPr>
          <p:cNvPr id="4" name="TextBox 5">
            <a:extLst>
              <a:ext uri="{FF2B5EF4-FFF2-40B4-BE49-F238E27FC236}">
                <a16:creationId xmlns:a16="http://schemas.microsoft.com/office/drawing/2014/main" id="{C93D6D63-4EEC-FCED-B690-CD3A2182CCFD}"/>
              </a:ext>
            </a:extLst>
          </p:cNvPr>
          <p:cNvSpPr txBox="1"/>
          <p:nvPr/>
        </p:nvSpPr>
        <p:spPr>
          <a:xfrm>
            <a:off x="914400" y="1252942"/>
            <a:ext cx="7673095" cy="86177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r>
              <a:rPr lang="en-IN" sz="2800" b="1" i="0" u="none" strike="noStrike" dirty="0">
                <a:effectLst/>
                <a:latin typeface="Century Gothic" panose="020B0502020202020204" pitchFamily="34" charset="0"/>
              </a:rPr>
              <a:t>Gen Z Pioneers: Nurturing a Growth Mindset in the World of Investing</a:t>
            </a:r>
            <a:endParaRPr lang="en-US" sz="2800" b="1" dirty="0">
              <a:latin typeface="Century Gothic" panose="020B0502020202020204" pitchFamily="34" charset="0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1062EB65-2418-A773-BE54-A91B05455546}"/>
              </a:ext>
            </a:extLst>
          </p:cNvPr>
          <p:cNvSpPr/>
          <p:nvPr/>
        </p:nvSpPr>
        <p:spPr>
          <a:xfrm rot="758155">
            <a:off x="8820014" y="-201536"/>
            <a:ext cx="108644" cy="10680589"/>
          </a:xfrm>
          <a:prstGeom prst="rect">
            <a:avLst/>
          </a:prstGeom>
          <a:solidFill>
            <a:srgbClr val="F6C45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5">
            <a:extLst>
              <a:ext uri="{FF2B5EF4-FFF2-40B4-BE49-F238E27FC236}">
                <a16:creationId xmlns:a16="http://schemas.microsoft.com/office/drawing/2014/main" id="{8011BB1E-9A59-1F0E-0062-7E37CDFD309D}"/>
              </a:ext>
            </a:extLst>
          </p:cNvPr>
          <p:cNvSpPr txBox="1"/>
          <p:nvPr/>
        </p:nvSpPr>
        <p:spPr>
          <a:xfrm>
            <a:off x="12530062" y="1547413"/>
            <a:ext cx="6008254" cy="53931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ts val="49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i="0" u="none" strike="noStrike" kern="1200" cap="none" spc="0" normalizeH="0" baseline="0" noProof="0" dirty="0">
                <a:ln>
                  <a:noFill/>
                </a:ln>
                <a:solidFill>
                  <a:srgbClr val="0A1D35"/>
                </a:solidFill>
                <a:effectLst/>
                <a:uLnTx/>
                <a:uFillTx/>
                <a:latin typeface="Century Gothic" panose="020B0502020202020204" pitchFamily="34" charset="0"/>
              </a:rPr>
              <a:t>Laced </a:t>
            </a:r>
            <a:r>
              <a:rPr lang="en-US" sz="2400" dirty="0">
                <a:solidFill>
                  <a:srgbClr val="0A1D35"/>
                </a:solidFill>
                <a:latin typeface="Century Gothic" panose="020B0502020202020204" pitchFamily="34" charset="0"/>
              </a:rPr>
              <a:t>with ambition</a:t>
            </a:r>
            <a:endParaRPr kumimoji="0" lang="en-US" sz="2400" i="0" u="none" strike="noStrike" kern="1200" cap="none" spc="0" normalizeH="0" baseline="0" noProof="0" dirty="0">
              <a:ln>
                <a:noFill/>
              </a:ln>
              <a:solidFill>
                <a:srgbClr val="0A1D35"/>
              </a:solidFill>
              <a:effectLst/>
              <a:uLnTx/>
              <a:uFillTx/>
              <a:latin typeface="Century Gothic" panose="020B0502020202020204" pitchFamily="34" charset="0"/>
            </a:endParaRPr>
          </a:p>
        </p:txBody>
      </p:sp>
      <p:sp>
        <p:nvSpPr>
          <p:cNvPr id="11" name="TextBox 5">
            <a:extLst>
              <a:ext uri="{FF2B5EF4-FFF2-40B4-BE49-F238E27FC236}">
                <a16:creationId xmlns:a16="http://schemas.microsoft.com/office/drawing/2014/main" id="{E62B489A-8226-1EF7-DAEF-EFA815BDF1A9}"/>
              </a:ext>
            </a:extLst>
          </p:cNvPr>
          <p:cNvSpPr txBox="1"/>
          <p:nvPr/>
        </p:nvSpPr>
        <p:spPr>
          <a:xfrm>
            <a:off x="11020536" y="7448929"/>
            <a:ext cx="6551502" cy="53957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ts val="49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i="0" u="none" strike="noStrike" kern="1200" cap="none" spc="0" normalizeH="0" baseline="0" noProof="0" dirty="0">
                <a:ln>
                  <a:noFill/>
                </a:ln>
                <a:solidFill>
                  <a:srgbClr val="0A1D35"/>
                </a:solidFill>
                <a:effectLst/>
                <a:uLnTx/>
                <a:uFillTx/>
                <a:latin typeface="Century Gothic" panose="020B0502020202020204" pitchFamily="34" charset="0"/>
              </a:rPr>
              <a:t>They are fueled with entrepreneurial spirit</a:t>
            </a:r>
          </a:p>
        </p:txBody>
      </p:sp>
    </p:spTree>
    <p:extLst>
      <p:ext uri="{BB962C8B-B14F-4D97-AF65-F5344CB8AC3E}">
        <p14:creationId xmlns:p14="http://schemas.microsoft.com/office/powerpoint/2010/main" val="143054019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6494196" y="2952793"/>
            <a:ext cx="10247639" cy="206588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5599"/>
              </a:lnSpc>
              <a:spcBef>
                <a:spcPct val="0"/>
              </a:spcBef>
            </a:pPr>
            <a:r>
              <a:rPr lang="en-US" sz="3200" dirty="0">
                <a:solidFill>
                  <a:srgbClr val="0A1D35"/>
                </a:solidFill>
                <a:latin typeface="Century Gothic" panose="020B0502020202020204" pitchFamily="34" charset="0"/>
              </a:rPr>
              <a:t>Therefore, to truly connect with this consumer on digital, we need to  leverage the common thread that ties these consumers together 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5297161" y="5753329"/>
            <a:ext cx="12641710" cy="68897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600"/>
              </a:lnSpc>
              <a:spcBef>
                <a:spcPct val="0"/>
              </a:spcBef>
            </a:pPr>
            <a:r>
              <a:rPr lang="en-US" sz="4000">
                <a:solidFill>
                  <a:srgbClr val="0A1D35"/>
                </a:solidFill>
                <a:latin typeface="Century Gothic Paneuropean"/>
              </a:rPr>
              <a:t>and that’s their need to </a:t>
            </a:r>
            <a:r>
              <a:rPr lang="en-US" sz="4000">
                <a:solidFill>
                  <a:srgbClr val="0A1D35"/>
                </a:solidFill>
                <a:latin typeface="Century Gothic Paneuropean Bold"/>
              </a:rPr>
              <a:t>express, build and belong</a:t>
            </a:r>
          </a:p>
        </p:txBody>
      </p:sp>
      <p:sp>
        <p:nvSpPr>
          <p:cNvPr id="4" name="Freeform 4"/>
          <p:cNvSpPr/>
          <p:nvPr/>
        </p:nvSpPr>
        <p:spPr>
          <a:xfrm>
            <a:off x="-4094055" y="405739"/>
            <a:ext cx="9391216" cy="10296445"/>
          </a:xfrm>
          <a:custGeom>
            <a:avLst/>
            <a:gdLst/>
            <a:ahLst/>
            <a:cxnLst/>
            <a:rect l="l" t="t" r="r" b="b"/>
            <a:pathLst>
              <a:path w="9391216" h="10296445">
                <a:moveTo>
                  <a:pt x="0" y="0"/>
                </a:moveTo>
                <a:lnTo>
                  <a:pt x="9391216" y="0"/>
                </a:lnTo>
                <a:lnTo>
                  <a:pt x="9391216" y="10296446"/>
                </a:lnTo>
                <a:lnTo>
                  <a:pt x="0" y="1029644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5" name="Freeform 5"/>
          <p:cNvSpPr/>
          <p:nvPr/>
        </p:nvSpPr>
        <p:spPr>
          <a:xfrm>
            <a:off x="-542791" y="2218144"/>
            <a:ext cx="5839952" cy="8326745"/>
          </a:xfrm>
          <a:custGeom>
            <a:avLst/>
            <a:gdLst/>
            <a:ahLst/>
            <a:cxnLst/>
            <a:rect l="l" t="t" r="r" b="b"/>
            <a:pathLst>
              <a:path w="5839952" h="8326745">
                <a:moveTo>
                  <a:pt x="0" y="0"/>
                </a:moveTo>
                <a:lnTo>
                  <a:pt x="5839952" y="0"/>
                </a:lnTo>
                <a:lnTo>
                  <a:pt x="5839952" y="8326744"/>
                </a:lnTo>
                <a:lnTo>
                  <a:pt x="0" y="8326744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6" name="Freeform 6"/>
          <p:cNvSpPr/>
          <p:nvPr/>
        </p:nvSpPr>
        <p:spPr>
          <a:xfrm>
            <a:off x="11185875" y="6647155"/>
            <a:ext cx="6127113" cy="574417"/>
          </a:xfrm>
          <a:custGeom>
            <a:avLst/>
            <a:gdLst/>
            <a:ahLst/>
            <a:cxnLst/>
            <a:rect l="l" t="t" r="r" b="b"/>
            <a:pathLst>
              <a:path w="6127113" h="574417">
                <a:moveTo>
                  <a:pt x="0" y="0"/>
                </a:moveTo>
                <a:lnTo>
                  <a:pt x="6127113" y="0"/>
                </a:lnTo>
                <a:lnTo>
                  <a:pt x="6127113" y="574417"/>
                </a:lnTo>
                <a:lnTo>
                  <a:pt x="0" y="574417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xmlns="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952427" y="3467100"/>
            <a:ext cx="14436155" cy="383335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559"/>
              </a:lnSpc>
              <a:spcBef>
                <a:spcPct val="0"/>
              </a:spcBef>
            </a:pPr>
            <a:r>
              <a:rPr lang="en-US" sz="5399" dirty="0">
                <a:solidFill>
                  <a:srgbClr val="0A1D35"/>
                </a:solidFill>
                <a:latin typeface="Century Gothic Paneuropean"/>
              </a:rPr>
              <a:t>This has given way to the emergence of new content opportunities</a:t>
            </a:r>
          </a:p>
          <a:p>
            <a:pPr algn="ctr">
              <a:lnSpc>
                <a:spcPts val="7559"/>
              </a:lnSpc>
              <a:spcBef>
                <a:spcPct val="0"/>
              </a:spcBef>
            </a:pPr>
            <a:endParaRPr lang="en-US" sz="5399" dirty="0">
              <a:solidFill>
                <a:srgbClr val="0A1D35"/>
              </a:solidFill>
              <a:latin typeface="Century Gothic Paneuropean"/>
            </a:endParaRPr>
          </a:p>
          <a:p>
            <a:pPr algn="ctr">
              <a:lnSpc>
                <a:spcPts val="7559"/>
              </a:lnSpc>
              <a:spcBef>
                <a:spcPct val="0"/>
              </a:spcBef>
            </a:pPr>
            <a:r>
              <a:rPr lang="en-US" sz="5399" dirty="0">
                <a:solidFill>
                  <a:srgbClr val="0A1D35"/>
                </a:solidFill>
                <a:latin typeface="Century Gothic Paneuropean"/>
              </a:rPr>
              <a:t>Introducing, </a:t>
            </a:r>
            <a:r>
              <a:rPr lang="en-US" sz="5399" dirty="0">
                <a:solidFill>
                  <a:srgbClr val="0A1D35"/>
                </a:solidFill>
                <a:latin typeface="Century Gothic Paneuropean Bold"/>
              </a:rPr>
              <a:t>Subcultures  </a:t>
            </a:r>
          </a:p>
        </p:txBody>
      </p:sp>
      <p:sp>
        <p:nvSpPr>
          <p:cNvPr id="3" name="Freeform 3"/>
          <p:cNvSpPr/>
          <p:nvPr/>
        </p:nvSpPr>
        <p:spPr>
          <a:xfrm>
            <a:off x="8070474" y="5647458"/>
            <a:ext cx="2200060" cy="206256"/>
          </a:xfrm>
          <a:custGeom>
            <a:avLst/>
            <a:gdLst/>
            <a:ahLst/>
            <a:cxnLst/>
            <a:rect l="l" t="t" r="r" b="b"/>
            <a:pathLst>
              <a:path w="2200060" h="206256">
                <a:moveTo>
                  <a:pt x="0" y="0"/>
                </a:moveTo>
                <a:lnTo>
                  <a:pt x="2200060" y="0"/>
                </a:lnTo>
                <a:lnTo>
                  <a:pt x="2200060" y="206256"/>
                </a:lnTo>
                <a:lnTo>
                  <a:pt x="0" y="20625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4" name="Freeform 3">
            <a:extLst>
              <a:ext uri="{FF2B5EF4-FFF2-40B4-BE49-F238E27FC236}">
                <a16:creationId xmlns:a16="http://schemas.microsoft.com/office/drawing/2014/main" id="{B6C6CFD5-1AD6-CB18-6965-75FE59171A61}"/>
              </a:ext>
            </a:extLst>
          </p:cNvPr>
          <p:cNvSpPr/>
          <p:nvPr/>
        </p:nvSpPr>
        <p:spPr>
          <a:xfrm>
            <a:off x="15927941" y="3234456"/>
            <a:ext cx="4720117" cy="7706313"/>
          </a:xfrm>
          <a:custGeom>
            <a:avLst/>
            <a:gdLst/>
            <a:ahLst/>
            <a:cxnLst/>
            <a:rect l="l" t="t" r="r" b="b"/>
            <a:pathLst>
              <a:path w="4720117" h="7706313">
                <a:moveTo>
                  <a:pt x="0" y="0"/>
                </a:moveTo>
                <a:lnTo>
                  <a:pt x="4720117" y="0"/>
                </a:lnTo>
                <a:lnTo>
                  <a:pt x="4720117" y="7706313"/>
                </a:lnTo>
                <a:lnTo>
                  <a:pt x="0" y="7706313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5" name="Freeform 5">
            <a:extLst>
              <a:ext uri="{FF2B5EF4-FFF2-40B4-BE49-F238E27FC236}">
                <a16:creationId xmlns:a16="http://schemas.microsoft.com/office/drawing/2014/main" id="{34761802-36C0-995E-EA61-9837D94873FE}"/>
              </a:ext>
            </a:extLst>
          </p:cNvPr>
          <p:cNvSpPr/>
          <p:nvPr/>
        </p:nvSpPr>
        <p:spPr>
          <a:xfrm rot="-10800000">
            <a:off x="-2360059" y="-578019"/>
            <a:ext cx="4720117" cy="7706313"/>
          </a:xfrm>
          <a:custGeom>
            <a:avLst/>
            <a:gdLst/>
            <a:ahLst/>
            <a:cxnLst/>
            <a:rect l="l" t="t" r="r" b="b"/>
            <a:pathLst>
              <a:path w="4720117" h="7706313">
                <a:moveTo>
                  <a:pt x="0" y="0"/>
                </a:moveTo>
                <a:lnTo>
                  <a:pt x="4720117" y="0"/>
                </a:lnTo>
                <a:lnTo>
                  <a:pt x="4720117" y="7706313"/>
                </a:lnTo>
                <a:lnTo>
                  <a:pt x="0" y="7706313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3"/>
          <p:cNvSpPr/>
          <p:nvPr/>
        </p:nvSpPr>
        <p:spPr>
          <a:xfrm>
            <a:off x="6938748" y="5754443"/>
            <a:ext cx="1022350" cy="1022350"/>
          </a:xfrm>
          <a:custGeom>
            <a:avLst/>
            <a:gdLst/>
            <a:ahLst/>
            <a:cxnLst/>
            <a:rect l="l" t="t" r="r" b="b"/>
            <a:pathLst>
              <a:path w="1022350" h="1022350">
                <a:moveTo>
                  <a:pt x="0" y="0"/>
                </a:moveTo>
                <a:lnTo>
                  <a:pt x="1022350" y="0"/>
                </a:lnTo>
                <a:lnTo>
                  <a:pt x="1022350" y="1022350"/>
                </a:lnTo>
                <a:lnTo>
                  <a:pt x="0" y="102235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4" name="Freeform 4"/>
          <p:cNvSpPr/>
          <p:nvPr/>
        </p:nvSpPr>
        <p:spPr>
          <a:xfrm>
            <a:off x="10868824" y="5801115"/>
            <a:ext cx="975677" cy="975677"/>
          </a:xfrm>
          <a:custGeom>
            <a:avLst/>
            <a:gdLst/>
            <a:ahLst/>
            <a:cxnLst/>
            <a:rect l="l" t="t" r="r" b="b"/>
            <a:pathLst>
              <a:path w="975677" h="975677">
                <a:moveTo>
                  <a:pt x="0" y="0"/>
                </a:moveTo>
                <a:lnTo>
                  <a:pt x="975677" y="0"/>
                </a:lnTo>
                <a:lnTo>
                  <a:pt x="975677" y="975678"/>
                </a:lnTo>
                <a:lnTo>
                  <a:pt x="0" y="97567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5" name="TextBox 5"/>
          <p:cNvSpPr txBox="1"/>
          <p:nvPr/>
        </p:nvSpPr>
        <p:spPr>
          <a:xfrm>
            <a:off x="2982025" y="599623"/>
            <a:ext cx="10926847" cy="24638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4900"/>
              </a:lnSpc>
            </a:pPr>
            <a:r>
              <a:rPr lang="en-US" sz="3500" dirty="0">
                <a:solidFill>
                  <a:srgbClr val="0A1D35"/>
                </a:solidFill>
                <a:latin typeface="Century Gothic Paneuropean Italics"/>
              </a:rPr>
              <a:t>What?</a:t>
            </a:r>
          </a:p>
          <a:p>
            <a:pPr>
              <a:lnSpc>
                <a:spcPts val="4900"/>
              </a:lnSpc>
            </a:pPr>
            <a:r>
              <a:rPr lang="en-US" sz="3500" dirty="0">
                <a:solidFill>
                  <a:srgbClr val="0A1D35"/>
                </a:solidFill>
                <a:latin typeface="Century Gothic Paneuropean"/>
              </a:rPr>
              <a:t> </a:t>
            </a:r>
          </a:p>
          <a:p>
            <a:pPr>
              <a:lnSpc>
                <a:spcPts val="4900"/>
              </a:lnSpc>
              <a:spcBef>
                <a:spcPct val="0"/>
              </a:spcBef>
            </a:pPr>
            <a:r>
              <a:rPr lang="en-US" sz="3500" dirty="0">
                <a:solidFill>
                  <a:srgbClr val="0A1D35"/>
                </a:solidFill>
                <a:latin typeface="Century Gothic Paneuropean"/>
              </a:rPr>
              <a:t>A group of people with a strong sense of shared </a:t>
            </a:r>
            <a:r>
              <a:rPr lang="en-US" sz="3500" dirty="0">
                <a:solidFill>
                  <a:srgbClr val="0A1D35"/>
                </a:solidFill>
                <a:latin typeface="Century Gothic Paneuropean Bold"/>
              </a:rPr>
              <a:t>cultural capital  </a:t>
            </a:r>
          </a:p>
        </p:txBody>
      </p:sp>
      <p:sp>
        <p:nvSpPr>
          <p:cNvPr id="6" name="Freeform 6"/>
          <p:cNvSpPr/>
          <p:nvPr/>
        </p:nvSpPr>
        <p:spPr>
          <a:xfrm>
            <a:off x="2982025" y="1428830"/>
            <a:ext cx="2200060" cy="206256"/>
          </a:xfrm>
          <a:custGeom>
            <a:avLst/>
            <a:gdLst/>
            <a:ahLst/>
            <a:cxnLst/>
            <a:rect l="l" t="t" r="r" b="b"/>
            <a:pathLst>
              <a:path w="2200060" h="206256">
                <a:moveTo>
                  <a:pt x="0" y="0"/>
                </a:moveTo>
                <a:lnTo>
                  <a:pt x="2200060" y="0"/>
                </a:lnTo>
                <a:lnTo>
                  <a:pt x="2200060" y="206255"/>
                </a:lnTo>
                <a:lnTo>
                  <a:pt x="0" y="206255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xmlns="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7" name="Freeform 7"/>
          <p:cNvSpPr/>
          <p:nvPr/>
        </p:nvSpPr>
        <p:spPr>
          <a:xfrm>
            <a:off x="2982025" y="4663314"/>
            <a:ext cx="2200060" cy="206256"/>
          </a:xfrm>
          <a:custGeom>
            <a:avLst/>
            <a:gdLst/>
            <a:ahLst/>
            <a:cxnLst/>
            <a:rect l="l" t="t" r="r" b="b"/>
            <a:pathLst>
              <a:path w="2200060" h="206256">
                <a:moveTo>
                  <a:pt x="0" y="0"/>
                </a:moveTo>
                <a:lnTo>
                  <a:pt x="2200060" y="0"/>
                </a:lnTo>
                <a:lnTo>
                  <a:pt x="2200060" y="206256"/>
                </a:lnTo>
                <a:lnTo>
                  <a:pt x="0" y="206256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xmlns="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8" name="Freeform 8"/>
          <p:cNvSpPr/>
          <p:nvPr/>
        </p:nvSpPr>
        <p:spPr>
          <a:xfrm>
            <a:off x="14606962" y="1995324"/>
            <a:ext cx="7562700" cy="8291676"/>
          </a:xfrm>
          <a:custGeom>
            <a:avLst/>
            <a:gdLst/>
            <a:ahLst/>
            <a:cxnLst/>
            <a:rect l="l" t="t" r="r" b="b"/>
            <a:pathLst>
              <a:path w="7562700" h="8291676">
                <a:moveTo>
                  <a:pt x="0" y="0"/>
                </a:moveTo>
                <a:lnTo>
                  <a:pt x="7562699" y="0"/>
                </a:lnTo>
                <a:lnTo>
                  <a:pt x="7562699" y="8291676"/>
                </a:lnTo>
                <a:lnTo>
                  <a:pt x="0" y="8291676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xmlns="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9" name="Freeform 9"/>
          <p:cNvSpPr/>
          <p:nvPr/>
        </p:nvSpPr>
        <p:spPr>
          <a:xfrm>
            <a:off x="12774360" y="227303"/>
            <a:ext cx="5475540" cy="10059697"/>
          </a:xfrm>
          <a:custGeom>
            <a:avLst/>
            <a:gdLst/>
            <a:ahLst/>
            <a:cxnLst/>
            <a:rect l="l" t="t" r="r" b="b"/>
            <a:pathLst>
              <a:path w="5475540" h="10059697">
                <a:moveTo>
                  <a:pt x="0" y="0"/>
                </a:moveTo>
                <a:lnTo>
                  <a:pt x="5475540" y="0"/>
                </a:lnTo>
                <a:lnTo>
                  <a:pt x="5475540" y="10059697"/>
                </a:lnTo>
                <a:lnTo>
                  <a:pt x="0" y="10059697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 r="-22480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0" name="TextBox 10"/>
          <p:cNvSpPr txBox="1"/>
          <p:nvPr/>
        </p:nvSpPr>
        <p:spPr>
          <a:xfrm>
            <a:off x="3056974" y="3873048"/>
            <a:ext cx="10926847" cy="6064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4900"/>
              </a:lnSpc>
              <a:spcBef>
                <a:spcPct val="0"/>
              </a:spcBef>
            </a:pPr>
            <a:r>
              <a:rPr lang="en-US" sz="3500">
                <a:solidFill>
                  <a:srgbClr val="0A1D35"/>
                </a:solidFill>
                <a:latin typeface="Century Gothic Paneuropean Italics"/>
              </a:rPr>
              <a:t>Why? 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1638300" y="7224468"/>
            <a:ext cx="4309848" cy="147192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920"/>
              </a:lnSpc>
            </a:pPr>
            <a:r>
              <a:rPr lang="en-US" sz="2800">
                <a:solidFill>
                  <a:srgbClr val="0A1D35"/>
                </a:solidFill>
                <a:latin typeface="Century Gothic Paneuropean"/>
              </a:rPr>
              <a:t>Highly immersed audience</a:t>
            </a:r>
          </a:p>
          <a:p>
            <a:pPr algn="ctr">
              <a:lnSpc>
                <a:spcPts val="3920"/>
              </a:lnSpc>
              <a:spcBef>
                <a:spcPct val="0"/>
              </a:spcBef>
            </a:pPr>
            <a:r>
              <a:rPr lang="en-US" sz="2800">
                <a:solidFill>
                  <a:srgbClr val="0A1D35"/>
                </a:solidFill>
                <a:latin typeface="Century Gothic Paneuropean"/>
              </a:rPr>
              <a:t> 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5294999" y="7224468"/>
            <a:ext cx="4309848" cy="97662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920"/>
              </a:lnSpc>
            </a:pPr>
            <a:r>
              <a:rPr lang="en-US" sz="2800">
                <a:solidFill>
                  <a:srgbClr val="0A1D35"/>
                </a:solidFill>
                <a:latin typeface="Century Gothic Paneuropean"/>
              </a:rPr>
              <a:t>Authentic </a:t>
            </a:r>
          </a:p>
          <a:p>
            <a:pPr algn="ctr">
              <a:lnSpc>
                <a:spcPts val="3920"/>
              </a:lnSpc>
              <a:spcBef>
                <a:spcPct val="0"/>
              </a:spcBef>
            </a:pPr>
            <a:r>
              <a:rPr lang="en-US" sz="2800">
                <a:solidFill>
                  <a:srgbClr val="0A1D35"/>
                </a:solidFill>
                <a:latin typeface="Century Gothic Paneuropean"/>
              </a:rPr>
              <a:t>connections  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9201739" y="7174538"/>
            <a:ext cx="4309848" cy="97662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920"/>
              </a:lnSpc>
            </a:pPr>
            <a:r>
              <a:rPr lang="en-US" sz="2800">
                <a:solidFill>
                  <a:srgbClr val="0A1D35"/>
                </a:solidFill>
                <a:latin typeface="Century Gothic Paneuropean"/>
              </a:rPr>
              <a:t>Targeted </a:t>
            </a:r>
          </a:p>
          <a:p>
            <a:pPr algn="ctr">
              <a:lnSpc>
                <a:spcPts val="3920"/>
              </a:lnSpc>
              <a:spcBef>
                <a:spcPct val="0"/>
              </a:spcBef>
            </a:pPr>
            <a:r>
              <a:rPr lang="en-US" sz="2800">
                <a:solidFill>
                  <a:srgbClr val="0A1D35"/>
                </a:solidFill>
                <a:latin typeface="Century Gothic Paneuropean"/>
              </a:rPr>
              <a:t>impact</a:t>
            </a:r>
          </a:p>
        </p:txBody>
      </p:sp>
      <p:pic>
        <p:nvPicPr>
          <p:cNvPr id="3074" name="Picture 2" descr="Immersive Icons - Free SVG &amp; PNG Immersive Images - Noun Project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0400" y="5691371"/>
            <a:ext cx="1143000" cy="1143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7694215" y="1356442"/>
            <a:ext cx="2304519" cy="216049"/>
          </a:xfrm>
          <a:custGeom>
            <a:avLst/>
            <a:gdLst/>
            <a:ahLst/>
            <a:cxnLst/>
            <a:rect l="l" t="t" r="r" b="b"/>
            <a:pathLst>
              <a:path w="2304519" h="216049">
                <a:moveTo>
                  <a:pt x="0" y="0"/>
                </a:moveTo>
                <a:lnTo>
                  <a:pt x="2304519" y="0"/>
                </a:lnTo>
                <a:lnTo>
                  <a:pt x="2304519" y="216048"/>
                </a:lnTo>
                <a:lnTo>
                  <a:pt x="0" y="21604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Freeform 3"/>
          <p:cNvSpPr/>
          <p:nvPr/>
        </p:nvSpPr>
        <p:spPr>
          <a:xfrm rot="274307">
            <a:off x="-2440148" y="4078521"/>
            <a:ext cx="7562700" cy="8291676"/>
          </a:xfrm>
          <a:custGeom>
            <a:avLst/>
            <a:gdLst/>
            <a:ahLst/>
            <a:cxnLst/>
            <a:rect l="l" t="t" r="r" b="b"/>
            <a:pathLst>
              <a:path w="7562700" h="8291676">
                <a:moveTo>
                  <a:pt x="0" y="0"/>
                </a:moveTo>
                <a:lnTo>
                  <a:pt x="7562700" y="0"/>
                </a:lnTo>
                <a:lnTo>
                  <a:pt x="7562700" y="8291676"/>
                </a:lnTo>
                <a:lnTo>
                  <a:pt x="0" y="829167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4" name="Freeform 4"/>
          <p:cNvSpPr/>
          <p:nvPr/>
        </p:nvSpPr>
        <p:spPr>
          <a:xfrm rot="-383970">
            <a:off x="-711021" y="1947941"/>
            <a:ext cx="7833837" cy="10449755"/>
          </a:xfrm>
          <a:custGeom>
            <a:avLst/>
            <a:gdLst/>
            <a:ahLst/>
            <a:cxnLst/>
            <a:rect l="l" t="t" r="r" b="b"/>
            <a:pathLst>
              <a:path w="7833837" h="10449755">
                <a:moveTo>
                  <a:pt x="0" y="0"/>
                </a:moveTo>
                <a:lnTo>
                  <a:pt x="7833837" y="0"/>
                </a:lnTo>
                <a:lnTo>
                  <a:pt x="7833837" y="10449754"/>
                </a:lnTo>
                <a:lnTo>
                  <a:pt x="0" y="10449754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5" name="Freeform 5"/>
          <p:cNvSpPr/>
          <p:nvPr/>
        </p:nvSpPr>
        <p:spPr>
          <a:xfrm>
            <a:off x="8139153" y="3908562"/>
            <a:ext cx="7102320" cy="5485532"/>
          </a:xfrm>
          <a:custGeom>
            <a:avLst/>
            <a:gdLst/>
            <a:ahLst/>
            <a:cxnLst/>
            <a:rect l="l" t="t" r="r" b="b"/>
            <a:pathLst>
              <a:path w="7102320" h="5485532">
                <a:moveTo>
                  <a:pt x="0" y="0"/>
                </a:moveTo>
                <a:lnTo>
                  <a:pt x="7102321" y="0"/>
                </a:lnTo>
                <a:lnTo>
                  <a:pt x="7102321" y="5485532"/>
                </a:lnTo>
                <a:lnTo>
                  <a:pt x="0" y="5485532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6" name="TextBox 6"/>
          <p:cNvSpPr txBox="1"/>
          <p:nvPr/>
        </p:nvSpPr>
        <p:spPr>
          <a:xfrm>
            <a:off x="2523030" y="311528"/>
            <a:ext cx="13241941" cy="70809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865"/>
              </a:lnSpc>
              <a:spcBef>
                <a:spcPct val="0"/>
              </a:spcBef>
            </a:pPr>
            <a:r>
              <a:rPr lang="en-US" sz="4189">
                <a:solidFill>
                  <a:srgbClr val="0A1D35"/>
                </a:solidFill>
                <a:latin typeface="Century Gothic Paneuropean"/>
              </a:rPr>
              <a:t>E- Gaming 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843935" y="1848715"/>
            <a:ext cx="17444065" cy="117402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761"/>
              </a:lnSpc>
              <a:spcBef>
                <a:spcPct val="0"/>
              </a:spcBef>
            </a:pPr>
            <a:r>
              <a:rPr lang="en-US" sz="3401">
                <a:solidFill>
                  <a:srgbClr val="0A1D35"/>
                </a:solidFill>
                <a:latin typeface="Century Gothic Paneuropean"/>
              </a:rPr>
              <a:t>Home to the world’s </a:t>
            </a:r>
            <a:r>
              <a:rPr lang="en-US" sz="3401">
                <a:solidFill>
                  <a:srgbClr val="0A1D35"/>
                </a:solidFill>
                <a:latin typeface="Century Gothic Paneuropean Bold"/>
              </a:rPr>
              <a:t>2nd largest base</a:t>
            </a:r>
            <a:r>
              <a:rPr lang="en-US" sz="3401">
                <a:solidFill>
                  <a:srgbClr val="0A1D35"/>
                </a:solidFill>
                <a:latin typeface="Century Gothic Paneuropean"/>
              </a:rPr>
              <a:t> of gamers , </a:t>
            </a:r>
            <a:r>
              <a:rPr lang="en-US" sz="3401">
                <a:solidFill>
                  <a:srgbClr val="0A1D35"/>
                </a:solidFill>
                <a:latin typeface="Century Gothic Paneuropean Bold"/>
              </a:rPr>
              <a:t>E-gaming</a:t>
            </a:r>
            <a:r>
              <a:rPr lang="en-US" sz="3401">
                <a:solidFill>
                  <a:srgbClr val="0A1D35"/>
                </a:solidFill>
                <a:latin typeface="Century Gothic Paneuropean"/>
              </a:rPr>
              <a:t> has become a leading subculture in India 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6615692" y="9686925"/>
            <a:ext cx="1062335" cy="1651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399"/>
              </a:lnSpc>
            </a:pPr>
            <a:r>
              <a:rPr lang="en-US" sz="999">
                <a:solidFill>
                  <a:srgbClr val="0A1D35"/>
                </a:solidFill>
                <a:latin typeface="Canva Sans"/>
              </a:rPr>
              <a:t>Source : Livemint 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8597062" y="3822841"/>
            <a:ext cx="8131976" cy="2006031"/>
          </a:xfrm>
          <a:custGeom>
            <a:avLst/>
            <a:gdLst/>
            <a:ahLst/>
            <a:cxnLst/>
            <a:rect l="l" t="t" r="r" b="b"/>
            <a:pathLst>
              <a:path w="8131976" h="2006031">
                <a:moveTo>
                  <a:pt x="0" y="0"/>
                </a:moveTo>
                <a:lnTo>
                  <a:pt x="8131976" y="0"/>
                </a:lnTo>
                <a:lnTo>
                  <a:pt x="8131976" y="2006031"/>
                </a:lnTo>
                <a:lnTo>
                  <a:pt x="0" y="2006031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Freeform 3"/>
          <p:cNvSpPr/>
          <p:nvPr/>
        </p:nvSpPr>
        <p:spPr>
          <a:xfrm>
            <a:off x="8344754" y="852127"/>
            <a:ext cx="1735424" cy="1081155"/>
          </a:xfrm>
          <a:custGeom>
            <a:avLst/>
            <a:gdLst/>
            <a:ahLst/>
            <a:cxnLst/>
            <a:rect l="l" t="t" r="r" b="b"/>
            <a:pathLst>
              <a:path w="1735424" h="1081155">
                <a:moveTo>
                  <a:pt x="0" y="0"/>
                </a:moveTo>
                <a:lnTo>
                  <a:pt x="1735424" y="0"/>
                </a:lnTo>
                <a:lnTo>
                  <a:pt x="1735424" y="1081155"/>
                </a:lnTo>
                <a:lnTo>
                  <a:pt x="0" y="1081155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b="-45309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4" name="Freeform 4"/>
          <p:cNvSpPr/>
          <p:nvPr/>
        </p:nvSpPr>
        <p:spPr>
          <a:xfrm>
            <a:off x="10559257" y="891878"/>
            <a:ext cx="1735254" cy="1292688"/>
          </a:xfrm>
          <a:custGeom>
            <a:avLst/>
            <a:gdLst/>
            <a:ahLst/>
            <a:cxnLst/>
            <a:rect l="l" t="t" r="r" b="b"/>
            <a:pathLst>
              <a:path w="1735254" h="1292688">
                <a:moveTo>
                  <a:pt x="0" y="0"/>
                </a:moveTo>
                <a:lnTo>
                  <a:pt x="1735255" y="0"/>
                </a:lnTo>
                <a:lnTo>
                  <a:pt x="1735255" y="1292688"/>
                </a:lnTo>
                <a:lnTo>
                  <a:pt x="0" y="1292688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t="-16257" b="-41883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5" name="Freeform 5"/>
          <p:cNvSpPr/>
          <p:nvPr/>
        </p:nvSpPr>
        <p:spPr>
          <a:xfrm>
            <a:off x="15581082" y="853710"/>
            <a:ext cx="1269856" cy="1205287"/>
          </a:xfrm>
          <a:custGeom>
            <a:avLst/>
            <a:gdLst/>
            <a:ahLst/>
            <a:cxnLst/>
            <a:rect l="l" t="t" r="r" b="b"/>
            <a:pathLst>
              <a:path w="1269856" h="1205287">
                <a:moveTo>
                  <a:pt x="0" y="0"/>
                </a:moveTo>
                <a:lnTo>
                  <a:pt x="1269856" y="0"/>
                </a:lnTo>
                <a:lnTo>
                  <a:pt x="1269856" y="1205288"/>
                </a:lnTo>
                <a:lnTo>
                  <a:pt x="0" y="1205288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6" name="Freeform 6"/>
          <p:cNvSpPr/>
          <p:nvPr/>
        </p:nvSpPr>
        <p:spPr>
          <a:xfrm>
            <a:off x="-1340213" y="4825856"/>
            <a:ext cx="7562700" cy="8291676"/>
          </a:xfrm>
          <a:custGeom>
            <a:avLst/>
            <a:gdLst/>
            <a:ahLst/>
            <a:cxnLst/>
            <a:rect l="l" t="t" r="r" b="b"/>
            <a:pathLst>
              <a:path w="7562700" h="8291676">
                <a:moveTo>
                  <a:pt x="0" y="0"/>
                </a:moveTo>
                <a:lnTo>
                  <a:pt x="7562700" y="0"/>
                </a:lnTo>
                <a:lnTo>
                  <a:pt x="7562700" y="8291677"/>
                </a:lnTo>
                <a:lnTo>
                  <a:pt x="0" y="8291677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xmlns="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8" name="Freeform 8"/>
          <p:cNvSpPr/>
          <p:nvPr/>
        </p:nvSpPr>
        <p:spPr>
          <a:xfrm>
            <a:off x="13085087" y="1169852"/>
            <a:ext cx="1362676" cy="889146"/>
          </a:xfrm>
          <a:custGeom>
            <a:avLst/>
            <a:gdLst/>
            <a:ahLst/>
            <a:cxnLst/>
            <a:rect l="l" t="t" r="r" b="b"/>
            <a:pathLst>
              <a:path w="1362676" h="889146">
                <a:moveTo>
                  <a:pt x="0" y="0"/>
                </a:moveTo>
                <a:lnTo>
                  <a:pt x="1362675" y="0"/>
                </a:lnTo>
                <a:lnTo>
                  <a:pt x="1362675" y="889146"/>
                </a:lnTo>
                <a:lnTo>
                  <a:pt x="0" y="889146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xmlns="" r:embed="rId10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9" name="TextBox 9"/>
          <p:cNvSpPr txBox="1"/>
          <p:nvPr/>
        </p:nvSpPr>
        <p:spPr>
          <a:xfrm>
            <a:off x="434798" y="445643"/>
            <a:ext cx="7738505" cy="678891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4900"/>
              </a:lnSpc>
            </a:pPr>
            <a:r>
              <a:rPr lang="en-US" sz="3500">
                <a:solidFill>
                  <a:srgbClr val="0A1D35"/>
                </a:solidFill>
                <a:latin typeface="Century Gothic Paneuropean"/>
              </a:rPr>
              <a:t>E-gaming has harnessed a </a:t>
            </a:r>
            <a:r>
              <a:rPr lang="en-US" sz="3500">
                <a:solidFill>
                  <a:srgbClr val="0A1D35"/>
                </a:solidFill>
                <a:latin typeface="Century Gothic Paneuropean Bold"/>
              </a:rPr>
              <a:t>dedicated and passionate audience</a:t>
            </a:r>
            <a:r>
              <a:rPr lang="en-US" sz="3500">
                <a:solidFill>
                  <a:srgbClr val="0A1D35"/>
                </a:solidFill>
                <a:latin typeface="Century Gothic Paneuropean"/>
              </a:rPr>
              <a:t>, driven by multiple motivations, creating a highly engaged community.</a:t>
            </a:r>
          </a:p>
          <a:p>
            <a:pPr>
              <a:lnSpc>
                <a:spcPts val="5865"/>
              </a:lnSpc>
            </a:pPr>
            <a:endParaRPr lang="en-US" sz="3500">
              <a:solidFill>
                <a:srgbClr val="0A1D35"/>
              </a:solidFill>
              <a:latin typeface="Century Gothic Paneuropean"/>
            </a:endParaRPr>
          </a:p>
          <a:p>
            <a:pPr>
              <a:lnSpc>
                <a:spcPts val="5865"/>
              </a:lnSpc>
            </a:pPr>
            <a:endParaRPr lang="en-US" sz="3500">
              <a:solidFill>
                <a:srgbClr val="0A1D35"/>
              </a:solidFill>
              <a:latin typeface="Century Gothic Paneuropean"/>
            </a:endParaRPr>
          </a:p>
          <a:p>
            <a:pPr>
              <a:lnSpc>
                <a:spcPts val="5865"/>
              </a:lnSpc>
            </a:pPr>
            <a:endParaRPr lang="en-US" sz="3500">
              <a:solidFill>
                <a:srgbClr val="0A1D35"/>
              </a:solidFill>
              <a:latin typeface="Century Gothic Paneuropean"/>
            </a:endParaRPr>
          </a:p>
          <a:p>
            <a:pPr>
              <a:lnSpc>
                <a:spcPts val="5865"/>
              </a:lnSpc>
            </a:pPr>
            <a:endParaRPr lang="en-US" sz="3500">
              <a:solidFill>
                <a:srgbClr val="0A1D35"/>
              </a:solidFill>
              <a:latin typeface="Century Gothic Paneuropean"/>
            </a:endParaRPr>
          </a:p>
          <a:p>
            <a:pPr>
              <a:lnSpc>
                <a:spcPts val="5865"/>
              </a:lnSpc>
              <a:spcBef>
                <a:spcPct val="0"/>
              </a:spcBef>
            </a:pPr>
            <a:endParaRPr lang="en-US" sz="3500">
              <a:solidFill>
                <a:srgbClr val="0A1D35"/>
              </a:solidFill>
              <a:latin typeface="Century Gothic Paneuropean"/>
            </a:endParaRPr>
          </a:p>
        </p:txBody>
      </p:sp>
      <p:sp>
        <p:nvSpPr>
          <p:cNvPr id="10" name="TextBox 10"/>
          <p:cNvSpPr txBox="1"/>
          <p:nvPr/>
        </p:nvSpPr>
        <p:spPr>
          <a:xfrm>
            <a:off x="7736314" y="7167881"/>
            <a:ext cx="9522986" cy="230721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4605"/>
              </a:lnSpc>
              <a:spcBef>
                <a:spcPct val="0"/>
              </a:spcBef>
            </a:pPr>
            <a:r>
              <a:rPr lang="en-US" sz="3289" dirty="0">
                <a:solidFill>
                  <a:srgbClr val="0A1D35"/>
                </a:solidFill>
                <a:latin typeface="Century Gothic Paneuropean"/>
              </a:rPr>
              <a:t>While the known protagonists of E-gaming are young males, Indian </a:t>
            </a:r>
            <a:r>
              <a:rPr lang="en-US" sz="3289" dirty="0">
                <a:solidFill>
                  <a:srgbClr val="0A1D35"/>
                </a:solidFill>
                <a:latin typeface="Century Gothic Paneuropean Bold"/>
              </a:rPr>
              <a:t>women</a:t>
            </a:r>
            <a:r>
              <a:rPr lang="en-US" sz="3289" dirty="0">
                <a:solidFill>
                  <a:srgbClr val="0A1D35"/>
                </a:solidFill>
                <a:latin typeface="Century Gothic Paneuropean"/>
              </a:rPr>
              <a:t> are just as present, making up &gt;</a:t>
            </a:r>
            <a:r>
              <a:rPr lang="en-US" sz="3289" dirty="0">
                <a:solidFill>
                  <a:srgbClr val="0A1D35"/>
                </a:solidFill>
                <a:latin typeface="Century Gothic Paneuropean Bold"/>
              </a:rPr>
              <a:t>45% </a:t>
            </a:r>
            <a:r>
              <a:rPr lang="en-US" sz="3289" dirty="0">
                <a:solidFill>
                  <a:srgbClr val="0A1D35"/>
                </a:solidFill>
                <a:latin typeface="Century Gothic Paneuropean"/>
              </a:rPr>
              <a:t>of the gamer base with their </a:t>
            </a:r>
            <a:r>
              <a:rPr lang="en-US" sz="3289" dirty="0">
                <a:solidFill>
                  <a:srgbClr val="0A1D35"/>
                </a:solidFill>
                <a:latin typeface="Century Gothic Paneuropean Bold"/>
              </a:rPr>
              <a:t>smartphones</a:t>
            </a:r>
            <a:r>
              <a:rPr lang="en-US" sz="3289" dirty="0">
                <a:solidFill>
                  <a:srgbClr val="0A1D35"/>
                </a:solidFill>
                <a:latin typeface="Century Gothic Paneuropean"/>
              </a:rPr>
              <a:t>  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8597062" y="2496440"/>
            <a:ext cx="8976048" cy="35623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939"/>
              </a:lnSpc>
              <a:spcBef>
                <a:spcPct val="0"/>
              </a:spcBef>
            </a:pPr>
            <a:r>
              <a:rPr lang="en-US" sz="2099">
                <a:solidFill>
                  <a:srgbClr val="0A1D35"/>
                </a:solidFill>
                <a:latin typeface="Century Gothic Paneuropean Bold"/>
              </a:rPr>
              <a:t>Socializing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0734688" y="2496440"/>
            <a:ext cx="8976048" cy="35623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939"/>
              </a:lnSpc>
              <a:spcBef>
                <a:spcPct val="0"/>
              </a:spcBef>
            </a:pPr>
            <a:r>
              <a:rPr lang="en-US" sz="2099">
                <a:solidFill>
                  <a:srgbClr val="0A1D35"/>
                </a:solidFill>
                <a:latin typeface="Century Gothic Paneuropean Bold"/>
              </a:rPr>
              <a:t>Relaxing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13143243" y="2496440"/>
            <a:ext cx="8976048" cy="35623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939"/>
              </a:lnSpc>
              <a:spcBef>
                <a:spcPct val="0"/>
              </a:spcBef>
            </a:pPr>
            <a:r>
              <a:rPr lang="en-US" sz="2099">
                <a:solidFill>
                  <a:srgbClr val="0A1D35"/>
                </a:solidFill>
                <a:latin typeface="Century Gothic Paneuropean Bold"/>
              </a:rPr>
              <a:t>Killing time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15222712" y="2469770"/>
            <a:ext cx="2117998" cy="72771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939"/>
              </a:lnSpc>
            </a:pPr>
            <a:r>
              <a:rPr lang="en-US" sz="2099">
                <a:solidFill>
                  <a:srgbClr val="0A1D35"/>
                </a:solidFill>
                <a:latin typeface="Century Gothic Paneuropean Bold"/>
              </a:rPr>
              <a:t>Monetary </a:t>
            </a:r>
          </a:p>
          <a:p>
            <a:pPr algn="ctr">
              <a:lnSpc>
                <a:spcPts val="2939"/>
              </a:lnSpc>
              <a:spcBef>
                <a:spcPct val="0"/>
              </a:spcBef>
            </a:pPr>
            <a:r>
              <a:rPr lang="en-US" sz="2099">
                <a:solidFill>
                  <a:srgbClr val="0A1D35"/>
                </a:solidFill>
                <a:latin typeface="Century Gothic Paneuropean Bold"/>
              </a:rPr>
              <a:t>gratification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9144000" y="5790772"/>
            <a:ext cx="1415257" cy="72771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939"/>
              </a:lnSpc>
            </a:pPr>
            <a:r>
              <a:rPr lang="en-US" sz="2099">
                <a:solidFill>
                  <a:srgbClr val="0A1D35"/>
                </a:solidFill>
                <a:latin typeface="Century Gothic Paneuropean Bold"/>
              </a:rPr>
              <a:t>Casual</a:t>
            </a:r>
          </a:p>
          <a:p>
            <a:pPr>
              <a:lnSpc>
                <a:spcPts val="2939"/>
              </a:lnSpc>
              <a:spcBef>
                <a:spcPct val="0"/>
              </a:spcBef>
            </a:pPr>
            <a:r>
              <a:rPr lang="en-US" sz="2099">
                <a:solidFill>
                  <a:srgbClr val="0A1D35"/>
                </a:solidFill>
                <a:latin typeface="Century Gothic Paneuropean Bold"/>
              </a:rPr>
              <a:t>Gamers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11727986" y="5790772"/>
            <a:ext cx="1415257" cy="72771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939"/>
              </a:lnSpc>
              <a:spcBef>
                <a:spcPct val="0"/>
              </a:spcBef>
            </a:pPr>
            <a:r>
              <a:rPr lang="en-US" sz="2099">
                <a:solidFill>
                  <a:srgbClr val="0A1D35"/>
                </a:solidFill>
                <a:latin typeface="Century Gothic Paneuropean Bold"/>
              </a:rPr>
              <a:t>Active Gamers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14165825" y="5790772"/>
            <a:ext cx="1647297" cy="72771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939"/>
              </a:lnSpc>
              <a:spcBef>
                <a:spcPct val="0"/>
              </a:spcBef>
            </a:pPr>
            <a:r>
              <a:rPr lang="en-US" sz="2099">
                <a:solidFill>
                  <a:srgbClr val="0A1D35"/>
                </a:solidFill>
                <a:latin typeface="Century Gothic Paneuropean Bold"/>
              </a:rPr>
              <a:t>Professional Gamers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10093506" y="3538475"/>
            <a:ext cx="4684216" cy="3397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800"/>
              </a:lnSpc>
              <a:spcBef>
                <a:spcPct val="0"/>
              </a:spcBef>
            </a:pPr>
            <a:r>
              <a:rPr lang="en-US" sz="2000">
                <a:solidFill>
                  <a:srgbClr val="0A1D35"/>
                </a:solidFill>
                <a:latin typeface="Century Gothic Paneuropean"/>
              </a:rPr>
              <a:t>AVG TIME SPENT ON GAMES PER WEEK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15749073" y="9711518"/>
            <a:ext cx="1824038" cy="1651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399"/>
              </a:lnSpc>
            </a:pPr>
            <a:r>
              <a:rPr lang="en-US" sz="999">
                <a:solidFill>
                  <a:srgbClr val="0A1D35"/>
                </a:solidFill>
                <a:latin typeface="Canva Sans"/>
              </a:rPr>
              <a:t>Source :  State of India Gaming</a:t>
            </a:r>
          </a:p>
        </p:txBody>
      </p:sp>
      <p:sp>
        <p:nvSpPr>
          <p:cNvPr id="20" name="Freeform 2">
            <a:extLst>
              <a:ext uri="{FF2B5EF4-FFF2-40B4-BE49-F238E27FC236}">
                <a16:creationId xmlns:a16="http://schemas.microsoft.com/office/drawing/2014/main" id="{32D32B60-D22C-CF3A-147F-BF583F7E6CFC}"/>
              </a:ext>
            </a:extLst>
          </p:cNvPr>
          <p:cNvSpPr/>
          <p:nvPr/>
        </p:nvSpPr>
        <p:spPr>
          <a:xfrm>
            <a:off x="-2582885" y="3364106"/>
            <a:ext cx="10423033" cy="6954479"/>
          </a:xfrm>
          <a:custGeom>
            <a:avLst/>
            <a:gdLst/>
            <a:ahLst/>
            <a:cxnLst/>
            <a:rect l="l" t="t" r="r" b="b"/>
            <a:pathLst>
              <a:path w="10423033" h="6954479">
                <a:moveTo>
                  <a:pt x="0" y="0"/>
                </a:moveTo>
                <a:lnTo>
                  <a:pt x="10423034" y="0"/>
                </a:lnTo>
                <a:lnTo>
                  <a:pt x="10423034" y="6954480"/>
                </a:lnTo>
                <a:lnTo>
                  <a:pt x="0" y="6954480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482696" y="2544842"/>
            <a:ext cx="3011382" cy="3018929"/>
          </a:xfrm>
          <a:custGeom>
            <a:avLst/>
            <a:gdLst/>
            <a:ahLst/>
            <a:cxnLst/>
            <a:rect l="l" t="t" r="r" b="b"/>
            <a:pathLst>
              <a:path w="3011382" h="3018929">
                <a:moveTo>
                  <a:pt x="0" y="0"/>
                </a:moveTo>
                <a:lnTo>
                  <a:pt x="3011382" y="0"/>
                </a:lnTo>
                <a:lnTo>
                  <a:pt x="3011382" y="3018929"/>
                </a:lnTo>
                <a:lnTo>
                  <a:pt x="0" y="3018929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Freeform 3"/>
          <p:cNvSpPr/>
          <p:nvPr/>
        </p:nvSpPr>
        <p:spPr>
          <a:xfrm>
            <a:off x="-1225102" y="2912438"/>
            <a:ext cx="7276412" cy="6809941"/>
          </a:xfrm>
          <a:custGeom>
            <a:avLst/>
            <a:gdLst/>
            <a:ahLst/>
            <a:cxnLst/>
            <a:rect l="l" t="t" r="r" b="b"/>
            <a:pathLst>
              <a:path w="7276412" h="6809941">
                <a:moveTo>
                  <a:pt x="0" y="0"/>
                </a:moveTo>
                <a:lnTo>
                  <a:pt x="7276412" y="0"/>
                </a:lnTo>
                <a:lnTo>
                  <a:pt x="7276412" y="6809941"/>
                </a:lnTo>
                <a:lnTo>
                  <a:pt x="0" y="6809941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b="-6849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4" name="Freeform 4"/>
          <p:cNvSpPr/>
          <p:nvPr/>
        </p:nvSpPr>
        <p:spPr>
          <a:xfrm>
            <a:off x="10955942" y="2821360"/>
            <a:ext cx="2735555" cy="2742411"/>
          </a:xfrm>
          <a:custGeom>
            <a:avLst/>
            <a:gdLst/>
            <a:ahLst/>
            <a:cxnLst/>
            <a:rect l="l" t="t" r="r" b="b"/>
            <a:pathLst>
              <a:path w="2735555" h="2742411">
                <a:moveTo>
                  <a:pt x="0" y="0"/>
                </a:moveTo>
                <a:lnTo>
                  <a:pt x="2735555" y="0"/>
                </a:lnTo>
                <a:lnTo>
                  <a:pt x="2735555" y="2742411"/>
                </a:lnTo>
                <a:lnTo>
                  <a:pt x="0" y="2742411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5" name="Freeform 5"/>
          <p:cNvSpPr/>
          <p:nvPr/>
        </p:nvSpPr>
        <p:spPr>
          <a:xfrm>
            <a:off x="7422610" y="2912438"/>
            <a:ext cx="7081218" cy="5543945"/>
          </a:xfrm>
          <a:custGeom>
            <a:avLst/>
            <a:gdLst/>
            <a:ahLst/>
            <a:cxnLst/>
            <a:rect l="l" t="t" r="r" b="b"/>
            <a:pathLst>
              <a:path w="7081218" h="5543945">
                <a:moveTo>
                  <a:pt x="0" y="0"/>
                </a:moveTo>
                <a:lnTo>
                  <a:pt x="7081218" y="0"/>
                </a:lnTo>
                <a:lnTo>
                  <a:pt x="7081218" y="5543945"/>
                </a:lnTo>
                <a:lnTo>
                  <a:pt x="0" y="5543945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-17371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6" name="Freeform 6"/>
          <p:cNvSpPr/>
          <p:nvPr/>
        </p:nvSpPr>
        <p:spPr>
          <a:xfrm>
            <a:off x="4589049" y="3775488"/>
            <a:ext cx="2200060" cy="206256"/>
          </a:xfrm>
          <a:custGeom>
            <a:avLst/>
            <a:gdLst/>
            <a:ahLst/>
            <a:cxnLst/>
            <a:rect l="l" t="t" r="r" b="b"/>
            <a:pathLst>
              <a:path w="2200060" h="206256">
                <a:moveTo>
                  <a:pt x="0" y="0"/>
                </a:moveTo>
                <a:lnTo>
                  <a:pt x="2200060" y="0"/>
                </a:lnTo>
                <a:lnTo>
                  <a:pt x="2200060" y="206256"/>
                </a:lnTo>
                <a:lnTo>
                  <a:pt x="0" y="206256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xmlns="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7" name="Group 7"/>
          <p:cNvGrpSpPr/>
          <p:nvPr/>
        </p:nvGrpSpPr>
        <p:grpSpPr>
          <a:xfrm>
            <a:off x="4800600" y="8305400"/>
            <a:ext cx="13487400" cy="1392131"/>
            <a:chOff x="0" y="0"/>
            <a:chExt cx="3663227" cy="366652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3663227" cy="366652"/>
            </a:xfrm>
            <a:custGeom>
              <a:avLst/>
              <a:gdLst/>
              <a:ahLst/>
              <a:cxnLst/>
              <a:rect l="l" t="t" r="r" b="b"/>
              <a:pathLst>
                <a:path w="3663227" h="366652">
                  <a:moveTo>
                    <a:pt x="28388" y="0"/>
                  </a:moveTo>
                  <a:lnTo>
                    <a:pt x="3634840" y="0"/>
                  </a:lnTo>
                  <a:cubicBezTo>
                    <a:pt x="3642368" y="0"/>
                    <a:pt x="3649589" y="2991"/>
                    <a:pt x="3654913" y="8315"/>
                  </a:cubicBezTo>
                  <a:cubicBezTo>
                    <a:pt x="3660236" y="13638"/>
                    <a:pt x="3663227" y="20859"/>
                    <a:pt x="3663227" y="28388"/>
                  </a:cubicBezTo>
                  <a:lnTo>
                    <a:pt x="3663227" y="338264"/>
                  </a:lnTo>
                  <a:cubicBezTo>
                    <a:pt x="3663227" y="353942"/>
                    <a:pt x="3650517" y="366652"/>
                    <a:pt x="3634840" y="366652"/>
                  </a:cubicBezTo>
                  <a:lnTo>
                    <a:pt x="28388" y="366652"/>
                  </a:lnTo>
                  <a:cubicBezTo>
                    <a:pt x="20859" y="366652"/>
                    <a:pt x="13638" y="363661"/>
                    <a:pt x="8315" y="358337"/>
                  </a:cubicBezTo>
                  <a:cubicBezTo>
                    <a:pt x="2991" y="353014"/>
                    <a:pt x="0" y="345793"/>
                    <a:pt x="0" y="338264"/>
                  </a:cubicBezTo>
                  <a:lnTo>
                    <a:pt x="0" y="28388"/>
                  </a:lnTo>
                  <a:cubicBezTo>
                    <a:pt x="0" y="20859"/>
                    <a:pt x="2991" y="13638"/>
                    <a:pt x="8315" y="8315"/>
                  </a:cubicBezTo>
                  <a:cubicBezTo>
                    <a:pt x="13638" y="2991"/>
                    <a:pt x="20859" y="0"/>
                    <a:pt x="28388" y="0"/>
                  </a:cubicBezTo>
                  <a:close/>
                </a:path>
              </a:pathLst>
            </a:custGeom>
            <a:solidFill>
              <a:srgbClr val="F5BB47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0" y="-47625"/>
              <a:ext cx="3663227" cy="41427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080"/>
                </a:lnSpc>
              </a:pPr>
              <a:endParaRPr/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0" y="382777"/>
            <a:ext cx="12056802" cy="1533415"/>
            <a:chOff x="0" y="0"/>
            <a:chExt cx="3498115" cy="403862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3498115" cy="403862"/>
            </a:xfrm>
            <a:custGeom>
              <a:avLst/>
              <a:gdLst/>
              <a:ahLst/>
              <a:cxnLst/>
              <a:rect l="l" t="t" r="r" b="b"/>
              <a:pathLst>
                <a:path w="3498115" h="403862">
                  <a:moveTo>
                    <a:pt x="29728" y="0"/>
                  </a:moveTo>
                  <a:lnTo>
                    <a:pt x="3468387" y="0"/>
                  </a:lnTo>
                  <a:cubicBezTo>
                    <a:pt x="3484806" y="0"/>
                    <a:pt x="3498115" y="13309"/>
                    <a:pt x="3498115" y="29728"/>
                  </a:cubicBezTo>
                  <a:lnTo>
                    <a:pt x="3498115" y="374135"/>
                  </a:lnTo>
                  <a:cubicBezTo>
                    <a:pt x="3498115" y="390553"/>
                    <a:pt x="3484806" y="403862"/>
                    <a:pt x="3468387" y="403862"/>
                  </a:cubicBezTo>
                  <a:lnTo>
                    <a:pt x="29728" y="403862"/>
                  </a:lnTo>
                  <a:cubicBezTo>
                    <a:pt x="13309" y="403862"/>
                    <a:pt x="0" y="390553"/>
                    <a:pt x="0" y="374135"/>
                  </a:cubicBezTo>
                  <a:lnTo>
                    <a:pt x="0" y="29728"/>
                  </a:lnTo>
                  <a:cubicBezTo>
                    <a:pt x="0" y="13309"/>
                    <a:pt x="13309" y="0"/>
                    <a:pt x="29728" y="0"/>
                  </a:cubicBezTo>
                  <a:close/>
                </a:path>
              </a:pathLst>
            </a:custGeom>
            <a:solidFill>
              <a:srgbClr val="F5BB47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0" y="-47625"/>
              <a:ext cx="3498115" cy="45148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080"/>
                </a:lnSpc>
              </a:pPr>
              <a:endParaRPr/>
            </a:p>
          </p:txBody>
        </p:sp>
      </p:grpSp>
      <p:sp>
        <p:nvSpPr>
          <p:cNvPr id="13" name="Freeform 13"/>
          <p:cNvSpPr/>
          <p:nvPr/>
        </p:nvSpPr>
        <p:spPr>
          <a:xfrm>
            <a:off x="14245894" y="5563771"/>
            <a:ext cx="2200060" cy="206256"/>
          </a:xfrm>
          <a:custGeom>
            <a:avLst/>
            <a:gdLst/>
            <a:ahLst/>
            <a:cxnLst/>
            <a:rect l="l" t="t" r="r" b="b"/>
            <a:pathLst>
              <a:path w="2200060" h="206256">
                <a:moveTo>
                  <a:pt x="0" y="0"/>
                </a:moveTo>
                <a:lnTo>
                  <a:pt x="2200060" y="0"/>
                </a:lnTo>
                <a:lnTo>
                  <a:pt x="2200060" y="206256"/>
                </a:lnTo>
                <a:lnTo>
                  <a:pt x="0" y="206256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xmlns="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4" name="TextBox 14"/>
          <p:cNvSpPr txBox="1"/>
          <p:nvPr/>
        </p:nvSpPr>
        <p:spPr>
          <a:xfrm>
            <a:off x="749326" y="557350"/>
            <a:ext cx="18432388" cy="10477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4200"/>
              </a:lnSpc>
            </a:pPr>
            <a:r>
              <a:rPr lang="en-US" sz="3000">
                <a:solidFill>
                  <a:srgbClr val="0A1D35"/>
                </a:solidFill>
                <a:latin typeface="Century Gothic Paneuropean"/>
              </a:rPr>
              <a:t>This growth has propelled a whole new category; </a:t>
            </a:r>
          </a:p>
          <a:p>
            <a:pPr>
              <a:lnSpc>
                <a:spcPts val="4200"/>
              </a:lnSpc>
              <a:spcBef>
                <a:spcPct val="0"/>
              </a:spcBef>
            </a:pPr>
            <a:r>
              <a:rPr lang="en-US" sz="3000">
                <a:solidFill>
                  <a:srgbClr val="0A1D35"/>
                </a:solidFill>
                <a:latin typeface="Century Gothic Paneuropean Bold"/>
              </a:rPr>
              <a:t>ESports</a:t>
            </a:r>
            <a:r>
              <a:rPr lang="en-US" sz="3000">
                <a:solidFill>
                  <a:srgbClr val="0A1D35"/>
                </a:solidFill>
                <a:latin typeface="Century Gothic Paneuropean"/>
              </a:rPr>
              <a:t> (Passionate competitive gaming and viewing)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475303" y="3019027"/>
            <a:ext cx="18432388" cy="5143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4200"/>
              </a:lnSpc>
              <a:spcBef>
                <a:spcPct val="0"/>
              </a:spcBef>
            </a:pPr>
            <a:r>
              <a:rPr lang="en-US" sz="3000">
                <a:solidFill>
                  <a:srgbClr val="0A1D35"/>
                </a:solidFill>
                <a:latin typeface="Century Gothic Paneuropean"/>
              </a:rPr>
              <a:t>ESports gamers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14034594" y="4857750"/>
            <a:ext cx="18432388" cy="5143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4200"/>
              </a:lnSpc>
              <a:spcBef>
                <a:spcPct val="0"/>
              </a:spcBef>
            </a:pPr>
            <a:r>
              <a:rPr lang="en-US" sz="3000">
                <a:solidFill>
                  <a:srgbClr val="0A1D35"/>
                </a:solidFill>
                <a:latin typeface="Century Gothic Paneuropean"/>
              </a:rPr>
              <a:t>ESports viewers 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13691497" y="6109270"/>
            <a:ext cx="4060930" cy="10445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800"/>
              </a:lnSpc>
              <a:spcBef>
                <a:spcPct val="0"/>
              </a:spcBef>
            </a:pPr>
            <a:r>
              <a:rPr lang="en-US" sz="2000">
                <a:solidFill>
                  <a:srgbClr val="0A1D35"/>
                </a:solidFill>
                <a:latin typeface="Century Gothic Paneuropean Bold"/>
              </a:rPr>
              <a:t>85 million viewers </a:t>
            </a:r>
            <a:r>
              <a:rPr lang="en-US" sz="2000">
                <a:solidFill>
                  <a:srgbClr val="0A1D35"/>
                </a:solidFill>
                <a:latin typeface="Century Gothic Paneuropean"/>
              </a:rPr>
              <a:t>of esports events on 20 different platforms by 2025.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4433288" y="4572294"/>
            <a:ext cx="4387150" cy="6921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800"/>
              </a:lnSpc>
              <a:spcBef>
                <a:spcPct val="0"/>
              </a:spcBef>
            </a:pPr>
            <a:r>
              <a:rPr lang="en-US" sz="2000">
                <a:solidFill>
                  <a:srgbClr val="0A1D35"/>
                </a:solidFill>
                <a:latin typeface="Century Gothic Paneuropean"/>
              </a:rPr>
              <a:t>The no. of gamers is expected to reach </a:t>
            </a:r>
            <a:r>
              <a:rPr lang="en-US" sz="2000">
                <a:solidFill>
                  <a:srgbClr val="0A1D35"/>
                </a:solidFill>
                <a:latin typeface="Century Gothic Paneuropean Bold"/>
              </a:rPr>
              <a:t>25 lakh and growing</a:t>
            </a:r>
            <a:r>
              <a:rPr lang="en-US" sz="2000">
                <a:solidFill>
                  <a:srgbClr val="0A1D35"/>
                </a:solidFill>
                <a:latin typeface="Century Gothic Paneuropean"/>
              </a:rPr>
              <a:t> 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106928" y="9919111"/>
            <a:ext cx="4387150" cy="1555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1399"/>
              </a:lnSpc>
              <a:spcBef>
                <a:spcPct val="0"/>
              </a:spcBef>
            </a:pPr>
            <a:r>
              <a:rPr lang="en-US" sz="999">
                <a:solidFill>
                  <a:srgbClr val="0A1D35"/>
                </a:solidFill>
                <a:latin typeface="Century Gothic Paneuropean"/>
              </a:rPr>
              <a:t>Source : FICCI, money control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5749216" y="8743950"/>
            <a:ext cx="18432388" cy="5143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4200"/>
              </a:lnSpc>
              <a:spcBef>
                <a:spcPct val="0"/>
              </a:spcBef>
            </a:pPr>
            <a:r>
              <a:rPr lang="en-US" sz="3000">
                <a:solidFill>
                  <a:srgbClr val="0A1D35"/>
                </a:solidFill>
                <a:latin typeface="Century Gothic Paneuropean"/>
              </a:rPr>
              <a:t>Leading to a pool of a highly unique and engaged audience  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2890613" y="6421182"/>
            <a:ext cx="8705447" cy="9544574"/>
          </a:xfrm>
          <a:custGeom>
            <a:avLst/>
            <a:gdLst/>
            <a:ahLst/>
            <a:cxnLst/>
            <a:rect l="l" t="t" r="r" b="b"/>
            <a:pathLst>
              <a:path w="8705447" h="9544574">
                <a:moveTo>
                  <a:pt x="0" y="0"/>
                </a:moveTo>
                <a:lnTo>
                  <a:pt x="8705447" y="0"/>
                </a:lnTo>
                <a:lnTo>
                  <a:pt x="8705447" y="9544574"/>
                </a:lnTo>
                <a:lnTo>
                  <a:pt x="0" y="9544574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Freeform 3"/>
          <p:cNvSpPr/>
          <p:nvPr/>
        </p:nvSpPr>
        <p:spPr>
          <a:xfrm>
            <a:off x="-217720" y="4073720"/>
            <a:ext cx="10429865" cy="6953243"/>
          </a:xfrm>
          <a:custGeom>
            <a:avLst/>
            <a:gdLst/>
            <a:ahLst/>
            <a:cxnLst/>
            <a:rect l="l" t="t" r="r" b="b"/>
            <a:pathLst>
              <a:path w="10429865" h="6953243">
                <a:moveTo>
                  <a:pt x="0" y="0"/>
                </a:moveTo>
                <a:lnTo>
                  <a:pt x="10429865" y="0"/>
                </a:lnTo>
                <a:lnTo>
                  <a:pt x="10429865" y="6953243"/>
                </a:lnTo>
                <a:lnTo>
                  <a:pt x="0" y="6953243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4" name="TextBox 4"/>
          <p:cNvSpPr txBox="1"/>
          <p:nvPr/>
        </p:nvSpPr>
        <p:spPr>
          <a:xfrm>
            <a:off x="500691" y="2250728"/>
            <a:ext cx="13485291" cy="255524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4060"/>
              </a:lnSpc>
            </a:pPr>
            <a:r>
              <a:rPr lang="en-US" sz="2900" dirty="0">
                <a:solidFill>
                  <a:srgbClr val="0A1D35"/>
                </a:solidFill>
                <a:latin typeface="Century Gothic Paneuropean"/>
              </a:rPr>
              <a:t>Whilst 45% of all global adults would prefer a deeper, more meaningful connection with brands, </a:t>
            </a:r>
            <a:r>
              <a:rPr lang="en-US" sz="2900" dirty="0">
                <a:solidFill>
                  <a:srgbClr val="0A1D35"/>
                </a:solidFill>
                <a:latin typeface="Century Gothic Paneuropean Bold"/>
              </a:rPr>
              <a:t>50% of gamers said that they form positive attitudes towards advertising </a:t>
            </a:r>
            <a:r>
              <a:rPr lang="en-US" sz="2900" dirty="0">
                <a:solidFill>
                  <a:srgbClr val="0A1D35"/>
                </a:solidFill>
                <a:latin typeface="Century Gothic Paneuropean"/>
              </a:rPr>
              <a:t>that creates a more meaningful deeper bond, is tailored to them and is </a:t>
            </a:r>
            <a:r>
              <a:rPr lang="en-US" sz="2900" dirty="0">
                <a:solidFill>
                  <a:srgbClr val="0A1D35"/>
                </a:solidFill>
                <a:latin typeface="Century Gothic Paneuropean Bold"/>
              </a:rPr>
              <a:t>entertaining.</a:t>
            </a:r>
          </a:p>
          <a:p>
            <a:pPr>
              <a:lnSpc>
                <a:spcPts val="4060"/>
              </a:lnSpc>
              <a:spcBef>
                <a:spcPct val="0"/>
              </a:spcBef>
            </a:pPr>
            <a:endParaRPr lang="en-US" sz="2900" dirty="0">
              <a:solidFill>
                <a:srgbClr val="0A1D35"/>
              </a:solidFill>
              <a:latin typeface="Century Gothic Paneuropean Bold"/>
            </a:endParaRPr>
          </a:p>
        </p:txBody>
      </p:sp>
      <p:sp>
        <p:nvSpPr>
          <p:cNvPr id="5" name="TextBox 5"/>
          <p:cNvSpPr txBox="1"/>
          <p:nvPr/>
        </p:nvSpPr>
        <p:spPr>
          <a:xfrm>
            <a:off x="436851" y="377825"/>
            <a:ext cx="18025581" cy="12255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4900"/>
              </a:lnSpc>
              <a:spcBef>
                <a:spcPct val="0"/>
              </a:spcBef>
            </a:pPr>
            <a:r>
              <a:rPr lang="en-US" sz="3500">
                <a:solidFill>
                  <a:srgbClr val="0A1D35"/>
                </a:solidFill>
                <a:latin typeface="Century Gothic Paneuropean"/>
              </a:rPr>
              <a:t>These audiences can be really lucrative for marketers as they are redefining </a:t>
            </a:r>
            <a:r>
              <a:rPr lang="en-US" sz="3500">
                <a:solidFill>
                  <a:srgbClr val="0A1D35"/>
                </a:solidFill>
                <a:latin typeface="Century Gothic Paneuropean Bold"/>
              </a:rPr>
              <a:t>receptivity... </a:t>
            </a:r>
          </a:p>
        </p:txBody>
      </p:sp>
      <p:sp>
        <p:nvSpPr>
          <p:cNvPr id="6" name="Freeform 6"/>
          <p:cNvSpPr/>
          <p:nvPr/>
        </p:nvSpPr>
        <p:spPr>
          <a:xfrm>
            <a:off x="436851" y="1764090"/>
            <a:ext cx="2200060" cy="206256"/>
          </a:xfrm>
          <a:custGeom>
            <a:avLst/>
            <a:gdLst/>
            <a:ahLst/>
            <a:cxnLst/>
            <a:rect l="l" t="t" r="r" b="b"/>
            <a:pathLst>
              <a:path w="2200060" h="206256">
                <a:moveTo>
                  <a:pt x="0" y="0"/>
                </a:moveTo>
                <a:lnTo>
                  <a:pt x="2200060" y="0"/>
                </a:lnTo>
                <a:lnTo>
                  <a:pt x="2200060" y="206256"/>
                </a:lnTo>
                <a:lnTo>
                  <a:pt x="0" y="206256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xmlns="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7" name="TextBox 7"/>
          <p:cNvSpPr txBox="1"/>
          <p:nvPr/>
        </p:nvSpPr>
        <p:spPr>
          <a:xfrm>
            <a:off x="15538258" y="9711518"/>
            <a:ext cx="2245668" cy="1651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399"/>
              </a:lnSpc>
            </a:pPr>
            <a:r>
              <a:rPr lang="en-US" sz="999">
                <a:solidFill>
                  <a:srgbClr val="0A1D35"/>
                </a:solidFill>
                <a:latin typeface="Canva Sans"/>
              </a:rPr>
              <a:t>Source: YouGov -gaming and E-sports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9144000" y="5453668"/>
            <a:ext cx="8639545" cy="152654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4060"/>
              </a:lnSpc>
            </a:pPr>
            <a:r>
              <a:rPr lang="en-US" sz="2900">
                <a:solidFill>
                  <a:srgbClr val="000000"/>
                </a:solidFill>
                <a:latin typeface="Century Gothic Paneuropean"/>
              </a:rPr>
              <a:t>And </a:t>
            </a:r>
            <a:r>
              <a:rPr lang="en-US" sz="2900">
                <a:solidFill>
                  <a:srgbClr val="000000"/>
                </a:solidFill>
                <a:latin typeface="Century Gothic Paneuropean Bold"/>
              </a:rPr>
              <a:t>46% </a:t>
            </a:r>
            <a:r>
              <a:rPr lang="en-US" sz="2900">
                <a:solidFill>
                  <a:srgbClr val="000000"/>
                </a:solidFill>
                <a:latin typeface="Century Gothic Paneuropean Light"/>
              </a:rPr>
              <a:t>of global weekly gamers agreeing that advertising helps them decide </a:t>
            </a:r>
            <a:r>
              <a:rPr lang="en-US" sz="2900">
                <a:solidFill>
                  <a:srgbClr val="000000"/>
                </a:solidFill>
                <a:latin typeface="Century Gothic Paneuropean Bold"/>
              </a:rPr>
              <a:t>what to buy</a:t>
            </a:r>
          </a:p>
          <a:p>
            <a:pPr>
              <a:lnSpc>
                <a:spcPts val="4060"/>
              </a:lnSpc>
              <a:spcBef>
                <a:spcPct val="0"/>
              </a:spcBef>
            </a:pPr>
            <a:endParaRPr lang="en-US" sz="2900">
              <a:solidFill>
                <a:srgbClr val="000000"/>
              </a:solidFill>
              <a:latin typeface="Century Gothic Paneuropean Bold"/>
            </a:endParaRPr>
          </a:p>
        </p:txBody>
      </p:sp>
      <p:sp>
        <p:nvSpPr>
          <p:cNvPr id="9" name="AutoShape 9"/>
          <p:cNvSpPr/>
          <p:nvPr/>
        </p:nvSpPr>
        <p:spPr>
          <a:xfrm>
            <a:off x="9144000" y="5124450"/>
            <a:ext cx="8115300" cy="19050"/>
          </a:xfrm>
          <a:prstGeom prst="line">
            <a:avLst/>
          </a:prstGeom>
          <a:ln w="38100" cap="flat">
            <a:solidFill>
              <a:srgbClr val="F5BB47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4547599" y="4198059"/>
            <a:ext cx="7496144" cy="8218705"/>
          </a:xfrm>
          <a:custGeom>
            <a:avLst/>
            <a:gdLst/>
            <a:ahLst/>
            <a:cxnLst/>
            <a:rect l="l" t="t" r="r" b="b"/>
            <a:pathLst>
              <a:path w="7496144" h="8218705">
                <a:moveTo>
                  <a:pt x="0" y="0"/>
                </a:moveTo>
                <a:lnTo>
                  <a:pt x="7496143" y="0"/>
                </a:lnTo>
                <a:lnTo>
                  <a:pt x="7496143" y="8218705"/>
                </a:lnTo>
                <a:lnTo>
                  <a:pt x="0" y="8218705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Freeform 3"/>
          <p:cNvSpPr/>
          <p:nvPr/>
        </p:nvSpPr>
        <p:spPr>
          <a:xfrm rot="-156820">
            <a:off x="5565849" y="1930090"/>
            <a:ext cx="5459645" cy="8582361"/>
          </a:xfrm>
          <a:custGeom>
            <a:avLst/>
            <a:gdLst/>
            <a:ahLst/>
            <a:cxnLst/>
            <a:rect l="l" t="t" r="r" b="b"/>
            <a:pathLst>
              <a:path w="6911663" h="10673862">
                <a:moveTo>
                  <a:pt x="0" y="0"/>
                </a:moveTo>
                <a:lnTo>
                  <a:pt x="6911663" y="0"/>
                </a:lnTo>
                <a:lnTo>
                  <a:pt x="6911663" y="10673862"/>
                </a:lnTo>
                <a:lnTo>
                  <a:pt x="0" y="10673862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4" name="Freeform 4"/>
          <p:cNvSpPr/>
          <p:nvPr/>
        </p:nvSpPr>
        <p:spPr>
          <a:xfrm>
            <a:off x="225983" y="968528"/>
            <a:ext cx="2200060" cy="206256"/>
          </a:xfrm>
          <a:custGeom>
            <a:avLst/>
            <a:gdLst/>
            <a:ahLst/>
            <a:cxnLst/>
            <a:rect l="l" t="t" r="r" b="b"/>
            <a:pathLst>
              <a:path w="2200060" h="206256">
                <a:moveTo>
                  <a:pt x="0" y="0"/>
                </a:moveTo>
                <a:lnTo>
                  <a:pt x="2200060" y="0"/>
                </a:lnTo>
                <a:lnTo>
                  <a:pt x="2200060" y="206255"/>
                </a:lnTo>
                <a:lnTo>
                  <a:pt x="0" y="206255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xmlns="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0" name="TextBox 10"/>
          <p:cNvSpPr txBox="1"/>
          <p:nvPr/>
        </p:nvSpPr>
        <p:spPr>
          <a:xfrm>
            <a:off x="420890" y="171131"/>
            <a:ext cx="13776129" cy="58702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4900"/>
              </a:lnSpc>
              <a:spcBef>
                <a:spcPct val="0"/>
              </a:spcBef>
            </a:pPr>
            <a:r>
              <a:rPr lang="en-US" sz="3500" dirty="0" err="1">
                <a:solidFill>
                  <a:srgbClr val="0A1D35"/>
                </a:solidFill>
                <a:latin typeface="Century Gothic Paneuropean"/>
              </a:rPr>
              <a:t>Therefore,how</a:t>
            </a:r>
            <a:r>
              <a:rPr lang="en-US" sz="3500" dirty="0">
                <a:solidFill>
                  <a:srgbClr val="0A1D35"/>
                </a:solidFill>
                <a:latin typeface="Century Gothic Paneuropean"/>
              </a:rPr>
              <a:t> can marketers truly impact this audience?  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4395629" y="1690818"/>
            <a:ext cx="4344305" cy="138499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 rtl="0" fontAlgn="base">
              <a:spcBef>
                <a:spcPts val="0"/>
              </a:spcBef>
              <a:spcAft>
                <a:spcPts val="0"/>
              </a:spcAft>
            </a:pPr>
            <a:r>
              <a:rPr lang="en-IN" sz="1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HSBC acquired a land, virtual real estate in The Sandbox metaverse, which will be developed to engage and connect with sports, esports and gaming enthusiasts</a:t>
            </a:r>
          </a:p>
        </p:txBody>
      </p:sp>
      <p:pic>
        <p:nvPicPr>
          <p:cNvPr id="1026" name="Picture 2" descr="HSBC to become first global financial services provider to enter The Sandbox">
            <a:extLst>
              <a:ext uri="{FF2B5EF4-FFF2-40B4-BE49-F238E27FC236}">
                <a16:creationId xmlns:a16="http://schemas.microsoft.com/office/drawing/2014/main" id="{A8675488-CBE1-613A-9280-1C96704D458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38249" y="1694263"/>
            <a:ext cx="2637759" cy="14837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TextBox 12">
            <a:extLst>
              <a:ext uri="{FF2B5EF4-FFF2-40B4-BE49-F238E27FC236}">
                <a16:creationId xmlns:a16="http://schemas.microsoft.com/office/drawing/2014/main" id="{9A1D7E5E-6EF3-C4D2-C071-B2EDA2AE375E}"/>
              </a:ext>
            </a:extLst>
          </p:cNvPr>
          <p:cNvSpPr txBox="1"/>
          <p:nvPr/>
        </p:nvSpPr>
        <p:spPr>
          <a:xfrm>
            <a:off x="15011400" y="1694263"/>
            <a:ext cx="2457840" cy="166199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 rtl="0" fontAlgn="base">
              <a:spcBef>
                <a:spcPts val="0"/>
              </a:spcBef>
              <a:spcAft>
                <a:spcPts val="0"/>
              </a:spcAft>
            </a:pPr>
            <a:r>
              <a:rPr lang="en-IN" dirty="0">
                <a:solidFill>
                  <a:srgbClr val="000000"/>
                </a:solidFill>
                <a:latin typeface="Century Gothic" panose="020B0502020202020204" pitchFamily="34" charset="0"/>
              </a:rPr>
              <a:t>With the help of </a:t>
            </a:r>
            <a:r>
              <a:rPr lang="en-IN" dirty="0" err="1">
                <a:solidFill>
                  <a:srgbClr val="000000"/>
                </a:solidFill>
                <a:latin typeface="Century Gothic" panose="020B0502020202020204" pitchFamily="34" charset="0"/>
              </a:rPr>
              <a:t>Anzu’s</a:t>
            </a:r>
            <a:r>
              <a:rPr lang="en-IN" dirty="0">
                <a:solidFill>
                  <a:srgbClr val="000000"/>
                </a:solidFill>
                <a:latin typeface="Century Gothic" panose="020B0502020202020204" pitchFamily="34" charset="0"/>
              </a:rPr>
              <a:t> integrated advertising solution, Digital Turbine delivered the ads in a format called VDOOH</a:t>
            </a:r>
          </a:p>
        </p:txBody>
      </p:sp>
      <p:sp>
        <p:nvSpPr>
          <p:cNvPr id="17" name="TextBox 12">
            <a:extLst>
              <a:ext uri="{FF2B5EF4-FFF2-40B4-BE49-F238E27FC236}">
                <a16:creationId xmlns:a16="http://schemas.microsoft.com/office/drawing/2014/main" id="{AED5B91A-A698-F5FD-1E3D-F833C496C2AE}"/>
              </a:ext>
            </a:extLst>
          </p:cNvPr>
          <p:cNvSpPr txBox="1"/>
          <p:nvPr/>
        </p:nvSpPr>
        <p:spPr>
          <a:xfrm>
            <a:off x="12707053" y="7522514"/>
            <a:ext cx="4344305" cy="83099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 rtl="0" fontAlgn="base">
              <a:spcBef>
                <a:spcPts val="0"/>
              </a:spcBef>
              <a:spcAft>
                <a:spcPts val="0"/>
              </a:spcAft>
            </a:pPr>
            <a:r>
              <a:rPr lang="en-IN" sz="1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State Farm is officially extending its sponsorship of League of Legends esports through 2021</a:t>
            </a:r>
          </a:p>
        </p:txBody>
      </p:sp>
      <p:sp>
        <p:nvSpPr>
          <p:cNvPr id="18" name="TextBox 12">
            <a:extLst>
              <a:ext uri="{FF2B5EF4-FFF2-40B4-BE49-F238E27FC236}">
                <a16:creationId xmlns:a16="http://schemas.microsoft.com/office/drawing/2014/main" id="{DB08C11E-9460-492B-BC66-95F0331C66DF}"/>
              </a:ext>
            </a:extLst>
          </p:cNvPr>
          <p:cNvSpPr txBox="1"/>
          <p:nvPr/>
        </p:nvSpPr>
        <p:spPr>
          <a:xfrm>
            <a:off x="1028700" y="7661014"/>
            <a:ext cx="3518899" cy="110799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 rtl="0" fontAlgn="base">
              <a:spcBef>
                <a:spcPts val="0"/>
              </a:spcBef>
              <a:spcAft>
                <a:spcPts val="0"/>
              </a:spcAft>
            </a:pPr>
            <a:r>
              <a:rPr lang="en-IN" dirty="0">
                <a:solidFill>
                  <a:srgbClr val="000000"/>
                </a:solidFill>
                <a:latin typeface="Century Gothic" panose="020B0502020202020204" pitchFamily="34" charset="0"/>
              </a:rPr>
              <a:t>Financial services company Ally sponsored an island in Nintendo's 2020 smash hit title, Animal Crossing: New Horizons.</a:t>
            </a:r>
          </a:p>
        </p:txBody>
      </p:sp>
      <p:pic>
        <p:nvPicPr>
          <p:cNvPr id="1028" name="Picture 4" descr="Klarna Jumps Into In-Game Advertising - AdNews Magazine Feature - Digital  Turbine">
            <a:extLst>
              <a:ext uri="{FF2B5EF4-FFF2-40B4-BE49-F238E27FC236}">
                <a16:creationId xmlns:a16="http://schemas.microsoft.com/office/drawing/2014/main" id="{98CEFEB7-E31F-E679-39E0-4FCCC0006E5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0973"/>
          <a:stretch/>
        </p:blipFill>
        <p:spPr bwMode="auto">
          <a:xfrm>
            <a:off x="11218338" y="1690818"/>
            <a:ext cx="3377414" cy="22017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ALLY x ANIMAL CROSSING — AMELEA RENSHAW">
            <a:extLst>
              <a:ext uri="{FF2B5EF4-FFF2-40B4-BE49-F238E27FC236}">
                <a16:creationId xmlns:a16="http://schemas.microsoft.com/office/drawing/2014/main" id="{150CACA7-C274-BEF5-B761-10D199E2D53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38249" y="5609027"/>
            <a:ext cx="2642243" cy="14837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State Farm extends sponsorship of League of Legends esports - SickOdds">
            <a:extLst>
              <a:ext uri="{FF2B5EF4-FFF2-40B4-BE49-F238E27FC236}">
                <a16:creationId xmlns:a16="http://schemas.microsoft.com/office/drawing/2014/main" id="{59877D65-BDBB-F1D0-76BA-ECF6005BF64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00" t="25880" r="5105" b="24442"/>
          <a:stretch/>
        </p:blipFill>
        <p:spPr bwMode="auto">
          <a:xfrm>
            <a:off x="12707053" y="5609052"/>
            <a:ext cx="3960867" cy="12244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-392684" y="1323975"/>
            <a:ext cx="6183188" cy="4529545"/>
          </a:xfrm>
          <a:custGeom>
            <a:avLst/>
            <a:gdLst/>
            <a:ahLst/>
            <a:cxnLst/>
            <a:rect l="l" t="t" r="r" b="b"/>
            <a:pathLst>
              <a:path w="6183188" h="4529545">
                <a:moveTo>
                  <a:pt x="0" y="0"/>
                </a:moveTo>
                <a:lnTo>
                  <a:pt x="6183189" y="0"/>
                </a:lnTo>
                <a:lnTo>
                  <a:pt x="6183189" y="4529545"/>
                </a:lnTo>
                <a:lnTo>
                  <a:pt x="0" y="4529545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Freeform 3"/>
          <p:cNvSpPr/>
          <p:nvPr/>
        </p:nvSpPr>
        <p:spPr>
          <a:xfrm>
            <a:off x="12859291" y="5853520"/>
            <a:ext cx="4968934" cy="4025925"/>
          </a:xfrm>
          <a:custGeom>
            <a:avLst/>
            <a:gdLst/>
            <a:ahLst/>
            <a:cxnLst/>
            <a:rect l="l" t="t" r="r" b="b"/>
            <a:pathLst>
              <a:path w="4968934" h="4025925">
                <a:moveTo>
                  <a:pt x="0" y="0"/>
                </a:moveTo>
                <a:lnTo>
                  <a:pt x="4968934" y="0"/>
                </a:lnTo>
                <a:lnTo>
                  <a:pt x="4968934" y="4025925"/>
                </a:lnTo>
                <a:lnTo>
                  <a:pt x="0" y="4025925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4" name="TextBox 4"/>
          <p:cNvSpPr txBox="1"/>
          <p:nvPr/>
        </p:nvSpPr>
        <p:spPr>
          <a:xfrm>
            <a:off x="5512524" y="3359389"/>
            <a:ext cx="6340119" cy="17272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499"/>
              </a:lnSpc>
              <a:spcBef>
                <a:spcPct val="0"/>
              </a:spcBef>
            </a:pPr>
            <a:r>
              <a:rPr lang="en-US" sz="2499">
                <a:solidFill>
                  <a:srgbClr val="000000"/>
                </a:solidFill>
                <a:latin typeface="Century Gothic Paneuropean"/>
              </a:rPr>
              <a:t>Standing at $2.46 Billion, the sneaker segment will be growing at 6.18% annually with the market volume expected to reach </a:t>
            </a:r>
            <a:r>
              <a:rPr lang="en-US" sz="2499">
                <a:solidFill>
                  <a:srgbClr val="000000"/>
                </a:solidFill>
                <a:latin typeface="Century Gothic Paneuropean Bold"/>
              </a:rPr>
              <a:t>65.97m pairs by 2028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5512524" y="2347597"/>
            <a:ext cx="6340119" cy="48133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919"/>
              </a:lnSpc>
              <a:spcBef>
                <a:spcPct val="0"/>
              </a:spcBef>
            </a:pPr>
            <a:r>
              <a:rPr lang="en-US" sz="2799">
                <a:solidFill>
                  <a:srgbClr val="000000"/>
                </a:solidFill>
                <a:latin typeface="Century Gothic Paneuropean Bold"/>
              </a:rPr>
              <a:t>Sneakerheads</a:t>
            </a:r>
          </a:p>
        </p:txBody>
      </p:sp>
      <p:sp>
        <p:nvSpPr>
          <p:cNvPr id="6" name="AutoShape 6"/>
          <p:cNvSpPr/>
          <p:nvPr/>
        </p:nvSpPr>
        <p:spPr>
          <a:xfrm>
            <a:off x="5512524" y="3111739"/>
            <a:ext cx="6492240" cy="0"/>
          </a:xfrm>
          <a:prstGeom prst="line">
            <a:avLst/>
          </a:prstGeom>
          <a:ln w="38100" cap="flat">
            <a:solidFill>
              <a:srgbClr val="F5BB47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7" name="TextBox 7"/>
          <p:cNvSpPr txBox="1"/>
          <p:nvPr/>
        </p:nvSpPr>
        <p:spPr>
          <a:xfrm>
            <a:off x="5306267" y="6367870"/>
            <a:ext cx="6340119" cy="48133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919"/>
              </a:lnSpc>
              <a:spcBef>
                <a:spcPct val="0"/>
              </a:spcBef>
            </a:pPr>
            <a:r>
              <a:rPr lang="en-US" sz="2799" dirty="0">
                <a:solidFill>
                  <a:srgbClr val="000000"/>
                </a:solidFill>
                <a:latin typeface="Century Gothic Paneuropean Bold"/>
              </a:rPr>
              <a:t>Anime Lovers</a:t>
            </a:r>
          </a:p>
        </p:txBody>
      </p:sp>
      <p:sp>
        <p:nvSpPr>
          <p:cNvPr id="8" name="AutoShape 8"/>
          <p:cNvSpPr/>
          <p:nvPr/>
        </p:nvSpPr>
        <p:spPr>
          <a:xfrm>
            <a:off x="5306267" y="7132012"/>
            <a:ext cx="6492240" cy="0"/>
          </a:xfrm>
          <a:prstGeom prst="line">
            <a:avLst/>
          </a:prstGeom>
          <a:ln w="38100" cap="flat">
            <a:solidFill>
              <a:srgbClr val="F5BB47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9" name="TextBox 9"/>
          <p:cNvSpPr txBox="1"/>
          <p:nvPr/>
        </p:nvSpPr>
        <p:spPr>
          <a:xfrm>
            <a:off x="5306267" y="7379662"/>
            <a:ext cx="6340119" cy="17272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499"/>
              </a:lnSpc>
            </a:pPr>
            <a:r>
              <a:rPr lang="en-US" sz="2499">
                <a:solidFill>
                  <a:srgbClr val="000000"/>
                </a:solidFill>
                <a:latin typeface="Century Gothic Paneuropean"/>
              </a:rPr>
              <a:t>India ranks </a:t>
            </a:r>
            <a:r>
              <a:rPr lang="en-US" sz="2499">
                <a:solidFill>
                  <a:srgbClr val="000000"/>
                </a:solidFill>
                <a:latin typeface="Century Gothic Paneuropean Bold"/>
              </a:rPr>
              <a:t>4th globally in viewership</a:t>
            </a:r>
            <a:r>
              <a:rPr lang="en-US" sz="2499">
                <a:solidFill>
                  <a:srgbClr val="000000"/>
                </a:solidFill>
                <a:latin typeface="Century Gothic Paneuropean"/>
              </a:rPr>
              <a:t> of anime content, with more than 30 million viewers nationwide.</a:t>
            </a:r>
          </a:p>
          <a:p>
            <a:pPr>
              <a:lnSpc>
                <a:spcPts val="3499"/>
              </a:lnSpc>
              <a:spcBef>
                <a:spcPct val="0"/>
              </a:spcBef>
            </a:pPr>
            <a:endParaRPr lang="en-US" sz="2499">
              <a:solidFill>
                <a:srgbClr val="000000"/>
              </a:solidFill>
              <a:latin typeface="Century Gothic Paneuropean"/>
            </a:endParaRPr>
          </a:p>
        </p:txBody>
      </p:sp>
      <p:sp>
        <p:nvSpPr>
          <p:cNvPr id="10" name="TextBox 10"/>
          <p:cNvSpPr txBox="1"/>
          <p:nvPr/>
        </p:nvSpPr>
        <p:spPr>
          <a:xfrm>
            <a:off x="664479" y="377825"/>
            <a:ext cx="16440128" cy="12255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4900"/>
              </a:lnSpc>
              <a:spcBef>
                <a:spcPct val="0"/>
              </a:spcBef>
            </a:pPr>
            <a:r>
              <a:rPr lang="en-US" sz="3500" dirty="0">
                <a:solidFill>
                  <a:srgbClr val="0A1D35"/>
                </a:solidFill>
                <a:latin typeface="Century Gothic Paneuropean"/>
              </a:rPr>
              <a:t>While e-gaming is a strong contender for marketers, there are also other </a:t>
            </a:r>
            <a:r>
              <a:rPr lang="en-US" sz="3500" dirty="0">
                <a:solidFill>
                  <a:srgbClr val="0A1D35"/>
                </a:solidFill>
                <a:latin typeface="Century Gothic Paneuropean Bold"/>
              </a:rPr>
              <a:t>unique emerging subcultures</a:t>
            </a:r>
            <a:r>
              <a:rPr lang="en-US" sz="3500" dirty="0">
                <a:solidFill>
                  <a:srgbClr val="0A1D35"/>
                </a:solidFill>
                <a:latin typeface="Century Gothic Paneuropean"/>
              </a:rPr>
              <a:t> that should be considered... 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8575020" y="3490112"/>
            <a:ext cx="166777" cy="2084756"/>
          </a:xfrm>
          <a:prstGeom prst="line">
            <a:avLst/>
          </a:prstGeom>
          <a:ln w="9525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3" name="AutoShape 3"/>
          <p:cNvSpPr/>
          <p:nvPr/>
        </p:nvSpPr>
        <p:spPr>
          <a:xfrm flipH="1">
            <a:off x="11254573" y="8571476"/>
            <a:ext cx="2806141" cy="1544825"/>
          </a:xfrm>
          <a:prstGeom prst="line">
            <a:avLst/>
          </a:prstGeom>
          <a:ln w="9525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4" name="Freeform 4"/>
          <p:cNvSpPr/>
          <p:nvPr/>
        </p:nvSpPr>
        <p:spPr>
          <a:xfrm>
            <a:off x="4960447" y="5574868"/>
            <a:ext cx="7562700" cy="8291676"/>
          </a:xfrm>
          <a:custGeom>
            <a:avLst/>
            <a:gdLst/>
            <a:ahLst/>
            <a:cxnLst/>
            <a:rect l="l" t="t" r="r" b="b"/>
            <a:pathLst>
              <a:path w="7562700" h="8291676">
                <a:moveTo>
                  <a:pt x="0" y="0"/>
                </a:moveTo>
                <a:lnTo>
                  <a:pt x="7562700" y="0"/>
                </a:lnTo>
                <a:lnTo>
                  <a:pt x="7562700" y="8291676"/>
                </a:lnTo>
                <a:lnTo>
                  <a:pt x="0" y="829167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5" name="AutoShape 5"/>
          <p:cNvSpPr/>
          <p:nvPr/>
        </p:nvSpPr>
        <p:spPr>
          <a:xfrm>
            <a:off x="5248027" y="2216129"/>
            <a:ext cx="6492240" cy="0"/>
          </a:xfrm>
          <a:prstGeom prst="line">
            <a:avLst/>
          </a:prstGeom>
          <a:ln w="38100" cap="flat">
            <a:solidFill>
              <a:srgbClr val="F5BB47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6" name="Freeform 6"/>
          <p:cNvSpPr/>
          <p:nvPr/>
        </p:nvSpPr>
        <p:spPr>
          <a:xfrm>
            <a:off x="3214259" y="4218028"/>
            <a:ext cx="11055075" cy="7376192"/>
          </a:xfrm>
          <a:custGeom>
            <a:avLst/>
            <a:gdLst/>
            <a:ahLst/>
            <a:cxnLst/>
            <a:rect l="l" t="t" r="r" b="b"/>
            <a:pathLst>
              <a:path w="11055075" h="7376192">
                <a:moveTo>
                  <a:pt x="0" y="0"/>
                </a:moveTo>
                <a:lnTo>
                  <a:pt x="11055075" y="0"/>
                </a:lnTo>
                <a:lnTo>
                  <a:pt x="11055075" y="7376192"/>
                </a:lnTo>
                <a:lnTo>
                  <a:pt x="0" y="7376192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7" name="TextBox 7"/>
          <p:cNvSpPr txBox="1"/>
          <p:nvPr/>
        </p:nvSpPr>
        <p:spPr>
          <a:xfrm>
            <a:off x="2281209" y="345955"/>
            <a:ext cx="15511899" cy="15716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6299"/>
              </a:lnSpc>
              <a:spcBef>
                <a:spcPct val="0"/>
              </a:spcBef>
            </a:pPr>
            <a:r>
              <a:rPr lang="en-US" sz="4500">
                <a:solidFill>
                  <a:srgbClr val="0A1D35"/>
                </a:solidFill>
                <a:latin typeface="Century Gothic Paneuropean"/>
              </a:rPr>
              <a:t>The new-age consumers are also redefining the </a:t>
            </a:r>
            <a:r>
              <a:rPr lang="en-US" sz="4500">
                <a:solidFill>
                  <a:srgbClr val="0A1D35"/>
                </a:solidFill>
                <a:latin typeface="Century Gothic Paneuropean Bold"/>
              </a:rPr>
              <a:t>mediums</a:t>
            </a:r>
            <a:r>
              <a:rPr lang="en-US" sz="4500">
                <a:solidFill>
                  <a:srgbClr val="0A1D35"/>
                </a:solidFill>
                <a:latin typeface="Century Gothic Paneuropean"/>
              </a:rPr>
              <a:t> they lean on for content consumption 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2118122" y="3429366"/>
            <a:ext cx="4277248" cy="50013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3920"/>
              </a:lnSpc>
              <a:spcBef>
                <a:spcPct val="0"/>
              </a:spcBef>
            </a:pPr>
            <a:r>
              <a:rPr lang="en-US" sz="2800" dirty="0">
                <a:solidFill>
                  <a:srgbClr val="0A1D35"/>
                </a:solidFill>
                <a:latin typeface="Century Gothic Paneuropean Bold"/>
              </a:rPr>
              <a:t>Collaboration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1506200" y="3689074"/>
            <a:ext cx="6171743" cy="50013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3920"/>
              </a:lnSpc>
              <a:spcBef>
                <a:spcPct val="0"/>
              </a:spcBef>
            </a:pPr>
            <a:r>
              <a:rPr lang="en-US" sz="2800" dirty="0">
                <a:solidFill>
                  <a:srgbClr val="0A1D35"/>
                </a:solidFill>
                <a:latin typeface="Century Gothic Paneuropean Bold"/>
              </a:rPr>
              <a:t>Shared Experiences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2133600" y="5764241"/>
            <a:ext cx="3279332" cy="50013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3920"/>
              </a:lnSpc>
              <a:spcBef>
                <a:spcPct val="0"/>
              </a:spcBef>
            </a:pPr>
            <a:r>
              <a:rPr lang="en-US" sz="2800" dirty="0">
                <a:solidFill>
                  <a:srgbClr val="0A1D35"/>
                </a:solidFill>
                <a:latin typeface="Century Gothic Paneuropean Bold"/>
              </a:rPr>
              <a:t>Expression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5867400" y="2851319"/>
            <a:ext cx="5958232" cy="50013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3920"/>
              </a:lnSpc>
              <a:spcBef>
                <a:spcPct val="0"/>
              </a:spcBef>
            </a:pPr>
            <a:r>
              <a:rPr lang="en-US" sz="2800" dirty="0">
                <a:solidFill>
                  <a:srgbClr val="0A1D35"/>
                </a:solidFill>
                <a:latin typeface="Century Gothic Paneuropean Bold"/>
              </a:rPr>
              <a:t>Micro communities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2115800" y="5764241"/>
            <a:ext cx="5367829" cy="50013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3920"/>
              </a:lnSpc>
              <a:spcBef>
                <a:spcPct val="0"/>
              </a:spcBef>
            </a:pPr>
            <a:r>
              <a:rPr lang="en-US" sz="2800">
                <a:solidFill>
                  <a:srgbClr val="0A1D35"/>
                </a:solidFill>
                <a:latin typeface="Century Gothic Paneuropean Bold"/>
              </a:rPr>
              <a:t>Content Creation</a:t>
            </a:r>
          </a:p>
        </p:txBody>
      </p:sp>
      <p:sp>
        <p:nvSpPr>
          <p:cNvPr id="13" name="AutoShape 13"/>
          <p:cNvSpPr/>
          <p:nvPr/>
        </p:nvSpPr>
        <p:spPr>
          <a:xfrm>
            <a:off x="4533404" y="4009437"/>
            <a:ext cx="2410594" cy="2236134"/>
          </a:xfrm>
          <a:prstGeom prst="line">
            <a:avLst/>
          </a:prstGeom>
          <a:ln w="9525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14" name="AutoShape 14"/>
          <p:cNvSpPr/>
          <p:nvPr/>
        </p:nvSpPr>
        <p:spPr>
          <a:xfrm flipH="1">
            <a:off x="10226492" y="4009469"/>
            <a:ext cx="2284656" cy="2068363"/>
          </a:xfrm>
          <a:prstGeom prst="line">
            <a:avLst/>
          </a:prstGeom>
          <a:ln w="9525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15" name="AutoShape 15"/>
          <p:cNvSpPr/>
          <p:nvPr/>
        </p:nvSpPr>
        <p:spPr>
          <a:xfrm flipH="1">
            <a:off x="11300300" y="6077832"/>
            <a:ext cx="1828900" cy="1137561"/>
          </a:xfrm>
          <a:prstGeom prst="line">
            <a:avLst/>
          </a:prstGeom>
          <a:ln w="9525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16" name="AutoShape 16"/>
          <p:cNvSpPr/>
          <p:nvPr/>
        </p:nvSpPr>
        <p:spPr>
          <a:xfrm>
            <a:off x="4530166" y="6348361"/>
            <a:ext cx="1459024" cy="1261354"/>
          </a:xfrm>
          <a:prstGeom prst="line">
            <a:avLst/>
          </a:prstGeom>
          <a:ln w="9525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17" name="TextBox 17"/>
          <p:cNvSpPr txBox="1"/>
          <p:nvPr/>
        </p:nvSpPr>
        <p:spPr>
          <a:xfrm>
            <a:off x="533400" y="8090147"/>
            <a:ext cx="4305426" cy="50013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3920"/>
              </a:lnSpc>
              <a:spcBef>
                <a:spcPct val="0"/>
              </a:spcBef>
            </a:pPr>
            <a:r>
              <a:rPr lang="en-US" sz="2800" dirty="0">
                <a:solidFill>
                  <a:srgbClr val="0A1D35"/>
                </a:solidFill>
                <a:latin typeface="Century Gothic Paneuropean Bold"/>
              </a:rPr>
              <a:t>Entertainment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13908313" y="8302237"/>
            <a:ext cx="2703287" cy="50013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3920"/>
              </a:lnSpc>
              <a:spcBef>
                <a:spcPct val="0"/>
              </a:spcBef>
            </a:pPr>
            <a:r>
              <a:rPr lang="en-US" sz="2800" dirty="0">
                <a:solidFill>
                  <a:srgbClr val="0A1D35"/>
                </a:solidFill>
                <a:latin typeface="Century Gothic Paneuropean Bold"/>
              </a:rPr>
              <a:t>Learning</a:t>
            </a:r>
          </a:p>
        </p:txBody>
      </p:sp>
      <p:sp>
        <p:nvSpPr>
          <p:cNvPr id="19" name="AutoShape 19"/>
          <p:cNvSpPr/>
          <p:nvPr/>
        </p:nvSpPr>
        <p:spPr>
          <a:xfrm>
            <a:off x="2793057" y="8571476"/>
            <a:ext cx="2896901" cy="1711921"/>
          </a:xfrm>
          <a:prstGeom prst="line">
            <a:avLst/>
          </a:prstGeom>
          <a:ln w="9525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-3142409" y="2281597"/>
            <a:ext cx="7562700" cy="8291676"/>
          </a:xfrm>
          <a:custGeom>
            <a:avLst/>
            <a:gdLst/>
            <a:ahLst/>
            <a:cxnLst/>
            <a:rect l="l" t="t" r="r" b="b"/>
            <a:pathLst>
              <a:path w="7562700" h="8291676">
                <a:moveTo>
                  <a:pt x="0" y="0"/>
                </a:moveTo>
                <a:lnTo>
                  <a:pt x="7562700" y="0"/>
                </a:lnTo>
                <a:lnTo>
                  <a:pt x="7562700" y="8291677"/>
                </a:lnTo>
                <a:lnTo>
                  <a:pt x="0" y="8291677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Freeform 3"/>
          <p:cNvSpPr/>
          <p:nvPr/>
        </p:nvSpPr>
        <p:spPr>
          <a:xfrm>
            <a:off x="-756436" y="4184570"/>
            <a:ext cx="9173138" cy="6121480"/>
          </a:xfrm>
          <a:custGeom>
            <a:avLst/>
            <a:gdLst/>
            <a:ahLst/>
            <a:cxnLst/>
            <a:rect l="l" t="t" r="r" b="b"/>
            <a:pathLst>
              <a:path w="9173138" h="6121480">
                <a:moveTo>
                  <a:pt x="0" y="0"/>
                </a:moveTo>
                <a:lnTo>
                  <a:pt x="9173138" y="0"/>
                </a:lnTo>
                <a:lnTo>
                  <a:pt x="9173138" y="6121480"/>
                </a:lnTo>
                <a:lnTo>
                  <a:pt x="0" y="612148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4" name="Freeform 4"/>
          <p:cNvSpPr/>
          <p:nvPr/>
        </p:nvSpPr>
        <p:spPr>
          <a:xfrm>
            <a:off x="3830133" y="2950782"/>
            <a:ext cx="3066502" cy="1233788"/>
          </a:xfrm>
          <a:custGeom>
            <a:avLst/>
            <a:gdLst/>
            <a:ahLst/>
            <a:cxnLst/>
            <a:rect l="l" t="t" r="r" b="b"/>
            <a:pathLst>
              <a:path w="3066502" h="1233788">
                <a:moveTo>
                  <a:pt x="0" y="0"/>
                </a:moveTo>
                <a:lnTo>
                  <a:pt x="3066502" y="0"/>
                </a:lnTo>
                <a:lnTo>
                  <a:pt x="3066502" y="1233788"/>
                </a:lnTo>
                <a:lnTo>
                  <a:pt x="0" y="1233788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5" name="Freeform 5"/>
          <p:cNvSpPr/>
          <p:nvPr/>
        </p:nvSpPr>
        <p:spPr>
          <a:xfrm>
            <a:off x="9485716" y="7085171"/>
            <a:ext cx="3096309" cy="1187186"/>
          </a:xfrm>
          <a:custGeom>
            <a:avLst/>
            <a:gdLst/>
            <a:ahLst/>
            <a:cxnLst/>
            <a:rect l="l" t="t" r="r" b="b"/>
            <a:pathLst>
              <a:path w="3096309" h="1187186">
                <a:moveTo>
                  <a:pt x="0" y="0"/>
                </a:moveTo>
                <a:lnTo>
                  <a:pt x="3096309" y="0"/>
                </a:lnTo>
                <a:lnTo>
                  <a:pt x="3096309" y="1187185"/>
                </a:lnTo>
                <a:lnTo>
                  <a:pt x="0" y="1187185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6" name="Freeform 6"/>
          <p:cNvSpPr/>
          <p:nvPr/>
        </p:nvSpPr>
        <p:spPr>
          <a:xfrm>
            <a:off x="6896635" y="1558709"/>
            <a:ext cx="7136881" cy="4869872"/>
          </a:xfrm>
          <a:custGeom>
            <a:avLst/>
            <a:gdLst/>
            <a:ahLst/>
            <a:cxnLst/>
            <a:rect l="l" t="t" r="r" b="b"/>
            <a:pathLst>
              <a:path w="7136881" h="4869872">
                <a:moveTo>
                  <a:pt x="0" y="0"/>
                </a:moveTo>
                <a:lnTo>
                  <a:pt x="7136881" y="0"/>
                </a:lnTo>
                <a:lnTo>
                  <a:pt x="7136881" y="4869871"/>
                </a:lnTo>
                <a:lnTo>
                  <a:pt x="0" y="4869871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7" name="Freeform 7"/>
          <p:cNvSpPr/>
          <p:nvPr/>
        </p:nvSpPr>
        <p:spPr>
          <a:xfrm>
            <a:off x="9617061" y="8639810"/>
            <a:ext cx="2833620" cy="1086466"/>
          </a:xfrm>
          <a:custGeom>
            <a:avLst/>
            <a:gdLst/>
            <a:ahLst/>
            <a:cxnLst/>
            <a:rect l="l" t="t" r="r" b="b"/>
            <a:pathLst>
              <a:path w="2833620" h="1086466">
                <a:moveTo>
                  <a:pt x="0" y="0"/>
                </a:moveTo>
                <a:lnTo>
                  <a:pt x="2833619" y="0"/>
                </a:lnTo>
                <a:lnTo>
                  <a:pt x="2833619" y="1086465"/>
                </a:lnTo>
                <a:lnTo>
                  <a:pt x="0" y="1086465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8" name="TextBox 8"/>
          <p:cNvSpPr txBox="1"/>
          <p:nvPr/>
        </p:nvSpPr>
        <p:spPr>
          <a:xfrm>
            <a:off x="1388050" y="274697"/>
            <a:ext cx="15511899" cy="12255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4900"/>
              </a:lnSpc>
              <a:spcBef>
                <a:spcPct val="0"/>
              </a:spcBef>
            </a:pPr>
            <a:r>
              <a:rPr lang="en-US" sz="3500">
                <a:solidFill>
                  <a:srgbClr val="0A1D35"/>
                </a:solidFill>
                <a:latin typeface="Century Gothic Paneuropean"/>
              </a:rPr>
              <a:t>These promising mediums include </a:t>
            </a:r>
            <a:r>
              <a:rPr lang="en-US" sz="3500">
                <a:solidFill>
                  <a:srgbClr val="0A1D35"/>
                </a:solidFill>
                <a:latin typeface="Century Gothic Paneuropean Bold"/>
              </a:rPr>
              <a:t>#Influencers</a:t>
            </a:r>
            <a:r>
              <a:rPr lang="en-US" sz="3500">
                <a:solidFill>
                  <a:srgbClr val="0A1D35"/>
                </a:solidFill>
                <a:latin typeface="Century Gothic Paneuropean"/>
              </a:rPr>
              <a:t> who have immense potential to help brands </a:t>
            </a:r>
            <a:r>
              <a:rPr lang="en-US" sz="3500">
                <a:solidFill>
                  <a:srgbClr val="0A1D35"/>
                </a:solidFill>
                <a:latin typeface="Century Gothic Paneuropean Bold"/>
              </a:rPr>
              <a:t>converse and connect</a:t>
            </a:r>
            <a:r>
              <a:rPr lang="en-US" sz="3500">
                <a:solidFill>
                  <a:srgbClr val="0A1D35"/>
                </a:solidFill>
                <a:latin typeface="Century Gothic Paneuropean"/>
              </a:rPr>
              <a:t> with their consumers  </a:t>
            </a:r>
          </a:p>
        </p:txBody>
      </p:sp>
      <p:sp>
        <p:nvSpPr>
          <p:cNvPr id="9" name="Freeform 9"/>
          <p:cNvSpPr/>
          <p:nvPr/>
        </p:nvSpPr>
        <p:spPr>
          <a:xfrm>
            <a:off x="8904980" y="876203"/>
            <a:ext cx="2200060" cy="206256"/>
          </a:xfrm>
          <a:custGeom>
            <a:avLst/>
            <a:gdLst/>
            <a:ahLst/>
            <a:cxnLst/>
            <a:rect l="l" t="t" r="r" b="b"/>
            <a:pathLst>
              <a:path w="2200060" h="206256">
                <a:moveTo>
                  <a:pt x="0" y="0"/>
                </a:moveTo>
                <a:lnTo>
                  <a:pt x="2200060" y="0"/>
                </a:lnTo>
                <a:lnTo>
                  <a:pt x="2200060" y="206256"/>
                </a:lnTo>
                <a:lnTo>
                  <a:pt x="0" y="206256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xmlns="" r:embed="rId10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0" name="AutoShape 10"/>
          <p:cNvSpPr/>
          <p:nvPr/>
        </p:nvSpPr>
        <p:spPr>
          <a:xfrm>
            <a:off x="11513380" y="7292935"/>
            <a:ext cx="6492240" cy="0"/>
          </a:xfrm>
          <a:prstGeom prst="line">
            <a:avLst/>
          </a:prstGeom>
          <a:ln w="38100" cap="flat">
            <a:solidFill>
              <a:srgbClr val="F5BB47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>
            <a:off x="8209219" y="7148681"/>
            <a:ext cx="1372473" cy="1060166"/>
          </a:xfrm>
          <a:custGeom>
            <a:avLst/>
            <a:gdLst/>
            <a:ahLst/>
            <a:cxnLst/>
            <a:rect l="l" t="t" r="r" b="b"/>
            <a:pathLst>
              <a:path w="1372473" h="1060166">
                <a:moveTo>
                  <a:pt x="0" y="0"/>
                </a:moveTo>
                <a:lnTo>
                  <a:pt x="1372473" y="0"/>
                </a:lnTo>
                <a:lnTo>
                  <a:pt x="1372473" y="1060166"/>
                </a:lnTo>
                <a:lnTo>
                  <a:pt x="0" y="1060166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 l="-100121" t="-10510" r="-27908" b="-86292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2" name="Freeform 12"/>
          <p:cNvSpPr/>
          <p:nvPr/>
        </p:nvSpPr>
        <p:spPr>
          <a:xfrm>
            <a:off x="8209219" y="8476875"/>
            <a:ext cx="1176568" cy="1421111"/>
          </a:xfrm>
          <a:custGeom>
            <a:avLst/>
            <a:gdLst/>
            <a:ahLst/>
            <a:cxnLst/>
            <a:rect l="l" t="t" r="r" b="b"/>
            <a:pathLst>
              <a:path w="1176568" h="1421111">
                <a:moveTo>
                  <a:pt x="0" y="0"/>
                </a:moveTo>
                <a:lnTo>
                  <a:pt x="1176568" y="0"/>
                </a:lnTo>
                <a:lnTo>
                  <a:pt x="1176568" y="1421111"/>
                </a:lnTo>
                <a:lnTo>
                  <a:pt x="0" y="1421111"/>
                </a:lnTo>
                <a:lnTo>
                  <a:pt x="0" y="0"/>
                </a:lnTo>
                <a:close/>
              </a:path>
            </a:pathLst>
          </a:custGeom>
          <a:blipFill>
            <a:blip r:embed="rId12"/>
            <a:stretch>
              <a:fillRect l="-21456" t="-7023" r="-102635" b="-16767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3" name="Freeform 13"/>
          <p:cNvSpPr/>
          <p:nvPr/>
        </p:nvSpPr>
        <p:spPr>
          <a:xfrm>
            <a:off x="10842920" y="1912612"/>
            <a:ext cx="6602149" cy="1493736"/>
          </a:xfrm>
          <a:custGeom>
            <a:avLst/>
            <a:gdLst/>
            <a:ahLst/>
            <a:cxnLst/>
            <a:rect l="l" t="t" r="r" b="b"/>
            <a:pathLst>
              <a:path w="6602149" h="1493736">
                <a:moveTo>
                  <a:pt x="0" y="0"/>
                </a:moveTo>
                <a:lnTo>
                  <a:pt x="6602149" y="0"/>
                </a:lnTo>
                <a:lnTo>
                  <a:pt x="6602149" y="1493736"/>
                </a:lnTo>
                <a:lnTo>
                  <a:pt x="0" y="1493736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xmlns="" r:embed="rId14"/>
                </a:ext>
              </a:extLst>
            </a:blip>
            <a:stretch>
              <a:fillRect/>
            </a:stretch>
          </a:blipFill>
          <a:ln w="38100" cap="sq">
            <a:solidFill>
              <a:srgbClr val="F5BB47"/>
            </a:solidFill>
            <a:prstDash val="sysDot"/>
            <a:miter/>
          </a:ln>
        </p:spPr>
        <p:txBody>
          <a:bodyPr/>
          <a:lstStyle/>
          <a:p>
            <a:endParaRPr lang="en-US"/>
          </a:p>
        </p:txBody>
      </p:sp>
      <p:sp>
        <p:nvSpPr>
          <p:cNvPr id="14" name="TextBox 14"/>
          <p:cNvSpPr txBox="1"/>
          <p:nvPr/>
        </p:nvSpPr>
        <p:spPr>
          <a:xfrm>
            <a:off x="11511817" y="7640664"/>
            <a:ext cx="5933252" cy="34759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659"/>
              </a:lnSpc>
              <a:spcBef>
                <a:spcPct val="0"/>
              </a:spcBef>
            </a:pPr>
            <a:r>
              <a:rPr lang="en-US" sz="1899" dirty="0">
                <a:solidFill>
                  <a:srgbClr val="0A1D35"/>
                </a:solidFill>
                <a:latin typeface="Century Gothic Paneuropean"/>
              </a:rPr>
              <a:t>Source of inspiration and product discovery 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11505194" y="8967681"/>
            <a:ext cx="4889659" cy="32246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659"/>
              </a:lnSpc>
            </a:pPr>
            <a:r>
              <a:rPr lang="en-US" sz="1899" dirty="0">
                <a:solidFill>
                  <a:srgbClr val="0A1D35"/>
                </a:solidFill>
                <a:latin typeface="Century Gothic Paneuropean"/>
              </a:rPr>
              <a:t>Source to induce product trials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11505194" y="6808319"/>
            <a:ext cx="6154855" cy="34624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659"/>
              </a:lnSpc>
              <a:spcBef>
                <a:spcPct val="0"/>
              </a:spcBef>
            </a:pPr>
            <a:r>
              <a:rPr lang="en-US" sz="1899" dirty="0">
                <a:solidFill>
                  <a:srgbClr val="0A1D35"/>
                </a:solidFill>
                <a:latin typeface="Century Gothic Paneuropean Bold"/>
              </a:rPr>
              <a:t>What roles do they play in the lives of consumers?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16394853" y="9878936"/>
            <a:ext cx="1610767" cy="19812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679"/>
              </a:lnSpc>
              <a:spcBef>
                <a:spcPct val="0"/>
              </a:spcBef>
            </a:pPr>
            <a:r>
              <a:rPr lang="en-US" sz="1200">
                <a:solidFill>
                  <a:srgbClr val="0A1D35"/>
                </a:solidFill>
                <a:latin typeface="Century Gothic Paneuropean"/>
              </a:rPr>
              <a:t>Source : INCA, Dentsu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11139052" y="2233972"/>
            <a:ext cx="6039071" cy="80817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230"/>
              </a:lnSpc>
              <a:spcBef>
                <a:spcPct val="0"/>
              </a:spcBef>
            </a:pPr>
            <a:r>
              <a:rPr lang="en-US" sz="2307">
                <a:solidFill>
                  <a:srgbClr val="0A1D35"/>
                </a:solidFill>
                <a:latin typeface="Century Gothic Paneuropean Bold"/>
              </a:rPr>
              <a:t>70%</a:t>
            </a:r>
            <a:r>
              <a:rPr lang="en-US" sz="2307">
                <a:solidFill>
                  <a:srgbClr val="0A1D35"/>
                </a:solidFill>
                <a:latin typeface="Century Gothic Paneuropean"/>
              </a:rPr>
              <a:t> of Indians believe that influencer marketing impacts their decision making 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-3142409" y="2281597"/>
            <a:ext cx="7562700" cy="8291676"/>
          </a:xfrm>
          <a:custGeom>
            <a:avLst/>
            <a:gdLst/>
            <a:ahLst/>
            <a:cxnLst/>
            <a:rect l="l" t="t" r="r" b="b"/>
            <a:pathLst>
              <a:path w="7562700" h="8291676">
                <a:moveTo>
                  <a:pt x="0" y="0"/>
                </a:moveTo>
                <a:lnTo>
                  <a:pt x="7562700" y="0"/>
                </a:lnTo>
                <a:lnTo>
                  <a:pt x="7562700" y="8291677"/>
                </a:lnTo>
                <a:lnTo>
                  <a:pt x="0" y="8291677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Freeform 3"/>
          <p:cNvSpPr/>
          <p:nvPr/>
        </p:nvSpPr>
        <p:spPr>
          <a:xfrm>
            <a:off x="2220231" y="1839358"/>
            <a:ext cx="2200060" cy="206256"/>
          </a:xfrm>
          <a:custGeom>
            <a:avLst/>
            <a:gdLst/>
            <a:ahLst/>
            <a:cxnLst/>
            <a:rect l="l" t="t" r="r" b="b"/>
            <a:pathLst>
              <a:path w="2200060" h="206256">
                <a:moveTo>
                  <a:pt x="0" y="0"/>
                </a:moveTo>
                <a:lnTo>
                  <a:pt x="2200060" y="0"/>
                </a:lnTo>
                <a:lnTo>
                  <a:pt x="2200060" y="206256"/>
                </a:lnTo>
                <a:lnTo>
                  <a:pt x="0" y="20625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4" name="Freeform 4"/>
          <p:cNvSpPr/>
          <p:nvPr/>
        </p:nvSpPr>
        <p:spPr>
          <a:xfrm>
            <a:off x="7305504" y="2672922"/>
            <a:ext cx="2200060" cy="206256"/>
          </a:xfrm>
          <a:custGeom>
            <a:avLst/>
            <a:gdLst/>
            <a:ahLst/>
            <a:cxnLst/>
            <a:rect l="l" t="t" r="r" b="b"/>
            <a:pathLst>
              <a:path w="2200060" h="206256">
                <a:moveTo>
                  <a:pt x="0" y="0"/>
                </a:moveTo>
                <a:lnTo>
                  <a:pt x="2200060" y="0"/>
                </a:lnTo>
                <a:lnTo>
                  <a:pt x="2200060" y="206256"/>
                </a:lnTo>
                <a:lnTo>
                  <a:pt x="0" y="20625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5" name="Freeform 5"/>
          <p:cNvSpPr/>
          <p:nvPr/>
        </p:nvSpPr>
        <p:spPr>
          <a:xfrm>
            <a:off x="7305504" y="5109062"/>
            <a:ext cx="2200060" cy="206256"/>
          </a:xfrm>
          <a:custGeom>
            <a:avLst/>
            <a:gdLst/>
            <a:ahLst/>
            <a:cxnLst/>
            <a:rect l="l" t="t" r="r" b="b"/>
            <a:pathLst>
              <a:path w="2200060" h="206256">
                <a:moveTo>
                  <a:pt x="0" y="0"/>
                </a:moveTo>
                <a:lnTo>
                  <a:pt x="2200060" y="0"/>
                </a:lnTo>
                <a:lnTo>
                  <a:pt x="2200060" y="206256"/>
                </a:lnTo>
                <a:lnTo>
                  <a:pt x="0" y="20625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6" name="Freeform 6"/>
          <p:cNvSpPr/>
          <p:nvPr/>
        </p:nvSpPr>
        <p:spPr>
          <a:xfrm>
            <a:off x="6943940" y="7670166"/>
            <a:ext cx="2200060" cy="206256"/>
          </a:xfrm>
          <a:custGeom>
            <a:avLst/>
            <a:gdLst/>
            <a:ahLst/>
            <a:cxnLst/>
            <a:rect l="l" t="t" r="r" b="b"/>
            <a:pathLst>
              <a:path w="2200060" h="206256">
                <a:moveTo>
                  <a:pt x="0" y="0"/>
                </a:moveTo>
                <a:lnTo>
                  <a:pt x="2200060" y="0"/>
                </a:lnTo>
                <a:lnTo>
                  <a:pt x="2200060" y="206255"/>
                </a:lnTo>
                <a:lnTo>
                  <a:pt x="0" y="206255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7" name="Freeform 7"/>
          <p:cNvSpPr/>
          <p:nvPr/>
        </p:nvSpPr>
        <p:spPr>
          <a:xfrm>
            <a:off x="0" y="2045614"/>
            <a:ext cx="6831384" cy="8384523"/>
          </a:xfrm>
          <a:custGeom>
            <a:avLst/>
            <a:gdLst/>
            <a:ahLst/>
            <a:cxnLst/>
            <a:rect l="l" t="t" r="r" b="b"/>
            <a:pathLst>
              <a:path w="6831384" h="8384523">
                <a:moveTo>
                  <a:pt x="0" y="0"/>
                </a:moveTo>
                <a:lnTo>
                  <a:pt x="6831384" y="0"/>
                </a:lnTo>
                <a:lnTo>
                  <a:pt x="6831384" y="8384523"/>
                </a:lnTo>
                <a:lnTo>
                  <a:pt x="0" y="8384523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8" name="TextBox 8"/>
          <p:cNvSpPr txBox="1"/>
          <p:nvPr/>
        </p:nvSpPr>
        <p:spPr>
          <a:xfrm>
            <a:off x="638941" y="377825"/>
            <a:ext cx="17986985" cy="12255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4900"/>
              </a:lnSpc>
              <a:spcBef>
                <a:spcPct val="0"/>
              </a:spcBef>
            </a:pPr>
            <a:r>
              <a:rPr lang="en-US" sz="3500">
                <a:solidFill>
                  <a:srgbClr val="0A1D35"/>
                </a:solidFill>
                <a:latin typeface="Century Gothic Paneuropean"/>
              </a:rPr>
              <a:t>While most of us are not strangers to the impact that influencers have, there are certain nuances that will be a part of influencer partnerships going forward... 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5948326" y="2051256"/>
            <a:ext cx="7959030" cy="49784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313051" lvl="1" algn="ctr">
              <a:lnSpc>
                <a:spcPts val="4059"/>
              </a:lnSpc>
            </a:pPr>
            <a:r>
              <a:rPr lang="en-US" sz="2899" dirty="0">
                <a:solidFill>
                  <a:srgbClr val="0A1D35"/>
                </a:solidFill>
                <a:latin typeface="Century Gothic Paneuropean Bold"/>
              </a:rPr>
              <a:t>1. Long term partnerships and Co-creation 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6311414" y="3040437"/>
            <a:ext cx="10452585" cy="115416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3047"/>
              </a:lnSpc>
              <a:spcBef>
                <a:spcPct val="0"/>
              </a:spcBef>
            </a:pPr>
            <a:r>
              <a:rPr lang="en-US" sz="2176" dirty="0">
                <a:solidFill>
                  <a:srgbClr val="0A1D35"/>
                </a:solidFill>
                <a:latin typeface="Century Gothic Paneuropean"/>
              </a:rPr>
              <a:t>They want to steer clear of doing just gig work as it forces them to endorse competition brands, diluting their credentials. They want to have a say in the brand they are lending their voice to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311415" y="4487396"/>
            <a:ext cx="6388298" cy="49784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059"/>
              </a:lnSpc>
              <a:spcBef>
                <a:spcPct val="0"/>
              </a:spcBef>
            </a:pPr>
            <a:r>
              <a:rPr lang="en-US" sz="2899" dirty="0">
                <a:solidFill>
                  <a:srgbClr val="0A1D35"/>
                </a:solidFill>
                <a:latin typeface="Century Gothic Paneuropean Bold"/>
              </a:rPr>
              <a:t>2. Co-navigating by narrowcasting 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6311415" y="5432264"/>
            <a:ext cx="10452585" cy="115416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3047"/>
              </a:lnSpc>
              <a:spcBef>
                <a:spcPct val="0"/>
              </a:spcBef>
            </a:pPr>
            <a:r>
              <a:rPr lang="en-US" sz="2176" dirty="0">
                <a:solidFill>
                  <a:srgbClr val="0A1D35"/>
                </a:solidFill>
                <a:latin typeface="Century Gothic Paneuropean"/>
              </a:rPr>
              <a:t>Breakaway from being seen as content with an agenda, lean on creators that might not have aspiration but enjoy camaraderie and relatability which help create distinction in a live market 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6311415" y="7048500"/>
            <a:ext cx="2443609" cy="49784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059"/>
              </a:lnSpc>
              <a:spcBef>
                <a:spcPct val="0"/>
              </a:spcBef>
            </a:pPr>
            <a:r>
              <a:rPr lang="en-US" sz="2899" dirty="0">
                <a:solidFill>
                  <a:srgbClr val="0A1D35"/>
                </a:solidFill>
                <a:latin typeface="Century Gothic Paneuropean Bold"/>
              </a:rPr>
              <a:t>3. Trust Trinity 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6311415" y="7897421"/>
            <a:ext cx="10452585" cy="115416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3047"/>
              </a:lnSpc>
            </a:pPr>
            <a:r>
              <a:rPr lang="en-US" sz="2176" dirty="0">
                <a:solidFill>
                  <a:srgbClr val="0A1D35"/>
                </a:solidFill>
                <a:latin typeface="Century Gothic Paneuropean"/>
              </a:rPr>
              <a:t>Be mindful of this relationship that includes brands, influencers and consumers that shapes effective production of content and aids consumption in a backdrop of authenticity and transparency.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15842388" y="9955136"/>
            <a:ext cx="2078922" cy="21756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1679"/>
              </a:lnSpc>
              <a:spcBef>
                <a:spcPct val="0"/>
              </a:spcBef>
            </a:pPr>
            <a:r>
              <a:rPr lang="en-US" sz="1200">
                <a:solidFill>
                  <a:srgbClr val="0A1D35"/>
                </a:solidFill>
                <a:latin typeface="Century Gothic Paneuropean"/>
              </a:rPr>
              <a:t>Source : ASCI, INCA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5943953" y="4534094"/>
            <a:ext cx="11534422" cy="933213"/>
          </a:xfrm>
          <a:custGeom>
            <a:avLst/>
            <a:gdLst/>
            <a:ahLst/>
            <a:cxnLst/>
            <a:rect l="l" t="t" r="r" b="b"/>
            <a:pathLst>
              <a:path w="11534422" h="933213">
                <a:moveTo>
                  <a:pt x="0" y="0"/>
                </a:moveTo>
                <a:lnTo>
                  <a:pt x="11534422" y="0"/>
                </a:lnTo>
                <a:lnTo>
                  <a:pt x="11534422" y="933213"/>
                </a:lnTo>
                <a:lnTo>
                  <a:pt x="0" y="933213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r="-13411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Freeform 3"/>
          <p:cNvSpPr/>
          <p:nvPr/>
        </p:nvSpPr>
        <p:spPr>
          <a:xfrm>
            <a:off x="-681508" y="4014125"/>
            <a:ext cx="6381935" cy="6381935"/>
          </a:xfrm>
          <a:custGeom>
            <a:avLst/>
            <a:gdLst/>
            <a:ahLst/>
            <a:cxnLst/>
            <a:rect l="l" t="t" r="r" b="b"/>
            <a:pathLst>
              <a:path w="6381935" h="6381935">
                <a:moveTo>
                  <a:pt x="0" y="0"/>
                </a:moveTo>
                <a:lnTo>
                  <a:pt x="6381935" y="0"/>
                </a:lnTo>
                <a:lnTo>
                  <a:pt x="6381935" y="6381934"/>
                </a:lnTo>
                <a:lnTo>
                  <a:pt x="0" y="6381934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4" name="Freeform 4"/>
          <p:cNvSpPr/>
          <p:nvPr/>
        </p:nvSpPr>
        <p:spPr>
          <a:xfrm>
            <a:off x="246300" y="2571279"/>
            <a:ext cx="4388686" cy="1139698"/>
          </a:xfrm>
          <a:custGeom>
            <a:avLst/>
            <a:gdLst/>
            <a:ahLst/>
            <a:cxnLst/>
            <a:rect l="l" t="t" r="r" b="b"/>
            <a:pathLst>
              <a:path w="4388686" h="1139698">
                <a:moveTo>
                  <a:pt x="0" y="0"/>
                </a:moveTo>
                <a:lnTo>
                  <a:pt x="4388686" y="0"/>
                </a:lnTo>
                <a:lnTo>
                  <a:pt x="4388686" y="1139697"/>
                </a:lnTo>
                <a:lnTo>
                  <a:pt x="0" y="1139697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5" name="Freeform 5"/>
          <p:cNvSpPr/>
          <p:nvPr/>
        </p:nvSpPr>
        <p:spPr>
          <a:xfrm rot="2373109">
            <a:off x="6154251" y="6372367"/>
            <a:ext cx="1831946" cy="1575474"/>
          </a:xfrm>
          <a:custGeom>
            <a:avLst/>
            <a:gdLst/>
            <a:ahLst/>
            <a:cxnLst/>
            <a:rect l="l" t="t" r="r" b="b"/>
            <a:pathLst>
              <a:path w="1831946" h="1575474">
                <a:moveTo>
                  <a:pt x="0" y="0"/>
                </a:moveTo>
                <a:lnTo>
                  <a:pt x="1831946" y="0"/>
                </a:lnTo>
                <a:lnTo>
                  <a:pt x="1831946" y="1575474"/>
                </a:lnTo>
                <a:lnTo>
                  <a:pt x="0" y="1575474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xmlns="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6" name="Freeform 6"/>
          <p:cNvSpPr/>
          <p:nvPr/>
        </p:nvSpPr>
        <p:spPr>
          <a:xfrm rot="2373109">
            <a:off x="6235852" y="5175883"/>
            <a:ext cx="1831946" cy="1575474"/>
          </a:xfrm>
          <a:custGeom>
            <a:avLst/>
            <a:gdLst/>
            <a:ahLst/>
            <a:cxnLst/>
            <a:rect l="l" t="t" r="r" b="b"/>
            <a:pathLst>
              <a:path w="1831946" h="1575474">
                <a:moveTo>
                  <a:pt x="0" y="0"/>
                </a:moveTo>
                <a:lnTo>
                  <a:pt x="1831946" y="0"/>
                </a:lnTo>
                <a:lnTo>
                  <a:pt x="1831946" y="1575474"/>
                </a:lnTo>
                <a:lnTo>
                  <a:pt x="0" y="1575474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xmlns="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7" name="TextBox 7"/>
          <p:cNvSpPr txBox="1"/>
          <p:nvPr/>
        </p:nvSpPr>
        <p:spPr>
          <a:xfrm>
            <a:off x="624717" y="445683"/>
            <a:ext cx="17038566" cy="110934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4480"/>
              </a:lnSpc>
              <a:spcBef>
                <a:spcPct val="0"/>
              </a:spcBef>
            </a:pPr>
            <a:r>
              <a:rPr lang="en-US" sz="3200">
                <a:solidFill>
                  <a:srgbClr val="0A1D35"/>
                </a:solidFill>
                <a:latin typeface="Century Gothic Paneuropean"/>
              </a:rPr>
              <a:t>With almost every digital native exuding some kind of influence, certain platforms have emerged as epicentres of </a:t>
            </a:r>
            <a:r>
              <a:rPr lang="en-US" sz="3200">
                <a:solidFill>
                  <a:srgbClr val="0A1D35"/>
                </a:solidFill>
                <a:latin typeface="Century Gothic Paneuropean Bold"/>
              </a:rPr>
              <a:t>authentic conversations 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6324266" y="5676857"/>
            <a:ext cx="1655118" cy="48132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920"/>
              </a:lnSpc>
              <a:spcBef>
                <a:spcPct val="0"/>
              </a:spcBef>
            </a:pPr>
            <a:r>
              <a:rPr lang="en-US" sz="2800">
                <a:solidFill>
                  <a:srgbClr val="0A1D35"/>
                </a:solidFill>
                <a:latin typeface="Century Gothic Paneuropean Bold"/>
              </a:rPr>
              <a:t>4 out of 5 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8443934" y="5657807"/>
            <a:ext cx="8740527" cy="48132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920"/>
              </a:lnSpc>
              <a:spcBef>
                <a:spcPct val="0"/>
              </a:spcBef>
            </a:pPr>
            <a:r>
              <a:rPr lang="en-US" sz="2800">
                <a:solidFill>
                  <a:srgbClr val="0A1D35"/>
                </a:solidFill>
                <a:latin typeface="Century Gothic Paneuropean"/>
              </a:rPr>
              <a:t>Indian believe Snapchat to be a </a:t>
            </a:r>
            <a:r>
              <a:rPr lang="en-US" sz="2800">
                <a:solidFill>
                  <a:srgbClr val="0A1D35"/>
                </a:solidFill>
                <a:latin typeface="Century Gothic Paneuropean Bold"/>
              </a:rPr>
              <a:t>Hub of Happiness</a:t>
            </a:r>
            <a:r>
              <a:rPr lang="en-US" sz="2800">
                <a:solidFill>
                  <a:srgbClr val="0A1D35"/>
                </a:solidFill>
                <a:latin typeface="Century Gothic Paneuropean"/>
              </a:rPr>
              <a:t> 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6397153" y="6885034"/>
            <a:ext cx="1375247" cy="50013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3920"/>
              </a:lnSpc>
              <a:spcBef>
                <a:spcPct val="0"/>
              </a:spcBef>
            </a:pPr>
            <a:r>
              <a:rPr lang="en-US" sz="2800" dirty="0">
                <a:solidFill>
                  <a:srgbClr val="0A1D35"/>
                </a:solidFill>
                <a:latin typeface="Century Gothic Paneuropean Bold"/>
              </a:rPr>
              <a:t>7 in 10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8435897" y="6546517"/>
            <a:ext cx="8755484" cy="97662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920"/>
              </a:lnSpc>
              <a:spcBef>
                <a:spcPct val="0"/>
              </a:spcBef>
            </a:pPr>
            <a:r>
              <a:rPr lang="en-US" sz="2800">
                <a:solidFill>
                  <a:srgbClr val="0A1D35"/>
                </a:solidFill>
                <a:latin typeface="Century Gothic Paneuropean"/>
              </a:rPr>
              <a:t>Believe Snapchat to be more intimate to build connection with friends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6240905" y="3653826"/>
            <a:ext cx="8755484" cy="48132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920"/>
              </a:lnSpc>
              <a:spcBef>
                <a:spcPct val="0"/>
              </a:spcBef>
            </a:pPr>
            <a:r>
              <a:rPr lang="en-US" sz="2800">
                <a:solidFill>
                  <a:srgbClr val="0A1D35"/>
                </a:solidFill>
                <a:latin typeface="Century Gothic Paneuropean Italics"/>
              </a:rPr>
              <a:t>With </a:t>
            </a:r>
            <a:r>
              <a:rPr lang="en-US" sz="2800">
                <a:solidFill>
                  <a:srgbClr val="0A1D35"/>
                </a:solidFill>
                <a:latin typeface="Century Gothic Paneuropean Bold Italics"/>
              </a:rPr>
              <a:t>200Million</a:t>
            </a:r>
            <a:r>
              <a:rPr lang="en-US" sz="2800">
                <a:solidFill>
                  <a:srgbClr val="0A1D35"/>
                </a:solidFill>
                <a:latin typeface="Century Gothic Paneuropean Italics"/>
              </a:rPr>
              <a:t> active users </a:t>
            </a:r>
          </a:p>
        </p:txBody>
      </p:sp>
      <p:sp>
        <p:nvSpPr>
          <p:cNvPr id="13" name="AutoShape 13"/>
          <p:cNvSpPr/>
          <p:nvPr/>
        </p:nvSpPr>
        <p:spPr>
          <a:xfrm>
            <a:off x="6244641" y="4419794"/>
            <a:ext cx="6492240" cy="0"/>
          </a:xfrm>
          <a:prstGeom prst="line">
            <a:avLst/>
          </a:prstGeom>
          <a:ln w="38100" cap="flat">
            <a:solidFill>
              <a:srgbClr val="F5BB47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14" name="Freeform 14"/>
          <p:cNvSpPr/>
          <p:nvPr/>
        </p:nvSpPr>
        <p:spPr>
          <a:xfrm>
            <a:off x="8278096" y="1666396"/>
            <a:ext cx="2200060" cy="206256"/>
          </a:xfrm>
          <a:custGeom>
            <a:avLst/>
            <a:gdLst/>
            <a:ahLst/>
            <a:cxnLst/>
            <a:rect l="l" t="t" r="r" b="b"/>
            <a:pathLst>
              <a:path w="2200060" h="206256">
                <a:moveTo>
                  <a:pt x="0" y="0"/>
                </a:moveTo>
                <a:lnTo>
                  <a:pt x="2200060" y="0"/>
                </a:lnTo>
                <a:lnTo>
                  <a:pt x="2200060" y="206255"/>
                </a:lnTo>
                <a:lnTo>
                  <a:pt x="0" y="206255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xmlns="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5" name="TextBox 15"/>
          <p:cNvSpPr txBox="1"/>
          <p:nvPr/>
        </p:nvSpPr>
        <p:spPr>
          <a:xfrm>
            <a:off x="16239253" y="9878936"/>
            <a:ext cx="1921966" cy="19812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679"/>
              </a:lnSpc>
              <a:spcBef>
                <a:spcPct val="0"/>
              </a:spcBef>
            </a:pPr>
            <a:r>
              <a:rPr lang="en-US" sz="1200">
                <a:solidFill>
                  <a:srgbClr val="0A1D35"/>
                </a:solidFill>
                <a:latin typeface="Century Gothic Paneuropean"/>
              </a:rPr>
              <a:t>Source : Snapcha, ALEPH  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8359697" y="7866047"/>
            <a:ext cx="8755484" cy="97662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920"/>
              </a:lnSpc>
              <a:spcBef>
                <a:spcPct val="0"/>
              </a:spcBef>
            </a:pPr>
            <a:r>
              <a:rPr lang="en-US" sz="2800" dirty="0">
                <a:solidFill>
                  <a:srgbClr val="0A1D35"/>
                </a:solidFill>
                <a:latin typeface="Century Gothic Paneuropean"/>
              </a:rPr>
              <a:t>See snapchat as the best </a:t>
            </a:r>
            <a:r>
              <a:rPr lang="en-US" sz="2800" dirty="0">
                <a:solidFill>
                  <a:srgbClr val="0A1D35"/>
                </a:solidFill>
                <a:latin typeface="Century Gothic Paneuropean Bold"/>
              </a:rPr>
              <a:t>way to shop with their friends</a:t>
            </a:r>
            <a:r>
              <a:rPr lang="en-US" sz="2800" dirty="0">
                <a:solidFill>
                  <a:srgbClr val="0A1D35"/>
                </a:solidFill>
                <a:latin typeface="Century Gothic Paneuropean"/>
              </a:rPr>
              <a:t> when they aren’t together  </a:t>
            </a:r>
          </a:p>
        </p:txBody>
      </p:sp>
      <p:sp>
        <p:nvSpPr>
          <p:cNvPr id="17" name="Freeform 17"/>
          <p:cNvSpPr/>
          <p:nvPr/>
        </p:nvSpPr>
        <p:spPr>
          <a:xfrm rot="2373109">
            <a:off x="6197752" y="7557190"/>
            <a:ext cx="1831946" cy="1575474"/>
          </a:xfrm>
          <a:custGeom>
            <a:avLst/>
            <a:gdLst/>
            <a:ahLst/>
            <a:cxnLst/>
            <a:rect l="l" t="t" r="r" b="b"/>
            <a:pathLst>
              <a:path w="1831946" h="1575474">
                <a:moveTo>
                  <a:pt x="0" y="0"/>
                </a:moveTo>
                <a:lnTo>
                  <a:pt x="1831946" y="0"/>
                </a:lnTo>
                <a:lnTo>
                  <a:pt x="1831946" y="1575474"/>
                </a:lnTo>
                <a:lnTo>
                  <a:pt x="0" y="1575474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xmlns="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8" name="TextBox 18"/>
          <p:cNvSpPr txBox="1"/>
          <p:nvPr/>
        </p:nvSpPr>
        <p:spPr>
          <a:xfrm>
            <a:off x="6681973" y="8056637"/>
            <a:ext cx="938027" cy="51335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3920"/>
              </a:lnSpc>
              <a:spcBef>
                <a:spcPct val="0"/>
              </a:spcBef>
            </a:pPr>
            <a:r>
              <a:rPr lang="en-US" sz="2800" dirty="0">
                <a:solidFill>
                  <a:srgbClr val="0A1D35"/>
                </a:solidFill>
                <a:latin typeface="Century Gothic Paneuropean Bold"/>
              </a:rPr>
              <a:t>87%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541635" y="401395"/>
            <a:ext cx="14217007" cy="110934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4480"/>
              </a:lnSpc>
              <a:spcBef>
                <a:spcPct val="0"/>
              </a:spcBef>
            </a:pPr>
            <a:r>
              <a:rPr lang="en-US" sz="3200">
                <a:solidFill>
                  <a:srgbClr val="000000"/>
                </a:solidFill>
                <a:latin typeface="Century Gothic Paneuropean"/>
              </a:rPr>
              <a:t>Snapchat provides new ways for brands to bring out their </a:t>
            </a:r>
            <a:r>
              <a:rPr lang="en-US" sz="3200">
                <a:solidFill>
                  <a:srgbClr val="000000"/>
                </a:solidFill>
                <a:latin typeface="Century Gothic Paneuropean Bold"/>
              </a:rPr>
              <a:t>playful side </a:t>
            </a:r>
            <a:r>
              <a:rPr lang="en-US" sz="3200">
                <a:solidFill>
                  <a:srgbClr val="000000"/>
                </a:solidFill>
                <a:latin typeface="Century Gothic Paneuropean"/>
              </a:rPr>
              <a:t>and express themselves, redefining engagement </a:t>
            </a:r>
          </a:p>
        </p:txBody>
      </p:sp>
      <p:sp>
        <p:nvSpPr>
          <p:cNvPr id="3" name="Freeform 3"/>
          <p:cNvSpPr/>
          <p:nvPr/>
        </p:nvSpPr>
        <p:spPr>
          <a:xfrm>
            <a:off x="12160821" y="1189085"/>
            <a:ext cx="2200060" cy="206256"/>
          </a:xfrm>
          <a:custGeom>
            <a:avLst/>
            <a:gdLst/>
            <a:ahLst/>
            <a:cxnLst/>
            <a:rect l="l" t="t" r="r" b="b"/>
            <a:pathLst>
              <a:path w="2200060" h="206256">
                <a:moveTo>
                  <a:pt x="0" y="0"/>
                </a:moveTo>
                <a:lnTo>
                  <a:pt x="2200060" y="0"/>
                </a:lnTo>
                <a:lnTo>
                  <a:pt x="2200060" y="206255"/>
                </a:lnTo>
                <a:lnTo>
                  <a:pt x="0" y="206255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4" name="Freeform 4"/>
          <p:cNvSpPr/>
          <p:nvPr/>
        </p:nvSpPr>
        <p:spPr>
          <a:xfrm>
            <a:off x="13921490" y="3272534"/>
            <a:ext cx="2200060" cy="206256"/>
          </a:xfrm>
          <a:custGeom>
            <a:avLst/>
            <a:gdLst/>
            <a:ahLst/>
            <a:cxnLst/>
            <a:rect l="l" t="t" r="r" b="b"/>
            <a:pathLst>
              <a:path w="2200060" h="206256">
                <a:moveTo>
                  <a:pt x="0" y="0"/>
                </a:moveTo>
                <a:lnTo>
                  <a:pt x="2200060" y="0"/>
                </a:lnTo>
                <a:lnTo>
                  <a:pt x="2200060" y="206256"/>
                </a:lnTo>
                <a:lnTo>
                  <a:pt x="0" y="20625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5" name="Freeform 5"/>
          <p:cNvSpPr/>
          <p:nvPr/>
        </p:nvSpPr>
        <p:spPr>
          <a:xfrm>
            <a:off x="14081373" y="4684144"/>
            <a:ext cx="2200060" cy="206256"/>
          </a:xfrm>
          <a:custGeom>
            <a:avLst/>
            <a:gdLst/>
            <a:ahLst/>
            <a:cxnLst/>
            <a:rect l="l" t="t" r="r" b="b"/>
            <a:pathLst>
              <a:path w="2200060" h="206256">
                <a:moveTo>
                  <a:pt x="0" y="0"/>
                </a:moveTo>
                <a:lnTo>
                  <a:pt x="2200060" y="0"/>
                </a:lnTo>
                <a:lnTo>
                  <a:pt x="2200060" y="206256"/>
                </a:lnTo>
                <a:lnTo>
                  <a:pt x="0" y="20625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6" name="Freeform 6"/>
          <p:cNvSpPr/>
          <p:nvPr/>
        </p:nvSpPr>
        <p:spPr>
          <a:xfrm>
            <a:off x="14110353" y="6165100"/>
            <a:ext cx="2200060" cy="206256"/>
          </a:xfrm>
          <a:custGeom>
            <a:avLst/>
            <a:gdLst/>
            <a:ahLst/>
            <a:cxnLst/>
            <a:rect l="l" t="t" r="r" b="b"/>
            <a:pathLst>
              <a:path w="2200060" h="206256">
                <a:moveTo>
                  <a:pt x="0" y="0"/>
                </a:moveTo>
                <a:lnTo>
                  <a:pt x="2200060" y="0"/>
                </a:lnTo>
                <a:lnTo>
                  <a:pt x="2200060" y="206256"/>
                </a:lnTo>
                <a:lnTo>
                  <a:pt x="0" y="20625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7" name="Freeform 7"/>
          <p:cNvSpPr/>
          <p:nvPr/>
        </p:nvSpPr>
        <p:spPr>
          <a:xfrm>
            <a:off x="14110353" y="7646555"/>
            <a:ext cx="2200060" cy="206256"/>
          </a:xfrm>
          <a:custGeom>
            <a:avLst/>
            <a:gdLst/>
            <a:ahLst/>
            <a:cxnLst/>
            <a:rect l="l" t="t" r="r" b="b"/>
            <a:pathLst>
              <a:path w="2200060" h="206256">
                <a:moveTo>
                  <a:pt x="0" y="0"/>
                </a:moveTo>
                <a:lnTo>
                  <a:pt x="2200060" y="0"/>
                </a:lnTo>
                <a:lnTo>
                  <a:pt x="2200060" y="206255"/>
                </a:lnTo>
                <a:lnTo>
                  <a:pt x="0" y="206255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8" name="Freeform 8"/>
          <p:cNvSpPr/>
          <p:nvPr/>
        </p:nvSpPr>
        <p:spPr>
          <a:xfrm>
            <a:off x="14110353" y="9487755"/>
            <a:ext cx="2200060" cy="206256"/>
          </a:xfrm>
          <a:custGeom>
            <a:avLst/>
            <a:gdLst/>
            <a:ahLst/>
            <a:cxnLst/>
            <a:rect l="l" t="t" r="r" b="b"/>
            <a:pathLst>
              <a:path w="2200060" h="206256">
                <a:moveTo>
                  <a:pt x="0" y="0"/>
                </a:moveTo>
                <a:lnTo>
                  <a:pt x="2200060" y="0"/>
                </a:lnTo>
                <a:lnTo>
                  <a:pt x="2200060" y="206256"/>
                </a:lnTo>
                <a:lnTo>
                  <a:pt x="0" y="20625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9" name="Freeform 9"/>
          <p:cNvSpPr/>
          <p:nvPr/>
        </p:nvSpPr>
        <p:spPr>
          <a:xfrm>
            <a:off x="12744047" y="5346399"/>
            <a:ext cx="818701" cy="818701"/>
          </a:xfrm>
          <a:custGeom>
            <a:avLst/>
            <a:gdLst/>
            <a:ahLst/>
            <a:cxnLst/>
            <a:rect l="l" t="t" r="r" b="b"/>
            <a:pathLst>
              <a:path w="818701" h="818701">
                <a:moveTo>
                  <a:pt x="0" y="0"/>
                </a:moveTo>
                <a:lnTo>
                  <a:pt x="818701" y="0"/>
                </a:lnTo>
                <a:lnTo>
                  <a:pt x="818701" y="818701"/>
                </a:lnTo>
                <a:lnTo>
                  <a:pt x="0" y="818701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0" name="Freeform 10"/>
          <p:cNvSpPr/>
          <p:nvPr/>
        </p:nvSpPr>
        <p:spPr>
          <a:xfrm>
            <a:off x="12744047" y="2510865"/>
            <a:ext cx="926155" cy="864797"/>
          </a:xfrm>
          <a:custGeom>
            <a:avLst/>
            <a:gdLst/>
            <a:ahLst/>
            <a:cxnLst/>
            <a:rect l="l" t="t" r="r" b="b"/>
            <a:pathLst>
              <a:path w="926155" h="864797">
                <a:moveTo>
                  <a:pt x="0" y="0"/>
                </a:moveTo>
                <a:lnTo>
                  <a:pt x="926154" y="0"/>
                </a:lnTo>
                <a:lnTo>
                  <a:pt x="926154" y="864797"/>
                </a:lnTo>
                <a:lnTo>
                  <a:pt x="0" y="864797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xmlns="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>
            <a:off x="12801269" y="3854600"/>
            <a:ext cx="919162" cy="829544"/>
          </a:xfrm>
          <a:custGeom>
            <a:avLst/>
            <a:gdLst/>
            <a:ahLst/>
            <a:cxnLst/>
            <a:rect l="l" t="t" r="r" b="b"/>
            <a:pathLst>
              <a:path w="919162" h="829544">
                <a:moveTo>
                  <a:pt x="0" y="0"/>
                </a:moveTo>
                <a:lnTo>
                  <a:pt x="919163" y="0"/>
                </a:lnTo>
                <a:lnTo>
                  <a:pt x="919163" y="829544"/>
                </a:lnTo>
                <a:lnTo>
                  <a:pt x="0" y="829544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xmlns="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2" name="Freeform 12"/>
          <p:cNvSpPr/>
          <p:nvPr/>
        </p:nvSpPr>
        <p:spPr>
          <a:xfrm>
            <a:off x="12770645" y="6508419"/>
            <a:ext cx="872957" cy="1602933"/>
          </a:xfrm>
          <a:custGeom>
            <a:avLst/>
            <a:gdLst/>
            <a:ahLst/>
            <a:cxnLst/>
            <a:rect l="l" t="t" r="r" b="b"/>
            <a:pathLst>
              <a:path w="872957" h="1602933">
                <a:moveTo>
                  <a:pt x="0" y="0"/>
                </a:moveTo>
                <a:lnTo>
                  <a:pt x="872957" y="0"/>
                </a:lnTo>
                <a:lnTo>
                  <a:pt x="872957" y="1602933"/>
                </a:lnTo>
                <a:lnTo>
                  <a:pt x="0" y="1602933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 l="-250498" t="-2487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3" name="Freeform 13"/>
          <p:cNvSpPr/>
          <p:nvPr/>
        </p:nvSpPr>
        <p:spPr>
          <a:xfrm>
            <a:off x="12716244" y="8555083"/>
            <a:ext cx="846504" cy="804179"/>
          </a:xfrm>
          <a:custGeom>
            <a:avLst/>
            <a:gdLst/>
            <a:ahLst/>
            <a:cxnLst/>
            <a:rect l="l" t="t" r="r" b="b"/>
            <a:pathLst>
              <a:path w="846504" h="804179">
                <a:moveTo>
                  <a:pt x="0" y="0"/>
                </a:moveTo>
                <a:lnTo>
                  <a:pt x="846504" y="0"/>
                </a:lnTo>
                <a:lnTo>
                  <a:pt x="846504" y="804179"/>
                </a:lnTo>
                <a:lnTo>
                  <a:pt x="0" y="804179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xmlns="" r:embed="rId1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4" name="TextBox 14"/>
          <p:cNvSpPr txBox="1"/>
          <p:nvPr/>
        </p:nvSpPr>
        <p:spPr>
          <a:xfrm>
            <a:off x="14081373" y="2558588"/>
            <a:ext cx="1695599" cy="50013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3920"/>
              </a:lnSpc>
              <a:spcBef>
                <a:spcPct val="0"/>
              </a:spcBef>
            </a:pPr>
            <a:r>
              <a:rPr lang="en-US" sz="2800" dirty="0">
                <a:solidFill>
                  <a:srgbClr val="000000"/>
                </a:solidFill>
                <a:latin typeface="Century Gothic Paneuropean"/>
              </a:rPr>
              <a:t>Snap Ads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14081373" y="3868494"/>
            <a:ext cx="2369493" cy="48132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920"/>
              </a:lnSpc>
              <a:spcBef>
                <a:spcPct val="0"/>
              </a:spcBef>
            </a:pPr>
            <a:r>
              <a:rPr lang="en-US" sz="2800">
                <a:solidFill>
                  <a:srgbClr val="000000"/>
                </a:solidFill>
                <a:latin typeface="Century Gothic Paneuropean"/>
              </a:rPr>
              <a:t>Commercials 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14110353" y="5346803"/>
            <a:ext cx="1199499" cy="50013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3920"/>
              </a:lnSpc>
              <a:spcBef>
                <a:spcPct val="0"/>
              </a:spcBef>
            </a:pPr>
            <a:r>
              <a:rPr lang="en-US" sz="2800" dirty="0">
                <a:solidFill>
                  <a:srgbClr val="000000"/>
                </a:solidFill>
                <a:latin typeface="Century Gothic Paneuropean"/>
              </a:rPr>
              <a:t>Lenses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14081373" y="6823559"/>
            <a:ext cx="2729847" cy="50013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3920"/>
              </a:lnSpc>
              <a:spcBef>
                <a:spcPct val="0"/>
              </a:spcBef>
            </a:pPr>
            <a:r>
              <a:rPr lang="en-US" sz="2800" dirty="0">
                <a:solidFill>
                  <a:srgbClr val="000000"/>
                </a:solidFill>
                <a:latin typeface="Century Gothic Paneuropean"/>
              </a:rPr>
              <a:t>Collection Ads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13918596" y="8555083"/>
            <a:ext cx="2202954" cy="50013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3920"/>
              </a:lnSpc>
              <a:spcBef>
                <a:spcPct val="0"/>
              </a:spcBef>
            </a:pPr>
            <a:r>
              <a:rPr lang="en-US" sz="2800" dirty="0">
                <a:solidFill>
                  <a:srgbClr val="000000"/>
                </a:solidFill>
                <a:latin typeface="Century Gothic Paneuropean"/>
              </a:rPr>
              <a:t>Story Ads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541635" y="4874260"/>
            <a:ext cx="10153613" cy="48132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920"/>
              </a:lnSpc>
              <a:spcBef>
                <a:spcPct val="0"/>
              </a:spcBef>
            </a:pPr>
            <a:r>
              <a:rPr lang="en-US" sz="2800">
                <a:solidFill>
                  <a:srgbClr val="000000"/>
                </a:solidFill>
                <a:latin typeface="Century Gothic Paneuropean Bold"/>
              </a:rPr>
              <a:t>Reinventing the Shopping experience 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541635" y="9674961"/>
            <a:ext cx="1916162" cy="19812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679"/>
              </a:lnSpc>
              <a:spcBef>
                <a:spcPct val="0"/>
              </a:spcBef>
            </a:pPr>
            <a:r>
              <a:rPr lang="en-US" sz="1200">
                <a:solidFill>
                  <a:srgbClr val="0A1D35"/>
                </a:solidFill>
                <a:latin typeface="Century Gothic Paneuropean"/>
              </a:rPr>
              <a:t>Source : Snapchat, Aleph 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541635" y="2877894"/>
            <a:ext cx="9351817" cy="147192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920"/>
              </a:lnSpc>
              <a:spcBef>
                <a:spcPct val="0"/>
              </a:spcBef>
            </a:pPr>
            <a:r>
              <a:rPr lang="en-US" sz="2800">
                <a:solidFill>
                  <a:srgbClr val="000000"/>
                </a:solidFill>
                <a:latin typeface="Century Gothic Paneuropean"/>
              </a:rPr>
              <a:t>With it’s effective </a:t>
            </a:r>
            <a:r>
              <a:rPr lang="en-US" sz="2800">
                <a:solidFill>
                  <a:srgbClr val="000000"/>
                </a:solidFill>
                <a:latin typeface="Century Gothic Paneuropean Bold"/>
              </a:rPr>
              <a:t>lifestyle category targeting</a:t>
            </a:r>
            <a:r>
              <a:rPr lang="en-US" sz="2800">
                <a:solidFill>
                  <a:srgbClr val="000000"/>
                </a:solidFill>
                <a:latin typeface="Century Gothic Paneuropean"/>
              </a:rPr>
              <a:t> and </a:t>
            </a:r>
            <a:r>
              <a:rPr lang="en-US" sz="2800">
                <a:solidFill>
                  <a:srgbClr val="000000"/>
                </a:solidFill>
                <a:latin typeface="Century Gothic Paneuropean Bold"/>
              </a:rPr>
              <a:t>video storytelling potential</a:t>
            </a:r>
            <a:r>
              <a:rPr lang="en-US" sz="2800">
                <a:solidFill>
                  <a:srgbClr val="000000"/>
                </a:solidFill>
                <a:latin typeface="Century Gothic Paneuropean"/>
              </a:rPr>
              <a:t>, snapchat has emerged as the new relatable brand narrative HubSpot 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541635" y="5702374"/>
            <a:ext cx="7598631" cy="147192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920"/>
              </a:lnSpc>
              <a:spcBef>
                <a:spcPct val="0"/>
              </a:spcBef>
            </a:pPr>
            <a:r>
              <a:rPr lang="en-US" sz="2800">
                <a:solidFill>
                  <a:srgbClr val="000000"/>
                </a:solidFill>
                <a:latin typeface="Century Gothic Paneuropean"/>
              </a:rPr>
              <a:t>While brands think AR is for fun, </a:t>
            </a:r>
            <a:r>
              <a:rPr lang="en-US" sz="2800">
                <a:solidFill>
                  <a:srgbClr val="000000"/>
                </a:solidFill>
                <a:latin typeface="Century Gothic Paneuropean Bold"/>
              </a:rPr>
              <a:t>1 in 4 </a:t>
            </a:r>
            <a:r>
              <a:rPr lang="en-US" sz="2800">
                <a:solidFill>
                  <a:srgbClr val="000000"/>
                </a:solidFill>
                <a:latin typeface="Century Gothic Paneuropean"/>
              </a:rPr>
              <a:t>consumers </a:t>
            </a:r>
            <a:r>
              <a:rPr lang="en-US" sz="2800">
                <a:solidFill>
                  <a:srgbClr val="000000"/>
                </a:solidFill>
                <a:latin typeface="Century Gothic Paneuropean Bold"/>
              </a:rPr>
              <a:t>save or share</a:t>
            </a:r>
            <a:r>
              <a:rPr lang="en-US" sz="2800">
                <a:solidFill>
                  <a:srgbClr val="000000"/>
                </a:solidFill>
                <a:latin typeface="Century Gothic Paneuropean"/>
              </a:rPr>
              <a:t> lenses making it an important path to purchase</a:t>
            </a:r>
          </a:p>
        </p:txBody>
      </p:sp>
      <p:sp>
        <p:nvSpPr>
          <p:cNvPr id="23" name="Freeform 23"/>
          <p:cNvSpPr/>
          <p:nvPr/>
        </p:nvSpPr>
        <p:spPr>
          <a:xfrm>
            <a:off x="3669230" y="5454429"/>
            <a:ext cx="2200060" cy="206256"/>
          </a:xfrm>
          <a:custGeom>
            <a:avLst/>
            <a:gdLst/>
            <a:ahLst/>
            <a:cxnLst/>
            <a:rect l="l" t="t" r="r" b="b"/>
            <a:pathLst>
              <a:path w="2200060" h="206256">
                <a:moveTo>
                  <a:pt x="0" y="0"/>
                </a:moveTo>
                <a:lnTo>
                  <a:pt x="2200060" y="0"/>
                </a:lnTo>
                <a:lnTo>
                  <a:pt x="2200060" y="206256"/>
                </a:lnTo>
                <a:lnTo>
                  <a:pt x="0" y="20625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24" name="Freeform 24"/>
          <p:cNvSpPr/>
          <p:nvPr/>
        </p:nvSpPr>
        <p:spPr>
          <a:xfrm>
            <a:off x="-2281634" y="7646555"/>
            <a:ext cx="7562700" cy="8291676"/>
          </a:xfrm>
          <a:custGeom>
            <a:avLst/>
            <a:gdLst/>
            <a:ahLst/>
            <a:cxnLst/>
            <a:rect l="l" t="t" r="r" b="b"/>
            <a:pathLst>
              <a:path w="7562700" h="8291676">
                <a:moveTo>
                  <a:pt x="0" y="0"/>
                </a:moveTo>
                <a:lnTo>
                  <a:pt x="7562700" y="0"/>
                </a:lnTo>
                <a:lnTo>
                  <a:pt x="7562700" y="8291676"/>
                </a:lnTo>
                <a:lnTo>
                  <a:pt x="0" y="8291676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xmlns="" r:embed="rId1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3250578" y="1743742"/>
            <a:ext cx="2200060" cy="206256"/>
          </a:xfrm>
          <a:custGeom>
            <a:avLst/>
            <a:gdLst/>
            <a:ahLst/>
            <a:cxnLst/>
            <a:rect l="l" t="t" r="r" b="b"/>
            <a:pathLst>
              <a:path w="2200060" h="206256">
                <a:moveTo>
                  <a:pt x="0" y="0"/>
                </a:moveTo>
                <a:lnTo>
                  <a:pt x="2200060" y="0"/>
                </a:lnTo>
                <a:lnTo>
                  <a:pt x="2200060" y="206256"/>
                </a:lnTo>
                <a:lnTo>
                  <a:pt x="0" y="20625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Freeform 3"/>
          <p:cNvSpPr/>
          <p:nvPr/>
        </p:nvSpPr>
        <p:spPr>
          <a:xfrm rot="-84000">
            <a:off x="1820659" y="3481017"/>
            <a:ext cx="5045698" cy="5045698"/>
          </a:xfrm>
          <a:custGeom>
            <a:avLst/>
            <a:gdLst/>
            <a:ahLst/>
            <a:cxnLst/>
            <a:rect l="l" t="t" r="r" b="b"/>
            <a:pathLst>
              <a:path w="5045698" h="5045698">
                <a:moveTo>
                  <a:pt x="120372" y="0"/>
                </a:moveTo>
                <a:lnTo>
                  <a:pt x="5045698" y="120373"/>
                </a:lnTo>
                <a:lnTo>
                  <a:pt x="4925326" y="5045699"/>
                </a:lnTo>
                <a:lnTo>
                  <a:pt x="0" y="4925326"/>
                </a:lnTo>
                <a:lnTo>
                  <a:pt x="120372" y="0"/>
                </a:lnTo>
                <a:close/>
              </a:path>
            </a:pathLst>
          </a:custGeom>
          <a:blipFill>
            <a:blip r:embed="rId4"/>
            <a:stretch>
              <a:fillRect l="-15488" t="-38195" r="-936" b="-36442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5" name="Freeform 5"/>
          <p:cNvSpPr/>
          <p:nvPr/>
        </p:nvSpPr>
        <p:spPr>
          <a:xfrm>
            <a:off x="609601" y="3152775"/>
            <a:ext cx="2895384" cy="698417"/>
          </a:xfrm>
          <a:custGeom>
            <a:avLst/>
            <a:gdLst/>
            <a:ahLst/>
            <a:cxnLst/>
            <a:rect l="l" t="t" r="r" b="b"/>
            <a:pathLst>
              <a:path w="2734105" h="621448">
                <a:moveTo>
                  <a:pt x="0" y="0"/>
                </a:moveTo>
                <a:lnTo>
                  <a:pt x="2734105" y="0"/>
                </a:lnTo>
                <a:lnTo>
                  <a:pt x="2734105" y="621448"/>
                </a:lnTo>
                <a:lnTo>
                  <a:pt x="0" y="621448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xmlns="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6" name="Freeform 6"/>
          <p:cNvSpPr/>
          <p:nvPr/>
        </p:nvSpPr>
        <p:spPr>
          <a:xfrm>
            <a:off x="770879" y="5022871"/>
            <a:ext cx="1624874" cy="1624874"/>
          </a:xfrm>
          <a:custGeom>
            <a:avLst/>
            <a:gdLst/>
            <a:ahLst/>
            <a:cxnLst/>
            <a:rect l="l" t="t" r="r" b="b"/>
            <a:pathLst>
              <a:path w="1624874" h="1624874">
                <a:moveTo>
                  <a:pt x="0" y="0"/>
                </a:moveTo>
                <a:lnTo>
                  <a:pt x="1624874" y="0"/>
                </a:lnTo>
                <a:lnTo>
                  <a:pt x="1624874" y="1624874"/>
                </a:lnTo>
                <a:lnTo>
                  <a:pt x="0" y="1624874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xmlns="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7" name="Freeform 7"/>
          <p:cNvSpPr/>
          <p:nvPr/>
        </p:nvSpPr>
        <p:spPr>
          <a:xfrm>
            <a:off x="6313136" y="5059595"/>
            <a:ext cx="1588150" cy="1588150"/>
          </a:xfrm>
          <a:custGeom>
            <a:avLst/>
            <a:gdLst/>
            <a:ahLst/>
            <a:cxnLst/>
            <a:rect l="l" t="t" r="r" b="b"/>
            <a:pathLst>
              <a:path w="1588150" h="1588150">
                <a:moveTo>
                  <a:pt x="0" y="0"/>
                </a:moveTo>
                <a:lnTo>
                  <a:pt x="1588150" y="0"/>
                </a:lnTo>
                <a:lnTo>
                  <a:pt x="1588150" y="1588150"/>
                </a:lnTo>
                <a:lnTo>
                  <a:pt x="0" y="1588150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xmlns="" r:embed="rId10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8" name="Freeform 8"/>
          <p:cNvSpPr/>
          <p:nvPr/>
        </p:nvSpPr>
        <p:spPr>
          <a:xfrm>
            <a:off x="1452697" y="7676230"/>
            <a:ext cx="1370468" cy="1582070"/>
          </a:xfrm>
          <a:custGeom>
            <a:avLst/>
            <a:gdLst/>
            <a:ahLst/>
            <a:cxnLst/>
            <a:rect l="l" t="t" r="r" b="b"/>
            <a:pathLst>
              <a:path w="1370468" h="1582070">
                <a:moveTo>
                  <a:pt x="0" y="0"/>
                </a:moveTo>
                <a:lnTo>
                  <a:pt x="1370468" y="0"/>
                </a:lnTo>
                <a:lnTo>
                  <a:pt x="1370468" y="1582070"/>
                </a:lnTo>
                <a:lnTo>
                  <a:pt x="0" y="1582070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xmlns="" r:embed="rId1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9" name="Freeform 9"/>
          <p:cNvSpPr/>
          <p:nvPr/>
        </p:nvSpPr>
        <p:spPr>
          <a:xfrm>
            <a:off x="4899523" y="7848015"/>
            <a:ext cx="1696575" cy="1238500"/>
          </a:xfrm>
          <a:custGeom>
            <a:avLst/>
            <a:gdLst/>
            <a:ahLst/>
            <a:cxnLst/>
            <a:rect l="l" t="t" r="r" b="b"/>
            <a:pathLst>
              <a:path w="1696575" h="1238500">
                <a:moveTo>
                  <a:pt x="0" y="0"/>
                </a:moveTo>
                <a:lnTo>
                  <a:pt x="1696575" y="0"/>
                </a:lnTo>
                <a:lnTo>
                  <a:pt x="1696575" y="1238500"/>
                </a:lnTo>
                <a:lnTo>
                  <a:pt x="0" y="1238500"/>
                </a:lnTo>
                <a:lnTo>
                  <a:pt x="0" y="0"/>
                </a:lnTo>
                <a:close/>
              </a:path>
            </a:pathLst>
          </a:custGeom>
          <a:blipFill>
            <a:blip r:embed="rId13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0" name="Freeform 10"/>
          <p:cNvSpPr/>
          <p:nvPr/>
        </p:nvSpPr>
        <p:spPr>
          <a:xfrm>
            <a:off x="14987886" y="4038004"/>
            <a:ext cx="7562700" cy="8291676"/>
          </a:xfrm>
          <a:custGeom>
            <a:avLst/>
            <a:gdLst/>
            <a:ahLst/>
            <a:cxnLst/>
            <a:rect l="l" t="t" r="r" b="b"/>
            <a:pathLst>
              <a:path w="7562700" h="8291676">
                <a:moveTo>
                  <a:pt x="0" y="0"/>
                </a:moveTo>
                <a:lnTo>
                  <a:pt x="7562699" y="0"/>
                </a:lnTo>
                <a:lnTo>
                  <a:pt x="7562699" y="8291677"/>
                </a:lnTo>
                <a:lnTo>
                  <a:pt x="0" y="8291677"/>
                </a:lnTo>
                <a:lnTo>
                  <a:pt x="0" y="0"/>
                </a:lnTo>
                <a:close/>
              </a:path>
            </a:pathLst>
          </a:custGeom>
          <a:blipFill>
            <a:blip r:embed="rId14">
              <a:extLst>
                <a:ext uri="{96DAC541-7B7A-43D3-8B79-37D633B846F1}">
                  <asvg:svgBlip xmlns:asvg="http://schemas.microsoft.com/office/drawing/2016/SVG/main" xmlns="" r:embed="rId1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>
            <a:off x="7799063" y="7472281"/>
            <a:ext cx="711423" cy="626053"/>
          </a:xfrm>
          <a:custGeom>
            <a:avLst/>
            <a:gdLst/>
            <a:ahLst/>
            <a:cxnLst/>
            <a:rect l="l" t="t" r="r" b="b"/>
            <a:pathLst>
              <a:path w="711423" h="626053">
                <a:moveTo>
                  <a:pt x="0" y="0"/>
                </a:moveTo>
                <a:lnTo>
                  <a:pt x="711423" y="0"/>
                </a:lnTo>
                <a:lnTo>
                  <a:pt x="711423" y="626052"/>
                </a:lnTo>
                <a:lnTo>
                  <a:pt x="0" y="626052"/>
                </a:lnTo>
                <a:lnTo>
                  <a:pt x="0" y="0"/>
                </a:lnTo>
                <a:close/>
              </a:path>
            </a:pathLst>
          </a:custGeom>
          <a:blipFill>
            <a:blip r:embed="rId16">
              <a:extLst>
                <a:ext uri="{96DAC541-7B7A-43D3-8B79-37D633B846F1}">
                  <asvg:svgBlip xmlns:asvg="http://schemas.microsoft.com/office/drawing/2016/SVG/main" xmlns="" r:embed="rId1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2" name="Freeform 12"/>
          <p:cNvSpPr/>
          <p:nvPr/>
        </p:nvSpPr>
        <p:spPr>
          <a:xfrm>
            <a:off x="11920490" y="7521353"/>
            <a:ext cx="527907" cy="527907"/>
          </a:xfrm>
          <a:custGeom>
            <a:avLst/>
            <a:gdLst/>
            <a:ahLst/>
            <a:cxnLst/>
            <a:rect l="l" t="t" r="r" b="b"/>
            <a:pathLst>
              <a:path w="527907" h="527907">
                <a:moveTo>
                  <a:pt x="0" y="0"/>
                </a:moveTo>
                <a:lnTo>
                  <a:pt x="527907" y="0"/>
                </a:lnTo>
                <a:lnTo>
                  <a:pt x="527907" y="527908"/>
                </a:lnTo>
                <a:lnTo>
                  <a:pt x="0" y="527908"/>
                </a:lnTo>
                <a:lnTo>
                  <a:pt x="0" y="0"/>
                </a:lnTo>
                <a:close/>
              </a:path>
            </a:pathLst>
          </a:custGeom>
          <a:blipFill>
            <a:blip r:embed="rId18">
              <a:extLst>
                <a:ext uri="{96DAC541-7B7A-43D3-8B79-37D633B846F1}">
                  <asvg:svgBlip xmlns:asvg="http://schemas.microsoft.com/office/drawing/2016/SVG/main" xmlns="" r:embed="rId1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3" name="Freeform 13"/>
          <p:cNvSpPr/>
          <p:nvPr/>
        </p:nvSpPr>
        <p:spPr>
          <a:xfrm>
            <a:off x="9980615" y="8652897"/>
            <a:ext cx="506759" cy="289486"/>
          </a:xfrm>
          <a:custGeom>
            <a:avLst/>
            <a:gdLst/>
            <a:ahLst/>
            <a:cxnLst/>
            <a:rect l="l" t="t" r="r" b="b"/>
            <a:pathLst>
              <a:path w="506759" h="289486">
                <a:moveTo>
                  <a:pt x="0" y="0"/>
                </a:moveTo>
                <a:lnTo>
                  <a:pt x="506759" y="0"/>
                </a:lnTo>
                <a:lnTo>
                  <a:pt x="506759" y="289486"/>
                </a:lnTo>
                <a:lnTo>
                  <a:pt x="0" y="289486"/>
                </a:lnTo>
                <a:lnTo>
                  <a:pt x="0" y="0"/>
                </a:lnTo>
                <a:close/>
              </a:path>
            </a:pathLst>
          </a:custGeom>
          <a:blipFill>
            <a:blip r:embed="rId20">
              <a:extLst>
                <a:ext uri="{96DAC541-7B7A-43D3-8B79-37D633B846F1}">
                  <asvg:svgBlip xmlns:asvg="http://schemas.microsoft.com/office/drawing/2016/SVG/main" xmlns="" r:embed="rId21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4" name="TextBox 14"/>
          <p:cNvSpPr txBox="1"/>
          <p:nvPr/>
        </p:nvSpPr>
        <p:spPr>
          <a:xfrm>
            <a:off x="770879" y="440690"/>
            <a:ext cx="14217007" cy="110934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4480"/>
              </a:lnSpc>
              <a:spcBef>
                <a:spcPct val="0"/>
              </a:spcBef>
            </a:pPr>
            <a:r>
              <a:rPr lang="en-US" sz="3200">
                <a:solidFill>
                  <a:srgbClr val="000000"/>
                </a:solidFill>
                <a:latin typeface="Century Gothic Paneuropean"/>
              </a:rPr>
              <a:t>Our new age consumers have also created a thriving uptick in the number of </a:t>
            </a:r>
            <a:r>
              <a:rPr lang="en-US" sz="3200">
                <a:solidFill>
                  <a:srgbClr val="000000"/>
                </a:solidFill>
                <a:latin typeface="Century Gothic Paneuropean Bold"/>
              </a:rPr>
              <a:t>digital campfires 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8657232" y="7559882"/>
            <a:ext cx="3001368" cy="44884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3499"/>
              </a:lnSpc>
            </a:pPr>
            <a:r>
              <a:rPr lang="en-US" sz="2499" dirty="0">
                <a:solidFill>
                  <a:srgbClr val="000000"/>
                </a:solidFill>
                <a:latin typeface="Century Gothic Paneuropean"/>
              </a:rPr>
              <a:t>Private Messaging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12659212" y="7559665"/>
            <a:ext cx="3006868" cy="44884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3499"/>
              </a:lnSpc>
            </a:pPr>
            <a:r>
              <a:rPr lang="en-US" sz="2499" dirty="0">
                <a:solidFill>
                  <a:srgbClr val="000000"/>
                </a:solidFill>
                <a:latin typeface="Century Gothic Paneuropean"/>
              </a:rPr>
              <a:t>Micro communities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10724608" y="8587601"/>
            <a:ext cx="3447577" cy="44884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3499"/>
              </a:lnSpc>
            </a:pPr>
            <a:r>
              <a:rPr lang="en-US" sz="2499" dirty="0">
                <a:solidFill>
                  <a:srgbClr val="000000"/>
                </a:solidFill>
                <a:latin typeface="Century Gothic Paneuropean"/>
              </a:rPr>
              <a:t>Shared Experiences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9144000" y="1911898"/>
            <a:ext cx="7700200" cy="17272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499"/>
              </a:lnSpc>
            </a:pPr>
            <a:r>
              <a:rPr lang="en-US" sz="2499">
                <a:solidFill>
                  <a:srgbClr val="000000"/>
                </a:solidFill>
                <a:latin typeface="Century Gothic Paneuropean"/>
              </a:rPr>
              <a:t>Rooted in the need for </a:t>
            </a:r>
            <a:r>
              <a:rPr lang="en-US" sz="2499">
                <a:solidFill>
                  <a:srgbClr val="000000"/>
                </a:solidFill>
                <a:latin typeface="Century Gothic Paneuropean Bold"/>
              </a:rPr>
              <a:t>intimate and authentic environments</a:t>
            </a:r>
            <a:r>
              <a:rPr lang="en-US" sz="2499">
                <a:solidFill>
                  <a:srgbClr val="000000"/>
                </a:solidFill>
                <a:latin typeface="Century Gothic Paneuropean"/>
              </a:rPr>
              <a:t>, where people gather virtually to share stories, engage in discussions, and build a sense of community.</a:t>
            </a:r>
          </a:p>
        </p:txBody>
      </p:sp>
      <p:sp>
        <p:nvSpPr>
          <p:cNvPr id="19" name="AutoShape 19"/>
          <p:cNvSpPr/>
          <p:nvPr/>
        </p:nvSpPr>
        <p:spPr>
          <a:xfrm>
            <a:off x="9105900" y="4038004"/>
            <a:ext cx="6492240" cy="0"/>
          </a:xfrm>
          <a:prstGeom prst="line">
            <a:avLst/>
          </a:prstGeom>
          <a:ln w="38100" cap="flat">
            <a:solidFill>
              <a:srgbClr val="F5BB47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20" name="TextBox 20"/>
          <p:cNvSpPr txBox="1"/>
          <p:nvPr/>
        </p:nvSpPr>
        <p:spPr>
          <a:xfrm>
            <a:off x="9105900" y="4300105"/>
            <a:ext cx="6986242" cy="12890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499"/>
              </a:lnSpc>
            </a:pPr>
            <a:r>
              <a:rPr lang="en-US" sz="2499">
                <a:solidFill>
                  <a:srgbClr val="000000"/>
                </a:solidFill>
                <a:latin typeface="Century Gothic Paneuropean"/>
              </a:rPr>
              <a:t>What makes it enticing for brands? </a:t>
            </a:r>
          </a:p>
          <a:p>
            <a:pPr>
              <a:lnSpc>
                <a:spcPts val="3499"/>
              </a:lnSpc>
            </a:pPr>
            <a:endParaRPr lang="en-US" sz="2499">
              <a:solidFill>
                <a:srgbClr val="000000"/>
              </a:solidFill>
              <a:latin typeface="Century Gothic Paneuropean"/>
            </a:endParaRPr>
          </a:p>
          <a:p>
            <a:pPr>
              <a:lnSpc>
                <a:spcPts val="3499"/>
              </a:lnSpc>
            </a:pPr>
            <a:r>
              <a:rPr lang="en-US" sz="2499">
                <a:solidFill>
                  <a:srgbClr val="000000"/>
                </a:solidFill>
                <a:latin typeface="Century Gothic Paneuropean"/>
              </a:rPr>
              <a:t> </a:t>
            </a:r>
          </a:p>
        </p:txBody>
      </p:sp>
      <p:sp>
        <p:nvSpPr>
          <p:cNvPr id="21" name="Freeform 21"/>
          <p:cNvSpPr/>
          <p:nvPr/>
        </p:nvSpPr>
        <p:spPr>
          <a:xfrm>
            <a:off x="11816061" y="4860552"/>
            <a:ext cx="2200060" cy="206256"/>
          </a:xfrm>
          <a:custGeom>
            <a:avLst/>
            <a:gdLst/>
            <a:ahLst/>
            <a:cxnLst/>
            <a:rect l="l" t="t" r="r" b="b"/>
            <a:pathLst>
              <a:path w="2200060" h="206256">
                <a:moveTo>
                  <a:pt x="0" y="0"/>
                </a:moveTo>
                <a:lnTo>
                  <a:pt x="2200060" y="0"/>
                </a:lnTo>
                <a:lnTo>
                  <a:pt x="2200060" y="206256"/>
                </a:lnTo>
                <a:lnTo>
                  <a:pt x="0" y="20625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22" name="TextBox 22"/>
          <p:cNvSpPr txBox="1"/>
          <p:nvPr/>
        </p:nvSpPr>
        <p:spPr>
          <a:xfrm>
            <a:off x="8940012" y="5334871"/>
            <a:ext cx="6454140" cy="184213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453390" lvl="1" indent="-226695">
              <a:lnSpc>
                <a:spcPts val="2940"/>
              </a:lnSpc>
              <a:buFont typeface="Arial"/>
              <a:buChar char="•"/>
            </a:pPr>
            <a:r>
              <a:rPr lang="en-US" sz="2100">
                <a:solidFill>
                  <a:srgbClr val="000000"/>
                </a:solidFill>
                <a:latin typeface="Century Gothic Paneuropean"/>
              </a:rPr>
              <a:t>Becoming a Meaningful Part of Online Culture</a:t>
            </a:r>
          </a:p>
          <a:p>
            <a:pPr marL="453390" lvl="1" indent="-226695">
              <a:lnSpc>
                <a:spcPts val="2940"/>
              </a:lnSpc>
              <a:buFont typeface="Arial"/>
              <a:buChar char="•"/>
            </a:pPr>
            <a:r>
              <a:rPr lang="en-US" sz="2100">
                <a:solidFill>
                  <a:srgbClr val="000000"/>
                </a:solidFill>
                <a:latin typeface="Century Gothic Paneuropean"/>
              </a:rPr>
              <a:t>Fostering authentic relationships</a:t>
            </a:r>
          </a:p>
          <a:p>
            <a:pPr marL="453390" lvl="1" indent="-226695">
              <a:lnSpc>
                <a:spcPts val="2940"/>
              </a:lnSpc>
              <a:buFont typeface="Arial"/>
              <a:buChar char="•"/>
            </a:pPr>
            <a:r>
              <a:rPr lang="en-US" sz="2100">
                <a:solidFill>
                  <a:srgbClr val="000000"/>
                </a:solidFill>
                <a:latin typeface="Century Gothic Paneuropean"/>
              </a:rPr>
              <a:t>Niche Audience</a:t>
            </a:r>
          </a:p>
          <a:p>
            <a:pPr marL="453390" lvl="1" indent="-226695">
              <a:lnSpc>
                <a:spcPts val="2940"/>
              </a:lnSpc>
              <a:buFont typeface="Arial"/>
              <a:buChar char="•"/>
            </a:pPr>
            <a:r>
              <a:rPr lang="en-US" sz="2100">
                <a:solidFill>
                  <a:srgbClr val="000000"/>
                </a:solidFill>
                <a:latin typeface="Century Gothic Paneuropean"/>
              </a:rPr>
              <a:t>Real time feedback and insights</a:t>
            </a:r>
          </a:p>
          <a:p>
            <a:pPr>
              <a:lnSpc>
                <a:spcPts val="2940"/>
              </a:lnSpc>
            </a:pPr>
            <a:r>
              <a:rPr lang="en-US" sz="2100">
                <a:solidFill>
                  <a:srgbClr val="000000"/>
                </a:solidFill>
                <a:latin typeface="Century Gothic Paneuropean"/>
              </a:rPr>
              <a:t> </a:t>
            </a:r>
          </a:p>
        </p:txBody>
      </p:sp>
      <p:pic>
        <p:nvPicPr>
          <p:cNvPr id="1026" name="Picture 2" descr="Twitch logo PNG transparent image download, size: 1920x1080px"/>
          <p:cNvPicPr>
            <a:picLocks noChangeAspect="1" noChangeArrowheads="1"/>
          </p:cNvPicPr>
          <p:nvPr/>
        </p:nvPicPr>
        <p:blipFill>
          <a:blip r:embed="rId22" cstate="print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59300" y="2523572"/>
            <a:ext cx="2574328" cy="14480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138954" y="1181227"/>
            <a:ext cx="2200060" cy="206256"/>
          </a:xfrm>
          <a:custGeom>
            <a:avLst/>
            <a:gdLst/>
            <a:ahLst/>
            <a:cxnLst/>
            <a:rect l="l" t="t" r="r" b="b"/>
            <a:pathLst>
              <a:path w="2200060" h="206256">
                <a:moveTo>
                  <a:pt x="0" y="0"/>
                </a:moveTo>
                <a:lnTo>
                  <a:pt x="2200060" y="0"/>
                </a:lnTo>
                <a:lnTo>
                  <a:pt x="2200060" y="206256"/>
                </a:lnTo>
                <a:lnTo>
                  <a:pt x="0" y="20625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Freeform 3"/>
          <p:cNvSpPr/>
          <p:nvPr/>
        </p:nvSpPr>
        <p:spPr>
          <a:xfrm>
            <a:off x="0" y="3131837"/>
            <a:ext cx="2821911" cy="2828983"/>
          </a:xfrm>
          <a:custGeom>
            <a:avLst/>
            <a:gdLst/>
            <a:ahLst/>
            <a:cxnLst/>
            <a:rect l="l" t="t" r="r" b="b"/>
            <a:pathLst>
              <a:path w="2821911" h="2828983">
                <a:moveTo>
                  <a:pt x="0" y="0"/>
                </a:moveTo>
                <a:lnTo>
                  <a:pt x="2821911" y="0"/>
                </a:lnTo>
                <a:lnTo>
                  <a:pt x="2821911" y="2828983"/>
                </a:lnTo>
                <a:lnTo>
                  <a:pt x="0" y="2828983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4" name="Freeform 4"/>
          <p:cNvSpPr/>
          <p:nvPr/>
        </p:nvSpPr>
        <p:spPr>
          <a:xfrm>
            <a:off x="759149" y="1575435"/>
            <a:ext cx="2418965" cy="3628447"/>
          </a:xfrm>
          <a:custGeom>
            <a:avLst/>
            <a:gdLst/>
            <a:ahLst/>
            <a:cxnLst/>
            <a:rect l="l" t="t" r="r" b="b"/>
            <a:pathLst>
              <a:path w="2418965" h="3628447">
                <a:moveTo>
                  <a:pt x="0" y="0"/>
                </a:moveTo>
                <a:lnTo>
                  <a:pt x="2418964" y="0"/>
                </a:lnTo>
                <a:lnTo>
                  <a:pt x="2418964" y="3628447"/>
                </a:lnTo>
                <a:lnTo>
                  <a:pt x="0" y="3628447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5" name="Freeform 5"/>
          <p:cNvSpPr/>
          <p:nvPr/>
        </p:nvSpPr>
        <p:spPr>
          <a:xfrm>
            <a:off x="8306111" y="1538119"/>
            <a:ext cx="2821911" cy="2828983"/>
          </a:xfrm>
          <a:custGeom>
            <a:avLst/>
            <a:gdLst/>
            <a:ahLst/>
            <a:cxnLst/>
            <a:rect l="l" t="t" r="r" b="b"/>
            <a:pathLst>
              <a:path w="2821911" h="2828983">
                <a:moveTo>
                  <a:pt x="0" y="0"/>
                </a:moveTo>
                <a:lnTo>
                  <a:pt x="2821910" y="0"/>
                </a:lnTo>
                <a:lnTo>
                  <a:pt x="2821910" y="2828983"/>
                </a:lnTo>
                <a:lnTo>
                  <a:pt x="0" y="2828983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6" name="Freeform 6"/>
          <p:cNvSpPr/>
          <p:nvPr/>
        </p:nvSpPr>
        <p:spPr>
          <a:xfrm>
            <a:off x="8268221" y="2475990"/>
            <a:ext cx="2700961" cy="3299392"/>
          </a:xfrm>
          <a:custGeom>
            <a:avLst/>
            <a:gdLst/>
            <a:ahLst/>
            <a:cxnLst/>
            <a:rect l="l" t="t" r="r" b="b"/>
            <a:pathLst>
              <a:path w="2700961" h="3299392">
                <a:moveTo>
                  <a:pt x="0" y="0"/>
                </a:moveTo>
                <a:lnTo>
                  <a:pt x="2700961" y="0"/>
                </a:lnTo>
                <a:lnTo>
                  <a:pt x="2700961" y="3299392"/>
                </a:lnTo>
                <a:lnTo>
                  <a:pt x="0" y="3299392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t="-45436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7" name="Freeform 7"/>
          <p:cNvSpPr/>
          <p:nvPr/>
        </p:nvSpPr>
        <p:spPr>
          <a:xfrm>
            <a:off x="5238876" y="7362608"/>
            <a:ext cx="2121629" cy="2126946"/>
          </a:xfrm>
          <a:custGeom>
            <a:avLst/>
            <a:gdLst/>
            <a:ahLst/>
            <a:cxnLst/>
            <a:rect l="l" t="t" r="r" b="b"/>
            <a:pathLst>
              <a:path w="2121629" h="2126946">
                <a:moveTo>
                  <a:pt x="0" y="0"/>
                </a:moveTo>
                <a:lnTo>
                  <a:pt x="2121628" y="0"/>
                </a:lnTo>
                <a:lnTo>
                  <a:pt x="2121628" y="2126946"/>
                </a:lnTo>
                <a:lnTo>
                  <a:pt x="0" y="212694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9" name="TextBox 9"/>
          <p:cNvSpPr txBox="1"/>
          <p:nvPr/>
        </p:nvSpPr>
        <p:spPr>
          <a:xfrm>
            <a:off x="-1040871" y="412742"/>
            <a:ext cx="6559710" cy="61341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040"/>
              </a:lnSpc>
              <a:spcBef>
                <a:spcPct val="0"/>
              </a:spcBef>
            </a:pPr>
            <a:r>
              <a:rPr lang="en-US" sz="3600">
                <a:solidFill>
                  <a:srgbClr val="000000"/>
                </a:solidFill>
                <a:latin typeface="Century Gothic Paneuropean Bold"/>
              </a:rPr>
              <a:t>Key Takeaways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8608395" y="7175558"/>
            <a:ext cx="5786246" cy="21653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499"/>
              </a:lnSpc>
            </a:pPr>
            <a:r>
              <a:rPr lang="en-US" sz="2499">
                <a:solidFill>
                  <a:srgbClr val="000000"/>
                </a:solidFill>
                <a:latin typeface="Century Gothic Paneuropean Bold"/>
              </a:rPr>
              <a:t>Embrace Immersive Experiences and Social Commerce</a:t>
            </a:r>
          </a:p>
          <a:p>
            <a:pPr>
              <a:lnSpc>
                <a:spcPts val="3499"/>
              </a:lnSpc>
              <a:spcBef>
                <a:spcPct val="0"/>
              </a:spcBef>
            </a:pPr>
            <a:r>
              <a:rPr lang="en-US" sz="2499">
                <a:solidFill>
                  <a:srgbClr val="000000"/>
                </a:solidFill>
                <a:latin typeface="Century Gothic Paneuropean"/>
              </a:rPr>
              <a:t>Leverage platforms like Snapchat to create immersive experiences and integrate social commerce.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11501518" y="2506888"/>
            <a:ext cx="6067037" cy="30416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499"/>
              </a:lnSpc>
            </a:pPr>
            <a:r>
              <a:rPr lang="en-US" sz="2499">
                <a:solidFill>
                  <a:srgbClr val="000000"/>
                </a:solidFill>
                <a:latin typeface="Century Gothic Paneuropean Bold"/>
              </a:rPr>
              <a:t>Recognize the influence of subcultures and the power of micro-communities </a:t>
            </a:r>
          </a:p>
          <a:p>
            <a:pPr>
              <a:lnSpc>
                <a:spcPts val="3499"/>
              </a:lnSpc>
              <a:spcBef>
                <a:spcPct val="0"/>
              </a:spcBef>
            </a:pPr>
            <a:r>
              <a:rPr lang="en-US" sz="2499">
                <a:solidFill>
                  <a:srgbClr val="000000"/>
                </a:solidFill>
                <a:latin typeface="Century Gothic Paneuropean"/>
              </a:rPr>
              <a:t>Engage with communities through strategic partnerships, sponsorships, or on culture integrations to authentically connect with this passionate and deeply  engaged audience. 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3540982" y="2600382"/>
            <a:ext cx="3955714" cy="30416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499"/>
              </a:lnSpc>
            </a:pPr>
            <a:r>
              <a:rPr lang="en-US" sz="2499">
                <a:solidFill>
                  <a:srgbClr val="000000"/>
                </a:solidFill>
                <a:latin typeface="Century Gothic Paneuropean Bold"/>
              </a:rPr>
              <a:t>Acknowledge and adapt to evolving consumers</a:t>
            </a:r>
          </a:p>
          <a:p>
            <a:pPr>
              <a:lnSpc>
                <a:spcPts val="3499"/>
              </a:lnSpc>
              <a:spcBef>
                <a:spcPct val="0"/>
              </a:spcBef>
            </a:pPr>
            <a:r>
              <a:rPr lang="en-US" sz="2499">
                <a:solidFill>
                  <a:srgbClr val="000000"/>
                </a:solidFill>
                <a:latin typeface="Century Gothic Paneuropean"/>
              </a:rPr>
              <a:t>Be mindful of the brand story and the universe of touchpoints  you create as that’s just as crucial as the product </a:t>
            </a:r>
          </a:p>
        </p:txBody>
      </p:sp>
      <p:pic>
        <p:nvPicPr>
          <p:cNvPr id="2050" name="Picture 2" descr="SNAPCHAT Logo PNG Vector (SVG) Free Download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84450" y="7507631"/>
            <a:ext cx="1597025" cy="15012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>
            <a:extLst>
              <a:ext uri="{FF2B5EF4-FFF2-40B4-BE49-F238E27FC236}">
                <a16:creationId xmlns:a16="http://schemas.microsoft.com/office/drawing/2014/main" id="{A474CEE3-CFEA-B28C-1B91-E7B59989C1CA}"/>
              </a:ext>
            </a:extLst>
          </p:cNvPr>
          <p:cNvSpPr/>
          <p:nvPr/>
        </p:nvSpPr>
        <p:spPr>
          <a:xfrm>
            <a:off x="5730926" y="4946378"/>
            <a:ext cx="6492240" cy="0"/>
          </a:xfrm>
          <a:prstGeom prst="line">
            <a:avLst/>
          </a:prstGeom>
          <a:ln w="38100" cap="flat">
            <a:solidFill>
              <a:srgbClr val="F5BB47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3" name="Freeform 3">
            <a:extLst>
              <a:ext uri="{FF2B5EF4-FFF2-40B4-BE49-F238E27FC236}">
                <a16:creationId xmlns:a16="http://schemas.microsoft.com/office/drawing/2014/main" id="{E30D26FD-C58B-7F37-4C2A-691971BAB652}"/>
              </a:ext>
            </a:extLst>
          </p:cNvPr>
          <p:cNvSpPr/>
          <p:nvPr/>
        </p:nvSpPr>
        <p:spPr>
          <a:xfrm>
            <a:off x="16237120" y="2580687"/>
            <a:ext cx="4720117" cy="7706313"/>
          </a:xfrm>
          <a:custGeom>
            <a:avLst/>
            <a:gdLst/>
            <a:ahLst/>
            <a:cxnLst/>
            <a:rect l="l" t="t" r="r" b="b"/>
            <a:pathLst>
              <a:path w="4720117" h="7706313">
                <a:moveTo>
                  <a:pt x="0" y="0"/>
                </a:moveTo>
                <a:lnTo>
                  <a:pt x="4720117" y="0"/>
                </a:lnTo>
                <a:lnTo>
                  <a:pt x="4720117" y="7706313"/>
                </a:lnTo>
                <a:lnTo>
                  <a:pt x="0" y="770631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4" name="TextBox 4">
            <a:extLst>
              <a:ext uri="{FF2B5EF4-FFF2-40B4-BE49-F238E27FC236}">
                <a16:creationId xmlns:a16="http://schemas.microsoft.com/office/drawing/2014/main" id="{13B45D0F-D9AC-0A78-4EC7-A45910170442}"/>
              </a:ext>
            </a:extLst>
          </p:cNvPr>
          <p:cNvSpPr txBox="1"/>
          <p:nvPr/>
        </p:nvSpPr>
        <p:spPr>
          <a:xfrm>
            <a:off x="2823145" y="4074419"/>
            <a:ext cx="12641710" cy="8540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000"/>
              </a:lnSpc>
              <a:spcBef>
                <a:spcPct val="0"/>
              </a:spcBef>
            </a:pPr>
            <a:r>
              <a:rPr lang="en-US" sz="5000" dirty="0">
                <a:solidFill>
                  <a:srgbClr val="0A1D35"/>
                </a:solidFill>
                <a:latin typeface="Century Gothic Paneuropean Bold"/>
              </a:rPr>
              <a:t>Thank You</a:t>
            </a:r>
          </a:p>
        </p:txBody>
      </p:sp>
      <p:sp>
        <p:nvSpPr>
          <p:cNvPr id="5" name="Freeform 5">
            <a:extLst>
              <a:ext uri="{FF2B5EF4-FFF2-40B4-BE49-F238E27FC236}">
                <a16:creationId xmlns:a16="http://schemas.microsoft.com/office/drawing/2014/main" id="{2F8F80DC-69FC-6B1D-ABD0-C32D8DDBB9FF}"/>
              </a:ext>
            </a:extLst>
          </p:cNvPr>
          <p:cNvSpPr/>
          <p:nvPr/>
        </p:nvSpPr>
        <p:spPr>
          <a:xfrm rot="-10800000">
            <a:off x="-2668497" y="-601846"/>
            <a:ext cx="4720117" cy="7706313"/>
          </a:xfrm>
          <a:custGeom>
            <a:avLst/>
            <a:gdLst/>
            <a:ahLst/>
            <a:cxnLst/>
            <a:rect l="l" t="t" r="r" b="b"/>
            <a:pathLst>
              <a:path w="4720117" h="7706313">
                <a:moveTo>
                  <a:pt x="0" y="0"/>
                </a:moveTo>
                <a:lnTo>
                  <a:pt x="4720117" y="0"/>
                </a:lnTo>
                <a:lnTo>
                  <a:pt x="4720117" y="7706313"/>
                </a:lnTo>
                <a:lnTo>
                  <a:pt x="0" y="770631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2310</TotalTime>
  <Words>1768</Words>
  <Application>Microsoft Office PowerPoint</Application>
  <PresentationFormat>Custom</PresentationFormat>
  <Paragraphs>214</Paragraphs>
  <Slides>29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29</vt:i4>
      </vt:variant>
    </vt:vector>
  </HeadingPairs>
  <TitlesOfParts>
    <vt:vector size="39" baseType="lpstr">
      <vt:lpstr>Century Gothic Paneuropean Bold</vt:lpstr>
      <vt:lpstr>Arial</vt:lpstr>
      <vt:lpstr>Century Gothic</vt:lpstr>
      <vt:lpstr>Canva Sans</vt:lpstr>
      <vt:lpstr>Century Gothic Paneuropean Bold Italics</vt:lpstr>
      <vt:lpstr>Calibri</vt:lpstr>
      <vt:lpstr>Century Gothic Paneuropean Italics</vt:lpstr>
      <vt:lpstr>Century Gothic Paneuropean</vt:lpstr>
      <vt:lpstr>Century Gothic Paneuropean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Digital Vision 2024</dc:title>
  <cp:lastModifiedBy>Admin</cp:lastModifiedBy>
  <cp:revision>45</cp:revision>
  <dcterms:created xsi:type="dcterms:W3CDTF">2006-08-16T00:00:00Z</dcterms:created>
  <dcterms:modified xsi:type="dcterms:W3CDTF">2024-01-09T17:38:13Z</dcterms:modified>
  <dc:identifier>DAF0_JE9uiU</dc:identifier>
</cp:coreProperties>
</file>