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413" r:id="rId2"/>
    <p:sldId id="480" r:id="rId3"/>
    <p:sldId id="479" r:id="rId4"/>
    <p:sldId id="453" r:id="rId5"/>
    <p:sldId id="455" r:id="rId6"/>
    <p:sldId id="469" r:id="rId7"/>
    <p:sldId id="341" r:id="rId8"/>
    <p:sldId id="345" r:id="rId9"/>
    <p:sldId id="352" r:id="rId10"/>
    <p:sldId id="371" r:id="rId11"/>
    <p:sldId id="353" r:id="rId12"/>
    <p:sldId id="381" r:id="rId13"/>
    <p:sldId id="412" r:id="rId14"/>
    <p:sldId id="373" r:id="rId15"/>
    <p:sldId id="387" r:id="rId16"/>
    <p:sldId id="388" r:id="rId17"/>
    <p:sldId id="418" r:id="rId18"/>
    <p:sldId id="384" r:id="rId19"/>
    <p:sldId id="385" r:id="rId20"/>
    <p:sldId id="459" r:id="rId21"/>
    <p:sldId id="430" r:id="rId22"/>
    <p:sldId id="407" r:id="rId23"/>
    <p:sldId id="419" r:id="rId24"/>
    <p:sldId id="391" r:id="rId25"/>
    <p:sldId id="411" r:id="rId26"/>
    <p:sldId id="409" r:id="rId27"/>
    <p:sldId id="428" r:id="rId28"/>
    <p:sldId id="427" r:id="rId29"/>
    <p:sldId id="405" r:id="rId30"/>
    <p:sldId id="478" r:id="rId31"/>
    <p:sldId id="451" r:id="rId32"/>
    <p:sldId id="473" r:id="rId33"/>
    <p:sldId id="472" r:id="rId34"/>
    <p:sldId id="446" r:id="rId35"/>
    <p:sldId id="444" r:id="rId36"/>
    <p:sldId id="445" r:id="rId37"/>
    <p:sldId id="470" r:id="rId38"/>
    <p:sldId id="471" r:id="rId39"/>
    <p:sldId id="359" r:id="rId40"/>
    <p:sldId id="402" r:id="rId41"/>
    <p:sldId id="392" r:id="rId42"/>
    <p:sldId id="401" r:id="rId43"/>
    <p:sldId id="399" r:id="rId44"/>
    <p:sldId id="398" r:id="rId45"/>
    <p:sldId id="475" r:id="rId46"/>
    <p:sldId id="389" r:id="rId47"/>
    <p:sldId id="481" r:id="rId48"/>
    <p:sldId id="482" r:id="rId49"/>
    <p:sldId id="483" r:id="rId50"/>
    <p:sldId id="484" r:id="rId51"/>
    <p:sldId id="485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3725"/>
    <a:srgbClr val="FBF2F1"/>
    <a:srgbClr val="FDD72C"/>
    <a:srgbClr val="FFFFFF"/>
    <a:srgbClr val="E1D3C6"/>
    <a:srgbClr val="EEEEEC"/>
    <a:srgbClr val="C91429"/>
    <a:srgbClr val="FEF7B3"/>
    <a:srgbClr val="8E1A61"/>
    <a:srgbClr val="F59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47" autoAdjust="0"/>
    <p:restoredTop sz="94162" autoAdjust="0"/>
  </p:normalViewPr>
  <p:slideViewPr>
    <p:cSldViewPr snapToGrid="0">
      <p:cViewPr varScale="1">
        <p:scale>
          <a:sx n="66" d="100"/>
          <a:sy n="66" d="100"/>
        </p:scale>
        <p:origin x="4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50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148A7F-9B9C-4CE2-A671-B8DBB4859F4C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6040E-34D5-4669-9079-A8786E76051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182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https://www.retropoplifestyle.com/bajaj-allianz-life-indias-life-goals-preparedness-survey-2023/</a:t>
            </a:r>
          </a:p>
          <a:p>
            <a:r>
              <a:rPr lang="en-IN" dirty="0"/>
              <a:t>https://www.crisil.com/content/dam/crisil/our-analysis/reports/Research/documents/2022/12/the-big-shift-in-financialisation.pdf</a:t>
            </a:r>
          </a:p>
          <a:p>
            <a:r>
              <a:rPr lang="en-IN" dirty="0"/>
              <a:t>https://www.salesforce.com/in/blog/7-trends-wealth-management-industry-india/ -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combining financial goals with ethical and life goals. They’re looking for more holistic investment options that include retirement planning, impact investing, estate planning, and social welfare.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1B6E1-4A54-49BE-984C-091964D68B4C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952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3358E-7C19-F8CB-E3DC-E33FE6405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DF8D86-0AAA-CA64-9FCB-D822983AC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4FE84E-C09C-B9E8-F8DA-8AA2AEC0E4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A59DDA-DBA8-8091-9A80-8E5AE4E618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81B6E1-4A54-49BE-984C-091964D68B4C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36693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81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D2A74-C414-DCC7-3329-DA0A5060F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ABECF5-DC53-DCA4-2715-97E1946A57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BFE89E-2E21-DFEB-DD30-89AEE65D8A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A5D0CB-55AE-CC36-FB46-5EC98B40A3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1686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2AFFF-B8D4-1F0A-7DA5-E56A9915D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522ED8-8180-BAEC-24D4-AFDC8CFE9E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0523BD-602E-E04B-E38A-555EFBA33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b="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b="0" i="1" dirty="0"/>
          </a:p>
          <a:p>
            <a:r>
              <a:rPr lang="en-IN" b="0" i="1" dirty="0"/>
              <a:t>1. Simplifiers: 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These videos </a:t>
            </a:r>
            <a:r>
              <a:rPr lang="en-IN" b="0" i="1" u="none" strike="noStrike" dirty="0">
                <a:solidFill>
                  <a:srgbClr val="000000"/>
                </a:solidFill>
                <a:effectLst/>
              </a:rPr>
              <a:t>eliminate confusion and make policy features digestible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helping consumers build a </a:t>
            </a:r>
            <a:r>
              <a:rPr lang="en-IN" b="0" i="1" u="none" strike="noStrike" dirty="0">
                <a:solidFill>
                  <a:srgbClr val="000000"/>
                </a:solidFill>
                <a:effectLst/>
              </a:rPr>
              <a:t>strong foundational understanding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 before moving to more decision-oriented content.</a:t>
            </a:r>
            <a:endParaRPr lang="en-IN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D1D69-BF40-1EAF-452B-D28053CB8A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6581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6A5087-112D-6571-D55F-FC0B57DFA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4CE27-D5E3-1F32-243A-10020AA5C0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6C199D-A2E4-7D97-AD74-EC0595E9D1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Dilemma: </a:t>
            </a:r>
            <a:r>
              <a:rPr lang="en-US" dirty="0"/>
              <a:t>In the world of insurance, the </a:t>
            </a:r>
            <a:r>
              <a:rPr lang="en-US" b="1" dirty="0"/>
              <a:t>disclosure dilemma</a:t>
            </a:r>
            <a:r>
              <a:rPr lang="en-US" dirty="0"/>
              <a:t> often arises when consumers are faced with the choice of whether to reveal seemingly </a:t>
            </a:r>
            <a:r>
              <a:rPr lang="en-US" b="1" dirty="0"/>
              <a:t>insignificant details</a:t>
            </a:r>
            <a:r>
              <a:rPr lang="en-US" dirty="0"/>
              <a:t> like a </a:t>
            </a:r>
            <a:r>
              <a:rPr lang="en-US" b="1" dirty="0"/>
              <a:t>single cigarette a day</a:t>
            </a:r>
            <a:r>
              <a:rPr lang="en-US" dirty="0"/>
              <a:t> or a </a:t>
            </a:r>
            <a:r>
              <a:rPr lang="en-US" b="1" dirty="0"/>
              <a:t>benign condition</a:t>
            </a:r>
            <a:r>
              <a:rPr lang="en-US" dirty="0"/>
              <a:t> such as </a:t>
            </a:r>
            <a:r>
              <a:rPr lang="en-US" b="1" dirty="0"/>
              <a:t>lipoma</a:t>
            </a:r>
            <a:r>
              <a:rPr lang="en-US" dirty="0"/>
              <a:t>. These conversations explore the </a:t>
            </a:r>
            <a:r>
              <a:rPr lang="en-US" b="1" dirty="0"/>
              <a:t>fine line between transparency and omission</a:t>
            </a:r>
            <a:r>
              <a:rPr lang="en-US" dirty="0"/>
              <a:t>, questioning how much </a:t>
            </a:r>
            <a:r>
              <a:rPr lang="en-US" b="1" dirty="0"/>
              <a:t>disclosure</a:t>
            </a:r>
            <a:r>
              <a:rPr lang="en-US" dirty="0"/>
              <a:t> is necessary and whether </a:t>
            </a:r>
            <a:r>
              <a:rPr lang="en-US" b="1" dirty="0"/>
              <a:t>small truths</a:t>
            </a:r>
            <a:r>
              <a:rPr lang="en-US" dirty="0"/>
              <a:t> could lead to </a:t>
            </a:r>
            <a:r>
              <a:rPr lang="en-US" b="1" dirty="0"/>
              <a:t>big consequences</a:t>
            </a:r>
            <a:r>
              <a:rPr lang="en-US" dirty="0"/>
              <a:t> down the line.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811C13-CCFA-B4B8-B966-2376A99A6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40438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074E1-CBE5-47D4-1630-36AEC74E4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FB0E55-789E-433D-DA57-1626856AA3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DED230-C6AC-9F65-2DCA-1805EFDFBE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Dilemma: </a:t>
            </a:r>
            <a:r>
              <a:rPr lang="en-US" dirty="0"/>
              <a:t>In the world of insurance, the </a:t>
            </a:r>
            <a:r>
              <a:rPr lang="en-US" b="1" dirty="0"/>
              <a:t>disclosure dilemma</a:t>
            </a:r>
            <a:r>
              <a:rPr lang="en-US" dirty="0"/>
              <a:t> often arises when consumers are faced with the choice of whether to reveal seemingly </a:t>
            </a:r>
            <a:r>
              <a:rPr lang="en-US" b="1" dirty="0"/>
              <a:t>insignificant details</a:t>
            </a:r>
            <a:r>
              <a:rPr lang="en-US" dirty="0"/>
              <a:t> like a </a:t>
            </a:r>
            <a:r>
              <a:rPr lang="en-US" b="1" dirty="0"/>
              <a:t>single cigarette a day</a:t>
            </a:r>
            <a:r>
              <a:rPr lang="en-US" dirty="0"/>
              <a:t> or a </a:t>
            </a:r>
            <a:r>
              <a:rPr lang="en-US" b="1" dirty="0"/>
              <a:t>benign condition</a:t>
            </a:r>
            <a:r>
              <a:rPr lang="en-US" dirty="0"/>
              <a:t> such as </a:t>
            </a:r>
            <a:r>
              <a:rPr lang="en-US" b="1" dirty="0"/>
              <a:t>lipoma</a:t>
            </a:r>
            <a:r>
              <a:rPr lang="en-US" dirty="0"/>
              <a:t>. These conversations explore the </a:t>
            </a:r>
            <a:r>
              <a:rPr lang="en-US" b="1" dirty="0"/>
              <a:t>fine line between transparency and omission</a:t>
            </a:r>
            <a:r>
              <a:rPr lang="en-US" dirty="0"/>
              <a:t>, questioning how much </a:t>
            </a:r>
            <a:r>
              <a:rPr lang="en-US" b="1" dirty="0"/>
              <a:t>disclosure</a:t>
            </a:r>
            <a:r>
              <a:rPr lang="en-US" dirty="0"/>
              <a:t> is necessary and whether </a:t>
            </a:r>
            <a:r>
              <a:rPr lang="en-US" b="1" dirty="0"/>
              <a:t>small truths</a:t>
            </a:r>
            <a:r>
              <a:rPr lang="en-US" dirty="0"/>
              <a:t> could lead to </a:t>
            </a:r>
            <a:r>
              <a:rPr lang="en-US" b="1" dirty="0"/>
              <a:t>big consequences</a:t>
            </a:r>
            <a:r>
              <a:rPr lang="en-US" dirty="0"/>
              <a:t> down the line.</a:t>
            </a:r>
            <a:br>
              <a:rPr lang="en-US" dirty="0"/>
            </a:br>
            <a:br>
              <a:rPr lang="en-US" dirty="0"/>
            </a:b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65FDF-1E2D-3D45-4240-1CB1B86B73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57918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879BF-D7E4-D526-BC65-48C7E00E2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82317E-EC8F-8571-A38C-EF3DD8CE83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A60F6C-745E-CEB3-CAC4-003DA873AA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F24F94-CD1F-749F-F81F-03558E8F0F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065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69355-973D-E2DD-3A4D-484300974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628DBE-34FA-A3BA-D7AE-90E6D39D62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0F273-7F65-2E24-BEBA-8CF7E9D1F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64393-C923-511A-F92A-C3EE8EE197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519858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346C53-C9D4-2FD3-98D4-9951D05327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F0BCD4-D34C-D7ED-875E-4518DBDF4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616BE4-C212-19EB-BB4D-B853FA8B67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leading with wordplay approach – “protect your family’s future”, “responsibility” for term insurance, “Worry-free”, “secure future”, “right time to plan”  for retirement plans etc. </a:t>
            </a:r>
            <a:r>
              <a:rPr lang="en-IN" sz="1200" dirty="0"/>
              <a:t>to drive rational consideration by creating mental shortcuts for consumers </a:t>
            </a:r>
            <a:r>
              <a:rPr lang="en-US" sz="1200" dirty="0"/>
              <a:t> that reinforce necessity of insurance. However, this approach also limits differentiation, as all brands speak in a similar lexicon, making it harder for consumers to distinguish between them</a:t>
            </a:r>
            <a:endParaRPr lang="en-IN" sz="1200" dirty="0"/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D55F65-B4A8-7A84-B189-41F755824E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E9B89-D918-4891-A265-11F163C2019C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6179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E158D-2783-D574-13BA-2C9B34024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0B9D37-FDFD-A388-C830-033175C3E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F836B-262E-41B1-D83E-90A542AF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b="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b="0" i="1" dirty="0"/>
          </a:p>
          <a:p>
            <a:r>
              <a:rPr lang="en-IN" b="0" i="1" dirty="0"/>
              <a:t>1. Simplifiers: 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These videos </a:t>
            </a:r>
            <a:r>
              <a:rPr lang="en-IN" b="0" i="1" u="none" strike="noStrike" dirty="0">
                <a:solidFill>
                  <a:srgbClr val="000000"/>
                </a:solidFill>
                <a:effectLst/>
              </a:rPr>
              <a:t>eliminate confusion and make policy features digestible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helping consumers build a </a:t>
            </a:r>
            <a:r>
              <a:rPr lang="en-IN" b="0" i="1" u="none" strike="noStrike" dirty="0">
                <a:solidFill>
                  <a:srgbClr val="000000"/>
                </a:solidFill>
                <a:effectLst/>
              </a:rPr>
              <a:t>strong foundational understanding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 before moving to more decision-oriented content.</a:t>
            </a:r>
            <a:endParaRPr lang="en-IN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A3795-9497-CF0C-98AC-0DBEC5B2C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5856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E158D-2783-D574-13BA-2C9B34024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0B9D37-FDFD-A388-C830-033175C3E0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EF836B-262E-41B1-D83E-90A542AFEF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b="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b="0" i="1" dirty="0"/>
          </a:p>
          <a:p>
            <a:r>
              <a:rPr lang="en-IN" b="0" i="1" dirty="0"/>
              <a:t>1. Simplifiers: 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These videos </a:t>
            </a:r>
            <a:r>
              <a:rPr lang="en-IN" b="0" i="1" u="none" strike="noStrike" dirty="0">
                <a:solidFill>
                  <a:srgbClr val="000000"/>
                </a:solidFill>
                <a:effectLst/>
              </a:rPr>
              <a:t>eliminate confusion and make policy features digestible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, helping consumers build a </a:t>
            </a:r>
            <a:r>
              <a:rPr lang="en-IN" b="0" i="1" u="none" strike="noStrike" dirty="0">
                <a:solidFill>
                  <a:srgbClr val="000000"/>
                </a:solidFill>
                <a:effectLst/>
              </a:rPr>
              <a:t>strong foundational understanding</a:t>
            </a:r>
            <a:r>
              <a:rPr lang="en-IN" b="0" i="1" u="none" strike="noStrike" dirty="0">
                <a:solidFill>
                  <a:srgbClr val="000000"/>
                </a:solidFill>
                <a:effectLst/>
                <a:latin typeface="-webkit-standard"/>
              </a:rPr>
              <a:t> before moving to more decision-oriented content.</a:t>
            </a:r>
            <a:endParaRPr lang="en-IN" b="0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7A3795-9497-CF0C-98AC-0DBEC5B2CE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0274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leading with wordplay approach – “protect your family’s future”, “responsibility” for term insurance, “Worry-free”, “secure future”, “right time to plan”  for retirement plans etc. </a:t>
            </a:r>
            <a:r>
              <a:rPr lang="en-IN" sz="1200" dirty="0"/>
              <a:t>to drive rational consideration by creating mental shortcuts for consumers </a:t>
            </a:r>
            <a:r>
              <a:rPr lang="en-US" sz="1200" dirty="0"/>
              <a:t> that reinforce necessity of insurance. However, this approach also limits differentiation, as all brands speak in a similar lexicon, making it harder for consumers to distinguish between them</a:t>
            </a:r>
            <a:endParaRPr lang="en-IN" sz="120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0E9B89-D918-4891-A265-11F163C2019C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1611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latin typeface="Bahnschrift" panose="020B0502040204020203" pitchFamily="34" charset="0"/>
              </a:rPr>
              <a:t>1. BE THEIR GUIDING COMPASS</a:t>
            </a:r>
            <a:br>
              <a:rPr lang="en-US" sz="1400" b="1" dirty="0">
                <a:latin typeface="Bahnschrift" panose="020B0502040204020203" pitchFamily="34" charset="0"/>
              </a:rPr>
            </a:br>
            <a:r>
              <a:rPr lang="en-US" sz="1400" b="0" dirty="0">
                <a:latin typeface="Bahnschrift" panose="020B0502040204020203" pitchFamily="34" charset="0"/>
              </a:rPr>
              <a:t>-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Actively lead with clarity, demystifying insurance through relatable education content.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Provide policy-level clarity, not journey-led understanding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Bahnschrift" panose="020B0502040204020203" pitchFamily="34" charset="0"/>
              </a:rPr>
              <a:t>2. SHOW THEM THE BIG PICTURE</a:t>
            </a:r>
            <a:br>
              <a:rPr lang="en-US" sz="1200" b="1" dirty="0">
                <a:latin typeface="Bahnschrift" panose="020B0502040204020203" pitchFamily="34" charset="0"/>
              </a:rPr>
            </a:br>
            <a:r>
              <a:rPr lang="en-US" sz="1200" b="0" dirty="0">
                <a:latin typeface="Bahnschrift" panose="020B0502040204020203" pitchFamily="34" charset="0"/>
              </a:rPr>
              <a:t>-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Situate insurance within broader life/financial goals.</a:t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Limit conversation to milestone moments like education or retirement</a:t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1100" b="1" dirty="0">
                <a:latin typeface="Bahnschrift" panose="020B0502040204020203" pitchFamily="34" charset="0"/>
              </a:rPr>
              <a:t>PERSONALISE THEIR JOURNEY</a:t>
            </a:r>
            <a:endParaRPr lang="en-US" sz="105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latin typeface="Bahnschrift" panose="020B0502040204020203" pitchFamily="34" charset="0"/>
              </a:rPr>
              <a:t>-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Break down complexity with tools, visuals, and analogies that simplify smart action</a:t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Rely on explainers and service touchpoints, but lack a larger strategy to reduce decision fatigue.</a:t>
            </a:r>
            <a:endParaRPr lang="en-IN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11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1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UNLOCK THE UNSEEN AND UNHEARD</a:t>
            </a:r>
            <a:endParaRPr lang="en-US" sz="105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latin typeface="Bahnschrift" panose="020B0502040204020203" pitchFamily="34" charset="0"/>
              </a:rPr>
              <a:t>- 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</a:t>
            </a:r>
            <a:r>
              <a:rPr lang="en-IN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Tackle overlooked truths in the category</a:t>
            </a:r>
            <a:b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Play it safe, sticking to sanitized, promotional narratives</a:t>
            </a:r>
            <a:endParaRPr lang="en-IN" sz="11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5. </a:t>
            </a:r>
            <a:r>
              <a:rPr lang="en-US" sz="1200" b="1" dirty="0">
                <a:latin typeface="Bahnschrift" panose="020B0502040204020203" pitchFamily="34" charset="0"/>
              </a:rPr>
              <a:t>EMPOWER WITH INSIGHT &amp; FORESIGHT</a:t>
            </a: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latin typeface="Bahnschrift" panose="020B0502040204020203" pitchFamily="34" charset="0"/>
              </a:rPr>
              <a:t>-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Prepare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users for evolving needs and financial blind spots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Focus on immediate decision-making rather than cultivating long-term insurance fluency.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6. </a:t>
            </a:r>
            <a:r>
              <a:rPr lang="en-US" sz="1200" b="1" dirty="0">
                <a:latin typeface="Bahnschrift" panose="020B0502040204020203" pitchFamily="34" charset="0"/>
              </a:rPr>
              <a:t>BE THEIR PULSE ON LATEST</a:t>
            </a: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latin typeface="Bahnschrift" panose="020B0502040204020203" pitchFamily="34" charset="0"/>
              </a:rPr>
              <a:t>-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Equip audience simplified explainers on policy shifts, IRDAI changes, tax updates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Formal, animation-led updates without urgency or relatability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200" b="1" dirty="0">
                <a:latin typeface="Bahnschrift" panose="020B0502040204020203" pitchFamily="34" charset="0"/>
              </a:rPr>
              <a:t>SIMPLIFY CHOICES, STREAMLINE DECISIONS</a:t>
            </a: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dirty="0">
                <a:latin typeface="Bahnschrift" panose="020B0502040204020203" pitchFamily="34" charset="0"/>
              </a:rPr>
              <a:t>-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Brands: Equip audience simplified explainers on policy shifts, IRDAI changes, tax updates </a:t>
            </a:r>
            <a:r>
              <a:rPr lang="en-US" sz="1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b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Promoter Brands: Formal, animation-led updates without urgency or relatability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58712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IN" dirty="0"/>
              <a:t>Reinforces the idea that their life is not an outlier – it’s a different version of success.</a:t>
            </a:r>
            <a:br>
              <a:rPr lang="en-IN" dirty="0"/>
            </a:br>
            <a:r>
              <a:rPr lang="en-IN" dirty="0"/>
              <a:t>They offer not just empathy, </a:t>
            </a:r>
            <a:r>
              <a:rPr lang="en-IN" dirty="0" err="1"/>
              <a:t>buta</a:t>
            </a:r>
            <a:r>
              <a:rPr lang="en-IN" dirty="0"/>
              <a:t> </a:t>
            </a:r>
            <a:r>
              <a:rPr lang="en-IN" dirty="0" err="1"/>
              <a:t>ffirmation</a:t>
            </a:r>
            <a:r>
              <a:rPr lang="en-IN" dirty="0"/>
              <a:t>, not just comfort, but alignment with life someone is actively choosing to building </a:t>
            </a:r>
            <a:r>
              <a:rPr lang="en-IN" dirty="0" err="1"/>
              <a:t>towarss</a:t>
            </a:r>
            <a:r>
              <a:rPr lang="en-IN" dirty="0"/>
              <a:t>. Quest for spaces </a:t>
            </a:r>
            <a:r>
              <a:rPr lang="en-IN" dirty="0" err="1"/>
              <a:t>wherte</a:t>
            </a:r>
            <a:r>
              <a:rPr lang="en-IN" dirty="0"/>
              <a:t> ambition, emotion and </a:t>
            </a:r>
            <a:r>
              <a:rPr lang="en-IN" dirty="0" err="1"/>
              <a:t>ideantity</a:t>
            </a:r>
            <a:r>
              <a:rPr lang="en-IN" dirty="0"/>
              <a:t> as allowed to coexist without </a:t>
            </a:r>
            <a:r>
              <a:rPr lang="en-IN" dirty="0" err="1"/>
              <a:t>contrdictiron</a:t>
            </a:r>
            <a:r>
              <a:rPr lang="en-IN" dirty="0"/>
              <a:t> ,or felt </a:t>
            </a:r>
            <a:r>
              <a:rPr lang="en-IN" dirty="0" err="1"/>
              <a:t>felt</a:t>
            </a:r>
            <a:r>
              <a:rPr lang="en-IN" dirty="0"/>
              <a:t> judges</a:t>
            </a:r>
          </a:p>
          <a:p>
            <a:pPr marL="228600" indent="-228600">
              <a:buAutoNum type="arabicPeriod"/>
            </a:pPr>
            <a:endParaRPr lang="en-IN" dirty="0"/>
          </a:p>
          <a:p>
            <a:pPr marL="228600" indent="-228600">
              <a:buAutoNum type="arabicPeriod"/>
            </a:pPr>
            <a:endParaRPr lang="en-IN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Search for insights that help them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 their financial decisions not just as numbers, but as part of a larger life plan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It isn’t just about finding the best investment strategy; rather constructing a worldview where financial decisions align with broader aspirations, creating a sense of purpose, agency, and direction. 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600" indent="-228600">
              <a:buAutoNum type="arabicPeriod"/>
            </a:pP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13086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3FA9C-1185-970B-0588-985D3AF31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64F6B0-D248-221E-2507-19B7A0FF2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DD6604-74CF-DD50-8E19-A6EECF9D7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34622-9EEB-2A0C-7DB4-F29D9DE36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5587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D154C-D8E7-23E0-F4A4-CE7E2FEF5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835408-56C1-A732-1F6A-5622E0F952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0FAD94-9995-2DFB-1E0B-F7A97592D9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landscape where transparency, clarity, and trust drive conversions, YouTube is no longer just an awareness tool—it is a decision enabler.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DEF75-2AE4-DAD8-7B76-4E5F57F7A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66040E-34D5-4669-9079-A8786E76051D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7716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2AA6-AC78-6968-0A16-DA291DAF24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477D41-B238-C8DB-6E1D-5169D0388E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BE51F-930E-AB00-AB05-BDEECFC8F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C8FF6-D1BC-EE7D-9AE4-EA2DAB5DF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49274-89A7-C82E-3F2C-09770772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303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8D54B-9DEA-D056-2667-3C5E1DA80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BDF06-49DF-AA5E-11C5-15B15582F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3BE133-A74B-5331-FCC8-635F9576B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76FA8-D1E6-631F-67DA-9F4082861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8E325-FEDA-7261-AE5C-C2BEC0F12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2961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665C-8DFB-5B3F-3606-4A036A16DC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BC6AEE-4B6C-D12C-3C39-E0D857F275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B22ED-9EA0-A318-5611-DC9791D1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702EA-C7A4-B3E4-D8BC-CA1E3043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2CF8C-0C25-4DB9-8C14-4237E2912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7088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AA798-5E31-1E76-9727-A4AFD3DBA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1E985-61C9-43A9-FC37-4B49CD9FAC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E0D62B-B385-4428-4F99-FE4E268A6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34210-B159-A5AF-3BFE-BBB337627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FC3A8-8CFD-3DB9-4BB4-BE40CC77CE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779B4-2F3C-F2B7-1D36-74DF65CAF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3477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AA3BF-7E40-476B-8CAC-15368B891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0901B-01CA-7487-B265-938CC27BEE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F6E737-9C98-4AD9-3FD6-98586C562E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A7D7C3-9491-BA96-718B-17E29EC3C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C2B3F9-19CC-BAFD-B718-DF407378DB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9E42E0-0598-4300-FCBF-4617A0D2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8548B7-3CA3-3FC5-A623-B467AA9B7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9B974-4182-D7AE-A9B2-A50F94FD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9827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C7E9A-F560-9F10-F7F1-6E455BA44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27EF32-B02B-6866-FAB0-5672467E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02880-0E71-449A-4C29-C3BBCF4D4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4A031A-0581-7310-DDA7-1620C0DCD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5892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00130E-1831-A44B-8434-2120176A4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54C772-7386-A7E0-B45B-BB3D5F030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3612E-ADA9-68FC-3AC6-0D9F310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8137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5A023-140F-DC9D-084B-5C89B64EF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79A17-03F2-F427-9CB4-322E1E22B7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471E0-23D2-34F7-E481-5087C14073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C6C96-630F-3EFD-AFE4-A64035A1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A88413-8762-F738-CADB-4996F0D69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D1613C-E452-1605-17D7-94C86C732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993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2F468-A638-C1EB-4C08-0B0575A76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E3CD0A3-8A8C-E3E9-3310-884AA5DC39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764BF-5898-8625-33F6-3FDEADDCBE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E68FE8-A9FE-218C-4F4A-3558F281D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2EDD58-1F29-B04E-CE26-A2B0F7A2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1A2AA0-486B-86D2-1B48-A0A7B386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3209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BBE9A-A24F-701A-4103-B5D827BA0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136210-EA67-7DE1-DF67-BC7B83D4A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F21A1-3776-4450-F18A-79F31880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40A41-88ED-F934-961E-B3AE1B58D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64F3CC-4D5E-9D8C-E8BA-1F19C87BD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2041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A5CFA13-894D-CD6D-A31A-35CCCFCF8F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2BC1F8-C357-6EE8-D00B-863293F329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45ED0-B90F-8856-116C-73580E22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7562B-88F8-8FC1-7E9D-9A1E6521A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444A7C-5C79-7512-7EAA-D06FFDD80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6326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7DFE35-F32E-301F-13C3-F5523E772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N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ACE88-96DF-E463-D733-7A2D4511A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2E7235-B8BB-8CA5-7867-B88D8C8D24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B9656-AC67-4A60-B287-D7A34F1E0EE1}" type="datetimeFigureOut">
              <a:rPr lang="en-IN" smtClean="0"/>
              <a:t>16-04-2025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778E8-7DBB-0B63-1117-C87CFB731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D7EDA7-DC01-2BF2-3BA9-1423CB2F0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513CB-7430-492B-AEFC-27C45DAD9AB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777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9.png"/><Relationship Id="rId18" Type="http://schemas.openxmlformats.org/officeDocument/2006/relationships/image" Target="../media/image22.png"/><Relationship Id="rId3" Type="http://schemas.openxmlformats.org/officeDocument/2006/relationships/image" Target="../media/image15.png"/><Relationship Id="rId21" Type="http://schemas.openxmlformats.org/officeDocument/2006/relationships/image" Target="../media/image24.png"/><Relationship Id="rId7" Type="http://schemas.openxmlformats.org/officeDocument/2006/relationships/image" Target="../media/image8.png"/><Relationship Id="rId12" Type="http://schemas.openxmlformats.org/officeDocument/2006/relationships/hyperlink" Target="https://www.business-standard.com/finance/personal-finance/from-vietnam-bali-mexico-to-thailand-indians-take-to-workations-abroad-125031400165_1.html" TargetMode="External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jpeg"/><Relationship Id="rId20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18.png"/><Relationship Id="rId24" Type="http://schemas.openxmlformats.org/officeDocument/2006/relationships/image" Target="../media/image14.png"/><Relationship Id="rId5" Type="http://schemas.openxmlformats.org/officeDocument/2006/relationships/hyperlink" Target="https://www.edelweisslife.in/w/it-s-never-enough-60-percent-india-s-sandwich-generation-worries-about-future-financial-security-shows-edelweiss-life-study" TargetMode="External"/><Relationship Id="rId15" Type="http://schemas.openxmlformats.org/officeDocument/2006/relationships/image" Target="../media/image11.png"/><Relationship Id="rId23" Type="http://schemas.openxmlformats.org/officeDocument/2006/relationships/image" Target="../media/image13.png"/><Relationship Id="rId10" Type="http://schemas.openxmlformats.org/officeDocument/2006/relationships/hyperlink" Target="https://indianexpress.com/article/express-sunday-eye/new-roadie-story-how-campervan-travellers-in-india-are-discovering-off-the-grid-vacays-9294117/" TargetMode="External"/><Relationship Id="rId19" Type="http://schemas.openxmlformats.org/officeDocument/2006/relationships/image" Target="../media/image12.png"/><Relationship Id="rId4" Type="http://schemas.openxmlformats.org/officeDocument/2006/relationships/image" Target="../media/image16.png"/><Relationship Id="rId9" Type="http://schemas.openxmlformats.org/officeDocument/2006/relationships/image" Target="../media/image7.png"/><Relationship Id="rId14" Type="http://schemas.openxmlformats.org/officeDocument/2006/relationships/image" Target="../media/image10.png"/><Relationship Id="rId22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3.jpeg"/><Relationship Id="rId7" Type="http://schemas.openxmlformats.org/officeDocument/2006/relationships/hyperlink" Target="https://youtu.be/9aUyA4AhN5w?si=7SBmlJW-VyHSmBEu" TargetMode="External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53.png"/><Relationship Id="rId1" Type="http://schemas.openxmlformats.org/officeDocument/2006/relationships/video" Target="https://www.youtube.com/embed/FTipNuw9q5U?feature=oembed" TargetMode="External"/><Relationship Id="rId6" Type="http://schemas.openxmlformats.org/officeDocument/2006/relationships/image" Target="../media/image46.png"/><Relationship Id="rId11" Type="http://schemas.openxmlformats.org/officeDocument/2006/relationships/hyperlink" Target="https://youtu.be/j6xVoRenJgY?si=HEI6gEDJHS2OD3gX" TargetMode="External"/><Relationship Id="rId5" Type="http://schemas.openxmlformats.org/officeDocument/2006/relationships/image" Target="../media/image45.jpeg"/><Relationship Id="rId15" Type="http://schemas.openxmlformats.org/officeDocument/2006/relationships/image" Target="../media/image52.png"/><Relationship Id="rId10" Type="http://schemas.openxmlformats.org/officeDocument/2006/relationships/image" Target="../media/image48.png"/><Relationship Id="rId4" Type="http://schemas.openxmlformats.org/officeDocument/2006/relationships/image" Target="../media/image44.png"/><Relationship Id="rId9" Type="http://schemas.openxmlformats.org/officeDocument/2006/relationships/hyperlink" Target="https://youtu.be/VK3J3J9TN7w?si=Qmol-HjQrGaalScE" TargetMode="External"/><Relationship Id="rId14" Type="http://schemas.openxmlformats.org/officeDocument/2006/relationships/image" Target="../media/image5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8.jpe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" Type="http://schemas.openxmlformats.org/officeDocument/2006/relationships/video" Target="https://www.youtube.com/embed/nAJ0VrZbbzw?feature=oembed" TargetMode="External"/><Relationship Id="rId16" Type="http://schemas.openxmlformats.org/officeDocument/2006/relationships/image" Target="../media/image67.png"/><Relationship Id="rId1" Type="http://schemas.openxmlformats.org/officeDocument/2006/relationships/video" Target="https://www.youtube.com/embed/IBW5UjpjTRM?feature=oembed" TargetMode="External"/><Relationship Id="rId6" Type="http://schemas.openxmlformats.org/officeDocument/2006/relationships/image" Target="../media/image57.jpeg"/><Relationship Id="rId11" Type="http://schemas.openxmlformats.org/officeDocument/2006/relationships/image" Target="../media/image62.png"/><Relationship Id="rId5" Type="http://schemas.openxmlformats.org/officeDocument/2006/relationships/image" Target="../media/image43.jpeg"/><Relationship Id="rId15" Type="http://schemas.openxmlformats.org/officeDocument/2006/relationships/image" Target="../media/image66.png"/><Relationship Id="rId10" Type="http://schemas.openxmlformats.org/officeDocument/2006/relationships/image" Target="../media/image61.jpeg"/><Relationship Id="rId19" Type="http://schemas.openxmlformats.org/officeDocument/2006/relationships/image" Target="../media/image70.png"/><Relationship Id="rId4" Type="http://schemas.openxmlformats.org/officeDocument/2006/relationships/image" Target="../media/image56.jpe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Pfv55y7B8Rc?si=4dUhpFznodYpyraZ" TargetMode="External"/><Relationship Id="rId13" Type="http://schemas.openxmlformats.org/officeDocument/2006/relationships/image" Target="../media/image69.png"/><Relationship Id="rId3" Type="http://schemas.openxmlformats.org/officeDocument/2006/relationships/image" Target="../media/image43.jpeg"/><Relationship Id="rId7" Type="http://schemas.openxmlformats.org/officeDocument/2006/relationships/image" Target="../media/image74.png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j4EQUvVvQQ?feature=oembed" TargetMode="External"/><Relationship Id="rId6" Type="http://schemas.openxmlformats.org/officeDocument/2006/relationships/image" Target="../media/image73.png"/><Relationship Id="rId11" Type="http://schemas.openxmlformats.org/officeDocument/2006/relationships/image" Target="../media/image77.png"/><Relationship Id="rId5" Type="http://schemas.openxmlformats.org/officeDocument/2006/relationships/image" Target="../media/image72.jpeg"/><Relationship Id="rId10" Type="http://schemas.openxmlformats.org/officeDocument/2006/relationships/image" Target="../media/image76.png"/><Relationship Id="rId4" Type="http://schemas.openxmlformats.org/officeDocument/2006/relationships/image" Target="../media/image71.png"/><Relationship Id="rId9" Type="http://schemas.openxmlformats.org/officeDocument/2006/relationships/image" Target="../media/image75.png"/><Relationship Id="rId1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A0pfucZSBvE?si=6aPxzZaUGJJqnuHS" TargetMode="External"/><Relationship Id="rId13" Type="http://schemas.openxmlformats.org/officeDocument/2006/relationships/image" Target="../media/image85.jpeg"/><Relationship Id="rId18" Type="http://schemas.openxmlformats.org/officeDocument/2006/relationships/image" Target="../media/image9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1.png"/><Relationship Id="rId12" Type="http://schemas.openxmlformats.org/officeDocument/2006/relationships/image" Target="../media/image84.jpeg"/><Relationship Id="rId17" Type="http://schemas.openxmlformats.org/officeDocument/2006/relationships/image" Target="../media/image89.png"/><Relationship Id="rId2" Type="http://schemas.openxmlformats.org/officeDocument/2006/relationships/video" Target="https://www.youtube.com/embed/4alAAGQ1SBI?feature=oembed" TargetMode="External"/><Relationship Id="rId16" Type="http://schemas.openxmlformats.org/officeDocument/2006/relationships/image" Target="../media/image88.png"/><Relationship Id="rId1" Type="http://schemas.openxmlformats.org/officeDocument/2006/relationships/video" Target="https://www.youtube.com/embed/mBa7qRuxOKM?start=1413&amp;feature=oembed" TargetMode="External"/><Relationship Id="rId6" Type="http://schemas.openxmlformats.org/officeDocument/2006/relationships/image" Target="../media/image80.png"/><Relationship Id="rId11" Type="http://schemas.openxmlformats.org/officeDocument/2006/relationships/image" Target="../media/image83.png"/><Relationship Id="rId5" Type="http://schemas.openxmlformats.org/officeDocument/2006/relationships/hyperlink" Target="https://youtu.be/rfJk0hqulsQ?si=RP7IbOH56CneqEn8" TargetMode="External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43.jpeg"/><Relationship Id="rId9" Type="http://schemas.openxmlformats.org/officeDocument/2006/relationships/image" Target="../media/image71.png"/><Relationship Id="rId14" Type="http://schemas.openxmlformats.org/officeDocument/2006/relationships/image" Target="../media/image8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video" Target="https://www.youtube.com/embed/2xJteWi2VCE?feature=oembed" TargetMode="External"/><Relationship Id="rId16" Type="http://schemas.openxmlformats.org/officeDocument/2006/relationships/image" Target="../media/image102.png"/><Relationship Id="rId1" Type="http://schemas.openxmlformats.org/officeDocument/2006/relationships/video" Target="https://www.youtube.com/embed/m4CbJwKrZSc?feature=oembed" TargetMode="External"/><Relationship Id="rId6" Type="http://schemas.openxmlformats.org/officeDocument/2006/relationships/image" Target="../media/image92.jpeg"/><Relationship Id="rId11" Type="http://schemas.openxmlformats.org/officeDocument/2006/relationships/image" Target="../media/image97.png"/><Relationship Id="rId5" Type="http://schemas.openxmlformats.org/officeDocument/2006/relationships/image" Target="../media/image91.jpeg"/><Relationship Id="rId15" Type="http://schemas.openxmlformats.org/officeDocument/2006/relationships/image" Target="../media/image101.png"/><Relationship Id="rId10" Type="http://schemas.openxmlformats.org/officeDocument/2006/relationships/image" Target="../media/image96.jpeg"/><Relationship Id="rId4" Type="http://schemas.openxmlformats.org/officeDocument/2006/relationships/image" Target="../media/image43.jpeg"/><Relationship Id="rId9" Type="http://schemas.openxmlformats.org/officeDocument/2006/relationships/image" Target="../media/image95.png"/><Relationship Id="rId14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11" Type="http://schemas.openxmlformats.org/officeDocument/2006/relationships/image" Target="../media/image119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133.png"/><Relationship Id="rId18" Type="http://schemas.openxmlformats.org/officeDocument/2006/relationships/image" Target="../media/image90.png"/><Relationship Id="rId26" Type="http://schemas.openxmlformats.org/officeDocument/2006/relationships/image" Target="../media/image143.png"/><Relationship Id="rId3" Type="http://schemas.openxmlformats.org/officeDocument/2006/relationships/notesSlide" Target="../notesSlides/notesSlide8.xml"/><Relationship Id="rId21" Type="http://schemas.openxmlformats.org/officeDocument/2006/relationships/image" Target="../media/image138.png"/><Relationship Id="rId7" Type="http://schemas.openxmlformats.org/officeDocument/2006/relationships/image" Target="../media/image127.png"/><Relationship Id="rId12" Type="http://schemas.openxmlformats.org/officeDocument/2006/relationships/image" Target="../media/image132.jpeg"/><Relationship Id="rId17" Type="http://schemas.openxmlformats.org/officeDocument/2006/relationships/image" Target="../media/image102.png"/><Relationship Id="rId25" Type="http://schemas.openxmlformats.org/officeDocument/2006/relationships/image" Target="../media/image142.jpe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136.png"/><Relationship Id="rId20" Type="http://schemas.openxmlformats.org/officeDocument/2006/relationships/image" Target="../media/image137.png"/><Relationship Id="rId1" Type="http://schemas.openxmlformats.org/officeDocument/2006/relationships/video" Target="https://www.youtube.com/embed/-BU8hyY-ZXk?feature=oembed" TargetMode="External"/><Relationship Id="rId6" Type="http://schemas.openxmlformats.org/officeDocument/2006/relationships/image" Target="../media/image126.png"/><Relationship Id="rId11" Type="http://schemas.openxmlformats.org/officeDocument/2006/relationships/image" Target="../media/image131.png"/><Relationship Id="rId24" Type="http://schemas.openxmlformats.org/officeDocument/2006/relationships/image" Target="../media/image141.png"/><Relationship Id="rId5" Type="http://schemas.openxmlformats.org/officeDocument/2006/relationships/image" Target="../media/image125.png"/><Relationship Id="rId15" Type="http://schemas.openxmlformats.org/officeDocument/2006/relationships/image" Target="../media/image135.png"/><Relationship Id="rId23" Type="http://schemas.openxmlformats.org/officeDocument/2006/relationships/image" Target="../media/image140.png"/><Relationship Id="rId28" Type="http://schemas.openxmlformats.org/officeDocument/2006/relationships/image" Target="../media/image145.png"/><Relationship Id="rId10" Type="http://schemas.openxmlformats.org/officeDocument/2006/relationships/image" Target="../media/image130.png"/><Relationship Id="rId19" Type="http://schemas.openxmlformats.org/officeDocument/2006/relationships/image" Target="../media/image98.png"/><Relationship Id="rId4" Type="http://schemas.openxmlformats.org/officeDocument/2006/relationships/image" Target="../media/image124.jpeg"/><Relationship Id="rId9" Type="http://schemas.openxmlformats.org/officeDocument/2006/relationships/image" Target="../media/image129.png"/><Relationship Id="rId14" Type="http://schemas.openxmlformats.org/officeDocument/2006/relationships/image" Target="../media/image134.png"/><Relationship Id="rId22" Type="http://schemas.openxmlformats.org/officeDocument/2006/relationships/image" Target="../media/image139.png"/><Relationship Id="rId27" Type="http://schemas.openxmlformats.org/officeDocument/2006/relationships/image" Target="../media/image14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image" Target="../media/image157.png"/><Relationship Id="rId7" Type="http://schemas.openxmlformats.org/officeDocument/2006/relationships/image" Target="../media/image16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1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12" Type="http://schemas.openxmlformats.org/officeDocument/2006/relationships/image" Target="../media/image173.png"/><Relationship Id="rId17" Type="http://schemas.openxmlformats.org/officeDocument/2006/relationships/image" Target="../media/image177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5" Type="http://schemas.openxmlformats.org/officeDocument/2006/relationships/image" Target="../media/image175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Relationship Id="rId14" Type="http://schemas.openxmlformats.org/officeDocument/2006/relationships/hyperlink" Target="https://www.youtube.com/watch?v=cMwp7-Ut4Fw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78.png"/><Relationship Id="rId7" Type="http://schemas.openxmlformats.org/officeDocument/2006/relationships/image" Target="../media/image107.png"/><Relationship Id="rId12" Type="http://schemas.openxmlformats.org/officeDocument/2006/relationships/image" Target="../media/image18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11" Type="http://schemas.openxmlformats.org/officeDocument/2006/relationships/image" Target="../media/image179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reel/DDo10VwI8Bw/" TargetMode="External"/><Relationship Id="rId13" Type="http://schemas.openxmlformats.org/officeDocument/2006/relationships/image" Target="../media/image189.png"/><Relationship Id="rId18" Type="http://schemas.openxmlformats.org/officeDocument/2006/relationships/hyperlink" Target="https://www.reddit.com/r/personalfinanceindia/comments/17yvbb9/fellow_indians_is_fire_a_reality_for_middle_class/" TargetMode="External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194.png"/><Relationship Id="rId7" Type="http://schemas.openxmlformats.org/officeDocument/2006/relationships/image" Target="../media/image14.png"/><Relationship Id="rId12" Type="http://schemas.openxmlformats.org/officeDocument/2006/relationships/hyperlink" Target="https://www.youtube.com/watch?v=hdybuvMGDo0" TargetMode="External"/><Relationship Id="rId17" Type="http://schemas.openxmlformats.org/officeDocument/2006/relationships/image" Target="../media/image191.jpeg"/><Relationship Id="rId25" Type="http://schemas.openxmlformats.org/officeDocument/2006/relationships/image" Target="../media/image197.png"/><Relationship Id="rId2" Type="http://schemas.openxmlformats.org/officeDocument/2006/relationships/video" Target="../media/media1.mp4"/><Relationship Id="rId16" Type="http://schemas.openxmlformats.org/officeDocument/2006/relationships/image" Target="../media/image12.png"/><Relationship Id="rId20" Type="http://schemas.openxmlformats.org/officeDocument/2006/relationships/image" Target="../media/image193.png"/><Relationship Id="rId1" Type="http://schemas.microsoft.com/office/2007/relationships/media" Target="../media/media1.mp4"/><Relationship Id="rId6" Type="http://schemas.openxmlformats.org/officeDocument/2006/relationships/image" Target="../media/image185.png"/><Relationship Id="rId11" Type="http://schemas.openxmlformats.org/officeDocument/2006/relationships/image" Target="../media/image188.png"/><Relationship Id="rId24" Type="http://schemas.openxmlformats.org/officeDocument/2006/relationships/image" Target="../media/image13.png"/><Relationship Id="rId5" Type="http://schemas.openxmlformats.org/officeDocument/2006/relationships/hyperlink" Target="https://www.instagram.com/p/DGkIh24SIof/" TargetMode="External"/><Relationship Id="rId15" Type="http://schemas.openxmlformats.org/officeDocument/2006/relationships/image" Target="../media/image190.png"/><Relationship Id="rId23" Type="http://schemas.openxmlformats.org/officeDocument/2006/relationships/image" Target="../media/image196.png"/><Relationship Id="rId10" Type="http://schemas.openxmlformats.org/officeDocument/2006/relationships/image" Target="../media/image187.png"/><Relationship Id="rId19" Type="http://schemas.openxmlformats.org/officeDocument/2006/relationships/image" Target="../media/image192.png"/><Relationship Id="rId4" Type="http://schemas.openxmlformats.org/officeDocument/2006/relationships/image" Target="../media/image184.png"/><Relationship Id="rId9" Type="http://schemas.openxmlformats.org/officeDocument/2006/relationships/image" Target="../media/image186.png"/><Relationship Id="rId14" Type="http://schemas.openxmlformats.org/officeDocument/2006/relationships/hyperlink" Target="https://www.youtube.com/shorts/fA3ncFkAEdY" TargetMode="External"/><Relationship Id="rId22" Type="http://schemas.openxmlformats.org/officeDocument/2006/relationships/image" Target="../media/image19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sekzD_GStqw" TargetMode="External"/><Relationship Id="rId13" Type="http://schemas.openxmlformats.org/officeDocument/2006/relationships/hyperlink" Target="https://www.youtube.com/shorts/E8TZBjJmUmk" TargetMode="External"/><Relationship Id="rId18" Type="http://schemas.openxmlformats.org/officeDocument/2006/relationships/image" Target="../media/image207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209.png"/><Relationship Id="rId7" Type="http://schemas.openxmlformats.org/officeDocument/2006/relationships/image" Target="../media/image199.png"/><Relationship Id="rId12" Type="http://schemas.openxmlformats.org/officeDocument/2006/relationships/image" Target="../media/image202.png"/><Relationship Id="rId17" Type="http://schemas.openxmlformats.org/officeDocument/2006/relationships/image" Target="../media/image206.png"/><Relationship Id="rId2" Type="http://schemas.openxmlformats.org/officeDocument/2006/relationships/video" Target="../media/media2.mp4"/><Relationship Id="rId16" Type="http://schemas.openxmlformats.org/officeDocument/2006/relationships/image" Target="../media/image205.png"/><Relationship Id="rId20" Type="http://schemas.openxmlformats.org/officeDocument/2006/relationships/image" Target="../media/image6.png"/><Relationship Id="rId1" Type="http://schemas.microsoft.com/office/2007/relationships/media" Target="../media/media2.mp4"/><Relationship Id="rId6" Type="http://schemas.openxmlformats.org/officeDocument/2006/relationships/image" Target="../media/image198.jpeg"/><Relationship Id="rId11" Type="http://schemas.openxmlformats.org/officeDocument/2006/relationships/image" Target="../media/image201.png"/><Relationship Id="rId5" Type="http://schemas.openxmlformats.org/officeDocument/2006/relationships/image" Target="../media/image8.png"/><Relationship Id="rId15" Type="http://schemas.openxmlformats.org/officeDocument/2006/relationships/image" Target="../media/image204.png"/><Relationship Id="rId23" Type="http://schemas.openxmlformats.org/officeDocument/2006/relationships/image" Target="../media/image211.png"/><Relationship Id="rId10" Type="http://schemas.openxmlformats.org/officeDocument/2006/relationships/hyperlink" Target="https://www.instagram.com/reel/Csg_cbcpRDD/" TargetMode="External"/><Relationship Id="rId19" Type="http://schemas.openxmlformats.org/officeDocument/2006/relationships/image" Target="../media/image208.png"/><Relationship Id="rId4" Type="http://schemas.openxmlformats.org/officeDocument/2006/relationships/image" Target="../media/image7.png"/><Relationship Id="rId9" Type="http://schemas.openxmlformats.org/officeDocument/2006/relationships/image" Target="../media/image200.png"/><Relationship Id="rId14" Type="http://schemas.openxmlformats.org/officeDocument/2006/relationships/image" Target="../media/image203.png"/><Relationship Id="rId22" Type="http://schemas.openxmlformats.org/officeDocument/2006/relationships/image" Target="../media/image21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20.jpeg"/><Relationship Id="rId18" Type="http://schemas.openxmlformats.org/officeDocument/2006/relationships/image" Target="../media/image223.jpeg"/><Relationship Id="rId3" Type="http://schemas.openxmlformats.org/officeDocument/2006/relationships/image" Target="../media/image213.png"/><Relationship Id="rId7" Type="http://schemas.openxmlformats.org/officeDocument/2006/relationships/image" Target="../media/image216.png"/><Relationship Id="rId12" Type="http://schemas.openxmlformats.org/officeDocument/2006/relationships/image" Target="../media/image219.jpeg"/><Relationship Id="rId17" Type="http://schemas.openxmlformats.org/officeDocument/2006/relationships/image" Target="../media/image9.png"/><Relationship Id="rId2" Type="http://schemas.openxmlformats.org/officeDocument/2006/relationships/image" Target="../media/image212.png"/><Relationship Id="rId16" Type="http://schemas.openxmlformats.org/officeDocument/2006/relationships/image" Target="../media/image2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11" Type="http://schemas.openxmlformats.org/officeDocument/2006/relationships/image" Target="../media/image218.png"/><Relationship Id="rId5" Type="http://schemas.openxmlformats.org/officeDocument/2006/relationships/hyperlink" Target="https://www.instagram.com/financewithsharan/reel/Cgtz84Yg9nx/" TargetMode="External"/><Relationship Id="rId15" Type="http://schemas.openxmlformats.org/officeDocument/2006/relationships/image" Target="../media/image221.png"/><Relationship Id="rId10" Type="http://schemas.openxmlformats.org/officeDocument/2006/relationships/image" Target="../media/image217.jpeg"/><Relationship Id="rId19" Type="http://schemas.openxmlformats.org/officeDocument/2006/relationships/image" Target="../media/image224.png"/><Relationship Id="rId4" Type="http://schemas.openxmlformats.org/officeDocument/2006/relationships/image" Target="../media/image214.jpeg"/><Relationship Id="rId9" Type="http://schemas.openxmlformats.org/officeDocument/2006/relationships/image" Target="../media/image10.png"/><Relationship Id="rId14" Type="http://schemas.openxmlformats.org/officeDocument/2006/relationships/hyperlink" Target="https://www.instagram.com/rajshamani/reel/CPS-f0Mg9mJ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png"/><Relationship Id="rId2" Type="http://schemas.openxmlformats.org/officeDocument/2006/relationships/image" Target="../media/image2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8.png"/><Relationship Id="rId4" Type="http://schemas.openxmlformats.org/officeDocument/2006/relationships/image" Target="../media/image1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233.jpeg"/><Relationship Id="rId18" Type="http://schemas.openxmlformats.org/officeDocument/2006/relationships/image" Target="../media/image238.jpeg"/><Relationship Id="rId3" Type="http://schemas.openxmlformats.org/officeDocument/2006/relationships/video" Target="https://www.youtube.com/embed/IcBV8TFyxks?feature=oembed" TargetMode="External"/><Relationship Id="rId21" Type="http://schemas.openxmlformats.org/officeDocument/2006/relationships/image" Target="../media/image241.png"/><Relationship Id="rId7" Type="http://schemas.openxmlformats.org/officeDocument/2006/relationships/video" Target="https://www.youtube.com/embed/cisyph8w1aA?feature=oembed" TargetMode="External"/><Relationship Id="rId12" Type="http://schemas.openxmlformats.org/officeDocument/2006/relationships/image" Target="../media/image232.jpeg"/><Relationship Id="rId17" Type="http://schemas.openxmlformats.org/officeDocument/2006/relationships/image" Target="../media/image237.jpeg"/><Relationship Id="rId2" Type="http://schemas.openxmlformats.org/officeDocument/2006/relationships/video" Target="https://www.youtube.com/embed/NZU-_lpz780?feature=oembed" TargetMode="External"/><Relationship Id="rId16" Type="http://schemas.openxmlformats.org/officeDocument/2006/relationships/image" Target="../media/image236.jpeg"/><Relationship Id="rId20" Type="http://schemas.openxmlformats.org/officeDocument/2006/relationships/image" Target="../media/image240.jpeg"/><Relationship Id="rId1" Type="http://schemas.openxmlformats.org/officeDocument/2006/relationships/video" Target="https://www.youtube.com/embed/aTQUB_1jREg?feature=oembed" TargetMode="External"/><Relationship Id="rId6" Type="http://schemas.openxmlformats.org/officeDocument/2006/relationships/video" Target="https://www.youtube.com/embed/4alAAGQ1SBI?feature=oembed" TargetMode="External"/><Relationship Id="rId11" Type="http://schemas.openxmlformats.org/officeDocument/2006/relationships/image" Target="../media/image231.jpeg"/><Relationship Id="rId24" Type="http://schemas.openxmlformats.org/officeDocument/2006/relationships/image" Target="../media/image243.jpeg"/><Relationship Id="rId5" Type="http://schemas.openxmlformats.org/officeDocument/2006/relationships/video" Target="https://www.youtube.com/embed/Bi2uE6piwuk?feature=oembed" TargetMode="External"/><Relationship Id="rId15" Type="http://schemas.openxmlformats.org/officeDocument/2006/relationships/image" Target="../media/image235.jpeg"/><Relationship Id="rId23" Type="http://schemas.openxmlformats.org/officeDocument/2006/relationships/image" Target="../media/image86.jpeg"/><Relationship Id="rId10" Type="http://schemas.openxmlformats.org/officeDocument/2006/relationships/image" Target="../media/image230.jpeg"/><Relationship Id="rId19" Type="http://schemas.openxmlformats.org/officeDocument/2006/relationships/image" Target="../media/image239.jpeg"/><Relationship Id="rId4" Type="http://schemas.openxmlformats.org/officeDocument/2006/relationships/video" Target="https://www.youtube.com/embed/-R5gvYXq0Rg?feature=oembed" TargetMode="External"/><Relationship Id="rId9" Type="http://schemas.openxmlformats.org/officeDocument/2006/relationships/notesSlide" Target="../notesSlides/notesSlide17.xml"/><Relationship Id="rId14" Type="http://schemas.openxmlformats.org/officeDocument/2006/relationships/image" Target="../media/image234.jpeg"/><Relationship Id="rId22" Type="http://schemas.openxmlformats.org/officeDocument/2006/relationships/image" Target="../media/image242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13" Type="http://schemas.openxmlformats.org/officeDocument/2006/relationships/image" Target="../media/image252.png"/><Relationship Id="rId18" Type="http://schemas.openxmlformats.org/officeDocument/2006/relationships/image" Target="../media/image256.png"/><Relationship Id="rId3" Type="http://schemas.openxmlformats.org/officeDocument/2006/relationships/image" Target="../media/image244.jpeg"/><Relationship Id="rId7" Type="http://schemas.openxmlformats.org/officeDocument/2006/relationships/image" Target="../media/image247.jpeg"/><Relationship Id="rId12" Type="http://schemas.openxmlformats.org/officeDocument/2006/relationships/image" Target="../media/image251.png"/><Relationship Id="rId17" Type="http://schemas.openxmlformats.org/officeDocument/2006/relationships/image" Target="../media/image235.jpeg"/><Relationship Id="rId2" Type="http://schemas.openxmlformats.org/officeDocument/2006/relationships/image" Target="../media/image237.jpeg"/><Relationship Id="rId16" Type="http://schemas.openxmlformats.org/officeDocument/2006/relationships/image" Target="../media/image255.png"/><Relationship Id="rId20" Type="http://schemas.openxmlformats.org/officeDocument/2006/relationships/image" Target="../media/image2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6.png"/><Relationship Id="rId11" Type="http://schemas.openxmlformats.org/officeDocument/2006/relationships/image" Target="../media/image250.jpeg"/><Relationship Id="rId5" Type="http://schemas.openxmlformats.org/officeDocument/2006/relationships/image" Target="../media/image245.png"/><Relationship Id="rId15" Type="http://schemas.openxmlformats.org/officeDocument/2006/relationships/image" Target="../media/image254.png"/><Relationship Id="rId10" Type="http://schemas.openxmlformats.org/officeDocument/2006/relationships/image" Target="../media/image242.jpeg"/><Relationship Id="rId19" Type="http://schemas.openxmlformats.org/officeDocument/2006/relationships/image" Target="../media/image257.jpeg"/><Relationship Id="rId4" Type="http://schemas.openxmlformats.org/officeDocument/2006/relationships/image" Target="../media/image236.jpeg"/><Relationship Id="rId9" Type="http://schemas.openxmlformats.org/officeDocument/2006/relationships/image" Target="../media/image249.jpeg"/><Relationship Id="rId14" Type="http://schemas.openxmlformats.org/officeDocument/2006/relationships/image" Target="../media/image253.gi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8.png"/><Relationship Id="rId13" Type="http://schemas.openxmlformats.org/officeDocument/2006/relationships/image" Target="../media/image256.png"/><Relationship Id="rId18" Type="http://schemas.openxmlformats.org/officeDocument/2006/relationships/image" Target="../media/image255.png"/><Relationship Id="rId3" Type="http://schemas.openxmlformats.org/officeDocument/2006/relationships/image" Target="../media/image244.jpeg"/><Relationship Id="rId7" Type="http://schemas.openxmlformats.org/officeDocument/2006/relationships/image" Target="../media/image247.jpeg"/><Relationship Id="rId12" Type="http://schemas.openxmlformats.org/officeDocument/2006/relationships/image" Target="../media/image250.jpeg"/><Relationship Id="rId17" Type="http://schemas.openxmlformats.org/officeDocument/2006/relationships/image" Target="../media/image254.png"/><Relationship Id="rId2" Type="http://schemas.openxmlformats.org/officeDocument/2006/relationships/image" Target="../media/image237.jpeg"/><Relationship Id="rId16" Type="http://schemas.openxmlformats.org/officeDocument/2006/relationships/image" Target="../media/image253.gif"/><Relationship Id="rId20" Type="http://schemas.openxmlformats.org/officeDocument/2006/relationships/image" Target="../media/image25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6.png"/><Relationship Id="rId11" Type="http://schemas.openxmlformats.org/officeDocument/2006/relationships/image" Target="../media/image242.jpeg"/><Relationship Id="rId5" Type="http://schemas.openxmlformats.org/officeDocument/2006/relationships/image" Target="../media/image245.png"/><Relationship Id="rId15" Type="http://schemas.openxmlformats.org/officeDocument/2006/relationships/image" Target="../media/image252.png"/><Relationship Id="rId10" Type="http://schemas.openxmlformats.org/officeDocument/2006/relationships/image" Target="../media/image235.jpeg"/><Relationship Id="rId19" Type="http://schemas.openxmlformats.org/officeDocument/2006/relationships/image" Target="../media/image257.jpeg"/><Relationship Id="rId4" Type="http://schemas.openxmlformats.org/officeDocument/2006/relationships/image" Target="../media/image236.jpeg"/><Relationship Id="rId9" Type="http://schemas.openxmlformats.org/officeDocument/2006/relationships/image" Target="../media/image249.jpeg"/><Relationship Id="rId14" Type="http://schemas.openxmlformats.org/officeDocument/2006/relationships/image" Target="../media/image25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7.jpeg"/><Relationship Id="rId3" Type="http://schemas.openxmlformats.org/officeDocument/2006/relationships/image" Target="../media/image260.jpeg"/><Relationship Id="rId7" Type="http://schemas.openxmlformats.org/officeDocument/2006/relationships/image" Target="../media/image263.jpeg"/><Relationship Id="rId2" Type="http://schemas.openxmlformats.org/officeDocument/2006/relationships/image" Target="../media/image2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6.jpeg"/><Relationship Id="rId5" Type="http://schemas.openxmlformats.org/officeDocument/2006/relationships/image" Target="../media/image262.jpeg"/><Relationship Id="rId10" Type="http://schemas.openxmlformats.org/officeDocument/2006/relationships/image" Target="../media/image156.jpeg"/><Relationship Id="rId4" Type="http://schemas.openxmlformats.org/officeDocument/2006/relationships/image" Target="../media/image261.jpeg"/><Relationship Id="rId9" Type="http://schemas.openxmlformats.org/officeDocument/2006/relationships/image" Target="../media/image26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8.png"/><Relationship Id="rId13" Type="http://schemas.openxmlformats.org/officeDocument/2006/relationships/image" Target="../media/image273.png"/><Relationship Id="rId18" Type="http://schemas.openxmlformats.org/officeDocument/2006/relationships/image" Target="../media/image237.jpeg"/><Relationship Id="rId3" Type="http://schemas.openxmlformats.org/officeDocument/2006/relationships/hyperlink" Target="https://www.youtube.com/watch?v=ccwDaNCJkns" TargetMode="External"/><Relationship Id="rId21" Type="http://schemas.openxmlformats.org/officeDocument/2006/relationships/image" Target="../media/image264.jpeg"/><Relationship Id="rId7" Type="http://schemas.openxmlformats.org/officeDocument/2006/relationships/hyperlink" Target="https://www.youtube.com/watch?v=SRk4ptN7dOQ&amp;list=PLPV2NFEDCbD2bEhpV_YtW-3WioY8aB6oc&amp;index=1" TargetMode="External"/><Relationship Id="rId12" Type="http://schemas.openxmlformats.org/officeDocument/2006/relationships/image" Target="../media/image272.png"/><Relationship Id="rId17" Type="http://schemas.openxmlformats.org/officeDocument/2006/relationships/image" Target="../media/image263.jpeg"/><Relationship Id="rId2" Type="http://schemas.openxmlformats.org/officeDocument/2006/relationships/image" Target="../media/image265.png"/><Relationship Id="rId16" Type="http://schemas.openxmlformats.org/officeDocument/2006/relationships/image" Target="../media/image236.jpeg"/><Relationship Id="rId20" Type="http://schemas.openxmlformats.org/officeDocument/2006/relationships/image" Target="../media/image27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7.jpeg"/><Relationship Id="rId11" Type="http://schemas.openxmlformats.org/officeDocument/2006/relationships/image" Target="../media/image271.jpeg"/><Relationship Id="rId5" Type="http://schemas.openxmlformats.org/officeDocument/2006/relationships/hyperlink" Target="https://www.youtube.com/watch?v=zPlm0Dbpqdg" TargetMode="External"/><Relationship Id="rId15" Type="http://schemas.openxmlformats.org/officeDocument/2006/relationships/image" Target="../media/image275.png"/><Relationship Id="rId10" Type="http://schemas.openxmlformats.org/officeDocument/2006/relationships/image" Target="../media/image270.jpeg"/><Relationship Id="rId19" Type="http://schemas.openxmlformats.org/officeDocument/2006/relationships/image" Target="../media/image276.png"/><Relationship Id="rId4" Type="http://schemas.openxmlformats.org/officeDocument/2006/relationships/image" Target="../media/image266.png"/><Relationship Id="rId9" Type="http://schemas.openxmlformats.org/officeDocument/2006/relationships/image" Target="../media/image269.jpeg"/><Relationship Id="rId14" Type="http://schemas.openxmlformats.org/officeDocument/2006/relationships/image" Target="../media/image274.jpeg"/><Relationship Id="rId22" Type="http://schemas.openxmlformats.org/officeDocument/2006/relationships/image" Target="../media/image27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reel/DDo10VwI8Bw/" TargetMode="External"/><Relationship Id="rId3" Type="http://schemas.openxmlformats.org/officeDocument/2006/relationships/image" Target="../media/image185.png"/><Relationship Id="rId7" Type="http://schemas.openxmlformats.org/officeDocument/2006/relationships/image" Target="../media/image281.png"/><Relationship Id="rId12" Type="http://schemas.openxmlformats.org/officeDocument/2006/relationships/image" Target="../media/image282.png"/><Relationship Id="rId2" Type="http://schemas.openxmlformats.org/officeDocument/2006/relationships/hyperlink" Target="https://www.instagram.com/p/DGkIh24SIof/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221.png"/><Relationship Id="rId5" Type="http://schemas.openxmlformats.org/officeDocument/2006/relationships/image" Target="../media/image280.png"/><Relationship Id="rId10" Type="http://schemas.openxmlformats.org/officeDocument/2006/relationships/hyperlink" Target="https://www.instagram.com/rajshamani/reel/CPS-f0Mg9mJ/" TargetMode="External"/><Relationship Id="rId4" Type="http://schemas.openxmlformats.org/officeDocument/2006/relationships/image" Target="../media/image279.png"/><Relationship Id="rId9" Type="http://schemas.openxmlformats.org/officeDocument/2006/relationships/image" Target="../media/image186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FQmeZg5nKkg?feature=oembed" TargetMode="Externa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287.jpeg"/><Relationship Id="rId26" Type="http://schemas.openxmlformats.org/officeDocument/2006/relationships/image" Target="../media/image294.png"/><Relationship Id="rId3" Type="http://schemas.openxmlformats.org/officeDocument/2006/relationships/video" Target="https://www.youtube.com/embed/yrfBeiKdsU0?list=PLjDznNAeqSMW4x347KvjFgOfKMM3598OR" TargetMode="External"/><Relationship Id="rId21" Type="http://schemas.openxmlformats.org/officeDocument/2006/relationships/image" Target="../media/image290.jpeg"/><Relationship Id="rId7" Type="http://schemas.openxmlformats.org/officeDocument/2006/relationships/video" Target="https://www.youtube.com/embed/QyT17JMmfAQ?feature=oembed" TargetMode="External"/><Relationship Id="rId12" Type="http://schemas.openxmlformats.org/officeDocument/2006/relationships/video" Target="https://www.youtube.com/embed/KfIDx5v7VnU?feature=oembed" TargetMode="External"/><Relationship Id="rId17" Type="http://schemas.openxmlformats.org/officeDocument/2006/relationships/image" Target="../media/image286.jpeg"/><Relationship Id="rId25" Type="http://schemas.openxmlformats.org/officeDocument/2006/relationships/image" Target="../media/image148.png"/><Relationship Id="rId2" Type="http://schemas.openxmlformats.org/officeDocument/2006/relationships/video" Target="https://www.youtube.com/embed/YfIUXcDvJGc?list=PLjDznNAeqSMV1WXRt_QPeDm4VeFEIAigB" TargetMode="External"/><Relationship Id="rId16" Type="http://schemas.openxmlformats.org/officeDocument/2006/relationships/image" Target="../media/image285.jpeg"/><Relationship Id="rId20" Type="http://schemas.openxmlformats.org/officeDocument/2006/relationships/image" Target="../media/image289.jpeg"/><Relationship Id="rId29" Type="http://schemas.openxmlformats.org/officeDocument/2006/relationships/image" Target="../media/image296.jpeg"/><Relationship Id="rId1" Type="http://schemas.openxmlformats.org/officeDocument/2006/relationships/video" Target="https://www.youtube.com/embed/mZw1rNqE4hk?feature=oembed" TargetMode="External"/><Relationship Id="rId6" Type="http://schemas.openxmlformats.org/officeDocument/2006/relationships/video" Target="https://www.youtube.com/embed/YB0ZTAC3IBY?list=PLjDznNAeqSMWoJnZ8Y3yCqwcu0NUVnGtG" TargetMode="External"/><Relationship Id="rId11" Type="http://schemas.openxmlformats.org/officeDocument/2006/relationships/video" Target="https://www.youtube.com/embed/VmgIbzy2EdE?feature=oembed" TargetMode="External"/><Relationship Id="rId24" Type="http://schemas.openxmlformats.org/officeDocument/2006/relationships/image" Target="../media/image293.jpeg"/><Relationship Id="rId5" Type="http://schemas.openxmlformats.org/officeDocument/2006/relationships/video" Target="https://www.youtube.com/embed/szpER2g2N_g?feature=oembed" TargetMode="External"/><Relationship Id="rId15" Type="http://schemas.openxmlformats.org/officeDocument/2006/relationships/image" Target="../media/image284.jpeg"/><Relationship Id="rId23" Type="http://schemas.openxmlformats.org/officeDocument/2006/relationships/image" Target="../media/image292.jpeg"/><Relationship Id="rId28" Type="http://schemas.openxmlformats.org/officeDocument/2006/relationships/image" Target="../media/image295.png"/><Relationship Id="rId10" Type="http://schemas.openxmlformats.org/officeDocument/2006/relationships/video" Target="https://www.youtube.com/embed/2-PrXWEpyyc?feature=oembed" TargetMode="External"/><Relationship Id="rId19" Type="http://schemas.openxmlformats.org/officeDocument/2006/relationships/image" Target="../media/image288.jpeg"/><Relationship Id="rId4" Type="http://schemas.openxmlformats.org/officeDocument/2006/relationships/video" Target="https://www.youtube.com/embed/WqPXH1LkR3k?list=PLjDznNAeqSMXxwJ_8Zq4QXPcWdMpoOWru" TargetMode="External"/><Relationship Id="rId9" Type="http://schemas.openxmlformats.org/officeDocument/2006/relationships/video" Target="https://www.youtube.com/embed/oZOpp29_sFA?feature=oembed" TargetMode="External"/><Relationship Id="rId14" Type="http://schemas.openxmlformats.org/officeDocument/2006/relationships/image" Target="../media/image283.jpeg"/><Relationship Id="rId22" Type="http://schemas.openxmlformats.org/officeDocument/2006/relationships/image" Target="../media/image291.jpeg"/><Relationship Id="rId27" Type="http://schemas.openxmlformats.org/officeDocument/2006/relationships/image" Target="../media/image15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video" Target="https://www.youtube.com/embed/YB0ZTAC3IBY?list=PLjDznNAeqSMWoJnZ8Y3yCqwcu0NUVnGtG" TargetMode="External"/><Relationship Id="rId13" Type="http://schemas.openxmlformats.org/officeDocument/2006/relationships/image" Target="../media/image283.jpeg"/><Relationship Id="rId18" Type="http://schemas.openxmlformats.org/officeDocument/2006/relationships/image" Target="../media/image152.png"/><Relationship Id="rId26" Type="http://schemas.openxmlformats.org/officeDocument/2006/relationships/image" Target="../media/image148.png"/><Relationship Id="rId3" Type="http://schemas.openxmlformats.org/officeDocument/2006/relationships/video" Target="https://www.youtube.com/embed/yrfBeiKdsU0?list=PLjDznNAeqSMW4x347KvjFgOfKMM3598OR" TargetMode="External"/><Relationship Id="rId21" Type="http://schemas.openxmlformats.org/officeDocument/2006/relationships/image" Target="../media/image287.jpeg"/><Relationship Id="rId7" Type="http://schemas.openxmlformats.org/officeDocument/2006/relationships/video" Target="https://www.youtube.com/embed/szpER2g2N_g?feature=oembed" TargetMode="External"/><Relationship Id="rId12" Type="http://schemas.openxmlformats.org/officeDocument/2006/relationships/slideLayout" Target="../slideLayouts/slideLayout7.xml"/><Relationship Id="rId17" Type="http://schemas.openxmlformats.org/officeDocument/2006/relationships/image" Target="../media/image294.png"/><Relationship Id="rId25" Type="http://schemas.openxmlformats.org/officeDocument/2006/relationships/image" Target="../media/image293.jpeg"/><Relationship Id="rId2" Type="http://schemas.openxmlformats.org/officeDocument/2006/relationships/video" Target="https://www.youtube.com/embed/YfIUXcDvJGc?list=PLjDznNAeqSMV1WXRt_QPeDm4VeFEIAigB" TargetMode="External"/><Relationship Id="rId16" Type="http://schemas.openxmlformats.org/officeDocument/2006/relationships/image" Target="../media/image289.jpeg"/><Relationship Id="rId20" Type="http://schemas.openxmlformats.org/officeDocument/2006/relationships/image" Target="../media/image291.jpeg"/><Relationship Id="rId1" Type="http://schemas.openxmlformats.org/officeDocument/2006/relationships/video" Target="https://www.youtube.com/embed/mZw1rNqE4hk?feature=oembed" TargetMode="External"/><Relationship Id="rId6" Type="http://schemas.openxmlformats.org/officeDocument/2006/relationships/video" Target="https://www.youtube.com/embed/oZOpp29_sFA?feature=oembed" TargetMode="External"/><Relationship Id="rId11" Type="http://schemas.openxmlformats.org/officeDocument/2006/relationships/video" Target="https://www.youtube.com/embed/VmgIbzy2EdE?feature=oembed" TargetMode="External"/><Relationship Id="rId24" Type="http://schemas.openxmlformats.org/officeDocument/2006/relationships/image" Target="../media/image292.jpeg"/><Relationship Id="rId5" Type="http://schemas.openxmlformats.org/officeDocument/2006/relationships/video" Target="https://www.youtube.com/embed/FQmeZg5nKkg?feature=oembed" TargetMode="External"/><Relationship Id="rId15" Type="http://schemas.openxmlformats.org/officeDocument/2006/relationships/image" Target="../media/image285.jpeg"/><Relationship Id="rId23" Type="http://schemas.openxmlformats.org/officeDocument/2006/relationships/image" Target="../media/image286.jpeg"/><Relationship Id="rId10" Type="http://schemas.openxmlformats.org/officeDocument/2006/relationships/video" Target="https://www.youtube.com/embed/2-PrXWEpyyc?feature=oembed" TargetMode="External"/><Relationship Id="rId19" Type="http://schemas.openxmlformats.org/officeDocument/2006/relationships/image" Target="../media/image290.jpeg"/><Relationship Id="rId4" Type="http://schemas.openxmlformats.org/officeDocument/2006/relationships/video" Target="https://www.youtube.com/embed/QyT17JMmfAQ?feature=oembed" TargetMode="External"/><Relationship Id="rId9" Type="http://schemas.openxmlformats.org/officeDocument/2006/relationships/video" Target="https://www.youtube.com/embed/WqPXH1LkR3k?list=PLjDznNAeqSMXxwJ_8Zq4QXPcWdMpoOWru" TargetMode="External"/><Relationship Id="rId14" Type="http://schemas.openxmlformats.org/officeDocument/2006/relationships/image" Target="../media/image284.jpeg"/><Relationship Id="rId22" Type="http://schemas.openxmlformats.org/officeDocument/2006/relationships/image" Target="../media/image288.jpeg"/><Relationship Id="rId27" Type="http://schemas.openxmlformats.org/officeDocument/2006/relationships/image" Target="../media/image295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7.jpeg"/><Relationship Id="rId13" Type="http://schemas.openxmlformats.org/officeDocument/2006/relationships/image" Target="../media/image295.png"/><Relationship Id="rId18" Type="http://schemas.openxmlformats.org/officeDocument/2006/relationships/image" Target="../media/image304.png"/><Relationship Id="rId3" Type="http://schemas.openxmlformats.org/officeDocument/2006/relationships/video" Target="https://www.youtube.com/embed/Qa3ZfZ88pbg?feature=oembed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99.jpeg"/><Relationship Id="rId17" Type="http://schemas.openxmlformats.org/officeDocument/2006/relationships/image" Target="../media/image303.jpeg"/><Relationship Id="rId2" Type="http://schemas.openxmlformats.org/officeDocument/2006/relationships/video" Target="https://www.youtube.com/embed/KfIDx5v7VnU?feature=oembed" TargetMode="External"/><Relationship Id="rId16" Type="http://schemas.openxmlformats.org/officeDocument/2006/relationships/image" Target="../media/image302.jpeg"/><Relationship Id="rId1" Type="http://schemas.openxmlformats.org/officeDocument/2006/relationships/video" Target="https://www.youtube.com/embed/STuJxyLBfJU?feature=oembed" TargetMode="External"/><Relationship Id="rId6" Type="http://schemas.openxmlformats.org/officeDocument/2006/relationships/video" Target="https://www.youtube.com/embed/lge-jtng7KE?feature=oembed" TargetMode="External"/><Relationship Id="rId11" Type="http://schemas.openxmlformats.org/officeDocument/2006/relationships/image" Target="../media/image298.png"/><Relationship Id="rId5" Type="http://schemas.openxmlformats.org/officeDocument/2006/relationships/video" Target="https://www.youtube.com/embed/hSn3_YULrmg?feature=oembed" TargetMode="External"/><Relationship Id="rId15" Type="http://schemas.openxmlformats.org/officeDocument/2006/relationships/image" Target="../media/image301.png"/><Relationship Id="rId10" Type="http://schemas.openxmlformats.org/officeDocument/2006/relationships/image" Target="../media/image148.png"/><Relationship Id="rId4" Type="http://schemas.openxmlformats.org/officeDocument/2006/relationships/video" Target="https://www.youtube.com/embed/IFfX3Uq41KI?feature=oembed" TargetMode="External"/><Relationship Id="rId9" Type="http://schemas.openxmlformats.org/officeDocument/2006/relationships/image" Target="../media/image296.jpeg"/><Relationship Id="rId14" Type="http://schemas.openxmlformats.org/officeDocument/2006/relationships/image" Target="../media/image300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309.jpeg"/><Relationship Id="rId3" Type="http://schemas.openxmlformats.org/officeDocument/2006/relationships/video" Target="https://www.youtube.com/embed/KaHSkUZNQnU?feature=oembed" TargetMode="External"/><Relationship Id="rId7" Type="http://schemas.openxmlformats.org/officeDocument/2006/relationships/video" Target="https://www.youtube.com/embed/PtoS0D5vk-c?feature=oembed" TargetMode="External"/><Relationship Id="rId12" Type="http://schemas.openxmlformats.org/officeDocument/2006/relationships/image" Target="../media/image308.jpeg"/><Relationship Id="rId2" Type="http://schemas.openxmlformats.org/officeDocument/2006/relationships/video" Target="https://www.youtube.com/embed/8E8QihfXEUc?feature=oembed" TargetMode="External"/><Relationship Id="rId1" Type="http://schemas.openxmlformats.org/officeDocument/2006/relationships/video" Target="https://www.youtube.com/embed/2HZa6kQeCs8?feature=oembed" TargetMode="External"/><Relationship Id="rId6" Type="http://schemas.openxmlformats.org/officeDocument/2006/relationships/video" Target="https://www.youtube.com/embed/le7KoNWak1I?feature=oembed" TargetMode="External"/><Relationship Id="rId11" Type="http://schemas.openxmlformats.org/officeDocument/2006/relationships/image" Target="../media/image307.jpeg"/><Relationship Id="rId5" Type="http://schemas.openxmlformats.org/officeDocument/2006/relationships/video" Target="https://www.youtube.com/embed/ywjN8P5FBo4?feature=oembed" TargetMode="External"/><Relationship Id="rId15" Type="http://schemas.openxmlformats.org/officeDocument/2006/relationships/image" Target="../media/image311.jpeg"/><Relationship Id="rId10" Type="http://schemas.openxmlformats.org/officeDocument/2006/relationships/image" Target="../media/image306.jpeg"/><Relationship Id="rId4" Type="http://schemas.openxmlformats.org/officeDocument/2006/relationships/video" Target="https://www.youtube.com/embed/TuYRRS4GGQY?feature=oembed" TargetMode="External"/><Relationship Id="rId9" Type="http://schemas.openxmlformats.org/officeDocument/2006/relationships/image" Target="../media/image305.jpeg"/><Relationship Id="rId14" Type="http://schemas.openxmlformats.org/officeDocument/2006/relationships/image" Target="../media/image310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16">
            <a:extLst>
              <a:ext uri="{FF2B5EF4-FFF2-40B4-BE49-F238E27FC236}">
                <a16:creationId xmlns:a16="http://schemas.microsoft.com/office/drawing/2014/main" id="{891D8EB7-C4DE-4F03-1A62-DE23C9A9F678}"/>
              </a:ext>
            </a:extLst>
          </p:cNvPr>
          <p:cNvSpPr/>
          <p:nvPr/>
        </p:nvSpPr>
        <p:spPr>
          <a:xfrm>
            <a:off x="219301" y="5559374"/>
            <a:ext cx="3509519" cy="3509519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EE17DDF-6D7E-E65D-45A5-E722720819F1}"/>
              </a:ext>
            </a:extLst>
          </p:cNvPr>
          <p:cNvSpPr/>
          <p:nvPr/>
        </p:nvSpPr>
        <p:spPr>
          <a:xfrm>
            <a:off x="3649408" y="-2835945"/>
            <a:ext cx="3939230" cy="3939230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AutoShape 10" descr="Life Insurance Policy - Get Insured Today With ABSLI">
            <a:extLst>
              <a:ext uri="{FF2B5EF4-FFF2-40B4-BE49-F238E27FC236}">
                <a16:creationId xmlns:a16="http://schemas.microsoft.com/office/drawing/2014/main" id="{E6E88436-DC87-2961-B728-83FC91883B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0BF577-09F3-2073-3824-BE56F488C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188" y="2751438"/>
            <a:ext cx="3924300" cy="1905000"/>
          </a:xfrm>
          <a:prstGeom prst="rect">
            <a:avLst/>
          </a:prstGeom>
        </p:spPr>
      </p:pic>
      <p:sp>
        <p:nvSpPr>
          <p:cNvPr id="5" name="TextBox 26">
            <a:extLst>
              <a:ext uri="{FF2B5EF4-FFF2-40B4-BE49-F238E27FC236}">
                <a16:creationId xmlns:a16="http://schemas.microsoft.com/office/drawing/2014/main" id="{76CB6F4B-94BC-2F78-782B-42F4E18E551D}"/>
              </a:ext>
            </a:extLst>
          </p:cNvPr>
          <p:cNvSpPr txBox="1"/>
          <p:nvPr/>
        </p:nvSpPr>
        <p:spPr>
          <a:xfrm>
            <a:off x="7845083" y="6348304"/>
            <a:ext cx="1236198" cy="200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300" b="1" dirty="0">
                <a:latin typeface="Bahnschrift" panose="020B0502040204020203" pitchFamily="34" charset="0"/>
              </a:rPr>
              <a:t>COMPILED BY: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5E0F95-FA2B-0A8B-FD84-88C6A3323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0503"/>
            <a:ext cx="7988249" cy="504155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5C70C0-AC89-ABE6-E044-3854B05E5144}"/>
              </a:ext>
            </a:extLst>
          </p:cNvPr>
          <p:cNvCxnSpPr>
            <a:cxnSpLocks/>
          </p:cNvCxnSpPr>
          <p:nvPr/>
        </p:nvCxnSpPr>
        <p:spPr>
          <a:xfrm>
            <a:off x="0" y="6079525"/>
            <a:ext cx="1219200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3B24C6D1-922E-636A-A98D-E92A316ECF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1129" y="6079525"/>
            <a:ext cx="2456935" cy="73761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60270F8-9A9F-1C49-05D6-1B6B884B4457}"/>
              </a:ext>
            </a:extLst>
          </p:cNvPr>
          <p:cNvSpPr/>
          <p:nvPr/>
        </p:nvSpPr>
        <p:spPr>
          <a:xfrm>
            <a:off x="7845083" y="4656438"/>
            <a:ext cx="3562723" cy="4051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8620F00-1F97-FFBB-4E8F-B4CEC153EDD6}"/>
              </a:ext>
            </a:extLst>
          </p:cNvPr>
          <p:cNvSpPr txBox="1">
            <a:spLocks/>
          </p:cNvSpPr>
          <p:nvPr/>
        </p:nvSpPr>
        <p:spPr>
          <a:xfrm>
            <a:off x="7845083" y="4736568"/>
            <a:ext cx="3562723" cy="355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7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1400" dirty="0">
                <a:solidFill>
                  <a:schemeClr val="bg1"/>
                </a:solidFill>
                <a:latin typeface="Bahnschrift SemiBold" panose="020B0502040204020203" pitchFamily="34" charset="0"/>
              </a:rPr>
              <a:t>MAPPING LIFE INSURANCE  ON YOUTUBE </a:t>
            </a:r>
          </a:p>
        </p:txBody>
      </p:sp>
    </p:spTree>
    <p:extLst>
      <p:ext uri="{BB962C8B-B14F-4D97-AF65-F5344CB8AC3E}">
        <p14:creationId xmlns:p14="http://schemas.microsoft.com/office/powerpoint/2010/main" val="24088789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25728-F749-3D07-492E-66D86D7A6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>
            <a:extLst>
              <a:ext uri="{FF2B5EF4-FFF2-40B4-BE49-F238E27FC236}">
                <a16:creationId xmlns:a16="http://schemas.microsoft.com/office/drawing/2014/main" id="{63D29698-235A-D17C-2942-0144DEBECE55}"/>
              </a:ext>
            </a:extLst>
          </p:cNvPr>
          <p:cNvSpPr/>
          <p:nvPr/>
        </p:nvSpPr>
        <p:spPr>
          <a:xfrm>
            <a:off x="6292588" y="4547220"/>
            <a:ext cx="1578518" cy="157851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8A650A4-C5C0-AB9C-CBFC-5DBA7894138B}"/>
              </a:ext>
            </a:extLst>
          </p:cNvPr>
          <p:cNvSpPr/>
          <p:nvPr/>
        </p:nvSpPr>
        <p:spPr>
          <a:xfrm>
            <a:off x="989703" y="1553955"/>
            <a:ext cx="3370997" cy="539260"/>
          </a:xfrm>
          <a:prstGeom prst="rect">
            <a:avLst/>
          </a:prstGeom>
          <a:solidFill>
            <a:srgbClr val="C914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D6EE27F-EF06-C520-CFD1-52428F90C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642" y="1603301"/>
            <a:ext cx="2701119" cy="460236"/>
          </a:xfrm>
        </p:spPr>
        <p:txBody>
          <a:bodyPr>
            <a:noAutofit/>
          </a:bodyPr>
          <a:lstStyle/>
          <a:p>
            <a:pPr algn="ctr"/>
            <a:r>
              <a:rPr lang="en-US" sz="1667" dirty="0">
                <a:solidFill>
                  <a:schemeClr val="bg1"/>
                </a:solidFill>
                <a:latin typeface="Bahnschrift SemiBold" panose="020B0502040204020203" pitchFamily="34" charset="0"/>
              </a:rPr>
              <a:t>POINTS OF DISCUSSION</a:t>
            </a:r>
            <a:endParaRPr lang="en-IN" sz="1667" dirty="0">
              <a:solidFill>
                <a:schemeClr val="bg1"/>
              </a:solidFill>
              <a:latin typeface="Bahnschrift SemiBold" panose="020B0502040204020203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0094DBB-4C5E-2058-9014-8B9C0559532E}"/>
              </a:ext>
            </a:extLst>
          </p:cNvPr>
          <p:cNvCxnSpPr>
            <a:cxnSpLocks/>
          </p:cNvCxnSpPr>
          <p:nvPr/>
        </p:nvCxnSpPr>
        <p:spPr>
          <a:xfrm>
            <a:off x="970306" y="2594006"/>
            <a:ext cx="50473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F805E9-71D7-EA3A-3CBA-20A5983BDC43}"/>
              </a:ext>
            </a:extLst>
          </p:cNvPr>
          <p:cNvCxnSpPr>
            <a:cxnSpLocks/>
          </p:cNvCxnSpPr>
          <p:nvPr/>
        </p:nvCxnSpPr>
        <p:spPr>
          <a:xfrm>
            <a:off x="970306" y="3557412"/>
            <a:ext cx="50473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94D54D-2A15-D55F-0E34-B288F749BC65}"/>
              </a:ext>
            </a:extLst>
          </p:cNvPr>
          <p:cNvCxnSpPr>
            <a:cxnSpLocks/>
          </p:cNvCxnSpPr>
          <p:nvPr/>
        </p:nvCxnSpPr>
        <p:spPr>
          <a:xfrm>
            <a:off x="970306" y="3978493"/>
            <a:ext cx="50473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9C30411-C088-C337-6E6B-26C7C4315C51}"/>
              </a:ext>
            </a:extLst>
          </p:cNvPr>
          <p:cNvCxnSpPr>
            <a:cxnSpLocks/>
          </p:cNvCxnSpPr>
          <p:nvPr/>
        </p:nvCxnSpPr>
        <p:spPr>
          <a:xfrm>
            <a:off x="970306" y="4465122"/>
            <a:ext cx="50473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5D890A-CF3D-6802-5098-8F2067797C49}"/>
              </a:ext>
            </a:extLst>
          </p:cNvPr>
          <p:cNvGrpSpPr/>
          <p:nvPr/>
        </p:nvGrpSpPr>
        <p:grpSpPr>
          <a:xfrm>
            <a:off x="6775696" y="827624"/>
            <a:ext cx="4887359" cy="5653086"/>
            <a:chOff x="7114898" y="1027265"/>
            <a:chExt cx="4479830" cy="5181707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FE478CA-E6CF-099A-B4A4-9CF7CDCC4CA7}"/>
                </a:ext>
              </a:extLst>
            </p:cNvPr>
            <p:cNvSpPr/>
            <p:nvPr/>
          </p:nvSpPr>
          <p:spPr>
            <a:xfrm>
              <a:off x="7522427" y="1027265"/>
              <a:ext cx="4072301" cy="407230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0A5B7AF-6162-84DA-F45A-F95F2362C984}"/>
                </a:ext>
              </a:extLst>
            </p:cNvPr>
            <p:cNvGrpSpPr/>
            <p:nvPr/>
          </p:nvGrpSpPr>
          <p:grpSpPr>
            <a:xfrm>
              <a:off x="7114898" y="2541584"/>
              <a:ext cx="4118703" cy="3667388"/>
              <a:chOff x="7114898" y="2541584"/>
              <a:chExt cx="4118703" cy="3667388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2BD8F62-FCF5-CC1F-06E9-3A8675C646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16" t="31973" b="17520"/>
              <a:stretch/>
            </p:blipFill>
            <p:spPr>
              <a:xfrm>
                <a:off x="7114898" y="2541584"/>
                <a:ext cx="4118703" cy="3667388"/>
              </a:xfrm>
              <a:prstGeom prst="rect">
                <a:avLst/>
              </a:prstGeom>
            </p:spPr>
          </p:pic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B2B731B0-A7BB-BA5F-DA6F-C914F5524C46}"/>
                  </a:ext>
                </a:extLst>
              </p:cNvPr>
              <p:cNvSpPr/>
              <p:nvPr/>
            </p:nvSpPr>
            <p:spPr>
              <a:xfrm>
                <a:off x="9514043" y="2900579"/>
                <a:ext cx="946619" cy="946619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50B646C-5827-E306-32C1-9C9D0981F565}"/>
              </a:ext>
            </a:extLst>
          </p:cNvPr>
          <p:cNvSpPr/>
          <p:nvPr/>
        </p:nvSpPr>
        <p:spPr>
          <a:xfrm>
            <a:off x="970306" y="2240906"/>
            <a:ext cx="47124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Spotlighting the Modern Indian Mindset &amp; Outlook towards Money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246B50-E12A-5E18-5044-B55E5E502B18}"/>
              </a:ext>
            </a:extLst>
          </p:cNvPr>
          <p:cNvSpPr/>
          <p:nvPr/>
        </p:nvSpPr>
        <p:spPr>
          <a:xfrm>
            <a:off x="970306" y="3181301"/>
            <a:ext cx="4683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Mapping the YouTube Behaviour – User Journey &amp; Content Consumption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EA2F46-B786-C81F-5140-1E7B644576AB}"/>
              </a:ext>
            </a:extLst>
          </p:cNvPr>
          <p:cNvSpPr/>
          <p:nvPr/>
        </p:nvSpPr>
        <p:spPr>
          <a:xfrm>
            <a:off x="970306" y="4082572"/>
            <a:ext cx="4683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Observations &amp; Learnings from Peer Analysis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9649C8-904D-3407-5D8C-6539CFA515D0}"/>
              </a:ext>
            </a:extLst>
          </p:cNvPr>
          <p:cNvSpPr/>
          <p:nvPr/>
        </p:nvSpPr>
        <p:spPr>
          <a:xfrm>
            <a:off x="970306" y="4561641"/>
            <a:ext cx="4683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Spotlighting The Modern Indian Mindset - Whitespaces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714AE8-E728-E719-186B-38A4F038AA22}"/>
              </a:ext>
            </a:extLst>
          </p:cNvPr>
          <p:cNvSpPr/>
          <p:nvPr/>
        </p:nvSpPr>
        <p:spPr>
          <a:xfrm>
            <a:off x="970306" y="3638101"/>
            <a:ext cx="4683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Identifying Unaddressed Information needs - Whitespaces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CBADDDF-DF3E-B657-CD73-C1AC0671ED8B}"/>
              </a:ext>
            </a:extLst>
          </p:cNvPr>
          <p:cNvCxnSpPr>
            <a:cxnSpLocks/>
          </p:cNvCxnSpPr>
          <p:nvPr/>
        </p:nvCxnSpPr>
        <p:spPr>
          <a:xfrm>
            <a:off x="970306" y="4962078"/>
            <a:ext cx="50473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9D6808FD-7954-3AB6-E236-87BF4BDEE82E}"/>
              </a:ext>
            </a:extLst>
          </p:cNvPr>
          <p:cNvSpPr/>
          <p:nvPr/>
        </p:nvSpPr>
        <p:spPr>
          <a:xfrm>
            <a:off x="970306" y="5040442"/>
            <a:ext cx="46834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Mapping the Sources of Influence &amp; Peer Strategy 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AA7C43E-955B-58C9-8F18-F4C6A6D66F98}"/>
              </a:ext>
            </a:extLst>
          </p:cNvPr>
          <p:cNvCxnSpPr>
            <a:cxnSpLocks/>
          </p:cNvCxnSpPr>
          <p:nvPr/>
        </p:nvCxnSpPr>
        <p:spPr>
          <a:xfrm>
            <a:off x="970306" y="3059031"/>
            <a:ext cx="50473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C9B712AE-88B1-0A02-94F8-C2E7DD98E418}"/>
              </a:ext>
            </a:extLst>
          </p:cNvPr>
          <p:cNvSpPr/>
          <p:nvPr/>
        </p:nvSpPr>
        <p:spPr>
          <a:xfrm>
            <a:off x="970306" y="2705931"/>
            <a:ext cx="471246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Outlining the investor mindset</a:t>
            </a:r>
          </a:p>
        </p:txBody>
      </p:sp>
    </p:spTree>
    <p:extLst>
      <p:ext uri="{BB962C8B-B14F-4D97-AF65-F5344CB8AC3E}">
        <p14:creationId xmlns:p14="http://schemas.microsoft.com/office/powerpoint/2010/main" val="31523395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6F6FF-28C1-1828-E3D3-EC6A10264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6B5571FC-5624-5F1D-6A0F-924BB4053008}"/>
              </a:ext>
            </a:extLst>
          </p:cNvPr>
          <p:cNvSpPr/>
          <p:nvPr/>
        </p:nvSpPr>
        <p:spPr>
          <a:xfrm>
            <a:off x="6128411" y="1336394"/>
            <a:ext cx="6350026" cy="6350026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9480CF-AE0B-0F4D-AF0D-6315503C6BD8}"/>
              </a:ext>
            </a:extLst>
          </p:cNvPr>
          <p:cNvSpPr txBox="1"/>
          <p:nvPr/>
        </p:nvSpPr>
        <p:spPr>
          <a:xfrm>
            <a:off x="462231" y="4054861"/>
            <a:ext cx="5660508" cy="7232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OUTLINING THE PORTRAIT OF 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MODERN INDIAN MINDSET</a:t>
            </a:r>
            <a:endParaRPr lang="en-IN" sz="28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EC40EC2-1625-EA06-BACB-C52D1E7A094F}"/>
              </a:ext>
            </a:extLst>
          </p:cNvPr>
          <p:cNvCxnSpPr>
            <a:cxnSpLocks/>
          </p:cNvCxnSpPr>
          <p:nvPr/>
        </p:nvCxnSpPr>
        <p:spPr>
          <a:xfrm flipH="1">
            <a:off x="488969" y="3891047"/>
            <a:ext cx="50888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5F78E8A-6058-9399-A1A8-DB84725808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799" y="0"/>
            <a:ext cx="6867331" cy="6858000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CDAAD52-92DE-DC7A-C376-28BF0FD5DAF0}"/>
              </a:ext>
            </a:extLst>
          </p:cNvPr>
          <p:cNvSpPr/>
          <p:nvPr/>
        </p:nvSpPr>
        <p:spPr>
          <a:xfrm>
            <a:off x="3682761" y="5926986"/>
            <a:ext cx="2658980" cy="2658980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83997F-DCDF-C570-B277-64D598635757}"/>
              </a:ext>
            </a:extLst>
          </p:cNvPr>
          <p:cNvSpPr txBox="1"/>
          <p:nvPr/>
        </p:nvSpPr>
        <p:spPr>
          <a:xfrm>
            <a:off x="462231" y="3044587"/>
            <a:ext cx="529656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Consumers in India have </a:t>
            </a:r>
            <a:r>
              <a:rPr lang="en-US" sz="1400" b="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journeyed from necessity to aspiration, from buying local to thinking global, and now, to demanding purpose and value</a:t>
            </a:r>
            <a:r>
              <a:rPr lang="en-US" sz="14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thereby also transforming their relationship with money. </a:t>
            </a:r>
            <a:endParaRPr lang="en-US" sz="1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287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82F7D-B075-8C58-24C8-567D07DBFA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6DF59E0-D4CA-08DB-94C0-28D3A13686B0}"/>
              </a:ext>
            </a:extLst>
          </p:cNvPr>
          <p:cNvCxnSpPr>
            <a:cxnSpLocks/>
          </p:cNvCxnSpPr>
          <p:nvPr/>
        </p:nvCxnSpPr>
        <p:spPr>
          <a:xfrm>
            <a:off x="-68427" y="1274674"/>
            <a:ext cx="12192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E94CF3D-0FFD-9243-BA19-5283F0A60B48}"/>
              </a:ext>
            </a:extLst>
          </p:cNvPr>
          <p:cNvSpPr txBox="1"/>
          <p:nvPr/>
        </p:nvSpPr>
        <p:spPr>
          <a:xfrm>
            <a:off x="1011943" y="1608542"/>
            <a:ext cx="1992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NON-CONFORMITY</a:t>
            </a:r>
            <a:b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TRADITIONS &amp; VALUE</a:t>
            </a:r>
            <a:endParaRPr lang="en-IN" sz="12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46CBDBB-6F33-0638-DF85-DB633E4B79BA}"/>
              </a:ext>
            </a:extLst>
          </p:cNvPr>
          <p:cNvSpPr txBox="1"/>
          <p:nvPr/>
        </p:nvSpPr>
        <p:spPr>
          <a:xfrm>
            <a:off x="607332" y="1073040"/>
            <a:ext cx="2858668" cy="323165"/>
          </a:xfrm>
          <a:prstGeom prst="rect">
            <a:avLst/>
          </a:prstGeom>
          <a:solidFill>
            <a:srgbClr val="FDD72C"/>
          </a:solidFill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LIFESTYLE CHOICES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061C880-B304-CBB3-EC41-D39825136181}"/>
              </a:ext>
            </a:extLst>
          </p:cNvPr>
          <p:cNvCxnSpPr/>
          <p:nvPr/>
        </p:nvCxnSpPr>
        <p:spPr>
          <a:xfrm>
            <a:off x="607332" y="1097676"/>
            <a:ext cx="0" cy="35154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BE1D2B6D-098D-1660-018F-B11DB92BC00A}"/>
              </a:ext>
            </a:extLst>
          </p:cNvPr>
          <p:cNvCxnSpPr>
            <a:cxnSpLocks/>
          </p:cNvCxnSpPr>
          <p:nvPr/>
        </p:nvCxnSpPr>
        <p:spPr>
          <a:xfrm>
            <a:off x="3466000" y="1097675"/>
            <a:ext cx="0" cy="36859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CEAF7FFE-BB2B-9B08-543F-E75A1074B7F4}"/>
              </a:ext>
            </a:extLst>
          </p:cNvPr>
          <p:cNvSpPr txBox="1"/>
          <p:nvPr/>
        </p:nvSpPr>
        <p:spPr>
          <a:xfrm>
            <a:off x="739387" y="2381805"/>
            <a:ext cx="25849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Lifestyle of individuality &amp; self-expression, prioritizing experiences &amp; independence, redefining what living, success &amp; happiness mean in today’s world.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26" name="Straight Connector 1025">
            <a:extLst>
              <a:ext uri="{FF2B5EF4-FFF2-40B4-BE49-F238E27FC236}">
                <a16:creationId xmlns:a16="http://schemas.microsoft.com/office/drawing/2014/main" id="{7C43BB34-616A-5621-C6E9-457C95354A73}"/>
              </a:ext>
            </a:extLst>
          </p:cNvPr>
          <p:cNvCxnSpPr>
            <a:cxnSpLocks/>
          </p:cNvCxnSpPr>
          <p:nvPr/>
        </p:nvCxnSpPr>
        <p:spPr>
          <a:xfrm>
            <a:off x="912981" y="2231572"/>
            <a:ext cx="22983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FC155395-A11C-181D-0A8B-6082D7E8ED9B}"/>
              </a:ext>
            </a:extLst>
          </p:cNvPr>
          <p:cNvSpPr/>
          <p:nvPr/>
        </p:nvSpPr>
        <p:spPr>
          <a:xfrm>
            <a:off x="-121554" y="4523025"/>
            <a:ext cx="4699773" cy="4699773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87B467-F330-1EFF-D2A0-BC2BA38094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4" r="9394"/>
          <a:stretch/>
        </p:blipFill>
        <p:spPr>
          <a:xfrm>
            <a:off x="-250444" y="3830356"/>
            <a:ext cx="2326850" cy="30387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B229EE2-1B79-3BDD-A055-80E7E9E224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5" t="14461" r="36608"/>
          <a:stretch/>
        </p:blipFill>
        <p:spPr>
          <a:xfrm>
            <a:off x="2724986" y="3741574"/>
            <a:ext cx="1624364" cy="4671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6B7CB8-DC91-8194-5D0D-D0F7DE0CF8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1" t="25980" r="27445" b="13833"/>
          <a:stretch/>
        </p:blipFill>
        <p:spPr>
          <a:xfrm>
            <a:off x="1531297" y="4165599"/>
            <a:ext cx="1845735" cy="269240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D20E606C-ED4B-E6C2-96D9-625B233E8DF7}"/>
              </a:ext>
            </a:extLst>
          </p:cNvPr>
          <p:cNvGrpSpPr/>
          <p:nvPr/>
        </p:nvGrpSpPr>
        <p:grpSpPr>
          <a:xfrm>
            <a:off x="8454915" y="1073040"/>
            <a:ext cx="5107523" cy="8091318"/>
            <a:chOff x="8454915" y="1073040"/>
            <a:chExt cx="5107523" cy="809131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0F00A04-F724-2B98-5F04-A65861EDCA86}"/>
                </a:ext>
              </a:extLst>
            </p:cNvPr>
            <p:cNvSpPr txBox="1"/>
            <p:nvPr/>
          </p:nvSpPr>
          <p:spPr>
            <a:xfrm>
              <a:off x="8640918" y="1078059"/>
              <a:ext cx="2858668" cy="323165"/>
            </a:xfrm>
            <a:prstGeom prst="rect">
              <a:avLst/>
            </a:prstGeom>
            <a:solidFill>
              <a:srgbClr val="8E1A61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IN" sz="1500" b="1" dirty="0">
                  <a:solidFill>
                    <a:schemeClr val="bg1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MONEY MINDSET</a:t>
              </a: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705B6FD6-A974-9847-C89F-D0DD9BFD6B61}"/>
                </a:ext>
              </a:extLst>
            </p:cNvPr>
            <p:cNvCxnSpPr>
              <a:cxnSpLocks/>
            </p:cNvCxnSpPr>
            <p:nvPr/>
          </p:nvCxnSpPr>
          <p:spPr>
            <a:xfrm>
              <a:off x="8640918" y="1073040"/>
              <a:ext cx="0" cy="46421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0DD6285-05DE-1431-806D-B629299D397E}"/>
                </a:ext>
              </a:extLst>
            </p:cNvPr>
            <p:cNvCxnSpPr>
              <a:cxnSpLocks/>
            </p:cNvCxnSpPr>
            <p:nvPr/>
          </p:nvCxnSpPr>
          <p:spPr>
            <a:xfrm>
              <a:off x="11499586" y="1073040"/>
              <a:ext cx="0" cy="298379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9" name="Straight Connector 1028">
              <a:extLst>
                <a:ext uri="{FF2B5EF4-FFF2-40B4-BE49-F238E27FC236}">
                  <a16:creationId xmlns:a16="http://schemas.microsoft.com/office/drawing/2014/main" id="{8178E63E-185C-9368-F7B5-EE5D88290430}"/>
                </a:ext>
              </a:extLst>
            </p:cNvPr>
            <p:cNvCxnSpPr>
              <a:cxnSpLocks/>
            </p:cNvCxnSpPr>
            <p:nvPr/>
          </p:nvCxnSpPr>
          <p:spPr>
            <a:xfrm>
              <a:off x="9001558" y="2231572"/>
              <a:ext cx="229830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0" name="TextBox 1029">
              <a:extLst>
                <a:ext uri="{FF2B5EF4-FFF2-40B4-BE49-F238E27FC236}">
                  <a16:creationId xmlns:a16="http://schemas.microsoft.com/office/drawing/2014/main" id="{54630356-D4B5-0A38-9418-B33DA894DA82}"/>
                </a:ext>
              </a:extLst>
            </p:cNvPr>
            <p:cNvSpPr txBox="1"/>
            <p:nvPr/>
          </p:nvSpPr>
          <p:spPr>
            <a:xfrm>
              <a:off x="8735522" y="1576398"/>
              <a:ext cx="2564341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FINANCIALLY AWARE, BUT UNSURE OF THE END GAME.</a:t>
              </a:r>
              <a:endParaRPr lang="en-IN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32" name="TextBox 1031">
              <a:extLst>
                <a:ext uri="{FF2B5EF4-FFF2-40B4-BE49-F238E27FC236}">
                  <a16:creationId xmlns:a16="http://schemas.microsoft.com/office/drawing/2014/main" id="{E7CE7EF3-51E3-2D24-CF7F-DA3D93D8E51C}"/>
                </a:ext>
              </a:extLst>
            </p:cNvPr>
            <p:cNvSpPr txBox="1"/>
            <p:nvPr/>
          </p:nvSpPr>
          <p:spPr>
            <a:xfrm>
              <a:off x="8788083" y="2381805"/>
              <a:ext cx="256433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An inner turmoil reflecting s a deeper, unresolved tension between what they know and how they feel about their financial standing – aware of the path, unsure of the destination</a:t>
              </a:r>
              <a:endPara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3061CA5-63F6-0CF0-75C5-822DE638FB91}"/>
                </a:ext>
              </a:extLst>
            </p:cNvPr>
            <p:cNvSpPr/>
            <p:nvPr/>
          </p:nvSpPr>
          <p:spPr>
            <a:xfrm>
              <a:off x="11787674" y="3185421"/>
              <a:ext cx="1156515" cy="1156515"/>
            </a:xfrm>
            <a:prstGeom prst="ellipse">
              <a:avLst/>
            </a:prstGeom>
            <a:solidFill>
              <a:srgbClr val="8E1A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0AF8D4EC-2B14-8643-D71F-FD8A6CD1AD17}"/>
                </a:ext>
              </a:extLst>
            </p:cNvPr>
            <p:cNvSpPr/>
            <p:nvPr/>
          </p:nvSpPr>
          <p:spPr>
            <a:xfrm>
              <a:off x="8454915" y="4056835"/>
              <a:ext cx="5107523" cy="5107523"/>
            </a:xfrm>
            <a:prstGeom prst="ellipse">
              <a:avLst/>
            </a:prstGeom>
            <a:solidFill>
              <a:srgbClr val="8E1A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45A67D7-E8D2-124D-B8BF-F8328EC9D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415" t="16726" r="31826"/>
            <a:stretch/>
          </p:blipFill>
          <p:spPr>
            <a:xfrm>
              <a:off x="10486838" y="3216927"/>
              <a:ext cx="2145492" cy="3750454"/>
            </a:xfrm>
            <a:prstGeom prst="rect">
              <a:avLst/>
            </a:prstGeom>
          </p:spPr>
        </p:pic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F231E02-DB15-FF81-4006-2024DF0CAFDC}"/>
                </a:ext>
              </a:extLst>
            </p:cNvPr>
            <p:cNvGrpSpPr/>
            <p:nvPr/>
          </p:nvGrpSpPr>
          <p:grpSpPr>
            <a:xfrm>
              <a:off x="8611103" y="4429714"/>
              <a:ext cx="2564340" cy="2555876"/>
              <a:chOff x="10636201" y="4613617"/>
              <a:chExt cx="2564340" cy="2555876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id="{3CC3B8C1-11B3-3660-6ABB-FA23C1D06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463"/>
              <a:stretch/>
            </p:blipFill>
            <p:spPr>
              <a:xfrm flipH="1">
                <a:off x="10636201" y="4613617"/>
                <a:ext cx="2564340" cy="2555876"/>
              </a:xfrm>
              <a:prstGeom prst="rect">
                <a:avLst/>
              </a:prstGeom>
            </p:spPr>
          </p:pic>
          <p:sp>
            <p:nvSpPr>
              <p:cNvPr id="2" name="Freeform: Shape 1">
                <a:extLst>
                  <a:ext uri="{FF2B5EF4-FFF2-40B4-BE49-F238E27FC236}">
                    <a16:creationId xmlns:a16="http://schemas.microsoft.com/office/drawing/2014/main" id="{56614E56-C473-BF97-156B-9777487A3FAE}"/>
                  </a:ext>
                </a:extLst>
              </p:cNvPr>
              <p:cNvSpPr/>
              <p:nvPr/>
            </p:nvSpPr>
            <p:spPr>
              <a:xfrm>
                <a:off x="11557799" y="5431719"/>
                <a:ext cx="317091" cy="507183"/>
              </a:xfrm>
              <a:custGeom>
                <a:avLst/>
                <a:gdLst>
                  <a:gd name="connsiteX0" fmla="*/ 28298 w 371535"/>
                  <a:gd name="connsiteY0" fmla="*/ 51887 h 594265"/>
                  <a:gd name="connsiteX1" fmla="*/ 35386 w 371535"/>
                  <a:gd name="connsiteY1" fmla="*/ 455924 h 594265"/>
                  <a:gd name="connsiteX2" fmla="*/ 212596 w 371535"/>
                  <a:gd name="connsiteY2" fmla="*/ 590603 h 594265"/>
                  <a:gd name="connsiteX3" fmla="*/ 347275 w 371535"/>
                  <a:gd name="connsiteY3" fmla="*/ 335422 h 594265"/>
                  <a:gd name="connsiteX4" fmla="*/ 340186 w 371535"/>
                  <a:gd name="connsiteY4" fmla="*/ 37710 h 594265"/>
                  <a:gd name="connsiteX5" fmla="*/ 28298 w 371535"/>
                  <a:gd name="connsiteY5" fmla="*/ 51887 h 59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71535" h="594265">
                    <a:moveTo>
                      <a:pt x="28298" y="51887"/>
                    </a:moveTo>
                    <a:cubicBezTo>
                      <a:pt x="-22502" y="121589"/>
                      <a:pt x="4670" y="366138"/>
                      <a:pt x="35386" y="455924"/>
                    </a:cubicBezTo>
                    <a:cubicBezTo>
                      <a:pt x="66102" y="545710"/>
                      <a:pt x="160615" y="610687"/>
                      <a:pt x="212596" y="590603"/>
                    </a:cubicBezTo>
                    <a:cubicBezTo>
                      <a:pt x="264578" y="570519"/>
                      <a:pt x="326010" y="427571"/>
                      <a:pt x="347275" y="335422"/>
                    </a:cubicBezTo>
                    <a:cubicBezTo>
                      <a:pt x="368540" y="243273"/>
                      <a:pt x="392168" y="87329"/>
                      <a:pt x="340186" y="37710"/>
                    </a:cubicBezTo>
                    <a:cubicBezTo>
                      <a:pt x="288205" y="-11909"/>
                      <a:pt x="79098" y="-17815"/>
                      <a:pt x="28298" y="51887"/>
                    </a:cubicBezTo>
                    <a:close/>
                  </a:path>
                </a:pathLst>
              </a:custGeom>
              <a:solidFill>
                <a:srgbClr val="F59F7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1031" name="Picture 1030">
              <a:extLst>
                <a:ext uri="{FF2B5EF4-FFF2-40B4-BE49-F238E27FC236}">
                  <a16:creationId xmlns:a16="http://schemas.microsoft.com/office/drawing/2014/main" id="{B87F7566-73B9-78BB-082B-52C05ED4D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97005" y="5327116"/>
              <a:ext cx="1649553" cy="1649553"/>
            </a:xfrm>
            <a:prstGeom prst="rect">
              <a:avLst/>
            </a:prstGeom>
          </p:spPr>
        </p:pic>
      </p:grpSp>
      <p:sp>
        <p:nvSpPr>
          <p:cNvPr id="1033" name="TextBox 1032">
            <a:extLst>
              <a:ext uri="{FF2B5EF4-FFF2-40B4-BE49-F238E27FC236}">
                <a16:creationId xmlns:a16="http://schemas.microsoft.com/office/drawing/2014/main" id="{385B767C-6664-F04C-A7BA-05BF9AF013EA}"/>
              </a:ext>
            </a:extLst>
          </p:cNvPr>
          <p:cNvSpPr txBox="1"/>
          <p:nvPr/>
        </p:nvSpPr>
        <p:spPr>
          <a:xfrm>
            <a:off x="607332" y="331097"/>
            <a:ext cx="6408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1" dirty="0">
                <a:solidFill>
                  <a:srgbClr val="2A2A2A"/>
                </a:solidFill>
                <a:effectLst/>
                <a:latin typeface="var(--wp--preset--font-family--serif)"/>
              </a:rPr>
              <a:t>How Young People View </a:t>
            </a:r>
            <a:r>
              <a:rPr lang="en-US" i="1" dirty="0">
                <a:solidFill>
                  <a:srgbClr val="2A2A2A"/>
                </a:solidFill>
                <a:latin typeface="var(--wp--preset--font-family--serif)"/>
              </a:rPr>
              <a:t> </a:t>
            </a:r>
            <a:r>
              <a:rPr lang="en-US" b="0" i="1" dirty="0">
                <a:solidFill>
                  <a:srgbClr val="2A2A2A"/>
                </a:solidFill>
                <a:effectLst/>
                <a:latin typeface="var(--wp--preset--font-family--serif)"/>
              </a:rPr>
              <a:t>Their Lives, Futures &amp; Finances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9188223-ECC2-740D-C3E2-712A1182841B}"/>
              </a:ext>
            </a:extLst>
          </p:cNvPr>
          <p:cNvGrpSpPr/>
          <p:nvPr/>
        </p:nvGrpSpPr>
        <p:grpSpPr>
          <a:xfrm>
            <a:off x="4427623" y="1097676"/>
            <a:ext cx="5240491" cy="7612715"/>
            <a:chOff x="4427623" y="1097676"/>
            <a:chExt cx="5240491" cy="7612715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5D0DC2C-D4D5-4FA6-D164-82B52F78A13A}"/>
                </a:ext>
              </a:extLst>
            </p:cNvPr>
            <p:cNvSpPr txBox="1"/>
            <p:nvPr/>
          </p:nvSpPr>
          <p:spPr>
            <a:xfrm>
              <a:off x="4901665" y="1597839"/>
              <a:ext cx="2564341" cy="4658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STATUS-SEEKING SPENDING, FREEDOM-FOCUSSED SAVINGS</a:t>
              </a:r>
              <a:endParaRPr lang="en-IN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E8F7AA6-8218-A04B-3CD6-02DC8E52943D}"/>
                </a:ext>
              </a:extLst>
            </p:cNvPr>
            <p:cNvSpPr txBox="1"/>
            <p:nvPr/>
          </p:nvSpPr>
          <p:spPr>
            <a:xfrm>
              <a:off x="4801272" y="1097676"/>
              <a:ext cx="2858668" cy="323165"/>
            </a:xfrm>
            <a:prstGeom prst="rect">
              <a:avLst/>
            </a:prstGeom>
            <a:solidFill>
              <a:srgbClr val="C91429"/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MONEY MANAGEMENT</a:t>
              </a:r>
              <a:endPara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A9BEC45-ED02-2013-DC66-66AB06921A27}"/>
                </a:ext>
              </a:extLst>
            </p:cNvPr>
            <p:cNvCxnSpPr>
              <a:cxnSpLocks/>
            </p:cNvCxnSpPr>
            <p:nvPr/>
          </p:nvCxnSpPr>
          <p:spPr>
            <a:xfrm>
              <a:off x="4801272" y="1234623"/>
              <a:ext cx="0" cy="512508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5344DAE-5017-8464-95DF-895D4BC6C15E}"/>
                </a:ext>
              </a:extLst>
            </p:cNvPr>
            <p:cNvCxnSpPr>
              <a:cxnSpLocks/>
            </p:cNvCxnSpPr>
            <p:nvPr/>
          </p:nvCxnSpPr>
          <p:spPr>
            <a:xfrm>
              <a:off x="7659940" y="1234622"/>
              <a:ext cx="0" cy="46421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7" name="TextBox 1026">
              <a:extLst>
                <a:ext uri="{FF2B5EF4-FFF2-40B4-BE49-F238E27FC236}">
                  <a16:creationId xmlns:a16="http://schemas.microsoft.com/office/drawing/2014/main" id="{AE2D3046-6FE1-3057-E287-1F75032CE4EE}"/>
                </a:ext>
              </a:extLst>
            </p:cNvPr>
            <p:cNvSpPr txBox="1"/>
            <p:nvPr/>
          </p:nvSpPr>
          <p:spPr>
            <a:xfrm>
              <a:off x="5018528" y="2381805"/>
              <a:ext cx="2447476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 tug-of-war between indulgence and restraint, desire to live in the moment, but also brace for the future and control their destiny tomorrow.</a:t>
              </a:r>
              <a:endPara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28" name="Straight Connector 1027">
              <a:extLst>
                <a:ext uri="{FF2B5EF4-FFF2-40B4-BE49-F238E27FC236}">
                  <a16:creationId xmlns:a16="http://schemas.microsoft.com/office/drawing/2014/main" id="{32246C52-BB70-B8D9-133D-790C78B9D3F3}"/>
                </a:ext>
              </a:extLst>
            </p:cNvPr>
            <p:cNvCxnSpPr>
              <a:cxnSpLocks/>
            </p:cNvCxnSpPr>
            <p:nvPr/>
          </p:nvCxnSpPr>
          <p:spPr>
            <a:xfrm>
              <a:off x="5089598" y="2231572"/>
              <a:ext cx="2298305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326A0F1-C8B4-5A33-5908-1F957A2046FD}"/>
                </a:ext>
              </a:extLst>
            </p:cNvPr>
            <p:cNvSpPr/>
            <p:nvPr/>
          </p:nvSpPr>
          <p:spPr>
            <a:xfrm>
              <a:off x="4678217" y="5274004"/>
              <a:ext cx="3436387" cy="3436387"/>
            </a:xfrm>
            <a:prstGeom prst="ellipse">
              <a:avLst/>
            </a:prstGeom>
            <a:solidFill>
              <a:srgbClr val="E637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1B61729-9BDB-C60C-A0F9-20245655D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400" t="23314" r="22396"/>
            <a:stretch/>
          </p:blipFill>
          <p:spPr>
            <a:xfrm>
              <a:off x="4427623" y="3614514"/>
              <a:ext cx="1375560" cy="3260221"/>
            </a:xfrm>
            <a:prstGeom prst="rect">
              <a:avLst/>
            </a:prstGeom>
          </p:spPr>
        </p:pic>
        <p:pic>
          <p:nvPicPr>
            <p:cNvPr id="1034" name="Picture 1033">
              <a:extLst>
                <a:ext uri="{FF2B5EF4-FFF2-40B4-BE49-F238E27FC236}">
                  <a16:creationId xmlns:a16="http://schemas.microsoft.com/office/drawing/2014/main" id="{2B86D204-C30D-311D-8E25-C2AD083ED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4055" y="3772285"/>
              <a:ext cx="3974059" cy="397405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6EDC15C1-3519-A877-E8AA-A4D66FF79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11" t="32101" r="19084" b="11776"/>
            <a:stretch/>
          </p:blipFill>
          <p:spPr>
            <a:xfrm rot="12641953">
              <a:off x="5006906" y="5310526"/>
              <a:ext cx="3588766" cy="2381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047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4F619-9395-B6B4-ECD3-708A45FF5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53EAA82C-995E-6169-604B-C08744D8C4E5}"/>
              </a:ext>
            </a:extLst>
          </p:cNvPr>
          <p:cNvSpPr/>
          <p:nvPr/>
        </p:nvSpPr>
        <p:spPr>
          <a:xfrm>
            <a:off x="11787674" y="3185421"/>
            <a:ext cx="1156515" cy="1156515"/>
          </a:xfrm>
          <a:prstGeom prst="ellipse">
            <a:avLst/>
          </a:prstGeom>
          <a:solidFill>
            <a:srgbClr val="8E1A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80F0ACE-823E-0C84-BFE0-E38BC942A66B}"/>
              </a:ext>
            </a:extLst>
          </p:cNvPr>
          <p:cNvSpPr/>
          <p:nvPr/>
        </p:nvSpPr>
        <p:spPr>
          <a:xfrm>
            <a:off x="8454915" y="4056835"/>
            <a:ext cx="5107523" cy="5107523"/>
          </a:xfrm>
          <a:prstGeom prst="ellipse">
            <a:avLst/>
          </a:prstGeom>
          <a:solidFill>
            <a:srgbClr val="8E1A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4748B4F-DC84-E8DD-A871-6CC1A15B86E4}"/>
              </a:ext>
            </a:extLst>
          </p:cNvPr>
          <p:cNvSpPr/>
          <p:nvPr/>
        </p:nvSpPr>
        <p:spPr>
          <a:xfrm>
            <a:off x="-121554" y="4523025"/>
            <a:ext cx="4699773" cy="4699773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A22288-43F0-BBFA-59A3-A8AD21C11420}"/>
              </a:ext>
            </a:extLst>
          </p:cNvPr>
          <p:cNvCxnSpPr>
            <a:cxnSpLocks/>
          </p:cNvCxnSpPr>
          <p:nvPr/>
        </p:nvCxnSpPr>
        <p:spPr>
          <a:xfrm>
            <a:off x="1052808" y="2313346"/>
            <a:ext cx="0" cy="276934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67D7DE1-531A-DE2D-80AA-171BD82AD2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4" r="9394"/>
          <a:stretch/>
        </p:blipFill>
        <p:spPr>
          <a:xfrm>
            <a:off x="-250444" y="3830356"/>
            <a:ext cx="2326850" cy="303875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05DA485-D8F6-5C5D-01D1-51265AA5DE29}"/>
              </a:ext>
            </a:extLst>
          </p:cNvPr>
          <p:cNvCxnSpPr>
            <a:cxnSpLocks/>
          </p:cNvCxnSpPr>
          <p:nvPr/>
        </p:nvCxnSpPr>
        <p:spPr>
          <a:xfrm>
            <a:off x="2076406" y="3685777"/>
            <a:ext cx="0" cy="179293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2E9A8C4-624D-8DAC-8117-DB6B93047A23}"/>
              </a:ext>
            </a:extLst>
          </p:cNvPr>
          <p:cNvCxnSpPr>
            <a:cxnSpLocks/>
          </p:cNvCxnSpPr>
          <p:nvPr/>
        </p:nvCxnSpPr>
        <p:spPr>
          <a:xfrm>
            <a:off x="11502780" y="2089562"/>
            <a:ext cx="0" cy="195442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6B64503A-CDE0-0761-18A2-C8F13848C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318" y="2931840"/>
            <a:ext cx="1969197" cy="953773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4D853E2-CFF5-7AB1-7763-95358E56EA8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81" r="4174"/>
          <a:stretch/>
        </p:blipFill>
        <p:spPr>
          <a:xfrm>
            <a:off x="303024" y="1287543"/>
            <a:ext cx="2053443" cy="995872"/>
          </a:xfrm>
          <a:prstGeom prst="rect">
            <a:avLst/>
          </a:prstGeom>
        </p:spPr>
      </p:pic>
      <p:pic>
        <p:nvPicPr>
          <p:cNvPr id="62" name="Picture 61">
            <a:hlinkClick r:id="rId5"/>
            <a:extLst>
              <a:ext uri="{FF2B5EF4-FFF2-40B4-BE49-F238E27FC236}">
                <a16:creationId xmlns:a16="http://schemas.microsoft.com/office/drawing/2014/main" id="{31681415-0251-8606-55F0-69ED49127D9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382" b="18427"/>
          <a:stretch/>
        </p:blipFill>
        <p:spPr>
          <a:xfrm>
            <a:off x="9969750" y="1145671"/>
            <a:ext cx="2011201" cy="81036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52727D0-F363-D011-6705-164388E04D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1" t="25980" r="27445" b="13833"/>
          <a:stretch/>
        </p:blipFill>
        <p:spPr>
          <a:xfrm>
            <a:off x="1531297" y="4165599"/>
            <a:ext cx="1845735" cy="2692401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7DB48DC-BEF8-F923-0FB2-03BF9ACB3E5B}"/>
              </a:ext>
            </a:extLst>
          </p:cNvPr>
          <p:cNvCxnSpPr>
            <a:cxnSpLocks/>
          </p:cNvCxnSpPr>
          <p:nvPr/>
        </p:nvCxnSpPr>
        <p:spPr>
          <a:xfrm>
            <a:off x="10387852" y="3522099"/>
            <a:ext cx="0" cy="238443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8BB06469-9CB2-6528-68E8-FCEACB61EF5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16726" r="31826"/>
          <a:stretch/>
        </p:blipFill>
        <p:spPr>
          <a:xfrm>
            <a:off x="10486838" y="3216927"/>
            <a:ext cx="2145492" cy="3750454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2A2369-8B8C-9941-6AFC-B61D3C158744}"/>
              </a:ext>
            </a:extLst>
          </p:cNvPr>
          <p:cNvCxnSpPr>
            <a:cxnSpLocks/>
          </p:cNvCxnSpPr>
          <p:nvPr/>
        </p:nvCxnSpPr>
        <p:spPr>
          <a:xfrm>
            <a:off x="-5225" y="467570"/>
            <a:ext cx="12192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7760D340-91DA-3F60-169E-28EBE4F784C3}"/>
              </a:ext>
            </a:extLst>
          </p:cNvPr>
          <p:cNvSpPr txBox="1"/>
          <p:nvPr/>
        </p:nvSpPr>
        <p:spPr>
          <a:xfrm>
            <a:off x="647072" y="291902"/>
            <a:ext cx="2858668" cy="323165"/>
          </a:xfrm>
          <a:prstGeom prst="rect">
            <a:avLst/>
          </a:prstGeom>
          <a:solidFill>
            <a:srgbClr val="FDD72C"/>
          </a:solidFill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LIFESTYLE CHOICES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1A0194-0933-C5CE-8E6E-F3DF21064880}"/>
              </a:ext>
            </a:extLst>
          </p:cNvPr>
          <p:cNvSpPr txBox="1"/>
          <p:nvPr/>
        </p:nvSpPr>
        <p:spPr>
          <a:xfrm>
            <a:off x="4864474" y="290572"/>
            <a:ext cx="2858668" cy="323165"/>
          </a:xfrm>
          <a:prstGeom prst="rect">
            <a:avLst/>
          </a:prstGeom>
          <a:solidFill>
            <a:srgbClr val="C91429"/>
          </a:solidFill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MANAGEMENT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43AB19-040A-202D-255C-6057E24F1D4B}"/>
              </a:ext>
            </a:extLst>
          </p:cNvPr>
          <p:cNvSpPr txBox="1"/>
          <p:nvPr/>
        </p:nvSpPr>
        <p:spPr>
          <a:xfrm>
            <a:off x="8540416" y="298129"/>
            <a:ext cx="2858668" cy="323165"/>
          </a:xfrm>
          <a:prstGeom prst="rect">
            <a:avLst/>
          </a:prstGeom>
          <a:solidFill>
            <a:srgbClr val="8E1A6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MINDSET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3D07CC9-A54E-837B-4031-5DD53AB0F50C}"/>
              </a:ext>
            </a:extLst>
          </p:cNvPr>
          <p:cNvSpPr txBox="1"/>
          <p:nvPr/>
        </p:nvSpPr>
        <p:spPr>
          <a:xfrm>
            <a:off x="234322" y="995593"/>
            <a:ext cx="1992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CHILD-FREE &amp; LOVING IT</a:t>
            </a:r>
            <a:endParaRPr lang="en-IN" sz="10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2AF5A97-24EE-1AB0-BABA-C39179D8A0DD}"/>
              </a:ext>
            </a:extLst>
          </p:cNvPr>
          <p:cNvGrpSpPr/>
          <p:nvPr/>
        </p:nvGrpSpPr>
        <p:grpSpPr>
          <a:xfrm>
            <a:off x="2564879" y="858351"/>
            <a:ext cx="1992459" cy="7554357"/>
            <a:chOff x="2564879" y="858351"/>
            <a:chExt cx="1992459" cy="7554357"/>
          </a:xfrm>
        </p:grpSpPr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C588DEC-A37C-68C8-453F-80A8150FA20D}"/>
                </a:ext>
              </a:extLst>
            </p:cNvPr>
            <p:cNvCxnSpPr>
              <a:cxnSpLocks/>
            </p:cNvCxnSpPr>
            <p:nvPr/>
          </p:nvCxnSpPr>
          <p:spPr>
            <a:xfrm>
              <a:off x="3664348" y="2425888"/>
              <a:ext cx="0" cy="37270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BB42D2A-12BF-5238-B5C6-82CD0D6EAE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405" t="14461" r="36608"/>
            <a:stretch/>
          </p:blipFill>
          <p:spPr>
            <a:xfrm>
              <a:off x="2724986" y="3741574"/>
              <a:ext cx="1624364" cy="4671134"/>
            </a:xfrm>
            <a:prstGeom prst="rect">
              <a:avLst/>
            </a:prstGeom>
          </p:spPr>
        </p:pic>
        <p:pic>
          <p:nvPicPr>
            <p:cNvPr id="48" name="Picture 47">
              <a:hlinkClick r:id="rId10"/>
              <a:extLst>
                <a:ext uri="{FF2B5EF4-FFF2-40B4-BE49-F238E27FC236}">
                  <a16:creationId xmlns:a16="http://schemas.microsoft.com/office/drawing/2014/main" id="{E3BE9F12-1893-BB4D-A16F-4195558344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231" t="4444" b="14851"/>
            <a:stretch/>
          </p:blipFill>
          <p:spPr>
            <a:xfrm>
              <a:off x="2620312" y="1160130"/>
              <a:ext cx="1922411" cy="772078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A1FE55C-1920-6845-46C8-96C605F04366}"/>
                </a:ext>
              </a:extLst>
            </p:cNvPr>
            <p:cNvSpPr txBox="1"/>
            <p:nvPr/>
          </p:nvSpPr>
          <p:spPr>
            <a:xfrm>
              <a:off x="2564879" y="858351"/>
              <a:ext cx="1992459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000" b="1" dirty="0">
                  <a:highlight>
                    <a:srgbClr val="FFFF00"/>
                  </a:highlight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ALWAYS-ON-THE-GO</a:t>
              </a:r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F5B9C6D-812D-BF4E-CD30-9D1AE4EA26AB}"/>
                </a:ext>
              </a:extLst>
            </p:cNvPr>
            <p:cNvGrpSpPr/>
            <p:nvPr/>
          </p:nvGrpSpPr>
          <p:grpSpPr>
            <a:xfrm>
              <a:off x="2656550" y="2026781"/>
              <a:ext cx="1653511" cy="233529"/>
              <a:chOff x="2826114" y="1907378"/>
              <a:chExt cx="1653511" cy="233529"/>
            </a:xfrm>
          </p:grpSpPr>
          <p:pic>
            <p:nvPicPr>
              <p:cNvPr id="40" name="Picture 39">
                <a:hlinkClick r:id="rId12"/>
                <a:extLst>
                  <a:ext uri="{FF2B5EF4-FFF2-40B4-BE49-F238E27FC236}">
                    <a16:creationId xmlns:a16="http://schemas.microsoft.com/office/drawing/2014/main" id="{1013B8C7-A3FB-D6B5-DD21-3BCF118896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b="64196"/>
              <a:stretch/>
            </p:blipFill>
            <p:spPr>
              <a:xfrm>
                <a:off x="2826114" y="1907378"/>
                <a:ext cx="1351777" cy="106987"/>
              </a:xfrm>
              <a:prstGeom prst="rect">
                <a:avLst/>
              </a:prstGeom>
            </p:spPr>
          </p:pic>
          <p:pic>
            <p:nvPicPr>
              <p:cNvPr id="51" name="Picture 50">
                <a:hlinkClick r:id="rId12"/>
                <a:extLst>
                  <a:ext uri="{FF2B5EF4-FFF2-40B4-BE49-F238E27FC236}">
                    <a16:creationId xmlns:a16="http://schemas.microsoft.com/office/drawing/2014/main" id="{D6908861-BE74-6069-E205-83996D8881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t="33327" r="71022" b="31500"/>
              <a:stretch/>
            </p:blipFill>
            <p:spPr>
              <a:xfrm>
                <a:off x="4087913" y="1917610"/>
                <a:ext cx="391712" cy="105099"/>
              </a:xfrm>
              <a:prstGeom prst="rect">
                <a:avLst/>
              </a:prstGeom>
            </p:spPr>
          </p:pic>
          <p:pic>
            <p:nvPicPr>
              <p:cNvPr id="52" name="Picture 51">
                <a:hlinkClick r:id="rId12"/>
                <a:extLst>
                  <a:ext uri="{FF2B5EF4-FFF2-40B4-BE49-F238E27FC236}">
                    <a16:creationId xmlns:a16="http://schemas.microsoft.com/office/drawing/2014/main" id="{7E0765DD-BED4-9D84-6FBE-693C17BD8C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l="29012" t="33328" r="25237" b="30867"/>
              <a:stretch/>
            </p:blipFill>
            <p:spPr>
              <a:xfrm>
                <a:off x="2827692" y="2021273"/>
                <a:ext cx="618435" cy="106987"/>
              </a:xfrm>
              <a:prstGeom prst="rect">
                <a:avLst/>
              </a:prstGeom>
            </p:spPr>
          </p:pic>
          <p:pic>
            <p:nvPicPr>
              <p:cNvPr id="54" name="Picture 53">
                <a:hlinkClick r:id="rId12"/>
                <a:extLst>
                  <a:ext uri="{FF2B5EF4-FFF2-40B4-BE49-F238E27FC236}">
                    <a16:creationId xmlns:a16="http://schemas.microsoft.com/office/drawing/2014/main" id="{94E71CF7-3C85-4655-680E-737AFA9951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l="-344" t="64711" r="41751" b="-1628"/>
              <a:stretch/>
            </p:blipFill>
            <p:spPr>
              <a:xfrm>
                <a:off x="3439290" y="2030598"/>
                <a:ext cx="792009" cy="110309"/>
              </a:xfrm>
              <a:prstGeom prst="rect">
                <a:avLst/>
              </a:prstGeom>
            </p:spPr>
          </p:pic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8E0AA95-17C1-B42E-5D3D-F6F2864F63D4}"/>
              </a:ext>
            </a:extLst>
          </p:cNvPr>
          <p:cNvSpPr txBox="1"/>
          <p:nvPr/>
        </p:nvSpPr>
        <p:spPr>
          <a:xfrm>
            <a:off x="1219406" y="2598483"/>
            <a:ext cx="23778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CHOOSING SELF, OVER SETTLING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B2180A-4695-35CA-BC2C-055601F9330D}"/>
              </a:ext>
            </a:extLst>
          </p:cNvPr>
          <p:cNvSpPr txBox="1"/>
          <p:nvPr/>
        </p:nvSpPr>
        <p:spPr>
          <a:xfrm>
            <a:off x="9895337" y="704462"/>
            <a:ext cx="1852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“I’M MY PARENT’S RETIREMEMT PLAN”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0E129E-CB72-80E9-D077-26D8119580C3}"/>
              </a:ext>
            </a:extLst>
          </p:cNvPr>
          <p:cNvSpPr txBox="1"/>
          <p:nvPr/>
        </p:nvSpPr>
        <p:spPr>
          <a:xfrm>
            <a:off x="9353321" y="2104459"/>
            <a:ext cx="1812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ALWAYS ‘FEEL’ SHORT, EVEN WHEN I’M NOT” 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916E36-D618-B798-42E4-40D6C5F32AB5}"/>
              </a:ext>
            </a:extLst>
          </p:cNvPr>
          <p:cNvGrpSpPr/>
          <p:nvPr/>
        </p:nvGrpSpPr>
        <p:grpSpPr>
          <a:xfrm>
            <a:off x="8611103" y="4429714"/>
            <a:ext cx="2564340" cy="2555876"/>
            <a:chOff x="10636201" y="4613617"/>
            <a:chExt cx="2564340" cy="2555876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B32ECCA-A228-CF88-19A7-4F7B9249B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/>
            <a:stretch/>
          </p:blipFill>
          <p:spPr>
            <a:xfrm flipH="1">
              <a:off x="10636201" y="4613617"/>
              <a:ext cx="2564340" cy="2555876"/>
            </a:xfrm>
            <a:prstGeom prst="rect">
              <a:avLst/>
            </a:prstGeom>
          </p:spPr>
        </p:pic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2A8A135C-AB33-F1C9-821D-7B7786B410FF}"/>
                </a:ext>
              </a:extLst>
            </p:cNvPr>
            <p:cNvSpPr/>
            <p:nvPr/>
          </p:nvSpPr>
          <p:spPr>
            <a:xfrm>
              <a:off x="11557799" y="5431719"/>
              <a:ext cx="317091" cy="507183"/>
            </a:xfrm>
            <a:custGeom>
              <a:avLst/>
              <a:gdLst>
                <a:gd name="connsiteX0" fmla="*/ 28298 w 371535"/>
                <a:gd name="connsiteY0" fmla="*/ 51887 h 594265"/>
                <a:gd name="connsiteX1" fmla="*/ 35386 w 371535"/>
                <a:gd name="connsiteY1" fmla="*/ 455924 h 594265"/>
                <a:gd name="connsiteX2" fmla="*/ 212596 w 371535"/>
                <a:gd name="connsiteY2" fmla="*/ 590603 h 594265"/>
                <a:gd name="connsiteX3" fmla="*/ 347275 w 371535"/>
                <a:gd name="connsiteY3" fmla="*/ 335422 h 594265"/>
                <a:gd name="connsiteX4" fmla="*/ 340186 w 371535"/>
                <a:gd name="connsiteY4" fmla="*/ 37710 h 594265"/>
                <a:gd name="connsiteX5" fmla="*/ 28298 w 371535"/>
                <a:gd name="connsiteY5" fmla="*/ 51887 h 5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1535" h="594265">
                  <a:moveTo>
                    <a:pt x="28298" y="51887"/>
                  </a:moveTo>
                  <a:cubicBezTo>
                    <a:pt x="-22502" y="121589"/>
                    <a:pt x="4670" y="366138"/>
                    <a:pt x="35386" y="455924"/>
                  </a:cubicBezTo>
                  <a:cubicBezTo>
                    <a:pt x="66102" y="545710"/>
                    <a:pt x="160615" y="610687"/>
                    <a:pt x="212596" y="590603"/>
                  </a:cubicBezTo>
                  <a:cubicBezTo>
                    <a:pt x="264578" y="570519"/>
                    <a:pt x="326010" y="427571"/>
                    <a:pt x="347275" y="335422"/>
                  </a:cubicBezTo>
                  <a:cubicBezTo>
                    <a:pt x="368540" y="243273"/>
                    <a:pt x="392168" y="87329"/>
                    <a:pt x="340186" y="37710"/>
                  </a:cubicBezTo>
                  <a:cubicBezTo>
                    <a:pt x="288205" y="-11909"/>
                    <a:pt x="79098" y="-17815"/>
                    <a:pt x="28298" y="51887"/>
                  </a:cubicBezTo>
                  <a:close/>
                </a:path>
              </a:pathLst>
            </a:custGeom>
            <a:solidFill>
              <a:srgbClr val="F59F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031" name="Picture 1030">
            <a:extLst>
              <a:ext uri="{FF2B5EF4-FFF2-40B4-BE49-F238E27FC236}">
                <a16:creationId xmlns:a16="http://schemas.microsoft.com/office/drawing/2014/main" id="{05E79C38-CFE6-A154-5961-BFB439491D9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005" y="5327116"/>
            <a:ext cx="1649553" cy="1649553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23D197D-0570-B6E5-EB2C-DD0D1F4B282E}"/>
              </a:ext>
            </a:extLst>
          </p:cNvPr>
          <p:cNvCxnSpPr>
            <a:cxnSpLocks/>
          </p:cNvCxnSpPr>
          <p:nvPr/>
        </p:nvCxnSpPr>
        <p:spPr>
          <a:xfrm>
            <a:off x="8876482" y="2425888"/>
            <a:ext cx="0" cy="364181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5" name="Picture 1024">
            <a:extLst>
              <a:ext uri="{FF2B5EF4-FFF2-40B4-BE49-F238E27FC236}">
                <a16:creationId xmlns:a16="http://schemas.microsoft.com/office/drawing/2014/main" id="{F06641AA-0083-9742-1F3C-8EC4FA8DA1C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7" t="8877" r="5239"/>
          <a:stretch/>
        </p:blipFill>
        <p:spPr>
          <a:xfrm>
            <a:off x="9425322" y="2504569"/>
            <a:ext cx="1986003" cy="971686"/>
          </a:xfrm>
          <a:prstGeom prst="rect">
            <a:avLst/>
          </a:prstGeom>
        </p:spPr>
      </p:pic>
      <p:sp>
        <p:nvSpPr>
          <p:cNvPr id="22" name="Oval 21">
            <a:extLst>
              <a:ext uri="{FF2B5EF4-FFF2-40B4-BE49-F238E27FC236}">
                <a16:creationId xmlns:a16="http://schemas.microsoft.com/office/drawing/2014/main" id="{AC912317-E307-D10B-91E2-317001FFA399}"/>
              </a:ext>
            </a:extLst>
          </p:cNvPr>
          <p:cNvSpPr/>
          <p:nvPr/>
        </p:nvSpPr>
        <p:spPr>
          <a:xfrm>
            <a:off x="4678217" y="5274004"/>
            <a:ext cx="3436387" cy="3436387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FB51E61-77A9-79CD-8D6E-C9039CD60803}"/>
              </a:ext>
            </a:extLst>
          </p:cNvPr>
          <p:cNvCxnSpPr>
            <a:cxnSpLocks/>
          </p:cNvCxnSpPr>
          <p:nvPr/>
        </p:nvCxnSpPr>
        <p:spPr>
          <a:xfrm>
            <a:off x="6285057" y="1854174"/>
            <a:ext cx="0" cy="405236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A5F277D-A0D9-24D7-BB6E-691C7C47A6EE}"/>
              </a:ext>
            </a:extLst>
          </p:cNvPr>
          <p:cNvCxnSpPr>
            <a:cxnSpLocks/>
          </p:cNvCxnSpPr>
          <p:nvPr/>
        </p:nvCxnSpPr>
        <p:spPr>
          <a:xfrm>
            <a:off x="5578106" y="3454937"/>
            <a:ext cx="0" cy="202377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3081A71-2976-A9B3-CC54-6A27A334E4B2}"/>
              </a:ext>
            </a:extLst>
          </p:cNvPr>
          <p:cNvCxnSpPr>
            <a:cxnSpLocks/>
          </p:cNvCxnSpPr>
          <p:nvPr/>
        </p:nvCxnSpPr>
        <p:spPr>
          <a:xfrm>
            <a:off x="7639813" y="3330049"/>
            <a:ext cx="0" cy="242495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59">
            <a:extLst>
              <a:ext uri="{FF2B5EF4-FFF2-40B4-BE49-F238E27FC236}">
                <a16:creationId xmlns:a16="http://schemas.microsoft.com/office/drawing/2014/main" id="{59E17F9F-3EE3-5873-838F-1D3159AEE2E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r="12888"/>
          <a:stretch/>
        </p:blipFill>
        <p:spPr>
          <a:xfrm>
            <a:off x="6776656" y="2725825"/>
            <a:ext cx="1868695" cy="6573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E24D181-2EB4-1E40-3ED9-894F7BE76A8A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b="38087"/>
          <a:stretch/>
        </p:blipFill>
        <p:spPr>
          <a:xfrm>
            <a:off x="7488299" y="1767506"/>
            <a:ext cx="1699186" cy="5010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3D793B-6E98-1644-68B0-9C2C1D4240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0" t="23314" r="22396"/>
          <a:stretch/>
        </p:blipFill>
        <p:spPr>
          <a:xfrm>
            <a:off x="4427623" y="3614514"/>
            <a:ext cx="1375560" cy="3260221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57BEB19-6F32-914E-ABBE-594BC7B94219}"/>
              </a:ext>
            </a:extLst>
          </p:cNvPr>
          <p:cNvPicPr>
            <a:picLocks noChangeAspect="1"/>
          </p:cNvPicPr>
          <p:nvPr/>
        </p:nvPicPr>
        <p:blipFill>
          <a:blip r:embed="rId20"/>
          <a:srcRect t="3704" b="3739"/>
          <a:stretch/>
        </p:blipFill>
        <p:spPr>
          <a:xfrm>
            <a:off x="4268553" y="2679978"/>
            <a:ext cx="1875228" cy="84212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1BD7593A-CAA7-0F96-B389-222F0410CED6}"/>
              </a:ext>
            </a:extLst>
          </p:cNvPr>
          <p:cNvSpPr txBox="1"/>
          <p:nvPr/>
        </p:nvSpPr>
        <p:spPr>
          <a:xfrm>
            <a:off x="4207215" y="2398626"/>
            <a:ext cx="23778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BORROWING FOR THE GRAM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3164373-00EE-D55F-D413-D98F9C6DDD3E}"/>
              </a:ext>
            </a:extLst>
          </p:cNvPr>
          <p:cNvSpPr txBox="1"/>
          <p:nvPr/>
        </p:nvSpPr>
        <p:spPr>
          <a:xfrm>
            <a:off x="7404004" y="789301"/>
            <a:ext cx="23778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“THEIR OLD SCHOOL ADVICE IS HOLDING ME BACK”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933D9FA-F349-E759-83A6-1F64CEE65D73}"/>
              </a:ext>
            </a:extLst>
          </p:cNvPr>
          <p:cNvSpPr txBox="1"/>
          <p:nvPr/>
        </p:nvSpPr>
        <p:spPr>
          <a:xfrm>
            <a:off x="6776656" y="2362500"/>
            <a:ext cx="19924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ACCUMULATING FOR LIBERATION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8D4E2241-69FC-E66C-5357-0C791BF62BB6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b="36791"/>
          <a:stretch/>
        </p:blipFill>
        <p:spPr>
          <a:xfrm>
            <a:off x="7451871" y="1170208"/>
            <a:ext cx="1918982" cy="57423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373AEE43-21F7-05DA-7048-49B2C9E1062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156235" y="1102607"/>
            <a:ext cx="1922687" cy="90389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DFF84B00-8B13-5C4F-1A9B-64963EE24136}"/>
              </a:ext>
            </a:extLst>
          </p:cNvPr>
          <p:cNvSpPr txBox="1"/>
          <p:nvPr/>
        </p:nvSpPr>
        <p:spPr>
          <a:xfrm>
            <a:off x="5153954" y="824601"/>
            <a:ext cx="1992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SPENDING-BEYOND-MEANS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512D493E-DF88-C8B7-4B84-A20518C80DA2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13" t="4875" r="12380"/>
          <a:stretch/>
        </p:blipFill>
        <p:spPr>
          <a:xfrm>
            <a:off x="5520221" y="3715227"/>
            <a:ext cx="2086644" cy="37803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A2AC3F4-31F4-7DB3-3CBB-47C68FAFE809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1" t="32101" r="19084" b="11776"/>
          <a:stretch/>
        </p:blipFill>
        <p:spPr>
          <a:xfrm rot="12641953">
            <a:off x="6004177" y="5396295"/>
            <a:ext cx="3588766" cy="238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32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 animBg="1"/>
      <p:bldP spid="14" grpId="0" animBg="1"/>
      <p:bldP spid="16" grpId="0" animBg="1"/>
      <p:bldP spid="4" grpId="0"/>
      <p:bldP spid="7" grpId="0"/>
      <p:bldP spid="34" grpId="0"/>
      <p:bldP spid="22" grpId="0" animBg="1"/>
      <p:bldP spid="26" grpId="0"/>
      <p:bldP spid="36" grpId="0"/>
      <p:bldP spid="38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74FECCB1-9313-369F-299A-36D9D6C6FDBA}"/>
              </a:ext>
            </a:extLst>
          </p:cNvPr>
          <p:cNvSpPr/>
          <p:nvPr/>
        </p:nvSpPr>
        <p:spPr>
          <a:xfrm>
            <a:off x="-1171304" y="3199004"/>
            <a:ext cx="4809856" cy="4809856"/>
          </a:xfrm>
          <a:prstGeom prst="ellipse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305A66F-A313-635A-BD0E-895437DCEB2F}"/>
              </a:ext>
            </a:extLst>
          </p:cNvPr>
          <p:cNvCxnSpPr>
            <a:cxnSpLocks/>
          </p:cNvCxnSpPr>
          <p:nvPr/>
        </p:nvCxnSpPr>
        <p:spPr>
          <a:xfrm flipH="1">
            <a:off x="3480442" y="4016681"/>
            <a:ext cx="289719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4032023-31F9-D9FA-3586-D3FBC2E5C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785" y="3244277"/>
            <a:ext cx="5829300" cy="3876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61313D-6CA4-BF67-A644-14C844F71D03}"/>
              </a:ext>
            </a:extLst>
          </p:cNvPr>
          <p:cNvSpPr txBox="1"/>
          <p:nvPr/>
        </p:nvSpPr>
        <p:spPr>
          <a:xfrm>
            <a:off x="6930393" y="2324196"/>
            <a:ext cx="346254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13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 of earning, spending, or investing money is, for them, an expression of who they are</a:t>
            </a:r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what they stand for, and how they engage with the world.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C278D47-C5A2-3C98-0561-4CE63B35ECA8}"/>
              </a:ext>
            </a:extLst>
          </p:cNvPr>
          <p:cNvCxnSpPr>
            <a:cxnSpLocks/>
          </p:cNvCxnSpPr>
          <p:nvPr/>
        </p:nvCxnSpPr>
        <p:spPr>
          <a:xfrm>
            <a:off x="1212264" y="1726603"/>
            <a:ext cx="0" cy="287044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A7FEE1-20BB-C9D2-C493-4459B322187C}"/>
              </a:ext>
            </a:extLst>
          </p:cNvPr>
          <p:cNvCxnSpPr>
            <a:cxnSpLocks/>
          </p:cNvCxnSpPr>
          <p:nvPr/>
        </p:nvCxnSpPr>
        <p:spPr>
          <a:xfrm flipH="1">
            <a:off x="2943921" y="2845556"/>
            <a:ext cx="333352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1A4BD9-1180-515B-A395-82A3F34BEE7E}"/>
              </a:ext>
            </a:extLst>
          </p:cNvPr>
          <p:cNvCxnSpPr>
            <a:cxnSpLocks/>
          </p:cNvCxnSpPr>
          <p:nvPr/>
        </p:nvCxnSpPr>
        <p:spPr>
          <a:xfrm>
            <a:off x="2943921" y="2858787"/>
            <a:ext cx="0" cy="89777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0B1A9B08-4878-A843-46C8-7E1DD9878205}"/>
              </a:ext>
            </a:extLst>
          </p:cNvPr>
          <p:cNvSpPr txBox="1"/>
          <p:nvPr/>
        </p:nvSpPr>
        <p:spPr>
          <a:xfrm>
            <a:off x="6930393" y="3540510"/>
            <a:ext cx="334663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It's not about accumulation for status but also about liberation</a:t>
            </a:r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—from financial stress, societal pressures, and rigid timelines.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C0A54-80CD-D554-8171-2A35D6DC4196}"/>
              </a:ext>
            </a:extLst>
          </p:cNvPr>
          <p:cNvSpPr txBox="1"/>
          <p:nvPr/>
        </p:nvSpPr>
        <p:spPr>
          <a:xfrm>
            <a:off x="1027587" y="589077"/>
            <a:ext cx="6499486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SUMMARISING THE 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MODERN INDIAN MONEY MINDSET</a:t>
            </a:r>
            <a:endParaRPr lang="en-IN" sz="28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036E6-7DB7-4591-FC67-BDA560698727}"/>
              </a:ext>
            </a:extLst>
          </p:cNvPr>
          <p:cNvSpPr txBox="1"/>
          <p:nvPr/>
        </p:nvSpPr>
        <p:spPr>
          <a:xfrm>
            <a:off x="6930393" y="4627162"/>
            <a:ext cx="3542341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success is less about the numbers on a paycheck/ bank balance </a:t>
            </a:r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more about how those numbers allow them to curate a lifestyle that feels true to their evolving identity.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A1FE653-4C2F-D382-4521-8D1DDF195B0D}"/>
              </a:ext>
            </a:extLst>
          </p:cNvPr>
          <p:cNvCxnSpPr>
            <a:cxnSpLocks/>
          </p:cNvCxnSpPr>
          <p:nvPr/>
        </p:nvCxnSpPr>
        <p:spPr>
          <a:xfrm flipH="1">
            <a:off x="2830215" y="5084802"/>
            <a:ext cx="354002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09B916E1-D38D-DE65-E822-C543C58B84C9}"/>
              </a:ext>
            </a:extLst>
          </p:cNvPr>
          <p:cNvSpPr txBox="1"/>
          <p:nvPr/>
        </p:nvSpPr>
        <p:spPr>
          <a:xfrm>
            <a:off x="769165" y="1521422"/>
            <a:ext cx="443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E789D58-7242-9A1B-3DE0-15FB0E0D291E}"/>
              </a:ext>
            </a:extLst>
          </p:cNvPr>
          <p:cNvSpPr txBox="1"/>
          <p:nvPr/>
        </p:nvSpPr>
        <p:spPr>
          <a:xfrm>
            <a:off x="6364505" y="2324196"/>
            <a:ext cx="443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7FE46A-8049-CAE9-1762-7B4213083CAA}"/>
              </a:ext>
            </a:extLst>
          </p:cNvPr>
          <p:cNvSpPr txBox="1"/>
          <p:nvPr/>
        </p:nvSpPr>
        <p:spPr>
          <a:xfrm>
            <a:off x="6364505" y="3451369"/>
            <a:ext cx="443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2CAE088-5581-B8D8-0C0C-6FBCF8601243}"/>
              </a:ext>
            </a:extLst>
          </p:cNvPr>
          <p:cNvSpPr txBox="1"/>
          <p:nvPr/>
        </p:nvSpPr>
        <p:spPr>
          <a:xfrm>
            <a:off x="6364505" y="4492968"/>
            <a:ext cx="4430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6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1EDCF2D-E9AB-F20F-3D83-7D091ED293F9}"/>
              </a:ext>
            </a:extLst>
          </p:cNvPr>
          <p:cNvSpPr txBox="1"/>
          <p:nvPr/>
        </p:nvSpPr>
        <p:spPr>
          <a:xfrm>
            <a:off x="1333395" y="1685455"/>
            <a:ext cx="434604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isn’t just a transactional or survival tool—it represents autonomy, choice, and the </a:t>
            </a:r>
            <a:r>
              <a:rPr lang="en-US" sz="13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ability to ‘curate one’s lifestyle’ – that feels uniquely theirs </a:t>
            </a:r>
            <a:endParaRPr lang="en-IN" sz="13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8757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-1" y="693634"/>
            <a:ext cx="8192730" cy="6156425"/>
          </a:xfrm>
          <a:prstGeom prst="rect">
            <a:avLst/>
          </a:prstGeom>
          <a:solidFill>
            <a:srgbClr val="C9142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17" name="Rectangle 16"/>
          <p:cNvSpPr/>
          <p:nvPr/>
        </p:nvSpPr>
        <p:spPr>
          <a:xfrm>
            <a:off x="8192731" y="701575"/>
            <a:ext cx="5396268" cy="6156425"/>
          </a:xfrm>
          <a:prstGeom prst="rect">
            <a:avLst/>
          </a:prstGeom>
          <a:solidFill>
            <a:srgbClr val="FDD72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5" name="AutoShape 5"/>
          <p:cNvSpPr/>
          <p:nvPr/>
        </p:nvSpPr>
        <p:spPr>
          <a:xfrm flipV="1">
            <a:off x="0" y="685800"/>
            <a:ext cx="12192000" cy="3175"/>
          </a:xfrm>
          <a:prstGeom prst="line">
            <a:avLst/>
          </a:prstGeom>
          <a:ln w="190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H="1" flipV="1">
            <a:off x="8192731" y="37703"/>
            <a:ext cx="0" cy="6782594"/>
          </a:xfrm>
          <a:prstGeom prst="line">
            <a:avLst/>
          </a:prstGeom>
          <a:ln w="3810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Rectangle 17"/>
          <p:cNvSpPr/>
          <p:nvPr/>
        </p:nvSpPr>
        <p:spPr>
          <a:xfrm>
            <a:off x="642029" y="2024360"/>
            <a:ext cx="35514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 a land of savers, India’s relationship with money is evolving – it is no longer just about preservation but about active wealth creation, shaped by increased financial literacy, digital accessibility &amp; exposure to global economic narratives </a:t>
            </a:r>
            <a:endParaRPr lang="en-IN" sz="12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6"/>
          <p:cNvSpPr txBox="1"/>
          <p:nvPr/>
        </p:nvSpPr>
        <p:spPr>
          <a:xfrm>
            <a:off x="642029" y="1010920"/>
            <a:ext cx="10226206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Bahnschrift" panose="020B0502040204020203" pitchFamily="34" charset="0"/>
              </a:rPr>
              <a:t>RESULTING IN A SHIFT FROM ‘SAVINGS’ TO </a:t>
            </a:r>
          </a:p>
          <a:p>
            <a:r>
              <a:rPr lang="en-US" sz="3800" b="1" dirty="0">
                <a:solidFill>
                  <a:srgbClr val="F7A500"/>
                </a:solidFill>
                <a:latin typeface="Bahnschrift" panose="020B0502040204020203" pitchFamily="34" charset="0"/>
              </a:rPr>
              <a:t>FINANCIALISATION</a:t>
            </a:r>
            <a:r>
              <a:rPr lang="en-US" sz="3800" b="1" dirty="0">
                <a:solidFill>
                  <a:schemeClr val="bg1"/>
                </a:solidFill>
                <a:latin typeface="Bahnschrift" panose="020B0502040204020203" pitchFamily="34" charset="0"/>
              </a:rPr>
              <a:t> OF SAVINGS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1600" y="6587669"/>
            <a:ext cx="5664200" cy="225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Bajaj </a:t>
            </a:r>
            <a:r>
              <a:rPr lang="en-US" sz="867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Aallianz</a:t>
            </a:r>
            <a:r>
              <a:rPr lang="en-US" sz="867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Survey, 2023 I CRISIL Report, 2022</a:t>
            </a:r>
            <a:endParaRPr lang="en-IN" sz="867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96" b="98222" l="10000" r="90000">
                        <a14:foregroundMark x1="48917" y1="29778" x2="48917" y2="29778"/>
                        <a14:foregroundMark x1="51917" y1="27259" x2="51917" y2="27259"/>
                        <a14:foregroundMark x1="33917" y1="92741" x2="33917" y2="92741"/>
                        <a14:foregroundMark x1="35000" y1="98370" x2="35000" y2="98370"/>
                        <a14:foregroundMark x1="55333" y1="23852" x2="55333" y2="23852"/>
                        <a14:foregroundMark x1="58750" y1="20296" x2="58750" y2="20296"/>
                        <a14:foregroundMark x1="57333" y1="21926" x2="57333" y2="21926"/>
                        <a14:foregroundMark x1="60250" y1="18667" x2="60250" y2="18667"/>
                        <a14:foregroundMark x1="65000" y1="14074" x2="65000" y2="14074"/>
                        <a14:foregroundMark x1="70167" y1="8296" x2="70167" y2="8296"/>
                        <a14:foregroundMark x1="53000" y1="75704" x2="53000" y2="75704"/>
                        <a14:foregroundMark x1="54917" y1="77926" x2="54917" y2="77926"/>
                        <a14:foregroundMark x1="57167" y1="80148" x2="57167" y2="80148"/>
                        <a14:foregroundMark x1="55917" y1="78963" x2="55917" y2="78963"/>
                        <a14:foregroundMark x1="60000" y1="83407" x2="60000" y2="83407"/>
                        <a14:foregroundMark x1="61750" y1="85037" x2="61750" y2="85037"/>
                        <a14:foregroundMark x1="61083" y1="84148" x2="61083" y2="84148"/>
                        <a14:foregroundMark x1="66417" y1="89926" x2="66417" y2="89926"/>
                        <a14:foregroundMark x1="67833" y1="91407" x2="67833" y2="91407"/>
                        <a14:foregroundMark x1="62500" y1="85630" x2="62500" y2="85630"/>
                        <a14:foregroundMark x1="53750" y1="25185" x2="53750" y2="25185"/>
                        <a14:foregroundMark x1="58250" y1="81481" x2="58250" y2="81481"/>
                        <a14:foregroundMark x1="46083" y1="32593" x2="46083" y2="32593"/>
                        <a14:foregroundMark x1="44500" y1="33926" x2="44500" y2="33926"/>
                        <a14:foregroundMark x1="84167" y1="48741" x2="84167" y2="48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06" y="2338312"/>
            <a:ext cx="8049118" cy="452762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58800" y="2929571"/>
            <a:ext cx="39878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IN" sz="1400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1970FE-8F78-F2A5-7C7B-7DB6A6AD91C6}"/>
              </a:ext>
            </a:extLst>
          </p:cNvPr>
          <p:cNvSpPr/>
          <p:nvPr/>
        </p:nvSpPr>
        <p:spPr>
          <a:xfrm>
            <a:off x="4401414" y="2024360"/>
            <a:ext cx="27951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shift also mirrors evolving aspirations—where wealth is not just a safety net but a means to upgrade lifestyles, gain social mobility, and achieve long-term autonomy.</a:t>
            </a:r>
            <a:endParaRPr lang="en-IN" sz="12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9D77EB1-98E3-B829-1516-7CC34EA82C73}"/>
              </a:ext>
            </a:extLst>
          </p:cNvPr>
          <p:cNvSpPr/>
          <p:nvPr/>
        </p:nvSpPr>
        <p:spPr>
          <a:xfrm>
            <a:off x="10031218" y="0"/>
            <a:ext cx="2160782" cy="468209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D491A1-6880-F9E2-7C2A-171253C0B436}"/>
              </a:ext>
            </a:extLst>
          </p:cNvPr>
          <p:cNvSpPr txBox="1"/>
          <p:nvPr/>
        </p:nvSpPr>
        <p:spPr>
          <a:xfrm>
            <a:off x="10071858" y="81262"/>
            <a:ext cx="20776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INVESTOR MINDSET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62E3B45-F5CE-ED9F-A3D7-D41A6A98CCCE}"/>
              </a:ext>
            </a:extLst>
          </p:cNvPr>
          <p:cNvCxnSpPr>
            <a:cxnSpLocks/>
          </p:cNvCxnSpPr>
          <p:nvPr/>
        </p:nvCxnSpPr>
        <p:spPr>
          <a:xfrm>
            <a:off x="4277635" y="2024360"/>
            <a:ext cx="0" cy="986167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6608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D50DF3-070D-25F1-7D0D-5B5A1CD52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AB4292A-6E26-F9C6-8579-1418F131D4B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A4927B0-2ACF-725F-7C52-A1B2A1E000C7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461"/>
          <a:stretch/>
        </p:blipFill>
        <p:spPr>
          <a:xfrm>
            <a:off x="661515" y="303989"/>
            <a:ext cx="11963234" cy="6509447"/>
          </a:xfrm>
          <a:prstGeom prst="rect">
            <a:avLst/>
          </a:prstGeom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EE0EBB7-E13F-02A0-4862-3C610C1A7463}"/>
              </a:ext>
            </a:extLst>
          </p:cNvPr>
          <p:cNvSpPr/>
          <p:nvPr/>
        </p:nvSpPr>
        <p:spPr>
          <a:xfrm rot="19035092">
            <a:off x="-405232" y="4126579"/>
            <a:ext cx="8102321" cy="652747"/>
          </a:xfrm>
          <a:prstGeom prst="rect">
            <a:avLst/>
          </a:prstGeom>
          <a:solidFill>
            <a:srgbClr val="EB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>
              <a:solidFill>
                <a:srgbClr val="F7A5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000638-06DF-1F21-2D00-FDCE0B76F24C}"/>
              </a:ext>
            </a:extLst>
          </p:cNvPr>
          <p:cNvSpPr/>
          <p:nvPr/>
        </p:nvSpPr>
        <p:spPr>
          <a:xfrm rot="2579710">
            <a:off x="5921243" y="2142823"/>
            <a:ext cx="2237501" cy="652747"/>
          </a:xfrm>
          <a:prstGeom prst="rect">
            <a:avLst/>
          </a:prstGeom>
          <a:solidFill>
            <a:srgbClr val="EB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7025558-324C-6267-9B1C-971DF7C531AA}"/>
              </a:ext>
            </a:extLst>
          </p:cNvPr>
          <p:cNvSpPr/>
          <p:nvPr/>
        </p:nvSpPr>
        <p:spPr>
          <a:xfrm rot="8069015">
            <a:off x="9932823" y="619046"/>
            <a:ext cx="2847025" cy="718964"/>
          </a:xfrm>
          <a:prstGeom prst="rect">
            <a:avLst/>
          </a:prstGeom>
          <a:solidFill>
            <a:srgbClr val="EB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3DA4C5-3A3F-ACCB-7284-216EFD844F89}"/>
              </a:ext>
            </a:extLst>
          </p:cNvPr>
          <p:cNvSpPr/>
          <p:nvPr/>
        </p:nvSpPr>
        <p:spPr>
          <a:xfrm rot="8069015">
            <a:off x="7084683" y="1515044"/>
            <a:ext cx="3364363" cy="652747"/>
          </a:xfrm>
          <a:prstGeom prst="rect">
            <a:avLst/>
          </a:prstGeom>
          <a:solidFill>
            <a:srgbClr val="EB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0D1115-ADEF-A6C5-C367-58DB32559CBC}"/>
              </a:ext>
            </a:extLst>
          </p:cNvPr>
          <p:cNvSpPr/>
          <p:nvPr/>
        </p:nvSpPr>
        <p:spPr>
          <a:xfrm rot="13555729">
            <a:off x="9218605" y="963190"/>
            <a:ext cx="1828188" cy="652747"/>
          </a:xfrm>
          <a:prstGeom prst="rect">
            <a:avLst/>
          </a:prstGeom>
          <a:solidFill>
            <a:srgbClr val="EB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273C38FC-4F11-F1F2-4553-49B67A824EFB}"/>
              </a:ext>
            </a:extLst>
          </p:cNvPr>
          <p:cNvSpPr/>
          <p:nvPr/>
        </p:nvSpPr>
        <p:spPr>
          <a:xfrm rot="13582321">
            <a:off x="125509" y="7074683"/>
            <a:ext cx="672900" cy="635000"/>
          </a:xfrm>
          <a:prstGeom prst="rtTriangle">
            <a:avLst/>
          </a:prstGeom>
          <a:solidFill>
            <a:srgbClr val="EB1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F4FB873E-C3D7-33AB-20EC-91231132E004}"/>
              </a:ext>
            </a:extLst>
          </p:cNvPr>
          <p:cNvCxnSpPr>
            <a:cxnSpLocks/>
          </p:cNvCxnSpPr>
          <p:nvPr/>
        </p:nvCxnSpPr>
        <p:spPr>
          <a:xfrm flipH="1">
            <a:off x="9783437" y="3572787"/>
            <a:ext cx="394992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B693894-365E-AF5F-55D9-C4BCEC4EDFEF}"/>
              </a:ext>
            </a:extLst>
          </p:cNvPr>
          <p:cNvCxnSpPr>
            <a:cxnSpLocks/>
          </p:cNvCxnSpPr>
          <p:nvPr/>
        </p:nvCxnSpPr>
        <p:spPr>
          <a:xfrm flipH="1">
            <a:off x="7300071" y="3942119"/>
            <a:ext cx="1486604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22AB650-3A46-9FBA-8D0F-7B66893BE8CB}"/>
              </a:ext>
            </a:extLst>
          </p:cNvPr>
          <p:cNvCxnSpPr/>
          <p:nvPr/>
        </p:nvCxnSpPr>
        <p:spPr>
          <a:xfrm flipV="1">
            <a:off x="7933624" y="4982694"/>
            <a:ext cx="0" cy="488631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utoShape 6">
            <a:extLst>
              <a:ext uri="{FF2B5EF4-FFF2-40B4-BE49-F238E27FC236}">
                <a16:creationId xmlns:a16="http://schemas.microsoft.com/office/drawing/2014/main" id="{7A93B095-B1D0-F27D-2872-FDFD6B28B82F}"/>
              </a:ext>
            </a:extLst>
          </p:cNvPr>
          <p:cNvSpPr/>
          <p:nvPr/>
        </p:nvSpPr>
        <p:spPr>
          <a:xfrm flipV="1">
            <a:off x="461961" y="1463432"/>
            <a:ext cx="5937895" cy="5466150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2" name="AutoShape 6">
            <a:extLst>
              <a:ext uri="{FF2B5EF4-FFF2-40B4-BE49-F238E27FC236}">
                <a16:creationId xmlns:a16="http://schemas.microsoft.com/office/drawing/2014/main" id="{F83096CA-52EA-FC1F-CFC0-C52EE428112C}"/>
              </a:ext>
            </a:extLst>
          </p:cNvPr>
          <p:cNvSpPr/>
          <p:nvPr/>
        </p:nvSpPr>
        <p:spPr>
          <a:xfrm flipV="1">
            <a:off x="7626872" y="412570"/>
            <a:ext cx="2087790" cy="2128286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6">
            <a:extLst>
              <a:ext uri="{FF2B5EF4-FFF2-40B4-BE49-F238E27FC236}">
                <a16:creationId xmlns:a16="http://schemas.microsoft.com/office/drawing/2014/main" id="{8371E0AC-5A82-0E85-08C9-442C74BA65D4}"/>
              </a:ext>
            </a:extLst>
          </p:cNvPr>
          <p:cNvSpPr/>
          <p:nvPr/>
        </p:nvSpPr>
        <p:spPr>
          <a:xfrm flipV="1">
            <a:off x="10566170" y="238496"/>
            <a:ext cx="1971621" cy="2007529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4" name="AutoShape 6">
            <a:extLst>
              <a:ext uri="{FF2B5EF4-FFF2-40B4-BE49-F238E27FC236}">
                <a16:creationId xmlns:a16="http://schemas.microsoft.com/office/drawing/2014/main" id="{C6954D93-12E6-3815-E6F1-CEE11B4E4694}"/>
              </a:ext>
            </a:extLst>
          </p:cNvPr>
          <p:cNvSpPr/>
          <p:nvPr/>
        </p:nvSpPr>
        <p:spPr>
          <a:xfrm flipV="1">
            <a:off x="1207437" y="4559555"/>
            <a:ext cx="2792760" cy="2624027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5" name="AutoShape 6">
            <a:extLst>
              <a:ext uri="{FF2B5EF4-FFF2-40B4-BE49-F238E27FC236}">
                <a16:creationId xmlns:a16="http://schemas.microsoft.com/office/drawing/2014/main" id="{BA8932DD-A95A-F578-BE27-FD4D8F006F15}"/>
              </a:ext>
            </a:extLst>
          </p:cNvPr>
          <p:cNvSpPr/>
          <p:nvPr/>
        </p:nvSpPr>
        <p:spPr>
          <a:xfrm flipV="1">
            <a:off x="4096094" y="2351586"/>
            <a:ext cx="2349198" cy="2097486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6">
            <a:extLst>
              <a:ext uri="{FF2B5EF4-FFF2-40B4-BE49-F238E27FC236}">
                <a16:creationId xmlns:a16="http://schemas.microsoft.com/office/drawing/2014/main" id="{E6413DF0-A005-14C2-B389-49E0BC8EF8D7}"/>
              </a:ext>
            </a:extLst>
          </p:cNvPr>
          <p:cNvSpPr/>
          <p:nvPr/>
        </p:nvSpPr>
        <p:spPr>
          <a:xfrm>
            <a:off x="6429075" y="2366710"/>
            <a:ext cx="1197797" cy="1117858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7" name="AutoShape 6">
            <a:extLst>
              <a:ext uri="{FF2B5EF4-FFF2-40B4-BE49-F238E27FC236}">
                <a16:creationId xmlns:a16="http://schemas.microsoft.com/office/drawing/2014/main" id="{4DE6EEA2-6AD8-8512-EDAF-094162509604}"/>
              </a:ext>
            </a:extLst>
          </p:cNvPr>
          <p:cNvSpPr/>
          <p:nvPr/>
        </p:nvSpPr>
        <p:spPr>
          <a:xfrm flipV="1">
            <a:off x="7598418" y="1290782"/>
            <a:ext cx="2123801" cy="2166817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4757D128-B70F-5243-E7B3-242C69E8589E}"/>
              </a:ext>
            </a:extLst>
          </p:cNvPr>
          <p:cNvSpPr/>
          <p:nvPr/>
        </p:nvSpPr>
        <p:spPr>
          <a:xfrm>
            <a:off x="9696363" y="1327849"/>
            <a:ext cx="866768" cy="900639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43644796-7505-AD25-BE26-D41EAF3F7903}"/>
              </a:ext>
            </a:extLst>
          </p:cNvPr>
          <p:cNvSpPr/>
          <p:nvPr/>
        </p:nvSpPr>
        <p:spPr>
          <a:xfrm>
            <a:off x="6374254" y="1457598"/>
            <a:ext cx="1207183" cy="1083258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AE22137E-3D37-EAEE-B6D4-5CCA4285DD0A}"/>
              </a:ext>
            </a:extLst>
          </p:cNvPr>
          <p:cNvSpPr/>
          <p:nvPr/>
        </p:nvSpPr>
        <p:spPr>
          <a:xfrm>
            <a:off x="9717700" y="427544"/>
            <a:ext cx="848470" cy="863238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1" name="AutoShape 6">
            <a:extLst>
              <a:ext uri="{FF2B5EF4-FFF2-40B4-BE49-F238E27FC236}">
                <a16:creationId xmlns:a16="http://schemas.microsoft.com/office/drawing/2014/main" id="{7C771546-8FB0-A7D1-E361-1423F4407751}"/>
              </a:ext>
            </a:extLst>
          </p:cNvPr>
          <p:cNvSpPr/>
          <p:nvPr/>
        </p:nvSpPr>
        <p:spPr>
          <a:xfrm flipV="1">
            <a:off x="10520849" y="-140198"/>
            <a:ext cx="1425278" cy="1430980"/>
          </a:xfrm>
          <a:prstGeom prst="line">
            <a:avLst/>
          </a:prstGeom>
          <a:ln w="57150" cap="flat">
            <a:solidFill>
              <a:srgbClr val="0C0B0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036362-99DA-28C8-9345-C7A946E96354}"/>
              </a:ext>
            </a:extLst>
          </p:cNvPr>
          <p:cNvSpPr/>
          <p:nvPr/>
        </p:nvSpPr>
        <p:spPr>
          <a:xfrm rot="19035092">
            <a:off x="642535" y="6065943"/>
            <a:ext cx="3832354" cy="325220"/>
          </a:xfrm>
          <a:prstGeom prst="rect">
            <a:avLst/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>
              <a:solidFill>
                <a:srgbClr val="F7A5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1BFE9B-43F9-2F3A-1B58-64E0EF30CA81}"/>
              </a:ext>
            </a:extLst>
          </p:cNvPr>
          <p:cNvSpPr/>
          <p:nvPr/>
        </p:nvSpPr>
        <p:spPr>
          <a:xfrm rot="18808851">
            <a:off x="10491107" y="1074497"/>
            <a:ext cx="2659213" cy="244405"/>
          </a:xfrm>
          <a:prstGeom prst="rect">
            <a:avLst/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>
              <a:solidFill>
                <a:srgbClr val="F7A5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39C9988-DF9E-355A-EC45-4D5AD44193E2}"/>
              </a:ext>
            </a:extLst>
          </p:cNvPr>
          <p:cNvSpPr/>
          <p:nvPr/>
        </p:nvSpPr>
        <p:spPr>
          <a:xfrm rot="19002090">
            <a:off x="559045" y="6073207"/>
            <a:ext cx="3798814" cy="65617"/>
          </a:xfrm>
          <a:prstGeom prst="rect">
            <a:avLst/>
          </a:prstGeom>
          <a:solidFill>
            <a:srgbClr val="969696"/>
          </a:solidFill>
          <a:ln>
            <a:solidFill>
              <a:srgbClr val="8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>
              <a:solidFill>
                <a:srgbClr val="F7A5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60720C9-6F47-E79D-6362-BA9A0A91D217}"/>
              </a:ext>
            </a:extLst>
          </p:cNvPr>
          <p:cNvSpPr/>
          <p:nvPr/>
        </p:nvSpPr>
        <p:spPr>
          <a:xfrm>
            <a:off x="7027973" y="5968631"/>
            <a:ext cx="3062406" cy="856010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3C13CAC-1B3C-A815-81F9-7C46E13E1FAA}"/>
              </a:ext>
            </a:extLst>
          </p:cNvPr>
          <p:cNvSpPr/>
          <p:nvPr/>
        </p:nvSpPr>
        <p:spPr>
          <a:xfrm>
            <a:off x="4000198" y="4390396"/>
            <a:ext cx="224200" cy="223171"/>
          </a:xfrm>
          <a:prstGeom prst="ellipse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08BA510-E12B-3B58-4023-53F8DAF0C6E7}"/>
              </a:ext>
            </a:extLst>
          </p:cNvPr>
          <p:cNvSpPr/>
          <p:nvPr/>
        </p:nvSpPr>
        <p:spPr>
          <a:xfrm>
            <a:off x="6345043" y="2257639"/>
            <a:ext cx="224200" cy="223171"/>
          </a:xfrm>
          <a:prstGeom prst="ellipse">
            <a:avLst/>
          </a:prstGeom>
          <a:noFill/>
          <a:ln w="571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200"/>
          </a:p>
        </p:txBody>
      </p:sp>
      <p:sp>
        <p:nvSpPr>
          <p:cNvPr id="2" name="TextBox 26">
            <a:extLst>
              <a:ext uri="{FF2B5EF4-FFF2-40B4-BE49-F238E27FC236}">
                <a16:creationId xmlns:a16="http://schemas.microsoft.com/office/drawing/2014/main" id="{C7E679C3-05A5-177B-EDCA-AEF126B0D913}"/>
              </a:ext>
            </a:extLst>
          </p:cNvPr>
          <p:cNvSpPr txBox="1"/>
          <p:nvPr/>
        </p:nvSpPr>
        <p:spPr>
          <a:xfrm>
            <a:off x="543809" y="523243"/>
            <a:ext cx="4436961" cy="2769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b="1" dirty="0">
                <a:latin typeface="Bahnschrift" panose="020B0502040204020203" pitchFamily="34" charset="0"/>
              </a:rPr>
              <a:t>TRANSFORMING</a:t>
            </a:r>
            <a:endParaRPr lang="en-US" sz="2667" b="1" dirty="0">
              <a:latin typeface="Bahnschrift" panose="020B0502040204020203" pitchFamily="34" charset="0"/>
            </a:endParaRPr>
          </a:p>
        </p:txBody>
      </p:sp>
      <p:sp>
        <p:nvSpPr>
          <p:cNvPr id="4" name="TextBox 26">
            <a:extLst>
              <a:ext uri="{FF2B5EF4-FFF2-40B4-BE49-F238E27FC236}">
                <a16:creationId xmlns:a16="http://schemas.microsoft.com/office/drawing/2014/main" id="{493F2B42-0635-142A-F0DD-C0D5584734A8}"/>
              </a:ext>
            </a:extLst>
          </p:cNvPr>
          <p:cNvSpPr txBox="1"/>
          <p:nvPr/>
        </p:nvSpPr>
        <p:spPr>
          <a:xfrm>
            <a:off x="513672" y="841295"/>
            <a:ext cx="4324667" cy="9848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200" b="1" dirty="0">
                <a:latin typeface="Bahnschrift" panose="020B0502040204020203" pitchFamily="34" charset="0"/>
              </a:rPr>
              <a:t>PERCEPTIONS OF LIFE INSURANCE</a:t>
            </a:r>
          </a:p>
        </p:txBody>
      </p:sp>
      <p:sp>
        <p:nvSpPr>
          <p:cNvPr id="6" name="TextBox 26">
            <a:extLst>
              <a:ext uri="{FF2B5EF4-FFF2-40B4-BE49-F238E27FC236}">
                <a16:creationId xmlns:a16="http://schemas.microsoft.com/office/drawing/2014/main" id="{783D4BF4-A801-7523-81AB-B15E027B7046}"/>
              </a:ext>
            </a:extLst>
          </p:cNvPr>
          <p:cNvSpPr txBox="1"/>
          <p:nvPr/>
        </p:nvSpPr>
        <p:spPr>
          <a:xfrm>
            <a:off x="562825" y="2017430"/>
            <a:ext cx="4128391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</a:t>
            </a:r>
            <a:r>
              <a:rPr lang="en-US" sz="1400" i="1" dirty="0">
                <a:highlight>
                  <a:srgbClr val="F7A5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longer just a fallback for </a:t>
            </a:r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dependents in case of an emergency—it is now a calculated component of long-term wealth creation, risk management, and legacy building.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2F547B-2420-ECFE-F316-27D07A0C1CCF}"/>
              </a:ext>
            </a:extLst>
          </p:cNvPr>
          <p:cNvSpPr txBox="1"/>
          <p:nvPr/>
        </p:nvSpPr>
        <p:spPr>
          <a:xfrm>
            <a:off x="7193669" y="5606406"/>
            <a:ext cx="228980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latin typeface="Bahnschrift" panose="020B0502040204020203" pitchFamily="34" charset="0"/>
              </a:rPr>
              <a:t>A LIFESTYLE GUARDIAN</a:t>
            </a:r>
            <a:endParaRPr lang="en-IN" sz="1400" b="1" dirty="0">
              <a:latin typeface="Bahnschrift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C731695-D0B6-1B3C-0289-C460E67E91C6}"/>
              </a:ext>
            </a:extLst>
          </p:cNvPr>
          <p:cNvSpPr txBox="1"/>
          <p:nvPr/>
        </p:nvSpPr>
        <p:spPr>
          <a:xfrm>
            <a:off x="5747273" y="3856578"/>
            <a:ext cx="27781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Bahnschrift" panose="020B0502040204020203" pitchFamily="34" charset="0"/>
              </a:rPr>
              <a:t>BUILDING BLOCK </a:t>
            </a:r>
            <a:br>
              <a:rPr lang="en-IN" sz="1400" b="1" dirty="0">
                <a:latin typeface="Bahnschrift" panose="020B0502040204020203" pitchFamily="34" charset="0"/>
              </a:rPr>
            </a:br>
            <a:r>
              <a:rPr lang="en-IN" sz="1400" b="1" dirty="0">
                <a:latin typeface="Bahnschrift" panose="020B0502040204020203" pitchFamily="34" charset="0"/>
              </a:rPr>
              <a:t>FOR REALISING AMBITIONS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D4071B4-BC7E-7847-4C8D-BFE822802B1D}"/>
              </a:ext>
            </a:extLst>
          </p:cNvPr>
          <p:cNvSpPr txBox="1"/>
          <p:nvPr/>
        </p:nvSpPr>
        <p:spPr>
          <a:xfrm>
            <a:off x="7175816" y="5887775"/>
            <a:ext cx="306240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longer about preventing a fall; but maintaining momentum - to uphold the aspirations they have collectively built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649FAC-82CA-F1FF-9416-8C058DE44338}"/>
              </a:ext>
            </a:extLst>
          </p:cNvPr>
          <p:cNvSpPr txBox="1"/>
          <p:nvPr/>
        </p:nvSpPr>
        <p:spPr>
          <a:xfrm>
            <a:off x="10270018" y="3203455"/>
            <a:ext cx="161113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Bahnschrift" panose="020B0502040204020203" pitchFamily="34" charset="0"/>
              </a:rPr>
              <a:t>INSTRUMENT OF CONTROL, NOT JUST OF CAUTION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5B41D6-F6AE-9DCF-B231-BA134E071951}"/>
              </a:ext>
            </a:extLst>
          </p:cNvPr>
          <p:cNvSpPr txBox="1"/>
          <p:nvPr/>
        </p:nvSpPr>
        <p:spPr>
          <a:xfrm>
            <a:off x="5765800" y="4338575"/>
            <a:ext cx="154211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Offers a mental safety net &amp; confidence in risk-taking, from making life’s big moves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014745F-9273-D2E4-8DA0-147EE4084206}"/>
              </a:ext>
            </a:extLst>
          </p:cNvPr>
          <p:cNvSpPr txBox="1"/>
          <p:nvPr/>
        </p:nvSpPr>
        <p:spPr>
          <a:xfrm>
            <a:off x="10276976" y="3942119"/>
            <a:ext cx="1611138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self-made assurance, that financial &amp; life trajectory is dictated by choice, not just circumstance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225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1249C-FA6E-FB72-25F1-AEEE4B981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">
            <a:extLst>
              <a:ext uri="{FF2B5EF4-FFF2-40B4-BE49-F238E27FC236}">
                <a16:creationId xmlns:a16="http://schemas.microsoft.com/office/drawing/2014/main" id="{F2285543-748A-918F-FEB0-C5C7C49A4ADA}"/>
              </a:ext>
            </a:extLst>
          </p:cNvPr>
          <p:cNvSpPr txBox="1"/>
          <p:nvPr/>
        </p:nvSpPr>
        <p:spPr>
          <a:xfrm>
            <a:off x="880452" y="680647"/>
            <a:ext cx="8655379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700" b="1" dirty="0">
                <a:latin typeface="Bahnschrift" panose="020B0502040204020203" pitchFamily="34" charset="0"/>
              </a:rPr>
              <a:t>THEY’RE NO LONGER PLANNING FOR JUST ‘WHAT IFS’; </a:t>
            </a:r>
            <a:br>
              <a:rPr lang="en-US" sz="1700" b="1" dirty="0">
                <a:latin typeface="Bahnschrift" panose="020B0502040204020203" pitchFamily="34" charset="0"/>
              </a:rPr>
            </a:br>
            <a:r>
              <a:rPr lang="en-US" sz="2800" b="1" dirty="0">
                <a:latin typeface="Bahnschrift" panose="020B0502040204020203" pitchFamily="34" charset="0"/>
              </a:rPr>
              <a:t>THEY ARE </a:t>
            </a:r>
            <a:r>
              <a:rPr lang="en-US" sz="2800" b="1" dirty="0">
                <a:solidFill>
                  <a:srgbClr val="C91429"/>
                </a:solidFill>
                <a:latin typeface="Bahnschrift" panose="020B0502040204020203" pitchFamily="34" charset="0"/>
              </a:rPr>
              <a:t>PLANNING FOR ‘WHAT’S NEXT’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783485-3E22-95B1-E6BE-968FD8EFE071}"/>
              </a:ext>
            </a:extLst>
          </p:cNvPr>
          <p:cNvSpPr txBox="1"/>
          <p:nvPr/>
        </p:nvSpPr>
        <p:spPr>
          <a:xfrm>
            <a:off x="7907136" y="673397"/>
            <a:ext cx="366524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future implications of life events &amp; life stages drives a buyer’s sense of responsibility</a:t>
            </a:r>
            <a:endParaRPr lang="en-IN" sz="15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DD08D6C-0120-E160-D206-298005CE4B33}"/>
              </a:ext>
            </a:extLst>
          </p:cNvPr>
          <p:cNvCxnSpPr/>
          <p:nvPr/>
        </p:nvCxnSpPr>
        <p:spPr>
          <a:xfrm>
            <a:off x="31899" y="2440756"/>
            <a:ext cx="1219200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94FFDA5-5AD9-EC5C-5D16-0F3BFA2C831F}"/>
              </a:ext>
            </a:extLst>
          </p:cNvPr>
          <p:cNvCxnSpPr/>
          <p:nvPr/>
        </p:nvCxnSpPr>
        <p:spPr>
          <a:xfrm>
            <a:off x="457202" y="2384384"/>
            <a:ext cx="0" cy="1552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DED09BF-450F-145D-ACB3-2A593CBC9B34}"/>
              </a:ext>
            </a:extLst>
          </p:cNvPr>
          <p:cNvCxnSpPr/>
          <p:nvPr/>
        </p:nvCxnSpPr>
        <p:spPr>
          <a:xfrm>
            <a:off x="1717295" y="2368723"/>
            <a:ext cx="0" cy="1552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8F4459F-9246-8030-77EB-8635F24C4837}"/>
              </a:ext>
            </a:extLst>
          </p:cNvPr>
          <p:cNvCxnSpPr/>
          <p:nvPr/>
        </p:nvCxnSpPr>
        <p:spPr>
          <a:xfrm>
            <a:off x="2977388" y="2398766"/>
            <a:ext cx="0" cy="155275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B7274E1-4D62-7C44-6C22-3D8076F74677}"/>
              </a:ext>
            </a:extLst>
          </p:cNvPr>
          <p:cNvCxnSpPr>
            <a:cxnSpLocks/>
          </p:cNvCxnSpPr>
          <p:nvPr/>
        </p:nvCxnSpPr>
        <p:spPr>
          <a:xfrm>
            <a:off x="7777613" y="629080"/>
            <a:ext cx="0" cy="692416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FAF3236E-85E5-C2F2-6981-2DBAC4CA4D0A}"/>
              </a:ext>
            </a:extLst>
          </p:cNvPr>
          <p:cNvSpPr txBox="1"/>
          <p:nvPr/>
        </p:nvSpPr>
        <p:spPr>
          <a:xfrm>
            <a:off x="317847" y="2562667"/>
            <a:ext cx="3425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Bahnschrift" panose="020B0502040204020203" pitchFamily="34" charset="0"/>
              </a:rPr>
              <a:t>15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165794E-E8E4-9A30-2F64-8AA2B780F7D0}"/>
              </a:ext>
            </a:extLst>
          </p:cNvPr>
          <p:cNvSpPr txBox="1"/>
          <p:nvPr/>
        </p:nvSpPr>
        <p:spPr>
          <a:xfrm>
            <a:off x="1483365" y="2562667"/>
            <a:ext cx="442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Bahnschrift" panose="020B0502040204020203" pitchFamily="34" charset="0"/>
              </a:rPr>
              <a:t>20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BF7610-C87E-CD52-A98F-3C58B006FD0F}"/>
              </a:ext>
            </a:extLst>
          </p:cNvPr>
          <p:cNvSpPr txBox="1"/>
          <p:nvPr/>
        </p:nvSpPr>
        <p:spPr>
          <a:xfrm>
            <a:off x="2748479" y="2562667"/>
            <a:ext cx="4421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Bahnschrift" panose="020B0502040204020203" pitchFamily="34" charset="0"/>
              </a:rPr>
              <a:t>25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FCBC5D2-6BF1-83B6-33ED-E4695536EFCA}"/>
              </a:ext>
            </a:extLst>
          </p:cNvPr>
          <p:cNvGrpSpPr/>
          <p:nvPr/>
        </p:nvGrpSpPr>
        <p:grpSpPr>
          <a:xfrm>
            <a:off x="3055384" y="2374479"/>
            <a:ext cx="6748018" cy="2473658"/>
            <a:chOff x="3055384" y="2374479"/>
            <a:chExt cx="6748018" cy="2473658"/>
          </a:xfrm>
        </p:grpSpPr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8E58E52C-E6AF-2798-1092-17AB189199C2}"/>
                </a:ext>
              </a:extLst>
            </p:cNvPr>
            <p:cNvSpPr txBox="1">
              <a:spLocks/>
            </p:cNvSpPr>
            <p:nvPr/>
          </p:nvSpPr>
          <p:spPr>
            <a:xfrm>
              <a:off x="8327765" y="4418031"/>
              <a:ext cx="1475637" cy="351882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PREPPING</a:t>
              </a:r>
              <a:r>
                <a:rPr kumimoji="0" lang="en-GB" sz="1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  <a:cs typeface="Arial" panose="020B0604020202020204" pitchFamily="34" charset="0"/>
                </a:rPr>
                <a:t> FOR GOLDEN YEARS</a:t>
              </a:r>
              <a:endParaRPr kumimoji="0" lang="en-IN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00ED9DC-51E5-2BC0-5831-56CAC9BA73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4696" y="3078713"/>
              <a:ext cx="874242" cy="121769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8D51777-9987-CBF3-1FCB-1390B2741D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953"/>
            <a:stretch/>
          </p:blipFill>
          <p:spPr>
            <a:xfrm>
              <a:off x="4403550" y="3050940"/>
              <a:ext cx="725933" cy="1219614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7E0E28A-3DA0-C031-6570-2F2B1B883E3A}"/>
                </a:ext>
              </a:extLst>
            </p:cNvPr>
            <p:cNvSpPr txBox="1"/>
            <p:nvPr/>
          </p:nvSpPr>
          <p:spPr>
            <a:xfrm>
              <a:off x="4090626" y="4418031"/>
              <a:ext cx="1198907" cy="430106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HAVING</a:t>
              </a:r>
              <a:r>
                <a:rPr kumimoji="0" lang="en-GB" sz="1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000" b="1" i="0" u="none" strike="noStrike" kern="1200" cap="none" spc="0" normalizeH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A CHILD </a:t>
              </a:r>
              <a:endParaRPr kumimoji="0" lang="en-IN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endParaRP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AAD0F67-0B8B-2AF1-701F-5B33351E07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518" b="1335"/>
            <a:stretch/>
          </p:blipFill>
          <p:spPr>
            <a:xfrm>
              <a:off x="8283185" y="3177070"/>
              <a:ext cx="1298006" cy="1120189"/>
            </a:xfrm>
            <a:prstGeom prst="rect">
              <a:avLst/>
            </a:prstGeom>
          </p:spPr>
        </p:pic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37E93CC-4B60-EE0F-7F2F-30BE3B142978}"/>
                </a:ext>
              </a:extLst>
            </p:cNvPr>
            <p:cNvCxnSpPr/>
            <p:nvPr/>
          </p:nvCxnSpPr>
          <p:spPr>
            <a:xfrm>
              <a:off x="4237481" y="2383105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530665C-F52C-A9A3-2E02-75E5D7C3A019}"/>
                </a:ext>
              </a:extLst>
            </p:cNvPr>
            <p:cNvCxnSpPr/>
            <p:nvPr/>
          </p:nvCxnSpPr>
          <p:spPr>
            <a:xfrm>
              <a:off x="5497574" y="2390140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4CB5EB1-42CA-D8F6-781A-62907825D167}"/>
                </a:ext>
              </a:extLst>
            </p:cNvPr>
            <p:cNvCxnSpPr/>
            <p:nvPr/>
          </p:nvCxnSpPr>
          <p:spPr>
            <a:xfrm>
              <a:off x="6757667" y="2374479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7A4E693-FA71-8271-AF4E-6FA2FCC9F05B}"/>
                </a:ext>
              </a:extLst>
            </p:cNvPr>
            <p:cNvCxnSpPr/>
            <p:nvPr/>
          </p:nvCxnSpPr>
          <p:spPr>
            <a:xfrm>
              <a:off x="8017760" y="2404522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085A991-90FB-0A39-A3B7-0FB97E7384A3}"/>
                </a:ext>
              </a:extLst>
            </p:cNvPr>
            <p:cNvSpPr txBox="1"/>
            <p:nvPr/>
          </p:nvSpPr>
          <p:spPr>
            <a:xfrm>
              <a:off x="4013593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30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72CBBAE-4D89-BF18-2C80-583A2CA1D927}"/>
                </a:ext>
              </a:extLst>
            </p:cNvPr>
            <p:cNvSpPr txBox="1"/>
            <p:nvPr/>
          </p:nvSpPr>
          <p:spPr>
            <a:xfrm>
              <a:off x="5278707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35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1624DC8-4126-9F2F-9F33-7690DE35DF97}"/>
                </a:ext>
              </a:extLst>
            </p:cNvPr>
            <p:cNvSpPr txBox="1"/>
            <p:nvPr/>
          </p:nvSpPr>
          <p:spPr>
            <a:xfrm>
              <a:off x="6543821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40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65B79E8-4908-9E25-1A5A-2206AFCE49AB}"/>
                </a:ext>
              </a:extLst>
            </p:cNvPr>
            <p:cNvSpPr txBox="1"/>
            <p:nvPr/>
          </p:nvSpPr>
          <p:spPr>
            <a:xfrm>
              <a:off x="7808935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45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BC554FE-5DF1-D595-34C5-74154DDFD543}"/>
                </a:ext>
              </a:extLst>
            </p:cNvPr>
            <p:cNvSpPr txBox="1"/>
            <p:nvPr/>
          </p:nvSpPr>
          <p:spPr>
            <a:xfrm>
              <a:off x="3055384" y="4418031"/>
              <a:ext cx="1198907" cy="430106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I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GETTING MARRIED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2D46D62-F004-48F3-06C0-6F110F431D9D}"/>
                </a:ext>
              </a:extLst>
            </p:cNvPr>
            <p:cNvSpPr txBox="1"/>
            <p:nvPr/>
          </p:nvSpPr>
          <p:spPr>
            <a:xfrm>
              <a:off x="6431499" y="4418031"/>
              <a:ext cx="1251118" cy="430106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I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CARING FOR AGING PARENTS</a:t>
              </a: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34F043C7-96E4-776E-E40C-AB242B325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9171" y="2786190"/>
              <a:ext cx="1851570" cy="1730552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B5DCDB2-9FA5-794D-5267-CBC3A7394E44}"/>
                </a:ext>
              </a:extLst>
            </p:cNvPr>
            <p:cNvSpPr txBox="1"/>
            <p:nvPr/>
          </p:nvSpPr>
          <p:spPr>
            <a:xfrm>
              <a:off x="5180381" y="4418031"/>
              <a:ext cx="1251118" cy="430106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I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BUYING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I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 A HOME 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7A5EE6E-5BB9-91C2-7A13-849E1892D6B8}"/>
                </a:ext>
              </a:extLst>
            </p:cNvPr>
            <p:cNvSpPr txBox="1"/>
            <p:nvPr/>
          </p:nvSpPr>
          <p:spPr>
            <a:xfrm>
              <a:off x="7383834" y="4418031"/>
              <a:ext cx="1251118" cy="430106"/>
            </a:xfrm>
            <a:prstGeom prst="rect">
              <a:avLst/>
            </a:prstGeom>
          </p:spPr>
          <p:txBody>
            <a:bodyPr>
              <a:noAutofit/>
            </a:bodyPr>
            <a:lstStyle>
              <a:defPPr>
                <a:defRPr lang="en-US"/>
              </a:defPPr>
              <a:lvl1pPr indent="0" algn="ctr">
                <a:lnSpc>
                  <a:spcPct val="10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300"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685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/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/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5pPr>
              <a:lvl6pPr marL="25146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6pPr>
              <a:lvl7pPr marL="29718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7pPr>
              <a:lvl8pPr marL="3429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8pPr>
              <a:lvl9pPr marL="3886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IN" sz="1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Bahnschrift" panose="020B0502040204020203" pitchFamily="34" charset="0"/>
                </a:rPr>
                <a:t>STARTING A BUSINESS</a:t>
              </a:r>
            </a:p>
          </p:txBody>
        </p:sp>
        <p:pic>
          <p:nvPicPr>
            <p:cNvPr id="5126" name="Picture 6" descr="Elderly Parents: Over 20,137 Royalty-Free Licensable Stock Illustrations &amp;  Drawings | Shutterstock">
              <a:extLst>
                <a:ext uri="{FF2B5EF4-FFF2-40B4-BE49-F238E27FC236}">
                  <a16:creationId xmlns:a16="http://schemas.microsoft.com/office/drawing/2014/main" id="{E93AAD41-E822-3C47-B605-DB95401287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00" t="9716" r="32028" b="13804"/>
            <a:stretch/>
          </p:blipFill>
          <p:spPr bwMode="auto">
            <a:xfrm>
              <a:off x="6825266" y="3147254"/>
              <a:ext cx="701093" cy="11798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8" name="Picture 8" descr="Premium Vector | Businessman posing Character of a successful person in  business clothes Vector illustration in Flat style">
              <a:extLst>
                <a:ext uri="{FF2B5EF4-FFF2-40B4-BE49-F238E27FC236}">
                  <a16:creationId xmlns:a16="http://schemas.microsoft.com/office/drawing/2014/main" id="{092B16D0-A352-8A82-E00F-57FD0BEE7E0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88" r="22838"/>
            <a:stretch/>
          </p:blipFill>
          <p:spPr bwMode="auto">
            <a:xfrm flipH="1">
              <a:off x="7625821" y="3131567"/>
              <a:ext cx="666467" cy="1227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BA9F2B8-CE98-F977-166F-C0914DC7F527}"/>
              </a:ext>
            </a:extLst>
          </p:cNvPr>
          <p:cNvCxnSpPr/>
          <p:nvPr/>
        </p:nvCxnSpPr>
        <p:spPr>
          <a:xfrm>
            <a:off x="457202" y="2193546"/>
            <a:ext cx="2836841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55D3307-59EA-0C6A-2BCB-BFF161C2E6AE}"/>
              </a:ext>
            </a:extLst>
          </p:cNvPr>
          <p:cNvGrpSpPr/>
          <p:nvPr/>
        </p:nvGrpSpPr>
        <p:grpSpPr>
          <a:xfrm>
            <a:off x="3374696" y="1916736"/>
            <a:ext cx="5613856" cy="276810"/>
            <a:chOff x="3374696" y="1916736"/>
            <a:chExt cx="5613856" cy="276810"/>
          </a:xfrm>
        </p:grpSpPr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435F0950-D451-A756-662F-F6809840A7F9}"/>
                </a:ext>
              </a:extLst>
            </p:cNvPr>
            <p:cNvCxnSpPr>
              <a:cxnSpLocks/>
            </p:cNvCxnSpPr>
            <p:nvPr/>
          </p:nvCxnSpPr>
          <p:spPr>
            <a:xfrm>
              <a:off x="3374696" y="2193546"/>
              <a:ext cx="5613856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40CC28B-3638-790B-CBC6-A2C446C40A10}"/>
                </a:ext>
              </a:extLst>
            </p:cNvPr>
            <p:cNvSpPr txBox="1"/>
            <p:nvPr/>
          </p:nvSpPr>
          <p:spPr>
            <a:xfrm>
              <a:off x="4344332" y="1916736"/>
              <a:ext cx="328148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US" sz="1100" i="1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Ideal Life Stage; Right motivation &amp; financial standing</a:t>
              </a:r>
              <a:endParaRPr lang="en-GB" sz="1100" i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5122" name="Group 5121">
            <a:extLst>
              <a:ext uri="{FF2B5EF4-FFF2-40B4-BE49-F238E27FC236}">
                <a16:creationId xmlns:a16="http://schemas.microsoft.com/office/drawing/2014/main" id="{FC2B18AB-933E-D65F-12C2-4500FAFD8241}"/>
              </a:ext>
            </a:extLst>
          </p:cNvPr>
          <p:cNvGrpSpPr/>
          <p:nvPr/>
        </p:nvGrpSpPr>
        <p:grpSpPr>
          <a:xfrm>
            <a:off x="9074049" y="1940831"/>
            <a:ext cx="2972335" cy="929613"/>
            <a:chOff x="9074049" y="1940831"/>
            <a:chExt cx="2972335" cy="929613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AE297D0-370F-87CE-B07D-4BE5EAEFD720}"/>
                </a:ext>
              </a:extLst>
            </p:cNvPr>
            <p:cNvCxnSpPr/>
            <p:nvPr/>
          </p:nvCxnSpPr>
          <p:spPr>
            <a:xfrm>
              <a:off x="9277853" y="2388861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6588304-AE83-F0E3-7CDD-0C77EFB72291}"/>
                </a:ext>
              </a:extLst>
            </p:cNvPr>
            <p:cNvCxnSpPr/>
            <p:nvPr/>
          </p:nvCxnSpPr>
          <p:spPr>
            <a:xfrm>
              <a:off x="10537946" y="2387268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74C31513-D917-77F1-E288-1603C81F4EEB}"/>
                </a:ext>
              </a:extLst>
            </p:cNvPr>
            <p:cNvCxnSpPr/>
            <p:nvPr/>
          </p:nvCxnSpPr>
          <p:spPr>
            <a:xfrm>
              <a:off x="11798042" y="2385989"/>
              <a:ext cx="0" cy="15527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0AAA92-4F15-6086-6D10-EB48E18F9638}"/>
                </a:ext>
              </a:extLst>
            </p:cNvPr>
            <p:cNvSpPr txBox="1"/>
            <p:nvPr/>
          </p:nvSpPr>
          <p:spPr>
            <a:xfrm>
              <a:off x="9074049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50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DBA4E5C-192B-AE0B-0768-9447D38B891E}"/>
                </a:ext>
              </a:extLst>
            </p:cNvPr>
            <p:cNvSpPr txBox="1"/>
            <p:nvPr/>
          </p:nvSpPr>
          <p:spPr>
            <a:xfrm>
              <a:off x="10339163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55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02AE80-226F-E956-5FF7-CED886DA267F}"/>
                </a:ext>
              </a:extLst>
            </p:cNvPr>
            <p:cNvSpPr txBox="1"/>
            <p:nvPr/>
          </p:nvSpPr>
          <p:spPr>
            <a:xfrm>
              <a:off x="11604280" y="2562667"/>
              <a:ext cx="442104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400" b="1" dirty="0">
                  <a:latin typeface="Bahnschrift" panose="020B0502040204020203" pitchFamily="34" charset="0"/>
                </a:rPr>
                <a:t>60</a:t>
              </a:r>
            </a:p>
          </p:txBody>
        </p:sp>
        <p:grpSp>
          <p:nvGrpSpPr>
            <p:cNvPr id="5121" name="Group 5120">
              <a:extLst>
                <a:ext uri="{FF2B5EF4-FFF2-40B4-BE49-F238E27FC236}">
                  <a16:creationId xmlns:a16="http://schemas.microsoft.com/office/drawing/2014/main" id="{2BBF3A9A-6F03-871E-E376-5053CF6F803F}"/>
                </a:ext>
              </a:extLst>
            </p:cNvPr>
            <p:cNvGrpSpPr/>
            <p:nvPr/>
          </p:nvGrpSpPr>
          <p:grpSpPr>
            <a:xfrm>
              <a:off x="9074049" y="1940831"/>
              <a:ext cx="2824168" cy="261610"/>
              <a:chOff x="9074049" y="1940831"/>
              <a:chExt cx="2824168" cy="261610"/>
            </a:xfrm>
          </p:grpSpPr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0E4F9928-08F5-6173-8D26-3CC1AFBBF8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074049" y="2193546"/>
                <a:ext cx="2824168" cy="0"/>
              </a:xfrm>
              <a:prstGeom prst="straightConnector1">
                <a:avLst/>
              </a:prstGeom>
              <a:ln>
                <a:solidFill>
                  <a:schemeClr val="bg1">
                    <a:lumMod val="75000"/>
                  </a:schemeClr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6FBB879-CF61-A790-0C68-E56A0BA04720}"/>
                  </a:ext>
                </a:extLst>
              </p:cNvPr>
              <p:cNvSpPr txBox="1"/>
              <p:nvPr/>
            </p:nvSpPr>
            <p:spPr>
              <a:xfrm>
                <a:off x="9171648" y="1940831"/>
                <a:ext cx="131448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100" i="1" dirty="0">
                    <a:solidFill>
                      <a:sysClr val="windowText" lastClr="000000">
                        <a:hueOff val="0"/>
                        <a:satOff val="0"/>
                        <a:lumOff val="0"/>
                        <a:alphaOff val="0"/>
                      </a:sysClr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Already Saturated </a:t>
                </a:r>
              </a:p>
            </p:txBody>
          </p:sp>
        </p:grpSp>
      </p:grpSp>
      <p:sp>
        <p:nvSpPr>
          <p:cNvPr id="53" name="TextBox 52">
            <a:extLst>
              <a:ext uri="{FF2B5EF4-FFF2-40B4-BE49-F238E27FC236}">
                <a16:creationId xmlns:a16="http://schemas.microsoft.com/office/drawing/2014/main" id="{458456E4-94E7-CDD6-A068-AE42309D666B}"/>
              </a:ext>
            </a:extLst>
          </p:cNvPr>
          <p:cNvSpPr txBox="1"/>
          <p:nvPr/>
        </p:nvSpPr>
        <p:spPr>
          <a:xfrm>
            <a:off x="561137" y="1895921"/>
            <a:ext cx="202782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100" i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 early to make an impact</a:t>
            </a:r>
          </a:p>
        </p:txBody>
      </p:sp>
      <p:pic>
        <p:nvPicPr>
          <p:cNvPr id="5132" name="Picture 12" descr="Employment Opportunities Stock Illustrations – 5,094 Employment  Opportunities Stock Illustrations, Vectors &amp; Clipart - Dreamstime">
            <a:extLst>
              <a:ext uri="{FF2B5EF4-FFF2-40B4-BE49-F238E27FC236}">
                <a16:creationId xmlns:a16="http://schemas.microsoft.com/office/drawing/2014/main" id="{A668AA9C-8490-EA97-0570-C569BDE1CD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441" y="3050940"/>
            <a:ext cx="1076569" cy="145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90+ Woman First Day Of Work Stock Illustrations, Royalty-Free Vector  Graphics &amp; Clip Art - iStock">
            <a:extLst>
              <a:ext uri="{FF2B5EF4-FFF2-40B4-BE49-F238E27FC236}">
                <a16:creationId xmlns:a16="http://schemas.microsoft.com/office/drawing/2014/main" id="{BE2755C9-0BCD-9622-33C9-0D77A538C0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76" t="15781" r="67380" b="10912"/>
          <a:stretch/>
        </p:blipFill>
        <p:spPr bwMode="auto">
          <a:xfrm>
            <a:off x="2453233" y="3131567"/>
            <a:ext cx="547376" cy="125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F87D3DF9-A153-F386-2890-161961F195A1}"/>
              </a:ext>
            </a:extLst>
          </p:cNvPr>
          <p:cNvSpPr txBox="1"/>
          <p:nvPr/>
        </p:nvSpPr>
        <p:spPr>
          <a:xfrm>
            <a:off x="1713925" y="4418031"/>
            <a:ext cx="1198907" cy="430106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3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IN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</a:rPr>
              <a:t>FIRST JOB</a:t>
            </a:r>
          </a:p>
        </p:txBody>
      </p:sp>
      <p:grpSp>
        <p:nvGrpSpPr>
          <p:cNvPr id="5123" name="Group 5122">
            <a:extLst>
              <a:ext uri="{FF2B5EF4-FFF2-40B4-BE49-F238E27FC236}">
                <a16:creationId xmlns:a16="http://schemas.microsoft.com/office/drawing/2014/main" id="{1E1CB1B9-808A-B760-0E91-B1036CF8958E}"/>
              </a:ext>
            </a:extLst>
          </p:cNvPr>
          <p:cNvGrpSpPr/>
          <p:nvPr/>
        </p:nvGrpSpPr>
        <p:grpSpPr>
          <a:xfrm>
            <a:off x="296312" y="5934715"/>
            <a:ext cx="11599376" cy="666704"/>
            <a:chOff x="296312" y="5934715"/>
            <a:chExt cx="11599376" cy="66670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FD9544E-FC35-DB3B-9AB3-DF6E876EFA05}"/>
                </a:ext>
              </a:extLst>
            </p:cNvPr>
            <p:cNvSpPr/>
            <p:nvPr/>
          </p:nvSpPr>
          <p:spPr>
            <a:xfrm>
              <a:off x="296312" y="5934715"/>
              <a:ext cx="11599376" cy="666704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200" dirty="0">
                <a:solidFill>
                  <a:srgbClr val="8E1A61"/>
                </a:solidFill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708E115-A37C-BD3B-7868-15EFCA54DB77}"/>
                </a:ext>
              </a:extLst>
            </p:cNvPr>
            <p:cNvSpPr/>
            <p:nvPr/>
          </p:nvSpPr>
          <p:spPr>
            <a:xfrm>
              <a:off x="441396" y="6121873"/>
              <a:ext cx="1272529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300" b="1" dirty="0">
                  <a:solidFill>
                    <a:sysClr val="windowText" lastClr="000000"/>
                  </a:solidFill>
                  <a:latin typeface="Bahnschrift" panose="020B0502040204020203" pitchFamily="34" charset="0"/>
                </a:rPr>
                <a:t>OBSERVATION</a:t>
              </a:r>
              <a:endParaRPr lang="en-GB" sz="130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DC4E2B-EC39-8BF9-4BB9-16B98EA26E9C}"/>
                </a:ext>
              </a:extLst>
            </p:cNvPr>
            <p:cNvSpPr/>
            <p:nvPr/>
          </p:nvSpPr>
          <p:spPr>
            <a:xfrm>
              <a:off x="1859013" y="6013212"/>
              <a:ext cx="9939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While, there is a growing realization that financial planning &amp; insurance is essential, many still face significant mental blocks &amp; barriers, that can delay the decision-making process or make it feel like a daunting task. </a:t>
              </a:r>
              <a:endParaRPr lang="en-GB" sz="1400" i="1" dirty="0">
                <a:solidFill>
                  <a:srgbClr val="8E1A6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39BCF0E-1A29-7A04-5D79-BD751F2A6AB0}"/>
                </a:ext>
              </a:extLst>
            </p:cNvPr>
            <p:cNvCxnSpPr>
              <a:cxnSpLocks/>
            </p:cNvCxnSpPr>
            <p:nvPr/>
          </p:nvCxnSpPr>
          <p:spPr>
            <a:xfrm>
              <a:off x="1676628" y="6093631"/>
              <a:ext cx="0" cy="34887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8BFBAAA-8980-2C4E-9370-44C052D5327B}"/>
              </a:ext>
            </a:extLst>
          </p:cNvPr>
          <p:cNvGrpSpPr/>
          <p:nvPr/>
        </p:nvGrpSpPr>
        <p:grpSpPr>
          <a:xfrm>
            <a:off x="3249106" y="4963571"/>
            <a:ext cx="6462900" cy="534562"/>
            <a:chOff x="3249106" y="4963571"/>
            <a:chExt cx="6462900" cy="534562"/>
          </a:xfrm>
        </p:grpSpPr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10C90D97-2252-3568-0DDF-1942CEFD5EAA}"/>
                </a:ext>
              </a:extLst>
            </p:cNvPr>
            <p:cNvCxnSpPr>
              <a:cxnSpLocks/>
            </p:cNvCxnSpPr>
            <p:nvPr/>
          </p:nvCxnSpPr>
          <p:spPr>
            <a:xfrm>
              <a:off x="3249106" y="5006227"/>
              <a:ext cx="6332085" cy="0"/>
            </a:xfrm>
            <a:prstGeom prst="straightConnector1">
              <a:avLst/>
            </a:prstGeom>
            <a:ln>
              <a:solidFill>
                <a:srgbClr val="8E1A6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4EFDC3F-646A-A01C-BEB4-B7DC599D0B40}"/>
                </a:ext>
              </a:extLst>
            </p:cNvPr>
            <p:cNvSpPr/>
            <p:nvPr/>
          </p:nvSpPr>
          <p:spPr>
            <a:xfrm>
              <a:off x="4699827" y="4963574"/>
              <a:ext cx="85305" cy="85305"/>
            </a:xfrm>
            <a:prstGeom prst="ellipse">
              <a:avLst/>
            </a:prstGeom>
            <a:solidFill>
              <a:srgbClr val="F7A500"/>
            </a:solidFill>
            <a:ln>
              <a:solidFill>
                <a:srgbClr val="8E1A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FCCB53A-01A1-0F25-7E54-40EBAFB1DA25}"/>
                </a:ext>
              </a:extLst>
            </p:cNvPr>
            <p:cNvSpPr/>
            <p:nvPr/>
          </p:nvSpPr>
          <p:spPr>
            <a:xfrm>
              <a:off x="5781236" y="4963573"/>
              <a:ext cx="85305" cy="85305"/>
            </a:xfrm>
            <a:prstGeom prst="ellipse">
              <a:avLst/>
            </a:prstGeom>
            <a:solidFill>
              <a:srgbClr val="F7A500"/>
            </a:solidFill>
            <a:ln>
              <a:solidFill>
                <a:srgbClr val="8E1A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B953509-0826-01E7-1622-59502AE91789}"/>
                </a:ext>
              </a:extLst>
            </p:cNvPr>
            <p:cNvSpPr/>
            <p:nvPr/>
          </p:nvSpPr>
          <p:spPr>
            <a:xfrm>
              <a:off x="6733955" y="4963572"/>
              <a:ext cx="85305" cy="85305"/>
            </a:xfrm>
            <a:prstGeom prst="ellipse">
              <a:avLst/>
            </a:prstGeom>
            <a:solidFill>
              <a:srgbClr val="F7A500"/>
            </a:solidFill>
            <a:ln>
              <a:solidFill>
                <a:srgbClr val="8E1A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1D4862C-5B67-A409-1E6F-553A466BB974}"/>
                </a:ext>
              </a:extLst>
            </p:cNvPr>
            <p:cNvSpPr/>
            <p:nvPr/>
          </p:nvSpPr>
          <p:spPr>
            <a:xfrm>
              <a:off x="7734091" y="4963572"/>
              <a:ext cx="85305" cy="85305"/>
            </a:xfrm>
            <a:prstGeom prst="ellipse">
              <a:avLst/>
            </a:prstGeom>
            <a:solidFill>
              <a:srgbClr val="F7A500"/>
            </a:solidFill>
            <a:ln>
              <a:solidFill>
                <a:srgbClr val="8E1A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7D6CE94-2F59-93C0-7810-41766BB946CC}"/>
                </a:ext>
              </a:extLst>
            </p:cNvPr>
            <p:cNvSpPr/>
            <p:nvPr/>
          </p:nvSpPr>
          <p:spPr>
            <a:xfrm>
              <a:off x="8747772" y="4963571"/>
              <a:ext cx="85305" cy="85305"/>
            </a:xfrm>
            <a:prstGeom prst="ellipse">
              <a:avLst/>
            </a:prstGeom>
            <a:solidFill>
              <a:srgbClr val="F7A500"/>
            </a:solidFill>
            <a:ln>
              <a:solidFill>
                <a:srgbClr val="8E1A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1423C1A-D3AB-41D0-5947-E95605A5FDEA}"/>
                </a:ext>
              </a:extLst>
            </p:cNvPr>
            <p:cNvSpPr txBox="1"/>
            <p:nvPr/>
          </p:nvSpPr>
          <p:spPr>
            <a:xfrm>
              <a:off x="4286505" y="5117691"/>
              <a:ext cx="1145815" cy="357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IN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Death of a relative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B0D4F1E-7CEF-DC5C-C9C4-07FD9C6F4DB8}"/>
                </a:ext>
              </a:extLst>
            </p:cNvPr>
            <p:cNvSpPr txBox="1"/>
            <p:nvPr/>
          </p:nvSpPr>
          <p:spPr>
            <a:xfrm>
              <a:off x="5408314" y="5117691"/>
              <a:ext cx="1145815" cy="357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IN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Major Health Event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C699FAB-4991-8E6B-EC46-61CE969AFF1D}"/>
                </a:ext>
              </a:extLst>
            </p:cNvPr>
            <p:cNvSpPr txBox="1"/>
            <p:nvPr/>
          </p:nvSpPr>
          <p:spPr>
            <a:xfrm>
              <a:off x="7561931" y="5143235"/>
              <a:ext cx="1101811" cy="229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IN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Tax benefit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B71B73B-D8D1-151A-CB36-8F3FBC22F621}"/>
                </a:ext>
              </a:extLst>
            </p:cNvPr>
            <p:cNvSpPr txBox="1"/>
            <p:nvPr/>
          </p:nvSpPr>
          <p:spPr>
            <a:xfrm>
              <a:off x="6625426" y="5135847"/>
              <a:ext cx="1101811" cy="357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IN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Financial change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C8332FF-1C25-78EC-240B-7238A295DFC7}"/>
                </a:ext>
              </a:extLst>
            </p:cNvPr>
            <p:cNvSpPr txBox="1"/>
            <p:nvPr/>
          </p:nvSpPr>
          <p:spPr>
            <a:xfrm>
              <a:off x="8610195" y="5140727"/>
              <a:ext cx="1101811" cy="357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IN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Natural disaster</a:t>
              </a: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7DBBFA5B-E25D-A911-5301-E5F8C69A0B72}"/>
                </a:ext>
              </a:extLst>
            </p:cNvPr>
            <p:cNvSpPr/>
            <p:nvPr/>
          </p:nvSpPr>
          <p:spPr>
            <a:xfrm>
              <a:off x="3832413" y="4969761"/>
              <a:ext cx="85305" cy="85305"/>
            </a:xfrm>
            <a:prstGeom prst="ellipse">
              <a:avLst/>
            </a:prstGeom>
            <a:solidFill>
              <a:srgbClr val="F7A500"/>
            </a:solidFill>
            <a:ln>
              <a:solidFill>
                <a:srgbClr val="8E1A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F2EC0C-442A-9B42-2554-229A20F26F59}"/>
                </a:ext>
              </a:extLst>
            </p:cNvPr>
            <p:cNvSpPr txBox="1"/>
            <p:nvPr/>
          </p:nvSpPr>
          <p:spPr>
            <a:xfrm>
              <a:off x="3419091" y="5123878"/>
              <a:ext cx="925241" cy="3574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1000"/>
                </a:lnSpc>
              </a:pPr>
              <a:r>
                <a:rPr lang="en-IN" sz="12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Social Media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893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72A6B215-C036-817B-E9D0-01F40C19FB47}"/>
              </a:ext>
            </a:extLst>
          </p:cNvPr>
          <p:cNvSpPr/>
          <p:nvPr/>
        </p:nvSpPr>
        <p:spPr>
          <a:xfrm>
            <a:off x="676470" y="359988"/>
            <a:ext cx="5550614" cy="5550614"/>
          </a:xfrm>
          <a:prstGeom prst="ellipse">
            <a:avLst/>
          </a:prstGeom>
          <a:solidFill>
            <a:srgbClr val="C914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1BB3EE-FC3F-8821-FEB6-5607427EF4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49586" cy="6858000"/>
          </a:xfrm>
          <a:prstGeom prst="rect">
            <a:avLst/>
          </a:prstGeom>
        </p:spPr>
      </p:pic>
      <p:sp>
        <p:nvSpPr>
          <p:cNvPr id="6" name="Speech Bubble: Rectangle 5">
            <a:extLst>
              <a:ext uri="{FF2B5EF4-FFF2-40B4-BE49-F238E27FC236}">
                <a16:creationId xmlns:a16="http://schemas.microsoft.com/office/drawing/2014/main" id="{B0254D51-989B-E004-FE93-A7C0DC42EF2D}"/>
              </a:ext>
            </a:extLst>
          </p:cNvPr>
          <p:cNvSpPr/>
          <p:nvPr/>
        </p:nvSpPr>
        <p:spPr>
          <a:xfrm>
            <a:off x="4491855" y="654441"/>
            <a:ext cx="2946123" cy="910582"/>
          </a:xfrm>
          <a:prstGeom prst="wedgeRectCallout">
            <a:avLst>
              <a:gd name="adj1" fmla="val -40576"/>
              <a:gd name="adj2" fmla="val 93269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FF9B4-C968-5F99-F05C-7E29C9218B26}"/>
              </a:ext>
            </a:extLst>
          </p:cNvPr>
          <p:cNvSpPr txBox="1"/>
          <p:nvPr/>
        </p:nvSpPr>
        <p:spPr>
          <a:xfrm>
            <a:off x="4570836" y="737574"/>
            <a:ext cx="2788159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so many insurance companies &amp; product types—how do I know which one is right for me?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031E79F2-BBAC-F7C2-BC44-BBC9AAE48559}"/>
              </a:ext>
            </a:extLst>
          </p:cNvPr>
          <p:cNvSpPr/>
          <p:nvPr/>
        </p:nvSpPr>
        <p:spPr>
          <a:xfrm>
            <a:off x="7660319" y="680710"/>
            <a:ext cx="3855209" cy="749361"/>
          </a:xfrm>
          <a:prstGeom prst="wedgeRectCallout">
            <a:avLst>
              <a:gd name="adj1" fmla="val 42540"/>
              <a:gd name="adj2" fmla="val 85590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8E5E30-D624-4669-F223-8EE67EB63854}"/>
              </a:ext>
            </a:extLst>
          </p:cNvPr>
          <p:cNvSpPr txBox="1"/>
          <p:nvPr/>
        </p:nvSpPr>
        <p:spPr>
          <a:xfrm>
            <a:off x="7722308" y="821988"/>
            <a:ext cx="372711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"I don’t have the time or energy to figure out all the details right now."</a:t>
            </a:r>
          </a:p>
        </p:txBody>
      </p:sp>
      <p:sp>
        <p:nvSpPr>
          <p:cNvPr id="13" name="Speech Bubble: Rectangle 12">
            <a:extLst>
              <a:ext uri="{FF2B5EF4-FFF2-40B4-BE49-F238E27FC236}">
                <a16:creationId xmlns:a16="http://schemas.microsoft.com/office/drawing/2014/main" id="{8D1B7E00-F559-FC33-594C-D4DD6512F426}"/>
              </a:ext>
            </a:extLst>
          </p:cNvPr>
          <p:cNvSpPr/>
          <p:nvPr/>
        </p:nvSpPr>
        <p:spPr>
          <a:xfrm>
            <a:off x="4491855" y="2423890"/>
            <a:ext cx="2946123" cy="910583"/>
          </a:xfrm>
          <a:prstGeom prst="wedgeRectCallout">
            <a:avLst>
              <a:gd name="adj1" fmla="val -50982"/>
              <a:gd name="adj2" fmla="val -88290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E54385-BB23-F731-06B8-84A83E104F12}"/>
              </a:ext>
            </a:extLst>
          </p:cNvPr>
          <p:cNvSpPr txBox="1"/>
          <p:nvPr/>
        </p:nvSpPr>
        <p:spPr>
          <a:xfrm>
            <a:off x="4556794" y="2532932"/>
            <a:ext cx="277604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"Is this agent pushing a product because it’s good for them, or because it’s right for me?"</a:t>
            </a:r>
          </a:p>
        </p:txBody>
      </p:sp>
      <p:sp>
        <p:nvSpPr>
          <p:cNvPr id="15" name="Speech Bubble: Rectangle 14">
            <a:extLst>
              <a:ext uri="{FF2B5EF4-FFF2-40B4-BE49-F238E27FC236}">
                <a16:creationId xmlns:a16="http://schemas.microsoft.com/office/drawing/2014/main" id="{FB2DC6D4-A2BB-6215-C45E-2BB66F684C74}"/>
              </a:ext>
            </a:extLst>
          </p:cNvPr>
          <p:cNvSpPr/>
          <p:nvPr/>
        </p:nvSpPr>
        <p:spPr>
          <a:xfrm>
            <a:off x="4490821" y="5250074"/>
            <a:ext cx="2835667" cy="910582"/>
          </a:xfrm>
          <a:prstGeom prst="wedgeRectCallout">
            <a:avLst>
              <a:gd name="adj1" fmla="val 39775"/>
              <a:gd name="adj2" fmla="val 79694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88EF17-1A5C-AEB5-E11B-23052811CFC8}"/>
              </a:ext>
            </a:extLst>
          </p:cNvPr>
          <p:cNvSpPr txBox="1"/>
          <p:nvPr/>
        </p:nvSpPr>
        <p:spPr>
          <a:xfrm>
            <a:off x="4553842" y="5345460"/>
            <a:ext cx="267516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"I don’t even know how much coverage I need. What if I end up paying for too much or too little?"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7EBFED-7A1B-FDCB-5085-DCCA65DECD37}"/>
              </a:ext>
            </a:extLst>
          </p:cNvPr>
          <p:cNvSpPr txBox="1"/>
          <p:nvPr/>
        </p:nvSpPr>
        <p:spPr>
          <a:xfrm>
            <a:off x="5419530" y="17532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dirty="0"/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C3CFB304-A9FD-F630-792B-459F0AB16D05}"/>
              </a:ext>
            </a:extLst>
          </p:cNvPr>
          <p:cNvSpPr/>
          <p:nvPr/>
        </p:nvSpPr>
        <p:spPr>
          <a:xfrm>
            <a:off x="7660320" y="3225429"/>
            <a:ext cx="3855210" cy="892881"/>
          </a:xfrm>
          <a:prstGeom prst="wedgeRectCallout">
            <a:avLst>
              <a:gd name="adj1" fmla="val 43097"/>
              <a:gd name="adj2" fmla="val -71196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7BFB78-673F-7ACB-8FC8-891A831C883A}"/>
              </a:ext>
            </a:extLst>
          </p:cNvPr>
          <p:cNvSpPr txBox="1"/>
          <p:nvPr/>
        </p:nvSpPr>
        <p:spPr>
          <a:xfrm>
            <a:off x="7726425" y="3429000"/>
            <a:ext cx="3723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Will I get enough value for my premiums? What if in future markets don’t respond well and I lose money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Speech Bubble: Rectangle 20">
            <a:extLst>
              <a:ext uri="{FF2B5EF4-FFF2-40B4-BE49-F238E27FC236}">
                <a16:creationId xmlns:a16="http://schemas.microsoft.com/office/drawing/2014/main" id="{9ED1C849-82C0-79FF-A635-125A72FC08CF}"/>
              </a:ext>
            </a:extLst>
          </p:cNvPr>
          <p:cNvSpPr/>
          <p:nvPr/>
        </p:nvSpPr>
        <p:spPr>
          <a:xfrm>
            <a:off x="4491855" y="3856420"/>
            <a:ext cx="2835667" cy="892881"/>
          </a:xfrm>
          <a:prstGeom prst="wedgeRectCallout">
            <a:avLst>
              <a:gd name="adj1" fmla="val 40196"/>
              <a:gd name="adj2" fmla="val 93202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92F4EAC-F169-A8D1-4056-037A8DBED73E}"/>
              </a:ext>
            </a:extLst>
          </p:cNvPr>
          <p:cNvSpPr txBox="1"/>
          <p:nvPr/>
        </p:nvSpPr>
        <p:spPr>
          <a:xfrm>
            <a:off x="4553842" y="4041250"/>
            <a:ext cx="27736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"I don’t have the time or energy to figure out all the details right now."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Speech Bubble: Rectangle 24">
            <a:extLst>
              <a:ext uri="{FF2B5EF4-FFF2-40B4-BE49-F238E27FC236}">
                <a16:creationId xmlns:a16="http://schemas.microsoft.com/office/drawing/2014/main" id="{9407059A-84D1-A1A8-A324-0A35FC588594}"/>
              </a:ext>
            </a:extLst>
          </p:cNvPr>
          <p:cNvSpPr/>
          <p:nvPr/>
        </p:nvSpPr>
        <p:spPr>
          <a:xfrm>
            <a:off x="7660320" y="1969854"/>
            <a:ext cx="3855208" cy="892881"/>
          </a:xfrm>
          <a:prstGeom prst="wedgeRectCallout">
            <a:avLst>
              <a:gd name="adj1" fmla="val -38079"/>
              <a:gd name="adj2" fmla="val -91490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817E1A-F5CA-7FA9-3493-72497F4585E8}"/>
              </a:ext>
            </a:extLst>
          </p:cNvPr>
          <p:cNvSpPr txBox="1"/>
          <p:nvPr/>
        </p:nvSpPr>
        <p:spPr>
          <a:xfrm>
            <a:off x="7760692" y="2134742"/>
            <a:ext cx="3650347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 many conflicting views about ULIPs &amp; endowment plans. Who should I listen to?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801BFC40-C9A4-1DEB-2BFE-04B2A7D3D9F7}"/>
              </a:ext>
            </a:extLst>
          </p:cNvPr>
          <p:cNvSpPr/>
          <p:nvPr/>
        </p:nvSpPr>
        <p:spPr>
          <a:xfrm>
            <a:off x="7660320" y="4395644"/>
            <a:ext cx="3855208" cy="588364"/>
          </a:xfrm>
          <a:prstGeom prst="wedgeRectCallout">
            <a:avLst>
              <a:gd name="adj1" fmla="val 44839"/>
              <a:gd name="adj2" fmla="val 98424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2B382BA-E0A8-0EC5-1663-CD3B3CFFC269}"/>
              </a:ext>
            </a:extLst>
          </p:cNvPr>
          <p:cNvSpPr txBox="1"/>
          <p:nvPr/>
        </p:nvSpPr>
        <p:spPr>
          <a:xfrm>
            <a:off x="7799078" y="4443604"/>
            <a:ext cx="360599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I've heard stories of people struggling to get their claims settled</a:t>
            </a:r>
          </a:p>
        </p:txBody>
      </p:sp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44955EA5-BAAD-12F8-BDF5-E12C0CDC03F5}"/>
              </a:ext>
            </a:extLst>
          </p:cNvPr>
          <p:cNvSpPr/>
          <p:nvPr/>
        </p:nvSpPr>
        <p:spPr>
          <a:xfrm>
            <a:off x="7660320" y="5322308"/>
            <a:ext cx="3855208" cy="838348"/>
          </a:xfrm>
          <a:prstGeom prst="wedgeRectCallout">
            <a:avLst>
              <a:gd name="adj1" fmla="val 39775"/>
              <a:gd name="adj2" fmla="val 79694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A4D7366-D921-56D9-381F-DE59A2E6A092}"/>
              </a:ext>
            </a:extLst>
          </p:cNvPr>
          <p:cNvSpPr txBox="1"/>
          <p:nvPr/>
        </p:nvSpPr>
        <p:spPr>
          <a:xfrm>
            <a:off x="7804656" y="5479872"/>
            <a:ext cx="359483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if my financial situation changes? Will I be able to keep paying?"</a:t>
            </a:r>
            <a:endParaRPr lang="en-IN" sz="1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015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B3025-1A20-103B-C1C7-2AB8F4EDA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6">
            <a:extLst>
              <a:ext uri="{FF2B5EF4-FFF2-40B4-BE49-F238E27FC236}">
                <a16:creationId xmlns:a16="http://schemas.microsoft.com/office/drawing/2014/main" id="{F5A2DE92-D641-6059-7662-79234D61FCA2}"/>
              </a:ext>
            </a:extLst>
          </p:cNvPr>
          <p:cNvSpPr txBox="1"/>
          <p:nvPr/>
        </p:nvSpPr>
        <p:spPr>
          <a:xfrm>
            <a:off x="894733" y="532103"/>
            <a:ext cx="8655379" cy="6001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1700" b="1" dirty="0">
                <a:latin typeface="Bahnschrift" panose="020B0502040204020203" pitchFamily="34" charset="0"/>
              </a:rPr>
              <a:t>LEADING TO </a:t>
            </a:r>
            <a:br>
              <a:rPr lang="en-US" sz="1700" b="1" dirty="0">
                <a:latin typeface="Bahnschrift" panose="020B0502040204020203" pitchFamily="34" charset="0"/>
              </a:rPr>
            </a:br>
            <a:r>
              <a:rPr lang="en-US" sz="2200" b="1" dirty="0">
                <a:solidFill>
                  <a:srgbClr val="C91429"/>
                </a:solidFill>
                <a:latin typeface="Bahnschrift" panose="020B0502040204020203" pitchFamily="34" charset="0"/>
              </a:rPr>
              <a:t>TWO DISTINCT WAYS OF DECISION-MAKING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79DC98F-48CC-D439-949C-698F6766FF38}"/>
              </a:ext>
            </a:extLst>
          </p:cNvPr>
          <p:cNvCxnSpPr>
            <a:cxnSpLocks/>
          </p:cNvCxnSpPr>
          <p:nvPr/>
        </p:nvCxnSpPr>
        <p:spPr>
          <a:xfrm>
            <a:off x="688733" y="1594869"/>
            <a:ext cx="10645444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60C357B4-9C10-6D15-7192-FE6FA1CA4ED1}"/>
              </a:ext>
            </a:extLst>
          </p:cNvPr>
          <p:cNvSpPr txBox="1"/>
          <p:nvPr/>
        </p:nvSpPr>
        <p:spPr>
          <a:xfrm>
            <a:off x="894733" y="1458791"/>
            <a:ext cx="774048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3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7F01FA-78BC-6A92-17C4-40726F36259F}"/>
              </a:ext>
            </a:extLst>
          </p:cNvPr>
          <p:cNvSpPr txBox="1"/>
          <p:nvPr/>
        </p:nvSpPr>
        <p:spPr>
          <a:xfrm>
            <a:off x="9593849" y="1454061"/>
            <a:ext cx="1547770" cy="2923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3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INDEPEDENDENT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769D52D-BD3F-F1A7-CE87-2E1E5F42D6D4}"/>
              </a:ext>
            </a:extLst>
          </p:cNvPr>
          <p:cNvSpPr txBox="1"/>
          <p:nvPr/>
        </p:nvSpPr>
        <p:spPr>
          <a:xfrm>
            <a:off x="735976" y="3534713"/>
            <a:ext cx="202782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5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“COACH-ME”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FF21D07-CEFF-8919-46FB-409047EB08F0}"/>
              </a:ext>
            </a:extLst>
          </p:cNvPr>
          <p:cNvSpPr txBox="1"/>
          <p:nvPr/>
        </p:nvSpPr>
        <p:spPr>
          <a:xfrm>
            <a:off x="9563723" y="3534713"/>
            <a:ext cx="189230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500" b="1" dirty="0">
                <a:solidFill>
                  <a:sysClr val="windowText" lastClr="000000">
                    <a:hueOff val="0"/>
                    <a:satOff val="0"/>
                    <a:lumOff val="0"/>
                    <a:alphaOff val="0"/>
                  </a:sysClr>
                </a:solidFill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SELF-GUIDED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B638CAC-4DF8-D24B-5555-AB2D1E925B59}"/>
              </a:ext>
            </a:extLst>
          </p:cNvPr>
          <p:cNvSpPr txBox="1"/>
          <p:nvPr/>
        </p:nvSpPr>
        <p:spPr>
          <a:xfrm>
            <a:off x="6782540" y="3938000"/>
            <a:ext cx="47154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know their needs &amp;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prefer to be in control of the entire process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using their own research to compare, analyze &amp; choose the best option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Many are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concerned that an agent might push an agenda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leading them to second-guess recommendations and hence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prefer On-Demand Assistance to reinforce or refine their choices.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may or may not be in learning phase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&amp; hence appreciate experts who can help them connect the dots, rather than just sell a policy.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2" name="Picture 8" descr="Does A Single Person Need Life Insurance? | AmFi Life">
            <a:extLst>
              <a:ext uri="{FF2B5EF4-FFF2-40B4-BE49-F238E27FC236}">
                <a16:creationId xmlns:a16="http://schemas.microsoft.com/office/drawing/2014/main" id="{FE57FA32-614D-8317-638E-E0DA2D86A4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13736"/>
          <a:stretch/>
        </p:blipFill>
        <p:spPr bwMode="auto">
          <a:xfrm>
            <a:off x="9468045" y="1930873"/>
            <a:ext cx="1547770" cy="153981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Now, know how your insurance agent is being paid for policy sold to you -  The Economic Times">
            <a:extLst>
              <a:ext uri="{FF2B5EF4-FFF2-40B4-BE49-F238E27FC236}">
                <a16:creationId xmlns:a16="http://schemas.microsoft.com/office/drawing/2014/main" id="{7063C0F6-98E3-3A6C-33E3-56CA1ECC5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5" r="12638"/>
          <a:stretch/>
        </p:blipFill>
        <p:spPr bwMode="auto">
          <a:xfrm>
            <a:off x="688733" y="1887257"/>
            <a:ext cx="1547770" cy="15449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5" name="Speech Bubble: Rectangle 1024">
            <a:extLst>
              <a:ext uri="{FF2B5EF4-FFF2-40B4-BE49-F238E27FC236}">
                <a16:creationId xmlns:a16="http://schemas.microsoft.com/office/drawing/2014/main" id="{FA7FB8E8-5F79-A5B3-D2AB-E9871DF5FC17}"/>
              </a:ext>
            </a:extLst>
          </p:cNvPr>
          <p:cNvSpPr/>
          <p:nvPr/>
        </p:nvSpPr>
        <p:spPr>
          <a:xfrm>
            <a:off x="2349328" y="1824338"/>
            <a:ext cx="2315701" cy="835615"/>
          </a:xfrm>
          <a:prstGeom prst="wedgeRectCallout">
            <a:avLst>
              <a:gd name="adj1" fmla="val -38075"/>
              <a:gd name="adj2" fmla="val 87595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E5EAF149-FCD3-7653-6CC2-468EE2415E27}"/>
              </a:ext>
            </a:extLst>
          </p:cNvPr>
          <p:cNvSpPr txBox="1"/>
          <p:nvPr/>
        </p:nvSpPr>
        <p:spPr>
          <a:xfrm>
            <a:off x="2513751" y="1943187"/>
            <a:ext cx="23157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"This is overwhelming. I need help making sense of all of these options &amp; finding the right coverage for me."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9" name="Speech Bubble: Rectangle 1028">
            <a:extLst>
              <a:ext uri="{FF2B5EF4-FFF2-40B4-BE49-F238E27FC236}">
                <a16:creationId xmlns:a16="http://schemas.microsoft.com/office/drawing/2014/main" id="{0F3810C1-5C1A-63D8-BF62-6D0A9A0F8ECC}"/>
              </a:ext>
            </a:extLst>
          </p:cNvPr>
          <p:cNvSpPr/>
          <p:nvPr/>
        </p:nvSpPr>
        <p:spPr>
          <a:xfrm>
            <a:off x="7039519" y="1824338"/>
            <a:ext cx="2353309" cy="835615"/>
          </a:xfrm>
          <a:prstGeom prst="wedgeRectCallout">
            <a:avLst>
              <a:gd name="adj1" fmla="val 38986"/>
              <a:gd name="adj2" fmla="val 86555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DB1CB61A-9437-4FCE-0468-940F01878FED}"/>
              </a:ext>
            </a:extLst>
          </p:cNvPr>
          <p:cNvSpPr txBox="1"/>
          <p:nvPr/>
        </p:nvSpPr>
        <p:spPr>
          <a:xfrm>
            <a:off x="7166334" y="1906048"/>
            <a:ext cx="222649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 want space to explore &amp; build knowledge on my own to find out which coverage option is best for me."</a:t>
            </a:r>
          </a:p>
        </p:txBody>
      </p:sp>
      <p:sp>
        <p:nvSpPr>
          <p:cNvPr id="1035" name="TextBox 1034">
            <a:extLst>
              <a:ext uri="{FF2B5EF4-FFF2-40B4-BE49-F238E27FC236}">
                <a16:creationId xmlns:a16="http://schemas.microsoft.com/office/drawing/2014/main" id="{FF8ABC0C-1A11-5856-350F-6D9E7D44B687}"/>
              </a:ext>
            </a:extLst>
          </p:cNvPr>
          <p:cNvSpPr txBox="1"/>
          <p:nvPr/>
        </p:nvSpPr>
        <p:spPr>
          <a:xfrm>
            <a:off x="735974" y="3938000"/>
            <a:ext cx="453706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 expertise and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human connection, seeing agents or advisors as trusted partners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guild knowledge, understanding &amp; confidence to make decisions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Shaped by a mix of uncertainty, time constraints, aversion to complexity &amp; the ‘emotional weight’ of the purchase.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small </a:t>
            </a:r>
            <a:r>
              <a:rPr lang="en-IN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subset also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cross-check or validate advice independently before fully committing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3B299CD9-FA06-0F0F-8461-2A0220381390}"/>
              </a:ext>
            </a:extLst>
          </p:cNvPr>
          <p:cNvCxnSpPr>
            <a:cxnSpLocks/>
          </p:cNvCxnSpPr>
          <p:nvPr/>
        </p:nvCxnSpPr>
        <p:spPr>
          <a:xfrm>
            <a:off x="5937927" y="1987734"/>
            <a:ext cx="0" cy="37402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65" name="Group 1064">
            <a:extLst>
              <a:ext uri="{FF2B5EF4-FFF2-40B4-BE49-F238E27FC236}">
                <a16:creationId xmlns:a16="http://schemas.microsoft.com/office/drawing/2014/main" id="{DD13F31D-4328-3B40-66F3-C577409214E7}"/>
              </a:ext>
            </a:extLst>
          </p:cNvPr>
          <p:cNvGrpSpPr/>
          <p:nvPr/>
        </p:nvGrpSpPr>
        <p:grpSpPr>
          <a:xfrm>
            <a:off x="669318" y="5792047"/>
            <a:ext cx="11107921" cy="833980"/>
            <a:chOff x="669318" y="5792047"/>
            <a:chExt cx="11107921" cy="833980"/>
          </a:xfrm>
        </p:grpSpPr>
        <p:sp>
          <p:nvSpPr>
            <p:cNvPr id="1062" name="Right Triangle 1061">
              <a:extLst>
                <a:ext uri="{FF2B5EF4-FFF2-40B4-BE49-F238E27FC236}">
                  <a16:creationId xmlns:a16="http://schemas.microsoft.com/office/drawing/2014/main" id="{1183F505-078E-FFED-548F-38771E907BB1}"/>
                </a:ext>
              </a:extLst>
            </p:cNvPr>
            <p:cNvSpPr/>
            <p:nvPr/>
          </p:nvSpPr>
          <p:spPr>
            <a:xfrm flipH="1">
              <a:off x="1668780" y="5792047"/>
              <a:ext cx="9829207" cy="734259"/>
            </a:xfrm>
            <a:prstGeom prst="rtTriangle">
              <a:avLst/>
            </a:prstGeom>
            <a:gradFill flip="none" rotWithShape="1">
              <a:gsLst>
                <a:gs pos="40000">
                  <a:srgbClr val="F7A500"/>
                </a:gs>
                <a:gs pos="7000">
                  <a:srgbClr val="8E1A61"/>
                </a:gs>
                <a:gs pos="90000">
                  <a:srgbClr val="FFFF0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061" name="Title 1">
              <a:extLst>
                <a:ext uri="{FF2B5EF4-FFF2-40B4-BE49-F238E27FC236}">
                  <a16:creationId xmlns:a16="http://schemas.microsoft.com/office/drawing/2014/main" id="{42505A77-55C5-E249-D33D-47BA0C7DF348}"/>
                </a:ext>
              </a:extLst>
            </p:cNvPr>
            <p:cNvSpPr txBox="1">
              <a:spLocks/>
            </p:cNvSpPr>
            <p:nvPr/>
          </p:nvSpPr>
          <p:spPr>
            <a:xfrm>
              <a:off x="5683884" y="6246160"/>
              <a:ext cx="3233973" cy="280146"/>
            </a:xfrm>
            <a:prstGeom prst="rect">
              <a:avLst/>
            </a:prstGeom>
            <a:noFill/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2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DIGITAL AIDS DECISION-MAKING JOURNEY</a:t>
              </a:r>
              <a:endParaRPr lang="en-IN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63" name="Title 1">
              <a:extLst>
                <a:ext uri="{FF2B5EF4-FFF2-40B4-BE49-F238E27FC236}">
                  <a16:creationId xmlns:a16="http://schemas.microsoft.com/office/drawing/2014/main" id="{7A64216F-B855-90B4-2211-A2EBEDAEE5E5}"/>
                </a:ext>
              </a:extLst>
            </p:cNvPr>
            <p:cNvSpPr txBox="1">
              <a:spLocks/>
            </p:cNvSpPr>
            <p:nvPr/>
          </p:nvSpPr>
          <p:spPr>
            <a:xfrm>
              <a:off x="10341064" y="6246160"/>
              <a:ext cx="1436175" cy="260601"/>
            </a:xfrm>
            <a:prstGeom prst="rect">
              <a:avLst/>
            </a:prstGeom>
            <a:noFill/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IN" sz="1000" b="1" dirty="0">
                  <a:solidFill>
                    <a:schemeClr val="bg1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HIGH RELIANCE</a:t>
              </a:r>
            </a:p>
          </p:txBody>
        </p:sp>
        <p:sp>
          <p:nvSpPr>
            <p:cNvPr id="1064" name="Title 1">
              <a:extLst>
                <a:ext uri="{FF2B5EF4-FFF2-40B4-BE49-F238E27FC236}">
                  <a16:creationId xmlns:a16="http://schemas.microsoft.com/office/drawing/2014/main" id="{9FFBF82A-A1E6-1F11-643F-7CBEFC607BF9}"/>
                </a:ext>
              </a:extLst>
            </p:cNvPr>
            <p:cNvSpPr txBox="1">
              <a:spLocks/>
            </p:cNvSpPr>
            <p:nvPr/>
          </p:nvSpPr>
          <p:spPr>
            <a:xfrm>
              <a:off x="669318" y="6365426"/>
              <a:ext cx="1077437" cy="260601"/>
            </a:xfrm>
            <a:prstGeom prst="rect">
              <a:avLst/>
            </a:prstGeom>
            <a:solidFill>
              <a:schemeClr val="bg1"/>
            </a:solidFill>
          </p:spPr>
          <p:txBody>
            <a:bodyPr/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17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IN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LOW RELIANCE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76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3BEB1-9FEF-2F06-3A17-2E33ACFEE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5" name="Oval 15414">
            <a:extLst>
              <a:ext uri="{FF2B5EF4-FFF2-40B4-BE49-F238E27FC236}">
                <a16:creationId xmlns:a16="http://schemas.microsoft.com/office/drawing/2014/main" id="{ED58406B-58B6-DEDF-F2D6-6C063E9E7085}"/>
              </a:ext>
            </a:extLst>
          </p:cNvPr>
          <p:cNvSpPr/>
          <p:nvPr/>
        </p:nvSpPr>
        <p:spPr>
          <a:xfrm>
            <a:off x="691746" y="1392246"/>
            <a:ext cx="4523605" cy="4523605"/>
          </a:xfrm>
          <a:prstGeom prst="ellipse">
            <a:avLst/>
          </a:prstGeom>
          <a:solidFill>
            <a:srgbClr val="C914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23110D-962A-D30B-4D7B-B2AC4722D6D8}"/>
              </a:ext>
            </a:extLst>
          </p:cNvPr>
          <p:cNvSpPr txBox="1"/>
          <p:nvPr/>
        </p:nvSpPr>
        <p:spPr>
          <a:xfrm>
            <a:off x="761939" y="427219"/>
            <a:ext cx="724096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DECODING THE </a:t>
            </a:r>
            <a:br>
              <a:rPr lang="en-IN" sz="2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2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JOURNEY ON YOUTUBE</a:t>
            </a:r>
          </a:p>
        </p:txBody>
      </p:sp>
      <p:pic>
        <p:nvPicPr>
          <p:cNvPr id="15362" name="Picture 2" descr="Navigating purchase behavior &amp; decision-making - Think with Google">
            <a:extLst>
              <a:ext uri="{FF2B5EF4-FFF2-40B4-BE49-F238E27FC236}">
                <a16:creationId xmlns:a16="http://schemas.microsoft.com/office/drawing/2014/main" id="{396C4FC4-46E5-A912-0B51-69ADC8674A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1" t="3971" r="27857" b="3651"/>
          <a:stretch/>
        </p:blipFill>
        <p:spPr bwMode="auto">
          <a:xfrm>
            <a:off x="6626018" y="657237"/>
            <a:ext cx="4908191" cy="585342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159B6A-68E6-982A-6AE9-52E15BDAA1A5}"/>
              </a:ext>
            </a:extLst>
          </p:cNvPr>
          <p:cNvSpPr/>
          <p:nvPr/>
        </p:nvSpPr>
        <p:spPr>
          <a:xfrm>
            <a:off x="6995861" y="3323739"/>
            <a:ext cx="1682523" cy="315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D06EEA3-3CBE-E721-6A9F-0437ADA7DA49}"/>
              </a:ext>
            </a:extLst>
          </p:cNvPr>
          <p:cNvSpPr/>
          <p:nvPr/>
        </p:nvSpPr>
        <p:spPr>
          <a:xfrm>
            <a:off x="9454548" y="3268477"/>
            <a:ext cx="1682523" cy="315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AC5B143-0042-56A5-7E61-5B124D3603A1}"/>
              </a:ext>
            </a:extLst>
          </p:cNvPr>
          <p:cNvGrpSpPr/>
          <p:nvPr/>
        </p:nvGrpSpPr>
        <p:grpSpPr>
          <a:xfrm>
            <a:off x="8407480" y="2619140"/>
            <a:ext cx="256261" cy="256261"/>
            <a:chOff x="4511799" y="2683757"/>
            <a:chExt cx="243722" cy="24372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CD519EC-7663-0892-CE0B-F125BB7DC876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7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5A80346F-CB46-DB31-98B4-9A7302ACCA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5CF1FF6-0A95-C465-C665-C9F2739BE322}"/>
              </a:ext>
            </a:extLst>
          </p:cNvPr>
          <p:cNvGrpSpPr/>
          <p:nvPr/>
        </p:nvGrpSpPr>
        <p:grpSpPr>
          <a:xfrm>
            <a:off x="7545351" y="2323666"/>
            <a:ext cx="256261" cy="256261"/>
            <a:chOff x="4511799" y="2683757"/>
            <a:chExt cx="243722" cy="24372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022341B-1F90-604C-225B-14F93B76E844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2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3187901A-134A-4CB3-DA67-7102A027D1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9038B8D-911D-2066-E54E-4FACFE5889A8}"/>
              </a:ext>
            </a:extLst>
          </p:cNvPr>
          <p:cNvGrpSpPr/>
          <p:nvPr/>
        </p:nvGrpSpPr>
        <p:grpSpPr>
          <a:xfrm>
            <a:off x="6626018" y="3481475"/>
            <a:ext cx="256261" cy="256261"/>
            <a:chOff x="4511799" y="2683757"/>
            <a:chExt cx="243722" cy="24372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923789-B81B-8A39-6C8D-D068E95C1A76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5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2A8452EC-88C8-2010-7820-48BDF722B7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CFF7444-AAFD-83D8-6926-3191C8A1DF17}"/>
              </a:ext>
            </a:extLst>
          </p:cNvPr>
          <p:cNvGrpSpPr/>
          <p:nvPr/>
        </p:nvGrpSpPr>
        <p:grpSpPr>
          <a:xfrm>
            <a:off x="8159960" y="4221083"/>
            <a:ext cx="256261" cy="256261"/>
            <a:chOff x="4511799" y="2683757"/>
            <a:chExt cx="243722" cy="24372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1F9B34-282C-E57A-E60C-6E17A65C9476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8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FF044073-71DE-DFC0-8108-E5540D9636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B08C701-0524-01AC-AB21-677B700B166A}"/>
              </a:ext>
            </a:extLst>
          </p:cNvPr>
          <p:cNvGrpSpPr/>
          <p:nvPr/>
        </p:nvGrpSpPr>
        <p:grpSpPr>
          <a:xfrm>
            <a:off x="9558783" y="2552833"/>
            <a:ext cx="256261" cy="256261"/>
            <a:chOff x="4511799" y="2683757"/>
            <a:chExt cx="243722" cy="24372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0EF005C-9587-1825-4B9D-10C1BEE7B8A1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1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FA3A1B9D-358E-34C2-756F-7D3FFEF395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6F0A22C-E495-B306-FD64-CD024AF4E3C5}"/>
              </a:ext>
            </a:extLst>
          </p:cNvPr>
          <p:cNvGrpSpPr/>
          <p:nvPr/>
        </p:nvGrpSpPr>
        <p:grpSpPr>
          <a:xfrm>
            <a:off x="11179645" y="3127112"/>
            <a:ext cx="256261" cy="256261"/>
            <a:chOff x="4511799" y="2683757"/>
            <a:chExt cx="243722" cy="24372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042BFB0-E2CE-6DEB-6AEF-2D7830946394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4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D82E3EFE-F6FF-E448-8BBE-DF804217FF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006B12-72F2-F879-DF5D-F817881C9C21}"/>
              </a:ext>
            </a:extLst>
          </p:cNvPr>
          <p:cNvGrpSpPr/>
          <p:nvPr/>
        </p:nvGrpSpPr>
        <p:grpSpPr>
          <a:xfrm>
            <a:off x="10725055" y="4199616"/>
            <a:ext cx="256261" cy="256261"/>
            <a:chOff x="4511799" y="2683757"/>
            <a:chExt cx="243722" cy="24372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7F32301-7D5D-7C70-9FA6-64533760D3C9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7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E6070DED-E6F8-3BE0-1695-8EAB08625A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B8D4264-3614-A2AB-C6C3-8133428D67CD}"/>
              </a:ext>
            </a:extLst>
          </p:cNvPr>
          <p:cNvGrpSpPr/>
          <p:nvPr/>
        </p:nvGrpSpPr>
        <p:grpSpPr>
          <a:xfrm>
            <a:off x="9302523" y="3898515"/>
            <a:ext cx="256261" cy="256261"/>
            <a:chOff x="4511799" y="2683757"/>
            <a:chExt cx="243722" cy="243722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79D4681-69AB-8317-AF2A-768A308C2241}"/>
                </a:ext>
              </a:extLst>
            </p:cNvPr>
            <p:cNvSpPr/>
            <p:nvPr/>
          </p:nvSpPr>
          <p:spPr>
            <a:xfrm>
              <a:off x="4558072" y="2742556"/>
              <a:ext cx="151177" cy="1261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40" name="Picture 4" descr="Free Youtube Logo Icon - Free Download Logos Logo Icons | IconScout">
              <a:extLst>
                <a:ext uri="{FF2B5EF4-FFF2-40B4-BE49-F238E27FC236}">
                  <a16:creationId xmlns:a16="http://schemas.microsoft.com/office/drawing/2014/main" id="{9515720C-7F8E-06D9-7DC2-7B1B174669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1799" y="2683757"/>
              <a:ext cx="243722" cy="2437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5749723-0FF8-3EF7-65EB-B654BD205801}"/>
              </a:ext>
            </a:extLst>
          </p:cNvPr>
          <p:cNvGrpSpPr/>
          <p:nvPr/>
        </p:nvGrpSpPr>
        <p:grpSpPr>
          <a:xfrm>
            <a:off x="10529903" y="1854359"/>
            <a:ext cx="1214335" cy="485416"/>
            <a:chOff x="4416387" y="4369121"/>
            <a:chExt cx="1252894" cy="461665"/>
          </a:xfrm>
        </p:grpSpPr>
        <p:sp>
          <p:nvSpPr>
            <p:cNvPr id="41" name="Speech Bubble: Rectangle 40">
              <a:extLst>
                <a:ext uri="{FF2B5EF4-FFF2-40B4-BE49-F238E27FC236}">
                  <a16:creationId xmlns:a16="http://schemas.microsoft.com/office/drawing/2014/main" id="{032F09F7-ACFD-BE99-27EF-0851FB8B255F}"/>
                </a:ext>
              </a:extLst>
            </p:cNvPr>
            <p:cNvSpPr/>
            <p:nvPr/>
          </p:nvSpPr>
          <p:spPr>
            <a:xfrm>
              <a:off x="4437875" y="4369121"/>
              <a:ext cx="1231406" cy="461665"/>
            </a:xfrm>
            <a:prstGeom prst="wedgeRectCallout">
              <a:avLst>
                <a:gd name="adj1" fmla="val -47695"/>
                <a:gd name="adj2" fmla="val 84133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0EDA572-9BA1-2A27-5556-DF62552D36D3}"/>
                </a:ext>
              </a:extLst>
            </p:cNvPr>
            <p:cNvSpPr txBox="1"/>
            <p:nvPr/>
          </p:nvSpPr>
          <p:spPr>
            <a:xfrm>
              <a:off x="4416387" y="4408376"/>
              <a:ext cx="122019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algn="ctr">
                <a:buNone/>
              </a:pPr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CHOOSING THE RIGHT POLICY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09CED39-8EF3-D781-5567-7EFDE8514CB7}"/>
              </a:ext>
            </a:extLst>
          </p:cNvPr>
          <p:cNvGrpSpPr/>
          <p:nvPr/>
        </p:nvGrpSpPr>
        <p:grpSpPr>
          <a:xfrm>
            <a:off x="7214708" y="3483158"/>
            <a:ext cx="1294756" cy="485416"/>
            <a:chOff x="4437875" y="4369121"/>
            <a:chExt cx="1231406" cy="461665"/>
          </a:xfrm>
        </p:grpSpPr>
        <p:sp>
          <p:nvSpPr>
            <p:cNvPr id="44" name="Speech Bubble: Rectangle 43">
              <a:extLst>
                <a:ext uri="{FF2B5EF4-FFF2-40B4-BE49-F238E27FC236}">
                  <a16:creationId xmlns:a16="http://schemas.microsoft.com/office/drawing/2014/main" id="{6BEE62F8-4860-56E1-8F3B-03AF54A3A480}"/>
                </a:ext>
              </a:extLst>
            </p:cNvPr>
            <p:cNvSpPr/>
            <p:nvPr/>
          </p:nvSpPr>
          <p:spPr>
            <a:xfrm>
              <a:off x="4437875" y="4369121"/>
              <a:ext cx="1231406" cy="461665"/>
            </a:xfrm>
            <a:prstGeom prst="wedgeRectCallout">
              <a:avLst>
                <a:gd name="adj1" fmla="val -34700"/>
                <a:gd name="adj2" fmla="val 86931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854CE39-C1C6-0811-6962-65309018F37B}"/>
                </a:ext>
              </a:extLst>
            </p:cNvPr>
            <p:cNvSpPr txBox="1"/>
            <p:nvPr/>
          </p:nvSpPr>
          <p:spPr>
            <a:xfrm>
              <a:off x="4449083" y="4382934"/>
              <a:ext cx="122019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UNDERSTANDING INSURANCE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8904E4F-9462-E9F1-A0B5-E380CEA06E86}"/>
              </a:ext>
            </a:extLst>
          </p:cNvPr>
          <p:cNvGrpSpPr/>
          <p:nvPr/>
        </p:nvGrpSpPr>
        <p:grpSpPr>
          <a:xfrm>
            <a:off x="9955851" y="3467665"/>
            <a:ext cx="1020164" cy="485416"/>
            <a:chOff x="4381686" y="4369121"/>
            <a:chExt cx="970248" cy="461665"/>
          </a:xfrm>
        </p:grpSpPr>
        <p:sp>
          <p:nvSpPr>
            <p:cNvPr id="47" name="Speech Bubble: Rectangle 46">
              <a:extLst>
                <a:ext uri="{FF2B5EF4-FFF2-40B4-BE49-F238E27FC236}">
                  <a16:creationId xmlns:a16="http://schemas.microsoft.com/office/drawing/2014/main" id="{091D9193-C9E5-0E84-2D60-C5EC6D3BB6C4}"/>
                </a:ext>
              </a:extLst>
            </p:cNvPr>
            <p:cNvSpPr/>
            <p:nvPr/>
          </p:nvSpPr>
          <p:spPr>
            <a:xfrm>
              <a:off x="4437875" y="4369121"/>
              <a:ext cx="906132" cy="461665"/>
            </a:xfrm>
            <a:prstGeom prst="wedgeRectCallout">
              <a:avLst>
                <a:gd name="adj1" fmla="val 69877"/>
                <a:gd name="adj2" fmla="val -7326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AC93EA2-9AEB-7E25-5DD8-769B69E97F31}"/>
                </a:ext>
              </a:extLst>
            </p:cNvPr>
            <p:cNvSpPr txBox="1"/>
            <p:nvPr/>
          </p:nvSpPr>
          <p:spPr>
            <a:xfrm>
              <a:off x="4381686" y="4415707"/>
              <a:ext cx="970248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FINDING THE BEST POLICY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B3A8C8D-F8B7-3101-A05A-BCE33AD7211A}"/>
              </a:ext>
            </a:extLst>
          </p:cNvPr>
          <p:cNvGrpSpPr/>
          <p:nvPr/>
        </p:nvGrpSpPr>
        <p:grpSpPr>
          <a:xfrm>
            <a:off x="6091311" y="2109369"/>
            <a:ext cx="981152" cy="485416"/>
            <a:chOff x="4513509" y="4508482"/>
            <a:chExt cx="756433" cy="461665"/>
          </a:xfrm>
        </p:grpSpPr>
        <p:sp>
          <p:nvSpPr>
            <p:cNvPr id="51" name="Speech Bubble: Rectangle 50">
              <a:extLst>
                <a:ext uri="{FF2B5EF4-FFF2-40B4-BE49-F238E27FC236}">
                  <a16:creationId xmlns:a16="http://schemas.microsoft.com/office/drawing/2014/main" id="{BA0C08F7-E991-1E19-553F-7551612CA81E}"/>
                </a:ext>
              </a:extLst>
            </p:cNvPr>
            <p:cNvSpPr/>
            <p:nvPr/>
          </p:nvSpPr>
          <p:spPr>
            <a:xfrm>
              <a:off x="4513509" y="4508482"/>
              <a:ext cx="756433" cy="461665"/>
            </a:xfrm>
            <a:prstGeom prst="wedgeRectCallout">
              <a:avLst>
                <a:gd name="adj1" fmla="val 29579"/>
                <a:gd name="adj2" fmla="val 93210"/>
              </a:avLst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ED3B0CE9-744F-83E5-9E95-BB9FD06025E0}"/>
                </a:ext>
              </a:extLst>
            </p:cNvPr>
            <p:cNvSpPr txBox="1"/>
            <p:nvPr/>
          </p:nvSpPr>
          <p:spPr>
            <a:xfrm>
              <a:off x="4565287" y="4544665"/>
              <a:ext cx="652876" cy="3805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PLANNING FINANCES</a:t>
              </a:r>
            </a:p>
          </p:txBody>
        </p:sp>
      </p:grpSp>
      <p:grpSp>
        <p:nvGrpSpPr>
          <p:cNvPr id="57" name="Google Shape;294;p8">
            <a:extLst>
              <a:ext uri="{FF2B5EF4-FFF2-40B4-BE49-F238E27FC236}">
                <a16:creationId xmlns:a16="http://schemas.microsoft.com/office/drawing/2014/main" id="{1AB964C0-ADE1-3D3A-5418-D8FE099208C3}"/>
              </a:ext>
            </a:extLst>
          </p:cNvPr>
          <p:cNvGrpSpPr/>
          <p:nvPr/>
        </p:nvGrpSpPr>
        <p:grpSpPr>
          <a:xfrm>
            <a:off x="6833625" y="2799215"/>
            <a:ext cx="235042" cy="240329"/>
            <a:chOff x="5411854" y="443077"/>
            <a:chExt cx="374642" cy="374642"/>
          </a:xfrm>
        </p:grpSpPr>
        <p:sp>
          <p:nvSpPr>
            <p:cNvPr id="58" name="Google Shape;295;p8">
              <a:extLst>
                <a:ext uri="{FF2B5EF4-FFF2-40B4-BE49-F238E27FC236}">
                  <a16:creationId xmlns:a16="http://schemas.microsoft.com/office/drawing/2014/main" id="{2F6CF046-CD65-1452-C50E-4B25CD32EC10}"/>
                </a:ext>
              </a:extLst>
            </p:cNvPr>
            <p:cNvSpPr/>
            <p:nvPr/>
          </p:nvSpPr>
          <p:spPr>
            <a:xfrm>
              <a:off x="5411854" y="443077"/>
              <a:ext cx="374642" cy="37464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296;p8">
              <a:extLst>
                <a:ext uri="{FF2B5EF4-FFF2-40B4-BE49-F238E27FC236}">
                  <a16:creationId xmlns:a16="http://schemas.microsoft.com/office/drawing/2014/main" id="{2A53764E-CDC6-D0A7-942B-DFFC767C3AAB}"/>
                </a:ext>
              </a:extLst>
            </p:cNvPr>
            <p:cNvSpPr/>
            <p:nvPr/>
          </p:nvSpPr>
          <p:spPr>
            <a:xfrm>
              <a:off x="5484365" y="517309"/>
              <a:ext cx="227365" cy="227365"/>
            </a:xfrm>
            <a:prstGeom prst="ellipse">
              <a:avLst/>
            </a:prstGeom>
            <a:solidFill>
              <a:schemeClr val="tx1"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297;p8">
              <a:extLst>
                <a:ext uri="{FF2B5EF4-FFF2-40B4-BE49-F238E27FC236}">
                  <a16:creationId xmlns:a16="http://schemas.microsoft.com/office/drawing/2014/main" id="{D94B9EC7-FFFF-CCCC-0B25-B796B8CDC18B}"/>
                </a:ext>
              </a:extLst>
            </p:cNvPr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61" name="Google Shape;294;p8">
            <a:extLst>
              <a:ext uri="{FF2B5EF4-FFF2-40B4-BE49-F238E27FC236}">
                <a16:creationId xmlns:a16="http://schemas.microsoft.com/office/drawing/2014/main" id="{24F8AE36-77F3-8791-3369-0AF5703BEB45}"/>
              </a:ext>
            </a:extLst>
          </p:cNvPr>
          <p:cNvGrpSpPr/>
          <p:nvPr/>
        </p:nvGrpSpPr>
        <p:grpSpPr>
          <a:xfrm>
            <a:off x="7243558" y="4261440"/>
            <a:ext cx="235042" cy="240329"/>
            <a:chOff x="5411856" y="443077"/>
            <a:chExt cx="374642" cy="374642"/>
          </a:xfrm>
        </p:grpSpPr>
        <p:sp>
          <p:nvSpPr>
            <p:cNvPr id="15363" name="Google Shape;295;p8">
              <a:extLst>
                <a:ext uri="{FF2B5EF4-FFF2-40B4-BE49-F238E27FC236}">
                  <a16:creationId xmlns:a16="http://schemas.microsoft.com/office/drawing/2014/main" id="{25D9290D-92F1-8386-9E5D-FE812EB0E6CC}"/>
                </a:ext>
              </a:extLst>
            </p:cNvPr>
            <p:cNvSpPr/>
            <p:nvPr/>
          </p:nvSpPr>
          <p:spPr>
            <a:xfrm>
              <a:off x="5411856" y="443077"/>
              <a:ext cx="374642" cy="37464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5" name="Google Shape;296;p8">
              <a:extLst>
                <a:ext uri="{FF2B5EF4-FFF2-40B4-BE49-F238E27FC236}">
                  <a16:creationId xmlns:a16="http://schemas.microsoft.com/office/drawing/2014/main" id="{945BD872-664A-7E24-96A0-555CEB200253}"/>
                </a:ext>
              </a:extLst>
            </p:cNvPr>
            <p:cNvSpPr/>
            <p:nvPr/>
          </p:nvSpPr>
          <p:spPr>
            <a:xfrm>
              <a:off x="5484376" y="517309"/>
              <a:ext cx="227364" cy="227365"/>
            </a:xfrm>
            <a:prstGeom prst="ellipse">
              <a:avLst/>
            </a:prstGeom>
            <a:solidFill>
              <a:schemeClr val="tx1"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6" name="Google Shape;297;p8">
              <a:extLst>
                <a:ext uri="{FF2B5EF4-FFF2-40B4-BE49-F238E27FC236}">
                  <a16:creationId xmlns:a16="http://schemas.microsoft.com/office/drawing/2014/main" id="{15028662-69C4-C1AE-CF77-2CA6B1601CE0}"/>
                </a:ext>
              </a:extLst>
            </p:cNvPr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67" name="Google Shape;294;p8">
            <a:extLst>
              <a:ext uri="{FF2B5EF4-FFF2-40B4-BE49-F238E27FC236}">
                <a16:creationId xmlns:a16="http://schemas.microsoft.com/office/drawing/2014/main" id="{E5E85B80-A57D-ECB2-3E95-FB735361DA05}"/>
              </a:ext>
            </a:extLst>
          </p:cNvPr>
          <p:cNvGrpSpPr/>
          <p:nvPr/>
        </p:nvGrpSpPr>
        <p:grpSpPr>
          <a:xfrm>
            <a:off x="8608925" y="3749963"/>
            <a:ext cx="235042" cy="240329"/>
            <a:chOff x="5411856" y="443077"/>
            <a:chExt cx="374642" cy="374642"/>
          </a:xfrm>
        </p:grpSpPr>
        <p:sp>
          <p:nvSpPr>
            <p:cNvPr id="15368" name="Google Shape;295;p8">
              <a:extLst>
                <a:ext uri="{FF2B5EF4-FFF2-40B4-BE49-F238E27FC236}">
                  <a16:creationId xmlns:a16="http://schemas.microsoft.com/office/drawing/2014/main" id="{FF48642F-79C4-D306-A90D-FE97F680110E}"/>
                </a:ext>
              </a:extLst>
            </p:cNvPr>
            <p:cNvSpPr/>
            <p:nvPr/>
          </p:nvSpPr>
          <p:spPr>
            <a:xfrm>
              <a:off x="5411856" y="443077"/>
              <a:ext cx="374642" cy="37464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9" name="Google Shape;296;p8">
              <a:extLst>
                <a:ext uri="{FF2B5EF4-FFF2-40B4-BE49-F238E27FC236}">
                  <a16:creationId xmlns:a16="http://schemas.microsoft.com/office/drawing/2014/main" id="{5AA8A329-1FD7-DFF9-C56F-697E23D519CE}"/>
                </a:ext>
              </a:extLst>
            </p:cNvPr>
            <p:cNvSpPr/>
            <p:nvPr/>
          </p:nvSpPr>
          <p:spPr>
            <a:xfrm>
              <a:off x="5484376" y="517309"/>
              <a:ext cx="227364" cy="227365"/>
            </a:xfrm>
            <a:prstGeom prst="ellipse">
              <a:avLst/>
            </a:prstGeom>
            <a:solidFill>
              <a:schemeClr val="tx1"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0" name="Google Shape;297;p8">
              <a:extLst>
                <a:ext uri="{FF2B5EF4-FFF2-40B4-BE49-F238E27FC236}">
                  <a16:creationId xmlns:a16="http://schemas.microsoft.com/office/drawing/2014/main" id="{0923745B-CCBE-976F-F177-24978953C823}"/>
                </a:ext>
              </a:extLst>
            </p:cNvPr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71" name="Google Shape;294;p8">
            <a:extLst>
              <a:ext uri="{FF2B5EF4-FFF2-40B4-BE49-F238E27FC236}">
                <a16:creationId xmlns:a16="http://schemas.microsoft.com/office/drawing/2014/main" id="{43270D99-6427-0DCB-1F49-9F7F0EEE9592}"/>
              </a:ext>
            </a:extLst>
          </p:cNvPr>
          <p:cNvGrpSpPr/>
          <p:nvPr/>
        </p:nvGrpSpPr>
        <p:grpSpPr>
          <a:xfrm>
            <a:off x="10445582" y="2372950"/>
            <a:ext cx="235042" cy="240329"/>
            <a:chOff x="5411856" y="443077"/>
            <a:chExt cx="374642" cy="374642"/>
          </a:xfrm>
        </p:grpSpPr>
        <p:sp>
          <p:nvSpPr>
            <p:cNvPr id="15372" name="Google Shape;295;p8">
              <a:extLst>
                <a:ext uri="{FF2B5EF4-FFF2-40B4-BE49-F238E27FC236}">
                  <a16:creationId xmlns:a16="http://schemas.microsoft.com/office/drawing/2014/main" id="{02CE9B11-F421-5159-066C-02E01DB6EAA2}"/>
                </a:ext>
              </a:extLst>
            </p:cNvPr>
            <p:cNvSpPr/>
            <p:nvPr/>
          </p:nvSpPr>
          <p:spPr>
            <a:xfrm>
              <a:off x="5411856" y="443077"/>
              <a:ext cx="374642" cy="37464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3" name="Google Shape;296;p8">
              <a:extLst>
                <a:ext uri="{FF2B5EF4-FFF2-40B4-BE49-F238E27FC236}">
                  <a16:creationId xmlns:a16="http://schemas.microsoft.com/office/drawing/2014/main" id="{CF817F43-CCDC-2946-CB40-C4D77B20949B}"/>
                </a:ext>
              </a:extLst>
            </p:cNvPr>
            <p:cNvSpPr/>
            <p:nvPr/>
          </p:nvSpPr>
          <p:spPr>
            <a:xfrm>
              <a:off x="5484376" y="517309"/>
              <a:ext cx="227364" cy="227365"/>
            </a:xfrm>
            <a:prstGeom prst="ellipse">
              <a:avLst/>
            </a:prstGeom>
            <a:solidFill>
              <a:schemeClr val="tx1"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4" name="Google Shape;297;p8">
              <a:extLst>
                <a:ext uri="{FF2B5EF4-FFF2-40B4-BE49-F238E27FC236}">
                  <a16:creationId xmlns:a16="http://schemas.microsoft.com/office/drawing/2014/main" id="{EE4DC0A2-0C2E-91A9-A1A1-FE0F5500E5E1}"/>
                </a:ext>
              </a:extLst>
            </p:cNvPr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75" name="Google Shape;294;p8">
            <a:extLst>
              <a:ext uri="{FF2B5EF4-FFF2-40B4-BE49-F238E27FC236}">
                <a16:creationId xmlns:a16="http://schemas.microsoft.com/office/drawing/2014/main" id="{2EC14A69-E8A2-AB5D-B17D-E089EC8F92C6}"/>
              </a:ext>
            </a:extLst>
          </p:cNvPr>
          <p:cNvGrpSpPr/>
          <p:nvPr/>
        </p:nvGrpSpPr>
        <p:grpSpPr>
          <a:xfrm>
            <a:off x="11186044" y="3557252"/>
            <a:ext cx="235042" cy="240329"/>
            <a:chOff x="5411856" y="443077"/>
            <a:chExt cx="374642" cy="374642"/>
          </a:xfrm>
        </p:grpSpPr>
        <p:sp>
          <p:nvSpPr>
            <p:cNvPr id="15376" name="Google Shape;295;p8">
              <a:extLst>
                <a:ext uri="{FF2B5EF4-FFF2-40B4-BE49-F238E27FC236}">
                  <a16:creationId xmlns:a16="http://schemas.microsoft.com/office/drawing/2014/main" id="{38153C99-2D77-65CA-F17D-94725D97FBEC}"/>
                </a:ext>
              </a:extLst>
            </p:cNvPr>
            <p:cNvSpPr/>
            <p:nvPr/>
          </p:nvSpPr>
          <p:spPr>
            <a:xfrm>
              <a:off x="5411856" y="443077"/>
              <a:ext cx="374642" cy="37464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7" name="Google Shape;296;p8">
              <a:extLst>
                <a:ext uri="{FF2B5EF4-FFF2-40B4-BE49-F238E27FC236}">
                  <a16:creationId xmlns:a16="http://schemas.microsoft.com/office/drawing/2014/main" id="{2094E647-E681-83E8-CC63-B330983A6AC7}"/>
                </a:ext>
              </a:extLst>
            </p:cNvPr>
            <p:cNvSpPr/>
            <p:nvPr/>
          </p:nvSpPr>
          <p:spPr>
            <a:xfrm>
              <a:off x="5484376" y="517309"/>
              <a:ext cx="227364" cy="227365"/>
            </a:xfrm>
            <a:prstGeom prst="ellipse">
              <a:avLst/>
            </a:prstGeom>
            <a:solidFill>
              <a:schemeClr val="tx1"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8" name="Google Shape;297;p8">
              <a:extLst>
                <a:ext uri="{FF2B5EF4-FFF2-40B4-BE49-F238E27FC236}">
                  <a16:creationId xmlns:a16="http://schemas.microsoft.com/office/drawing/2014/main" id="{79C8FFBF-DCCB-54C3-CD1C-F7B45308CA5B}"/>
                </a:ext>
              </a:extLst>
            </p:cNvPr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79" name="Google Shape;294;p8">
            <a:extLst>
              <a:ext uri="{FF2B5EF4-FFF2-40B4-BE49-F238E27FC236}">
                <a16:creationId xmlns:a16="http://schemas.microsoft.com/office/drawing/2014/main" id="{123EBD81-4D31-456E-8816-21E82EDD1A51}"/>
              </a:ext>
            </a:extLst>
          </p:cNvPr>
          <p:cNvGrpSpPr/>
          <p:nvPr/>
        </p:nvGrpSpPr>
        <p:grpSpPr>
          <a:xfrm>
            <a:off x="9829419" y="4327747"/>
            <a:ext cx="235042" cy="240329"/>
            <a:chOff x="5411856" y="443077"/>
            <a:chExt cx="374642" cy="374642"/>
          </a:xfrm>
        </p:grpSpPr>
        <p:sp>
          <p:nvSpPr>
            <p:cNvPr id="15380" name="Google Shape;295;p8">
              <a:extLst>
                <a:ext uri="{FF2B5EF4-FFF2-40B4-BE49-F238E27FC236}">
                  <a16:creationId xmlns:a16="http://schemas.microsoft.com/office/drawing/2014/main" id="{8E506290-03B3-9A12-C3E5-BF56E20565EB}"/>
                </a:ext>
              </a:extLst>
            </p:cNvPr>
            <p:cNvSpPr/>
            <p:nvPr/>
          </p:nvSpPr>
          <p:spPr>
            <a:xfrm>
              <a:off x="5411856" y="443077"/>
              <a:ext cx="374642" cy="374642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1" name="Google Shape;296;p8">
              <a:extLst>
                <a:ext uri="{FF2B5EF4-FFF2-40B4-BE49-F238E27FC236}">
                  <a16:creationId xmlns:a16="http://schemas.microsoft.com/office/drawing/2014/main" id="{2045007E-66E5-328F-E467-104FE8E61822}"/>
                </a:ext>
              </a:extLst>
            </p:cNvPr>
            <p:cNvSpPr/>
            <p:nvPr/>
          </p:nvSpPr>
          <p:spPr>
            <a:xfrm>
              <a:off x="5484376" y="517309"/>
              <a:ext cx="227364" cy="227365"/>
            </a:xfrm>
            <a:prstGeom prst="ellipse">
              <a:avLst/>
            </a:prstGeom>
            <a:solidFill>
              <a:schemeClr val="tx1">
                <a:alpha val="3294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2" name="Google Shape;297;p8">
              <a:extLst>
                <a:ext uri="{FF2B5EF4-FFF2-40B4-BE49-F238E27FC236}">
                  <a16:creationId xmlns:a16="http://schemas.microsoft.com/office/drawing/2014/main" id="{C732074C-517C-E011-0AFD-ADF3A11ECE6A}"/>
                </a:ext>
              </a:extLst>
            </p:cNvPr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383" name="Rectangle 15382">
            <a:extLst>
              <a:ext uri="{FF2B5EF4-FFF2-40B4-BE49-F238E27FC236}">
                <a16:creationId xmlns:a16="http://schemas.microsoft.com/office/drawing/2014/main" id="{E0B90A35-94C5-D3DD-56BB-F0B486239B05}"/>
              </a:ext>
            </a:extLst>
          </p:cNvPr>
          <p:cNvSpPr/>
          <p:nvPr/>
        </p:nvSpPr>
        <p:spPr>
          <a:xfrm>
            <a:off x="8456132" y="5906301"/>
            <a:ext cx="1062821" cy="2140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384" name="Rectangle 15383">
            <a:extLst>
              <a:ext uri="{FF2B5EF4-FFF2-40B4-BE49-F238E27FC236}">
                <a16:creationId xmlns:a16="http://schemas.microsoft.com/office/drawing/2014/main" id="{59631259-71E4-F871-E438-3EE6255D9BBE}"/>
              </a:ext>
            </a:extLst>
          </p:cNvPr>
          <p:cNvSpPr/>
          <p:nvPr/>
        </p:nvSpPr>
        <p:spPr>
          <a:xfrm>
            <a:off x="9391608" y="5328741"/>
            <a:ext cx="1682522" cy="256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385" name="Oval 15384">
            <a:extLst>
              <a:ext uri="{FF2B5EF4-FFF2-40B4-BE49-F238E27FC236}">
                <a16:creationId xmlns:a16="http://schemas.microsoft.com/office/drawing/2014/main" id="{373B286B-573F-6600-91A2-FF8174C4226C}"/>
              </a:ext>
            </a:extLst>
          </p:cNvPr>
          <p:cNvSpPr/>
          <p:nvPr/>
        </p:nvSpPr>
        <p:spPr>
          <a:xfrm>
            <a:off x="8416219" y="5170241"/>
            <a:ext cx="1214274" cy="1214274"/>
          </a:xfrm>
          <a:prstGeom prst="ellipse">
            <a:avLst/>
          </a:pr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386" name="TextBox 15385">
            <a:extLst>
              <a:ext uri="{FF2B5EF4-FFF2-40B4-BE49-F238E27FC236}">
                <a16:creationId xmlns:a16="http://schemas.microsoft.com/office/drawing/2014/main" id="{5DA438CF-82C1-1787-C2C3-5E73361723CB}"/>
              </a:ext>
            </a:extLst>
          </p:cNvPr>
          <p:cNvSpPr txBox="1"/>
          <p:nvPr/>
        </p:nvSpPr>
        <p:spPr>
          <a:xfrm>
            <a:off x="8377234" y="5878927"/>
            <a:ext cx="1282973" cy="291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</a:t>
            </a:r>
          </a:p>
        </p:txBody>
      </p:sp>
      <p:sp>
        <p:nvSpPr>
          <p:cNvPr id="15387" name="TextBox 15386">
            <a:extLst>
              <a:ext uri="{FF2B5EF4-FFF2-40B4-BE49-F238E27FC236}">
                <a16:creationId xmlns:a16="http://schemas.microsoft.com/office/drawing/2014/main" id="{3C14CC7F-65A3-B4DE-690A-910349CFD461}"/>
              </a:ext>
            </a:extLst>
          </p:cNvPr>
          <p:cNvSpPr txBox="1"/>
          <p:nvPr/>
        </p:nvSpPr>
        <p:spPr>
          <a:xfrm>
            <a:off x="8099350" y="810340"/>
            <a:ext cx="1667038" cy="2912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TRIGGERS</a:t>
            </a:r>
          </a:p>
        </p:txBody>
      </p:sp>
      <p:sp>
        <p:nvSpPr>
          <p:cNvPr id="15401" name="TextBox 15400">
            <a:extLst>
              <a:ext uri="{FF2B5EF4-FFF2-40B4-BE49-F238E27FC236}">
                <a16:creationId xmlns:a16="http://schemas.microsoft.com/office/drawing/2014/main" id="{AC2F0B1D-29DA-E170-9B25-C48D247816FE}"/>
              </a:ext>
            </a:extLst>
          </p:cNvPr>
          <p:cNvSpPr txBox="1"/>
          <p:nvPr/>
        </p:nvSpPr>
        <p:spPr>
          <a:xfrm>
            <a:off x="7089087" y="3329166"/>
            <a:ext cx="128297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12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414" name="Picture 4" descr="This may contain: a man in a suit and tie holding a cell phone with his head covered by wires">
            <a:extLst>
              <a:ext uri="{FF2B5EF4-FFF2-40B4-BE49-F238E27FC236}">
                <a16:creationId xmlns:a16="http://schemas.microsoft.com/office/drawing/2014/main" id="{83033DD5-0854-3FBC-AE28-F45174FDC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99202" l="9453" r="90299">
                        <a14:foregroundMark x1="18159" y1="84032" x2="15920" y2="93413"/>
                        <a14:foregroundMark x1="13433" y1="97006" x2="34826" y2="97006"/>
                        <a14:foregroundMark x1="34826" y1="97006" x2="70896" y2="96008"/>
                        <a14:foregroundMark x1="70896" y1="96008" x2="75622" y2="96607"/>
                        <a14:foregroundMark x1="21891" y1="22555" x2="24627" y2="25749"/>
                        <a14:foregroundMark x1="20896" y1="23154" x2="23881" y2="26148"/>
                        <a14:foregroundMark x1="43781" y1="19561" x2="56965" y2="22355"/>
                        <a14:foregroundMark x1="90299" y1="26946" x2="90299" y2="26946"/>
                        <a14:foregroundMark x1="81095" y1="99202" x2="81095" y2="99202"/>
                        <a14:foregroundMark x1="73134" y1="63473" x2="73134" y2="63473"/>
                        <a14:foregroundMark x1="76617" y1="74850" x2="76617" y2="74850"/>
                        <a14:foregroundMark x1="76866" y1="75649" x2="76866" y2="75649"/>
                        <a14:foregroundMark x1="77114" y1="76447" x2="77114" y2="76447"/>
                        <a14:foregroundMark x1="77114" y1="77246" x2="77114" y2="77246"/>
                        <a14:foregroundMark x1="77114" y1="77844" x2="77114" y2="77844"/>
                        <a14:foregroundMark x1="74876" y1="64072" x2="74876" y2="64072"/>
                        <a14:foregroundMark x1="77612" y1="83633" x2="77612" y2="83633"/>
                        <a14:foregroundMark x1="77114" y1="83034" x2="77114" y2="83034"/>
                        <a14:foregroundMark x1="77363" y1="82236" x2="77363" y2="82236"/>
                        <a14:foregroundMark x1="80100" y1="92615" x2="80100" y2="92615"/>
                        <a14:foregroundMark x1="81095" y1="93613" x2="81095" y2="93613"/>
                        <a14:foregroundMark x1="80348" y1="92415" x2="80348" y2="92415"/>
                        <a14:foregroundMark x1="80348" y1="91816" x2="80348" y2="91816"/>
                        <a14:foregroundMark x1="81343" y1="19561" x2="81343" y2="19561"/>
                        <a14:foregroundMark x1="79602" y1="18762" x2="79602" y2="18762"/>
                        <a14:foregroundMark x1="81841" y1="19760" x2="81841" y2="19760"/>
                        <a14:foregroundMark x1="79851" y1="18363" x2="79851" y2="18363"/>
                        <a14:foregroundMark x1="79104" y1="18363" x2="79104" y2="18363"/>
                        <a14:foregroundMark x1="77363" y1="18164" x2="77363" y2="18164"/>
                        <a14:foregroundMark x1="78358" y1="18164" x2="78358" y2="18164"/>
                        <a14:foregroundMark x1="78109" y1="18164" x2="78109" y2="18164"/>
                        <a14:foregroundMark x1="77861" y1="17964" x2="77861" y2="17964"/>
                        <a14:foregroundMark x1="77363" y1="17964" x2="76866" y2="17964"/>
                        <a14:foregroundMark x1="76617" y1="17964" x2="76617" y2="17964"/>
                        <a14:foregroundMark x1="75373" y1="18164" x2="75373" y2="18164"/>
                        <a14:foregroundMark x1="79353" y1="17764" x2="79353" y2="17764"/>
                        <a14:foregroundMark x1="78607" y1="17764" x2="78607" y2="17764"/>
                        <a14:foregroundMark x1="78109" y1="17166" x2="78109" y2="17166"/>
                        <a14:foregroundMark x1="76617" y1="17365" x2="76617" y2="17365"/>
                        <a14:foregroundMark x1="83085" y1="20359" x2="83085" y2="20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2496" y="2922439"/>
            <a:ext cx="3159381" cy="393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416" name="TextBox 15415">
            <a:extLst>
              <a:ext uri="{FF2B5EF4-FFF2-40B4-BE49-F238E27FC236}">
                <a16:creationId xmlns:a16="http://schemas.microsoft.com/office/drawing/2014/main" id="{91E8236E-3C61-9E8E-FF04-166A726AE3F4}"/>
              </a:ext>
            </a:extLst>
          </p:cNvPr>
          <p:cNvSpPr txBox="1"/>
          <p:nvPr/>
        </p:nvSpPr>
        <p:spPr>
          <a:xfrm>
            <a:off x="1346559" y="2409972"/>
            <a:ext cx="28851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user journey while researching for life insurance is highly fragmented, not a linear progression, rather a constant oscillation, marked by the ebb and flow of curiosity, doubt &amp; decision-making.</a:t>
            </a:r>
            <a:endParaRPr lang="en-IN" sz="12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17" name="TextBox 15416">
            <a:extLst>
              <a:ext uri="{FF2B5EF4-FFF2-40B4-BE49-F238E27FC236}">
                <a16:creationId xmlns:a16="http://schemas.microsoft.com/office/drawing/2014/main" id="{95813F49-ADA8-1D8A-2717-720EA035F07F}"/>
              </a:ext>
            </a:extLst>
          </p:cNvPr>
          <p:cNvSpPr txBox="1"/>
          <p:nvPr/>
        </p:nvSpPr>
        <p:spPr>
          <a:xfrm>
            <a:off x="1330867" y="3477215"/>
            <a:ext cx="257450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journey is full of micro-moments &amp; with each</a:t>
            </a:r>
            <a:r>
              <a:rPr lang="en-US" sz="12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video consumed in these moments, the user’s confidence grows or fluctuates, which leads to either progressing further in the decision-making or returning to earlier doubts &amp; refining their understanding. </a:t>
            </a:r>
            <a:endParaRPr lang="en-IN" sz="12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34F5C6-9B6D-060B-2DE8-5BDDC8FA605A}"/>
              </a:ext>
            </a:extLst>
          </p:cNvPr>
          <p:cNvSpPr/>
          <p:nvPr/>
        </p:nvSpPr>
        <p:spPr>
          <a:xfrm>
            <a:off x="10031218" y="0"/>
            <a:ext cx="2160782" cy="468209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92AF10-6BFF-A4AA-3580-47A8E30A0056}"/>
              </a:ext>
            </a:extLst>
          </p:cNvPr>
          <p:cNvSpPr txBox="1"/>
          <p:nvPr/>
        </p:nvSpPr>
        <p:spPr>
          <a:xfrm>
            <a:off x="10114366" y="81262"/>
            <a:ext cx="1994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YOUTUBE BEHAVIOR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971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4DF71-2E44-3C7E-5C39-FEF122C68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E8AE04A-FFD9-5474-FCD8-B206310739A2}"/>
              </a:ext>
            </a:extLst>
          </p:cNvPr>
          <p:cNvCxnSpPr>
            <a:cxnSpLocks/>
          </p:cNvCxnSpPr>
          <p:nvPr/>
        </p:nvCxnSpPr>
        <p:spPr>
          <a:xfrm>
            <a:off x="0" y="1529677"/>
            <a:ext cx="11677936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8C108B0-5710-175D-765A-0AC18A204045}"/>
              </a:ext>
            </a:extLst>
          </p:cNvPr>
          <p:cNvSpPr txBox="1"/>
          <p:nvPr/>
        </p:nvSpPr>
        <p:spPr>
          <a:xfrm>
            <a:off x="817394" y="547244"/>
            <a:ext cx="72409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DECODING THE JOURNEY ON YOUTUBE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7477B0-1A5C-E5F4-37F0-28F9278C8888}"/>
              </a:ext>
            </a:extLst>
          </p:cNvPr>
          <p:cNvSpPr txBox="1"/>
          <p:nvPr/>
        </p:nvSpPr>
        <p:spPr>
          <a:xfrm>
            <a:off x="4176788" y="1640349"/>
            <a:ext cx="2033710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5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UNDERSTANDING INSURANCE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F462EB-A3A6-583E-1CD7-CA99FB77C6C6}"/>
              </a:ext>
            </a:extLst>
          </p:cNvPr>
          <p:cNvSpPr txBox="1"/>
          <p:nvPr/>
        </p:nvSpPr>
        <p:spPr>
          <a:xfrm>
            <a:off x="6683020" y="1664561"/>
            <a:ext cx="1911097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5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CHOOSING THE RIGHT POLICY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E203A81-36D4-03C7-DA31-2471A57F5F09}"/>
              </a:ext>
            </a:extLst>
          </p:cNvPr>
          <p:cNvSpPr txBox="1"/>
          <p:nvPr/>
        </p:nvSpPr>
        <p:spPr>
          <a:xfrm>
            <a:off x="9212896" y="1640348"/>
            <a:ext cx="1911097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5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 THE BEST POLICY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CE3501-930F-D667-9AEC-B46143953420}"/>
              </a:ext>
            </a:extLst>
          </p:cNvPr>
          <p:cNvSpPr txBox="1"/>
          <p:nvPr/>
        </p:nvSpPr>
        <p:spPr>
          <a:xfrm>
            <a:off x="128188" y="2639545"/>
            <a:ext cx="921164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MINDSET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87B2FC0-173C-110D-CB17-EB6B19C4C50D}"/>
              </a:ext>
            </a:extLst>
          </p:cNvPr>
          <p:cNvSpPr txBox="1"/>
          <p:nvPr/>
        </p:nvSpPr>
        <p:spPr>
          <a:xfrm>
            <a:off x="128188" y="4738718"/>
            <a:ext cx="109542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SEEKED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E990C7D-2EAC-EDEA-9967-678C364D2EC1}"/>
              </a:ext>
            </a:extLst>
          </p:cNvPr>
          <p:cNvCxnSpPr>
            <a:cxnSpLocks/>
          </p:cNvCxnSpPr>
          <p:nvPr/>
        </p:nvCxnSpPr>
        <p:spPr>
          <a:xfrm>
            <a:off x="207828" y="4470218"/>
            <a:ext cx="115068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E31A25E6-6592-541F-1703-7832754ACF11}"/>
              </a:ext>
            </a:extLst>
          </p:cNvPr>
          <p:cNvSpPr txBox="1"/>
          <p:nvPr/>
        </p:nvSpPr>
        <p:spPr>
          <a:xfrm>
            <a:off x="4152051" y="4738718"/>
            <a:ext cx="24516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Simple &amp; clear Foundational insurance knowledge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E7BE7768-B0BD-ECAC-7ED4-0F67B1B233EA}"/>
              </a:ext>
            </a:extLst>
          </p:cNvPr>
          <p:cNvSpPr/>
          <p:nvPr/>
        </p:nvSpPr>
        <p:spPr>
          <a:xfrm>
            <a:off x="4216119" y="1466177"/>
            <a:ext cx="127000" cy="127000"/>
          </a:xfrm>
          <a:prstGeom prst="ellipse">
            <a:avLst/>
          </a:prstGeom>
          <a:solidFill>
            <a:srgbClr val="F7A5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2DF47B34-AC01-8301-F24E-86C990B84138}"/>
              </a:ext>
            </a:extLst>
          </p:cNvPr>
          <p:cNvSpPr/>
          <p:nvPr/>
        </p:nvSpPr>
        <p:spPr>
          <a:xfrm>
            <a:off x="6761483" y="1466177"/>
            <a:ext cx="127000" cy="127000"/>
          </a:xfrm>
          <a:prstGeom prst="ellipse">
            <a:avLst/>
          </a:prstGeom>
          <a:solidFill>
            <a:srgbClr val="F7A5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D3D8D01-81E2-4ABE-1806-EDC06023DBEB}"/>
              </a:ext>
            </a:extLst>
          </p:cNvPr>
          <p:cNvSpPr/>
          <p:nvPr/>
        </p:nvSpPr>
        <p:spPr>
          <a:xfrm>
            <a:off x="9296003" y="1466177"/>
            <a:ext cx="127000" cy="127000"/>
          </a:xfrm>
          <a:prstGeom prst="ellipse">
            <a:avLst/>
          </a:prstGeom>
          <a:solidFill>
            <a:srgbClr val="F7A5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0EDD89-4260-202E-D741-0EA44928A62C}"/>
              </a:ext>
            </a:extLst>
          </p:cNvPr>
          <p:cNvSpPr txBox="1"/>
          <p:nvPr/>
        </p:nvSpPr>
        <p:spPr>
          <a:xfrm>
            <a:off x="4202551" y="2492318"/>
            <a:ext cx="22071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Confusion, curiosity, apprehension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901E98-6352-86FC-C5B6-6DF9AF38E7F9}"/>
              </a:ext>
            </a:extLst>
          </p:cNvPr>
          <p:cNvSpPr txBox="1"/>
          <p:nvPr/>
        </p:nvSpPr>
        <p:spPr>
          <a:xfrm>
            <a:off x="6683020" y="2492318"/>
            <a:ext cx="20402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Sense of responsibility, urgency, self-doubt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30993A-29B5-70B1-7DEF-DB6BDB740569}"/>
              </a:ext>
            </a:extLst>
          </p:cNvPr>
          <p:cNvSpPr txBox="1"/>
          <p:nvPr/>
        </p:nvSpPr>
        <p:spPr>
          <a:xfrm>
            <a:off x="9174098" y="2492318"/>
            <a:ext cx="262915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Confusion, anxiety, second-guessing, decision-fatigue, analysis paralysis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F4D2CD1-0AE4-EACC-1853-00B70C73FEDA}"/>
              </a:ext>
            </a:extLst>
          </p:cNvPr>
          <p:cNvSpPr/>
          <p:nvPr/>
        </p:nvSpPr>
        <p:spPr>
          <a:xfrm>
            <a:off x="1182850" y="2332983"/>
            <a:ext cx="10440000" cy="78660"/>
          </a:xfrm>
          <a:prstGeom prst="rect">
            <a:avLst/>
          </a:prstGeom>
          <a:gradFill flip="none" rotWithShape="1">
            <a:gsLst>
              <a:gs pos="0">
                <a:srgbClr val="C91429"/>
              </a:gs>
              <a:gs pos="24000">
                <a:srgbClr val="FF0000"/>
              </a:gs>
              <a:gs pos="91000">
                <a:srgbClr val="FBF2F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325CB99-9BE2-BAFF-D6D6-301E7751CA26}"/>
              </a:ext>
            </a:extLst>
          </p:cNvPr>
          <p:cNvCxnSpPr>
            <a:cxnSpLocks/>
          </p:cNvCxnSpPr>
          <p:nvPr/>
        </p:nvCxnSpPr>
        <p:spPr>
          <a:xfrm rot="5400000">
            <a:off x="4228391" y="2372313"/>
            <a:ext cx="1956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9A11EB9-4378-2DE5-EDD2-8910576893F5}"/>
              </a:ext>
            </a:extLst>
          </p:cNvPr>
          <p:cNvCxnSpPr>
            <a:cxnSpLocks/>
          </p:cNvCxnSpPr>
          <p:nvPr/>
        </p:nvCxnSpPr>
        <p:spPr>
          <a:xfrm rot="5400000">
            <a:off x="6724358" y="2372030"/>
            <a:ext cx="1956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EAB37AB-E37E-0DA7-1565-C5C06193A626}"/>
              </a:ext>
            </a:extLst>
          </p:cNvPr>
          <p:cNvCxnSpPr>
            <a:cxnSpLocks/>
          </p:cNvCxnSpPr>
          <p:nvPr/>
        </p:nvCxnSpPr>
        <p:spPr>
          <a:xfrm rot="5400000">
            <a:off x="9209098" y="2364722"/>
            <a:ext cx="1956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59843063-25FF-5FDC-9C5D-5422BF9AED4C}"/>
              </a:ext>
            </a:extLst>
          </p:cNvPr>
          <p:cNvSpPr txBox="1"/>
          <p:nvPr/>
        </p:nvSpPr>
        <p:spPr>
          <a:xfrm>
            <a:off x="4202551" y="3394621"/>
            <a:ext cx="22071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immediate intent to buy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The primary goal is to demystify the topic—phase is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akin to a crash course on insurance.</a:t>
            </a:r>
            <a:endParaRPr lang="en-IN" sz="12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9872F2F-C115-347D-18E5-4B7133961848}"/>
              </a:ext>
            </a:extLst>
          </p:cNvPr>
          <p:cNvSpPr txBox="1"/>
          <p:nvPr/>
        </p:nvSpPr>
        <p:spPr>
          <a:xfrm>
            <a:off x="6683021" y="3394621"/>
            <a:ext cx="2351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Looking for ‘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actionable advice on how to buy the right policy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seeking guidance to identify needs &amp; structure the policy 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CE8809A-66E4-5860-DF83-E1F7B90394F6}"/>
              </a:ext>
            </a:extLst>
          </p:cNvPr>
          <p:cNvSpPr txBox="1"/>
          <p:nvPr/>
        </p:nvSpPr>
        <p:spPr>
          <a:xfrm>
            <a:off x="9174097" y="3394621"/>
            <a:ext cx="2541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Looking for best policies, nervous about committin</a:t>
            </a: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 - seek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validation, reassurance, cross-check advice, fact-check agents, refine options 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A23F39E-8146-79B3-A27C-EF96A7F6CD20}"/>
              </a:ext>
            </a:extLst>
          </p:cNvPr>
          <p:cNvSpPr txBox="1"/>
          <p:nvPr/>
        </p:nvSpPr>
        <p:spPr>
          <a:xfrm>
            <a:off x="6683020" y="4738718"/>
            <a:ext cx="22434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Practical, logical insurance buying guides and insights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4BF77E9-EDA6-C9CD-BB8C-0A4A5AE796B9}"/>
              </a:ext>
            </a:extLst>
          </p:cNvPr>
          <p:cNvSpPr txBox="1"/>
          <p:nvPr/>
        </p:nvSpPr>
        <p:spPr>
          <a:xfrm>
            <a:off x="9174097" y="4738718"/>
            <a:ext cx="27567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recommendations, Rankings, Reviews, comparisons, advice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CE3698E-75C0-C710-F1E8-DF09BA5654CF}"/>
              </a:ext>
            </a:extLst>
          </p:cNvPr>
          <p:cNvSpPr txBox="1"/>
          <p:nvPr/>
        </p:nvSpPr>
        <p:spPr>
          <a:xfrm>
            <a:off x="128188" y="3579287"/>
            <a:ext cx="921164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OF YOUTUBE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3760C97-D966-F6FA-BDAD-CF14B65DCF27}"/>
              </a:ext>
            </a:extLst>
          </p:cNvPr>
          <p:cNvSpPr txBox="1"/>
          <p:nvPr/>
        </p:nvSpPr>
        <p:spPr>
          <a:xfrm>
            <a:off x="1463300" y="1620766"/>
            <a:ext cx="2033710" cy="49244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5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</a:t>
            </a:r>
          </a:p>
          <a:p>
            <a:pPr lvl="0">
              <a:buNone/>
            </a:pPr>
            <a:r>
              <a:rPr lang="en-GB" sz="125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FINANCES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30A1FE4F-9C83-7571-0851-C65D4717C7D6}"/>
              </a:ext>
            </a:extLst>
          </p:cNvPr>
          <p:cNvSpPr/>
          <p:nvPr/>
        </p:nvSpPr>
        <p:spPr>
          <a:xfrm>
            <a:off x="1538801" y="1466177"/>
            <a:ext cx="127000" cy="127000"/>
          </a:xfrm>
          <a:prstGeom prst="ellipse">
            <a:avLst/>
          </a:prstGeom>
          <a:solidFill>
            <a:srgbClr val="F7A5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A872A4F-AFBB-126F-673F-873255B98FA8}"/>
              </a:ext>
            </a:extLst>
          </p:cNvPr>
          <p:cNvCxnSpPr>
            <a:cxnSpLocks/>
          </p:cNvCxnSpPr>
          <p:nvPr/>
        </p:nvCxnSpPr>
        <p:spPr>
          <a:xfrm>
            <a:off x="207828" y="5438599"/>
            <a:ext cx="115068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FF399F8-B649-C6CC-2E65-6E056D0CFE5C}"/>
              </a:ext>
            </a:extLst>
          </p:cNvPr>
          <p:cNvSpPr txBox="1"/>
          <p:nvPr/>
        </p:nvSpPr>
        <p:spPr>
          <a:xfrm>
            <a:off x="128188" y="5651563"/>
            <a:ext cx="132357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EXPECTATIONS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9A40F1-EDEB-DB73-E7C8-7AC54C1EDE86}"/>
              </a:ext>
            </a:extLst>
          </p:cNvPr>
          <p:cNvSpPr txBox="1"/>
          <p:nvPr/>
        </p:nvSpPr>
        <p:spPr>
          <a:xfrm>
            <a:off x="9212896" y="5570399"/>
            <a:ext cx="2351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Honest, transparent, no sugar-coating, in-depth, Un-biased, analytical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268B77E-283F-ED47-ABC1-5A335FC19609}"/>
              </a:ext>
            </a:extLst>
          </p:cNvPr>
          <p:cNvSpPr txBox="1"/>
          <p:nvPr/>
        </p:nvSpPr>
        <p:spPr>
          <a:xfrm>
            <a:off x="6683020" y="5570399"/>
            <a:ext cx="21563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Honest, transparent, no sugar-coating, in-depth, Un-biased, updated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3F4D8C-8856-130B-1684-4AD520A4205C}"/>
              </a:ext>
            </a:extLst>
          </p:cNvPr>
          <p:cNvSpPr txBox="1"/>
          <p:nvPr/>
        </p:nvSpPr>
        <p:spPr>
          <a:xfrm>
            <a:off x="4185836" y="5570399"/>
            <a:ext cx="2417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Simple, jargon-free</a:t>
            </a: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offering immediate clarity, with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relatable examples,  with visual aids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DE190E6-8C63-AD21-C753-3C9B32F01E61}"/>
              </a:ext>
            </a:extLst>
          </p:cNvPr>
          <p:cNvSpPr txBox="1"/>
          <p:nvPr/>
        </p:nvSpPr>
        <p:spPr>
          <a:xfrm>
            <a:off x="1463300" y="2500707"/>
            <a:ext cx="208804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Self-reflection, confusion, sense of responsibility, urgency 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F2A73C8-7AF8-748C-B5F1-46DBC5F295C6}"/>
              </a:ext>
            </a:extLst>
          </p:cNvPr>
          <p:cNvCxnSpPr>
            <a:cxnSpLocks/>
          </p:cNvCxnSpPr>
          <p:nvPr/>
        </p:nvCxnSpPr>
        <p:spPr>
          <a:xfrm rot="5400000">
            <a:off x="1482938" y="2341141"/>
            <a:ext cx="195616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7529CB5-A20B-9C1B-B82F-CBD9DEA8CADF}"/>
              </a:ext>
            </a:extLst>
          </p:cNvPr>
          <p:cNvSpPr txBox="1"/>
          <p:nvPr/>
        </p:nvSpPr>
        <p:spPr>
          <a:xfrm>
            <a:off x="1429598" y="3425399"/>
            <a:ext cx="254159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Idea-gathering,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looking to understand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financial tools, options &amp; strategies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secure their future </a:t>
            </a:r>
            <a:r>
              <a:rPr lang="en-US" sz="8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(Wealth growth, retirement planning, financial security)</a:t>
            </a:r>
            <a:endParaRPr lang="en-IN" sz="8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8E7BEFE-E6EB-2901-416D-5AD5957A2EF1}"/>
              </a:ext>
            </a:extLst>
          </p:cNvPr>
          <p:cNvSpPr txBox="1"/>
          <p:nvPr/>
        </p:nvSpPr>
        <p:spPr>
          <a:xfrm>
            <a:off x="1429598" y="5635878"/>
            <a:ext cx="2417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Simple, easy-to-follow, </a:t>
            </a: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relatable examples &amp; actionable insights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DAB3EA8-E2F6-D542-B330-CED5F26236E0}"/>
              </a:ext>
            </a:extLst>
          </p:cNvPr>
          <p:cNvSpPr txBox="1"/>
          <p:nvPr/>
        </p:nvSpPr>
        <p:spPr>
          <a:xfrm>
            <a:off x="1429598" y="4747107"/>
            <a:ext cx="23393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Foundational financial advice &amp;  financial planning knowledge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A07659C-BB8C-0574-52C7-031F4011B650}"/>
              </a:ext>
            </a:extLst>
          </p:cNvPr>
          <p:cNvCxnSpPr>
            <a:cxnSpLocks/>
          </p:cNvCxnSpPr>
          <p:nvPr/>
        </p:nvCxnSpPr>
        <p:spPr>
          <a:xfrm>
            <a:off x="207828" y="3221657"/>
            <a:ext cx="11506884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70D6A1B-D10B-723B-5032-AEC20225E4CE}"/>
              </a:ext>
            </a:extLst>
          </p:cNvPr>
          <p:cNvSpPr txBox="1"/>
          <p:nvPr/>
        </p:nvSpPr>
        <p:spPr>
          <a:xfrm>
            <a:off x="128188" y="6570534"/>
            <a:ext cx="945124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Journey is not linear. There is constant back and forth between the micro-moments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171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9856C-5331-A000-1618-F3F3B6A34E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CB53E445-ACF3-D3E3-C1C8-61005FCB4C6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54B8D2C-1C37-5FDC-EBA7-871CA8F1D4EA}"/>
              </a:ext>
            </a:extLst>
          </p:cNvPr>
          <p:cNvSpPr txBox="1"/>
          <p:nvPr/>
        </p:nvSpPr>
        <p:spPr>
          <a:xfrm>
            <a:off x="795536" y="494877"/>
            <a:ext cx="752167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</a:rPr>
              <a:t>OUTLINING THE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6895EB0-F919-5267-62BB-C214749C5E8D}"/>
              </a:ext>
            </a:extLst>
          </p:cNvPr>
          <p:cNvSpPr txBox="1"/>
          <p:nvPr/>
        </p:nvSpPr>
        <p:spPr>
          <a:xfrm>
            <a:off x="795536" y="691128"/>
            <a:ext cx="724096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YOUTUBE INSURANCE CONTENTVERSE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D422386-8265-9D21-082D-8BBA634E5239}"/>
              </a:ext>
            </a:extLst>
          </p:cNvPr>
          <p:cNvSpPr/>
          <p:nvPr/>
        </p:nvSpPr>
        <p:spPr>
          <a:xfrm>
            <a:off x="2969679" y="2356880"/>
            <a:ext cx="6193911" cy="6193911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7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43AB92CD-B341-932E-2ACB-BFFA36EB2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2828582" y="5658537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1F2FB86-FD01-F539-3DB3-C3966F9DECA1}"/>
              </a:ext>
            </a:extLst>
          </p:cNvPr>
          <p:cNvSpPr txBox="1"/>
          <p:nvPr/>
        </p:nvSpPr>
        <p:spPr>
          <a:xfrm>
            <a:off x="794768" y="5358638"/>
            <a:ext cx="185966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IN" sz="1300" b="1" dirty="0">
                <a:latin typeface="Bahnschrift" panose="020B0502040204020203" pitchFamily="34" charset="0"/>
              </a:rPr>
              <a:t>LIFE INSURANCE 101</a:t>
            </a:r>
            <a:endParaRPr lang="en-US" sz="1300" b="1" dirty="0">
              <a:latin typeface="Bahnschrift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7A80A84-3D47-299C-E70D-B956F626704B}"/>
              </a:ext>
            </a:extLst>
          </p:cNvPr>
          <p:cNvSpPr txBox="1"/>
          <p:nvPr/>
        </p:nvSpPr>
        <p:spPr>
          <a:xfrm>
            <a:off x="232784" y="5614083"/>
            <a:ext cx="2525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000" dirty="0">
                <a:solidFill>
                  <a:srgbClr val="000000"/>
                </a:solidFill>
                <a:latin typeface="Calibri" panose="020F0502020204030204" pitchFamily="34" charset="0"/>
              </a:rPr>
              <a:t>Simplify c</a:t>
            </a:r>
            <a:r>
              <a:rPr lang="en-IN" sz="1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omplex insurance jargon, policy structures, smart practices that help consumers grasp the fundamentals, feature specific deep dives, </a:t>
            </a:r>
            <a:endParaRPr lang="en-US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AC37B23E-570C-FD9E-DAB3-F70354139D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3076042" y="4095916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E7DBF51-9F3D-AD25-61EF-CE5AA7AC34B5}"/>
              </a:ext>
            </a:extLst>
          </p:cNvPr>
          <p:cNvSpPr txBox="1"/>
          <p:nvPr/>
        </p:nvSpPr>
        <p:spPr>
          <a:xfrm>
            <a:off x="856618" y="2656936"/>
            <a:ext cx="277088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Act</a:t>
            </a:r>
            <a:r>
              <a:rPr lang="en-IN" sz="100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as consumer watchdogs - scam alerts about phony insurance agent, misleading sales tactics, uncovering the fine print, consumer rights</a:t>
            </a:r>
            <a:r>
              <a:rPr lang="en-IN" sz="100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Fact-check claims, address misinformation, debunk myths </a:t>
            </a:r>
            <a:endParaRPr lang="en-US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9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AAB3F879-F408-B7AD-293A-26AA123DD8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3990116" y="2861769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A35A9D8B-D609-8F8D-767C-393A290F41FC}"/>
              </a:ext>
            </a:extLst>
          </p:cNvPr>
          <p:cNvSpPr txBox="1"/>
          <p:nvPr/>
        </p:nvSpPr>
        <p:spPr>
          <a:xfrm>
            <a:off x="7025626" y="1307634"/>
            <a:ext cx="301883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INSURANCE PLANNING GUIDES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415426A-C1F4-A762-58AC-7A085DDC3AA7}"/>
              </a:ext>
            </a:extLst>
          </p:cNvPr>
          <p:cNvSpPr txBox="1"/>
          <p:nvPr/>
        </p:nvSpPr>
        <p:spPr>
          <a:xfrm>
            <a:off x="7025625" y="1541558"/>
            <a:ext cx="282270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Practical, step-by-step guides with real-world examples for personalized decision-making to plan the policy (tenure, coverage, riders to buy, </a:t>
            </a:r>
            <a:r>
              <a:rPr lang="en-IN" sz="100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premium calculation and cost saving strategies</a:t>
            </a:r>
            <a:r>
              <a:rPr lang="en-IN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removing guess-work from the process</a:t>
            </a:r>
          </a:p>
        </p:txBody>
      </p:sp>
      <p:pic>
        <p:nvPicPr>
          <p:cNvPr id="55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C9C198DE-025E-4B2C-3B06-C9AC8392F8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6641013" y="225924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D03124D-3F2F-E107-265D-02DAC964A553}"/>
              </a:ext>
            </a:extLst>
          </p:cNvPr>
          <p:cNvSpPr txBox="1"/>
          <p:nvPr/>
        </p:nvSpPr>
        <p:spPr>
          <a:xfrm>
            <a:off x="3682663" y="1498403"/>
            <a:ext cx="301883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INSIDER INSIGHTS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5AF3CF8-C2DA-B3A0-A61B-0D01F425AC2F}"/>
              </a:ext>
            </a:extLst>
          </p:cNvPr>
          <p:cNvSpPr txBox="1"/>
          <p:nvPr/>
        </p:nvSpPr>
        <p:spPr>
          <a:xfrm>
            <a:off x="3714309" y="1753775"/>
            <a:ext cx="240560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Professional insights and expert opinions often hosted by or with industry professionals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63D3099-72AE-B3E0-13F5-76ABA458FE2E}"/>
              </a:ext>
            </a:extLst>
          </p:cNvPr>
          <p:cNvSpPr txBox="1"/>
          <p:nvPr/>
        </p:nvSpPr>
        <p:spPr>
          <a:xfrm>
            <a:off x="8676201" y="2587252"/>
            <a:ext cx="166152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ROI CALCULATORS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A7687AA-26F2-7E50-268C-B9150CA000BC}"/>
              </a:ext>
            </a:extLst>
          </p:cNvPr>
          <p:cNvSpPr txBox="1"/>
          <p:nvPr/>
        </p:nvSpPr>
        <p:spPr>
          <a:xfrm>
            <a:off x="8694604" y="2861232"/>
            <a:ext cx="24155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potential returns or future payouts (maturity/ surrender value) based on assumed interest rates, policy terms, and riders</a:t>
            </a:r>
          </a:p>
        </p:txBody>
      </p:sp>
      <p:pic>
        <p:nvPicPr>
          <p:cNvPr id="73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D89C8855-DEB4-DF02-813D-532D3BE053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8760981" y="409828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1A5083D5-F711-0DAC-23B3-351A06358CFB}"/>
              </a:ext>
            </a:extLst>
          </p:cNvPr>
          <p:cNvSpPr txBox="1"/>
          <p:nvPr/>
        </p:nvSpPr>
        <p:spPr>
          <a:xfrm>
            <a:off x="9311158" y="3976775"/>
            <a:ext cx="301883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POLICY MANAGEMENT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B428745-1A02-D4F0-17A7-05968D802E3E}"/>
              </a:ext>
            </a:extLst>
          </p:cNvPr>
          <p:cNvSpPr txBox="1"/>
          <p:nvPr/>
        </p:nvSpPr>
        <p:spPr>
          <a:xfrm>
            <a:off x="9305259" y="4243529"/>
            <a:ext cx="2626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Explainer videos to navigate the administrative side of their insurance to manage their policy benefits – maturity/ surrender claim process, application process, check claim status etc. </a:t>
            </a:r>
          </a:p>
        </p:txBody>
      </p:sp>
      <p:pic>
        <p:nvPicPr>
          <p:cNvPr id="83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FCC74123-942F-1D31-4CBC-3BC8B47F95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8984289" y="5588449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8F3448C2-958F-729E-1B4E-1E2CF008B97F}"/>
              </a:ext>
            </a:extLst>
          </p:cNvPr>
          <p:cNvSpPr txBox="1"/>
          <p:nvPr/>
        </p:nvSpPr>
        <p:spPr>
          <a:xfrm>
            <a:off x="329166" y="2400967"/>
            <a:ext cx="326668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300" b="1" dirty="0">
                <a:latin typeface="Bahnschrift" panose="020B0502040204020203" pitchFamily="34" charset="0"/>
              </a:rPr>
              <a:t>TRAP ALERTS</a:t>
            </a:r>
          </a:p>
        </p:txBody>
      </p:sp>
      <p:pic>
        <p:nvPicPr>
          <p:cNvPr id="87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471AE18D-FCFD-92E4-6D51-2135877893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7791350" y="286176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CF08908-64BA-0F4B-4E11-4F0CB801B4B0}"/>
              </a:ext>
            </a:extLst>
          </p:cNvPr>
          <p:cNvSpPr txBox="1"/>
          <p:nvPr/>
        </p:nvSpPr>
        <p:spPr>
          <a:xfrm>
            <a:off x="9441494" y="5710312"/>
            <a:ext cx="223744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 consumers about legal changes, industry updates, policy shifts, and new insurance products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5730AF2-AD34-B9D2-07FA-F9439533D505}"/>
              </a:ext>
            </a:extLst>
          </p:cNvPr>
          <p:cNvSpPr txBox="1"/>
          <p:nvPr/>
        </p:nvSpPr>
        <p:spPr>
          <a:xfrm>
            <a:off x="9441494" y="5454343"/>
            <a:ext cx="268050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NEWS &amp; UPDATES </a:t>
            </a:r>
          </a:p>
        </p:txBody>
      </p:sp>
      <p:pic>
        <p:nvPicPr>
          <p:cNvPr id="29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F807BF7F-BDA5-ECA3-052A-0DD6258CB5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5286748" y="225924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A931783-B9AD-033B-577B-703FDDBD6AD3}"/>
              </a:ext>
            </a:extLst>
          </p:cNvPr>
          <p:cNvSpPr txBox="1"/>
          <p:nvPr/>
        </p:nvSpPr>
        <p:spPr>
          <a:xfrm>
            <a:off x="130159" y="3949722"/>
            <a:ext cx="277754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300" b="1" dirty="0">
                <a:latin typeface="Bahnschrift" panose="020B0502040204020203" pitchFamily="34" charset="0"/>
              </a:rPr>
              <a:t>POLICY SHOWDOWN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B46B83A-AAFF-B159-23C9-7930C30ED4CE}"/>
              </a:ext>
            </a:extLst>
          </p:cNvPr>
          <p:cNvSpPr txBox="1"/>
          <p:nvPr/>
        </p:nvSpPr>
        <p:spPr>
          <a:xfrm>
            <a:off x="477516" y="4205602"/>
            <a:ext cx="242662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Side-by-side visual comparisons of different plans, products/ plan feature &amp; benefit reviews, best-of-lists, pros and cons with analysis</a:t>
            </a:r>
          </a:p>
        </p:txBody>
      </p:sp>
      <p:pic>
        <p:nvPicPr>
          <p:cNvPr id="9" name="Picture 4" descr="This may contain: a man in a suit and tie holding a cell phone with his head covered by wires">
            <a:extLst>
              <a:ext uri="{FF2B5EF4-FFF2-40B4-BE49-F238E27FC236}">
                <a16:creationId xmlns:a16="http://schemas.microsoft.com/office/drawing/2014/main" id="{55152F34-D6CA-C617-C7F2-4C1EA94AF7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99202" l="9453" r="90299">
                        <a14:foregroundMark x1="18159" y1="84032" x2="15920" y2="93413"/>
                        <a14:foregroundMark x1="13433" y1="97006" x2="34826" y2="97006"/>
                        <a14:foregroundMark x1="34826" y1="97006" x2="70896" y2="96008"/>
                        <a14:foregroundMark x1="70896" y1="96008" x2="75622" y2="96607"/>
                        <a14:foregroundMark x1="21891" y1="22555" x2="24627" y2="25749"/>
                        <a14:foregroundMark x1="20896" y1="23154" x2="23881" y2="26148"/>
                        <a14:foregroundMark x1="43781" y1="19561" x2="56965" y2="22355"/>
                        <a14:foregroundMark x1="90299" y1="26946" x2="90299" y2="26946"/>
                        <a14:foregroundMark x1="81095" y1="99202" x2="81095" y2="99202"/>
                        <a14:foregroundMark x1="73134" y1="63473" x2="73134" y2="63473"/>
                        <a14:foregroundMark x1="76617" y1="74850" x2="76617" y2="74850"/>
                        <a14:foregroundMark x1="76866" y1="75649" x2="76866" y2="75649"/>
                        <a14:foregroundMark x1="77114" y1="76447" x2="77114" y2="76447"/>
                        <a14:foregroundMark x1="77114" y1="77246" x2="77114" y2="77246"/>
                        <a14:foregroundMark x1="77114" y1="77844" x2="77114" y2="77844"/>
                        <a14:foregroundMark x1="74876" y1="64072" x2="74876" y2="64072"/>
                        <a14:foregroundMark x1="77612" y1="83633" x2="77612" y2="83633"/>
                        <a14:foregroundMark x1="77114" y1="83034" x2="77114" y2="83034"/>
                        <a14:foregroundMark x1="77363" y1="82236" x2="77363" y2="82236"/>
                        <a14:foregroundMark x1="80100" y1="92615" x2="80100" y2="92615"/>
                        <a14:foregroundMark x1="81095" y1="93613" x2="81095" y2="93613"/>
                        <a14:foregroundMark x1="80348" y1="92415" x2="80348" y2="92415"/>
                        <a14:foregroundMark x1="80348" y1="91816" x2="80348" y2="91816"/>
                        <a14:foregroundMark x1="81343" y1="19561" x2="81343" y2="19561"/>
                        <a14:foregroundMark x1="79602" y1="18762" x2="79602" y2="18762"/>
                        <a14:foregroundMark x1="81841" y1="19760" x2="81841" y2="19760"/>
                        <a14:foregroundMark x1="79851" y1="18363" x2="79851" y2="18363"/>
                        <a14:foregroundMark x1="79104" y1="18363" x2="79104" y2="18363"/>
                        <a14:foregroundMark x1="77363" y1="18164" x2="77363" y2="18164"/>
                        <a14:foregroundMark x1="78358" y1="18164" x2="78358" y2="18164"/>
                        <a14:foregroundMark x1="78109" y1="18164" x2="78109" y2="18164"/>
                        <a14:foregroundMark x1="77861" y1="17964" x2="77861" y2="17964"/>
                        <a14:foregroundMark x1="77363" y1="17964" x2="76866" y2="17964"/>
                        <a14:foregroundMark x1="76617" y1="17964" x2="76617" y2="17964"/>
                        <a14:foregroundMark x1="75373" y1="18164" x2="75373" y2="18164"/>
                        <a14:foregroundMark x1="79353" y1="17764" x2="79353" y2="17764"/>
                        <a14:foregroundMark x1="78607" y1="17764" x2="78607" y2="17764"/>
                        <a14:foregroundMark x1="78109" y1="17166" x2="78109" y2="17166"/>
                        <a14:foregroundMark x1="76617" y1="17365" x2="76617" y2="17365"/>
                        <a14:foregroundMark x1="83085" y1="20359" x2="83085" y2="203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879" y="2906535"/>
            <a:ext cx="3159381" cy="393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0335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A261E-7D38-5827-303D-F9DB5FE9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9A348FD-0E48-418A-7048-C9F2C4B35511}"/>
              </a:ext>
            </a:extLst>
          </p:cNvPr>
          <p:cNvSpPr/>
          <p:nvPr/>
        </p:nvSpPr>
        <p:spPr>
          <a:xfrm>
            <a:off x="639816" y="4659971"/>
            <a:ext cx="11206681" cy="1099296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EB0BDC-84CC-B4C9-9D2E-BF17ABF558C3}"/>
              </a:ext>
            </a:extLst>
          </p:cNvPr>
          <p:cNvSpPr txBox="1"/>
          <p:nvPr/>
        </p:nvSpPr>
        <p:spPr>
          <a:xfrm>
            <a:off x="948283" y="848774"/>
            <a:ext cx="20698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INSURANCE 101</a:t>
            </a:r>
          </a:p>
        </p:txBody>
      </p:sp>
      <p:pic>
        <p:nvPicPr>
          <p:cNvPr id="5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2D74FA84-6951-EACD-14E0-EAB0A27DFB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639817" y="89515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77516A-0BA7-4AD0-DCE6-D0FABFE023E7}"/>
              </a:ext>
            </a:extLst>
          </p:cNvPr>
          <p:cNvSpPr txBox="1"/>
          <p:nvPr/>
        </p:nvSpPr>
        <p:spPr>
          <a:xfrm>
            <a:off x="904227" y="4887742"/>
            <a:ext cx="109422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 foundational, this content is valuable to both beginners and advancing consumers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(as they inevitably encounter new concepts further down the decision journey)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Display a spectrum of queries -  Early-stage consumers are not just absorbing content but actively mapping their next steps (spotlighting decision inertia) </a:t>
            </a:r>
            <a:b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Advancing consumers seek personalization and their needs become more nuanced—focusing on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fine print, calculation methodologies, ROI estimation etc. </a:t>
            </a:r>
            <a:endParaRPr lang="en-IN" sz="12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0480E14-6D24-632F-5984-2A975DF6DD38}"/>
              </a:ext>
            </a:extLst>
          </p:cNvPr>
          <p:cNvSpPr txBox="1"/>
          <p:nvPr/>
        </p:nvSpPr>
        <p:spPr>
          <a:xfrm rot="16200000">
            <a:off x="-380370" y="5040341"/>
            <a:ext cx="109929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solidFill>
                  <a:schemeClr val="bg1"/>
                </a:solidFill>
                <a:latin typeface="Bahnschrift" panose="020B0502040204020203" pitchFamily="34" charset="0"/>
              </a:rPr>
              <a:t>CONSUMER SENTIMENT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C22CEC4-AFD6-8822-2E95-A51664BF5A62}"/>
              </a:ext>
            </a:extLst>
          </p:cNvPr>
          <p:cNvGrpSpPr/>
          <p:nvPr/>
        </p:nvGrpSpPr>
        <p:grpSpPr>
          <a:xfrm>
            <a:off x="-904" y="-1573"/>
            <a:ext cx="4230004" cy="519631"/>
            <a:chOff x="-904" y="-1573"/>
            <a:chExt cx="4230004" cy="51963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138F355-505F-592F-EEFC-A5AA8547F10A}"/>
                </a:ext>
              </a:extLst>
            </p:cNvPr>
            <p:cNvSpPr/>
            <p:nvPr/>
          </p:nvSpPr>
          <p:spPr>
            <a:xfrm>
              <a:off x="-904" y="-1573"/>
              <a:ext cx="4230004" cy="519631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4EB75B0-A937-F836-48A3-94DCA93AA9F5}"/>
                </a:ext>
              </a:extLst>
            </p:cNvPr>
            <p:cNvSpPr txBox="1"/>
            <p:nvPr/>
          </p:nvSpPr>
          <p:spPr>
            <a:xfrm>
              <a:off x="558771" y="104400"/>
              <a:ext cx="3515208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SNAPSHOT &amp; CONSUMER SENTIMENT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1113CF9C-5019-17CA-5EA6-257C3BA09B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711" y="1603977"/>
            <a:ext cx="2025813" cy="115157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98590DC-5158-6332-B6D1-1CAF3099C210}"/>
              </a:ext>
            </a:extLst>
          </p:cNvPr>
          <p:cNvSpPr txBox="1"/>
          <p:nvPr/>
        </p:nvSpPr>
        <p:spPr>
          <a:xfrm>
            <a:off x="4929560" y="1368782"/>
            <a:ext cx="20288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latin typeface="Bahnschrift" panose="020B0502040204020203" pitchFamily="34" charset="0"/>
              </a:rPr>
              <a:t>INSURANCE LINGO SIMPLIFIED</a:t>
            </a:r>
          </a:p>
        </p:txBody>
      </p:sp>
      <p:pic>
        <p:nvPicPr>
          <p:cNvPr id="18" name="Online Media 6" title="Common mistakes while buying Life &amp; Health Insurance | Personal Finance for Beginners Ep - 2">
            <a:hlinkClick r:id="" action="ppaction://media"/>
            <a:extLst>
              <a:ext uri="{FF2B5EF4-FFF2-40B4-BE49-F238E27FC236}">
                <a16:creationId xmlns:a16="http://schemas.microsoft.com/office/drawing/2014/main" id="{F3990A4C-6DE1-B007-6B4B-1CB1BC2BC22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7065099" y="1621768"/>
            <a:ext cx="1945657" cy="10992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C8FCAD2-C7E3-FE5F-00FD-250D50F6DE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716" y="1599943"/>
            <a:ext cx="2012391" cy="11556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28190CE-CFD6-76A4-98C2-48AC415EC6BD}"/>
              </a:ext>
            </a:extLst>
          </p:cNvPr>
          <p:cNvSpPr txBox="1"/>
          <p:nvPr/>
        </p:nvSpPr>
        <p:spPr>
          <a:xfrm>
            <a:off x="865578" y="1368782"/>
            <a:ext cx="16615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latin typeface="Bahnschrift" panose="020B0502040204020203" pitchFamily="34" charset="0"/>
              </a:rPr>
              <a:t>ABC’s OF INSURANCE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98BD93-7457-5123-7F98-FEE9E8340033}"/>
              </a:ext>
            </a:extLst>
          </p:cNvPr>
          <p:cNvSpPr txBox="1"/>
          <p:nvPr/>
        </p:nvSpPr>
        <p:spPr>
          <a:xfrm>
            <a:off x="2947092" y="1368782"/>
            <a:ext cx="16615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00" b="1" dirty="0">
                <a:latin typeface="Bahnschrift" panose="020B0502040204020203" pitchFamily="34" charset="0"/>
              </a:rPr>
              <a:t>PRODUCT GUIDES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F7D0F0-BB82-9705-55FA-7A51C22CFC1C}"/>
              </a:ext>
            </a:extLst>
          </p:cNvPr>
          <p:cNvSpPr txBox="1"/>
          <p:nvPr/>
        </p:nvSpPr>
        <p:spPr>
          <a:xfrm>
            <a:off x="7296126" y="1368782"/>
            <a:ext cx="16615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latin typeface="Bahnschrift" panose="020B0502040204020203" pitchFamily="34" charset="0"/>
              </a:rPr>
              <a:t>STARTING RIGHT</a:t>
            </a:r>
          </a:p>
        </p:txBody>
      </p:sp>
      <p:pic>
        <p:nvPicPr>
          <p:cNvPr id="26" name="Picture 25">
            <a:hlinkClick r:id="rId7"/>
            <a:extLst>
              <a:ext uri="{FF2B5EF4-FFF2-40B4-BE49-F238E27FC236}">
                <a16:creationId xmlns:a16="http://schemas.microsoft.com/office/drawing/2014/main" id="{E5B835C7-6826-A03C-231F-BBF4CB1794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7432" y="1603521"/>
            <a:ext cx="2015390" cy="1152026"/>
          </a:xfrm>
          <a:prstGeom prst="rect">
            <a:avLst/>
          </a:prstGeom>
        </p:spPr>
      </p:pic>
      <p:pic>
        <p:nvPicPr>
          <p:cNvPr id="28" name="Picture 27">
            <a:hlinkClick r:id="rId9"/>
            <a:extLst>
              <a:ext uri="{FF2B5EF4-FFF2-40B4-BE49-F238E27FC236}">
                <a16:creationId xmlns:a16="http://schemas.microsoft.com/office/drawing/2014/main" id="{B2AFA509-BB4D-D1B3-85CB-147B33C89D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36160" y="1608939"/>
            <a:ext cx="2025813" cy="1147694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0" name="Picture 29">
            <a:hlinkClick r:id="rId11"/>
            <a:extLst>
              <a:ext uri="{FF2B5EF4-FFF2-40B4-BE49-F238E27FC236}">
                <a16:creationId xmlns:a16="http://schemas.microsoft.com/office/drawing/2014/main" id="{303995BD-61D2-D910-6B07-A4EC29F7D8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335" y="3064870"/>
            <a:ext cx="2003224" cy="115560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DDD1736-EC40-84B4-D0F5-5C5E2C775CD3}"/>
              </a:ext>
            </a:extLst>
          </p:cNvPr>
          <p:cNvSpPr txBox="1"/>
          <p:nvPr/>
        </p:nvSpPr>
        <p:spPr>
          <a:xfrm>
            <a:off x="657335" y="2851266"/>
            <a:ext cx="20288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000" b="1" dirty="0">
                <a:latin typeface="Bahnschrift" panose="020B0502040204020203" pitchFamily="34" charset="0"/>
              </a:rPr>
              <a:t>DEBUNKING MYTHS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F70ACA8-E13C-70A2-C1C6-D04AE8CE956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0288" t="-610"/>
          <a:stretch/>
        </p:blipFill>
        <p:spPr>
          <a:xfrm>
            <a:off x="2822448" y="2947138"/>
            <a:ext cx="2503061" cy="451077"/>
          </a:xfrm>
          <a:prstGeom prst="rect">
            <a:avLst/>
          </a:prstGeom>
        </p:spPr>
      </p:pic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2CADB46B-9C33-5AFE-A0CA-352C70E19A55}"/>
              </a:ext>
            </a:extLst>
          </p:cNvPr>
          <p:cNvSpPr/>
          <p:nvPr/>
        </p:nvSpPr>
        <p:spPr>
          <a:xfrm>
            <a:off x="2759778" y="2924009"/>
            <a:ext cx="2565731" cy="504875"/>
          </a:xfrm>
          <a:prstGeom prst="wedgeRectCallout">
            <a:avLst>
              <a:gd name="adj1" fmla="val -40525"/>
              <a:gd name="adj2" fmla="val 85503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DFFC51D0-65F2-8D1F-519A-5BF3E1F79C7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0731" t="281"/>
          <a:stretch/>
        </p:blipFill>
        <p:spPr>
          <a:xfrm>
            <a:off x="5484876" y="2976066"/>
            <a:ext cx="2631512" cy="383614"/>
          </a:xfrm>
          <a:prstGeom prst="rect">
            <a:avLst/>
          </a:prstGeom>
        </p:spPr>
      </p:pic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92FD0F4C-2FE1-AEFB-AF1E-CD0B67772793}"/>
              </a:ext>
            </a:extLst>
          </p:cNvPr>
          <p:cNvSpPr/>
          <p:nvPr/>
        </p:nvSpPr>
        <p:spPr>
          <a:xfrm>
            <a:off x="5432636" y="2933910"/>
            <a:ext cx="2683752" cy="504875"/>
          </a:xfrm>
          <a:prstGeom prst="wedgeRectCallout">
            <a:avLst>
              <a:gd name="adj1" fmla="val -44857"/>
              <a:gd name="adj2" fmla="val -80037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EE1DB35-8A3C-B84B-F614-DA208C4EEFAC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9358" t="10169"/>
          <a:stretch/>
        </p:blipFill>
        <p:spPr>
          <a:xfrm>
            <a:off x="8262035" y="2956122"/>
            <a:ext cx="2892030" cy="649833"/>
          </a:xfrm>
          <a:prstGeom prst="rect">
            <a:avLst/>
          </a:prstGeom>
        </p:spPr>
      </p:pic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D7E27F60-BDED-EFB7-ECE5-3E7A9F172731}"/>
              </a:ext>
            </a:extLst>
          </p:cNvPr>
          <p:cNvSpPr/>
          <p:nvPr/>
        </p:nvSpPr>
        <p:spPr>
          <a:xfrm>
            <a:off x="8225165" y="2920872"/>
            <a:ext cx="2963739" cy="720335"/>
          </a:xfrm>
          <a:prstGeom prst="wedgeRectCallout">
            <a:avLst>
              <a:gd name="adj1" fmla="val -2717"/>
              <a:gd name="adj2" fmla="val -85825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EDD709C-158F-831C-6E8C-35D4E844EF3B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r="34863" b="34233"/>
          <a:stretch/>
        </p:blipFill>
        <p:spPr>
          <a:xfrm>
            <a:off x="2787432" y="3786962"/>
            <a:ext cx="1984231" cy="258508"/>
          </a:xfrm>
          <a:prstGeom prst="rect">
            <a:avLst/>
          </a:prstGeom>
        </p:spPr>
      </p:pic>
      <p:sp>
        <p:nvSpPr>
          <p:cNvPr id="41" name="Speech Bubble: Rectangle 40">
            <a:extLst>
              <a:ext uri="{FF2B5EF4-FFF2-40B4-BE49-F238E27FC236}">
                <a16:creationId xmlns:a16="http://schemas.microsoft.com/office/drawing/2014/main" id="{5DCF82CA-9230-04DE-9E35-2607BDF259C4}"/>
              </a:ext>
            </a:extLst>
          </p:cNvPr>
          <p:cNvSpPr/>
          <p:nvPr/>
        </p:nvSpPr>
        <p:spPr>
          <a:xfrm>
            <a:off x="2759778" y="3742865"/>
            <a:ext cx="2066865" cy="477610"/>
          </a:xfrm>
          <a:prstGeom prst="wedgeRectCallout">
            <a:avLst>
              <a:gd name="adj1" fmla="val 36281"/>
              <a:gd name="adj2" fmla="val 74628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6AD57CC-8517-05B7-E7F4-8E06804A8214}"/>
              </a:ext>
            </a:extLst>
          </p:cNvPr>
          <p:cNvGrpSpPr/>
          <p:nvPr/>
        </p:nvGrpSpPr>
        <p:grpSpPr>
          <a:xfrm>
            <a:off x="4880642" y="3789493"/>
            <a:ext cx="3243828" cy="383736"/>
            <a:chOff x="1658947" y="1664660"/>
            <a:chExt cx="8172450" cy="966778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E030094-B4FD-BC48-6F41-C34FA5FD5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b="79012"/>
            <a:stretch/>
          </p:blipFill>
          <p:spPr>
            <a:xfrm>
              <a:off x="1658947" y="1664660"/>
              <a:ext cx="8172450" cy="325860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EACF9956-D76C-A1A6-9F1F-83E49EBAC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t="56857"/>
            <a:stretch/>
          </p:blipFill>
          <p:spPr>
            <a:xfrm>
              <a:off x="1658947" y="1961610"/>
              <a:ext cx="8172450" cy="669828"/>
            </a:xfrm>
            <a:prstGeom prst="rect">
              <a:avLst/>
            </a:prstGeom>
          </p:spPr>
        </p:pic>
      </p:grpSp>
      <p:sp>
        <p:nvSpPr>
          <p:cNvPr id="47" name="Speech Bubble: Rectangle 46">
            <a:extLst>
              <a:ext uri="{FF2B5EF4-FFF2-40B4-BE49-F238E27FC236}">
                <a16:creationId xmlns:a16="http://schemas.microsoft.com/office/drawing/2014/main" id="{A3088D04-B977-735D-ECDE-F0852518F031}"/>
              </a:ext>
            </a:extLst>
          </p:cNvPr>
          <p:cNvSpPr/>
          <p:nvPr/>
        </p:nvSpPr>
        <p:spPr>
          <a:xfrm>
            <a:off x="4886616" y="3737593"/>
            <a:ext cx="3274153" cy="477611"/>
          </a:xfrm>
          <a:prstGeom prst="wedgeRectCallout">
            <a:avLst>
              <a:gd name="adj1" fmla="val -3935"/>
              <a:gd name="adj2" fmla="val -76059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E4997EC-1AF8-A90C-22C9-1EDFB272AE7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316482" y="3784400"/>
            <a:ext cx="2781104" cy="364626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CBF1551C-3049-7493-B9E9-AF092EAE7745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64905" t="36137" b="34677"/>
          <a:stretch/>
        </p:blipFill>
        <p:spPr>
          <a:xfrm>
            <a:off x="2822448" y="4031889"/>
            <a:ext cx="1069089" cy="114716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99D0F99C-4A7B-3B28-23D1-512EFE27F91D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220" t="67729" r="90350" b="7961"/>
          <a:stretch/>
        </p:blipFill>
        <p:spPr>
          <a:xfrm>
            <a:off x="3862352" y="4043026"/>
            <a:ext cx="256808" cy="95549"/>
          </a:xfrm>
          <a:prstGeom prst="rect">
            <a:avLst/>
          </a:prstGeom>
        </p:spPr>
      </p:pic>
      <p:sp>
        <p:nvSpPr>
          <p:cNvPr id="52" name="Speech Bubble: Rectangle 51">
            <a:extLst>
              <a:ext uri="{FF2B5EF4-FFF2-40B4-BE49-F238E27FC236}">
                <a16:creationId xmlns:a16="http://schemas.microsoft.com/office/drawing/2014/main" id="{E9D7A0E8-0F07-0E2E-20DF-C67EB63C0AEA}"/>
              </a:ext>
            </a:extLst>
          </p:cNvPr>
          <p:cNvSpPr/>
          <p:nvPr/>
        </p:nvSpPr>
        <p:spPr>
          <a:xfrm>
            <a:off x="8220743" y="3737593"/>
            <a:ext cx="2968162" cy="480309"/>
          </a:xfrm>
          <a:prstGeom prst="wedgeRectCallout">
            <a:avLst>
              <a:gd name="adj1" fmla="val -39740"/>
              <a:gd name="adj2" fmla="val 77216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86AB4DC-BECC-6CC8-C99E-49077832396F}"/>
              </a:ext>
            </a:extLst>
          </p:cNvPr>
          <p:cNvSpPr txBox="1"/>
          <p:nvPr/>
        </p:nvSpPr>
        <p:spPr>
          <a:xfrm>
            <a:off x="9244908" y="1353722"/>
            <a:ext cx="166152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000" b="1" dirty="0">
                <a:latin typeface="Bahnschrift" panose="020B0502040204020203" pitchFamily="34" charset="0"/>
              </a:rPr>
              <a:t>CONSUMER AWARENESS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18B0B65-AB03-636A-5D85-85C195B5FC24}"/>
              </a:ext>
            </a:extLst>
          </p:cNvPr>
          <p:cNvGrpSpPr/>
          <p:nvPr/>
        </p:nvGrpSpPr>
        <p:grpSpPr>
          <a:xfrm>
            <a:off x="-904" y="5896230"/>
            <a:ext cx="11847401" cy="777895"/>
            <a:chOff x="-904" y="5896230"/>
            <a:chExt cx="11847401" cy="7778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D8027FB-BAD9-F785-2072-E543A3EE4518}"/>
                </a:ext>
              </a:extLst>
            </p:cNvPr>
            <p:cNvSpPr/>
            <p:nvPr/>
          </p:nvSpPr>
          <p:spPr>
            <a:xfrm>
              <a:off x="657335" y="5896230"/>
              <a:ext cx="11189162" cy="773055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F348A1A-D5FC-AE63-247F-48E891826415}"/>
                </a:ext>
              </a:extLst>
            </p:cNvPr>
            <p:cNvSpPr txBox="1"/>
            <p:nvPr/>
          </p:nvSpPr>
          <p:spPr>
            <a:xfrm rot="16200000">
              <a:off x="-218155" y="6118320"/>
              <a:ext cx="773056" cy="338554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8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BRAND IMPERATIVE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A44D6B9-C3B2-1069-1CB2-76C42BB0113F}"/>
                </a:ext>
              </a:extLst>
            </p:cNvPr>
            <p:cNvSpPr txBox="1"/>
            <p:nvPr/>
          </p:nvSpPr>
          <p:spPr>
            <a:xfrm>
              <a:off x="1069388" y="6154111"/>
              <a:ext cx="10347536" cy="315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BE THEIR GUIDING COMPASS – SET THE DIRECTION, ENCOURAGE EXPLORATION</a:t>
              </a:r>
              <a:endPara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6001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84D7B-1521-7433-58FB-323902CFD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5C0C642-903C-17E3-34A7-084F4B450FDB}"/>
              </a:ext>
            </a:extLst>
          </p:cNvPr>
          <p:cNvSpPr/>
          <p:nvPr/>
        </p:nvSpPr>
        <p:spPr>
          <a:xfrm>
            <a:off x="639817" y="4659971"/>
            <a:ext cx="4380154" cy="1099296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" name="Online Media 6" title="How to judge insurance policy (money back)? #LLAShorts 83">
            <a:hlinkClick r:id="" action="ppaction://media"/>
            <a:extLst>
              <a:ext uri="{FF2B5EF4-FFF2-40B4-BE49-F238E27FC236}">
                <a16:creationId xmlns:a16="http://schemas.microsoft.com/office/drawing/2014/main" id="{C647C4A6-C74F-7225-9B04-D85355AF781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72138" y="1320518"/>
            <a:ext cx="1324993" cy="23451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B3E71D0-2583-924E-988C-7684A81D02E0}"/>
              </a:ext>
            </a:extLst>
          </p:cNvPr>
          <p:cNvSpPr txBox="1"/>
          <p:nvPr/>
        </p:nvSpPr>
        <p:spPr>
          <a:xfrm>
            <a:off x="948283" y="848774"/>
            <a:ext cx="166152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ROI CALCULATORS</a:t>
            </a:r>
          </a:p>
        </p:txBody>
      </p:sp>
      <p:pic>
        <p:nvPicPr>
          <p:cNvPr id="5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EDD43105-C365-2720-1ED7-4CED6BE906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639817" y="89515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DF3C82-0A52-244D-231A-72AF57B26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6" t="2452"/>
          <a:stretch/>
        </p:blipFill>
        <p:spPr>
          <a:xfrm>
            <a:off x="735935" y="4062071"/>
            <a:ext cx="1962165" cy="4788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EB1315B-D35E-4E83-BE70-A916F87128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932" y="3307914"/>
            <a:ext cx="2300382" cy="359628"/>
          </a:xfrm>
          <a:prstGeom prst="rect">
            <a:avLst/>
          </a:prstGeom>
        </p:spPr>
      </p:pic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C1C5A8FA-042F-84C2-3250-CB99A283CE6E}"/>
              </a:ext>
            </a:extLst>
          </p:cNvPr>
          <p:cNvSpPr/>
          <p:nvPr/>
        </p:nvSpPr>
        <p:spPr>
          <a:xfrm>
            <a:off x="719980" y="4052134"/>
            <a:ext cx="1978120" cy="488791"/>
          </a:xfrm>
          <a:prstGeom prst="wedgeRectCallout">
            <a:avLst>
              <a:gd name="adj1" fmla="val -40614"/>
              <a:gd name="adj2" fmla="val -76111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49077DCF-4E56-77A6-6E9A-1B070A684E42}"/>
              </a:ext>
            </a:extLst>
          </p:cNvPr>
          <p:cNvSpPr/>
          <p:nvPr/>
        </p:nvSpPr>
        <p:spPr>
          <a:xfrm>
            <a:off x="2107218" y="3162124"/>
            <a:ext cx="2959044" cy="533751"/>
          </a:xfrm>
          <a:prstGeom prst="wedgeRectCallout">
            <a:avLst>
              <a:gd name="adj1" fmla="val -42057"/>
              <a:gd name="adj2" fmla="val 86752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CE24C8-2DF4-1A77-25CB-E4CBBD8C01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698" t="6905"/>
          <a:stretch/>
        </p:blipFill>
        <p:spPr>
          <a:xfrm>
            <a:off x="2952892" y="4070538"/>
            <a:ext cx="1446183" cy="427948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A94C7918-1590-BBAA-5651-318950B9E1F7}"/>
              </a:ext>
            </a:extLst>
          </p:cNvPr>
          <p:cNvSpPr/>
          <p:nvPr/>
        </p:nvSpPr>
        <p:spPr>
          <a:xfrm>
            <a:off x="2841437" y="4052133"/>
            <a:ext cx="2184563" cy="488791"/>
          </a:xfrm>
          <a:prstGeom prst="wedgeRectCallout">
            <a:avLst>
              <a:gd name="adj1" fmla="val 43904"/>
              <a:gd name="adj2" fmla="val -84565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AD8374-77CF-EF7C-0B11-3A32A3E1843F}"/>
              </a:ext>
            </a:extLst>
          </p:cNvPr>
          <p:cNvSpPr txBox="1"/>
          <p:nvPr/>
        </p:nvSpPr>
        <p:spPr>
          <a:xfrm>
            <a:off x="651360" y="4754863"/>
            <a:ext cx="438015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Highly valued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its practical, no-frills approach, as it helps them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independently assess the policies.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Suggest that viewers are actively trying to apply the content. They are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with the content in a very hands-on, personalized way. </a:t>
            </a:r>
            <a:endParaRPr lang="en-IN" sz="115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3BD3FE-A5CA-9B48-A471-9D3C19EFA22A}"/>
              </a:ext>
            </a:extLst>
          </p:cNvPr>
          <p:cNvCxnSpPr>
            <a:cxnSpLocks/>
          </p:cNvCxnSpPr>
          <p:nvPr/>
        </p:nvCxnSpPr>
        <p:spPr>
          <a:xfrm>
            <a:off x="5224361" y="848774"/>
            <a:ext cx="0" cy="491049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9AEE3D48-4EAD-5CB0-F65F-0FEE0961EAE4}"/>
              </a:ext>
            </a:extLst>
          </p:cNvPr>
          <p:cNvSpPr txBox="1"/>
          <p:nvPr/>
        </p:nvSpPr>
        <p:spPr>
          <a:xfrm rot="16200000">
            <a:off x="-380370" y="5040341"/>
            <a:ext cx="109929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solidFill>
                  <a:schemeClr val="bg1"/>
                </a:solidFill>
                <a:latin typeface="Bahnschrift" panose="020B0502040204020203" pitchFamily="34" charset="0"/>
              </a:rPr>
              <a:t>CONSUMER SENTIMENT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1239EE-2619-90CE-0EDB-29DF1A0571CB}"/>
              </a:ext>
            </a:extLst>
          </p:cNvPr>
          <p:cNvSpPr/>
          <p:nvPr/>
        </p:nvSpPr>
        <p:spPr>
          <a:xfrm>
            <a:off x="5477873" y="4659971"/>
            <a:ext cx="6362654" cy="1099296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FAF59D0-0C49-8F70-91F9-EAD05B78E505}"/>
              </a:ext>
            </a:extLst>
          </p:cNvPr>
          <p:cNvSpPr txBox="1"/>
          <p:nvPr/>
        </p:nvSpPr>
        <p:spPr>
          <a:xfrm>
            <a:off x="5777274" y="895158"/>
            <a:ext cx="267431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INSURANCE PLANNING GUIDES </a:t>
            </a:r>
          </a:p>
        </p:txBody>
      </p:sp>
      <p:pic>
        <p:nvPicPr>
          <p:cNvPr id="27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FD195EE6-5FF4-7EA6-0278-C702EA1BB9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5468809" y="941542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AD22970-4ED6-9742-6F24-86BF6C10B45F}"/>
              </a:ext>
            </a:extLst>
          </p:cNvPr>
          <p:cNvSpPr txBox="1"/>
          <p:nvPr/>
        </p:nvSpPr>
        <p:spPr>
          <a:xfrm>
            <a:off x="5550750" y="4886452"/>
            <a:ext cx="62490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Seek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structured guides &amp; advice with real-world scenarios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higher relevance &amp; comprehension</a:t>
            </a:r>
            <a:b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Asking for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concrete tools like Excel templates, Calculators, formulas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allow them to visualize the trade-offs and ensure that their choices are backed by reliable, data-driven insights</a:t>
            </a:r>
            <a:endParaRPr lang="en-IN" sz="115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BD627B5-C7A2-18A6-9477-672F9D80502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374" b="39457"/>
          <a:stretch/>
        </p:blipFill>
        <p:spPr>
          <a:xfrm>
            <a:off x="5625443" y="2883848"/>
            <a:ext cx="3357772" cy="748813"/>
          </a:xfrm>
          <a:prstGeom prst="rect">
            <a:avLst/>
          </a:prstGeom>
        </p:spPr>
      </p:pic>
      <p:sp>
        <p:nvSpPr>
          <p:cNvPr id="33" name="Speech Bubble: Rectangle 32">
            <a:extLst>
              <a:ext uri="{FF2B5EF4-FFF2-40B4-BE49-F238E27FC236}">
                <a16:creationId xmlns:a16="http://schemas.microsoft.com/office/drawing/2014/main" id="{EDE51077-BEDA-C642-65B4-EE839D2E1982}"/>
              </a:ext>
            </a:extLst>
          </p:cNvPr>
          <p:cNvSpPr/>
          <p:nvPr/>
        </p:nvSpPr>
        <p:spPr>
          <a:xfrm>
            <a:off x="5522062" y="2905757"/>
            <a:ext cx="3461154" cy="759882"/>
          </a:xfrm>
          <a:prstGeom prst="wedgeRectCallout">
            <a:avLst>
              <a:gd name="adj1" fmla="val -41532"/>
              <a:gd name="adj2" fmla="val -7839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4" name="Online Media 8" title="Must Have Term Life Insurance Riders in 2024 | How Critical Illness Rider Works For You | Ditto">
            <a:hlinkClick r:id="" action="ppaction://media"/>
            <a:extLst>
              <a:ext uri="{FF2B5EF4-FFF2-40B4-BE49-F238E27FC236}">
                <a16:creationId xmlns:a16="http://schemas.microsoft.com/office/drawing/2014/main" id="{C586B3F5-A8C9-E099-B3A3-747B07E34D7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5468809" y="1350460"/>
            <a:ext cx="1901469" cy="107433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51D389D4-0676-C59B-CE7F-809585B62DA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60"/>
          <a:stretch/>
        </p:blipFill>
        <p:spPr>
          <a:xfrm>
            <a:off x="7435573" y="1282616"/>
            <a:ext cx="2023992" cy="140981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ED41502-F305-E12C-F132-A36632D0353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77539" y="1282617"/>
            <a:ext cx="2023990" cy="140981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280F765-3BFC-FFEE-0854-33DCD4A1BF1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25443" y="3823078"/>
            <a:ext cx="1660686" cy="646017"/>
          </a:xfrm>
          <a:prstGeom prst="rect">
            <a:avLst/>
          </a:prstGeom>
        </p:spPr>
      </p:pic>
      <p:sp>
        <p:nvSpPr>
          <p:cNvPr id="38" name="Speech Bubble: Rectangle 37">
            <a:extLst>
              <a:ext uri="{FF2B5EF4-FFF2-40B4-BE49-F238E27FC236}">
                <a16:creationId xmlns:a16="http://schemas.microsoft.com/office/drawing/2014/main" id="{CF868BB3-5B36-EC75-DE6E-D0A7299EE1E4}"/>
              </a:ext>
            </a:extLst>
          </p:cNvPr>
          <p:cNvSpPr/>
          <p:nvPr/>
        </p:nvSpPr>
        <p:spPr>
          <a:xfrm>
            <a:off x="5513104" y="3767125"/>
            <a:ext cx="1898523" cy="759882"/>
          </a:xfrm>
          <a:prstGeom prst="wedgeRectCallout">
            <a:avLst>
              <a:gd name="adj1" fmla="val 57964"/>
              <a:gd name="adj2" fmla="val -81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5B3AFEA-A3A3-E0CC-7A2E-6567F6086BC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86596" y="2880272"/>
            <a:ext cx="2023987" cy="428811"/>
          </a:xfrm>
          <a:prstGeom prst="rect">
            <a:avLst/>
          </a:prstGeom>
        </p:spPr>
      </p:pic>
      <p:sp>
        <p:nvSpPr>
          <p:cNvPr id="40" name="Speech Bubble: Rectangle 39">
            <a:extLst>
              <a:ext uri="{FF2B5EF4-FFF2-40B4-BE49-F238E27FC236}">
                <a16:creationId xmlns:a16="http://schemas.microsoft.com/office/drawing/2014/main" id="{156DE954-C5A0-601C-776B-6527203A16DE}"/>
              </a:ext>
            </a:extLst>
          </p:cNvPr>
          <p:cNvSpPr/>
          <p:nvPr/>
        </p:nvSpPr>
        <p:spPr>
          <a:xfrm>
            <a:off x="9030764" y="2898052"/>
            <a:ext cx="2208897" cy="443029"/>
          </a:xfrm>
          <a:prstGeom prst="wedgeRectCallout">
            <a:avLst>
              <a:gd name="adj1" fmla="val 62240"/>
              <a:gd name="adj2" fmla="val 955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CA1E2A9-B9BE-3DDA-0DAA-9FDD775C8B0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7066" y="3794665"/>
            <a:ext cx="1555363" cy="702842"/>
          </a:xfrm>
          <a:prstGeom prst="rect">
            <a:avLst/>
          </a:prstGeom>
        </p:spPr>
      </p:pic>
      <p:sp>
        <p:nvSpPr>
          <p:cNvPr id="42" name="Speech Bubble: Rectangle 41">
            <a:extLst>
              <a:ext uri="{FF2B5EF4-FFF2-40B4-BE49-F238E27FC236}">
                <a16:creationId xmlns:a16="http://schemas.microsoft.com/office/drawing/2014/main" id="{2E72E98C-0809-F115-4EAC-2E8A7204477D}"/>
              </a:ext>
            </a:extLst>
          </p:cNvPr>
          <p:cNvSpPr/>
          <p:nvPr/>
        </p:nvSpPr>
        <p:spPr>
          <a:xfrm>
            <a:off x="7728587" y="3762667"/>
            <a:ext cx="1898523" cy="759882"/>
          </a:xfrm>
          <a:prstGeom prst="wedgeRectCallout">
            <a:avLst>
              <a:gd name="adj1" fmla="val 37210"/>
              <a:gd name="adj2" fmla="val -6733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246870A7-7D7B-8223-AEFE-8DC89F274F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773197" y="3428540"/>
            <a:ext cx="1466464" cy="1093128"/>
          </a:xfrm>
          <a:prstGeom prst="rect">
            <a:avLst/>
          </a:prstGeom>
        </p:spPr>
      </p:pic>
      <p:sp>
        <p:nvSpPr>
          <p:cNvPr id="44" name="Speech Bubble: Rectangle 43">
            <a:extLst>
              <a:ext uri="{FF2B5EF4-FFF2-40B4-BE49-F238E27FC236}">
                <a16:creationId xmlns:a16="http://schemas.microsoft.com/office/drawing/2014/main" id="{190E14AE-CDAF-7565-C66A-5FE22788A386}"/>
              </a:ext>
            </a:extLst>
          </p:cNvPr>
          <p:cNvSpPr/>
          <p:nvPr/>
        </p:nvSpPr>
        <p:spPr>
          <a:xfrm>
            <a:off x="9705590" y="3422372"/>
            <a:ext cx="1692170" cy="1099296"/>
          </a:xfrm>
          <a:prstGeom prst="wedgeRectCallout">
            <a:avLst>
              <a:gd name="adj1" fmla="val 60483"/>
              <a:gd name="adj2" fmla="val 76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492131D-2779-F333-E3F7-A176265390A1}"/>
              </a:ext>
            </a:extLst>
          </p:cNvPr>
          <p:cNvGrpSpPr/>
          <p:nvPr/>
        </p:nvGrpSpPr>
        <p:grpSpPr>
          <a:xfrm>
            <a:off x="-904" y="-1573"/>
            <a:ext cx="4230004" cy="519631"/>
            <a:chOff x="-904" y="-1573"/>
            <a:chExt cx="4230004" cy="519631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00A0998-3495-BA3F-E2C0-42D85E11227E}"/>
                </a:ext>
              </a:extLst>
            </p:cNvPr>
            <p:cNvSpPr/>
            <p:nvPr/>
          </p:nvSpPr>
          <p:spPr>
            <a:xfrm>
              <a:off x="-904" y="-1573"/>
              <a:ext cx="4230004" cy="519631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51DB754-9058-A656-972C-9B532D20C7D6}"/>
                </a:ext>
              </a:extLst>
            </p:cNvPr>
            <p:cNvSpPr txBox="1"/>
            <p:nvPr/>
          </p:nvSpPr>
          <p:spPr>
            <a:xfrm>
              <a:off x="558771" y="104400"/>
              <a:ext cx="3515208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SNAPSHOT &amp; CONSUMER SENTIMENT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24C1BB6F-D679-C610-E224-AE80D43C6A8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67321" y="1314909"/>
            <a:ext cx="1469485" cy="85287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5305F84-5673-21AF-5981-319F6F83B34F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8970" t="-5119"/>
          <a:stretch/>
        </p:blipFill>
        <p:spPr>
          <a:xfrm>
            <a:off x="2161967" y="2455747"/>
            <a:ext cx="2819433" cy="503078"/>
          </a:xfrm>
          <a:prstGeom prst="rect">
            <a:avLst/>
          </a:prstGeom>
        </p:spPr>
      </p:pic>
      <p:sp>
        <p:nvSpPr>
          <p:cNvPr id="28" name="Speech Bubble: Rectangle 27">
            <a:extLst>
              <a:ext uri="{FF2B5EF4-FFF2-40B4-BE49-F238E27FC236}">
                <a16:creationId xmlns:a16="http://schemas.microsoft.com/office/drawing/2014/main" id="{2A3159B1-177B-E69B-D44A-5031E046A4BE}"/>
              </a:ext>
            </a:extLst>
          </p:cNvPr>
          <p:cNvSpPr/>
          <p:nvPr/>
        </p:nvSpPr>
        <p:spPr>
          <a:xfrm>
            <a:off x="2108505" y="2387701"/>
            <a:ext cx="2967006" cy="671103"/>
          </a:xfrm>
          <a:prstGeom prst="wedgeRectCallout">
            <a:avLst>
              <a:gd name="adj1" fmla="val -41204"/>
              <a:gd name="adj2" fmla="val -805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C9F80D2-9748-41C6-3F7C-F8C108EAAA63}"/>
              </a:ext>
            </a:extLst>
          </p:cNvPr>
          <p:cNvGrpSpPr/>
          <p:nvPr/>
        </p:nvGrpSpPr>
        <p:grpSpPr>
          <a:xfrm>
            <a:off x="-904" y="5901069"/>
            <a:ext cx="11841432" cy="773057"/>
            <a:chOff x="-904" y="5901069"/>
            <a:chExt cx="11841432" cy="77305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D3466B1-8FFB-2E1B-2EB5-23B0E1201136}"/>
                </a:ext>
              </a:extLst>
            </p:cNvPr>
            <p:cNvSpPr/>
            <p:nvPr/>
          </p:nvSpPr>
          <p:spPr>
            <a:xfrm>
              <a:off x="651360" y="5901070"/>
              <a:ext cx="11189168" cy="773056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7A50BBB-578A-8947-0435-40DF32782325}"/>
                </a:ext>
              </a:extLst>
            </p:cNvPr>
            <p:cNvSpPr txBox="1"/>
            <p:nvPr/>
          </p:nvSpPr>
          <p:spPr>
            <a:xfrm rot="16200000">
              <a:off x="-218155" y="6118320"/>
              <a:ext cx="773056" cy="338554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8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BRAND IMPERATIVE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15BF29A-E022-4459-6C18-3E1D588E1E37}"/>
                </a:ext>
              </a:extLst>
            </p:cNvPr>
            <p:cNvSpPr txBox="1"/>
            <p:nvPr/>
          </p:nvSpPr>
          <p:spPr>
            <a:xfrm>
              <a:off x="1050224" y="6134211"/>
              <a:ext cx="10347536" cy="315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BE THEIR GUIDING COMPASS – HELP CHART THEIR ROUTE, KEEP THEM ON COURSE</a:t>
              </a:r>
              <a:endPara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49" name="Picture 48">
            <a:extLst>
              <a:ext uri="{FF2B5EF4-FFF2-40B4-BE49-F238E27FC236}">
                <a16:creationId xmlns:a16="http://schemas.microsoft.com/office/drawing/2014/main" id="{08411F76-1F65-371E-4256-F768C1495FF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571683" y="1328001"/>
            <a:ext cx="1507308" cy="83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41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3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9436B3B-4D47-075D-F2FF-D20216CDA856}"/>
              </a:ext>
            </a:extLst>
          </p:cNvPr>
          <p:cNvSpPr txBox="1"/>
          <p:nvPr/>
        </p:nvSpPr>
        <p:spPr>
          <a:xfrm>
            <a:off x="948283" y="848774"/>
            <a:ext cx="260917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FINANCIAL PLANNING GUIDES</a:t>
            </a:r>
          </a:p>
        </p:txBody>
      </p:sp>
      <p:pic>
        <p:nvPicPr>
          <p:cNvPr id="5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5335A64F-8A76-50D3-F242-B2D4159D80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639817" y="89515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05398F8-6787-23FF-A671-04CE6E735CE0}"/>
              </a:ext>
            </a:extLst>
          </p:cNvPr>
          <p:cNvGrpSpPr/>
          <p:nvPr/>
        </p:nvGrpSpPr>
        <p:grpSpPr>
          <a:xfrm>
            <a:off x="-904" y="-1573"/>
            <a:ext cx="4230004" cy="519631"/>
            <a:chOff x="-904" y="-1573"/>
            <a:chExt cx="4230004" cy="5196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25F94CF-A99C-DEB1-5F94-6F8D54603B81}"/>
                </a:ext>
              </a:extLst>
            </p:cNvPr>
            <p:cNvSpPr/>
            <p:nvPr/>
          </p:nvSpPr>
          <p:spPr>
            <a:xfrm>
              <a:off x="-904" y="-1573"/>
              <a:ext cx="4230004" cy="519631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4921195-511E-092B-7FB6-7D4D44226F28}"/>
                </a:ext>
              </a:extLst>
            </p:cNvPr>
            <p:cNvSpPr txBox="1"/>
            <p:nvPr/>
          </p:nvSpPr>
          <p:spPr>
            <a:xfrm>
              <a:off x="558771" y="104400"/>
              <a:ext cx="3515208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SNAPSHOT &amp; CONSUMER SENTIMENT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8C3B7AE7-5CF9-3D0A-FF8A-2827E8A01F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519" y="1309793"/>
            <a:ext cx="2662350" cy="151147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BEDC383B-C8E5-AE49-B1C8-5C1A29C50143}"/>
              </a:ext>
            </a:extLst>
          </p:cNvPr>
          <p:cNvSpPr/>
          <p:nvPr/>
        </p:nvSpPr>
        <p:spPr>
          <a:xfrm>
            <a:off x="639816" y="4764031"/>
            <a:ext cx="11206681" cy="995236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E39122C-0FFB-0C09-DB9C-84E7285CC072}"/>
              </a:ext>
            </a:extLst>
          </p:cNvPr>
          <p:cNvSpPr txBox="1"/>
          <p:nvPr/>
        </p:nvSpPr>
        <p:spPr>
          <a:xfrm>
            <a:off x="779051" y="4948043"/>
            <a:ext cx="1094227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Consumers are drawn to content that provides real-world applications and practical examples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Asking for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concrete tools like Excel templates, Calculators, formulas,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indicates that the audience is very invested in implementing the information they learn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 recurring sentiment in the comments is the appreciation for content </a:t>
            </a: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feels accessible as it helps build confidence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C7A75C-3A44-9FD3-FF1F-542DDE5068AB}"/>
              </a:ext>
            </a:extLst>
          </p:cNvPr>
          <p:cNvSpPr txBox="1"/>
          <p:nvPr/>
        </p:nvSpPr>
        <p:spPr>
          <a:xfrm rot="16200000">
            <a:off x="-328340" y="5092371"/>
            <a:ext cx="99523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solidFill>
                  <a:schemeClr val="bg1"/>
                </a:solidFill>
                <a:latin typeface="Bahnschrift" panose="020B0502040204020203" pitchFamily="34" charset="0"/>
              </a:rPr>
              <a:t>CONSUMER SENTIMENT</a:t>
            </a:r>
          </a:p>
        </p:txBody>
      </p:sp>
      <p:pic>
        <p:nvPicPr>
          <p:cNvPr id="21" name="Online Media 11" title="Ep - 7 How to plan for longevity risk in retirement? | Personal Finance for Beginners">
            <a:hlinkClick r:id="" action="ppaction://media"/>
            <a:extLst>
              <a:ext uri="{FF2B5EF4-FFF2-40B4-BE49-F238E27FC236}">
                <a16:creationId xmlns:a16="http://schemas.microsoft.com/office/drawing/2014/main" id="{4A0ECD73-1040-EA64-9D90-D1A0BF8D1FB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3432459" y="1355516"/>
            <a:ext cx="2594256" cy="146575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BEE68F6-12FD-0E49-2DF4-4E15F9C09BC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320" t="4171"/>
          <a:stretch/>
        </p:blipFill>
        <p:spPr>
          <a:xfrm>
            <a:off x="4387849" y="3014406"/>
            <a:ext cx="3356961" cy="68202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0B06B2D-A8C5-3285-1459-E1D3BDF6CB9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557" t="-5086"/>
          <a:stretch/>
        </p:blipFill>
        <p:spPr>
          <a:xfrm>
            <a:off x="7911593" y="3113913"/>
            <a:ext cx="3239809" cy="441175"/>
          </a:xfrm>
          <a:prstGeom prst="rect">
            <a:avLst/>
          </a:prstGeom>
        </p:spPr>
      </p:pic>
      <p:pic>
        <p:nvPicPr>
          <p:cNvPr id="25" name="Picture 24">
            <a:hlinkClick r:id="rId8"/>
            <a:extLst>
              <a:ext uri="{FF2B5EF4-FFF2-40B4-BE49-F238E27FC236}">
                <a16:creationId xmlns:a16="http://schemas.microsoft.com/office/drawing/2014/main" id="{59222242-5999-4BA4-C1DA-08652BF2251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20549" y="1334105"/>
            <a:ext cx="2592400" cy="1487166"/>
          </a:xfrm>
          <a:prstGeom prst="rect">
            <a:avLst/>
          </a:prstGeom>
        </p:spPr>
      </p:pic>
      <p:sp>
        <p:nvSpPr>
          <p:cNvPr id="26" name="Speech Bubble: Rectangle 25">
            <a:extLst>
              <a:ext uri="{FF2B5EF4-FFF2-40B4-BE49-F238E27FC236}">
                <a16:creationId xmlns:a16="http://schemas.microsoft.com/office/drawing/2014/main" id="{67C01089-2CDF-FEBE-E323-89A1C5098FEB}"/>
              </a:ext>
            </a:extLst>
          </p:cNvPr>
          <p:cNvSpPr/>
          <p:nvPr/>
        </p:nvSpPr>
        <p:spPr>
          <a:xfrm>
            <a:off x="7857459" y="2968762"/>
            <a:ext cx="3555490" cy="767498"/>
          </a:xfrm>
          <a:prstGeom prst="wedgeRectCallout">
            <a:avLst>
              <a:gd name="adj1" fmla="val 35097"/>
              <a:gd name="adj2" fmla="val -9094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7495685-DDE5-5B5B-A56F-7B633FAC9EF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9260" t="-7425"/>
          <a:stretch/>
        </p:blipFill>
        <p:spPr>
          <a:xfrm>
            <a:off x="7943529" y="3838674"/>
            <a:ext cx="3383348" cy="514304"/>
          </a:xfrm>
          <a:prstGeom prst="rect">
            <a:avLst/>
          </a:prstGeom>
        </p:spPr>
      </p:pic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C5A75F83-7598-E4C1-BA07-238A3FED5BB2}"/>
              </a:ext>
            </a:extLst>
          </p:cNvPr>
          <p:cNvSpPr/>
          <p:nvPr/>
        </p:nvSpPr>
        <p:spPr>
          <a:xfrm>
            <a:off x="4334542" y="3812425"/>
            <a:ext cx="3427314" cy="588750"/>
          </a:xfrm>
          <a:prstGeom prst="wedgeRectCallout">
            <a:avLst>
              <a:gd name="adj1" fmla="val 38870"/>
              <a:gd name="adj2" fmla="val 7820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1263A18-11AE-EAC7-5292-9237CB669DA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0403" t="5607"/>
          <a:stretch/>
        </p:blipFill>
        <p:spPr>
          <a:xfrm>
            <a:off x="4437572" y="3902278"/>
            <a:ext cx="3316856" cy="43878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68FA569-81CC-9243-6342-ADAE8C5CE3A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8962" y="1355516"/>
            <a:ext cx="2609179" cy="1465755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C311D05-76ED-E8AB-E691-D829BE221C1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8970" t="-5119"/>
          <a:stretch/>
        </p:blipFill>
        <p:spPr>
          <a:xfrm>
            <a:off x="879076" y="3035625"/>
            <a:ext cx="3350024" cy="597752"/>
          </a:xfrm>
          <a:prstGeom prst="rect">
            <a:avLst/>
          </a:prstGeom>
        </p:spPr>
      </p:pic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2780AFE6-2540-7DC2-ED40-ECA9AA4667F4}"/>
              </a:ext>
            </a:extLst>
          </p:cNvPr>
          <p:cNvSpPr/>
          <p:nvPr/>
        </p:nvSpPr>
        <p:spPr>
          <a:xfrm>
            <a:off x="4334542" y="2968762"/>
            <a:ext cx="3410269" cy="767498"/>
          </a:xfrm>
          <a:prstGeom prst="wedgeRectCallout">
            <a:avLst>
              <a:gd name="adj1" fmla="val -41204"/>
              <a:gd name="adj2" fmla="val -805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Speech Bubble: Rectangle 34">
            <a:extLst>
              <a:ext uri="{FF2B5EF4-FFF2-40B4-BE49-F238E27FC236}">
                <a16:creationId xmlns:a16="http://schemas.microsoft.com/office/drawing/2014/main" id="{4BB4373C-03FF-ED78-A75A-26A3B467B6EE}"/>
              </a:ext>
            </a:extLst>
          </p:cNvPr>
          <p:cNvSpPr/>
          <p:nvPr/>
        </p:nvSpPr>
        <p:spPr>
          <a:xfrm>
            <a:off x="779051" y="2990685"/>
            <a:ext cx="3469420" cy="745575"/>
          </a:xfrm>
          <a:prstGeom prst="wedgeRectCallout">
            <a:avLst>
              <a:gd name="adj1" fmla="val -41204"/>
              <a:gd name="adj2" fmla="val -805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4B3AADB3-E3E7-DBD1-EB44-8220AA465664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8627" t="5745" b="39849"/>
          <a:stretch/>
        </p:blipFill>
        <p:spPr>
          <a:xfrm>
            <a:off x="871490" y="3883553"/>
            <a:ext cx="2612672" cy="479755"/>
          </a:xfrm>
          <a:prstGeom prst="rect">
            <a:avLst/>
          </a:prstGeom>
        </p:spPr>
      </p:pic>
      <p:sp>
        <p:nvSpPr>
          <p:cNvPr id="37" name="Speech Bubble: Rectangle 36">
            <a:extLst>
              <a:ext uri="{FF2B5EF4-FFF2-40B4-BE49-F238E27FC236}">
                <a16:creationId xmlns:a16="http://schemas.microsoft.com/office/drawing/2014/main" id="{40E31AB6-62EA-E0C3-01B9-1B380F027A97}"/>
              </a:ext>
            </a:extLst>
          </p:cNvPr>
          <p:cNvSpPr/>
          <p:nvPr/>
        </p:nvSpPr>
        <p:spPr>
          <a:xfrm>
            <a:off x="779051" y="3805794"/>
            <a:ext cx="3469420" cy="605711"/>
          </a:xfrm>
          <a:prstGeom prst="wedgeRectCallout">
            <a:avLst>
              <a:gd name="adj1" fmla="val -43845"/>
              <a:gd name="adj2" fmla="val 83321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Speech Bubble: Rectangle 37">
            <a:extLst>
              <a:ext uri="{FF2B5EF4-FFF2-40B4-BE49-F238E27FC236}">
                <a16:creationId xmlns:a16="http://schemas.microsoft.com/office/drawing/2014/main" id="{F69D256E-C842-3D6C-D64E-B723C3C37547}"/>
              </a:ext>
            </a:extLst>
          </p:cNvPr>
          <p:cNvSpPr/>
          <p:nvPr/>
        </p:nvSpPr>
        <p:spPr>
          <a:xfrm>
            <a:off x="7857458" y="3793766"/>
            <a:ext cx="3555490" cy="610699"/>
          </a:xfrm>
          <a:prstGeom prst="wedgeRectCallout">
            <a:avLst>
              <a:gd name="adj1" fmla="val 1664"/>
              <a:gd name="adj2" fmla="val 8056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307E313-551B-F1D0-A491-C96423A85048}"/>
              </a:ext>
            </a:extLst>
          </p:cNvPr>
          <p:cNvGrpSpPr/>
          <p:nvPr/>
        </p:nvGrpSpPr>
        <p:grpSpPr>
          <a:xfrm>
            <a:off x="-904" y="5896230"/>
            <a:ext cx="11847401" cy="777895"/>
            <a:chOff x="-904" y="5896230"/>
            <a:chExt cx="11847401" cy="777895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E7C9AFA-E421-CF45-463D-71A7DE45FAB3}"/>
                </a:ext>
              </a:extLst>
            </p:cNvPr>
            <p:cNvSpPr/>
            <p:nvPr/>
          </p:nvSpPr>
          <p:spPr>
            <a:xfrm>
              <a:off x="657335" y="5896230"/>
              <a:ext cx="11189162" cy="773055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63AE995-57B3-4D88-CA6A-E6738462C628}"/>
                </a:ext>
              </a:extLst>
            </p:cNvPr>
            <p:cNvSpPr txBox="1"/>
            <p:nvPr/>
          </p:nvSpPr>
          <p:spPr>
            <a:xfrm rot="16200000">
              <a:off x="-218155" y="6118320"/>
              <a:ext cx="773056" cy="338554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8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BRAND IMPERATIVE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B5E32718-3413-E33E-EA28-D0436F30ED53}"/>
                </a:ext>
              </a:extLst>
            </p:cNvPr>
            <p:cNvSpPr txBox="1"/>
            <p:nvPr/>
          </p:nvSpPr>
          <p:spPr>
            <a:xfrm>
              <a:off x="966687" y="6144485"/>
              <a:ext cx="3937990" cy="315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SHOW THEM THE BIG PICTURE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0112968-B81C-7BDB-DA89-C2E6074837C9}"/>
                </a:ext>
              </a:extLst>
            </p:cNvPr>
            <p:cNvCxnSpPr>
              <a:cxnSpLocks/>
            </p:cNvCxnSpPr>
            <p:nvPr/>
          </p:nvCxnSpPr>
          <p:spPr>
            <a:xfrm>
              <a:off x="5224361" y="6034809"/>
              <a:ext cx="0" cy="50557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28DB70-9248-790D-416B-1D4AC9669874}"/>
                </a:ext>
              </a:extLst>
            </p:cNvPr>
            <p:cNvSpPr txBox="1"/>
            <p:nvPr/>
          </p:nvSpPr>
          <p:spPr>
            <a:xfrm>
              <a:off x="6191690" y="6149764"/>
              <a:ext cx="4288191" cy="315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PERSONALISE THEIR JOURNEY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6485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2D998-14D3-3121-DE31-5AEF318D0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1C27568-E3FA-A2DB-98B5-E3379604535B}"/>
              </a:ext>
            </a:extLst>
          </p:cNvPr>
          <p:cNvSpPr txBox="1"/>
          <p:nvPr/>
        </p:nvSpPr>
        <p:spPr>
          <a:xfrm rot="16200000">
            <a:off x="-380370" y="5040341"/>
            <a:ext cx="109929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solidFill>
                  <a:schemeClr val="bg1"/>
                </a:solidFill>
                <a:latin typeface="Bahnschrift" panose="020B0502040204020203" pitchFamily="34" charset="0"/>
              </a:rPr>
              <a:t>CONSUMER SENTIMENT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934D0F-B252-BA68-1E33-2F1DB89332DC}"/>
              </a:ext>
            </a:extLst>
          </p:cNvPr>
          <p:cNvSpPr txBox="1"/>
          <p:nvPr/>
        </p:nvSpPr>
        <p:spPr>
          <a:xfrm rot="16200000">
            <a:off x="-218155" y="6118320"/>
            <a:ext cx="773056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solidFill>
                  <a:schemeClr val="bg1"/>
                </a:solidFill>
                <a:latin typeface="Bahnschrift" panose="020B0502040204020203" pitchFamily="34" charset="0"/>
              </a:rPr>
              <a:t>BRAND IMPERATIVE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442034-3D98-5158-2A3C-44CCDE9D802B}"/>
              </a:ext>
            </a:extLst>
          </p:cNvPr>
          <p:cNvSpPr/>
          <p:nvPr/>
        </p:nvSpPr>
        <p:spPr>
          <a:xfrm>
            <a:off x="639817" y="4659971"/>
            <a:ext cx="4380154" cy="1099296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A61801-49FC-E2AD-140A-08FB505234D5}"/>
              </a:ext>
            </a:extLst>
          </p:cNvPr>
          <p:cNvSpPr txBox="1"/>
          <p:nvPr/>
        </p:nvSpPr>
        <p:spPr>
          <a:xfrm>
            <a:off x="948283" y="848774"/>
            <a:ext cx="20698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INSIDER INSIGHTS</a:t>
            </a:r>
          </a:p>
        </p:txBody>
      </p:sp>
      <p:pic>
        <p:nvPicPr>
          <p:cNvPr id="27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5580B1A2-BA1C-E7DA-79AF-ABDA2D5F92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639817" y="89515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95EFD89-08F7-FADC-31E7-9AB7C51AC7F7}"/>
              </a:ext>
            </a:extLst>
          </p:cNvPr>
          <p:cNvSpPr txBox="1"/>
          <p:nvPr/>
        </p:nvSpPr>
        <p:spPr>
          <a:xfrm>
            <a:off x="712017" y="4722732"/>
            <a:ext cx="42357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 a profound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sense of gratitude and trust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viewers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not gatekeeping important industry knowledge</a:t>
            </a:r>
            <a:b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Reflect on how insights relate to their own circumstances &amp;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are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motivated to engage in dialogue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validate their decisions, cross-check agent recommendations etc.</a:t>
            </a:r>
            <a:endParaRPr lang="en-IN" sz="115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2" name="Picture 31">
            <a:hlinkClick r:id="rId5"/>
            <a:extLst>
              <a:ext uri="{FF2B5EF4-FFF2-40B4-BE49-F238E27FC236}">
                <a16:creationId xmlns:a16="http://schemas.microsoft.com/office/drawing/2014/main" id="{BB7FB63A-A593-1C19-E82B-471720947B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988" y="1274016"/>
            <a:ext cx="3714652" cy="10183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1061F76-BF46-F5B0-DF57-A6224323035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817" y="2339934"/>
            <a:ext cx="3436615" cy="868232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B3EA1818-7AB9-2D8A-16CD-295172AA2215}"/>
              </a:ext>
            </a:extLst>
          </p:cNvPr>
          <p:cNvSpPr/>
          <p:nvPr/>
        </p:nvSpPr>
        <p:spPr>
          <a:xfrm>
            <a:off x="592929" y="2312494"/>
            <a:ext cx="3481048" cy="914885"/>
          </a:xfrm>
          <a:prstGeom prst="wedgeRectCallout">
            <a:avLst>
              <a:gd name="adj1" fmla="val 1128"/>
              <a:gd name="adj2" fmla="val -6613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2AE4E7C-129F-2C3B-0426-C16C6F69BEE3}"/>
              </a:ext>
            </a:extLst>
          </p:cNvPr>
          <p:cNvGrpSpPr/>
          <p:nvPr/>
        </p:nvGrpSpPr>
        <p:grpSpPr>
          <a:xfrm>
            <a:off x="-904" y="-1573"/>
            <a:ext cx="4230004" cy="519631"/>
            <a:chOff x="-904" y="-1573"/>
            <a:chExt cx="4230004" cy="519631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DC10C58-EB14-C4E6-5E29-3782B4E872BB}"/>
                </a:ext>
              </a:extLst>
            </p:cNvPr>
            <p:cNvSpPr/>
            <p:nvPr/>
          </p:nvSpPr>
          <p:spPr>
            <a:xfrm>
              <a:off x="-904" y="-1573"/>
              <a:ext cx="4230004" cy="519631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5B9D7ED-CE8B-25D8-FD76-D78771BAB0EB}"/>
                </a:ext>
              </a:extLst>
            </p:cNvPr>
            <p:cNvSpPr txBox="1"/>
            <p:nvPr/>
          </p:nvSpPr>
          <p:spPr>
            <a:xfrm>
              <a:off x="558771" y="104400"/>
              <a:ext cx="3515208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SNAPSHOT &amp; CONSUMER SENTIMENT</a:t>
              </a:r>
            </a:p>
          </p:txBody>
        </p:sp>
      </p:grpSp>
      <p:pic>
        <p:nvPicPr>
          <p:cNvPr id="37" name="Picture 36">
            <a:hlinkClick r:id="rId8"/>
            <a:extLst>
              <a:ext uri="{FF2B5EF4-FFF2-40B4-BE49-F238E27FC236}">
                <a16:creationId xmlns:a16="http://schemas.microsoft.com/office/drawing/2014/main" id="{7B7C65FB-8BF1-ADF9-9DD7-BB1E8C49DF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354" y="3409044"/>
            <a:ext cx="1874186" cy="106402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FBCEE604-202C-8AFC-E49A-334C0B9D39B9}"/>
              </a:ext>
            </a:extLst>
          </p:cNvPr>
          <p:cNvGrpSpPr/>
          <p:nvPr/>
        </p:nvGrpSpPr>
        <p:grpSpPr>
          <a:xfrm>
            <a:off x="2547407" y="3345313"/>
            <a:ext cx="2324191" cy="358425"/>
            <a:chOff x="2520074" y="3398142"/>
            <a:chExt cx="2499896" cy="385521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F7508EB7-8B00-2A60-BC2E-9F1B740C3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20074" y="3398142"/>
              <a:ext cx="2499896" cy="289547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6B39C6C-D0FB-29B3-4142-1FE88C67F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15706"/>
            <a:stretch/>
          </p:blipFill>
          <p:spPr>
            <a:xfrm>
              <a:off x="2889424" y="3659939"/>
              <a:ext cx="2004552" cy="123724"/>
            </a:xfrm>
            <a:prstGeom prst="wedgeRectCallout">
              <a:avLst/>
            </a:prstGeom>
          </p:spPr>
        </p:pic>
      </p:grpSp>
      <p:sp>
        <p:nvSpPr>
          <p:cNvPr id="44" name="Speech Bubble: Rectangle 43">
            <a:extLst>
              <a:ext uri="{FF2B5EF4-FFF2-40B4-BE49-F238E27FC236}">
                <a16:creationId xmlns:a16="http://schemas.microsoft.com/office/drawing/2014/main" id="{CD37B1BB-1D37-1541-512A-DC490E4DFF37}"/>
              </a:ext>
            </a:extLst>
          </p:cNvPr>
          <p:cNvSpPr/>
          <p:nvPr/>
        </p:nvSpPr>
        <p:spPr>
          <a:xfrm>
            <a:off x="2505212" y="3339474"/>
            <a:ext cx="2502036" cy="439958"/>
          </a:xfrm>
          <a:prstGeom prst="wedgeRectCallout">
            <a:avLst>
              <a:gd name="adj1" fmla="val -57677"/>
              <a:gd name="adj2" fmla="val -407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32F43E45-6EA5-0F07-76E5-5AB7D7A603D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621" y="3863312"/>
            <a:ext cx="1399663" cy="586458"/>
          </a:xfrm>
          <a:prstGeom prst="rect">
            <a:avLst/>
          </a:prstGeom>
        </p:spPr>
      </p:pic>
      <p:sp>
        <p:nvSpPr>
          <p:cNvPr id="48" name="Speech Bubble: Rectangle 47">
            <a:extLst>
              <a:ext uri="{FF2B5EF4-FFF2-40B4-BE49-F238E27FC236}">
                <a16:creationId xmlns:a16="http://schemas.microsoft.com/office/drawing/2014/main" id="{ADDEA15A-0DB1-E490-5249-8350986D457A}"/>
              </a:ext>
            </a:extLst>
          </p:cNvPr>
          <p:cNvSpPr/>
          <p:nvPr/>
        </p:nvSpPr>
        <p:spPr>
          <a:xfrm>
            <a:off x="2517484" y="3845541"/>
            <a:ext cx="1386800" cy="627523"/>
          </a:xfrm>
          <a:prstGeom prst="wedgeRectCallout">
            <a:avLst>
              <a:gd name="adj1" fmla="val 63452"/>
              <a:gd name="adj2" fmla="val -735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6B4C355-90FA-0E27-8844-463DC57A9DFE}"/>
              </a:ext>
            </a:extLst>
          </p:cNvPr>
          <p:cNvGrpSpPr/>
          <p:nvPr/>
        </p:nvGrpSpPr>
        <p:grpSpPr>
          <a:xfrm>
            <a:off x="5224361" y="848774"/>
            <a:ext cx="6668067" cy="5825351"/>
            <a:chOff x="5224361" y="848774"/>
            <a:chExt cx="6668067" cy="5825351"/>
          </a:xfrm>
        </p:grpSpPr>
        <p:sp>
          <p:nvSpPr>
            <p:cNvPr id="28" name="Speech Bubble: Rectangle 27">
              <a:extLst>
                <a:ext uri="{FF2B5EF4-FFF2-40B4-BE49-F238E27FC236}">
                  <a16:creationId xmlns:a16="http://schemas.microsoft.com/office/drawing/2014/main" id="{56E378CA-FA42-0011-589C-EE10BB90BC50}"/>
                </a:ext>
              </a:extLst>
            </p:cNvPr>
            <p:cNvSpPr/>
            <p:nvPr/>
          </p:nvSpPr>
          <p:spPr>
            <a:xfrm>
              <a:off x="5498048" y="3629804"/>
              <a:ext cx="3248883" cy="639511"/>
            </a:xfrm>
            <a:prstGeom prst="wedgeRectCallout">
              <a:avLst>
                <a:gd name="adj1" fmla="val -34926"/>
                <a:gd name="adj2" fmla="val 8082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43609D-65EC-E5EC-CE79-438015962A99}"/>
                </a:ext>
              </a:extLst>
            </p:cNvPr>
            <p:cNvCxnSpPr>
              <a:cxnSpLocks/>
            </p:cNvCxnSpPr>
            <p:nvPr/>
          </p:nvCxnSpPr>
          <p:spPr>
            <a:xfrm>
              <a:off x="5224361" y="848774"/>
              <a:ext cx="0" cy="582535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D4F7A864-D0EA-C360-29ED-FE270B51D5CE}"/>
                </a:ext>
              </a:extLst>
            </p:cNvPr>
            <p:cNvSpPr/>
            <p:nvPr/>
          </p:nvSpPr>
          <p:spPr>
            <a:xfrm>
              <a:off x="5477873" y="4659971"/>
              <a:ext cx="6362654" cy="1099296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8" name="Online Media 9" title="Term Insurance में एजेंट/कंपनी कैसे बेवकूफ बना रहे हैं 😡 |2024">
              <a:hlinkClick r:id="" action="ppaction://media"/>
              <a:extLst>
                <a:ext uri="{FF2B5EF4-FFF2-40B4-BE49-F238E27FC236}">
                  <a16:creationId xmlns:a16="http://schemas.microsoft.com/office/drawing/2014/main" id="{7A6F7EDA-62D9-B50C-5BB0-B3DE529967A4}"/>
                </a:ext>
              </a:extLst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13"/>
            <a:stretch>
              <a:fillRect/>
            </a:stretch>
          </p:blipFill>
          <p:spPr>
            <a:xfrm>
              <a:off x="7630216" y="1287540"/>
              <a:ext cx="2057968" cy="1162752"/>
            </a:xfrm>
            <a:prstGeom prst="rect">
              <a:avLst/>
            </a:prstGeom>
          </p:spPr>
        </p:pic>
        <p:pic>
          <p:nvPicPr>
            <p:cNvPr id="19" name="Online Media 31" title="Life Insurance Fraud Real Story | Fraud by Insurance Agent | Beware Of Insurance Frauds 😱">
              <a:hlinkClick r:id="" action="ppaction://media"/>
              <a:extLst>
                <a:ext uri="{FF2B5EF4-FFF2-40B4-BE49-F238E27FC236}">
                  <a16:creationId xmlns:a16="http://schemas.microsoft.com/office/drawing/2014/main" id="{5703ADAA-A226-7926-DFC1-815F0D530DC8}"/>
                </a:ext>
              </a:extLst>
            </p:cNvPr>
            <p:cNvPicPr>
              <a:picLocks noRot="1" noChangeAspect="1"/>
            </p:cNvPicPr>
            <p:nvPr>
              <a:videoFile r:link="rId2"/>
            </p:nvPr>
          </p:nvPicPr>
          <p:blipFill>
            <a:blip r:embed="rId14"/>
            <a:stretch>
              <a:fillRect/>
            </a:stretch>
          </p:blipFill>
          <p:spPr>
            <a:xfrm>
              <a:off x="5477873" y="1287540"/>
              <a:ext cx="2057968" cy="1162752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E435DE1-7938-444F-D65E-90A0E294F7C2}"/>
                </a:ext>
              </a:extLst>
            </p:cNvPr>
            <p:cNvSpPr txBox="1"/>
            <p:nvPr/>
          </p:nvSpPr>
          <p:spPr>
            <a:xfrm>
              <a:off x="5777275" y="895158"/>
              <a:ext cx="1661527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en-US" sz="1300" b="1" dirty="0">
                  <a:latin typeface="Bahnschrift" panose="020B0502040204020203" pitchFamily="34" charset="0"/>
                </a:rPr>
                <a:t>TRAP ALERTS</a:t>
              </a:r>
            </a:p>
          </p:txBody>
        </p:sp>
        <p:pic>
          <p:nvPicPr>
            <p:cNvPr id="21" name="Picture 8" descr="YouTube Brand Resources and Guidelines - How YouTube Works">
              <a:extLst>
                <a:ext uri="{FF2B5EF4-FFF2-40B4-BE49-F238E27FC236}">
                  <a16:creationId xmlns:a16="http://schemas.microsoft.com/office/drawing/2014/main" id="{91DB0ED6-FACD-5F5E-0AFB-2F1DC8D1AB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13" t="30886" r="63934" b="28801"/>
            <a:stretch/>
          </p:blipFill>
          <p:spPr bwMode="auto">
            <a:xfrm>
              <a:off x="5468809" y="941542"/>
              <a:ext cx="326869" cy="2418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CE68DD9-7E03-D5F2-4C42-6DDCF762C10D}"/>
                </a:ext>
              </a:extLst>
            </p:cNvPr>
            <p:cNvSpPr txBox="1"/>
            <p:nvPr/>
          </p:nvSpPr>
          <p:spPr>
            <a:xfrm>
              <a:off x="5548083" y="4704170"/>
              <a:ext cx="629243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Trap alerts make people </a:t>
              </a:r>
              <a:r>
                <a:rPr lang="en-US" sz="115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feel heard and supported</a:t>
              </a:r>
              <a:r>
                <a:rPr lang="en-US" sz="1150" b="1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</a:t>
              </a:r>
              <a:r>
                <a:rPr lang="en-US" sz="115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 creator, in this context is perceived as someone who cares about their financial well-being and perceived as </a:t>
              </a:r>
              <a:r>
                <a:rPr lang="en-US" sz="115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trusted advisor</a:t>
              </a:r>
              <a:br>
                <a:rPr lang="en-US" sz="1150" b="1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</a:t>
              </a:r>
              <a:r>
                <a:rPr lang="en-US" sz="115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Serves as an echo chamber </a:t>
              </a:r>
              <a: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where people share personal stories - </a:t>
              </a:r>
              <a:r>
                <a:rPr lang="en-US" sz="115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calls for help, reflections of real struggles, platform for solidarity</a:t>
              </a:r>
              <a: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. Feels it offers a safe space </a:t>
              </a:r>
              <a:b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US" sz="115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- Empowers them to be more vigilant, as they </a:t>
              </a:r>
              <a:r>
                <a:rPr lang="en-US" sz="115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seek actionable advice for various scenarios</a:t>
              </a:r>
              <a:endParaRPr lang="en-IN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7B4E6E2-72AD-11E4-03BD-35CECBA97D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11337" t="12590"/>
            <a:stretch/>
          </p:blipFill>
          <p:spPr>
            <a:xfrm>
              <a:off x="5527288" y="3689701"/>
              <a:ext cx="3158175" cy="530248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4D1B2D05-273F-4C70-3C84-BC339B300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rcRect l="8592" t="6293"/>
            <a:stretch/>
          </p:blipFill>
          <p:spPr>
            <a:xfrm>
              <a:off x="8832313" y="3660017"/>
              <a:ext cx="2915210" cy="568425"/>
            </a:xfrm>
            <a:prstGeom prst="rect">
              <a:avLst/>
            </a:prstGeom>
          </p:spPr>
        </p:pic>
        <p:sp>
          <p:nvSpPr>
            <p:cNvPr id="30" name="Speech Bubble: Rectangle 29">
              <a:extLst>
                <a:ext uri="{FF2B5EF4-FFF2-40B4-BE49-F238E27FC236}">
                  <a16:creationId xmlns:a16="http://schemas.microsoft.com/office/drawing/2014/main" id="{A2E8FE8F-DA85-E407-FD2D-257A8F34C410}"/>
                </a:ext>
              </a:extLst>
            </p:cNvPr>
            <p:cNvSpPr/>
            <p:nvPr/>
          </p:nvSpPr>
          <p:spPr>
            <a:xfrm>
              <a:off x="8832313" y="3629804"/>
              <a:ext cx="2915210" cy="639511"/>
            </a:xfrm>
            <a:prstGeom prst="wedgeRectCallout">
              <a:avLst>
                <a:gd name="adj1" fmla="val 39198"/>
                <a:gd name="adj2" fmla="val -78096"/>
              </a:avLst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EEF725F-4913-3A8D-FD20-D55DE00B285C}"/>
                </a:ext>
              </a:extLst>
            </p:cNvPr>
            <p:cNvGrpSpPr/>
            <p:nvPr/>
          </p:nvGrpSpPr>
          <p:grpSpPr>
            <a:xfrm>
              <a:off x="5465248" y="2550286"/>
              <a:ext cx="3779749" cy="977671"/>
              <a:chOff x="5428752" y="2516702"/>
              <a:chExt cx="3779749" cy="977671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CBD169B3-DE91-4C6D-2481-A8255EE9E7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rcRect r="7849"/>
              <a:stretch/>
            </p:blipFill>
            <p:spPr>
              <a:xfrm>
                <a:off x="5428752" y="2516702"/>
                <a:ext cx="3779749" cy="977671"/>
              </a:xfrm>
              <a:prstGeom prst="rect">
                <a:avLst/>
              </a:prstGeom>
            </p:spPr>
          </p:pic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81FBB7E-EA1F-E20E-C492-8E108C6852F6}"/>
                  </a:ext>
                </a:extLst>
              </p:cNvPr>
              <p:cNvSpPr/>
              <p:nvPr/>
            </p:nvSpPr>
            <p:spPr>
              <a:xfrm>
                <a:off x="8153716" y="3175738"/>
                <a:ext cx="1054785" cy="125208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907D8CA-5314-505E-4EE8-1B8481CCC3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9782559" y="1248447"/>
              <a:ext cx="2109869" cy="1540304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081FD4E-9DA1-5179-4453-CC0F3F654241}"/>
              </a:ext>
            </a:extLst>
          </p:cNvPr>
          <p:cNvGrpSpPr/>
          <p:nvPr/>
        </p:nvGrpSpPr>
        <p:grpSpPr>
          <a:xfrm>
            <a:off x="651360" y="5901070"/>
            <a:ext cx="4368610" cy="773056"/>
            <a:chOff x="651360" y="5901070"/>
            <a:chExt cx="4368610" cy="77305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77AB948-7056-C097-01EB-580578B110B6}"/>
                </a:ext>
              </a:extLst>
            </p:cNvPr>
            <p:cNvSpPr/>
            <p:nvPr/>
          </p:nvSpPr>
          <p:spPr>
            <a:xfrm>
              <a:off x="651360" y="5901070"/>
              <a:ext cx="4368610" cy="773056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DED310C-EB91-AB44-CD8A-B5470EC1B39E}"/>
                </a:ext>
              </a:extLst>
            </p:cNvPr>
            <p:cNvSpPr txBox="1"/>
            <p:nvPr/>
          </p:nvSpPr>
          <p:spPr>
            <a:xfrm>
              <a:off x="1162841" y="6138917"/>
              <a:ext cx="3503677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UNLOCK THE UNSEEN/ UNHEARD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5D86A5F-6D1A-33AE-B26A-D09C385E62DF}"/>
              </a:ext>
            </a:extLst>
          </p:cNvPr>
          <p:cNvGrpSpPr/>
          <p:nvPr/>
        </p:nvGrpSpPr>
        <p:grpSpPr>
          <a:xfrm>
            <a:off x="5428752" y="5901069"/>
            <a:ext cx="6411771" cy="773056"/>
            <a:chOff x="5428752" y="5901069"/>
            <a:chExt cx="6411771" cy="77305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B74DB18-750F-AAFF-CB5A-B016FA89C990}"/>
                </a:ext>
              </a:extLst>
            </p:cNvPr>
            <p:cNvSpPr/>
            <p:nvPr/>
          </p:nvSpPr>
          <p:spPr>
            <a:xfrm>
              <a:off x="5428752" y="5901069"/>
              <a:ext cx="6411771" cy="773056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A5924B9-2691-27E0-BE87-322898CE9D56}"/>
                </a:ext>
              </a:extLst>
            </p:cNvPr>
            <p:cNvSpPr txBox="1"/>
            <p:nvPr/>
          </p:nvSpPr>
          <p:spPr>
            <a:xfrm>
              <a:off x="6340047" y="6138917"/>
              <a:ext cx="4081077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EMPOWER WITH INSIGHT &amp; FORESIGHT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328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  <p:bldLst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C0CEA-DCB3-E23E-2B2A-C7EB7FD0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EEAC665-C17B-1A7F-E027-23FA7785976B}"/>
              </a:ext>
            </a:extLst>
          </p:cNvPr>
          <p:cNvSpPr/>
          <p:nvPr/>
        </p:nvSpPr>
        <p:spPr>
          <a:xfrm>
            <a:off x="639817" y="4659971"/>
            <a:ext cx="4380154" cy="1099296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75534F-00BD-A42B-5DF8-375225222B36}"/>
              </a:ext>
            </a:extLst>
          </p:cNvPr>
          <p:cNvSpPr txBox="1"/>
          <p:nvPr/>
        </p:nvSpPr>
        <p:spPr>
          <a:xfrm>
            <a:off x="948283" y="848774"/>
            <a:ext cx="206987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300" b="1" dirty="0">
                <a:latin typeface="Bahnschrift" panose="020B0502040204020203" pitchFamily="34" charset="0"/>
              </a:rPr>
              <a:t>NEWS &amp; UPDATES</a:t>
            </a:r>
          </a:p>
        </p:txBody>
      </p:sp>
      <p:pic>
        <p:nvPicPr>
          <p:cNvPr id="5" name="Picture 8" descr="YouTube Brand Resources and Guidelines - How YouTube Works">
            <a:extLst>
              <a:ext uri="{FF2B5EF4-FFF2-40B4-BE49-F238E27FC236}">
                <a16:creationId xmlns:a16="http://schemas.microsoft.com/office/drawing/2014/main" id="{40D6D788-0BD7-A00B-32B3-EFC86F35C1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3" t="30886" r="63934" b="28801"/>
          <a:stretch/>
        </p:blipFill>
        <p:spPr bwMode="auto">
          <a:xfrm>
            <a:off x="639817" y="895158"/>
            <a:ext cx="326869" cy="241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88AFC4F-8858-F4FE-C4EA-F6E6A7E6AECD}"/>
              </a:ext>
            </a:extLst>
          </p:cNvPr>
          <p:cNvSpPr txBox="1"/>
          <p:nvPr/>
        </p:nvSpPr>
        <p:spPr>
          <a:xfrm>
            <a:off x="712017" y="4782211"/>
            <a:ext cx="4235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 direct clarity on </a:t>
            </a:r>
            <a:r>
              <a:rPr lang="en-US" sz="115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industry updates impact their personal financial decisions</a:t>
            </a:r>
            <a:r>
              <a:rPr lang="en-US" sz="115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like customization concerns, applicability queries, demographic implications etc. </a:t>
            </a:r>
            <a:endParaRPr lang="en-IN" sz="115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Online Media 12" title="Section 80D Deduction EXPLAINED | SAVE TAX on Health Insurance Premiums | Gurleen Kaur Tikku">
            <a:hlinkClick r:id="" action="ppaction://media"/>
            <a:extLst>
              <a:ext uri="{FF2B5EF4-FFF2-40B4-BE49-F238E27FC236}">
                <a16:creationId xmlns:a16="http://schemas.microsoft.com/office/drawing/2014/main" id="{E3A23AD9-AC3D-437D-A7E7-3DD60BFCAA4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39817" y="1312304"/>
            <a:ext cx="2057969" cy="1162752"/>
          </a:xfrm>
          <a:prstGeom prst="rect">
            <a:avLst/>
          </a:prstGeom>
        </p:spPr>
      </p:pic>
      <p:pic>
        <p:nvPicPr>
          <p:cNvPr id="22" name="Online Media 7" title="Understanding New IRDAI Rules for Term Insurance 2025 | MAJOR CHANGES ANNOUNCED | Ditto Insurance">
            <a:hlinkClick r:id="" action="ppaction://media"/>
            <a:extLst>
              <a:ext uri="{FF2B5EF4-FFF2-40B4-BE49-F238E27FC236}">
                <a16:creationId xmlns:a16="http://schemas.microsoft.com/office/drawing/2014/main" id="{C38DE384-473A-26CA-B34A-80432C4521DE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2780334" y="1312304"/>
            <a:ext cx="2057969" cy="11627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9F98E12-05F6-CF7E-F50E-B12FA3ADB46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9687" t="9066"/>
          <a:stretch/>
        </p:blipFill>
        <p:spPr>
          <a:xfrm>
            <a:off x="657335" y="2906499"/>
            <a:ext cx="4080902" cy="601010"/>
          </a:xfrm>
          <a:prstGeom prst="rect">
            <a:avLst/>
          </a:prstGeom>
        </p:spPr>
      </p:pic>
      <p:sp>
        <p:nvSpPr>
          <p:cNvPr id="27" name="Speech Bubble: Rectangle 26">
            <a:extLst>
              <a:ext uri="{FF2B5EF4-FFF2-40B4-BE49-F238E27FC236}">
                <a16:creationId xmlns:a16="http://schemas.microsoft.com/office/drawing/2014/main" id="{39CFC866-D0F9-0F0D-AC90-0BBE629BBC8F}"/>
              </a:ext>
            </a:extLst>
          </p:cNvPr>
          <p:cNvSpPr/>
          <p:nvPr/>
        </p:nvSpPr>
        <p:spPr>
          <a:xfrm>
            <a:off x="584260" y="2852327"/>
            <a:ext cx="4254039" cy="720750"/>
          </a:xfrm>
          <a:prstGeom prst="wedgeRectCallout">
            <a:avLst>
              <a:gd name="adj1" fmla="val -38303"/>
              <a:gd name="adj2" fmla="val -86423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C652C5C-55E1-8366-390C-9C96E755093D}"/>
              </a:ext>
            </a:extLst>
          </p:cNvPr>
          <p:cNvSpPr txBox="1"/>
          <p:nvPr/>
        </p:nvSpPr>
        <p:spPr>
          <a:xfrm rot="16200000">
            <a:off x="-380370" y="5040341"/>
            <a:ext cx="1099297" cy="338554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800" dirty="0">
                <a:solidFill>
                  <a:schemeClr val="bg1"/>
                </a:solidFill>
                <a:latin typeface="Bahnschrift" panose="020B0502040204020203" pitchFamily="34" charset="0"/>
              </a:rPr>
              <a:t>CONSUMER SENTIMENT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F36E732-AE45-A57D-C25E-146CB4745775}"/>
              </a:ext>
            </a:extLst>
          </p:cNvPr>
          <p:cNvGrpSpPr/>
          <p:nvPr/>
        </p:nvGrpSpPr>
        <p:grpSpPr>
          <a:xfrm>
            <a:off x="-904" y="-1573"/>
            <a:ext cx="4230004" cy="519631"/>
            <a:chOff x="-904" y="-1573"/>
            <a:chExt cx="4230004" cy="51963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BEC869A-02DF-9ECB-1EF2-65FD8C11DDB2}"/>
                </a:ext>
              </a:extLst>
            </p:cNvPr>
            <p:cNvSpPr/>
            <p:nvPr/>
          </p:nvSpPr>
          <p:spPr>
            <a:xfrm>
              <a:off x="-904" y="-1573"/>
              <a:ext cx="4230004" cy="519631"/>
            </a:xfrm>
            <a:prstGeom prst="rect">
              <a:avLst/>
            </a:prstGeom>
            <a:solidFill>
              <a:srgbClr val="FBF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A717670-91DD-7917-BCAB-09D8C618CCC4}"/>
                </a:ext>
              </a:extLst>
            </p:cNvPr>
            <p:cNvSpPr txBox="1"/>
            <p:nvPr/>
          </p:nvSpPr>
          <p:spPr>
            <a:xfrm>
              <a:off x="558771" y="104400"/>
              <a:ext cx="3515208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15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SNAPSHOT &amp; CONSUMER SENTIMENT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F91ACC83-839E-FD32-0364-61D596C234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260" y="3706251"/>
            <a:ext cx="4126282" cy="565393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5D764DB6-0A5A-ACBD-FD22-A97717B0D2C2}"/>
              </a:ext>
            </a:extLst>
          </p:cNvPr>
          <p:cNvSpPr/>
          <p:nvPr/>
        </p:nvSpPr>
        <p:spPr>
          <a:xfrm>
            <a:off x="570766" y="3668228"/>
            <a:ext cx="4254039" cy="661018"/>
          </a:xfrm>
          <a:prstGeom prst="wedgeRectCallout">
            <a:avLst>
              <a:gd name="adj1" fmla="val 37453"/>
              <a:gd name="adj2" fmla="val 7556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2FCC22E-1806-3C6B-544D-06968930DB53}"/>
              </a:ext>
            </a:extLst>
          </p:cNvPr>
          <p:cNvGrpSpPr/>
          <p:nvPr/>
        </p:nvGrpSpPr>
        <p:grpSpPr>
          <a:xfrm>
            <a:off x="5188265" y="848774"/>
            <a:ext cx="6652262" cy="5766339"/>
            <a:chOff x="5188265" y="848774"/>
            <a:chExt cx="6652262" cy="5766339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42392F6-D227-2232-AEA6-CB9621E962DB}"/>
                </a:ext>
              </a:extLst>
            </p:cNvPr>
            <p:cNvCxnSpPr>
              <a:cxnSpLocks/>
            </p:cNvCxnSpPr>
            <p:nvPr/>
          </p:nvCxnSpPr>
          <p:spPr>
            <a:xfrm>
              <a:off x="5188265" y="848774"/>
              <a:ext cx="0" cy="576633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E3FCD41-0D9D-F1BD-C1C0-B7F2C073B077}"/>
                </a:ext>
              </a:extLst>
            </p:cNvPr>
            <p:cNvGrpSpPr/>
            <p:nvPr/>
          </p:nvGrpSpPr>
          <p:grpSpPr>
            <a:xfrm>
              <a:off x="5442305" y="895158"/>
              <a:ext cx="6398222" cy="4864109"/>
              <a:chOff x="5442305" y="895158"/>
              <a:chExt cx="6398222" cy="4864109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70D64876-13DB-B659-98E7-7870553248E9}"/>
                  </a:ext>
                </a:extLst>
              </p:cNvPr>
              <p:cNvSpPr/>
              <p:nvPr/>
            </p:nvSpPr>
            <p:spPr>
              <a:xfrm>
                <a:off x="5477873" y="4659971"/>
                <a:ext cx="6362654" cy="1099296"/>
              </a:xfrm>
              <a:prstGeom prst="rect">
                <a:avLst/>
              </a:prstGeom>
              <a:solidFill>
                <a:srgbClr val="FBF2F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A959465-AA7B-1CA2-7685-507C086EA7E6}"/>
                  </a:ext>
                </a:extLst>
              </p:cNvPr>
              <p:cNvSpPr txBox="1"/>
              <p:nvPr/>
            </p:nvSpPr>
            <p:spPr>
              <a:xfrm>
                <a:off x="5777275" y="895158"/>
                <a:ext cx="1901470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:r>
                  <a:rPr lang="en-US" sz="1300" b="1" dirty="0">
                    <a:latin typeface="Bahnschrift" panose="020B0502040204020203" pitchFamily="34" charset="0"/>
                  </a:rPr>
                  <a:t>POLICY SHOWDOWNS</a:t>
                </a:r>
              </a:p>
            </p:txBody>
          </p:sp>
          <p:pic>
            <p:nvPicPr>
              <p:cNvPr id="21" name="Picture 8" descr="YouTube Brand Resources and Guidelines - How YouTube Works">
                <a:extLst>
                  <a:ext uri="{FF2B5EF4-FFF2-40B4-BE49-F238E27FC236}">
                    <a16:creationId xmlns:a16="http://schemas.microsoft.com/office/drawing/2014/main" id="{D310F080-316E-E4D6-AF0B-10AC898A21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13" t="30886" r="63934" b="28801"/>
              <a:stretch/>
            </p:blipFill>
            <p:spPr bwMode="auto">
              <a:xfrm>
                <a:off x="5468809" y="941542"/>
                <a:ext cx="326869" cy="24189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1E7F6D5-F5D1-5F89-0CC8-36B19B313F95}"/>
                  </a:ext>
                </a:extLst>
              </p:cNvPr>
              <p:cNvSpPr txBox="1"/>
              <p:nvPr/>
            </p:nvSpPr>
            <p:spPr>
              <a:xfrm>
                <a:off x="5550750" y="4782211"/>
                <a:ext cx="6249019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en-US" sz="115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Data-driven curiosity</a:t>
                </a:r>
                <a: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; Want </a:t>
                </a:r>
                <a:r>
                  <a:rPr lang="en-US" sz="115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mathematical insights </a:t>
                </a:r>
                <a: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into how policy promises translate into actual benefits and </a:t>
                </a:r>
                <a:r>
                  <a:rPr lang="en-US" sz="115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evaluate their current policies they have purchased (</a:t>
                </a:r>
                <a: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identify weaknesses or gaps)</a:t>
                </a:r>
                <a:r>
                  <a:rPr lang="en-US" sz="115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b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Seek </a:t>
                </a:r>
                <a:r>
                  <a:rPr lang="en-US" sz="115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data-driven, technical comparisons </a:t>
                </a:r>
                <a:r>
                  <a:rPr lang="en-US" sz="115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into how different products stack up to understand the value proposition of different plans</a:t>
                </a:r>
                <a:endParaRPr lang="en-IN" sz="115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31" name="Picture 30">
                <a:extLst>
                  <a:ext uri="{FF2B5EF4-FFF2-40B4-BE49-F238E27FC236}">
                    <a16:creationId xmlns:a16="http://schemas.microsoft.com/office/drawing/2014/main" id="{3E34DE18-FBC4-0123-E7D7-6F3D99DAA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8509"/>
              <a:stretch/>
            </p:blipFill>
            <p:spPr>
              <a:xfrm>
                <a:off x="5530363" y="2847113"/>
                <a:ext cx="2991084" cy="622472"/>
              </a:xfrm>
              <a:prstGeom prst="rect">
                <a:avLst/>
              </a:prstGeom>
            </p:spPr>
          </p:pic>
          <p:sp>
            <p:nvSpPr>
              <p:cNvPr id="32" name="Speech Bubble: Rectangle 31">
                <a:extLst>
                  <a:ext uri="{FF2B5EF4-FFF2-40B4-BE49-F238E27FC236}">
                    <a16:creationId xmlns:a16="http://schemas.microsoft.com/office/drawing/2014/main" id="{C702F104-AA59-3E2E-355F-0AD9734990D7}"/>
                  </a:ext>
                </a:extLst>
              </p:cNvPr>
              <p:cNvSpPr/>
              <p:nvPr/>
            </p:nvSpPr>
            <p:spPr>
              <a:xfrm>
                <a:off x="5471544" y="2822183"/>
                <a:ext cx="3121513" cy="680059"/>
              </a:xfrm>
              <a:prstGeom prst="wedgeRectCallout">
                <a:avLst>
                  <a:gd name="adj1" fmla="val 39782"/>
                  <a:gd name="adj2" fmla="val 69350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3714B811-7593-5D35-3E5A-34D5094130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671"/>
              <a:stretch/>
            </p:blipFill>
            <p:spPr>
              <a:xfrm>
                <a:off x="8725161" y="2909578"/>
                <a:ext cx="2844514" cy="489338"/>
              </a:xfrm>
              <a:prstGeom prst="rect">
                <a:avLst/>
              </a:prstGeom>
            </p:spPr>
          </p:pic>
          <p:sp>
            <p:nvSpPr>
              <p:cNvPr id="34" name="Speech Bubble: Rectangle 33">
                <a:extLst>
                  <a:ext uri="{FF2B5EF4-FFF2-40B4-BE49-F238E27FC236}">
                    <a16:creationId xmlns:a16="http://schemas.microsoft.com/office/drawing/2014/main" id="{A5F2AB31-8648-929D-8EAB-14BE402AEB54}"/>
                  </a:ext>
                </a:extLst>
              </p:cNvPr>
              <p:cNvSpPr/>
              <p:nvPr/>
            </p:nvSpPr>
            <p:spPr>
              <a:xfrm>
                <a:off x="8651875" y="2806251"/>
                <a:ext cx="3079509" cy="695992"/>
              </a:xfrm>
              <a:prstGeom prst="wedgeRectCallout">
                <a:avLst>
                  <a:gd name="adj1" fmla="val -43321"/>
                  <a:gd name="adj2" fmla="val 78891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14756268-0063-BFBE-21D4-28533CBB59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rcRect l="9856"/>
              <a:stretch/>
            </p:blipFill>
            <p:spPr>
              <a:xfrm>
                <a:off x="5558513" y="3804693"/>
                <a:ext cx="2969329" cy="528188"/>
              </a:xfrm>
              <a:prstGeom prst="rect">
                <a:avLst/>
              </a:prstGeom>
            </p:spPr>
          </p:pic>
          <p:sp>
            <p:nvSpPr>
              <p:cNvPr id="37" name="Speech Bubble: Rectangle 36">
                <a:extLst>
                  <a:ext uri="{FF2B5EF4-FFF2-40B4-BE49-F238E27FC236}">
                    <a16:creationId xmlns:a16="http://schemas.microsoft.com/office/drawing/2014/main" id="{0DC18D28-0EBC-C819-8EA3-F16585F31B35}"/>
                  </a:ext>
                </a:extLst>
              </p:cNvPr>
              <p:cNvSpPr/>
              <p:nvPr/>
            </p:nvSpPr>
            <p:spPr>
              <a:xfrm>
                <a:off x="5486171" y="3784824"/>
                <a:ext cx="3106886" cy="672734"/>
              </a:xfrm>
              <a:prstGeom prst="wedgeRectCallout">
                <a:avLst>
                  <a:gd name="adj1" fmla="val -40649"/>
                  <a:gd name="adj2" fmla="val -75275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252A03-5ECB-8CB0-9BE9-72E89732DF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133524" y="1305677"/>
                <a:ext cx="1534474" cy="1127660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BB68BF36-8F42-E099-6812-164DC44E51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714997" y="1305677"/>
                <a:ext cx="1517805" cy="1110676"/>
              </a:xfrm>
              <a:prstGeom prst="rect">
                <a:avLst/>
              </a:prstGeom>
            </p:spPr>
          </p:pic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C075E31-47D9-93D1-CC4A-70CC2F3A012E}"/>
                  </a:ext>
                </a:extLst>
              </p:cNvPr>
              <p:cNvGrpSpPr/>
              <p:nvPr/>
            </p:nvGrpSpPr>
            <p:grpSpPr>
              <a:xfrm>
                <a:off x="5442305" y="1334206"/>
                <a:ext cx="1599195" cy="1158571"/>
                <a:chOff x="5504023" y="1291963"/>
                <a:chExt cx="1653685" cy="1198047"/>
              </a:xfrm>
            </p:grpSpPr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C2EA9E68-5876-746E-1155-1235E717F5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5504023" y="1291963"/>
                  <a:ext cx="1653685" cy="935703"/>
                </a:xfrm>
                <a:prstGeom prst="rect">
                  <a:avLst/>
                </a:prstGeom>
              </p:spPr>
            </p:pic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D12B977B-1977-3655-9D94-FFB56E2C3456}"/>
                    </a:ext>
                  </a:extLst>
                </p:cNvPr>
                <p:cNvGrpSpPr/>
                <p:nvPr/>
              </p:nvGrpSpPr>
              <p:grpSpPr>
                <a:xfrm>
                  <a:off x="5530363" y="2247535"/>
                  <a:ext cx="1541329" cy="242475"/>
                  <a:chOff x="5530363" y="2247535"/>
                  <a:chExt cx="1541329" cy="242475"/>
                </a:xfrm>
              </p:grpSpPr>
              <p:pic>
                <p:nvPicPr>
                  <p:cNvPr id="30" name="Picture 29">
                    <a:extLst>
                      <a:ext uri="{FF2B5EF4-FFF2-40B4-BE49-F238E27FC236}">
                        <a16:creationId xmlns:a16="http://schemas.microsoft.com/office/drawing/2014/main" id="{A30D219C-9CC2-BB0C-ED75-3D94968BCF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rcRect b="54167"/>
                  <a:stretch/>
                </p:blipFill>
                <p:spPr>
                  <a:xfrm>
                    <a:off x="5530363" y="2247535"/>
                    <a:ext cx="1104558" cy="117093"/>
                  </a:xfrm>
                  <a:prstGeom prst="rect">
                    <a:avLst/>
                  </a:prstGeom>
                </p:spPr>
              </p:pic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06C4482A-0D55-9A02-2A18-C54041DFB20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rcRect l="1" t="59541" r="42169" b="2359"/>
                  <a:stretch/>
                </p:blipFill>
                <p:spPr>
                  <a:xfrm>
                    <a:off x="6432910" y="2290539"/>
                    <a:ext cx="638782" cy="97337"/>
                  </a:xfrm>
                  <a:prstGeom prst="rect">
                    <a:avLst/>
                  </a:prstGeom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0FA86589-62A5-7C6A-C1CC-5F5517AC06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rcRect l="58174" t="53083"/>
                  <a:stretch/>
                </p:blipFill>
                <p:spPr>
                  <a:xfrm>
                    <a:off x="5546279" y="2370148"/>
                    <a:ext cx="461991" cy="119862"/>
                  </a:xfrm>
                  <a:prstGeom prst="rect">
                    <a:avLst/>
                  </a:prstGeom>
                </p:spPr>
              </p:pic>
            </p:grpSp>
          </p:grp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BD3B79F8-3901-86E2-0ED6-26A990F0A7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257721" y="1300270"/>
                <a:ext cx="1473669" cy="1093739"/>
              </a:xfrm>
              <a:prstGeom prst="rect">
                <a:avLst/>
              </a:prstGeom>
            </p:spPr>
          </p:pic>
          <p:pic>
            <p:nvPicPr>
              <p:cNvPr id="44" name="Picture 43">
                <a:extLst>
                  <a:ext uri="{FF2B5EF4-FFF2-40B4-BE49-F238E27FC236}">
                    <a16:creationId xmlns:a16="http://schemas.microsoft.com/office/drawing/2014/main" id="{2042824A-5AD2-CA3F-3FC3-773EE83531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61655" y="3817755"/>
                <a:ext cx="2859579" cy="502063"/>
              </a:xfrm>
              <a:prstGeom prst="rect">
                <a:avLst/>
              </a:prstGeom>
            </p:spPr>
          </p:pic>
          <p:sp>
            <p:nvSpPr>
              <p:cNvPr id="45" name="Speech Bubble: Rectangle 44">
                <a:extLst>
                  <a:ext uri="{FF2B5EF4-FFF2-40B4-BE49-F238E27FC236}">
                    <a16:creationId xmlns:a16="http://schemas.microsoft.com/office/drawing/2014/main" id="{8A2E9819-F4C7-3CFA-285A-0A996F2CC2C6}"/>
                  </a:ext>
                </a:extLst>
              </p:cNvPr>
              <p:cNvSpPr/>
              <p:nvPr/>
            </p:nvSpPr>
            <p:spPr>
              <a:xfrm>
                <a:off x="8651876" y="3777590"/>
                <a:ext cx="3106886" cy="679968"/>
              </a:xfrm>
              <a:prstGeom prst="wedgeRectCallout">
                <a:avLst>
                  <a:gd name="adj1" fmla="val 37906"/>
                  <a:gd name="adj2" fmla="val -65565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EEE3C2B-8215-DC2F-367E-AFA6B93EA936}"/>
              </a:ext>
            </a:extLst>
          </p:cNvPr>
          <p:cNvGrpSpPr/>
          <p:nvPr/>
        </p:nvGrpSpPr>
        <p:grpSpPr>
          <a:xfrm>
            <a:off x="5504023" y="5896229"/>
            <a:ext cx="6342475" cy="773055"/>
            <a:chOff x="5504023" y="5896229"/>
            <a:chExt cx="6342475" cy="7730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6AAF97A-D62C-A0C0-629E-ED227B9FB1B1}"/>
                </a:ext>
              </a:extLst>
            </p:cNvPr>
            <p:cNvSpPr/>
            <p:nvPr/>
          </p:nvSpPr>
          <p:spPr>
            <a:xfrm>
              <a:off x="5504023" y="5896229"/>
              <a:ext cx="6342475" cy="773055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5D2DE18-9EC0-F0E1-BF8B-6FFD3981E216}"/>
                </a:ext>
              </a:extLst>
            </p:cNvPr>
            <p:cNvSpPr txBox="1"/>
            <p:nvPr/>
          </p:nvSpPr>
          <p:spPr>
            <a:xfrm>
              <a:off x="6340047" y="6138917"/>
              <a:ext cx="4081077" cy="31547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SIMPLIFY CHOICES, STREAMLINE DECISIONS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52119DF-F5F1-CB05-5EE6-35AD50349AD4}"/>
              </a:ext>
            </a:extLst>
          </p:cNvPr>
          <p:cNvGrpSpPr/>
          <p:nvPr/>
        </p:nvGrpSpPr>
        <p:grpSpPr>
          <a:xfrm>
            <a:off x="-904" y="5896230"/>
            <a:ext cx="5026849" cy="777895"/>
            <a:chOff x="-904" y="5896230"/>
            <a:chExt cx="5026849" cy="77789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0BAC305-88E2-002F-9E00-2C360B7B1BB0}"/>
                </a:ext>
              </a:extLst>
            </p:cNvPr>
            <p:cNvSpPr/>
            <p:nvPr/>
          </p:nvSpPr>
          <p:spPr>
            <a:xfrm>
              <a:off x="657335" y="5896230"/>
              <a:ext cx="4368610" cy="773055"/>
            </a:xfrm>
            <a:prstGeom prst="rect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5478610-370C-4803-6E30-725B2CEC107A}"/>
                </a:ext>
              </a:extLst>
            </p:cNvPr>
            <p:cNvSpPr txBox="1"/>
            <p:nvPr/>
          </p:nvSpPr>
          <p:spPr>
            <a:xfrm rot="16200000">
              <a:off x="-218155" y="6118320"/>
              <a:ext cx="773056" cy="338554"/>
            </a:xfrm>
            <a:prstGeom prst="rect">
              <a:avLst/>
            </a:prstGeom>
            <a:solidFill>
              <a:srgbClr val="C0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N" sz="800" dirty="0">
                  <a:solidFill>
                    <a:schemeClr val="bg1"/>
                  </a:solidFill>
                  <a:latin typeface="Bahnschrift" panose="020B0502040204020203" pitchFamily="34" charset="0"/>
                </a:rPr>
                <a:t>BRAND IMPERATIVE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26F9192-EDB1-5251-420F-265D7690565F}"/>
                </a:ext>
              </a:extLst>
            </p:cNvPr>
            <p:cNvSpPr txBox="1"/>
            <p:nvPr/>
          </p:nvSpPr>
          <p:spPr>
            <a:xfrm>
              <a:off x="905380" y="6138917"/>
              <a:ext cx="3503677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sz="1450" b="1" dirty="0">
                  <a:latin typeface="Bahnschrift" panose="020B0502040204020203" pitchFamily="34" charset="0"/>
                </a:rPr>
                <a:t>BE THEIR PULSE ON THE LATEST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925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65B58-407C-ABF5-0580-BEA91E52B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5B9407-7789-CA6E-B4E9-7EDC449608CF}"/>
              </a:ext>
            </a:extLst>
          </p:cNvPr>
          <p:cNvSpPr/>
          <p:nvPr/>
        </p:nvSpPr>
        <p:spPr>
          <a:xfrm>
            <a:off x="1" y="3351565"/>
            <a:ext cx="12192000" cy="1077382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D6E7B1-5DEB-9D03-97F5-713F0D126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t="11000" r="15768" b="6813"/>
          <a:stretch/>
        </p:blipFill>
        <p:spPr>
          <a:xfrm rot="21341940">
            <a:off x="882451" y="2448326"/>
            <a:ext cx="1336824" cy="1592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13FA2A-C669-468A-AA50-AD5BA8EEC9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604" y="3709057"/>
            <a:ext cx="813862" cy="13320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5579F9F-80FE-F0E7-AE43-FEB4DF0321AD}"/>
              </a:ext>
            </a:extLst>
          </p:cNvPr>
          <p:cNvSpPr txBox="1"/>
          <p:nvPr/>
        </p:nvSpPr>
        <p:spPr>
          <a:xfrm>
            <a:off x="433330" y="2068089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BE THEIR GUIDING COMPASS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2206B9-14BD-072A-06E7-ECEE873D20CC}"/>
              </a:ext>
            </a:extLst>
          </p:cNvPr>
          <p:cNvSpPr txBox="1"/>
          <p:nvPr/>
        </p:nvSpPr>
        <p:spPr>
          <a:xfrm>
            <a:off x="371213" y="3240240"/>
            <a:ext cx="7206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19C19C-8498-3DEC-DC44-2C12349AEF6E}"/>
              </a:ext>
            </a:extLst>
          </p:cNvPr>
          <p:cNvSpPr txBox="1"/>
          <p:nvPr/>
        </p:nvSpPr>
        <p:spPr>
          <a:xfrm>
            <a:off x="3899502" y="4950208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UNLOCK THE </a:t>
            </a:r>
          </a:p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UNSEEN &amp; UNHEARD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55CB9F-A69A-B388-D695-0B92D70AA9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05" y="2129491"/>
            <a:ext cx="1730602" cy="1730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727DD81-ABF7-5EBB-CB7E-ED261EDD6B5E}"/>
              </a:ext>
            </a:extLst>
          </p:cNvPr>
          <p:cNvSpPr txBox="1"/>
          <p:nvPr/>
        </p:nvSpPr>
        <p:spPr>
          <a:xfrm>
            <a:off x="4748118" y="2068089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PERSONALISE THEIR JOURNEY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895BE16-ABBB-B4E8-F183-8416B8205F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224" y="3882446"/>
            <a:ext cx="1077382" cy="10773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600523A-CBDD-15AF-5BD6-879BDD0ECBFA}"/>
              </a:ext>
            </a:extLst>
          </p:cNvPr>
          <p:cNvSpPr txBox="1"/>
          <p:nvPr/>
        </p:nvSpPr>
        <p:spPr>
          <a:xfrm>
            <a:off x="2913174" y="4328364"/>
            <a:ext cx="9315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116C976-9940-23D3-A5D7-1C2295A84FFE}"/>
              </a:ext>
            </a:extLst>
          </p:cNvPr>
          <p:cNvSpPr txBox="1"/>
          <p:nvPr/>
        </p:nvSpPr>
        <p:spPr>
          <a:xfrm>
            <a:off x="6916958" y="4950208"/>
            <a:ext cx="1963479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BE THEIR PULSE </a:t>
            </a:r>
          </a:p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ON THE LATEST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524F38-2DD2-3417-5B9D-D0262D9FB67E}"/>
              </a:ext>
            </a:extLst>
          </p:cNvPr>
          <p:cNvSpPr txBox="1"/>
          <p:nvPr/>
        </p:nvSpPr>
        <p:spPr>
          <a:xfrm>
            <a:off x="369876" y="378536"/>
            <a:ext cx="9116333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SUMMARISING THE </a:t>
            </a:r>
            <a:br>
              <a:rPr lang="en-IN" sz="2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2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IMPERATIVES FOR LI BRANDS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6C7BC1A-471C-DDC7-AD01-00788E59D7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6" t="29199" r="17609" b="17927"/>
          <a:stretch/>
        </p:blipFill>
        <p:spPr>
          <a:xfrm>
            <a:off x="2695719" y="3721524"/>
            <a:ext cx="1383026" cy="126115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676A0BCD-1831-7BC3-C924-3F3E013A5862}"/>
              </a:ext>
            </a:extLst>
          </p:cNvPr>
          <p:cNvSpPr txBox="1"/>
          <p:nvPr/>
        </p:nvSpPr>
        <p:spPr>
          <a:xfrm>
            <a:off x="2080972" y="4950208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SHOW THEM </a:t>
            </a:r>
          </a:p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THE BIG PICTURE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8EA88FE-0563-853A-C7DD-E21342E4CC72}"/>
              </a:ext>
            </a:extLst>
          </p:cNvPr>
          <p:cNvSpPr txBox="1"/>
          <p:nvPr/>
        </p:nvSpPr>
        <p:spPr>
          <a:xfrm>
            <a:off x="10068826" y="2068089"/>
            <a:ext cx="1825583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SIMPLIFY CHOICES, STREAMLINE DECISIONS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3B24D00-53D1-C331-8FBF-800B1D017B85}"/>
              </a:ext>
            </a:extLst>
          </p:cNvPr>
          <p:cNvSpPr txBox="1"/>
          <p:nvPr/>
        </p:nvSpPr>
        <p:spPr>
          <a:xfrm>
            <a:off x="2036784" y="3786846"/>
            <a:ext cx="763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8D6F04-CBAB-4077-250B-774A5E5EA1D4}"/>
              </a:ext>
            </a:extLst>
          </p:cNvPr>
          <p:cNvSpPr txBox="1"/>
          <p:nvPr/>
        </p:nvSpPr>
        <p:spPr>
          <a:xfrm>
            <a:off x="4692567" y="3240240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D6A6E1-0177-1602-0755-A2DE05B9210F}"/>
              </a:ext>
            </a:extLst>
          </p:cNvPr>
          <p:cNvSpPr txBox="1"/>
          <p:nvPr/>
        </p:nvSpPr>
        <p:spPr>
          <a:xfrm>
            <a:off x="6082842" y="3786846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81C55A0-DB3B-86E0-7A98-F17EFDC62211}"/>
              </a:ext>
            </a:extLst>
          </p:cNvPr>
          <p:cNvCxnSpPr>
            <a:cxnSpLocks/>
          </p:cNvCxnSpPr>
          <p:nvPr/>
        </p:nvCxnSpPr>
        <p:spPr>
          <a:xfrm flipV="1">
            <a:off x="408471" y="2147017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1D1F432-F96E-F8D4-92C7-CD8ED55BB9A6}"/>
              </a:ext>
            </a:extLst>
          </p:cNvPr>
          <p:cNvCxnSpPr>
            <a:cxnSpLocks/>
          </p:cNvCxnSpPr>
          <p:nvPr/>
        </p:nvCxnSpPr>
        <p:spPr>
          <a:xfrm flipV="1">
            <a:off x="2083223" y="3944631"/>
            <a:ext cx="0" cy="146534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2D8D90-8AB7-0741-A2E2-F1906C75C69E}"/>
              </a:ext>
            </a:extLst>
          </p:cNvPr>
          <p:cNvCxnSpPr>
            <a:cxnSpLocks/>
          </p:cNvCxnSpPr>
          <p:nvPr/>
        </p:nvCxnSpPr>
        <p:spPr>
          <a:xfrm flipV="1">
            <a:off x="6111679" y="3944631"/>
            <a:ext cx="0" cy="14354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A0AF08A-8375-8C1F-2DE8-61F19E412E83}"/>
              </a:ext>
            </a:extLst>
          </p:cNvPr>
          <p:cNvSpPr txBox="1"/>
          <p:nvPr/>
        </p:nvSpPr>
        <p:spPr>
          <a:xfrm>
            <a:off x="7675507" y="3240240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12C366-CDE5-BE78-B1F0-078B2608D4F0}"/>
              </a:ext>
            </a:extLst>
          </p:cNvPr>
          <p:cNvSpPr txBox="1"/>
          <p:nvPr/>
        </p:nvSpPr>
        <p:spPr>
          <a:xfrm>
            <a:off x="9039683" y="3786846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A4CAB2A-7C03-1698-D6BA-CD87530C038E}"/>
              </a:ext>
            </a:extLst>
          </p:cNvPr>
          <p:cNvCxnSpPr>
            <a:cxnSpLocks/>
          </p:cNvCxnSpPr>
          <p:nvPr/>
        </p:nvCxnSpPr>
        <p:spPr>
          <a:xfrm flipV="1">
            <a:off x="9033968" y="3944631"/>
            <a:ext cx="0" cy="14354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23A58D3E-7F53-2E0D-E60F-5BB4C415F8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43"/>
          <a:stretch/>
        </p:blipFill>
        <p:spPr>
          <a:xfrm>
            <a:off x="6381274" y="1991381"/>
            <a:ext cx="1313566" cy="1847869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DB5A4688-53C1-A31D-28C3-0041936E2D8E}"/>
              </a:ext>
            </a:extLst>
          </p:cNvPr>
          <p:cNvCxnSpPr>
            <a:cxnSpLocks/>
          </p:cNvCxnSpPr>
          <p:nvPr/>
        </p:nvCxnSpPr>
        <p:spPr>
          <a:xfrm flipV="1">
            <a:off x="7729169" y="2147017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A022337-47D5-6C16-A80C-AA47281D307E}"/>
              </a:ext>
            </a:extLst>
          </p:cNvPr>
          <p:cNvCxnSpPr>
            <a:cxnSpLocks/>
          </p:cNvCxnSpPr>
          <p:nvPr/>
        </p:nvCxnSpPr>
        <p:spPr>
          <a:xfrm flipV="1">
            <a:off x="4692567" y="2147017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20031E54-550A-B397-B98A-79FD1964FCE8}"/>
              </a:ext>
            </a:extLst>
          </p:cNvPr>
          <p:cNvSpPr txBox="1"/>
          <p:nvPr/>
        </p:nvSpPr>
        <p:spPr>
          <a:xfrm>
            <a:off x="7741921" y="2068089"/>
            <a:ext cx="1744289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EMPOWER WITH INSIGHT &amp; FORESIGHT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F055A4F-BF68-EFC8-C843-88CBD43D7EA0}"/>
              </a:ext>
            </a:extLst>
          </p:cNvPr>
          <p:cNvSpPr txBox="1"/>
          <p:nvPr/>
        </p:nvSpPr>
        <p:spPr>
          <a:xfrm>
            <a:off x="10015164" y="3240240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07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3051E97-0221-D0C9-FB8B-2901F864B41B}"/>
              </a:ext>
            </a:extLst>
          </p:cNvPr>
          <p:cNvCxnSpPr>
            <a:cxnSpLocks/>
          </p:cNvCxnSpPr>
          <p:nvPr/>
        </p:nvCxnSpPr>
        <p:spPr>
          <a:xfrm flipV="1">
            <a:off x="10068826" y="2129490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FD2C5D1E-75CB-B601-3CFC-3CD98F23A8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0" r="29471"/>
          <a:stretch/>
        </p:blipFill>
        <p:spPr>
          <a:xfrm>
            <a:off x="9901821" y="3605272"/>
            <a:ext cx="1986250" cy="177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508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7DED6-C87C-73A9-1389-C7AA1C09E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181DFF4E-2233-F820-F771-C5306A398ECD}"/>
              </a:ext>
            </a:extLst>
          </p:cNvPr>
          <p:cNvSpPr/>
          <p:nvPr/>
        </p:nvSpPr>
        <p:spPr>
          <a:xfrm>
            <a:off x="0" y="0"/>
            <a:ext cx="10031218" cy="658847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62A82CA-1961-E4DF-02DA-E8C93637AB76}"/>
              </a:ext>
            </a:extLst>
          </p:cNvPr>
          <p:cNvSpPr txBox="1"/>
          <p:nvPr/>
        </p:nvSpPr>
        <p:spPr>
          <a:xfrm>
            <a:off x="384598" y="41245"/>
            <a:ext cx="715134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</a:t>
            </a:r>
          </a:p>
          <a:p>
            <a:r>
              <a:rPr lang="en-IN" sz="160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INFORMATION NEEDS REMAIN UNADRESSED </a:t>
            </a:r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THE PLATFORM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FB95637-F157-B07A-318D-1E164833FDF3}"/>
              </a:ext>
            </a:extLst>
          </p:cNvPr>
          <p:cNvGrpSpPr/>
          <p:nvPr/>
        </p:nvGrpSpPr>
        <p:grpSpPr>
          <a:xfrm>
            <a:off x="8547294" y="1481454"/>
            <a:ext cx="3029722" cy="2874807"/>
            <a:chOff x="5316217" y="1599241"/>
            <a:chExt cx="3538162" cy="334318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EA63D98-503F-DC02-D8C7-8F980F430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4447" y="1695470"/>
              <a:ext cx="2819878" cy="18256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A3FC3C6-68D2-F0F6-4C91-303D67A00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0791"/>
            <a:stretch/>
          </p:blipFill>
          <p:spPr>
            <a:xfrm>
              <a:off x="5641808" y="3617112"/>
              <a:ext cx="2819880" cy="1135382"/>
            </a:xfrm>
            <a:prstGeom prst="rect">
              <a:avLst/>
            </a:prstGeom>
          </p:spPr>
        </p:pic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87F1E708-780F-2F81-79B3-9EFBD155635D}"/>
                </a:ext>
              </a:extLst>
            </p:cNvPr>
            <p:cNvSpPr/>
            <p:nvPr/>
          </p:nvSpPr>
          <p:spPr>
            <a:xfrm>
              <a:off x="5316217" y="1599241"/>
              <a:ext cx="3538162" cy="3343187"/>
            </a:xfrm>
            <a:prstGeom prst="wedgeRectCallout">
              <a:avLst>
                <a:gd name="adj1" fmla="val -37863"/>
                <a:gd name="adj2" fmla="val 6146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38E06F8-B6F2-AC94-6E09-49E9AD4E612E}"/>
              </a:ext>
            </a:extLst>
          </p:cNvPr>
          <p:cNvGrpSpPr/>
          <p:nvPr/>
        </p:nvGrpSpPr>
        <p:grpSpPr>
          <a:xfrm>
            <a:off x="8489834" y="4990153"/>
            <a:ext cx="3087184" cy="1264820"/>
            <a:chOff x="9140171" y="1775603"/>
            <a:chExt cx="3541287" cy="145086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7BCF3E9-2E33-5B8A-7AB4-355871D77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35025" y="1873555"/>
              <a:ext cx="3351578" cy="1201775"/>
            </a:xfrm>
            <a:prstGeom prst="rect">
              <a:avLst/>
            </a:prstGeom>
          </p:spPr>
        </p:pic>
        <p:sp>
          <p:nvSpPr>
            <p:cNvPr id="21" name="Speech Bubble: Rectangle 20">
              <a:extLst>
                <a:ext uri="{FF2B5EF4-FFF2-40B4-BE49-F238E27FC236}">
                  <a16:creationId xmlns:a16="http://schemas.microsoft.com/office/drawing/2014/main" id="{83B554DD-7773-A943-41AA-F206E364713D}"/>
                </a:ext>
              </a:extLst>
            </p:cNvPr>
            <p:cNvSpPr/>
            <p:nvPr/>
          </p:nvSpPr>
          <p:spPr>
            <a:xfrm>
              <a:off x="9140171" y="1775603"/>
              <a:ext cx="3541287" cy="1450866"/>
            </a:xfrm>
            <a:prstGeom prst="wedgeRectCallout">
              <a:avLst>
                <a:gd name="adj1" fmla="val 40847"/>
                <a:gd name="adj2" fmla="val -84688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DD3F828D-BBF0-6899-9106-104D6B84FB9D}"/>
              </a:ext>
            </a:extLst>
          </p:cNvPr>
          <p:cNvGrpSpPr/>
          <p:nvPr/>
        </p:nvGrpSpPr>
        <p:grpSpPr>
          <a:xfrm>
            <a:off x="4831589" y="3602500"/>
            <a:ext cx="3308706" cy="2036991"/>
            <a:chOff x="4838907" y="4048100"/>
            <a:chExt cx="3308706" cy="203699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8962E50-A902-BE20-2621-2BFDAE2C7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4265"/>
            <a:stretch/>
          </p:blipFill>
          <p:spPr>
            <a:xfrm>
              <a:off x="4947349" y="4105264"/>
              <a:ext cx="3115250" cy="1926206"/>
            </a:xfrm>
            <a:prstGeom prst="rect">
              <a:avLst/>
            </a:prstGeom>
          </p:spPr>
        </p:pic>
        <p:sp>
          <p:nvSpPr>
            <p:cNvPr id="24" name="Speech Bubble: Rectangle 23">
              <a:extLst>
                <a:ext uri="{FF2B5EF4-FFF2-40B4-BE49-F238E27FC236}">
                  <a16:creationId xmlns:a16="http://schemas.microsoft.com/office/drawing/2014/main" id="{8168E3BF-2DEA-77DC-41F9-5644462C51B4}"/>
                </a:ext>
              </a:extLst>
            </p:cNvPr>
            <p:cNvSpPr/>
            <p:nvPr/>
          </p:nvSpPr>
          <p:spPr>
            <a:xfrm>
              <a:off x="4838907" y="4048100"/>
              <a:ext cx="3308706" cy="2036991"/>
            </a:xfrm>
            <a:prstGeom prst="wedgeRectCallout">
              <a:avLst>
                <a:gd name="adj1" fmla="val -35270"/>
                <a:gd name="adj2" fmla="val -6558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01515F0-9F7F-19DD-B88C-DAA91171BE24}"/>
              </a:ext>
            </a:extLst>
          </p:cNvPr>
          <p:cNvGrpSpPr/>
          <p:nvPr/>
        </p:nvGrpSpPr>
        <p:grpSpPr>
          <a:xfrm>
            <a:off x="4835570" y="1481454"/>
            <a:ext cx="3360894" cy="1661812"/>
            <a:chOff x="3246042" y="3273528"/>
            <a:chExt cx="4271531" cy="21120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60F2239-3C6B-2CE2-FF0A-6AC8C247E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65296" y="3273528"/>
              <a:ext cx="4252277" cy="1673573"/>
            </a:xfrm>
            <a:prstGeom prst="rect">
              <a:avLst/>
            </a:prstGeom>
          </p:spPr>
        </p:pic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869E9B3B-E54F-69FD-6BCA-9DF3DBA29B04}"/>
                </a:ext>
              </a:extLst>
            </p:cNvPr>
            <p:cNvSpPr/>
            <p:nvPr/>
          </p:nvSpPr>
          <p:spPr>
            <a:xfrm>
              <a:off x="3246042" y="3289926"/>
              <a:ext cx="4238979" cy="2095683"/>
            </a:xfrm>
            <a:prstGeom prst="wedgeRectCallout">
              <a:avLst>
                <a:gd name="adj1" fmla="val -2309"/>
                <a:gd name="adj2" fmla="val 66855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A7CDC49E-3A94-29A5-92E3-909F2EF1EFBC}"/>
                </a:ext>
              </a:extLst>
            </p:cNvPr>
            <p:cNvGrpSpPr/>
            <p:nvPr/>
          </p:nvGrpSpPr>
          <p:grpSpPr>
            <a:xfrm>
              <a:off x="3384733" y="4888340"/>
              <a:ext cx="4057886" cy="394920"/>
              <a:chOff x="3853001" y="3221114"/>
              <a:chExt cx="4057886" cy="39492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DDE27407-3FBC-F554-B17D-7291CA497B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1899" t="5773" r="2431" b="30235"/>
              <a:stretch/>
            </p:blipFill>
            <p:spPr>
              <a:xfrm>
                <a:off x="3853001" y="3221114"/>
                <a:ext cx="3387952" cy="394920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434C87B-63D5-8BFA-5A74-15429660AB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2036" t="70361" r="79046" b="11996"/>
              <a:stretch/>
            </p:blipFill>
            <p:spPr>
              <a:xfrm>
                <a:off x="7240953" y="3473000"/>
                <a:ext cx="669934" cy="108880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CFC2CB1-74BF-7B92-EA2E-A5FFC72AC0E6}"/>
              </a:ext>
            </a:extLst>
          </p:cNvPr>
          <p:cNvGrpSpPr/>
          <p:nvPr/>
        </p:nvGrpSpPr>
        <p:grpSpPr>
          <a:xfrm>
            <a:off x="502246" y="1497416"/>
            <a:ext cx="4038454" cy="1787734"/>
            <a:chOff x="355988" y="1738795"/>
            <a:chExt cx="4335764" cy="19193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8304261-4690-4868-9686-268570D60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15709"/>
            <a:stretch/>
          </p:blipFill>
          <p:spPr>
            <a:xfrm>
              <a:off x="439475" y="1809411"/>
              <a:ext cx="4252277" cy="1281703"/>
            </a:xfrm>
            <a:prstGeom prst="rect">
              <a:avLst/>
            </a:prstGeom>
          </p:spPr>
        </p:pic>
        <p:sp>
          <p:nvSpPr>
            <p:cNvPr id="18" name="Speech Bubble: Rectangle 17">
              <a:extLst>
                <a:ext uri="{FF2B5EF4-FFF2-40B4-BE49-F238E27FC236}">
                  <a16:creationId xmlns:a16="http://schemas.microsoft.com/office/drawing/2014/main" id="{BA7189B0-A455-DDCB-240D-FF4CA01FA674}"/>
                </a:ext>
              </a:extLst>
            </p:cNvPr>
            <p:cNvSpPr/>
            <p:nvPr/>
          </p:nvSpPr>
          <p:spPr>
            <a:xfrm>
              <a:off x="355988" y="1738795"/>
              <a:ext cx="4307401" cy="1919347"/>
            </a:xfrm>
            <a:prstGeom prst="wedgeRectCallout">
              <a:avLst>
                <a:gd name="adj1" fmla="val 45640"/>
                <a:gd name="adj2" fmla="val 5915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2EB74DEB-B897-9E00-F73C-DE6EBB826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4275" y="3166219"/>
              <a:ext cx="3603871" cy="491922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0685EE4-63E5-D3F0-1CF2-284092864000}"/>
              </a:ext>
            </a:extLst>
          </p:cNvPr>
          <p:cNvSpPr txBox="1"/>
          <p:nvPr/>
        </p:nvSpPr>
        <p:spPr>
          <a:xfrm>
            <a:off x="384597" y="1166757"/>
            <a:ext cx="401203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INCLUSION/ REPRESENTATION IN INSURANCE</a:t>
            </a:r>
            <a:endParaRPr lang="en-IN" sz="1200" dirty="0">
              <a:highlight>
                <a:srgbClr val="FFFF00"/>
              </a:highlight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46A113C-B1FC-8DE1-0C58-13F5D223B555}"/>
              </a:ext>
            </a:extLst>
          </p:cNvPr>
          <p:cNvCxnSpPr>
            <a:cxnSpLocks/>
          </p:cNvCxnSpPr>
          <p:nvPr/>
        </p:nvCxnSpPr>
        <p:spPr>
          <a:xfrm>
            <a:off x="4703309" y="1257225"/>
            <a:ext cx="0" cy="50683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900322F-EF81-D144-9A4E-EF07D1A35BAE}"/>
              </a:ext>
            </a:extLst>
          </p:cNvPr>
          <p:cNvSpPr txBox="1"/>
          <p:nvPr/>
        </p:nvSpPr>
        <p:spPr>
          <a:xfrm>
            <a:off x="4789156" y="1166757"/>
            <a:ext cx="34716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DISCLOSURE DILEMMA</a:t>
            </a:r>
            <a:endParaRPr lang="en-IN" sz="1200" dirty="0">
              <a:highlight>
                <a:srgbClr val="FFFF00"/>
              </a:highlight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2D5A07B-1C08-8EB1-34B9-C0586058C651}"/>
              </a:ext>
            </a:extLst>
          </p:cNvPr>
          <p:cNvCxnSpPr>
            <a:cxnSpLocks/>
          </p:cNvCxnSpPr>
          <p:nvPr/>
        </p:nvCxnSpPr>
        <p:spPr>
          <a:xfrm>
            <a:off x="8359073" y="1272530"/>
            <a:ext cx="0" cy="50683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500AF98-E2E8-57CA-26EF-9D50C49B619D}"/>
              </a:ext>
            </a:extLst>
          </p:cNvPr>
          <p:cNvGrpSpPr/>
          <p:nvPr/>
        </p:nvGrpSpPr>
        <p:grpSpPr>
          <a:xfrm>
            <a:off x="502246" y="3636501"/>
            <a:ext cx="4012036" cy="1096254"/>
            <a:chOff x="440931" y="4195954"/>
            <a:chExt cx="4012036" cy="1096254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AD6C8413-CCF7-69E6-41B0-F00BC2CD0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2478" y="4307261"/>
              <a:ext cx="3828943" cy="937949"/>
            </a:xfrm>
            <a:prstGeom prst="rect">
              <a:avLst/>
            </a:prstGeom>
          </p:spPr>
        </p:pic>
        <p:sp>
          <p:nvSpPr>
            <p:cNvPr id="53" name="Speech Bubble: Rectangle 52">
              <a:extLst>
                <a:ext uri="{FF2B5EF4-FFF2-40B4-BE49-F238E27FC236}">
                  <a16:creationId xmlns:a16="http://schemas.microsoft.com/office/drawing/2014/main" id="{A1491C8E-BF17-1F57-884A-227963DC71E2}"/>
                </a:ext>
              </a:extLst>
            </p:cNvPr>
            <p:cNvSpPr/>
            <p:nvPr/>
          </p:nvSpPr>
          <p:spPr>
            <a:xfrm>
              <a:off x="440931" y="4195954"/>
              <a:ext cx="4012036" cy="1096254"/>
            </a:xfrm>
            <a:prstGeom prst="wedgeRectCallout">
              <a:avLst>
                <a:gd name="adj1" fmla="val -40231"/>
                <a:gd name="adj2" fmla="val 64211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9E38F124-130A-9EA4-CA22-D9E543D5722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70392" y="5835132"/>
            <a:ext cx="2950863" cy="374181"/>
          </a:xfrm>
          <a:prstGeom prst="rect">
            <a:avLst/>
          </a:prstGeom>
        </p:spPr>
      </p:pic>
      <p:sp>
        <p:nvSpPr>
          <p:cNvPr id="56" name="Speech Bubble: Rectangle 55">
            <a:extLst>
              <a:ext uri="{FF2B5EF4-FFF2-40B4-BE49-F238E27FC236}">
                <a16:creationId xmlns:a16="http://schemas.microsoft.com/office/drawing/2014/main" id="{CDF302A0-837B-6981-2C35-3A09BEAA7968}"/>
              </a:ext>
            </a:extLst>
          </p:cNvPr>
          <p:cNvSpPr/>
          <p:nvPr/>
        </p:nvSpPr>
        <p:spPr>
          <a:xfrm>
            <a:off x="4828783" y="5789427"/>
            <a:ext cx="3308706" cy="465592"/>
          </a:xfrm>
          <a:prstGeom prst="wedgeRectCallout">
            <a:avLst>
              <a:gd name="adj1" fmla="val 42001"/>
              <a:gd name="adj2" fmla="val 702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791B9F1-80FD-E6A5-4997-C713A4714E7B}"/>
              </a:ext>
            </a:extLst>
          </p:cNvPr>
          <p:cNvSpPr txBox="1"/>
          <p:nvPr/>
        </p:nvSpPr>
        <p:spPr>
          <a:xfrm>
            <a:off x="8489834" y="1075317"/>
            <a:ext cx="34716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NEEDS BEYOND THE NORM</a:t>
            </a:r>
            <a:endParaRPr lang="en-IN" sz="1200" dirty="0">
              <a:highlight>
                <a:srgbClr val="FFFF00"/>
              </a:highlight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73690BE7-75A0-B20D-F9D0-D6D29BDC8CB7}"/>
              </a:ext>
            </a:extLst>
          </p:cNvPr>
          <p:cNvCxnSpPr>
            <a:cxnSpLocks/>
          </p:cNvCxnSpPr>
          <p:nvPr/>
        </p:nvCxnSpPr>
        <p:spPr>
          <a:xfrm flipH="1">
            <a:off x="502246" y="4972901"/>
            <a:ext cx="4012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3E32A658-F3C7-6E71-27BE-F5A2D3EF7227}"/>
              </a:ext>
            </a:extLst>
          </p:cNvPr>
          <p:cNvSpPr txBox="1"/>
          <p:nvPr/>
        </p:nvSpPr>
        <p:spPr>
          <a:xfrm>
            <a:off x="469541" y="5103377"/>
            <a:ext cx="36842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 WITH INTEGRITY  </a:t>
            </a:r>
            <a:endParaRPr lang="en-IN" sz="1200" dirty="0">
              <a:highlight>
                <a:srgbClr val="FFFF00"/>
              </a:highlight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38FE024D-3F07-756B-171A-FC988E1C72F0}"/>
              </a:ext>
            </a:extLst>
          </p:cNvPr>
          <p:cNvGrpSpPr/>
          <p:nvPr/>
        </p:nvGrpSpPr>
        <p:grpSpPr>
          <a:xfrm>
            <a:off x="528530" y="5560636"/>
            <a:ext cx="3953195" cy="646332"/>
            <a:chOff x="492337" y="5880870"/>
            <a:chExt cx="3953195" cy="646332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6024E21-92CD-088D-8412-DFD7D4022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5182" y="5934183"/>
              <a:ext cx="3237749" cy="516509"/>
            </a:xfrm>
            <a:prstGeom prst="rect">
              <a:avLst/>
            </a:prstGeom>
          </p:spPr>
        </p:pic>
        <p:sp>
          <p:nvSpPr>
            <p:cNvPr id="71" name="Speech Bubble: Rectangle 70">
              <a:extLst>
                <a:ext uri="{FF2B5EF4-FFF2-40B4-BE49-F238E27FC236}">
                  <a16:creationId xmlns:a16="http://schemas.microsoft.com/office/drawing/2014/main" id="{38120C9A-6A45-FB07-7F84-51E0A5D90F8E}"/>
                </a:ext>
              </a:extLst>
            </p:cNvPr>
            <p:cNvSpPr/>
            <p:nvPr/>
          </p:nvSpPr>
          <p:spPr>
            <a:xfrm>
              <a:off x="492337" y="5880870"/>
              <a:ext cx="3953195" cy="646332"/>
            </a:xfrm>
            <a:prstGeom prst="wedgeRectCallout">
              <a:avLst>
                <a:gd name="adj1" fmla="val 40461"/>
                <a:gd name="adj2" fmla="val -91971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1D2659F0-406A-46F7-3DA5-7175F465B1FC}"/>
              </a:ext>
            </a:extLst>
          </p:cNvPr>
          <p:cNvSpPr txBox="1"/>
          <p:nvPr/>
        </p:nvSpPr>
        <p:spPr>
          <a:xfrm>
            <a:off x="128188" y="6570534"/>
            <a:ext cx="945124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Reddit Threads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E820C14-A43F-666F-D9AD-D41224BCA5B8}"/>
              </a:ext>
            </a:extLst>
          </p:cNvPr>
          <p:cNvSpPr/>
          <p:nvPr/>
        </p:nvSpPr>
        <p:spPr>
          <a:xfrm>
            <a:off x="10031218" y="0"/>
            <a:ext cx="2160782" cy="661417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748294-6A7D-F92D-7B7A-A3FC791C573A}"/>
              </a:ext>
            </a:extLst>
          </p:cNvPr>
          <p:cNvSpPr txBox="1"/>
          <p:nvPr/>
        </p:nvSpPr>
        <p:spPr>
          <a:xfrm>
            <a:off x="10072792" y="167840"/>
            <a:ext cx="207763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INFORMATION NEEDS</a:t>
            </a:r>
          </a:p>
        </p:txBody>
      </p:sp>
    </p:spTree>
    <p:extLst>
      <p:ext uri="{BB962C8B-B14F-4D97-AF65-F5344CB8AC3E}">
        <p14:creationId xmlns:p14="http://schemas.microsoft.com/office/powerpoint/2010/main" val="704587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694CF-41C5-A90E-B401-4C6087847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1A63CC6-AFAD-5792-B483-7408D310AFF4}"/>
              </a:ext>
            </a:extLst>
          </p:cNvPr>
          <p:cNvSpPr/>
          <p:nvPr/>
        </p:nvSpPr>
        <p:spPr>
          <a:xfrm>
            <a:off x="0" y="-12640"/>
            <a:ext cx="12192000" cy="6900568"/>
          </a:xfrm>
          <a:prstGeom prst="rect">
            <a:avLst/>
          </a:prstGeom>
          <a:solidFill>
            <a:srgbClr val="E9E8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F61527-7C4A-8157-6FA7-1763BBE6A534}"/>
              </a:ext>
            </a:extLst>
          </p:cNvPr>
          <p:cNvSpPr txBox="1"/>
          <p:nvPr/>
        </p:nvSpPr>
        <p:spPr>
          <a:xfrm>
            <a:off x="440931" y="481061"/>
            <a:ext cx="10249553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chemeClr val="bg1">
                    <a:lumMod val="50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</a:t>
            </a:r>
          </a:p>
          <a:p>
            <a:r>
              <a:rPr lang="en-IN" b="1" dirty="0">
                <a:solidFill>
                  <a:schemeClr val="bg1">
                    <a:lumMod val="50000"/>
                  </a:schemeClr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SOME CONVERSATIONS REMAIN UNADRESSED ON THE PLATFORM</a:t>
            </a:r>
            <a:endParaRPr lang="en-IN" sz="1000" b="1" dirty="0">
              <a:solidFill>
                <a:schemeClr val="bg1">
                  <a:lumMod val="50000"/>
                </a:schemeClr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A3829DB-5912-4A8C-DE4E-0DC5D3B1D664}"/>
              </a:ext>
            </a:extLst>
          </p:cNvPr>
          <p:cNvCxnSpPr>
            <a:cxnSpLocks/>
          </p:cNvCxnSpPr>
          <p:nvPr/>
        </p:nvCxnSpPr>
        <p:spPr>
          <a:xfrm flipH="1">
            <a:off x="1564640" y="631020"/>
            <a:ext cx="10627360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AF716F2-CAF8-09FE-8420-76412E522699}"/>
              </a:ext>
            </a:extLst>
          </p:cNvPr>
          <p:cNvGrpSpPr/>
          <p:nvPr/>
        </p:nvGrpSpPr>
        <p:grpSpPr>
          <a:xfrm>
            <a:off x="8603627" y="1603374"/>
            <a:ext cx="3029722" cy="2874807"/>
            <a:chOff x="5316217" y="1599241"/>
            <a:chExt cx="3538162" cy="334318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5EECE73-BCC5-EF2C-814A-306E9D273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04447" y="1695470"/>
              <a:ext cx="2819878" cy="18256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17072D9-F245-EE47-BB77-AA1DE6F73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10791"/>
            <a:stretch/>
          </p:blipFill>
          <p:spPr>
            <a:xfrm>
              <a:off x="5641808" y="3617112"/>
              <a:ext cx="2819880" cy="1135382"/>
            </a:xfrm>
            <a:prstGeom prst="rect">
              <a:avLst/>
            </a:prstGeom>
          </p:spPr>
        </p:pic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5EEED0B0-5A0A-3D6A-20D9-4DD02C2C8E28}"/>
                </a:ext>
              </a:extLst>
            </p:cNvPr>
            <p:cNvSpPr/>
            <p:nvPr/>
          </p:nvSpPr>
          <p:spPr>
            <a:xfrm>
              <a:off x="5316217" y="1599241"/>
              <a:ext cx="3538162" cy="3343187"/>
            </a:xfrm>
            <a:prstGeom prst="wedgeRectCallout">
              <a:avLst>
                <a:gd name="adj1" fmla="val -37863"/>
                <a:gd name="adj2" fmla="val 6146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3EFBA1B-008D-835D-C09D-47DCE81BAC8F}"/>
              </a:ext>
            </a:extLst>
          </p:cNvPr>
          <p:cNvGrpSpPr/>
          <p:nvPr/>
        </p:nvGrpSpPr>
        <p:grpSpPr>
          <a:xfrm>
            <a:off x="8546167" y="5112073"/>
            <a:ext cx="3087184" cy="1264820"/>
            <a:chOff x="9140171" y="1775603"/>
            <a:chExt cx="3541287" cy="1450866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6882B3F-56B1-22AF-4187-9A252EA3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235025" y="1873555"/>
              <a:ext cx="3351578" cy="1201775"/>
            </a:xfrm>
            <a:prstGeom prst="rect">
              <a:avLst/>
            </a:prstGeom>
          </p:spPr>
        </p:pic>
        <p:sp>
          <p:nvSpPr>
            <p:cNvPr id="21" name="Speech Bubble: Rectangle 20">
              <a:extLst>
                <a:ext uri="{FF2B5EF4-FFF2-40B4-BE49-F238E27FC236}">
                  <a16:creationId xmlns:a16="http://schemas.microsoft.com/office/drawing/2014/main" id="{9E2057B1-A043-7794-6671-CFD323171130}"/>
                </a:ext>
              </a:extLst>
            </p:cNvPr>
            <p:cNvSpPr/>
            <p:nvPr/>
          </p:nvSpPr>
          <p:spPr>
            <a:xfrm>
              <a:off x="9140171" y="1775603"/>
              <a:ext cx="3541287" cy="1450866"/>
            </a:xfrm>
            <a:prstGeom prst="wedgeRectCallout">
              <a:avLst>
                <a:gd name="adj1" fmla="val 40847"/>
                <a:gd name="adj2" fmla="val -84688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290F1F7-0D60-7207-9488-B77432656721}"/>
              </a:ext>
            </a:extLst>
          </p:cNvPr>
          <p:cNvGrpSpPr/>
          <p:nvPr/>
        </p:nvGrpSpPr>
        <p:grpSpPr>
          <a:xfrm>
            <a:off x="4887922" y="3724420"/>
            <a:ext cx="3308706" cy="2036991"/>
            <a:chOff x="4838907" y="4048100"/>
            <a:chExt cx="3308706" cy="2036991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4533DF9-5DA6-FACD-798C-8E9FADC0A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r="4265"/>
            <a:stretch/>
          </p:blipFill>
          <p:spPr>
            <a:xfrm>
              <a:off x="4947349" y="4105264"/>
              <a:ext cx="3115250" cy="1926206"/>
            </a:xfrm>
            <a:prstGeom prst="rect">
              <a:avLst/>
            </a:prstGeom>
          </p:spPr>
        </p:pic>
        <p:sp>
          <p:nvSpPr>
            <p:cNvPr id="24" name="Speech Bubble: Rectangle 23">
              <a:extLst>
                <a:ext uri="{FF2B5EF4-FFF2-40B4-BE49-F238E27FC236}">
                  <a16:creationId xmlns:a16="http://schemas.microsoft.com/office/drawing/2014/main" id="{55688008-38A8-D84A-3EF3-AAEE5DEC4926}"/>
                </a:ext>
              </a:extLst>
            </p:cNvPr>
            <p:cNvSpPr/>
            <p:nvPr/>
          </p:nvSpPr>
          <p:spPr>
            <a:xfrm>
              <a:off x="4838907" y="4048100"/>
              <a:ext cx="3308706" cy="2036991"/>
            </a:xfrm>
            <a:prstGeom prst="wedgeRectCallout">
              <a:avLst>
                <a:gd name="adj1" fmla="val -35270"/>
                <a:gd name="adj2" fmla="val -6558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FBCBDA-7FAD-9817-3060-22A8EC4171DB}"/>
              </a:ext>
            </a:extLst>
          </p:cNvPr>
          <p:cNvGrpSpPr/>
          <p:nvPr/>
        </p:nvGrpSpPr>
        <p:grpSpPr>
          <a:xfrm>
            <a:off x="4891903" y="1603374"/>
            <a:ext cx="3360894" cy="1661812"/>
            <a:chOff x="3246042" y="3273528"/>
            <a:chExt cx="4271531" cy="21120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49B8DE4-E920-6038-5EC7-E48DE952C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65296" y="3273528"/>
              <a:ext cx="4252277" cy="1673573"/>
            </a:xfrm>
            <a:prstGeom prst="rect">
              <a:avLst/>
            </a:prstGeom>
          </p:spPr>
        </p:pic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0DF751F6-5695-5FE2-94E8-E9FB2A005219}"/>
                </a:ext>
              </a:extLst>
            </p:cNvPr>
            <p:cNvSpPr/>
            <p:nvPr/>
          </p:nvSpPr>
          <p:spPr>
            <a:xfrm>
              <a:off x="3246042" y="3289926"/>
              <a:ext cx="4238979" cy="2095683"/>
            </a:xfrm>
            <a:prstGeom prst="wedgeRectCallout">
              <a:avLst>
                <a:gd name="adj1" fmla="val -2309"/>
                <a:gd name="adj2" fmla="val 66855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420B2421-7E63-7AE6-71B1-52EE8BBB6E65}"/>
                </a:ext>
              </a:extLst>
            </p:cNvPr>
            <p:cNvGrpSpPr/>
            <p:nvPr/>
          </p:nvGrpSpPr>
          <p:grpSpPr>
            <a:xfrm>
              <a:off x="3384733" y="4888340"/>
              <a:ext cx="4057886" cy="394920"/>
              <a:chOff x="3853001" y="3221114"/>
              <a:chExt cx="4057886" cy="394920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6CA2C479-518C-D642-DE82-88C3FADF80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1899" t="5773" r="2431" b="30235"/>
              <a:stretch/>
            </p:blipFill>
            <p:spPr>
              <a:xfrm>
                <a:off x="3853001" y="3221114"/>
                <a:ext cx="3387952" cy="394920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5D7B4AF-8F53-CFC8-5A03-CDE09BCF6A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l="2036" t="70361" r="79046" b="11996"/>
              <a:stretch/>
            </p:blipFill>
            <p:spPr>
              <a:xfrm>
                <a:off x="7240953" y="3473000"/>
                <a:ext cx="669934" cy="108880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8148AF8-6E08-E2B2-D498-9BED26E7AB60}"/>
              </a:ext>
            </a:extLst>
          </p:cNvPr>
          <p:cNvGrpSpPr/>
          <p:nvPr/>
        </p:nvGrpSpPr>
        <p:grpSpPr>
          <a:xfrm>
            <a:off x="558579" y="1619336"/>
            <a:ext cx="4038454" cy="1787734"/>
            <a:chOff x="355988" y="1738795"/>
            <a:chExt cx="4335764" cy="191934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A1DB826-D467-1758-102F-717E361BD2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b="15709"/>
            <a:stretch/>
          </p:blipFill>
          <p:spPr>
            <a:xfrm>
              <a:off x="439475" y="1809411"/>
              <a:ext cx="4252277" cy="1281703"/>
            </a:xfrm>
            <a:prstGeom prst="rect">
              <a:avLst/>
            </a:prstGeom>
          </p:spPr>
        </p:pic>
        <p:sp>
          <p:nvSpPr>
            <p:cNvPr id="18" name="Speech Bubble: Rectangle 17">
              <a:extLst>
                <a:ext uri="{FF2B5EF4-FFF2-40B4-BE49-F238E27FC236}">
                  <a16:creationId xmlns:a16="http://schemas.microsoft.com/office/drawing/2014/main" id="{61807520-DC8B-52D4-AAC8-310AE074351E}"/>
                </a:ext>
              </a:extLst>
            </p:cNvPr>
            <p:cNvSpPr/>
            <p:nvPr/>
          </p:nvSpPr>
          <p:spPr>
            <a:xfrm>
              <a:off x="355988" y="1738795"/>
              <a:ext cx="4307401" cy="1919347"/>
            </a:xfrm>
            <a:prstGeom prst="wedgeRectCallout">
              <a:avLst>
                <a:gd name="adj1" fmla="val 45640"/>
                <a:gd name="adj2" fmla="val 5915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A70CDF9F-C26E-2EA7-8A48-65B6987EA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4275" y="3166219"/>
              <a:ext cx="3603871" cy="491922"/>
            </a:xfrm>
            <a:prstGeom prst="rect">
              <a:avLst/>
            </a:prstGeom>
          </p:spPr>
        </p:pic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FA6B86D6-6AB0-BEE0-8608-5D343F242CBF}"/>
              </a:ext>
            </a:extLst>
          </p:cNvPr>
          <p:cNvSpPr txBox="1"/>
          <p:nvPr/>
        </p:nvSpPr>
        <p:spPr>
          <a:xfrm>
            <a:off x="440931" y="1288677"/>
            <a:ext cx="34716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INCLUSION/ REPRESENTATION IN INSURANCE</a:t>
            </a:r>
            <a:endParaRPr lang="en-IN" sz="1200" dirty="0">
              <a:highlight>
                <a:srgbClr val="FFFF00"/>
              </a:highlight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CCBD132-E5ED-BA81-B0A0-D6C75D464E43}"/>
              </a:ext>
            </a:extLst>
          </p:cNvPr>
          <p:cNvCxnSpPr>
            <a:cxnSpLocks/>
          </p:cNvCxnSpPr>
          <p:nvPr/>
        </p:nvCxnSpPr>
        <p:spPr>
          <a:xfrm>
            <a:off x="4759642" y="1379145"/>
            <a:ext cx="0" cy="50683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3BBF34EA-620C-6B55-BBC3-3CA8A2B65BFE}"/>
              </a:ext>
            </a:extLst>
          </p:cNvPr>
          <p:cNvSpPr txBox="1"/>
          <p:nvPr/>
        </p:nvSpPr>
        <p:spPr>
          <a:xfrm>
            <a:off x="4845489" y="1288677"/>
            <a:ext cx="34716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DISCLOSURE DILEMMA</a:t>
            </a:r>
            <a:endParaRPr lang="en-IN" sz="1200" dirty="0">
              <a:highlight>
                <a:srgbClr val="FFFF00"/>
              </a:highlight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112C1A7E-B8FA-55C1-BEF8-633AD60704DC}"/>
              </a:ext>
            </a:extLst>
          </p:cNvPr>
          <p:cNvCxnSpPr>
            <a:cxnSpLocks/>
          </p:cNvCxnSpPr>
          <p:nvPr/>
        </p:nvCxnSpPr>
        <p:spPr>
          <a:xfrm>
            <a:off x="8415406" y="1394450"/>
            <a:ext cx="0" cy="506838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1C18749-30DB-70F6-521C-62C6D4C0F413}"/>
              </a:ext>
            </a:extLst>
          </p:cNvPr>
          <p:cNvGrpSpPr/>
          <p:nvPr/>
        </p:nvGrpSpPr>
        <p:grpSpPr>
          <a:xfrm>
            <a:off x="558579" y="3646661"/>
            <a:ext cx="4012036" cy="1096254"/>
            <a:chOff x="440931" y="4195954"/>
            <a:chExt cx="4012036" cy="1096254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29728601-255D-A774-C3D2-67BDE979F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32478" y="4307261"/>
              <a:ext cx="3828943" cy="937949"/>
            </a:xfrm>
            <a:prstGeom prst="rect">
              <a:avLst/>
            </a:prstGeom>
          </p:spPr>
        </p:pic>
        <p:sp>
          <p:nvSpPr>
            <p:cNvPr id="53" name="Speech Bubble: Rectangle 52">
              <a:extLst>
                <a:ext uri="{FF2B5EF4-FFF2-40B4-BE49-F238E27FC236}">
                  <a16:creationId xmlns:a16="http://schemas.microsoft.com/office/drawing/2014/main" id="{58E59E68-0B5F-2487-92C1-8605B530A4E9}"/>
                </a:ext>
              </a:extLst>
            </p:cNvPr>
            <p:cNvSpPr/>
            <p:nvPr/>
          </p:nvSpPr>
          <p:spPr>
            <a:xfrm>
              <a:off x="440931" y="4195954"/>
              <a:ext cx="4012036" cy="1096254"/>
            </a:xfrm>
            <a:prstGeom prst="wedgeRectCallout">
              <a:avLst>
                <a:gd name="adj1" fmla="val -40231"/>
                <a:gd name="adj2" fmla="val 64211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55" name="Picture 54">
            <a:extLst>
              <a:ext uri="{FF2B5EF4-FFF2-40B4-BE49-F238E27FC236}">
                <a16:creationId xmlns:a16="http://schemas.microsoft.com/office/drawing/2014/main" id="{EE726D40-3BF8-9522-744E-AF14F8C5B6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26725" y="5957052"/>
            <a:ext cx="2950863" cy="374181"/>
          </a:xfrm>
          <a:prstGeom prst="rect">
            <a:avLst/>
          </a:prstGeom>
        </p:spPr>
      </p:pic>
      <p:sp>
        <p:nvSpPr>
          <p:cNvPr id="56" name="Speech Bubble: Rectangle 55">
            <a:extLst>
              <a:ext uri="{FF2B5EF4-FFF2-40B4-BE49-F238E27FC236}">
                <a16:creationId xmlns:a16="http://schemas.microsoft.com/office/drawing/2014/main" id="{45D480EA-C58E-3C53-6071-F082BFFE1581}"/>
              </a:ext>
            </a:extLst>
          </p:cNvPr>
          <p:cNvSpPr/>
          <p:nvPr/>
        </p:nvSpPr>
        <p:spPr>
          <a:xfrm>
            <a:off x="4885116" y="5911347"/>
            <a:ext cx="3308706" cy="465592"/>
          </a:xfrm>
          <a:prstGeom prst="wedgeRectCallout">
            <a:avLst>
              <a:gd name="adj1" fmla="val 42001"/>
              <a:gd name="adj2" fmla="val 702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761E548-E307-FD21-20B8-B99AC4EA0219}"/>
              </a:ext>
            </a:extLst>
          </p:cNvPr>
          <p:cNvSpPr txBox="1"/>
          <p:nvPr/>
        </p:nvSpPr>
        <p:spPr>
          <a:xfrm>
            <a:off x="8546167" y="1288677"/>
            <a:ext cx="34716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NEEDS BEYOND THE NORM</a:t>
            </a:r>
            <a:endParaRPr lang="en-IN" sz="1200" dirty="0">
              <a:highlight>
                <a:srgbClr val="FFFF00"/>
              </a:highlight>
            </a:endParaRP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4D863A4-2A4F-EADD-8BF6-35E6158D06B7}"/>
              </a:ext>
            </a:extLst>
          </p:cNvPr>
          <p:cNvCxnSpPr>
            <a:cxnSpLocks/>
          </p:cNvCxnSpPr>
          <p:nvPr/>
        </p:nvCxnSpPr>
        <p:spPr>
          <a:xfrm flipH="1">
            <a:off x="558579" y="5094821"/>
            <a:ext cx="401203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7E676E9B-938C-D28A-41B0-877B14A1A20B}"/>
              </a:ext>
            </a:extLst>
          </p:cNvPr>
          <p:cNvSpPr txBox="1"/>
          <p:nvPr/>
        </p:nvSpPr>
        <p:spPr>
          <a:xfrm>
            <a:off x="525874" y="5225297"/>
            <a:ext cx="368429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 WITH INTEGRITY  </a:t>
            </a:r>
            <a:endParaRPr lang="en-IN" sz="1200" dirty="0">
              <a:highlight>
                <a:srgbClr val="FFFF00"/>
              </a:highlight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2C218C5-9D24-31D3-6BB7-7E8D24C2E626}"/>
              </a:ext>
            </a:extLst>
          </p:cNvPr>
          <p:cNvGrpSpPr/>
          <p:nvPr/>
        </p:nvGrpSpPr>
        <p:grpSpPr>
          <a:xfrm>
            <a:off x="584863" y="5682556"/>
            <a:ext cx="3953195" cy="646332"/>
            <a:chOff x="492337" y="5880870"/>
            <a:chExt cx="3953195" cy="646332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5E261CB3-1EAF-1E97-AFD5-EDD4CE3ED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5182" y="5934183"/>
              <a:ext cx="3237749" cy="516509"/>
            </a:xfrm>
            <a:prstGeom prst="rect">
              <a:avLst/>
            </a:prstGeom>
          </p:spPr>
        </p:pic>
        <p:sp>
          <p:nvSpPr>
            <p:cNvPr id="71" name="Speech Bubble: Rectangle 70">
              <a:extLst>
                <a:ext uri="{FF2B5EF4-FFF2-40B4-BE49-F238E27FC236}">
                  <a16:creationId xmlns:a16="http://schemas.microsoft.com/office/drawing/2014/main" id="{59D87AD5-3A4C-74E0-8E6E-F9FA9A88C3A0}"/>
                </a:ext>
              </a:extLst>
            </p:cNvPr>
            <p:cNvSpPr/>
            <p:nvPr/>
          </p:nvSpPr>
          <p:spPr>
            <a:xfrm>
              <a:off x="492337" y="5880870"/>
              <a:ext cx="3953195" cy="646332"/>
            </a:xfrm>
            <a:prstGeom prst="wedgeRectCallout">
              <a:avLst>
                <a:gd name="adj1" fmla="val 40461"/>
                <a:gd name="adj2" fmla="val -91971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CF050AE-8D9A-D848-951E-E72AB8E7AC28}"/>
              </a:ext>
            </a:extLst>
          </p:cNvPr>
          <p:cNvSpPr/>
          <p:nvPr/>
        </p:nvSpPr>
        <p:spPr>
          <a:xfrm>
            <a:off x="483924" y="1027897"/>
            <a:ext cx="11267145" cy="5507023"/>
          </a:xfrm>
          <a:prstGeom prst="rect">
            <a:avLst/>
          </a:prstGeom>
          <a:solidFill>
            <a:srgbClr val="E9E8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82CDCDF-89B3-B820-F724-989DCC0855F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004378"/>
            <a:ext cx="7761514" cy="3880757"/>
          </a:xfrm>
          <a:prstGeom prst="rect">
            <a:avLst/>
          </a:prstGeom>
        </p:spPr>
      </p:pic>
      <p:sp>
        <p:nvSpPr>
          <p:cNvPr id="40" name="AutoShape 4">
            <a:extLst>
              <a:ext uri="{FF2B5EF4-FFF2-40B4-BE49-F238E27FC236}">
                <a16:creationId xmlns:a16="http://schemas.microsoft.com/office/drawing/2014/main" id="{F6146780-4B52-7308-DE2B-1A869DDEDA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5033C82D-58C3-16BA-2FB5-2E995BB4C7C7}"/>
              </a:ext>
            </a:extLst>
          </p:cNvPr>
          <p:cNvSpPr/>
          <p:nvPr/>
        </p:nvSpPr>
        <p:spPr>
          <a:xfrm>
            <a:off x="7761515" y="6438107"/>
            <a:ext cx="1327307" cy="447027"/>
          </a:xfrm>
          <a:prstGeom prst="rtTriangle">
            <a:avLst/>
          </a:prstGeom>
          <a:solidFill>
            <a:srgbClr val="E735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0DA658E4-CDD8-20BF-7A71-0BDA69859DB3}"/>
              </a:ext>
            </a:extLst>
          </p:cNvPr>
          <p:cNvSpPr/>
          <p:nvPr/>
        </p:nvSpPr>
        <p:spPr>
          <a:xfrm>
            <a:off x="5188268" y="-2520891"/>
            <a:ext cx="8732698" cy="6366729"/>
          </a:xfrm>
          <a:prstGeom prst="triangle">
            <a:avLst>
              <a:gd name="adj" fmla="val 86375"/>
            </a:avLst>
          </a:prstGeom>
          <a:solidFill>
            <a:srgbClr val="FAF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00A9982-19A6-490A-F641-4F6F82916CF4}"/>
              </a:ext>
            </a:extLst>
          </p:cNvPr>
          <p:cNvSpPr txBox="1"/>
          <p:nvPr/>
        </p:nvSpPr>
        <p:spPr>
          <a:xfrm>
            <a:off x="7553136" y="2038276"/>
            <a:ext cx="137099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IMPERATIVE</a:t>
            </a:r>
          </a:p>
        </p:txBody>
      </p:sp>
      <p:sp>
        <p:nvSpPr>
          <p:cNvPr id="41" name="Right Triangle 40">
            <a:extLst>
              <a:ext uri="{FF2B5EF4-FFF2-40B4-BE49-F238E27FC236}">
                <a16:creationId xmlns:a16="http://schemas.microsoft.com/office/drawing/2014/main" id="{93257F7B-A75A-A81F-AD8F-D2173D6B3744}"/>
              </a:ext>
            </a:extLst>
          </p:cNvPr>
          <p:cNvSpPr/>
          <p:nvPr/>
        </p:nvSpPr>
        <p:spPr>
          <a:xfrm rot="227133" flipH="1">
            <a:off x="5232032" y="2505155"/>
            <a:ext cx="8732697" cy="1614365"/>
          </a:xfrm>
          <a:prstGeom prst="rtTriangle">
            <a:avLst/>
          </a:prstGeom>
          <a:solidFill>
            <a:srgbClr val="FAFAF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7D22E9-56C5-B7E4-D3F3-2C435DBEDA8E}"/>
              </a:ext>
            </a:extLst>
          </p:cNvPr>
          <p:cNvSpPr txBox="1"/>
          <p:nvPr/>
        </p:nvSpPr>
        <p:spPr>
          <a:xfrm>
            <a:off x="7553136" y="2379759"/>
            <a:ext cx="4385172" cy="1246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conversations highlighted here reflect critical </a:t>
            </a:r>
            <a:r>
              <a:rPr lang="en-US" sz="15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gaps</a:t>
            </a:r>
            <a:r>
              <a:rPr lang="en-US" sz="1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the mainstream insurance discourse and present valuable </a:t>
            </a:r>
            <a:r>
              <a:rPr lang="en-US" sz="15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white space opportunities</a:t>
            </a:r>
            <a:r>
              <a:rPr lang="en-US" sz="1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Aditya Birla Sun Life Insurance to establish themselves as </a:t>
            </a:r>
            <a:r>
              <a:rPr lang="en-US" sz="15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thought leaders</a:t>
            </a:r>
            <a:r>
              <a:rPr lang="en-US" sz="1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start building </a:t>
            </a:r>
            <a:r>
              <a:rPr lang="en-US" sz="15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affinity</a:t>
            </a:r>
            <a:r>
              <a:rPr lang="en-US" sz="15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IN" sz="15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3126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C486211-815E-DC44-1FA9-A104306A5D7B}"/>
              </a:ext>
            </a:extLst>
          </p:cNvPr>
          <p:cNvSpPr/>
          <p:nvPr/>
        </p:nvSpPr>
        <p:spPr>
          <a:xfrm>
            <a:off x="10031218" y="0"/>
            <a:ext cx="2160782" cy="468209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F7F70C75-5098-286A-3983-B86761B654AE}"/>
              </a:ext>
            </a:extLst>
          </p:cNvPr>
          <p:cNvSpPr/>
          <p:nvPr/>
        </p:nvSpPr>
        <p:spPr>
          <a:xfrm>
            <a:off x="-1233397" y="779588"/>
            <a:ext cx="6731701" cy="69113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EE800BF-FD3B-FEA3-3259-E7D184FF9CA3}"/>
              </a:ext>
            </a:extLst>
          </p:cNvPr>
          <p:cNvGrpSpPr/>
          <p:nvPr/>
        </p:nvGrpSpPr>
        <p:grpSpPr>
          <a:xfrm>
            <a:off x="-144410" y="1246402"/>
            <a:ext cx="4915627" cy="5246482"/>
            <a:chOff x="268182" y="1246402"/>
            <a:chExt cx="4915627" cy="5246482"/>
          </a:xfrm>
        </p:grpSpPr>
        <p:sp>
          <p:nvSpPr>
            <p:cNvPr id="9" name="Speech Bubble: Oval 8">
              <a:extLst>
                <a:ext uri="{FF2B5EF4-FFF2-40B4-BE49-F238E27FC236}">
                  <a16:creationId xmlns:a16="http://schemas.microsoft.com/office/drawing/2014/main" id="{7B0CA54A-7881-7148-03D5-D4507FB54350}"/>
                </a:ext>
              </a:extLst>
            </p:cNvPr>
            <p:cNvSpPr/>
            <p:nvPr/>
          </p:nvSpPr>
          <p:spPr>
            <a:xfrm>
              <a:off x="996727" y="1246402"/>
              <a:ext cx="1714740" cy="1300046"/>
            </a:xfrm>
            <a:prstGeom prst="wedgeEllipseCallout">
              <a:avLst/>
            </a:prstGeom>
            <a:solidFill>
              <a:srgbClr val="FDD7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53477E6-4CA2-3242-F90D-C40F74BA7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672"/>
            <a:stretch/>
          </p:blipFill>
          <p:spPr>
            <a:xfrm>
              <a:off x="268182" y="2691762"/>
              <a:ext cx="4915627" cy="3801122"/>
            </a:xfrm>
            <a:prstGeom prst="rect">
              <a:avLst/>
            </a:prstGeom>
          </p:spPr>
        </p:pic>
        <p:sp>
          <p:nvSpPr>
            <p:cNvPr id="13" name="Speech Bubble: Oval 12">
              <a:extLst>
                <a:ext uri="{FF2B5EF4-FFF2-40B4-BE49-F238E27FC236}">
                  <a16:creationId xmlns:a16="http://schemas.microsoft.com/office/drawing/2014/main" id="{B8107C43-479B-8419-CA16-B3E5D3C6AC4E}"/>
                </a:ext>
              </a:extLst>
            </p:cNvPr>
            <p:cNvSpPr/>
            <p:nvPr/>
          </p:nvSpPr>
          <p:spPr>
            <a:xfrm>
              <a:off x="2815227" y="1659472"/>
              <a:ext cx="1361574" cy="1032290"/>
            </a:xfrm>
            <a:prstGeom prst="wedgeEllipseCallout">
              <a:avLst>
                <a:gd name="adj1" fmla="val 16080"/>
                <a:gd name="adj2" fmla="val 65156"/>
              </a:avLst>
            </a:prstGeom>
            <a:solidFill>
              <a:srgbClr val="E6372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B1895C2-FEA4-4D9A-A7F4-19E379AAB640}"/>
              </a:ext>
            </a:extLst>
          </p:cNvPr>
          <p:cNvSpPr txBox="1"/>
          <p:nvPr/>
        </p:nvSpPr>
        <p:spPr>
          <a:xfrm>
            <a:off x="4821717" y="3205294"/>
            <a:ext cx="68234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Bahnschrift" panose="020B0502040204020203" pitchFamily="34" charset="0"/>
              </a:rPr>
              <a:t>BRANDS AS ACTIVE PARTICIPANTS </a:t>
            </a:r>
            <a:endParaRPr lang="en-IN" sz="2400" b="1" dirty="0">
              <a:solidFill>
                <a:srgbClr val="C91429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7E6A0-83BF-4955-9CCE-78B254049C24}"/>
              </a:ext>
            </a:extLst>
          </p:cNvPr>
          <p:cNvSpPr txBox="1"/>
          <p:nvPr/>
        </p:nvSpPr>
        <p:spPr>
          <a:xfrm>
            <a:off x="4821717" y="3009329"/>
            <a:ext cx="36008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</a:rPr>
              <a:t>THIS CONTENTVERSE  ALSO INCLUDES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20AF55-D3DB-412F-8E5F-24195D7498D9}"/>
              </a:ext>
            </a:extLst>
          </p:cNvPr>
          <p:cNvSpPr txBox="1"/>
          <p:nvPr/>
        </p:nvSpPr>
        <p:spPr>
          <a:xfrm>
            <a:off x="4821717" y="3790069"/>
            <a:ext cx="664862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order to extend their presence beyond traditional advertising and become a part of the broader category dialogue, brands are contributing through their own life insurance narratives and strategic collaborations. The kinds of brands can be understood as…</a:t>
            </a:r>
            <a:endParaRPr lang="en-IN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AA4481-70D0-4F42-82B8-07A0051D5986}"/>
              </a:ext>
            </a:extLst>
          </p:cNvPr>
          <p:cNvSpPr txBox="1"/>
          <p:nvPr/>
        </p:nvSpPr>
        <p:spPr>
          <a:xfrm>
            <a:off x="4844664" y="4678530"/>
            <a:ext cx="223569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CREATOR BRANDS</a:t>
            </a:r>
            <a:endParaRPr lang="en-IN" sz="13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00DDB6-862D-4E18-9147-533DAFF9060A}"/>
              </a:ext>
            </a:extLst>
          </p:cNvPr>
          <p:cNvSpPr txBox="1"/>
          <p:nvPr/>
        </p:nvSpPr>
        <p:spPr>
          <a:xfrm>
            <a:off x="4821717" y="4957726"/>
            <a:ext cx="287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act as guides, advocates by helping consumers navigate their options and positioning their own products within this guidance to build credibility and drive consideration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F7D15AB-DEFB-4F6C-A8E3-CFE042432FAA}"/>
              </a:ext>
            </a:extLst>
          </p:cNvPr>
          <p:cNvSpPr txBox="1"/>
          <p:nvPr/>
        </p:nvSpPr>
        <p:spPr>
          <a:xfrm>
            <a:off x="8615040" y="4678530"/>
            <a:ext cx="223569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PROMOTER BRANDS</a:t>
            </a:r>
            <a:endParaRPr lang="en-IN" sz="13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50E6CE-304F-42FC-8E26-B797FF8A73E1}"/>
              </a:ext>
            </a:extLst>
          </p:cNvPr>
          <p:cNvSpPr txBox="1"/>
          <p:nvPr/>
        </p:nvSpPr>
        <p:spPr>
          <a:xfrm>
            <a:off x="8592093" y="4957726"/>
            <a:ext cx="287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prioritize the promotion of their products and services with a focus on promotional messaging, with educational content (value-adding) playing a supporting role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E3AAFF4-0F8F-4C36-9B6E-68BF30DF9677}"/>
              </a:ext>
            </a:extLst>
          </p:cNvPr>
          <p:cNvCxnSpPr>
            <a:cxnSpLocks/>
          </p:cNvCxnSpPr>
          <p:nvPr/>
        </p:nvCxnSpPr>
        <p:spPr>
          <a:xfrm>
            <a:off x="8098412" y="4678530"/>
            <a:ext cx="0" cy="96252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3C4DCDB-1904-4A0B-88A5-8326927B2C66}"/>
              </a:ext>
            </a:extLst>
          </p:cNvPr>
          <p:cNvCxnSpPr>
            <a:cxnSpLocks/>
          </p:cNvCxnSpPr>
          <p:nvPr/>
        </p:nvCxnSpPr>
        <p:spPr>
          <a:xfrm>
            <a:off x="4803186" y="3736281"/>
            <a:ext cx="7388814" cy="0"/>
          </a:xfrm>
          <a:prstGeom prst="straightConnector1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61B84A6-96C7-B9D3-A732-644CEA6611F1}"/>
              </a:ext>
            </a:extLst>
          </p:cNvPr>
          <p:cNvSpPr txBox="1"/>
          <p:nvPr/>
        </p:nvSpPr>
        <p:spPr>
          <a:xfrm>
            <a:off x="10114366" y="81262"/>
            <a:ext cx="1994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COMPETITION AUDIT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462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5B305-55F7-22C2-3392-61E10D6C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8D88260-6E4C-EED4-293F-9DAD3469A1DB}"/>
              </a:ext>
            </a:extLst>
          </p:cNvPr>
          <p:cNvSpPr/>
          <p:nvPr/>
        </p:nvSpPr>
        <p:spPr>
          <a:xfrm>
            <a:off x="12727" y="10178"/>
            <a:ext cx="5149390" cy="441544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BDB9C42E-E301-08DD-4934-65F018F09F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E81B3E-8354-B4CE-D70F-D611800C777D}"/>
              </a:ext>
            </a:extLst>
          </p:cNvPr>
          <p:cNvSpPr txBox="1"/>
          <p:nvPr/>
        </p:nvSpPr>
        <p:spPr>
          <a:xfrm>
            <a:off x="648167" y="65168"/>
            <a:ext cx="3402093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700" b="1" dirty="0">
                <a:solidFill>
                  <a:sysClr val="windowText" lastClr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BRANDS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8C4CE0-80A0-FF9B-6F75-F590D783A267}"/>
              </a:ext>
            </a:extLst>
          </p:cNvPr>
          <p:cNvSpPr txBox="1"/>
          <p:nvPr/>
        </p:nvSpPr>
        <p:spPr>
          <a:xfrm>
            <a:off x="592513" y="667058"/>
            <a:ext cx="671667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Function like creators themselves, prioritizing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value-driven content for empowering users to make informed choices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providing high-quality, simplified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educational content, relevant advice &amp; practical knowledge free from heavy-handed promotion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or overt sales tactics.</a:t>
            </a:r>
            <a:endParaRPr lang="en-IN" sz="11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0674F-81ED-123D-BD77-A8F692145BAF}"/>
              </a:ext>
            </a:extLst>
          </p:cNvPr>
          <p:cNvSpPr txBox="1"/>
          <p:nvPr/>
        </p:nvSpPr>
        <p:spPr>
          <a:xfrm>
            <a:off x="8307526" y="2316931"/>
            <a:ext cx="855468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</a:t>
            </a:r>
          </a:p>
        </p:txBody>
      </p:sp>
      <p:pic>
        <p:nvPicPr>
          <p:cNvPr id="1028" name="Picture 4" descr="I am glad to inform you that I have joined Zerodha. Personal Finance… |  Satya Sontanam | 186 comments">
            <a:extLst>
              <a:ext uri="{FF2B5EF4-FFF2-40B4-BE49-F238E27FC236}">
                <a16:creationId xmlns:a16="http://schemas.microsoft.com/office/drawing/2014/main" id="{76000B66-ED9A-05BA-E397-F2F8C2E6BC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5" t="42055" r="24161" b="42727"/>
          <a:stretch/>
        </p:blipFill>
        <p:spPr bwMode="auto">
          <a:xfrm>
            <a:off x="7457545" y="557887"/>
            <a:ext cx="899470" cy="361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rofile for Ditto Insurance">
            <a:extLst>
              <a:ext uri="{FF2B5EF4-FFF2-40B4-BE49-F238E27FC236}">
                <a16:creationId xmlns:a16="http://schemas.microsoft.com/office/drawing/2014/main" id="{74871160-09F5-4E8A-5ED7-A6C42E5B4A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4" t="31860" r="15933" b="34373"/>
          <a:stretch/>
        </p:blipFill>
        <p:spPr bwMode="auto">
          <a:xfrm>
            <a:off x="7457545" y="987786"/>
            <a:ext cx="667376" cy="33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435D968B-C864-FBD1-10A3-350854102DF3}"/>
              </a:ext>
            </a:extLst>
          </p:cNvPr>
          <p:cNvGrpSpPr/>
          <p:nvPr/>
        </p:nvGrpSpPr>
        <p:grpSpPr>
          <a:xfrm>
            <a:off x="9201146" y="537230"/>
            <a:ext cx="2375462" cy="852842"/>
            <a:chOff x="6032355" y="2322422"/>
            <a:chExt cx="2995531" cy="1075461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C908B8B9-1E4F-8928-2C1F-D6813B843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8011" y="2375687"/>
              <a:ext cx="2904218" cy="448511"/>
            </a:xfrm>
            <a:prstGeom prst="rect">
              <a:avLst/>
            </a:prstGeom>
          </p:spPr>
        </p:pic>
        <p:sp>
          <p:nvSpPr>
            <p:cNvPr id="50" name="Speech Bubble: Rectangle 49">
              <a:extLst>
                <a:ext uri="{FF2B5EF4-FFF2-40B4-BE49-F238E27FC236}">
                  <a16:creationId xmlns:a16="http://schemas.microsoft.com/office/drawing/2014/main" id="{6EB84A1E-3F4D-C8F9-F260-D2F6950EF1D5}"/>
                </a:ext>
              </a:extLst>
            </p:cNvPr>
            <p:cNvSpPr/>
            <p:nvPr/>
          </p:nvSpPr>
          <p:spPr>
            <a:xfrm>
              <a:off x="6032355" y="2322422"/>
              <a:ext cx="2995531" cy="1075461"/>
            </a:xfrm>
            <a:prstGeom prst="wedgeRectCallout">
              <a:avLst>
                <a:gd name="adj1" fmla="val -65177"/>
                <a:gd name="adj2" fmla="val 3086"/>
              </a:avLst>
            </a:prstGeom>
            <a:noFill/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53" name="Picture 52">
            <a:extLst>
              <a:ext uri="{FF2B5EF4-FFF2-40B4-BE49-F238E27FC236}">
                <a16:creationId xmlns:a16="http://schemas.microsoft.com/office/drawing/2014/main" id="{0F71204D-55AD-E2AA-7FEA-09EE219A8F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3235" y="946343"/>
            <a:ext cx="1583871" cy="416170"/>
          </a:xfrm>
          <a:prstGeom prst="rect">
            <a:avLst/>
          </a:prstGeom>
        </p:spPr>
      </p:pic>
      <p:sp>
        <p:nvSpPr>
          <p:cNvPr id="54" name="Speech Bubble: Rectangle 53">
            <a:extLst>
              <a:ext uri="{FF2B5EF4-FFF2-40B4-BE49-F238E27FC236}">
                <a16:creationId xmlns:a16="http://schemas.microsoft.com/office/drawing/2014/main" id="{06A163C1-984C-57A8-E61D-2EE7FD21201A}"/>
              </a:ext>
            </a:extLst>
          </p:cNvPr>
          <p:cNvSpPr/>
          <p:nvPr/>
        </p:nvSpPr>
        <p:spPr>
          <a:xfrm>
            <a:off x="7464677" y="1540749"/>
            <a:ext cx="4111931" cy="493426"/>
          </a:xfrm>
          <a:prstGeom prst="wedgeRectCallout">
            <a:avLst>
              <a:gd name="adj1" fmla="val -41087"/>
              <a:gd name="adj2" fmla="val -80026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460431B1-A3B3-AD56-C268-E1EBD7CD29C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700" t="-2663"/>
          <a:stretch/>
        </p:blipFill>
        <p:spPr>
          <a:xfrm>
            <a:off x="7574454" y="1602260"/>
            <a:ext cx="1797453" cy="374006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BCC001B-D056-B32F-ABBD-67F7BEA1AC6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7334"/>
          <a:stretch/>
        </p:blipFill>
        <p:spPr>
          <a:xfrm>
            <a:off x="9943101" y="1586797"/>
            <a:ext cx="1502094" cy="369658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A3676B3-E84C-2B6F-3B30-2AFD7618D5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988" y="5839291"/>
            <a:ext cx="1966833" cy="170384"/>
          </a:xfrm>
          <a:prstGeom prst="rect">
            <a:avLst/>
          </a:prstGeom>
        </p:spPr>
      </p:pic>
      <p:sp>
        <p:nvSpPr>
          <p:cNvPr id="68" name="Speech Bubble: Rectangle 67">
            <a:extLst>
              <a:ext uri="{FF2B5EF4-FFF2-40B4-BE49-F238E27FC236}">
                <a16:creationId xmlns:a16="http://schemas.microsoft.com/office/drawing/2014/main" id="{59BA1AD7-1A84-DDC8-88EC-098B96BC0960}"/>
              </a:ext>
            </a:extLst>
          </p:cNvPr>
          <p:cNvSpPr/>
          <p:nvPr/>
        </p:nvSpPr>
        <p:spPr>
          <a:xfrm>
            <a:off x="614547" y="5804033"/>
            <a:ext cx="2309917" cy="804496"/>
          </a:xfrm>
          <a:prstGeom prst="wedgeRectCallout">
            <a:avLst>
              <a:gd name="adj1" fmla="val -41317"/>
              <a:gd name="adj2" fmla="val -62717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4A9BD38-328A-D715-FF00-F25F57B0A31F}"/>
              </a:ext>
            </a:extLst>
          </p:cNvPr>
          <p:cNvGrpSpPr/>
          <p:nvPr/>
        </p:nvGrpSpPr>
        <p:grpSpPr>
          <a:xfrm>
            <a:off x="621151" y="4339607"/>
            <a:ext cx="2136989" cy="1400372"/>
            <a:chOff x="828976" y="4152279"/>
            <a:chExt cx="2251256" cy="1475252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243F0A91-5931-9060-2CF1-F315E037A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93572" r="64852" b="-2081"/>
            <a:stretch/>
          </p:blipFill>
          <p:spPr>
            <a:xfrm>
              <a:off x="828976" y="5424239"/>
              <a:ext cx="1408934" cy="203292"/>
            </a:xfrm>
            <a:prstGeom prst="rect">
              <a:avLst/>
            </a:prstGeom>
          </p:spPr>
        </p:pic>
        <p:pic>
          <p:nvPicPr>
            <p:cNvPr id="70" name="Online Media 69" title="How to plan for longevity risk in retirement">
              <a:hlinkClick r:id="" action="ppaction://media"/>
              <a:extLst>
                <a:ext uri="{FF2B5EF4-FFF2-40B4-BE49-F238E27FC236}">
                  <a16:creationId xmlns:a16="http://schemas.microsoft.com/office/drawing/2014/main" id="{9737FD79-619F-9807-C325-0C26558DBA00}"/>
                </a:ext>
              </a:extLst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12"/>
            <a:stretch>
              <a:fillRect/>
            </a:stretch>
          </p:blipFill>
          <p:spPr>
            <a:xfrm>
              <a:off x="828976" y="4152279"/>
              <a:ext cx="2251256" cy="1271960"/>
            </a:xfrm>
            <a:prstGeom prst="rect">
              <a:avLst/>
            </a:prstGeom>
          </p:spPr>
        </p:pic>
      </p:grpSp>
      <p:pic>
        <p:nvPicPr>
          <p:cNvPr id="72" name="Picture 71">
            <a:extLst>
              <a:ext uri="{FF2B5EF4-FFF2-40B4-BE49-F238E27FC236}">
                <a16:creationId xmlns:a16="http://schemas.microsoft.com/office/drawing/2014/main" id="{02483480-7BC8-0869-EFE1-145702E8A08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2267" t="7299" b="15097"/>
          <a:stretch/>
        </p:blipFill>
        <p:spPr>
          <a:xfrm>
            <a:off x="666809" y="6032673"/>
            <a:ext cx="1576996" cy="207822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421621C8-049D-0C0F-579C-D9FCB2A6B86B}"/>
              </a:ext>
            </a:extLst>
          </p:cNvPr>
          <p:cNvGrpSpPr/>
          <p:nvPr/>
        </p:nvGrpSpPr>
        <p:grpSpPr>
          <a:xfrm>
            <a:off x="676939" y="6261551"/>
            <a:ext cx="1662984" cy="315306"/>
            <a:chOff x="5381040" y="4308522"/>
            <a:chExt cx="1392761" cy="264071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C4CE176-8A03-DBAD-B00F-8829CB66F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rcRect l="18560" t="6135"/>
            <a:stretch/>
          </p:blipFill>
          <p:spPr>
            <a:xfrm>
              <a:off x="5383751" y="4308522"/>
              <a:ext cx="959837" cy="177982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C6956CCF-C4EF-3ED2-884D-83EA1A20B9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381040" y="4471233"/>
              <a:ext cx="1392761" cy="101360"/>
            </a:xfrm>
            <a:prstGeom prst="rect">
              <a:avLst/>
            </a:prstGeom>
          </p:spPr>
        </p:pic>
      </p:grpSp>
      <p:pic>
        <p:nvPicPr>
          <p:cNvPr id="79" name="Picture 78">
            <a:extLst>
              <a:ext uri="{FF2B5EF4-FFF2-40B4-BE49-F238E27FC236}">
                <a16:creationId xmlns:a16="http://schemas.microsoft.com/office/drawing/2014/main" id="{A089448E-9700-F90D-0F31-1A68D95A86C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41916" y="4308856"/>
            <a:ext cx="2136989" cy="1234152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E8AD6B2-1025-100D-716A-513BBCB8C2AA}"/>
              </a:ext>
            </a:extLst>
          </p:cNvPr>
          <p:cNvSpPr/>
          <p:nvPr/>
        </p:nvSpPr>
        <p:spPr>
          <a:xfrm>
            <a:off x="2964267" y="4063057"/>
            <a:ext cx="995969" cy="187333"/>
          </a:xfrm>
          <a:prstGeom prst="rect">
            <a:avLst/>
          </a:prstGeom>
          <a:solidFill>
            <a:srgbClr val="C914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900" b="1" dirty="0">
                <a:solidFill>
                  <a:schemeClr val="bg1"/>
                </a:solidFill>
                <a:latin typeface="Bahnschrift" panose="020B0502040204020203" pitchFamily="34" charset="0"/>
              </a:rPr>
              <a:t>INCLUSITVITY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1DC8424-EABB-7377-D11B-7C583598CDCD}"/>
              </a:ext>
            </a:extLst>
          </p:cNvPr>
          <p:cNvCxnSpPr>
            <a:cxnSpLocks/>
          </p:cNvCxnSpPr>
          <p:nvPr/>
        </p:nvCxnSpPr>
        <p:spPr>
          <a:xfrm flipH="1">
            <a:off x="460375" y="2609896"/>
            <a:ext cx="11087780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86DF2DF5-06F2-AB04-4CBA-9D0393E327C4}"/>
              </a:ext>
            </a:extLst>
          </p:cNvPr>
          <p:cNvCxnSpPr>
            <a:cxnSpLocks/>
          </p:cNvCxnSpPr>
          <p:nvPr/>
        </p:nvCxnSpPr>
        <p:spPr>
          <a:xfrm rot="10800000">
            <a:off x="8664210" y="2521762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E4C35845-8467-1407-099F-5F36FDFD1D1F}"/>
              </a:ext>
            </a:extLst>
          </p:cNvPr>
          <p:cNvCxnSpPr>
            <a:cxnSpLocks/>
          </p:cNvCxnSpPr>
          <p:nvPr/>
        </p:nvCxnSpPr>
        <p:spPr>
          <a:xfrm rot="5400000">
            <a:off x="663248" y="4874410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3" name="Picture 92">
            <a:extLst>
              <a:ext uri="{FF2B5EF4-FFF2-40B4-BE49-F238E27FC236}">
                <a16:creationId xmlns:a16="http://schemas.microsoft.com/office/drawing/2014/main" id="{A962E905-A941-0115-6FCB-A60E7C31B66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44894" y="2736947"/>
            <a:ext cx="1473669" cy="109373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11FC1003-091D-7BBF-6B82-9A1C692AC2B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213249" y="2733175"/>
            <a:ext cx="1391225" cy="101566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DE404936-82F3-7D60-6BD5-F4322FBC3B3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418053" y="2727138"/>
            <a:ext cx="1411322" cy="1037157"/>
          </a:xfrm>
          <a:prstGeom prst="rect">
            <a:avLst/>
          </a:prstGeom>
        </p:spPr>
      </p:pic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896D61FE-3494-91B2-680E-6E1E88C162BB}"/>
              </a:ext>
            </a:extLst>
          </p:cNvPr>
          <p:cNvCxnSpPr>
            <a:cxnSpLocks/>
          </p:cNvCxnSpPr>
          <p:nvPr/>
        </p:nvCxnSpPr>
        <p:spPr>
          <a:xfrm flipH="1">
            <a:off x="610986" y="5916142"/>
            <a:ext cx="1167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Picture 103">
            <a:extLst>
              <a:ext uri="{FF2B5EF4-FFF2-40B4-BE49-F238E27FC236}">
                <a16:creationId xmlns:a16="http://schemas.microsoft.com/office/drawing/2014/main" id="{3A6463C3-FA0A-8418-3AD4-F3468A50547D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46922" y="2725478"/>
            <a:ext cx="1440064" cy="104117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D5308D-4B38-4055-EDF2-2A21F99380F7}"/>
              </a:ext>
            </a:extLst>
          </p:cNvPr>
          <p:cNvSpPr txBox="1"/>
          <p:nvPr/>
        </p:nvSpPr>
        <p:spPr>
          <a:xfrm>
            <a:off x="6557941" y="2316931"/>
            <a:ext cx="1533971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RECOMMENDATIONS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B59489-C3C6-C5C2-EF0A-E1EEA376D33D}"/>
              </a:ext>
            </a:extLst>
          </p:cNvPr>
          <p:cNvSpPr txBox="1"/>
          <p:nvPr/>
        </p:nvSpPr>
        <p:spPr>
          <a:xfrm>
            <a:off x="2401522" y="2360812"/>
            <a:ext cx="1533971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AWARENESS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06A2A7-FE43-09A8-194E-849A2C38F939}"/>
              </a:ext>
            </a:extLst>
          </p:cNvPr>
          <p:cNvCxnSpPr>
            <a:cxnSpLocks/>
          </p:cNvCxnSpPr>
          <p:nvPr/>
        </p:nvCxnSpPr>
        <p:spPr>
          <a:xfrm rot="10800000">
            <a:off x="7108173" y="2529119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D72033-6BEE-C4A5-37E1-2102414B9358}"/>
              </a:ext>
            </a:extLst>
          </p:cNvPr>
          <p:cNvCxnSpPr>
            <a:cxnSpLocks/>
          </p:cNvCxnSpPr>
          <p:nvPr/>
        </p:nvCxnSpPr>
        <p:spPr>
          <a:xfrm rot="10800000">
            <a:off x="3255424" y="2551848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F8488DA4-763D-DE22-0BA6-AFFC15EBFBAA}"/>
              </a:ext>
            </a:extLst>
          </p:cNvPr>
          <p:cNvSpPr/>
          <p:nvPr/>
        </p:nvSpPr>
        <p:spPr>
          <a:xfrm>
            <a:off x="678498" y="2065416"/>
            <a:ext cx="3183970" cy="195243"/>
          </a:xfrm>
          <a:prstGeom prst="rect">
            <a:avLst/>
          </a:prstGeom>
          <a:solidFill>
            <a:srgbClr val="C914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900" b="1" dirty="0">
                <a:solidFill>
                  <a:schemeClr val="bg1"/>
                </a:solidFill>
                <a:latin typeface="Bahnschrift" panose="020B0502040204020203" pitchFamily="34" charset="0"/>
              </a:rPr>
              <a:t>FULL-FUNNEL CONTENT MARKETING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864CA2C-7452-2F96-1D6B-AC8BD708E59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83677" y="2734414"/>
            <a:ext cx="1440063" cy="105671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3C17C68-B2D3-78B4-91E4-66CFDB7AF34B}"/>
              </a:ext>
            </a:extLst>
          </p:cNvPr>
          <p:cNvSpPr txBox="1"/>
          <p:nvPr/>
        </p:nvSpPr>
        <p:spPr>
          <a:xfrm>
            <a:off x="738576" y="2355692"/>
            <a:ext cx="1533971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 EDUCATION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E534E31-0015-3308-E970-5B0005A34DB1}"/>
              </a:ext>
            </a:extLst>
          </p:cNvPr>
          <p:cNvCxnSpPr>
            <a:cxnSpLocks/>
          </p:cNvCxnSpPr>
          <p:nvPr/>
        </p:nvCxnSpPr>
        <p:spPr>
          <a:xfrm rot="10800000">
            <a:off x="1223320" y="2551848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6D554FAB-9DD9-DA2A-BCF2-AF6485838DB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241401" y="2725338"/>
            <a:ext cx="1445556" cy="106052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EF2AEBA-4CA8-1FAE-F665-8B87CBCD6569}"/>
              </a:ext>
            </a:extLst>
          </p:cNvPr>
          <p:cNvSpPr txBox="1"/>
          <p:nvPr/>
        </p:nvSpPr>
        <p:spPr>
          <a:xfrm>
            <a:off x="4883065" y="2316931"/>
            <a:ext cx="1533971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PURCHASE ADVICE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B80BDF6-7B79-9A53-5383-8BFD7450553D}"/>
              </a:ext>
            </a:extLst>
          </p:cNvPr>
          <p:cNvCxnSpPr>
            <a:cxnSpLocks/>
          </p:cNvCxnSpPr>
          <p:nvPr/>
        </p:nvCxnSpPr>
        <p:spPr>
          <a:xfrm rot="10800000">
            <a:off x="5605843" y="2529119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998C5ED-D96D-CE2B-5C62-AD8493EE317D}"/>
              </a:ext>
            </a:extLst>
          </p:cNvPr>
          <p:cNvSpPr/>
          <p:nvPr/>
        </p:nvSpPr>
        <p:spPr>
          <a:xfrm flipH="1">
            <a:off x="693676" y="4050275"/>
            <a:ext cx="1647734" cy="167962"/>
          </a:xfrm>
          <a:prstGeom prst="rect">
            <a:avLst/>
          </a:prstGeom>
          <a:solidFill>
            <a:srgbClr val="C914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900" b="1" dirty="0">
                <a:solidFill>
                  <a:schemeClr val="bg1"/>
                </a:solidFill>
                <a:latin typeface="Bahnschrift" panose="020B0502040204020203" pitchFamily="34" charset="0"/>
              </a:rPr>
              <a:t>REAL-WORLD INSIHGTS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8F7A7FF-636C-C46D-8A81-F012BCC237C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076100" y="5852218"/>
            <a:ext cx="1948321" cy="311573"/>
          </a:xfrm>
          <a:prstGeom prst="rect">
            <a:avLst/>
          </a:prstGeom>
        </p:spPr>
      </p:pic>
      <p:sp>
        <p:nvSpPr>
          <p:cNvPr id="36" name="Speech Bubble: Rectangle 35">
            <a:extLst>
              <a:ext uri="{FF2B5EF4-FFF2-40B4-BE49-F238E27FC236}">
                <a16:creationId xmlns:a16="http://schemas.microsoft.com/office/drawing/2014/main" id="{1EA2A1A4-06C6-E039-71CD-861CA947C9A8}"/>
              </a:ext>
            </a:extLst>
          </p:cNvPr>
          <p:cNvSpPr/>
          <p:nvPr/>
        </p:nvSpPr>
        <p:spPr>
          <a:xfrm>
            <a:off x="2986856" y="5804033"/>
            <a:ext cx="2162534" cy="716776"/>
          </a:xfrm>
          <a:prstGeom prst="wedgeRectCallout">
            <a:avLst>
              <a:gd name="adj1" fmla="val -5187"/>
              <a:gd name="adj2" fmla="val -76916"/>
            </a:avLst>
          </a:prstGeom>
          <a:noFill/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74F8052E-6B29-D297-4C1C-8FBD008B4E16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t="1" r="5123" b="8897"/>
          <a:stretch/>
        </p:blipFill>
        <p:spPr>
          <a:xfrm>
            <a:off x="3076100" y="6153100"/>
            <a:ext cx="2027392" cy="284805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9EC2303-2651-10C5-B28F-AE7C6B4240FD}"/>
              </a:ext>
            </a:extLst>
          </p:cNvPr>
          <p:cNvSpPr txBox="1"/>
          <p:nvPr/>
        </p:nvSpPr>
        <p:spPr>
          <a:xfrm>
            <a:off x="615160" y="1378672"/>
            <a:ext cx="671667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approach fosters an environment where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viewers feel respected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supported, resulting in high degree of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affinity and advocacy, creating a cycle of trust and loyalty. </a:t>
            </a:r>
            <a:endParaRPr lang="en-IN" sz="11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810AE314-01AE-5783-6192-9E31025C3ED2}"/>
              </a:ext>
            </a:extLst>
          </p:cNvPr>
          <p:cNvCxnSpPr>
            <a:cxnSpLocks/>
          </p:cNvCxnSpPr>
          <p:nvPr/>
        </p:nvCxnSpPr>
        <p:spPr>
          <a:xfrm>
            <a:off x="7320257" y="579469"/>
            <a:ext cx="0" cy="15107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FFC5B5A-427F-4E5D-2384-94B5E865797D}"/>
              </a:ext>
            </a:extLst>
          </p:cNvPr>
          <p:cNvGrpSpPr/>
          <p:nvPr/>
        </p:nvGrpSpPr>
        <p:grpSpPr>
          <a:xfrm>
            <a:off x="5528627" y="4013951"/>
            <a:ext cx="6047982" cy="2510282"/>
            <a:chOff x="5528627" y="4013951"/>
            <a:chExt cx="6047982" cy="2510282"/>
          </a:xfrm>
        </p:grpSpPr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4C4EF6D4-1BFC-D6DB-3C95-D395559F5780}"/>
                </a:ext>
              </a:extLst>
            </p:cNvPr>
            <p:cNvSpPr/>
            <p:nvPr/>
          </p:nvSpPr>
          <p:spPr>
            <a:xfrm>
              <a:off x="5528627" y="4320392"/>
              <a:ext cx="6047982" cy="2203841"/>
            </a:xfrm>
            <a:prstGeom prst="rect">
              <a:avLst/>
            </a:prstGeom>
            <a:solidFill>
              <a:srgbClr val="FBF2F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96DFFDE-03E8-637D-6191-EF23E7E67F50}"/>
                </a:ext>
              </a:extLst>
            </p:cNvPr>
            <p:cNvSpPr txBox="1"/>
            <p:nvPr/>
          </p:nvSpPr>
          <p:spPr>
            <a:xfrm>
              <a:off x="5528627" y="4013951"/>
              <a:ext cx="191109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GB" sz="1100" b="1" dirty="0">
                  <a:highlight>
                    <a:srgbClr val="FFFF00"/>
                  </a:highlight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LEARNINGS: 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7DE6D04-781D-B76C-E157-952D82ADED2B}"/>
                </a:ext>
              </a:extLst>
            </p:cNvPr>
            <p:cNvSpPr txBox="1"/>
            <p:nvPr/>
          </p:nvSpPr>
          <p:spPr>
            <a:xfrm>
              <a:off x="5938898" y="5677553"/>
              <a:ext cx="2251215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LACK LINGUISTIC INCLUSIVITY </a:t>
              </a:r>
            </a:p>
          </p:txBody>
        </p:sp>
        <p:pic>
          <p:nvPicPr>
            <p:cNvPr id="3076" name="Picture 4" descr="Tick And Cross Images – Browse 59,977 Stock Photos, Vectors, and Video |  Adobe Stock">
              <a:extLst>
                <a:ext uri="{FF2B5EF4-FFF2-40B4-BE49-F238E27FC236}">
                  <a16:creationId xmlns:a16="http://schemas.microsoft.com/office/drawing/2014/main" id="{27BE5A65-4DFE-CCA0-9F48-C9AFC2C71F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094" t="16174" r="10338" b="14519"/>
            <a:stretch/>
          </p:blipFill>
          <p:spPr bwMode="auto">
            <a:xfrm>
              <a:off x="5773758" y="5699942"/>
              <a:ext cx="160685" cy="163877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E884114-2A68-CF13-6B53-84D13C7BCBAE}"/>
                </a:ext>
              </a:extLst>
            </p:cNvPr>
            <p:cNvSpPr txBox="1"/>
            <p:nvPr/>
          </p:nvSpPr>
          <p:spPr>
            <a:xfrm>
              <a:off x="5920888" y="4516644"/>
              <a:ext cx="215509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LED BY IN-HOUSE CREATORS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18A8AAC-9FAE-F79B-BC63-2C26479FFDC8}"/>
                </a:ext>
              </a:extLst>
            </p:cNvPr>
            <p:cNvSpPr txBox="1"/>
            <p:nvPr/>
          </p:nvSpPr>
          <p:spPr>
            <a:xfrm>
              <a:off x="5714291" y="4737037"/>
              <a:ext cx="27588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US" sz="9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Brand spokespersons who consistently represent the brand across their content. Their tonality, persona &amp;  expertise shape how the brand is perceived, making these spokespersons integral to the brand's identity.</a:t>
              </a:r>
              <a:endParaRPr lang="en-GB" sz="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FC42000-CCEE-D8D5-B748-889CB4905775}"/>
                </a:ext>
              </a:extLst>
            </p:cNvPr>
            <p:cNvSpPr txBox="1"/>
            <p:nvPr/>
          </p:nvSpPr>
          <p:spPr>
            <a:xfrm>
              <a:off x="8710239" y="4521024"/>
              <a:ext cx="2155098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SOURCE OF INSIDER KNOWLEDGE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80E5B8B-CF71-FE3A-F3FF-D5BCD8407933}"/>
                </a:ext>
              </a:extLst>
            </p:cNvPr>
            <p:cNvSpPr txBox="1"/>
            <p:nvPr/>
          </p:nvSpPr>
          <p:spPr>
            <a:xfrm>
              <a:off x="8537340" y="4762865"/>
              <a:ext cx="28115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US" sz="9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Because these brands are authentic to the industry, it allows them to offer unique insights and nuanced perspectives, based on first-hand experience that external influencers or traditional marketers might miss</a:t>
              </a:r>
              <a:endParaRPr lang="en-GB" sz="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6" name="Picture 4" descr="Tick And Cross Images – Browse 59,977 Stock Photos, Vectors, and Video |  Adobe Stock">
              <a:extLst>
                <a:ext uri="{FF2B5EF4-FFF2-40B4-BE49-F238E27FC236}">
                  <a16:creationId xmlns:a16="http://schemas.microsoft.com/office/drawing/2014/main" id="{73A82736-7E3B-4993-FBF9-AB1A99867BD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74" t="18577" r="54713" b="18557"/>
            <a:stretch/>
          </p:blipFill>
          <p:spPr bwMode="auto">
            <a:xfrm>
              <a:off x="8594742" y="5724543"/>
              <a:ext cx="143688" cy="14949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B8E703F-85A1-78F5-664D-834D739A4608}"/>
                </a:ext>
              </a:extLst>
            </p:cNvPr>
            <p:cNvSpPr txBox="1"/>
            <p:nvPr/>
          </p:nvSpPr>
          <p:spPr>
            <a:xfrm>
              <a:off x="8710239" y="5677553"/>
              <a:ext cx="2734892" cy="2462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GB" sz="10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POSITION AS FORWARD-THINKING LEADER</a:t>
              </a:r>
            </a:p>
          </p:txBody>
        </p: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F89A55F-ECBC-C204-6FDF-2ED5C991A3D1}"/>
                </a:ext>
              </a:extLst>
            </p:cNvPr>
            <p:cNvCxnSpPr>
              <a:cxnSpLocks/>
            </p:cNvCxnSpPr>
            <p:nvPr/>
          </p:nvCxnSpPr>
          <p:spPr>
            <a:xfrm>
              <a:off x="8422712" y="4516644"/>
              <a:ext cx="0" cy="86672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6CC83B4-593B-8692-2F05-DFFD24186F42}"/>
                </a:ext>
              </a:extLst>
            </p:cNvPr>
            <p:cNvCxnSpPr>
              <a:cxnSpLocks/>
            </p:cNvCxnSpPr>
            <p:nvPr/>
          </p:nvCxnSpPr>
          <p:spPr>
            <a:xfrm>
              <a:off x="8422712" y="5662884"/>
              <a:ext cx="0" cy="66916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BA83E2B-5C35-9716-9F1B-BBA556D38713}"/>
                </a:ext>
              </a:extLst>
            </p:cNvPr>
            <p:cNvSpPr txBox="1"/>
            <p:nvPr/>
          </p:nvSpPr>
          <p:spPr>
            <a:xfrm>
              <a:off x="8537341" y="5931880"/>
              <a:ext cx="27877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Their insider knowledge is the cornerstone of their value proposition.</a:t>
              </a:r>
              <a:endParaRPr lang="en-IN" sz="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9E65596-0977-58D3-A07E-A3CE4C202A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773758" y="5531771"/>
              <a:ext cx="555135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8" name="Picture 4" descr="Tick And Cross Images – Browse 59,977 Stock Photos, Vectors, and Video |  Adobe Stock">
              <a:extLst>
                <a:ext uri="{FF2B5EF4-FFF2-40B4-BE49-F238E27FC236}">
                  <a16:creationId xmlns:a16="http://schemas.microsoft.com/office/drawing/2014/main" id="{A6136838-09DA-14F0-7DF0-41875D4A5BA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74" t="18577" r="54713" b="18557"/>
            <a:stretch/>
          </p:blipFill>
          <p:spPr bwMode="auto">
            <a:xfrm>
              <a:off x="5789727" y="4554952"/>
              <a:ext cx="143688" cy="14949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9" name="Picture 4" descr="Tick And Cross Images – Browse 59,977 Stock Photos, Vectors, and Video |  Adobe Stock">
              <a:extLst>
                <a:ext uri="{FF2B5EF4-FFF2-40B4-BE49-F238E27FC236}">
                  <a16:creationId xmlns:a16="http://schemas.microsoft.com/office/drawing/2014/main" id="{DD559934-F324-98E5-13C8-CE6E4D783A1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74" t="18577" r="54713" b="18557"/>
            <a:stretch/>
          </p:blipFill>
          <p:spPr bwMode="auto">
            <a:xfrm>
              <a:off x="8594742" y="4569560"/>
              <a:ext cx="143688" cy="14949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CEB344BE-6885-5645-3E90-B0034A08690B}"/>
                </a:ext>
              </a:extLst>
            </p:cNvPr>
            <p:cNvSpPr txBox="1"/>
            <p:nvPr/>
          </p:nvSpPr>
          <p:spPr>
            <a:xfrm>
              <a:off x="5694951" y="5931880"/>
              <a:ext cx="274676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IN" sz="9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Opportunity for growth - </a:t>
              </a:r>
              <a:r>
                <a:rPr lang="en-US" sz="9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break down barriers for a larger, more varied audience.</a:t>
              </a:r>
              <a:endParaRPr lang="en-IN" sz="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078" name="Picture 6" descr="Introducing Zero1! by Zerodha – Z-Connect by Zerodha">
            <a:extLst>
              <a:ext uri="{FF2B5EF4-FFF2-40B4-BE49-F238E27FC236}">
                <a16:creationId xmlns:a16="http://schemas.microsoft.com/office/drawing/2014/main" id="{954613EF-9ADA-290B-0BE6-E3DDB79C2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2713" y="566541"/>
            <a:ext cx="821770" cy="435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OneInsure: Insurance Policy Comparison | Manage, Renew &amp; Buy any Insurance  Plan">
            <a:extLst>
              <a:ext uri="{FF2B5EF4-FFF2-40B4-BE49-F238E27FC236}">
                <a16:creationId xmlns:a16="http://schemas.microsoft.com/office/drawing/2014/main" id="{F9B81B2B-EF3B-217B-7A62-910C0212D1B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01936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7F0838-0AF9-F98A-3CDF-77C26B62FFC3}"/>
              </a:ext>
            </a:extLst>
          </p:cNvPr>
          <p:cNvSpPr txBox="1"/>
          <p:nvPr/>
        </p:nvSpPr>
        <p:spPr>
          <a:xfrm>
            <a:off x="9967287" y="2316931"/>
            <a:ext cx="1163507" cy="2154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PROMOTION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950273-B7CF-FE2D-D97B-B93A89A51AFD}"/>
              </a:ext>
            </a:extLst>
          </p:cNvPr>
          <p:cNvCxnSpPr>
            <a:cxnSpLocks/>
          </p:cNvCxnSpPr>
          <p:nvPr/>
        </p:nvCxnSpPr>
        <p:spPr>
          <a:xfrm rot="10800000">
            <a:off x="10323972" y="2521762"/>
            <a:ext cx="0" cy="159568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BA76D431-AD43-AB92-EAC5-08C12F43E68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964879" y="2728407"/>
            <a:ext cx="1411321" cy="1047749"/>
          </a:xfrm>
          <a:prstGeom prst="rect">
            <a:avLst/>
          </a:prstGeom>
        </p:spPr>
      </p:pic>
      <p:pic>
        <p:nvPicPr>
          <p:cNvPr id="8198" name="Picture 6" descr="Buy/Renew &amp; Compare, Insurance Plans &amp; Policies - Motor, Health, Term, Life  Insurance | oneInsure.com">
            <a:extLst>
              <a:ext uri="{FF2B5EF4-FFF2-40B4-BE49-F238E27FC236}">
                <a16:creationId xmlns:a16="http://schemas.microsoft.com/office/drawing/2014/main" id="{6A0DDECD-9CFA-4502-7375-7C6949A47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427"/>
          <a:stretch/>
        </p:blipFill>
        <p:spPr bwMode="auto">
          <a:xfrm>
            <a:off x="8116363" y="1077958"/>
            <a:ext cx="956758" cy="234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968716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0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AEC148-A0BE-C50F-EE5D-EEB9035F3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62A1F1D1-E583-5737-966E-C66BAAB0A2EC}"/>
              </a:ext>
            </a:extLst>
          </p:cNvPr>
          <p:cNvSpPr/>
          <p:nvPr/>
        </p:nvSpPr>
        <p:spPr>
          <a:xfrm>
            <a:off x="-1233397" y="779588"/>
            <a:ext cx="6731701" cy="6911355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AEB67D1E-F3D0-545D-3DE6-78CE62AA2F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2D5C62-A33F-5F42-04D9-AC811C1C4E19}"/>
              </a:ext>
            </a:extLst>
          </p:cNvPr>
          <p:cNvSpPr txBox="1"/>
          <p:nvPr/>
        </p:nvSpPr>
        <p:spPr>
          <a:xfrm>
            <a:off x="4714140" y="3783517"/>
            <a:ext cx="575691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50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APPROACH OF PROMOTER BRANDS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76369-0BD4-1B7D-6CC6-07A15827BDC8}"/>
              </a:ext>
            </a:extLst>
          </p:cNvPr>
          <p:cNvSpPr txBox="1"/>
          <p:nvPr/>
        </p:nvSpPr>
        <p:spPr>
          <a:xfrm>
            <a:off x="4714141" y="4326125"/>
            <a:ext cx="5756910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Promoter brands on YouTube prioritize the promotion of their products &amp; services, with educational content (value-adding) playing a supporting role rather than taking center stage.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3B940C-184C-75AC-98E5-90689313106A}"/>
              </a:ext>
            </a:extLst>
          </p:cNvPr>
          <p:cNvSpPr txBox="1"/>
          <p:nvPr/>
        </p:nvSpPr>
        <p:spPr>
          <a:xfrm>
            <a:off x="4714140" y="3587552"/>
            <a:ext cx="36008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</a:rPr>
              <a:t>THIS HOWEVER IS VASTLY DIFFERS FROM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6006D5B-48A0-184A-A91F-57FDA5BF73B4}"/>
              </a:ext>
            </a:extLst>
          </p:cNvPr>
          <p:cNvGrpSpPr/>
          <p:nvPr/>
        </p:nvGrpSpPr>
        <p:grpSpPr>
          <a:xfrm>
            <a:off x="4771217" y="5116563"/>
            <a:ext cx="5110251" cy="199075"/>
            <a:chOff x="632285" y="2547019"/>
            <a:chExt cx="10234937" cy="398710"/>
          </a:xfrm>
        </p:grpSpPr>
        <p:pic>
          <p:nvPicPr>
            <p:cNvPr id="4" name="Picture 2" descr="HDFC Life logo in transparent PNG format">
              <a:extLst>
                <a:ext uri="{FF2B5EF4-FFF2-40B4-BE49-F238E27FC236}">
                  <a16:creationId xmlns:a16="http://schemas.microsoft.com/office/drawing/2014/main" id="{FECCD885-0B64-34AA-9F8C-5FB33C4182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285" y="2627859"/>
              <a:ext cx="621860" cy="2757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ICICI Prudential Life Insurance Logo - PNG Logo Vector Brand Downloads  (SVG, EPS)">
              <a:extLst>
                <a:ext uri="{FF2B5EF4-FFF2-40B4-BE49-F238E27FC236}">
                  <a16:creationId xmlns:a16="http://schemas.microsoft.com/office/drawing/2014/main" id="{AEB650FC-302A-1D49-DE91-4AC81C9DCC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2210" y="2577205"/>
              <a:ext cx="1718612" cy="324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A876F484-6F38-A587-6CD6-4D62502921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37789" y="2571510"/>
              <a:ext cx="1107262" cy="368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Tata AIA Life Insurance Logo - PNG Logo Vector Brand Downloads (SVG, EPS)">
              <a:extLst>
                <a:ext uri="{FF2B5EF4-FFF2-40B4-BE49-F238E27FC236}">
                  <a16:creationId xmlns:a16="http://schemas.microsoft.com/office/drawing/2014/main" id="{78964B6A-F69C-0F85-36D9-A479E26F05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7340" y="2608726"/>
              <a:ext cx="1179882" cy="306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0">
              <a:extLst>
                <a:ext uri="{FF2B5EF4-FFF2-40B4-BE49-F238E27FC236}">
                  <a16:creationId xmlns:a16="http://schemas.microsoft.com/office/drawing/2014/main" id="{B0B7ACF0-B6BD-4E1F-EE1F-200BDA6427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02521" y="2622934"/>
              <a:ext cx="1252783" cy="2788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12">
              <a:extLst>
                <a:ext uri="{FF2B5EF4-FFF2-40B4-BE49-F238E27FC236}">
                  <a16:creationId xmlns:a16="http://schemas.microsoft.com/office/drawing/2014/main" id="{B1F87895-0DA0-5661-3C98-6143AB86EE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0541" y="2617207"/>
              <a:ext cx="2182730" cy="278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4">
              <a:extLst>
                <a:ext uri="{FF2B5EF4-FFF2-40B4-BE49-F238E27FC236}">
                  <a16:creationId xmlns:a16="http://schemas.microsoft.com/office/drawing/2014/main" id="{7C8D15E0-6D69-FB66-D06B-DD1F6964D2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1153" y="2627855"/>
              <a:ext cx="1107262" cy="31787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8352C18-07B9-DB06-E936-B96917917039}"/>
                </a:ext>
              </a:extLst>
            </p:cNvPr>
            <p:cNvCxnSpPr/>
            <p:nvPr/>
          </p:nvCxnSpPr>
          <p:spPr>
            <a:xfrm>
              <a:off x="1438739" y="2571511"/>
              <a:ext cx="0" cy="36851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57A9F76-6C7A-EF1E-6785-7E41583C2FC2}"/>
                </a:ext>
              </a:extLst>
            </p:cNvPr>
            <p:cNvCxnSpPr/>
            <p:nvPr/>
          </p:nvCxnSpPr>
          <p:spPr>
            <a:xfrm>
              <a:off x="3365890" y="2547019"/>
              <a:ext cx="0" cy="36851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C119100-944E-BABC-97B5-118EE103B903}"/>
                </a:ext>
              </a:extLst>
            </p:cNvPr>
            <p:cNvCxnSpPr/>
            <p:nvPr/>
          </p:nvCxnSpPr>
          <p:spPr>
            <a:xfrm>
              <a:off x="5682220" y="2554756"/>
              <a:ext cx="0" cy="36851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004F91AD-F08B-EFF1-9863-7C56613BC440}"/>
                </a:ext>
              </a:extLst>
            </p:cNvPr>
            <p:cNvCxnSpPr/>
            <p:nvPr/>
          </p:nvCxnSpPr>
          <p:spPr>
            <a:xfrm>
              <a:off x="7022938" y="2558357"/>
              <a:ext cx="0" cy="36851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25D4C766-9247-6E00-2655-D14242FD28EA}"/>
                </a:ext>
              </a:extLst>
            </p:cNvPr>
            <p:cNvCxnSpPr/>
            <p:nvPr/>
          </p:nvCxnSpPr>
          <p:spPr>
            <a:xfrm>
              <a:off x="8177379" y="2554756"/>
              <a:ext cx="0" cy="36851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D233F74-3918-3850-E663-E12166661834}"/>
                </a:ext>
              </a:extLst>
            </p:cNvPr>
            <p:cNvCxnSpPr/>
            <p:nvPr/>
          </p:nvCxnSpPr>
          <p:spPr>
            <a:xfrm>
              <a:off x="9646999" y="2558357"/>
              <a:ext cx="0" cy="368510"/>
            </a:xfrm>
            <a:prstGeom prst="line">
              <a:avLst/>
            </a:prstGeom>
            <a:ln>
              <a:solidFill>
                <a:schemeClr val="bg2">
                  <a:lumMod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A4FFDF5-F914-B530-D129-D9BF41AA1329}"/>
              </a:ext>
            </a:extLst>
          </p:cNvPr>
          <p:cNvCxnSpPr>
            <a:cxnSpLocks/>
          </p:cNvCxnSpPr>
          <p:nvPr/>
        </p:nvCxnSpPr>
        <p:spPr>
          <a:xfrm>
            <a:off x="4714140" y="4260571"/>
            <a:ext cx="7388814" cy="0"/>
          </a:xfrm>
          <a:prstGeom prst="straightConnector1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Picture 20">
            <a:extLst>
              <a:ext uri="{FF2B5EF4-FFF2-40B4-BE49-F238E27FC236}">
                <a16:creationId xmlns:a16="http://schemas.microsoft.com/office/drawing/2014/main" id="{12F348B9-1B4A-EDBD-F83C-E45BDBC3871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63" t="4669" r="20991"/>
          <a:stretch/>
        </p:blipFill>
        <p:spPr>
          <a:xfrm>
            <a:off x="1329179" y="1300898"/>
            <a:ext cx="3117610" cy="55571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3677CF-732F-A83B-ED02-36B5C0BF617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18" r="17047" b="66890"/>
          <a:stretch/>
        </p:blipFill>
        <p:spPr>
          <a:xfrm>
            <a:off x="3974170" y="1190031"/>
            <a:ext cx="1594093" cy="1315114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74247B15-0648-A685-C00B-30E5638E4CA9}"/>
              </a:ext>
            </a:extLst>
          </p:cNvPr>
          <p:cNvSpPr/>
          <p:nvPr/>
        </p:nvSpPr>
        <p:spPr>
          <a:xfrm>
            <a:off x="3874416" y="2253006"/>
            <a:ext cx="499621" cy="49962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2CE687-0A03-4D4B-97D4-248C0AB67191}"/>
              </a:ext>
            </a:extLst>
          </p:cNvPr>
          <p:cNvSpPr/>
          <p:nvPr/>
        </p:nvSpPr>
        <p:spPr>
          <a:xfrm>
            <a:off x="10031218" y="0"/>
            <a:ext cx="2160782" cy="468209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90DD51-F4DC-9854-607A-C09FF7891135}"/>
              </a:ext>
            </a:extLst>
          </p:cNvPr>
          <p:cNvSpPr txBox="1"/>
          <p:nvPr/>
        </p:nvSpPr>
        <p:spPr>
          <a:xfrm>
            <a:off x="10114366" y="81262"/>
            <a:ext cx="1994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COMPETITION AUDIT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750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DA4B3-F928-88FD-45D0-A5263C043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6" name="Rectangle 2095">
            <a:extLst>
              <a:ext uri="{FF2B5EF4-FFF2-40B4-BE49-F238E27FC236}">
                <a16:creationId xmlns:a16="http://schemas.microsoft.com/office/drawing/2014/main" id="{6B1D7F3F-810E-F31E-7820-18A911AA87CD}"/>
              </a:ext>
            </a:extLst>
          </p:cNvPr>
          <p:cNvSpPr/>
          <p:nvPr/>
        </p:nvSpPr>
        <p:spPr>
          <a:xfrm>
            <a:off x="1" y="198845"/>
            <a:ext cx="3726044" cy="689270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761ABC-D424-6C45-5774-0FF2FFA06C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835"/>
          <a:stretch/>
        </p:blipFill>
        <p:spPr>
          <a:xfrm>
            <a:off x="4347618" y="149336"/>
            <a:ext cx="3294838" cy="1754073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F99555AD-F148-556E-ED89-3E2D1C26667C}"/>
              </a:ext>
            </a:extLst>
          </p:cNvPr>
          <p:cNvSpPr txBox="1"/>
          <p:nvPr/>
        </p:nvSpPr>
        <p:spPr>
          <a:xfrm>
            <a:off x="4725851" y="1292843"/>
            <a:ext cx="2628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  <a:latin typeface="Bahnschrift" panose="020B0502040204020203" pitchFamily="34" charset="0"/>
              </a:rPr>
              <a:t>CONTENT DISTRIBUTION </a:t>
            </a:r>
          </a:p>
          <a:p>
            <a:pPr algn="ctr"/>
            <a:r>
              <a:rPr lang="en-IN" sz="1200" b="1" dirty="0">
                <a:solidFill>
                  <a:schemeClr val="bg1"/>
                </a:solidFill>
                <a:latin typeface="Bahnschrift" panose="020B0502040204020203" pitchFamily="34" charset="0"/>
              </a:rPr>
              <a:t>ON YOUTUBE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9B2F95-93BD-27BB-36F0-04D1AE496A43}"/>
              </a:ext>
            </a:extLst>
          </p:cNvPr>
          <p:cNvSpPr/>
          <p:nvPr/>
        </p:nvSpPr>
        <p:spPr>
          <a:xfrm rot="18953960">
            <a:off x="4512554" y="780327"/>
            <a:ext cx="1938351" cy="117348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  <a:latin typeface="Bahnschrift" panose="020B0502040204020203" pitchFamily="34" charset="0"/>
              </a:rPr>
              <a:t>BRAND AMPLIFICATION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0835B52B-D4C4-72FE-65A2-38D4EA926AB6}"/>
              </a:ext>
            </a:extLst>
          </p:cNvPr>
          <p:cNvSpPr/>
          <p:nvPr/>
        </p:nvSpPr>
        <p:spPr>
          <a:xfrm rot="3214244">
            <a:off x="5763456" y="905302"/>
            <a:ext cx="1938351" cy="117348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000" b="1" cap="none" spc="0" dirty="0">
                <a:ln w="0"/>
                <a:solidFill>
                  <a:schemeClr val="tx1"/>
                </a:solidFill>
                <a:latin typeface="Bahnschrift" panose="020B0502040204020203" pitchFamily="34" charset="0"/>
              </a:rPr>
              <a:t>CONSUMER EDUCATION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6F928CC-57D4-A5F0-D2B7-2D8C35C98E44}"/>
              </a:ext>
            </a:extLst>
          </p:cNvPr>
          <p:cNvSpPr txBox="1"/>
          <p:nvPr/>
        </p:nvSpPr>
        <p:spPr>
          <a:xfrm>
            <a:off x="8980739" y="112724"/>
            <a:ext cx="30717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Content Studied for the year 2024 only 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84602256-5BB3-C095-3BBA-B10762C08500}"/>
              </a:ext>
            </a:extLst>
          </p:cNvPr>
          <p:cNvCxnSpPr/>
          <p:nvPr/>
        </p:nvCxnSpPr>
        <p:spPr>
          <a:xfrm>
            <a:off x="11671709" y="1857955"/>
            <a:ext cx="0" cy="24204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7AE3A0A8-96CF-DC69-EBF4-FD3CDC2F5C8D}"/>
              </a:ext>
            </a:extLst>
          </p:cNvPr>
          <p:cNvSpPr/>
          <p:nvPr/>
        </p:nvSpPr>
        <p:spPr>
          <a:xfrm>
            <a:off x="515437" y="1961352"/>
            <a:ext cx="11160000" cy="78175"/>
          </a:xfrm>
          <a:prstGeom prst="rect">
            <a:avLst/>
          </a:prstGeom>
          <a:gradFill flip="none" rotWithShape="1">
            <a:gsLst>
              <a:gs pos="0">
                <a:srgbClr val="8E1A61"/>
              </a:gs>
              <a:gs pos="27000">
                <a:srgbClr val="E63725"/>
              </a:gs>
              <a:gs pos="80000">
                <a:srgbClr val="FDD72C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CF7D42-93E6-9A9C-0FF6-E0876A04F91A}"/>
              </a:ext>
            </a:extLst>
          </p:cNvPr>
          <p:cNvSpPr txBox="1"/>
          <p:nvPr/>
        </p:nvSpPr>
        <p:spPr>
          <a:xfrm>
            <a:off x="467569" y="1627939"/>
            <a:ext cx="2628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P1: BRAND/ POLICY AMPLIFICATION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8B57B5E-E916-033E-2DB0-749E1BC4D617}"/>
              </a:ext>
            </a:extLst>
          </p:cNvPr>
          <p:cNvSpPr txBox="1"/>
          <p:nvPr/>
        </p:nvSpPr>
        <p:spPr>
          <a:xfrm>
            <a:off x="8927085" y="1639435"/>
            <a:ext cx="2628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b="1" dirty="0">
                <a:latin typeface="Bahnschrift" panose="020B0502040204020203" pitchFamily="34" charset="0"/>
              </a:rPr>
              <a:t>P2: CONSUMER EDUCATION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7F2E69B-8C76-5CDC-60BA-FF32B3660BFC}"/>
              </a:ext>
            </a:extLst>
          </p:cNvPr>
          <p:cNvCxnSpPr/>
          <p:nvPr/>
        </p:nvCxnSpPr>
        <p:spPr>
          <a:xfrm>
            <a:off x="515438" y="1868884"/>
            <a:ext cx="0" cy="242047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5A3FCDB-9984-BF4C-0D01-2367F3D1F6E6}"/>
              </a:ext>
            </a:extLst>
          </p:cNvPr>
          <p:cNvSpPr txBox="1"/>
          <p:nvPr/>
        </p:nvSpPr>
        <p:spPr>
          <a:xfrm>
            <a:off x="461733" y="2659533"/>
            <a:ext cx="26289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GOAL: MAXIMISE CONSUMER AWARENESS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83482F-AD06-8F0F-DF31-3E4F94157477}"/>
              </a:ext>
            </a:extLst>
          </p:cNvPr>
          <p:cNvSpPr txBox="1"/>
          <p:nvPr/>
        </p:nvSpPr>
        <p:spPr>
          <a:xfrm>
            <a:off x="461733" y="2849036"/>
            <a:ext cx="504784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campaigns for Policy/ product Promotion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44204E33-C6A1-E73E-8033-556CB5C5965C}"/>
              </a:ext>
            </a:extLst>
          </p:cNvPr>
          <p:cNvCxnSpPr>
            <a:cxnSpLocks/>
          </p:cNvCxnSpPr>
          <p:nvPr/>
        </p:nvCxnSpPr>
        <p:spPr>
          <a:xfrm>
            <a:off x="10474096" y="2047684"/>
            <a:ext cx="0" cy="112188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37733D2-454A-453C-8F4E-F18F8ED295FE}"/>
              </a:ext>
            </a:extLst>
          </p:cNvPr>
          <p:cNvCxnSpPr>
            <a:cxnSpLocks/>
          </p:cNvCxnSpPr>
          <p:nvPr/>
        </p:nvCxnSpPr>
        <p:spPr>
          <a:xfrm flipH="1">
            <a:off x="7028021" y="2159872"/>
            <a:ext cx="4497414" cy="0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8EBA844-6F71-0A7C-E41F-86D67F8FB700}"/>
              </a:ext>
            </a:extLst>
          </p:cNvPr>
          <p:cNvSpPr txBox="1"/>
          <p:nvPr/>
        </p:nvSpPr>
        <p:spPr>
          <a:xfrm>
            <a:off x="6789289" y="2241095"/>
            <a:ext cx="180554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solidFill>
                  <a:srgbClr val="00B050"/>
                </a:solidFill>
                <a:latin typeface="Bahnschrift" panose="020B0502040204020203" pitchFamily="34" charset="0"/>
              </a:rPr>
              <a:t>P1. PRODUCT EDUCATION</a:t>
            </a:r>
            <a:endParaRPr lang="en-IN" sz="1000" b="1" dirty="0">
              <a:solidFill>
                <a:srgbClr val="00B050"/>
              </a:solidFill>
              <a:latin typeface="Bahnschrift" panose="020B0502040204020203" pitchFamily="34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494F86C-173F-72FD-892C-D983D0CD3037}"/>
              </a:ext>
            </a:extLst>
          </p:cNvPr>
          <p:cNvSpPr txBox="1"/>
          <p:nvPr/>
        </p:nvSpPr>
        <p:spPr>
          <a:xfrm>
            <a:off x="10029950" y="2230347"/>
            <a:ext cx="174270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P2. CATEGORY EDUCATION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C82E15B6-9C2C-C7EC-DED3-94AE7F7CD8E6}"/>
              </a:ext>
            </a:extLst>
          </p:cNvPr>
          <p:cNvCxnSpPr>
            <a:cxnSpLocks/>
          </p:cNvCxnSpPr>
          <p:nvPr/>
        </p:nvCxnSpPr>
        <p:spPr>
          <a:xfrm>
            <a:off x="7028021" y="2159872"/>
            <a:ext cx="0" cy="8110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86E4A3A-9176-68D8-969F-8750D02169A1}"/>
              </a:ext>
            </a:extLst>
          </p:cNvPr>
          <p:cNvCxnSpPr>
            <a:cxnSpLocks/>
          </p:cNvCxnSpPr>
          <p:nvPr/>
        </p:nvCxnSpPr>
        <p:spPr>
          <a:xfrm>
            <a:off x="11525435" y="2159872"/>
            <a:ext cx="0" cy="8110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B4C7C2FA-A270-3786-B044-62CDC63C9A77}"/>
              </a:ext>
            </a:extLst>
          </p:cNvPr>
          <p:cNvCxnSpPr>
            <a:cxnSpLocks/>
          </p:cNvCxnSpPr>
          <p:nvPr/>
        </p:nvCxnSpPr>
        <p:spPr>
          <a:xfrm>
            <a:off x="515438" y="2570050"/>
            <a:ext cx="11049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40015908-9368-0FD6-599E-A0623F927BF6}"/>
              </a:ext>
            </a:extLst>
          </p:cNvPr>
          <p:cNvSpPr txBox="1"/>
          <p:nvPr/>
        </p:nvSpPr>
        <p:spPr>
          <a:xfrm>
            <a:off x="6732631" y="2659533"/>
            <a:ext cx="395862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GOAL: DRIVE DISCOVERY &amp; BRAND CONFIDENCE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B4D062F-E75E-4DF1-AF3B-BBA8B87E6165}"/>
              </a:ext>
            </a:extLst>
          </p:cNvPr>
          <p:cNvSpPr txBox="1"/>
          <p:nvPr/>
        </p:nvSpPr>
        <p:spPr>
          <a:xfrm>
            <a:off x="6732631" y="2849036"/>
            <a:ext cx="4221840" cy="267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Always-on content for policy education primarily, followed by </a:t>
            </a:r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F6C3474F-BAC1-A28B-7340-2F2CC8FC7691}"/>
              </a:ext>
            </a:extLst>
          </p:cNvPr>
          <p:cNvCxnSpPr>
            <a:cxnSpLocks/>
          </p:cNvCxnSpPr>
          <p:nvPr/>
        </p:nvCxnSpPr>
        <p:spPr>
          <a:xfrm>
            <a:off x="475708" y="3177314"/>
            <a:ext cx="11049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B831842-6E21-6625-9BF5-6D5A23B7A34A}"/>
              </a:ext>
            </a:extLst>
          </p:cNvPr>
          <p:cNvSpPr txBox="1"/>
          <p:nvPr/>
        </p:nvSpPr>
        <p:spPr>
          <a:xfrm>
            <a:off x="461733" y="3223421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PROMOTION: 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AB471ED6-ACF1-26D6-3C9F-88AD1B3672D2}"/>
              </a:ext>
            </a:extLst>
          </p:cNvPr>
          <p:cNvSpPr txBox="1"/>
          <p:nvPr/>
        </p:nvSpPr>
        <p:spPr>
          <a:xfrm>
            <a:off x="1712709" y="3248775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VERNACULAR</a:t>
            </a:r>
          </a:p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</a:p>
        </p:txBody>
      </p:sp>
      <p:pic>
        <p:nvPicPr>
          <p:cNvPr id="103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8FC00662-19F8-B3A7-7129-888971EE46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1" t="13876" r="73374" b="19213"/>
          <a:stretch/>
        </p:blipFill>
        <p:spPr bwMode="auto">
          <a:xfrm>
            <a:off x="1376669" y="3351310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D5BCF6F4-DA23-B3C7-BE12-DD8AFAAA47DB}"/>
              </a:ext>
            </a:extLst>
          </p:cNvPr>
          <p:cNvSpPr txBox="1"/>
          <p:nvPr/>
        </p:nvSpPr>
        <p:spPr>
          <a:xfrm>
            <a:off x="4275471" y="3223015"/>
            <a:ext cx="15252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CTA: </a:t>
            </a:r>
            <a:br>
              <a:rPr lang="en-US" sz="1000" dirty="0">
                <a:solidFill>
                  <a:srgbClr val="00B05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WEBSITE</a:t>
            </a:r>
          </a:p>
        </p:txBody>
      </p: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0ADE9A4A-219E-B6C6-FAC1-B7584ED3A6E1}"/>
              </a:ext>
            </a:extLst>
          </p:cNvPr>
          <p:cNvCxnSpPr>
            <a:cxnSpLocks/>
          </p:cNvCxnSpPr>
          <p:nvPr/>
        </p:nvCxnSpPr>
        <p:spPr>
          <a:xfrm>
            <a:off x="1683153" y="3275007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CDC420C4-B468-AC00-CDA1-CF11050C8A96}"/>
              </a:ext>
            </a:extLst>
          </p:cNvPr>
          <p:cNvCxnSpPr>
            <a:cxnSpLocks/>
          </p:cNvCxnSpPr>
          <p:nvPr/>
        </p:nvCxnSpPr>
        <p:spPr>
          <a:xfrm>
            <a:off x="3065629" y="3300984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7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3A78C497-917F-ECE1-7AB7-EE21DD5B0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2746012" y="3353578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9472355C-1979-4D21-CEFA-66503035E00D}"/>
              </a:ext>
            </a:extLst>
          </p:cNvPr>
          <p:cNvSpPr txBox="1"/>
          <p:nvPr/>
        </p:nvSpPr>
        <p:spPr>
          <a:xfrm>
            <a:off x="3134233" y="3226477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DUBBED</a:t>
            </a:r>
          </a:p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</a:p>
        </p:txBody>
      </p:sp>
      <p:pic>
        <p:nvPicPr>
          <p:cNvPr id="109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7FCBAE28-0A7C-469A-B833-AA4FDF2339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1" t="13876" r="73374" b="19213"/>
          <a:stretch/>
        </p:blipFill>
        <p:spPr bwMode="auto">
          <a:xfrm>
            <a:off x="3951906" y="3351310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B8344EB0-A479-DBCA-214C-C90F021C5854}"/>
              </a:ext>
            </a:extLst>
          </p:cNvPr>
          <p:cNvCxnSpPr>
            <a:cxnSpLocks/>
          </p:cNvCxnSpPr>
          <p:nvPr/>
        </p:nvCxnSpPr>
        <p:spPr>
          <a:xfrm>
            <a:off x="4255893" y="3264391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430CEECD-612B-9A9F-EC7B-F11342AE7C34}"/>
              </a:ext>
            </a:extLst>
          </p:cNvPr>
          <p:cNvCxnSpPr>
            <a:cxnSpLocks/>
          </p:cNvCxnSpPr>
          <p:nvPr/>
        </p:nvCxnSpPr>
        <p:spPr>
          <a:xfrm>
            <a:off x="503804" y="3723117"/>
            <a:ext cx="11049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>
            <a:extLst>
              <a:ext uri="{FF2B5EF4-FFF2-40B4-BE49-F238E27FC236}">
                <a16:creationId xmlns:a16="http://schemas.microsoft.com/office/drawing/2014/main" id="{0C69E7CE-A31D-E1CF-290F-7C199AEB93CC}"/>
              </a:ext>
            </a:extLst>
          </p:cNvPr>
          <p:cNvSpPr txBox="1"/>
          <p:nvPr/>
        </p:nvSpPr>
        <p:spPr>
          <a:xfrm>
            <a:off x="6732631" y="3237613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PROMOTION: 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77ACD7A-3A18-2983-5E0E-A69E571A0EA8}"/>
              </a:ext>
            </a:extLst>
          </p:cNvPr>
          <p:cNvSpPr txBox="1"/>
          <p:nvPr/>
        </p:nvSpPr>
        <p:spPr>
          <a:xfrm>
            <a:off x="7992776" y="3262967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VERNACULAR CONTENT:</a:t>
            </a:r>
          </a:p>
        </p:txBody>
      </p:sp>
      <p:pic>
        <p:nvPicPr>
          <p:cNvPr id="114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2BC5FD4A-0D14-D164-728B-C72F329159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7667177" y="3371812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D2E67A72-6CC1-3FE1-DE95-C53E53302220}"/>
              </a:ext>
            </a:extLst>
          </p:cNvPr>
          <p:cNvCxnSpPr>
            <a:cxnSpLocks/>
          </p:cNvCxnSpPr>
          <p:nvPr/>
        </p:nvCxnSpPr>
        <p:spPr>
          <a:xfrm>
            <a:off x="7965882" y="3297786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33F556C7-56B2-3F03-E19C-87CA35E9A39F}"/>
              </a:ext>
            </a:extLst>
          </p:cNvPr>
          <p:cNvSpPr txBox="1"/>
          <p:nvPr/>
        </p:nvSpPr>
        <p:spPr>
          <a:xfrm>
            <a:off x="10500518" y="3236961"/>
            <a:ext cx="15252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CTA: </a:t>
            </a:r>
            <a:br>
              <a:rPr lang="en-US" sz="1000" dirty="0">
                <a:solidFill>
                  <a:srgbClr val="00B05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WEBSITE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38FF0F0C-D494-2CED-42CB-FDE1DAAFCABA}"/>
              </a:ext>
            </a:extLst>
          </p:cNvPr>
          <p:cNvCxnSpPr>
            <a:cxnSpLocks/>
          </p:cNvCxnSpPr>
          <p:nvPr/>
        </p:nvCxnSpPr>
        <p:spPr>
          <a:xfrm>
            <a:off x="9290676" y="3314930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8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2887D1DE-CB56-2A42-7BC9-D0B958B4AC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8971059" y="3367524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" name="TextBox 118">
            <a:extLst>
              <a:ext uri="{FF2B5EF4-FFF2-40B4-BE49-F238E27FC236}">
                <a16:creationId xmlns:a16="http://schemas.microsoft.com/office/drawing/2014/main" id="{54CB56D5-97D7-A96B-FE1F-41F251261C11}"/>
              </a:ext>
            </a:extLst>
          </p:cNvPr>
          <p:cNvSpPr txBox="1"/>
          <p:nvPr/>
        </p:nvSpPr>
        <p:spPr>
          <a:xfrm>
            <a:off x="9359280" y="3240423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DUBBED</a:t>
            </a:r>
          </a:p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CONTENT:</a:t>
            </a:r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5FF56F5-9248-331C-D004-E9BD013E0108}"/>
              </a:ext>
            </a:extLst>
          </p:cNvPr>
          <p:cNvCxnSpPr>
            <a:cxnSpLocks/>
          </p:cNvCxnSpPr>
          <p:nvPr/>
        </p:nvCxnSpPr>
        <p:spPr>
          <a:xfrm>
            <a:off x="10480940" y="3278337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1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BFEA5739-FC78-CABE-E146-CF4B7EA8C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10174919" y="3371812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TextBox 123">
            <a:extLst>
              <a:ext uri="{FF2B5EF4-FFF2-40B4-BE49-F238E27FC236}">
                <a16:creationId xmlns:a16="http://schemas.microsoft.com/office/drawing/2014/main" id="{BB11A7AC-ACDB-13AB-6CAD-94B00D67777E}"/>
              </a:ext>
            </a:extLst>
          </p:cNvPr>
          <p:cNvSpPr txBox="1"/>
          <p:nvPr/>
        </p:nvSpPr>
        <p:spPr>
          <a:xfrm>
            <a:off x="461733" y="3776774"/>
            <a:ext cx="12509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TYPES:  </a:t>
            </a:r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B4CA10CA-11CC-4499-5D1C-977BFC211DAE}"/>
              </a:ext>
            </a:extLst>
          </p:cNvPr>
          <p:cNvCxnSpPr>
            <a:cxnSpLocks/>
          </p:cNvCxnSpPr>
          <p:nvPr/>
        </p:nvCxnSpPr>
        <p:spPr>
          <a:xfrm>
            <a:off x="9122772" y="3873655"/>
            <a:ext cx="0" cy="87848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Straight Connector 2048">
            <a:extLst>
              <a:ext uri="{FF2B5EF4-FFF2-40B4-BE49-F238E27FC236}">
                <a16:creationId xmlns:a16="http://schemas.microsoft.com/office/drawing/2014/main" id="{5AE3E514-42E7-9719-F0E0-0FC1B12E6301}"/>
              </a:ext>
            </a:extLst>
          </p:cNvPr>
          <p:cNvCxnSpPr>
            <a:cxnSpLocks/>
          </p:cNvCxnSpPr>
          <p:nvPr/>
        </p:nvCxnSpPr>
        <p:spPr>
          <a:xfrm>
            <a:off x="503804" y="4808966"/>
            <a:ext cx="11049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TextBox 2050">
            <a:extLst>
              <a:ext uri="{FF2B5EF4-FFF2-40B4-BE49-F238E27FC236}">
                <a16:creationId xmlns:a16="http://schemas.microsoft.com/office/drawing/2014/main" id="{F5CEBA3D-88B2-CCAA-8296-9AE6A30F5C0C}"/>
              </a:ext>
            </a:extLst>
          </p:cNvPr>
          <p:cNvSpPr txBox="1"/>
          <p:nvPr/>
        </p:nvSpPr>
        <p:spPr>
          <a:xfrm>
            <a:off x="475708" y="4858328"/>
            <a:ext cx="26289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TREATMENT: 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sp>
        <p:nvSpPr>
          <p:cNvPr id="2053" name="TextBox 2052">
            <a:extLst>
              <a:ext uri="{FF2B5EF4-FFF2-40B4-BE49-F238E27FC236}">
                <a16:creationId xmlns:a16="http://schemas.microsoft.com/office/drawing/2014/main" id="{0DBE575D-5FFA-6C36-1022-D052580258AF}"/>
              </a:ext>
            </a:extLst>
          </p:cNvPr>
          <p:cNvSpPr txBox="1"/>
          <p:nvPr/>
        </p:nvSpPr>
        <p:spPr>
          <a:xfrm>
            <a:off x="6732630" y="3802491"/>
            <a:ext cx="25111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TYPE: </a:t>
            </a:r>
            <a:r>
              <a:rPr lang="en-US" sz="1000" b="1" dirty="0">
                <a:latin typeface="Bahnschrift" panose="020B0502040204020203" pitchFamily="34" charset="0"/>
              </a:rPr>
              <a:t>PRODUCT EDUCATION </a:t>
            </a:r>
            <a:endParaRPr lang="en-US" sz="10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55" name="TextBox 2054">
            <a:extLst>
              <a:ext uri="{FF2B5EF4-FFF2-40B4-BE49-F238E27FC236}">
                <a16:creationId xmlns:a16="http://schemas.microsoft.com/office/drawing/2014/main" id="{CEE279EC-98D0-F2E6-C995-020FAC3F6486}"/>
              </a:ext>
            </a:extLst>
          </p:cNvPr>
          <p:cNvSpPr txBox="1"/>
          <p:nvPr/>
        </p:nvSpPr>
        <p:spPr>
          <a:xfrm>
            <a:off x="6732631" y="4009545"/>
            <a:ext cx="176884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IN" sz="1100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Management</a:t>
            </a:r>
            <a:br>
              <a:rPr lang="en-IN" sz="1100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Product/ policy explainers </a:t>
            </a:r>
          </a:p>
        </p:txBody>
      </p:sp>
      <p:sp>
        <p:nvSpPr>
          <p:cNvPr id="2057" name="TextBox 2056">
            <a:extLst>
              <a:ext uri="{FF2B5EF4-FFF2-40B4-BE49-F238E27FC236}">
                <a16:creationId xmlns:a16="http://schemas.microsoft.com/office/drawing/2014/main" id="{1EE7031E-2654-B41E-059A-99B7DDEF5422}"/>
              </a:ext>
            </a:extLst>
          </p:cNvPr>
          <p:cNvSpPr txBox="1"/>
          <p:nvPr/>
        </p:nvSpPr>
        <p:spPr>
          <a:xfrm>
            <a:off x="9176524" y="4012731"/>
            <a:ext cx="18990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Insurance 101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Insider Insights (Minimal) </a:t>
            </a:r>
          </a:p>
        </p:txBody>
      </p:sp>
      <p:sp>
        <p:nvSpPr>
          <p:cNvPr id="2059" name="TextBox 2058">
            <a:extLst>
              <a:ext uri="{FF2B5EF4-FFF2-40B4-BE49-F238E27FC236}">
                <a16:creationId xmlns:a16="http://schemas.microsoft.com/office/drawing/2014/main" id="{44D508BF-F5BC-340D-B543-3E889E7918E3}"/>
              </a:ext>
            </a:extLst>
          </p:cNvPr>
          <p:cNvSpPr txBox="1"/>
          <p:nvPr/>
        </p:nvSpPr>
        <p:spPr>
          <a:xfrm>
            <a:off x="6732631" y="4910609"/>
            <a:ext cx="223141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TREATMENT: PRODUCT EDUCATION 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740B1C3F-F44B-3EAB-0CCA-2AE60CBD239F}"/>
              </a:ext>
            </a:extLst>
          </p:cNvPr>
          <p:cNvCxnSpPr>
            <a:cxnSpLocks/>
          </p:cNvCxnSpPr>
          <p:nvPr/>
        </p:nvCxnSpPr>
        <p:spPr>
          <a:xfrm>
            <a:off x="9122772" y="4969129"/>
            <a:ext cx="0" cy="72454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4" name="TextBox 2063">
            <a:extLst>
              <a:ext uri="{FF2B5EF4-FFF2-40B4-BE49-F238E27FC236}">
                <a16:creationId xmlns:a16="http://schemas.microsoft.com/office/drawing/2014/main" id="{D48EAA21-67B9-A6A9-6D02-F005BCD2E65F}"/>
              </a:ext>
            </a:extLst>
          </p:cNvPr>
          <p:cNvSpPr txBox="1"/>
          <p:nvPr/>
        </p:nvSpPr>
        <p:spPr>
          <a:xfrm>
            <a:off x="9171357" y="5106955"/>
            <a:ext cx="24830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In-house creators (for select brands)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Scripted interviews with company reps </a:t>
            </a:r>
          </a:p>
        </p:txBody>
      </p:sp>
      <p:sp>
        <p:nvSpPr>
          <p:cNvPr id="2065" name="TextBox 2064">
            <a:extLst>
              <a:ext uri="{FF2B5EF4-FFF2-40B4-BE49-F238E27FC236}">
                <a16:creationId xmlns:a16="http://schemas.microsoft.com/office/drawing/2014/main" id="{A8C4DC62-5758-6D22-7F8E-E3AD8E7E1761}"/>
              </a:ext>
            </a:extLst>
          </p:cNvPr>
          <p:cNvSpPr txBox="1"/>
          <p:nvPr/>
        </p:nvSpPr>
        <p:spPr>
          <a:xfrm>
            <a:off x="475708" y="5007674"/>
            <a:ext cx="286369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Creator collaborations 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Brand Ambassador-led 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 DVCs majorly in English/ Hinglish, tapping into emotional territories/ triggers</a:t>
            </a:r>
          </a:p>
        </p:txBody>
      </p:sp>
      <p:sp>
        <p:nvSpPr>
          <p:cNvPr id="2066" name="TextBox 2065">
            <a:extLst>
              <a:ext uri="{FF2B5EF4-FFF2-40B4-BE49-F238E27FC236}">
                <a16:creationId xmlns:a16="http://schemas.microsoft.com/office/drawing/2014/main" id="{CFD78F47-A705-C5F4-4318-04A0C72CA51E}"/>
              </a:ext>
            </a:extLst>
          </p:cNvPr>
          <p:cNvSpPr txBox="1"/>
          <p:nvPr/>
        </p:nvSpPr>
        <p:spPr>
          <a:xfrm>
            <a:off x="461733" y="4009545"/>
            <a:ext cx="426411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Product &amp; policy education </a:t>
            </a:r>
          </a:p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Social Proof (testimonials) 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Building appeal to focus TG (GenZ) – select brands </a:t>
            </a:r>
          </a:p>
        </p:txBody>
      </p:sp>
      <p:sp>
        <p:nvSpPr>
          <p:cNvPr id="2067" name="TextBox 2066">
            <a:extLst>
              <a:ext uri="{FF2B5EF4-FFF2-40B4-BE49-F238E27FC236}">
                <a16:creationId xmlns:a16="http://schemas.microsoft.com/office/drawing/2014/main" id="{F46F658E-B03C-0629-E1A2-B9FA794FC2E0}"/>
              </a:ext>
            </a:extLst>
          </p:cNvPr>
          <p:cNvSpPr txBox="1"/>
          <p:nvPr/>
        </p:nvSpPr>
        <p:spPr>
          <a:xfrm>
            <a:off x="6732631" y="5093507"/>
            <a:ext cx="231416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Animated instructional explainers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Animated policy demos </a:t>
            </a:r>
            <a: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(with e.g.)</a:t>
            </a:r>
            <a:b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Podcasts with employees &amp; partners </a:t>
            </a:r>
          </a:p>
        </p:txBody>
      </p:sp>
      <p:sp>
        <p:nvSpPr>
          <p:cNvPr id="2068" name="TextBox 2067">
            <a:extLst>
              <a:ext uri="{FF2B5EF4-FFF2-40B4-BE49-F238E27FC236}">
                <a16:creationId xmlns:a16="http://schemas.microsoft.com/office/drawing/2014/main" id="{6FEFCDE8-4135-748C-944A-64B092832658}"/>
              </a:ext>
            </a:extLst>
          </p:cNvPr>
          <p:cNvSpPr txBox="1"/>
          <p:nvPr/>
        </p:nvSpPr>
        <p:spPr>
          <a:xfrm>
            <a:off x="9171357" y="4924057"/>
            <a:ext cx="26289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TREATMENT: CONSUMER EDUCATION 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sp>
        <p:nvSpPr>
          <p:cNvPr id="2069" name="TextBox 2068">
            <a:extLst>
              <a:ext uri="{FF2B5EF4-FFF2-40B4-BE49-F238E27FC236}">
                <a16:creationId xmlns:a16="http://schemas.microsoft.com/office/drawing/2014/main" id="{92576852-80B1-EA9D-F429-9ED9354F4216}"/>
              </a:ext>
            </a:extLst>
          </p:cNvPr>
          <p:cNvSpPr txBox="1"/>
          <p:nvPr/>
        </p:nvSpPr>
        <p:spPr>
          <a:xfrm>
            <a:off x="9176524" y="3802491"/>
            <a:ext cx="251426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TYPE: CONSUMER</a:t>
            </a:r>
            <a:r>
              <a:rPr lang="en-US" sz="1000" b="1" dirty="0">
                <a:latin typeface="Bahnschrift" panose="020B0502040204020203" pitchFamily="34" charset="0"/>
              </a:rPr>
              <a:t> EDUCATION </a:t>
            </a:r>
            <a:endParaRPr lang="en-US" sz="10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70" name="Straight Connector 2069">
            <a:extLst>
              <a:ext uri="{FF2B5EF4-FFF2-40B4-BE49-F238E27FC236}">
                <a16:creationId xmlns:a16="http://schemas.microsoft.com/office/drawing/2014/main" id="{5DDFFB9A-A73E-E9F9-F739-9A96B8B06B1E}"/>
              </a:ext>
            </a:extLst>
          </p:cNvPr>
          <p:cNvCxnSpPr>
            <a:cxnSpLocks/>
          </p:cNvCxnSpPr>
          <p:nvPr/>
        </p:nvCxnSpPr>
        <p:spPr>
          <a:xfrm>
            <a:off x="503804" y="5823045"/>
            <a:ext cx="1104972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1" name="TextBox 2070">
            <a:extLst>
              <a:ext uri="{FF2B5EF4-FFF2-40B4-BE49-F238E27FC236}">
                <a16:creationId xmlns:a16="http://schemas.microsoft.com/office/drawing/2014/main" id="{EF8AEA5E-E561-790E-5A65-C7DE8E83F2CD}"/>
              </a:ext>
            </a:extLst>
          </p:cNvPr>
          <p:cNvSpPr txBox="1"/>
          <p:nvPr/>
        </p:nvSpPr>
        <p:spPr>
          <a:xfrm>
            <a:off x="521704" y="5918237"/>
            <a:ext cx="26289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YT SHORTS: </a:t>
            </a:r>
            <a:br>
              <a:rPr lang="en-IN" sz="1000" b="1" dirty="0">
                <a:latin typeface="Bahnschrift" panose="020B0502040204020203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Bite-sized cuts of long-form </a:t>
            </a:r>
          </a:p>
        </p:txBody>
      </p:sp>
      <p:sp>
        <p:nvSpPr>
          <p:cNvPr id="2073" name="TextBox 2072">
            <a:extLst>
              <a:ext uri="{FF2B5EF4-FFF2-40B4-BE49-F238E27FC236}">
                <a16:creationId xmlns:a16="http://schemas.microsoft.com/office/drawing/2014/main" id="{E25B803F-0634-C868-CDFF-C9E13972591C}"/>
              </a:ext>
            </a:extLst>
          </p:cNvPr>
          <p:cNvSpPr txBox="1"/>
          <p:nvPr/>
        </p:nvSpPr>
        <p:spPr>
          <a:xfrm>
            <a:off x="6732631" y="4365772"/>
            <a:ext cx="17688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Policy showdowns</a:t>
            </a:r>
          </a:p>
        </p:txBody>
      </p:sp>
      <p:pic>
        <p:nvPicPr>
          <p:cNvPr id="2074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48ACEAA5-AFAE-A5BF-FE5B-B8845FE5C2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7959576" y="4435260"/>
            <a:ext cx="128490" cy="125901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5" name="TextBox 2074">
            <a:extLst>
              <a:ext uri="{FF2B5EF4-FFF2-40B4-BE49-F238E27FC236}">
                <a16:creationId xmlns:a16="http://schemas.microsoft.com/office/drawing/2014/main" id="{E0D02A87-E253-D32D-6685-9E6DEDF34307}"/>
              </a:ext>
            </a:extLst>
          </p:cNvPr>
          <p:cNvSpPr txBox="1"/>
          <p:nvPr/>
        </p:nvSpPr>
        <p:spPr>
          <a:xfrm>
            <a:off x="9176524" y="4351803"/>
            <a:ext cx="17688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Planning Guides (Minimal) </a:t>
            </a:r>
          </a:p>
        </p:txBody>
      </p:sp>
      <p:sp>
        <p:nvSpPr>
          <p:cNvPr id="2078" name="TextBox 2077">
            <a:extLst>
              <a:ext uri="{FF2B5EF4-FFF2-40B4-BE49-F238E27FC236}">
                <a16:creationId xmlns:a16="http://schemas.microsoft.com/office/drawing/2014/main" id="{D43C5396-E51D-9B10-84C4-B899672D2CAA}"/>
              </a:ext>
            </a:extLst>
          </p:cNvPr>
          <p:cNvSpPr txBox="1"/>
          <p:nvPr/>
        </p:nvSpPr>
        <p:spPr>
          <a:xfrm>
            <a:off x="9176524" y="4516052"/>
            <a:ext cx="176884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Trap Alerts</a:t>
            </a:r>
          </a:p>
        </p:txBody>
      </p:sp>
      <p:pic>
        <p:nvPicPr>
          <p:cNvPr id="2079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24A1684E-92CB-3E95-A963-C859C82EC0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9997564" y="4598431"/>
            <a:ext cx="128490" cy="125901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2" name="TextBox 2081">
            <a:extLst>
              <a:ext uri="{FF2B5EF4-FFF2-40B4-BE49-F238E27FC236}">
                <a16:creationId xmlns:a16="http://schemas.microsoft.com/office/drawing/2014/main" id="{8C1C8EE7-F072-8718-4E31-FCC2CD25DCC2}"/>
              </a:ext>
            </a:extLst>
          </p:cNvPr>
          <p:cNvSpPr txBox="1"/>
          <p:nvPr/>
        </p:nvSpPr>
        <p:spPr>
          <a:xfrm>
            <a:off x="6732631" y="5918237"/>
            <a:ext cx="19200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latin typeface="Bahnschrift" panose="020B0502040204020203" pitchFamily="34" charset="0"/>
              </a:rPr>
              <a:t>YT SHORTS: </a:t>
            </a:r>
            <a:br>
              <a:rPr lang="en-IN" sz="1000" b="1" dirty="0">
                <a:latin typeface="Bahnschrift" panose="020B0502040204020203" pitchFamily="34" charset="0"/>
              </a:rPr>
            </a:br>
            <a:r>
              <a:rPr lang="en-IN" sz="1000" b="1" dirty="0">
                <a:latin typeface="Bahnschrift" panose="020B0502040204020203" pitchFamily="34" charset="0"/>
              </a:rPr>
              <a:t>- </a:t>
            </a: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Bite-sized cuts of long-form</a:t>
            </a:r>
            <a:b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Duplicated  </a:t>
            </a:r>
          </a:p>
        </p:txBody>
      </p:sp>
      <p:cxnSp>
        <p:nvCxnSpPr>
          <p:cNvPr id="2083" name="Straight Connector 2082">
            <a:extLst>
              <a:ext uri="{FF2B5EF4-FFF2-40B4-BE49-F238E27FC236}">
                <a16:creationId xmlns:a16="http://schemas.microsoft.com/office/drawing/2014/main" id="{ED7ACF31-DFB3-403E-EF67-AE662AB6167B}"/>
              </a:ext>
            </a:extLst>
          </p:cNvPr>
          <p:cNvCxnSpPr>
            <a:cxnSpLocks/>
          </p:cNvCxnSpPr>
          <p:nvPr/>
        </p:nvCxnSpPr>
        <p:spPr>
          <a:xfrm>
            <a:off x="8693688" y="5980102"/>
            <a:ext cx="0" cy="4488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8" name="TextBox 2087">
            <a:extLst>
              <a:ext uri="{FF2B5EF4-FFF2-40B4-BE49-F238E27FC236}">
                <a16:creationId xmlns:a16="http://schemas.microsoft.com/office/drawing/2014/main" id="{73D0860C-3364-BF2B-6DE6-D4BEE645B9A9}"/>
              </a:ext>
            </a:extLst>
          </p:cNvPr>
          <p:cNvSpPr txBox="1"/>
          <p:nvPr/>
        </p:nvSpPr>
        <p:spPr>
          <a:xfrm>
            <a:off x="8744994" y="5972318"/>
            <a:ext cx="149078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POSTING FREQUENCY:</a:t>
            </a:r>
          </a:p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(Select promoter brands) 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0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89" name="Straight Connector 2088">
            <a:extLst>
              <a:ext uri="{FF2B5EF4-FFF2-40B4-BE49-F238E27FC236}">
                <a16:creationId xmlns:a16="http://schemas.microsoft.com/office/drawing/2014/main" id="{FBE3B743-9B42-AE30-BFB7-6B369FFF29DD}"/>
              </a:ext>
            </a:extLst>
          </p:cNvPr>
          <p:cNvCxnSpPr>
            <a:cxnSpLocks/>
          </p:cNvCxnSpPr>
          <p:nvPr/>
        </p:nvCxnSpPr>
        <p:spPr>
          <a:xfrm>
            <a:off x="10276767" y="5972318"/>
            <a:ext cx="0" cy="49285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1" name="TextBox 2090">
            <a:extLst>
              <a:ext uri="{FF2B5EF4-FFF2-40B4-BE49-F238E27FC236}">
                <a16:creationId xmlns:a16="http://schemas.microsoft.com/office/drawing/2014/main" id="{A4B8191F-4E85-9818-9DF1-C5837EE0FFBC}"/>
              </a:ext>
            </a:extLst>
          </p:cNvPr>
          <p:cNvSpPr txBox="1"/>
          <p:nvPr/>
        </p:nvSpPr>
        <p:spPr>
          <a:xfrm>
            <a:off x="10338924" y="5944420"/>
            <a:ext cx="14337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VISUAL LANGUAGE: 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Distinct for select</a:t>
            </a:r>
          </a:p>
        </p:txBody>
      </p:sp>
      <p:cxnSp>
        <p:nvCxnSpPr>
          <p:cNvPr id="2093" name="Straight Connector 2092">
            <a:extLst>
              <a:ext uri="{FF2B5EF4-FFF2-40B4-BE49-F238E27FC236}">
                <a16:creationId xmlns:a16="http://schemas.microsoft.com/office/drawing/2014/main" id="{CBCFE477-E9F6-2D76-EB17-101EA024F760}"/>
              </a:ext>
            </a:extLst>
          </p:cNvPr>
          <p:cNvCxnSpPr>
            <a:cxnSpLocks/>
          </p:cNvCxnSpPr>
          <p:nvPr/>
        </p:nvCxnSpPr>
        <p:spPr>
          <a:xfrm>
            <a:off x="2424665" y="5968751"/>
            <a:ext cx="0" cy="44888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4" name="TextBox 2093">
            <a:extLst>
              <a:ext uri="{FF2B5EF4-FFF2-40B4-BE49-F238E27FC236}">
                <a16:creationId xmlns:a16="http://schemas.microsoft.com/office/drawing/2014/main" id="{D0DCE8A0-33DF-AC48-3F89-FC8B4DF986E7}"/>
              </a:ext>
            </a:extLst>
          </p:cNvPr>
          <p:cNvSpPr txBox="1"/>
          <p:nvPr/>
        </p:nvSpPr>
        <p:spPr>
          <a:xfrm>
            <a:off x="2484259" y="5944420"/>
            <a:ext cx="17716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FREQUENCY: 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Around 5 a month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DVC – 1 every 3 to 4 months </a:t>
            </a:r>
          </a:p>
          <a:p>
            <a:endParaRPr lang="en-US" sz="10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95" name="TextBox 2094">
            <a:extLst>
              <a:ext uri="{FF2B5EF4-FFF2-40B4-BE49-F238E27FC236}">
                <a16:creationId xmlns:a16="http://schemas.microsoft.com/office/drawing/2014/main" id="{91D738B8-2CE1-5D51-13E3-60AB2EC8F3E5}"/>
              </a:ext>
            </a:extLst>
          </p:cNvPr>
          <p:cNvSpPr txBox="1"/>
          <p:nvPr/>
        </p:nvSpPr>
        <p:spPr>
          <a:xfrm>
            <a:off x="418323" y="302466"/>
            <a:ext cx="372604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STRATEGY: </a:t>
            </a:r>
            <a:br>
              <a:rPr lang="en-IN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PROMOTER BRANDS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EC57E0-14A7-9955-3853-25EBE60FFFBA}"/>
              </a:ext>
            </a:extLst>
          </p:cNvPr>
          <p:cNvSpPr txBox="1"/>
          <p:nvPr/>
        </p:nvSpPr>
        <p:spPr>
          <a:xfrm>
            <a:off x="3236346" y="4902260"/>
            <a:ext cx="1996493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DUBBED LANGUAGES:</a:t>
            </a:r>
            <a:br>
              <a:rPr lang="en-US" sz="800" b="1" dirty="0">
                <a:latin typeface="Bahnschrift" panose="020B0502040204020203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Hindi, Tamil, Telugu, Malayalam, Bengali, Oriya, Assamese, Marathi, Kannada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34B30A-BDF6-4171-107B-34CCC75C4076}"/>
              </a:ext>
            </a:extLst>
          </p:cNvPr>
          <p:cNvCxnSpPr>
            <a:cxnSpLocks/>
          </p:cNvCxnSpPr>
          <p:nvPr/>
        </p:nvCxnSpPr>
        <p:spPr>
          <a:xfrm>
            <a:off x="3150604" y="4939325"/>
            <a:ext cx="0" cy="75434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9B9D317-3E90-AE2E-A397-924965140993}"/>
              </a:ext>
            </a:extLst>
          </p:cNvPr>
          <p:cNvSpPr txBox="1"/>
          <p:nvPr/>
        </p:nvSpPr>
        <p:spPr>
          <a:xfrm>
            <a:off x="435092" y="937589"/>
            <a:ext cx="42218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‘Product’: LI Plan Types I ‘Policy’: Brand Offering For Each Type </a:t>
            </a:r>
            <a:endParaRPr lang="en-IN" sz="9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586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EAE8-EC94-8A5C-2EDC-23D37692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5BC2F368-5BD8-6745-9582-2DC10B58F070}"/>
              </a:ext>
            </a:extLst>
          </p:cNvPr>
          <p:cNvSpPr/>
          <p:nvPr/>
        </p:nvSpPr>
        <p:spPr>
          <a:xfrm>
            <a:off x="712343" y="5106130"/>
            <a:ext cx="3171153" cy="317115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AAD106F4-684D-DE8A-712A-396FB280F6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C43E56-44B7-6433-F38B-7287D7C0F56F}"/>
              </a:ext>
            </a:extLst>
          </p:cNvPr>
          <p:cNvSpPr txBox="1"/>
          <p:nvPr/>
        </p:nvSpPr>
        <p:spPr>
          <a:xfrm>
            <a:off x="760782" y="662849"/>
            <a:ext cx="752167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</a:rPr>
              <a:t>THE CONTENTVERSE IS FILLED WITH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0E86BD7-E68D-1C7B-7A58-7F6A481A34A6}"/>
              </a:ext>
            </a:extLst>
          </p:cNvPr>
          <p:cNvSpPr txBox="1"/>
          <p:nvPr/>
        </p:nvSpPr>
        <p:spPr>
          <a:xfrm>
            <a:off x="760782" y="894513"/>
            <a:ext cx="101387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VARYING SENTIMENTS ON VARIOUS INSURANCE PRODUCTS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997EB9-6A2B-525E-5784-D2D34FB3D2EA}"/>
              </a:ext>
            </a:extLst>
          </p:cNvPr>
          <p:cNvSpPr txBox="1"/>
          <p:nvPr/>
        </p:nvSpPr>
        <p:spPr>
          <a:xfrm>
            <a:off x="601744" y="2981143"/>
            <a:ext cx="23452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 INSURANCE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FFA22D-9B1A-8B2C-6A4E-043A0B633E46}"/>
              </a:ext>
            </a:extLst>
          </p:cNvPr>
          <p:cNvSpPr txBox="1"/>
          <p:nvPr/>
        </p:nvSpPr>
        <p:spPr>
          <a:xfrm>
            <a:off x="5830164" y="2981143"/>
            <a:ext cx="305593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SAVINGS PLANS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1CD795-4A67-12DF-89B4-9841ED9C2ABC}"/>
              </a:ext>
            </a:extLst>
          </p:cNvPr>
          <p:cNvSpPr txBox="1"/>
          <p:nvPr/>
        </p:nvSpPr>
        <p:spPr>
          <a:xfrm>
            <a:off x="3172065" y="2981143"/>
            <a:ext cx="29932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PENSION/ ANNUITY PLANS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97C96E-569D-E488-D919-5BC808E8C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t="54925" r="53939" b="23494"/>
          <a:stretch/>
        </p:blipFill>
        <p:spPr>
          <a:xfrm>
            <a:off x="6225537" y="1766067"/>
            <a:ext cx="2142737" cy="1257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6A5AC4-6CFB-ED67-D205-A9F8C3B49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2" t="75305" r="31776" b="3688"/>
          <a:stretch/>
        </p:blipFill>
        <p:spPr>
          <a:xfrm>
            <a:off x="679092" y="1759009"/>
            <a:ext cx="2138758" cy="12221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59A7D3-AFEB-7EA3-4736-011D5A792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t="6731" r="9794" b="44789"/>
          <a:stretch/>
        </p:blipFill>
        <p:spPr>
          <a:xfrm>
            <a:off x="3474615" y="1745110"/>
            <a:ext cx="2142737" cy="1236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25A9B5-42AD-A168-029E-33C547C80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t="54925" r="53939" b="23494"/>
          <a:stretch/>
        </p:blipFill>
        <p:spPr>
          <a:xfrm>
            <a:off x="8940865" y="1766067"/>
            <a:ext cx="2142737" cy="125788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0567D8C-0159-9B28-9E39-CA10FE0FA9B2}"/>
              </a:ext>
            </a:extLst>
          </p:cNvPr>
          <p:cNvSpPr txBox="1"/>
          <p:nvPr/>
        </p:nvSpPr>
        <p:spPr>
          <a:xfrm>
            <a:off x="8745643" y="2981143"/>
            <a:ext cx="305593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ULIPS &amp; ENDOWMENT PLAN</a:t>
            </a:r>
          </a:p>
        </p:txBody>
      </p:sp>
      <p:sp>
        <p:nvSpPr>
          <p:cNvPr id="22" name="Speech Bubble: Rectangle 21">
            <a:extLst>
              <a:ext uri="{FF2B5EF4-FFF2-40B4-BE49-F238E27FC236}">
                <a16:creationId xmlns:a16="http://schemas.microsoft.com/office/drawing/2014/main" id="{C21DC7CF-D2B1-5093-4384-E0901E9A77FF}"/>
              </a:ext>
            </a:extLst>
          </p:cNvPr>
          <p:cNvSpPr/>
          <p:nvPr/>
        </p:nvSpPr>
        <p:spPr>
          <a:xfrm>
            <a:off x="6400820" y="3915468"/>
            <a:ext cx="5287488" cy="1546391"/>
          </a:xfrm>
          <a:prstGeom prst="wedgeRectCallout">
            <a:avLst>
              <a:gd name="adj1" fmla="val 967"/>
              <a:gd name="adj2" fmla="val -78030"/>
            </a:avLst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BDB08F8-D2CB-026B-CC7B-F12C29A7E984}"/>
              </a:ext>
            </a:extLst>
          </p:cNvPr>
          <p:cNvGrpSpPr/>
          <p:nvPr/>
        </p:nvGrpSpPr>
        <p:grpSpPr>
          <a:xfrm>
            <a:off x="3623314" y="3915469"/>
            <a:ext cx="2632276" cy="1546391"/>
            <a:chOff x="3598210" y="3759316"/>
            <a:chExt cx="2632276" cy="1546391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18F72A3-9EDB-5357-2A68-2AB963DC06E6}"/>
                </a:ext>
              </a:extLst>
            </p:cNvPr>
            <p:cNvGrpSpPr/>
            <p:nvPr/>
          </p:nvGrpSpPr>
          <p:grpSpPr>
            <a:xfrm>
              <a:off x="3598210" y="3759318"/>
              <a:ext cx="1307723" cy="1546389"/>
              <a:chOff x="3563831" y="3965640"/>
              <a:chExt cx="1974190" cy="233449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0D795518-17EF-F2A5-4546-5DC922E8D6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3831" y="3965640"/>
                <a:ext cx="1974189" cy="112617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AAFD5C9A-B924-A7F2-3C0D-6D3DDF28F9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63833" y="5175462"/>
                <a:ext cx="1974188" cy="1124668"/>
              </a:xfrm>
              <a:prstGeom prst="rect">
                <a:avLst/>
              </a:prstGeom>
            </p:spPr>
          </p:pic>
        </p:grp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2F7EE30-073F-93FB-D71B-9A4CB9E6813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52695" y="3759316"/>
              <a:ext cx="1269429" cy="737373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E73CF34F-01B3-ADE3-61CB-CFEECAE4A62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43444" y="4556491"/>
              <a:ext cx="1287042" cy="737368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BD71D28-630E-297A-018F-64CAD61256EF}"/>
              </a:ext>
            </a:extLst>
          </p:cNvPr>
          <p:cNvSpPr txBox="1"/>
          <p:nvPr/>
        </p:nvSpPr>
        <p:spPr>
          <a:xfrm>
            <a:off x="6477751" y="4042334"/>
            <a:ext cx="5210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phenomenon surrounding investment-linked insurance products on YouTube is one where financial influencers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 as educators, consumer advocates, and whistleblowers. </a:t>
            </a:r>
            <a:endParaRPr lang="en-IN" sz="12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7D331D3-C0C4-7335-0ED7-CA7FCE2829C7}"/>
              </a:ext>
            </a:extLst>
          </p:cNvPr>
          <p:cNvCxnSpPr>
            <a:cxnSpLocks/>
          </p:cNvCxnSpPr>
          <p:nvPr/>
        </p:nvCxnSpPr>
        <p:spPr>
          <a:xfrm>
            <a:off x="6400820" y="3339410"/>
            <a:ext cx="499135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8A67FB2-A2DE-2675-E095-CAAD46DCAE2C}"/>
              </a:ext>
            </a:extLst>
          </p:cNvPr>
          <p:cNvSpPr txBox="1"/>
          <p:nvPr/>
        </p:nvSpPr>
        <p:spPr>
          <a:xfrm>
            <a:off x="6477751" y="4683635"/>
            <a:ext cx="5210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products are framed as ‘Scam’ and ‘Fraud’,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demonstrated through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IN" sz="12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Exposés’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using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calculations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side-by-side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comparisons with pure-investment products like mutual funds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real-life examples </a:t>
            </a:r>
            <a:endParaRPr lang="en-IN" sz="12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BBD829-8390-1A2F-36FD-048F38DBF4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5"/>
          <a:stretch/>
        </p:blipFill>
        <p:spPr>
          <a:xfrm>
            <a:off x="0" y="3334164"/>
            <a:ext cx="4939452" cy="373298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CCB9F79-04EC-7B62-4943-E86AA186CA17}"/>
              </a:ext>
            </a:extLst>
          </p:cNvPr>
          <p:cNvSpPr/>
          <p:nvPr/>
        </p:nvSpPr>
        <p:spPr>
          <a:xfrm>
            <a:off x="4026260" y="6153596"/>
            <a:ext cx="1661082" cy="1661082"/>
          </a:xfrm>
          <a:prstGeom prst="ellipse">
            <a:avLst/>
          </a:prstGeom>
          <a:solidFill>
            <a:srgbClr val="F155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64444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9EAE8-EC94-8A5C-2EDC-23D37692B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AAD106F4-684D-DE8A-712A-396FB280F6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BC43E56-44B7-6433-F38B-7287D7C0F56F}"/>
              </a:ext>
            </a:extLst>
          </p:cNvPr>
          <p:cNvSpPr txBox="1"/>
          <p:nvPr/>
        </p:nvSpPr>
        <p:spPr>
          <a:xfrm>
            <a:off x="760782" y="662849"/>
            <a:ext cx="752167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</a:rPr>
              <a:t>BRAND OUTLOOK TOWARDS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C0E86BD7-E68D-1C7B-7A58-7F6A481A34A6}"/>
              </a:ext>
            </a:extLst>
          </p:cNvPr>
          <p:cNvSpPr txBox="1"/>
          <p:nvPr/>
        </p:nvSpPr>
        <p:spPr>
          <a:xfrm>
            <a:off x="760782" y="894513"/>
            <a:ext cx="1013876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STRATEGIC CONTENT PRIORITIZATION ACROSS INSURANCE PRODUCTS</a:t>
            </a:r>
            <a:endParaRPr lang="en-IN" sz="22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997EB9-6A2B-525E-5784-D2D34FB3D2EA}"/>
              </a:ext>
            </a:extLst>
          </p:cNvPr>
          <p:cNvSpPr txBox="1"/>
          <p:nvPr/>
        </p:nvSpPr>
        <p:spPr>
          <a:xfrm>
            <a:off x="601744" y="2981143"/>
            <a:ext cx="23452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 INSURANCE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FFA22D-9B1A-8B2C-6A4E-043A0B633E46}"/>
              </a:ext>
            </a:extLst>
          </p:cNvPr>
          <p:cNvSpPr txBox="1"/>
          <p:nvPr/>
        </p:nvSpPr>
        <p:spPr>
          <a:xfrm>
            <a:off x="5830164" y="2981143"/>
            <a:ext cx="305593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SAVINGS PLANS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1CD795-4A67-12DF-89B4-9841ED9C2ABC}"/>
              </a:ext>
            </a:extLst>
          </p:cNvPr>
          <p:cNvSpPr txBox="1"/>
          <p:nvPr/>
        </p:nvSpPr>
        <p:spPr>
          <a:xfrm>
            <a:off x="3172065" y="2981143"/>
            <a:ext cx="299322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PENSION/ ANNUITY PLANS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97C96E-569D-E488-D919-5BC808E8C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t="54925" r="53939" b="23494"/>
          <a:stretch/>
        </p:blipFill>
        <p:spPr>
          <a:xfrm>
            <a:off x="6225537" y="1766067"/>
            <a:ext cx="2142737" cy="1257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26A5AC4-6CFB-ED67-D205-A9F8C3B49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62" t="75305" r="31776" b="3688"/>
          <a:stretch/>
        </p:blipFill>
        <p:spPr>
          <a:xfrm>
            <a:off x="679092" y="1759009"/>
            <a:ext cx="2138758" cy="122213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59A7D3-AFEB-7EA3-4736-011D5A7925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5" t="6731" r="9794" b="44789"/>
          <a:stretch/>
        </p:blipFill>
        <p:spPr>
          <a:xfrm>
            <a:off x="3474615" y="1745110"/>
            <a:ext cx="2142737" cy="12360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25A9B5-42AD-A168-029E-33C547C805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8" t="54925" r="53939" b="23494"/>
          <a:stretch/>
        </p:blipFill>
        <p:spPr>
          <a:xfrm>
            <a:off x="8940865" y="1766067"/>
            <a:ext cx="2142737" cy="125788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0567D8C-0159-9B28-9E39-CA10FE0FA9B2}"/>
              </a:ext>
            </a:extLst>
          </p:cNvPr>
          <p:cNvSpPr txBox="1"/>
          <p:nvPr/>
        </p:nvSpPr>
        <p:spPr>
          <a:xfrm>
            <a:off x="8745643" y="2981143"/>
            <a:ext cx="305593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ULIPS &amp; ENDOWMENT PLAN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A9E06B-3A68-4817-8F2A-B9DD00F53FB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84005"/>
          <a:stretch/>
        </p:blipFill>
        <p:spPr>
          <a:xfrm>
            <a:off x="460375" y="3828817"/>
            <a:ext cx="806604" cy="83520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59D08A9-0BAC-499B-BA94-4C7CF755611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702" r="54224"/>
          <a:stretch/>
        </p:blipFill>
        <p:spPr>
          <a:xfrm>
            <a:off x="3344767" y="3828819"/>
            <a:ext cx="911474" cy="83520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CEEA54F-0476-42CE-ABB5-6433D701867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065" r="26407"/>
          <a:stretch/>
        </p:blipFill>
        <p:spPr>
          <a:xfrm>
            <a:off x="6001600" y="3828819"/>
            <a:ext cx="984814" cy="83520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504C43C-596A-46C5-9C82-E94C6416AE2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620" r="1967"/>
          <a:stretch/>
        </p:blipFill>
        <p:spPr>
          <a:xfrm>
            <a:off x="8617608" y="3828819"/>
            <a:ext cx="878129" cy="835207"/>
          </a:xfrm>
          <a:prstGeom prst="rect">
            <a:avLst/>
          </a:prstGeom>
        </p:spPr>
      </p:pic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404F586-0FA9-4810-B91F-FD12E716472B}"/>
              </a:ext>
            </a:extLst>
          </p:cNvPr>
          <p:cNvCxnSpPr/>
          <p:nvPr/>
        </p:nvCxnSpPr>
        <p:spPr>
          <a:xfrm>
            <a:off x="601744" y="3756492"/>
            <a:ext cx="1094255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74F8A3C0-4D20-4D95-A905-302DC2200510}"/>
              </a:ext>
            </a:extLst>
          </p:cNvPr>
          <p:cNvSpPr txBox="1"/>
          <p:nvPr/>
        </p:nvSpPr>
        <p:spPr>
          <a:xfrm>
            <a:off x="1157013" y="3947551"/>
            <a:ext cx="1852794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  <a:latin typeface="Bahnschrift" panose="020B0502040204020203" pitchFamily="34" charset="0"/>
              </a:rPr>
              <a:t>PRIORITY: HIGHEST</a:t>
            </a:r>
          </a:p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Fundamental safety net to protect dependents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E2E35CB6-6508-4F2E-BD94-4C1524DB1C81}"/>
              </a:ext>
            </a:extLst>
          </p:cNvPr>
          <p:cNvSpPr txBox="1"/>
          <p:nvPr/>
        </p:nvSpPr>
        <p:spPr>
          <a:xfrm>
            <a:off x="4054318" y="3947551"/>
            <a:ext cx="197026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  <a:latin typeface="Bahnschrift" panose="020B0502040204020203" pitchFamily="34" charset="0"/>
              </a:rPr>
              <a:t>PRIORITY: MID TO LOW</a:t>
            </a:r>
          </a:p>
          <a:p>
            <a:r>
              <a:rPr lang="en-IN" sz="1000" dirty="0"/>
              <a:t>Financial independence channel post-retirement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CED40D1-E658-4866-BE5D-084841E71424}"/>
              </a:ext>
            </a:extLst>
          </p:cNvPr>
          <p:cNvSpPr txBox="1"/>
          <p:nvPr/>
        </p:nvSpPr>
        <p:spPr>
          <a:xfrm>
            <a:off x="6820065" y="3947551"/>
            <a:ext cx="197026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  <a:latin typeface="Bahnschrift" panose="020B0502040204020203" pitchFamily="34" charset="0"/>
              </a:rPr>
              <a:t>PRIORITY: LOW</a:t>
            </a:r>
          </a:p>
          <a:p>
            <a:r>
              <a:rPr lang="en-IN" sz="1000" dirty="0"/>
              <a:t>Guaranteed return for goal-based financial security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C2595A7-AF4C-4044-AFD2-752FE347A955}"/>
              </a:ext>
            </a:extLst>
          </p:cNvPr>
          <p:cNvSpPr txBox="1"/>
          <p:nvPr/>
        </p:nvSpPr>
        <p:spPr>
          <a:xfrm>
            <a:off x="9424170" y="3947550"/>
            <a:ext cx="1970260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  <a:latin typeface="Bahnschrift" panose="020B0502040204020203" pitchFamily="34" charset="0"/>
              </a:rPr>
              <a:t>PRIORITY: LOWEST</a:t>
            </a:r>
          </a:p>
          <a:p>
            <a:r>
              <a:rPr lang="en-IN" sz="1000" dirty="0"/>
              <a:t>More intricate and risk-based growth 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40F5D074-2E94-46E7-993A-84F4EF95A101}"/>
              </a:ext>
            </a:extLst>
          </p:cNvPr>
          <p:cNvCxnSpPr/>
          <p:nvPr/>
        </p:nvCxnSpPr>
        <p:spPr>
          <a:xfrm>
            <a:off x="601744" y="4775519"/>
            <a:ext cx="1094255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Speech Bubble: Rectangle 60">
            <a:extLst>
              <a:ext uri="{FF2B5EF4-FFF2-40B4-BE49-F238E27FC236}">
                <a16:creationId xmlns:a16="http://schemas.microsoft.com/office/drawing/2014/main" id="{96DABEE4-73D5-46B5-8F06-F3B230A27E89}"/>
              </a:ext>
            </a:extLst>
          </p:cNvPr>
          <p:cNvSpPr/>
          <p:nvPr/>
        </p:nvSpPr>
        <p:spPr>
          <a:xfrm>
            <a:off x="560728" y="4855084"/>
            <a:ext cx="2604711" cy="1456845"/>
          </a:xfrm>
          <a:prstGeom prst="wedgeRectCallout">
            <a:avLst>
              <a:gd name="adj1" fmla="val 789"/>
              <a:gd name="adj2" fmla="val -78467"/>
            </a:avLst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331B513-3ECC-4151-8AED-60DCA4107C92}"/>
              </a:ext>
            </a:extLst>
          </p:cNvPr>
          <p:cNvSpPr txBox="1"/>
          <p:nvPr/>
        </p:nvSpPr>
        <p:spPr>
          <a:xfrm>
            <a:off x="560729" y="4956501"/>
            <a:ext cx="260471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Frame product as an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income replacement tool,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ensuring dependents’ stability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Messaging focuses on it as a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 budgeting move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Use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 coverage calculators, policy explainer content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simplify its functioning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Speech Bubble: Rectangle 62">
            <a:extLst>
              <a:ext uri="{FF2B5EF4-FFF2-40B4-BE49-F238E27FC236}">
                <a16:creationId xmlns:a16="http://schemas.microsoft.com/office/drawing/2014/main" id="{1F730976-ACD3-4197-B880-CD640C80946E}"/>
              </a:ext>
            </a:extLst>
          </p:cNvPr>
          <p:cNvSpPr/>
          <p:nvPr/>
        </p:nvSpPr>
        <p:spPr>
          <a:xfrm>
            <a:off x="3409686" y="4855083"/>
            <a:ext cx="2604711" cy="1456845"/>
          </a:xfrm>
          <a:prstGeom prst="wedgeRectCallout">
            <a:avLst>
              <a:gd name="adj1" fmla="val 789"/>
              <a:gd name="adj2" fmla="val -78467"/>
            </a:avLst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Speech Bubble: Rectangle 64">
            <a:extLst>
              <a:ext uri="{FF2B5EF4-FFF2-40B4-BE49-F238E27FC236}">
                <a16:creationId xmlns:a16="http://schemas.microsoft.com/office/drawing/2014/main" id="{95AEE7D0-C4AB-4FC1-BE60-53647F238F2D}"/>
              </a:ext>
            </a:extLst>
          </p:cNvPr>
          <p:cNvSpPr/>
          <p:nvPr/>
        </p:nvSpPr>
        <p:spPr>
          <a:xfrm>
            <a:off x="6140932" y="4855083"/>
            <a:ext cx="2604711" cy="1456845"/>
          </a:xfrm>
          <a:prstGeom prst="wedgeRectCallout">
            <a:avLst>
              <a:gd name="adj1" fmla="val 789"/>
              <a:gd name="adj2" fmla="val -78467"/>
            </a:avLst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Speech Bubble: Rectangle 66">
            <a:extLst>
              <a:ext uri="{FF2B5EF4-FFF2-40B4-BE49-F238E27FC236}">
                <a16:creationId xmlns:a16="http://schemas.microsoft.com/office/drawing/2014/main" id="{06A7718C-A027-4CCC-818D-02373F868BEC}"/>
              </a:ext>
            </a:extLst>
          </p:cNvPr>
          <p:cNvSpPr/>
          <p:nvPr/>
        </p:nvSpPr>
        <p:spPr>
          <a:xfrm>
            <a:off x="8900956" y="4859679"/>
            <a:ext cx="2604711" cy="1456845"/>
          </a:xfrm>
          <a:prstGeom prst="wedgeRectCallout">
            <a:avLst>
              <a:gd name="adj1" fmla="val 789"/>
              <a:gd name="adj2" fmla="val -78467"/>
            </a:avLst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7099F75-05B9-4AE9-87DA-FD069B777428}"/>
              </a:ext>
            </a:extLst>
          </p:cNvPr>
          <p:cNvSpPr txBox="1"/>
          <p:nvPr/>
        </p:nvSpPr>
        <p:spPr>
          <a:xfrm>
            <a:off x="3469808" y="4960051"/>
            <a:ext cx="260471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Position it as a way to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turn old age into golden years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Messaging focuses on guaranteed, tax-free income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Spotlight it’s hassle-free and accessible policy-issuance nature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address the complicated attribute attached with it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54A76FC-428F-452E-9ACE-FA7376D03C7F}"/>
              </a:ext>
            </a:extLst>
          </p:cNvPr>
          <p:cNvSpPr txBox="1"/>
          <p:nvPr/>
        </p:nvSpPr>
        <p:spPr>
          <a:xfrm>
            <a:off x="6201087" y="4960051"/>
            <a:ext cx="260471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Position it essential financial tool to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future-proof aspirations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(buying second home, no compromise on passion </a:t>
            </a:r>
            <a:r>
              <a:rPr lang="en-US" sz="11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For Child Savings Plans, emphasis is on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preparedness and enabling “</a:t>
            </a:r>
            <a:r>
              <a:rPr lang="en-US" sz="11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Bachcho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ki </a:t>
            </a:r>
            <a:r>
              <a:rPr lang="en-US" sz="1100" i="1" dirty="0" err="1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khushi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”,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their ambitions without financial stress. 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60DAA87-9AE7-49B2-808E-E6E916FF0A7A}"/>
              </a:ext>
            </a:extLst>
          </p:cNvPr>
          <p:cNvSpPr txBox="1"/>
          <p:nvPr/>
        </p:nvSpPr>
        <p:spPr>
          <a:xfrm>
            <a:off x="8939589" y="4944868"/>
            <a:ext cx="260471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Focus on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demystification of product’s dual nature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position it as a wealth creation tool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Narrative leans toward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goal-based financial planning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 that allows for a “</a:t>
            </a:r>
            <a:r>
              <a:rPr lang="en-US" sz="11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Fikr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-free life” and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 to life-stage-based financial responsibilities</a:t>
            </a:r>
            <a:endParaRPr lang="en-IN" sz="11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31804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DC96191-7EB8-412B-9188-7F98184C1AB1}"/>
              </a:ext>
            </a:extLst>
          </p:cNvPr>
          <p:cNvSpPr txBox="1"/>
          <p:nvPr/>
        </p:nvSpPr>
        <p:spPr>
          <a:xfrm>
            <a:off x="400754" y="909340"/>
            <a:ext cx="26289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CAMPAIGN-FIRST PRESENCE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21E10B-C13F-4F16-A421-2A7D058C5492}"/>
              </a:ext>
            </a:extLst>
          </p:cNvPr>
          <p:cNvSpPr txBox="1"/>
          <p:nvPr/>
        </p:nvSpPr>
        <p:spPr>
          <a:xfrm>
            <a:off x="400754" y="1199262"/>
            <a:ext cx="64394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Operate within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campaign-heavy, product-led content ecosystem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product communication is built around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word associations that reinforce necessity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predictable yet effective narratives. While these associations help simplify consumer understanding and drive rational consideration,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lack differentiation, as all brands operate within the same emotional and functional lexicon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99E143F-D6F4-4509-B537-C821D064D149}"/>
              </a:ext>
            </a:extLst>
          </p:cNvPr>
          <p:cNvSpPr txBox="1"/>
          <p:nvPr/>
        </p:nvSpPr>
        <p:spPr>
          <a:xfrm>
            <a:off x="2537524" y="2245223"/>
            <a:ext cx="23465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TERM INSURANCE:</a:t>
            </a:r>
          </a:p>
          <a:p>
            <a:r>
              <a:rPr lang="en-US" sz="1000" b="1" dirty="0">
                <a:latin typeface="Bahnschrift" panose="020B0502040204020203" pitchFamily="34" charset="0"/>
              </a:rPr>
              <a:t>PROTECTION-FIRST MESSAGING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89C5997-9C65-47F5-8A8F-B72AA4446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0043" y="2625772"/>
            <a:ext cx="1779811" cy="13548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5297E69-4547-4284-9AAB-52C7C7C911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317" y="2667298"/>
            <a:ext cx="1823646" cy="1354856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CC97CD1-B493-4021-877A-F3ED8D198C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546" y="2650212"/>
            <a:ext cx="1883327" cy="1368989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A83E2B9C-4182-4A21-815C-DEB1EED1C5BE}"/>
              </a:ext>
            </a:extLst>
          </p:cNvPr>
          <p:cNvSpPr txBox="1"/>
          <p:nvPr/>
        </p:nvSpPr>
        <p:spPr>
          <a:xfrm>
            <a:off x="434546" y="2250102"/>
            <a:ext cx="23465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RETIREMENT PLANS:</a:t>
            </a:r>
          </a:p>
          <a:p>
            <a:r>
              <a:rPr lang="en-IN" sz="1000" b="1" dirty="0">
                <a:latin typeface="Bahnschrift" panose="020B0502040204020203" pitchFamily="34" charset="0"/>
              </a:rPr>
              <a:t>FEAR-TO-RELIEF MESSAGING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0C1966B-5049-4D18-8B34-E736CD2D41F8}"/>
              </a:ext>
            </a:extLst>
          </p:cNvPr>
          <p:cNvSpPr txBox="1"/>
          <p:nvPr/>
        </p:nvSpPr>
        <p:spPr>
          <a:xfrm>
            <a:off x="4706249" y="2317244"/>
            <a:ext cx="23465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SAVINGS PLANS (ULIP):</a:t>
            </a:r>
          </a:p>
          <a:p>
            <a:r>
              <a:rPr lang="en-IN" sz="1000" b="1" dirty="0">
                <a:latin typeface="Bahnschrift" panose="020B0502040204020203" pitchFamily="34" charset="0"/>
              </a:rPr>
              <a:t>FUTURE PREPAREDNESS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5162590-EA77-4B9D-90B4-351A5AAA4532}"/>
              </a:ext>
            </a:extLst>
          </p:cNvPr>
          <p:cNvCxnSpPr>
            <a:cxnSpLocks/>
          </p:cNvCxnSpPr>
          <p:nvPr/>
        </p:nvCxnSpPr>
        <p:spPr>
          <a:xfrm>
            <a:off x="476774" y="2120579"/>
            <a:ext cx="5989292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0579AE2-66DB-4412-9828-40C6F352FAD4}"/>
              </a:ext>
            </a:extLst>
          </p:cNvPr>
          <p:cNvCxnSpPr/>
          <p:nvPr/>
        </p:nvCxnSpPr>
        <p:spPr>
          <a:xfrm>
            <a:off x="1319647" y="2041866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05C6426-7CB6-4D0C-BECE-82AB07D9E297}"/>
              </a:ext>
            </a:extLst>
          </p:cNvPr>
          <p:cNvCxnSpPr/>
          <p:nvPr/>
        </p:nvCxnSpPr>
        <p:spPr>
          <a:xfrm>
            <a:off x="3287401" y="2026236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D8D4C32-2364-44B8-B04B-16C4A75C7A63}"/>
              </a:ext>
            </a:extLst>
          </p:cNvPr>
          <p:cNvCxnSpPr/>
          <p:nvPr/>
        </p:nvCxnSpPr>
        <p:spPr>
          <a:xfrm>
            <a:off x="5591331" y="2009044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4BB628B8-CF10-4370-8C26-826F0C84D597}"/>
              </a:ext>
            </a:extLst>
          </p:cNvPr>
          <p:cNvSpPr/>
          <p:nvPr/>
        </p:nvSpPr>
        <p:spPr>
          <a:xfrm>
            <a:off x="1" y="198845"/>
            <a:ext cx="6344782" cy="577631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F1E8E8F-9091-45CE-8152-0C03BE549ECA}"/>
              </a:ext>
            </a:extLst>
          </p:cNvPr>
          <p:cNvSpPr txBox="1"/>
          <p:nvPr/>
        </p:nvSpPr>
        <p:spPr>
          <a:xfrm>
            <a:off x="365843" y="348936"/>
            <a:ext cx="372604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SNAPSHOT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FB6E6CE-2DEF-43B2-AF0B-E8941DD265B4}"/>
              </a:ext>
            </a:extLst>
          </p:cNvPr>
          <p:cNvSpPr txBox="1"/>
          <p:nvPr/>
        </p:nvSpPr>
        <p:spPr>
          <a:xfrm>
            <a:off x="400754" y="4209525"/>
            <a:ext cx="51972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TRANSACTIONAL EDUCATION IN MIDDLE FUNNEL CONTENT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1359FF6-D16C-4AF3-AEB4-F41F63B71074}"/>
              </a:ext>
            </a:extLst>
          </p:cNvPr>
          <p:cNvSpPr txBox="1"/>
          <p:nvPr/>
        </p:nvSpPr>
        <p:spPr>
          <a:xfrm>
            <a:off x="400754" y="4424650"/>
            <a:ext cx="1122560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Promoter life insurance brands approach middle-funnel content with a transactional mindset, majorly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prioritizing product explainers over broader category education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While educational content plays a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role in building trust and reducing friction in decision-making, it is often sporadic and secondary to direct product promotions. </a:t>
            </a: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Heavier reliance on animation-based, lending an impersonal nature that might limit engagement</a:t>
            </a:r>
            <a:endParaRPr lang="en-US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E0E06063-3F01-414D-8FA2-6E49198576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8382" y="5498399"/>
            <a:ext cx="1570090" cy="1181978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27E3C1D-CBBB-435E-8529-4035C56C5C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60236" y="5498399"/>
            <a:ext cx="1621846" cy="115653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C263BD9-2AF2-41AB-9C86-C1B9A9860B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3371" y="5475056"/>
            <a:ext cx="1568729" cy="1162502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BAE5CDC8-FF8C-4F4F-95EC-70642CF51B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06769" y="5498399"/>
            <a:ext cx="1568729" cy="1181978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D6875B17-7B64-4CF5-BEDA-1215899538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6774" y="5479644"/>
            <a:ext cx="1499166" cy="1126517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F2566713-4AEF-4ED9-A918-D7CC3D853541}"/>
              </a:ext>
            </a:extLst>
          </p:cNvPr>
          <p:cNvSpPr txBox="1"/>
          <p:nvPr/>
        </p:nvSpPr>
        <p:spPr>
          <a:xfrm>
            <a:off x="1088504" y="5233423"/>
            <a:ext cx="23465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Bahnschrift" panose="020B0502040204020203" pitchFamily="34" charset="0"/>
              </a:rPr>
              <a:t>INSURANCE EDUCATION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62F25F3-D43C-4948-9536-DBF5E4C958A1}"/>
              </a:ext>
            </a:extLst>
          </p:cNvPr>
          <p:cNvSpPr txBox="1"/>
          <p:nvPr/>
        </p:nvSpPr>
        <p:spPr>
          <a:xfrm>
            <a:off x="5077361" y="5219051"/>
            <a:ext cx="23465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Bahnschrift" panose="020B0502040204020203" pitchFamily="34" charset="0"/>
              </a:rPr>
              <a:t>CONSUMER AWARENESS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CA46314-E902-44DC-A27C-A535843C76AA}"/>
              </a:ext>
            </a:extLst>
          </p:cNvPr>
          <p:cNvSpPr txBox="1"/>
          <p:nvPr/>
        </p:nvSpPr>
        <p:spPr>
          <a:xfrm>
            <a:off x="8451340" y="5223748"/>
            <a:ext cx="29628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</a:rPr>
              <a:t>PRODCUCT EXPLAINERS &amp; EVALUATION</a:t>
            </a:r>
            <a:endParaRPr lang="en-IN" sz="1000" b="1" dirty="0">
              <a:latin typeface="Bahnschrift" panose="020B0502040204020203" pitchFamily="34" charset="0"/>
            </a:endParaRPr>
          </a:p>
        </p:txBody>
      </p:sp>
      <p:pic>
        <p:nvPicPr>
          <p:cNvPr id="55" name="Picture 54">
            <a:extLst>
              <a:ext uri="{FF2B5EF4-FFF2-40B4-BE49-F238E27FC236}">
                <a16:creationId xmlns:a16="http://schemas.microsoft.com/office/drawing/2014/main" id="{0C1DFC8B-9EE5-4E56-8BFA-C467D24A2C6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40397" y="5475056"/>
            <a:ext cx="1585268" cy="1220123"/>
          </a:xfrm>
          <a:prstGeom prst="rect">
            <a:avLst/>
          </a:prstGeom>
        </p:spPr>
      </p:pic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30CEA5AC-5765-4970-A5AE-C9B668328DF0}"/>
              </a:ext>
            </a:extLst>
          </p:cNvPr>
          <p:cNvCxnSpPr/>
          <p:nvPr/>
        </p:nvCxnSpPr>
        <p:spPr>
          <a:xfrm>
            <a:off x="406237" y="5136438"/>
            <a:ext cx="11067323" cy="0"/>
          </a:xfrm>
          <a:prstGeom prst="straightConnector1">
            <a:avLst/>
          </a:prstGeom>
          <a:ln>
            <a:solidFill>
              <a:schemeClr val="bg2">
                <a:lumMod val="9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B61B8CB8-A334-43F4-8863-AEA8C04B6380}"/>
              </a:ext>
            </a:extLst>
          </p:cNvPr>
          <p:cNvCxnSpPr/>
          <p:nvPr/>
        </p:nvCxnSpPr>
        <p:spPr>
          <a:xfrm>
            <a:off x="2243872" y="5062598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6F6CDB-596E-489D-BAFA-3FD099F750AC}"/>
              </a:ext>
            </a:extLst>
          </p:cNvPr>
          <p:cNvCxnSpPr/>
          <p:nvPr/>
        </p:nvCxnSpPr>
        <p:spPr>
          <a:xfrm>
            <a:off x="6111189" y="5042095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B80C415A-244C-442D-A3FA-4A83B73DB0D9}"/>
              </a:ext>
            </a:extLst>
          </p:cNvPr>
          <p:cNvCxnSpPr/>
          <p:nvPr/>
        </p:nvCxnSpPr>
        <p:spPr>
          <a:xfrm>
            <a:off x="9642243" y="5042095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6D36B81C-812B-4846-8B7C-3A4896F7815F}"/>
              </a:ext>
            </a:extLst>
          </p:cNvPr>
          <p:cNvSpPr txBox="1"/>
          <p:nvPr/>
        </p:nvSpPr>
        <p:spPr>
          <a:xfrm>
            <a:off x="6680329" y="411721"/>
            <a:ext cx="19896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BRAND PODCASTS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F1D2FA8F-9A5E-4440-9546-50CE9164D3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7227" y="978520"/>
            <a:ext cx="1642718" cy="1261124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363830CC-7A65-467F-9284-0DF4CFB67F2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84019" y="2781505"/>
            <a:ext cx="1706837" cy="1296630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FD3A34A4-7B23-4D31-AB82-95EE5FF8D44C}"/>
              </a:ext>
            </a:extLst>
          </p:cNvPr>
          <p:cNvSpPr txBox="1"/>
          <p:nvPr/>
        </p:nvSpPr>
        <p:spPr>
          <a:xfrm>
            <a:off x="7004418" y="732299"/>
            <a:ext cx="18710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</a:rPr>
              <a:t>CORPORATE CREDIBILITY</a:t>
            </a:r>
            <a:endParaRPr lang="en-IN" sz="1000" b="1" dirty="0">
              <a:highlight>
                <a:srgbClr val="FFFF00"/>
              </a:highlight>
              <a:latin typeface="Bahnschrift" panose="020B0502040204020203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5B382F8-91B9-40DC-AA24-87621F0B872F}"/>
              </a:ext>
            </a:extLst>
          </p:cNvPr>
          <p:cNvSpPr txBox="1"/>
          <p:nvPr/>
        </p:nvSpPr>
        <p:spPr>
          <a:xfrm>
            <a:off x="7004418" y="2547213"/>
            <a:ext cx="187103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</a:rPr>
              <a:t>EMOTIONAL STORYTELLING</a:t>
            </a: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BEF38976-FAF7-4828-9E9F-BE1BD602E953}"/>
              </a:ext>
            </a:extLst>
          </p:cNvPr>
          <p:cNvCxnSpPr>
            <a:cxnSpLocks/>
          </p:cNvCxnSpPr>
          <p:nvPr/>
        </p:nvCxnSpPr>
        <p:spPr>
          <a:xfrm>
            <a:off x="6892871" y="769401"/>
            <a:ext cx="0" cy="1981604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EB7D99B-75D9-4F5A-AA39-FA9104E6E4F1}"/>
              </a:ext>
            </a:extLst>
          </p:cNvPr>
          <p:cNvCxnSpPr>
            <a:cxnSpLocks/>
          </p:cNvCxnSpPr>
          <p:nvPr/>
        </p:nvCxnSpPr>
        <p:spPr>
          <a:xfrm flipV="1">
            <a:off x="6833516" y="866750"/>
            <a:ext cx="126476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04CEF2AE-754A-45E9-80D9-9D85F80A7E5A}"/>
              </a:ext>
            </a:extLst>
          </p:cNvPr>
          <p:cNvCxnSpPr>
            <a:cxnSpLocks/>
          </p:cNvCxnSpPr>
          <p:nvPr/>
        </p:nvCxnSpPr>
        <p:spPr>
          <a:xfrm flipV="1">
            <a:off x="6835840" y="2675451"/>
            <a:ext cx="126476" cy="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B6E82F58-C48C-456E-8105-05C537133B5D}"/>
              </a:ext>
            </a:extLst>
          </p:cNvPr>
          <p:cNvSpPr txBox="1"/>
          <p:nvPr/>
        </p:nvSpPr>
        <p:spPr>
          <a:xfrm>
            <a:off x="8875455" y="411721"/>
            <a:ext cx="22923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SPONSORED FEATURES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pic>
        <p:nvPicPr>
          <p:cNvPr id="87" name="Picture 86">
            <a:hlinkClick r:id="rId14"/>
            <a:extLst>
              <a:ext uri="{FF2B5EF4-FFF2-40B4-BE49-F238E27FC236}">
                <a16:creationId xmlns:a16="http://schemas.microsoft.com/office/drawing/2014/main" id="{8BB1B965-03D4-4F8D-93BC-9EF0CA39AB4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75455" y="698451"/>
            <a:ext cx="2232564" cy="1694978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429F10DA-C983-4C43-BFD1-A101BB6FF8E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864926" y="2955709"/>
            <a:ext cx="1564238" cy="1233090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5D32DE89-7448-4D4B-927B-16790C217CB4}"/>
              </a:ext>
            </a:extLst>
          </p:cNvPr>
          <p:cNvSpPr txBox="1"/>
          <p:nvPr/>
        </p:nvSpPr>
        <p:spPr>
          <a:xfrm>
            <a:off x="8807173" y="2436832"/>
            <a:ext cx="22923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</a:rPr>
              <a:t>CUSTOMER TESTIMONIALS </a:t>
            </a:r>
            <a:endParaRPr lang="en-IN" sz="1200" b="1" dirty="0">
              <a:latin typeface="Bahnschrift" panose="020B0502040204020203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299258D-0C87-44C7-92F0-CD32181AFF64}"/>
              </a:ext>
            </a:extLst>
          </p:cNvPr>
          <p:cNvSpPr txBox="1"/>
          <p:nvPr/>
        </p:nvSpPr>
        <p:spPr>
          <a:xfrm>
            <a:off x="8794125" y="2760028"/>
            <a:ext cx="31750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</a:rPr>
              <a:t>FRAME INSURANCE AS A PROACTIVE STEP </a:t>
            </a:r>
            <a:endParaRPr lang="en-IN" sz="1000" b="1" dirty="0">
              <a:highlight>
                <a:srgbClr val="FFFF00"/>
              </a:highlight>
              <a:latin typeface="Bahnschrift" panose="020B0502040204020203" pitchFamily="34" charset="0"/>
            </a:endParaRPr>
          </a:p>
        </p:txBody>
      </p:sp>
      <p:pic>
        <p:nvPicPr>
          <p:cNvPr id="93" name="Picture 92">
            <a:extLst>
              <a:ext uri="{FF2B5EF4-FFF2-40B4-BE49-F238E27FC236}">
                <a16:creationId xmlns:a16="http://schemas.microsoft.com/office/drawing/2014/main" id="{1D60CBDD-6B54-4240-AF45-643D3E72BED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59652" y="3001081"/>
            <a:ext cx="1564238" cy="1205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46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9697F-2FD2-990E-C08D-F4EA86746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C87FD6-CBF2-BE10-8200-8D5B2B1724AF}"/>
              </a:ext>
            </a:extLst>
          </p:cNvPr>
          <p:cNvSpPr/>
          <p:nvPr/>
        </p:nvSpPr>
        <p:spPr>
          <a:xfrm>
            <a:off x="4665399" y="335601"/>
            <a:ext cx="7510193" cy="522324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B2AE869-EFEA-4239-A748-5AD87D3D0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646" y="1709574"/>
            <a:ext cx="1121555" cy="4529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1CD349-2DBB-BC34-439D-08FED6B1B4C5}"/>
              </a:ext>
            </a:extLst>
          </p:cNvPr>
          <p:cNvSpPr/>
          <p:nvPr/>
        </p:nvSpPr>
        <p:spPr>
          <a:xfrm>
            <a:off x="1" y="3460424"/>
            <a:ext cx="12192000" cy="1077382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63E00C-BF7E-8F00-7484-89C00EE2C2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0" t="11000" r="15768" b="6813"/>
          <a:stretch/>
        </p:blipFill>
        <p:spPr>
          <a:xfrm rot="21341940">
            <a:off x="882451" y="2557185"/>
            <a:ext cx="1336824" cy="15929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70DE33-F5E3-6671-3548-7F3C60D82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604" y="3817916"/>
            <a:ext cx="813862" cy="13320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1F4CA61-31E4-6467-C371-6075A9BEF76E}"/>
              </a:ext>
            </a:extLst>
          </p:cNvPr>
          <p:cNvSpPr txBox="1"/>
          <p:nvPr/>
        </p:nvSpPr>
        <p:spPr>
          <a:xfrm>
            <a:off x="433330" y="2176948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BE THEIR GUIDING COMPASS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9BE79-B739-60A5-5C8C-EE00565FEE69}"/>
              </a:ext>
            </a:extLst>
          </p:cNvPr>
          <p:cNvSpPr txBox="1"/>
          <p:nvPr/>
        </p:nvSpPr>
        <p:spPr>
          <a:xfrm>
            <a:off x="371213" y="3349099"/>
            <a:ext cx="72064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746052-E11F-9436-2F9A-44B6063159C9}"/>
              </a:ext>
            </a:extLst>
          </p:cNvPr>
          <p:cNvSpPr txBox="1"/>
          <p:nvPr/>
        </p:nvSpPr>
        <p:spPr>
          <a:xfrm>
            <a:off x="3899502" y="5059067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UNLOCK THE </a:t>
            </a:r>
          </a:p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UNSEEN &amp; UNHEARD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1BDF53-9CD8-8C1E-0986-BDBCF3B70EE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05" y="2238350"/>
            <a:ext cx="1730602" cy="173060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077AC90-CC76-5D4D-251A-B3B16A2B9AB7}"/>
              </a:ext>
            </a:extLst>
          </p:cNvPr>
          <p:cNvSpPr txBox="1"/>
          <p:nvPr/>
        </p:nvSpPr>
        <p:spPr>
          <a:xfrm>
            <a:off x="4748118" y="2176948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PERSONALISE THEIR JOURNEY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463571E-7816-0E9C-9667-FD36D360AA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2224" y="3991305"/>
            <a:ext cx="1077382" cy="10773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83EA06A-E313-4F15-AA7E-135D7786F836}"/>
              </a:ext>
            </a:extLst>
          </p:cNvPr>
          <p:cNvSpPr txBox="1"/>
          <p:nvPr/>
        </p:nvSpPr>
        <p:spPr>
          <a:xfrm>
            <a:off x="2913174" y="4437223"/>
            <a:ext cx="93153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A8F95C-E3D9-3304-F653-9702AFD0830E}"/>
              </a:ext>
            </a:extLst>
          </p:cNvPr>
          <p:cNvSpPr txBox="1"/>
          <p:nvPr/>
        </p:nvSpPr>
        <p:spPr>
          <a:xfrm>
            <a:off x="6916958" y="5059067"/>
            <a:ext cx="1963479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BE THEIR PULSE </a:t>
            </a:r>
          </a:p>
          <a:p>
            <a:pPr algn="r">
              <a:buNone/>
            </a:pPr>
            <a:r>
              <a:rPr lang="en-US" sz="1450" b="1" dirty="0">
                <a:latin typeface="Bahnschrift" panose="020B0502040204020203" pitchFamily="34" charset="0"/>
              </a:rPr>
              <a:t>ON THE LATEST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7D947DC-073F-67D3-7006-E9BF1C98793B}"/>
              </a:ext>
            </a:extLst>
          </p:cNvPr>
          <p:cNvSpPr txBox="1"/>
          <p:nvPr/>
        </p:nvSpPr>
        <p:spPr>
          <a:xfrm>
            <a:off x="491947" y="367275"/>
            <a:ext cx="792854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MAPPING HOW OUR PEERS ARE</a:t>
            </a:r>
            <a:b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KEEPING UP WITH CATEGORY IMPERATIVES 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B271C01-B3C7-7EDD-3331-F4B0A59125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46" t="29199" r="17609" b="17927"/>
          <a:stretch/>
        </p:blipFill>
        <p:spPr>
          <a:xfrm>
            <a:off x="2695719" y="3830383"/>
            <a:ext cx="1383026" cy="126115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B6FD0D3B-02CE-9D1B-F077-10E780D3CA65}"/>
              </a:ext>
            </a:extLst>
          </p:cNvPr>
          <p:cNvSpPr txBox="1"/>
          <p:nvPr/>
        </p:nvSpPr>
        <p:spPr>
          <a:xfrm>
            <a:off x="2080972" y="5059067"/>
            <a:ext cx="2236277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SHOW THEM </a:t>
            </a:r>
          </a:p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THE BIG PICTURE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C49A285-5B93-FEC5-B905-1E9149B3E845}"/>
              </a:ext>
            </a:extLst>
          </p:cNvPr>
          <p:cNvSpPr txBox="1"/>
          <p:nvPr/>
        </p:nvSpPr>
        <p:spPr>
          <a:xfrm>
            <a:off x="10068826" y="2176948"/>
            <a:ext cx="1825583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SIMPLIFY CHOICES, STREAMLINE DECISIONS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90EA08-ECCB-32EB-4238-9E85A246C544}"/>
              </a:ext>
            </a:extLst>
          </p:cNvPr>
          <p:cNvSpPr txBox="1"/>
          <p:nvPr/>
        </p:nvSpPr>
        <p:spPr>
          <a:xfrm>
            <a:off x="2036784" y="3895705"/>
            <a:ext cx="7639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56514-83BD-E13E-C468-2AE95B495F06}"/>
              </a:ext>
            </a:extLst>
          </p:cNvPr>
          <p:cNvSpPr txBox="1"/>
          <p:nvPr/>
        </p:nvSpPr>
        <p:spPr>
          <a:xfrm>
            <a:off x="4692567" y="3349099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EBC0528-FAAA-2C45-83F2-7B564C86F1A6}"/>
              </a:ext>
            </a:extLst>
          </p:cNvPr>
          <p:cNvSpPr txBox="1"/>
          <p:nvPr/>
        </p:nvSpPr>
        <p:spPr>
          <a:xfrm>
            <a:off x="6082842" y="3895705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7CA29AB-73F0-6794-F9CE-FA60241F1033}"/>
              </a:ext>
            </a:extLst>
          </p:cNvPr>
          <p:cNvCxnSpPr>
            <a:cxnSpLocks/>
          </p:cNvCxnSpPr>
          <p:nvPr/>
        </p:nvCxnSpPr>
        <p:spPr>
          <a:xfrm flipV="1">
            <a:off x="408471" y="2255876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860E005-D4DA-4093-6DFD-08115FE1404B}"/>
              </a:ext>
            </a:extLst>
          </p:cNvPr>
          <p:cNvCxnSpPr>
            <a:cxnSpLocks/>
          </p:cNvCxnSpPr>
          <p:nvPr/>
        </p:nvCxnSpPr>
        <p:spPr>
          <a:xfrm flipV="1">
            <a:off x="2083223" y="4053490"/>
            <a:ext cx="0" cy="1465347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86FFD8F-ECA5-A72E-79DC-E6AA38D0E8A7}"/>
              </a:ext>
            </a:extLst>
          </p:cNvPr>
          <p:cNvCxnSpPr>
            <a:cxnSpLocks/>
          </p:cNvCxnSpPr>
          <p:nvPr/>
        </p:nvCxnSpPr>
        <p:spPr>
          <a:xfrm flipV="1">
            <a:off x="6111679" y="4053490"/>
            <a:ext cx="0" cy="14354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6762818-335C-E595-723D-DA796C9128FD}"/>
              </a:ext>
            </a:extLst>
          </p:cNvPr>
          <p:cNvSpPr txBox="1"/>
          <p:nvPr/>
        </p:nvSpPr>
        <p:spPr>
          <a:xfrm>
            <a:off x="7675507" y="3349099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72933D-2035-A627-00ED-E6BE2FEABFD7}"/>
              </a:ext>
            </a:extLst>
          </p:cNvPr>
          <p:cNvSpPr txBox="1"/>
          <p:nvPr/>
        </p:nvSpPr>
        <p:spPr>
          <a:xfrm>
            <a:off x="9039683" y="3895705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06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301DDF1-7180-9992-B85A-F5F5EC929820}"/>
              </a:ext>
            </a:extLst>
          </p:cNvPr>
          <p:cNvCxnSpPr>
            <a:cxnSpLocks/>
          </p:cNvCxnSpPr>
          <p:nvPr/>
        </p:nvCxnSpPr>
        <p:spPr>
          <a:xfrm flipV="1">
            <a:off x="9033968" y="4053490"/>
            <a:ext cx="0" cy="14354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>
            <a:extLst>
              <a:ext uri="{FF2B5EF4-FFF2-40B4-BE49-F238E27FC236}">
                <a16:creationId xmlns:a16="http://schemas.microsoft.com/office/drawing/2014/main" id="{DB425F77-EF24-110D-6FA1-9554CF6DCE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43"/>
          <a:stretch/>
        </p:blipFill>
        <p:spPr>
          <a:xfrm>
            <a:off x="6381274" y="2100240"/>
            <a:ext cx="1313566" cy="1847869"/>
          </a:xfrm>
          <a:prstGeom prst="rect">
            <a:avLst/>
          </a:prstGeom>
        </p:spPr>
      </p:pic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7DC881D-D771-8074-9084-F37A30BB18DF}"/>
              </a:ext>
            </a:extLst>
          </p:cNvPr>
          <p:cNvCxnSpPr>
            <a:cxnSpLocks/>
          </p:cNvCxnSpPr>
          <p:nvPr/>
        </p:nvCxnSpPr>
        <p:spPr>
          <a:xfrm flipV="1">
            <a:off x="7729169" y="2255876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4E7374F7-3DBA-25B0-F249-F5EC5D7655F1}"/>
              </a:ext>
            </a:extLst>
          </p:cNvPr>
          <p:cNvCxnSpPr>
            <a:cxnSpLocks/>
          </p:cNvCxnSpPr>
          <p:nvPr/>
        </p:nvCxnSpPr>
        <p:spPr>
          <a:xfrm flipV="1">
            <a:off x="4692567" y="2255876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BEDC7DFA-1D3E-DA14-AC8D-8C410CB03B5F}"/>
              </a:ext>
            </a:extLst>
          </p:cNvPr>
          <p:cNvSpPr txBox="1"/>
          <p:nvPr/>
        </p:nvSpPr>
        <p:spPr>
          <a:xfrm>
            <a:off x="7741921" y="2176948"/>
            <a:ext cx="1744289" cy="761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50" b="1" dirty="0">
                <a:latin typeface="Bahnschrift" panose="020B0502040204020203" pitchFamily="34" charset="0"/>
              </a:rPr>
              <a:t>EMPOWER WITH INSIGHT &amp; FORESIGHT</a:t>
            </a:r>
            <a:endParaRPr lang="en-US" sz="13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C8E24B-E57A-C8CD-0C6F-9C05419F99FE}"/>
              </a:ext>
            </a:extLst>
          </p:cNvPr>
          <p:cNvSpPr txBox="1"/>
          <p:nvPr/>
        </p:nvSpPr>
        <p:spPr>
          <a:xfrm>
            <a:off x="10015164" y="3349099"/>
            <a:ext cx="10935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40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07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68E36C0-1CC1-FDE3-EEE5-29BFA1E1923A}"/>
              </a:ext>
            </a:extLst>
          </p:cNvPr>
          <p:cNvCxnSpPr>
            <a:cxnSpLocks/>
          </p:cNvCxnSpPr>
          <p:nvPr/>
        </p:nvCxnSpPr>
        <p:spPr>
          <a:xfrm flipV="1">
            <a:off x="10068826" y="2238349"/>
            <a:ext cx="0" cy="157761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Picture 54">
            <a:extLst>
              <a:ext uri="{FF2B5EF4-FFF2-40B4-BE49-F238E27FC236}">
                <a16:creationId xmlns:a16="http://schemas.microsoft.com/office/drawing/2014/main" id="{9A2A1741-6E07-73DD-8FAA-F37947570C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0" r="29471"/>
          <a:stretch/>
        </p:blipFill>
        <p:spPr>
          <a:xfrm>
            <a:off x="9901821" y="3714131"/>
            <a:ext cx="1986250" cy="177403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E5F26ED-BA61-45ED-B4BD-1D44ECF7B951}"/>
              </a:ext>
            </a:extLst>
          </p:cNvPr>
          <p:cNvSpPr txBox="1"/>
          <p:nvPr/>
        </p:nvSpPr>
        <p:spPr>
          <a:xfrm>
            <a:off x="4748118" y="374052"/>
            <a:ext cx="72734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/>
              <a:t>Creator brands cut across category narratives by contextualizing and demystifying insurance while promoter brands operate within the confines of policy-centric promotions</a:t>
            </a:r>
            <a:endParaRPr lang="en-IN" sz="105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96B041EA-A05E-4950-8E80-2373B3E48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2239951" y="5622934"/>
            <a:ext cx="1121555" cy="4529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46BE2A3-4C94-4E6B-8F65-69C607693B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5027611" y="5614190"/>
            <a:ext cx="1121555" cy="452936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852F868-B580-48CB-BA78-E5BDA5ABF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7708797" y="5622934"/>
            <a:ext cx="1121555" cy="452936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AA8C431-4C0F-4F4B-8C44-8E0410416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5641" y="1712365"/>
            <a:ext cx="1121555" cy="452936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CECA8C7-BE9D-4765-B607-1A34E027AA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3819" y="1709574"/>
            <a:ext cx="1121555" cy="452936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E8DB41F0-8FBD-4BA4-9231-B4462E85F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0839" y="1717726"/>
            <a:ext cx="1121555" cy="452936"/>
          </a:xfrm>
          <a:prstGeom prst="rect">
            <a:avLst/>
          </a:prstGeom>
        </p:spPr>
      </p:pic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509A3332-D895-4581-AD70-A5577C313105}"/>
              </a:ext>
            </a:extLst>
          </p:cNvPr>
          <p:cNvCxnSpPr>
            <a:cxnSpLocks/>
          </p:cNvCxnSpPr>
          <p:nvPr/>
        </p:nvCxnSpPr>
        <p:spPr>
          <a:xfrm flipV="1">
            <a:off x="1230529" y="1543959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757BBD5-4035-4399-958C-BF2C6ECBFEFF}"/>
              </a:ext>
            </a:extLst>
          </p:cNvPr>
          <p:cNvSpPr txBox="1"/>
          <p:nvPr/>
        </p:nvSpPr>
        <p:spPr>
          <a:xfrm>
            <a:off x="-146555" y="1373626"/>
            <a:ext cx="11597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Demystify category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28A701A-1275-4F6B-A124-B23028F66FC4}"/>
              </a:ext>
            </a:extLst>
          </p:cNvPr>
          <p:cNvSpPr txBox="1"/>
          <p:nvPr/>
        </p:nvSpPr>
        <p:spPr>
          <a:xfrm>
            <a:off x="1458938" y="1373626"/>
            <a:ext cx="112155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 in silos 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5E59104-A095-446E-97D4-DD342E38B132}"/>
              </a:ext>
            </a:extLst>
          </p:cNvPr>
          <p:cNvCxnSpPr/>
          <p:nvPr/>
        </p:nvCxnSpPr>
        <p:spPr>
          <a:xfrm>
            <a:off x="989229" y="1543959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05B4F9E3-65CE-4891-AE4D-301EF709E229}"/>
              </a:ext>
            </a:extLst>
          </p:cNvPr>
          <p:cNvCxnSpPr>
            <a:cxnSpLocks/>
          </p:cNvCxnSpPr>
          <p:nvPr/>
        </p:nvCxnSpPr>
        <p:spPr>
          <a:xfrm flipV="1">
            <a:off x="5227368" y="1540887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4BC7AE6-1BC8-4EA5-B016-4A462B4B5F69}"/>
              </a:ext>
            </a:extLst>
          </p:cNvPr>
          <p:cNvCxnSpPr/>
          <p:nvPr/>
        </p:nvCxnSpPr>
        <p:spPr>
          <a:xfrm>
            <a:off x="4986068" y="1540887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C30CEB1-9ACB-4F83-8AB6-8387A5E8E7A8}"/>
              </a:ext>
            </a:extLst>
          </p:cNvPr>
          <p:cNvCxnSpPr>
            <a:cxnSpLocks/>
          </p:cNvCxnSpPr>
          <p:nvPr/>
        </p:nvCxnSpPr>
        <p:spPr>
          <a:xfrm flipV="1">
            <a:off x="8179196" y="1540887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CDC016A4-D0B2-414F-A5F2-3E27B06CDCAB}"/>
              </a:ext>
            </a:extLst>
          </p:cNvPr>
          <p:cNvCxnSpPr/>
          <p:nvPr/>
        </p:nvCxnSpPr>
        <p:spPr>
          <a:xfrm>
            <a:off x="7937896" y="1540887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5CE17E0A-57CE-46B3-AFEC-F1461E75DA62}"/>
              </a:ext>
            </a:extLst>
          </p:cNvPr>
          <p:cNvCxnSpPr>
            <a:cxnSpLocks/>
          </p:cNvCxnSpPr>
          <p:nvPr/>
        </p:nvCxnSpPr>
        <p:spPr>
          <a:xfrm flipV="1">
            <a:off x="10961840" y="1553793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DEB8E14F-7AD6-4A92-9BCD-03AB21DAD1E9}"/>
              </a:ext>
            </a:extLst>
          </p:cNvPr>
          <p:cNvCxnSpPr/>
          <p:nvPr/>
        </p:nvCxnSpPr>
        <p:spPr>
          <a:xfrm>
            <a:off x="10720540" y="1553793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64335984-823B-437D-B635-7F7EFE62AC61}"/>
              </a:ext>
            </a:extLst>
          </p:cNvPr>
          <p:cNvSpPr txBox="1"/>
          <p:nvPr/>
        </p:nvSpPr>
        <p:spPr>
          <a:xfrm>
            <a:off x="3368450" y="1345075"/>
            <a:ext cx="15621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Mirror </a:t>
            </a:r>
          </a:p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Real-life </a:t>
            </a:r>
          </a:p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Choices &amp; triggers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3BDA3F8-4B0F-4967-B5C6-744F3A76A7B4}"/>
              </a:ext>
            </a:extLst>
          </p:cNvPr>
          <p:cNvSpPr txBox="1"/>
          <p:nvPr/>
        </p:nvSpPr>
        <p:spPr>
          <a:xfrm>
            <a:off x="5479489" y="1345075"/>
            <a:ext cx="11215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Tailoring limited</a:t>
            </a:r>
          </a:p>
          <a:p>
            <a:pPr algn="l"/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policy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7704A5CD-E375-4E18-A88F-9D30BBCC43C1}"/>
              </a:ext>
            </a:extLst>
          </p:cNvPr>
          <p:cNvSpPr txBox="1"/>
          <p:nvPr/>
        </p:nvSpPr>
        <p:spPr>
          <a:xfrm>
            <a:off x="6403558" y="1345075"/>
            <a:ext cx="15621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Anticipate </a:t>
            </a:r>
          </a:p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Blind spots &amp; prepare users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D84E410-3A7D-441B-93A1-9693B564DCD6}"/>
              </a:ext>
            </a:extLst>
          </p:cNvPr>
          <p:cNvSpPr txBox="1"/>
          <p:nvPr/>
        </p:nvSpPr>
        <p:spPr>
          <a:xfrm>
            <a:off x="8412191" y="1345075"/>
            <a:ext cx="1273476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Prompt </a:t>
            </a:r>
          </a:p>
          <a:p>
            <a:pPr algn="l"/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Policy-related action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4F9F2A7-D520-4A73-99D6-FF2B95407BB3}"/>
              </a:ext>
            </a:extLst>
          </p:cNvPr>
          <p:cNvSpPr txBox="1"/>
          <p:nvPr/>
        </p:nvSpPr>
        <p:spPr>
          <a:xfrm>
            <a:off x="9599353" y="1325416"/>
            <a:ext cx="115769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 decision making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EB1EE0AF-4CE3-4195-924D-0EA1704A768E}"/>
              </a:ext>
            </a:extLst>
          </p:cNvPr>
          <p:cNvSpPr txBox="1"/>
          <p:nvPr/>
        </p:nvSpPr>
        <p:spPr>
          <a:xfrm>
            <a:off x="11202771" y="1325416"/>
            <a:ext cx="11215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Inform on solutions</a:t>
            </a: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8E0D9D71-6A03-4F81-8910-FC4D47C86B88}"/>
              </a:ext>
            </a:extLst>
          </p:cNvPr>
          <p:cNvCxnSpPr>
            <a:cxnSpLocks/>
          </p:cNvCxnSpPr>
          <p:nvPr/>
        </p:nvCxnSpPr>
        <p:spPr>
          <a:xfrm flipV="1">
            <a:off x="2782444" y="5986718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7283CBAF-7CE7-4712-8818-3B3BACC373E6}"/>
              </a:ext>
            </a:extLst>
          </p:cNvPr>
          <p:cNvCxnSpPr/>
          <p:nvPr/>
        </p:nvCxnSpPr>
        <p:spPr>
          <a:xfrm>
            <a:off x="2541144" y="6247274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ED8EAC31-FADE-49A3-AEE1-518620CC33C9}"/>
              </a:ext>
            </a:extLst>
          </p:cNvPr>
          <p:cNvSpPr txBox="1"/>
          <p:nvPr/>
        </p:nvSpPr>
        <p:spPr>
          <a:xfrm>
            <a:off x="1273812" y="6018651"/>
            <a:ext cx="12782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Contextualize for broader goals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0AEE0FE-4588-4688-8898-E690413CDEA4}"/>
              </a:ext>
            </a:extLst>
          </p:cNvPr>
          <p:cNvSpPr txBox="1"/>
          <p:nvPr/>
        </p:nvSpPr>
        <p:spPr>
          <a:xfrm>
            <a:off x="3023744" y="5909793"/>
            <a:ext cx="127828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US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IN" b="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imited</a:t>
            </a:r>
            <a:r>
              <a:rPr lang="en-IN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milestone moments</a:t>
            </a: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63BE8B9-008F-42A4-B816-44EDF2B36BD2}"/>
              </a:ext>
            </a:extLst>
          </p:cNvPr>
          <p:cNvCxnSpPr>
            <a:cxnSpLocks/>
          </p:cNvCxnSpPr>
          <p:nvPr/>
        </p:nvCxnSpPr>
        <p:spPr>
          <a:xfrm flipV="1">
            <a:off x="5560373" y="5978259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36B4EAE4-E6EB-43EA-A023-50C371B74D8D}"/>
              </a:ext>
            </a:extLst>
          </p:cNvPr>
          <p:cNvCxnSpPr/>
          <p:nvPr/>
        </p:nvCxnSpPr>
        <p:spPr>
          <a:xfrm>
            <a:off x="5319073" y="6238815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TextBox 77">
            <a:extLst>
              <a:ext uri="{FF2B5EF4-FFF2-40B4-BE49-F238E27FC236}">
                <a16:creationId xmlns:a16="http://schemas.microsoft.com/office/drawing/2014/main" id="{CAB3F968-2AF9-405E-B3E8-36E302501372}"/>
              </a:ext>
            </a:extLst>
          </p:cNvPr>
          <p:cNvSpPr txBox="1"/>
          <p:nvPr/>
        </p:nvSpPr>
        <p:spPr>
          <a:xfrm>
            <a:off x="4051741" y="6010192"/>
            <a:ext cx="12782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Tackle overlooked truths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AE1EEBC4-4428-4B15-B399-64BFB99566E8}"/>
              </a:ext>
            </a:extLst>
          </p:cNvPr>
          <p:cNvSpPr txBox="1"/>
          <p:nvPr/>
        </p:nvSpPr>
        <p:spPr>
          <a:xfrm>
            <a:off x="5801673" y="6010192"/>
            <a:ext cx="127828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US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Stick to sanitized narratives</a:t>
            </a:r>
            <a:endParaRPr lang="en-IN" b="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4B3EB9FE-7F19-472E-8D1A-59133C6126CB}"/>
              </a:ext>
            </a:extLst>
          </p:cNvPr>
          <p:cNvCxnSpPr>
            <a:cxnSpLocks/>
          </p:cNvCxnSpPr>
          <p:nvPr/>
        </p:nvCxnSpPr>
        <p:spPr>
          <a:xfrm flipV="1">
            <a:off x="8230724" y="5978259"/>
            <a:ext cx="0" cy="2605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AE2A6AF-DD6A-4913-850F-34F4C9C4AD40}"/>
              </a:ext>
            </a:extLst>
          </p:cNvPr>
          <p:cNvCxnSpPr/>
          <p:nvPr/>
        </p:nvCxnSpPr>
        <p:spPr>
          <a:xfrm>
            <a:off x="7989424" y="6238815"/>
            <a:ext cx="482600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89C3DF75-D7EF-4F50-A808-38365D5CB8DC}"/>
              </a:ext>
            </a:extLst>
          </p:cNvPr>
          <p:cNvSpPr txBox="1"/>
          <p:nvPr/>
        </p:nvSpPr>
        <p:spPr>
          <a:xfrm>
            <a:off x="6722092" y="6010192"/>
            <a:ext cx="127828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Translate timely shifts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7C16C46-E308-4AC7-B75B-4404E48F6616}"/>
              </a:ext>
            </a:extLst>
          </p:cNvPr>
          <p:cNvSpPr txBox="1"/>
          <p:nvPr/>
        </p:nvSpPr>
        <p:spPr>
          <a:xfrm>
            <a:off x="8472024" y="6010192"/>
            <a:ext cx="134503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US" b="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Update without urgency</a:t>
            </a:r>
            <a:endParaRPr lang="en-IN" b="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F2081196-AA5B-45C4-B0C6-FE71342CD7C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flipH="1">
            <a:off x="8990958" y="6551534"/>
            <a:ext cx="198032" cy="193202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E8D41B87-D7F1-45B2-9B1F-062E735828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0800000" flipV="1">
            <a:off x="10291989" y="6569788"/>
            <a:ext cx="260250" cy="195188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3D4D9E62-4C29-401D-BAF6-52C1B2DF69A3}"/>
              </a:ext>
            </a:extLst>
          </p:cNvPr>
          <p:cNvSpPr txBox="1"/>
          <p:nvPr/>
        </p:nvSpPr>
        <p:spPr>
          <a:xfrm>
            <a:off x="9135922" y="6535019"/>
            <a:ext cx="14790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US" sz="900" dirty="0"/>
              <a:t>CREATOR BRANDS</a:t>
            </a:r>
            <a:endParaRPr lang="en-IN" sz="900" dirty="0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9C5D797-7E19-4D48-9130-DDDB63CD133A}"/>
              </a:ext>
            </a:extLst>
          </p:cNvPr>
          <p:cNvSpPr txBox="1"/>
          <p:nvPr/>
        </p:nvSpPr>
        <p:spPr>
          <a:xfrm>
            <a:off x="10499171" y="6535019"/>
            <a:ext cx="147901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>
              <a:defRPr sz="1100" b="1">
                <a:latin typeface="Bahnschrift" panose="020B0502040204020203" pitchFamily="34" charset="0"/>
              </a:defRPr>
            </a:lvl1pPr>
          </a:lstStyle>
          <a:p>
            <a:pPr algn="l"/>
            <a:r>
              <a:rPr lang="en-US" sz="900" dirty="0"/>
              <a:t>PROMOTER BRANDS</a:t>
            </a:r>
            <a:endParaRPr lang="en-IN" sz="900" dirty="0"/>
          </a:p>
        </p:txBody>
      </p:sp>
    </p:spTree>
    <p:extLst>
      <p:ext uri="{BB962C8B-B14F-4D97-AF65-F5344CB8AC3E}">
        <p14:creationId xmlns:p14="http://schemas.microsoft.com/office/powerpoint/2010/main" val="23004265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5D7C7EC2-784D-36CE-A65D-52A2A9C219A8}"/>
              </a:ext>
            </a:extLst>
          </p:cNvPr>
          <p:cNvSpPr txBox="1"/>
          <p:nvPr/>
        </p:nvSpPr>
        <p:spPr>
          <a:xfrm>
            <a:off x="1229463" y="3020592"/>
            <a:ext cx="44074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4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BEYOND THE CATEGORY, ALSO LIE</a:t>
            </a:r>
            <a:b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2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OPPORTUNITIES TO ‘CONNECT’ WITH MODERN MINDSET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C56790-07DA-2C8E-49C2-938923829FBB}"/>
              </a:ext>
            </a:extLst>
          </p:cNvPr>
          <p:cNvCxnSpPr>
            <a:cxnSpLocks/>
          </p:cNvCxnSpPr>
          <p:nvPr/>
        </p:nvCxnSpPr>
        <p:spPr>
          <a:xfrm>
            <a:off x="1271796" y="4051069"/>
            <a:ext cx="436509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D0C9FE31-3529-756C-0936-B8207B8891DE}"/>
              </a:ext>
            </a:extLst>
          </p:cNvPr>
          <p:cNvSpPr/>
          <p:nvPr/>
        </p:nvSpPr>
        <p:spPr>
          <a:xfrm>
            <a:off x="7952509" y="1016020"/>
            <a:ext cx="5554869" cy="5554869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0ED7CD-A1C7-CA33-A720-79D0F8BA1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37" t="19930" b="43718"/>
          <a:stretch/>
        </p:blipFill>
        <p:spPr>
          <a:xfrm>
            <a:off x="7984681" y="684464"/>
            <a:ext cx="2514198" cy="33666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BD54800-3FD3-A8A7-20B8-B51D8D6FC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2" t="62482" r="-1" b="16616"/>
          <a:stretch/>
        </p:blipFill>
        <p:spPr>
          <a:xfrm>
            <a:off x="6981568" y="4405560"/>
            <a:ext cx="3849967" cy="17061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BDBCE3D-F082-9485-4818-15C58664B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8596" r="43253" b="-1"/>
          <a:stretch/>
        </p:blipFill>
        <p:spPr>
          <a:xfrm>
            <a:off x="4983492" y="4670532"/>
            <a:ext cx="3622413" cy="250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9590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30367-C859-AB07-020D-D2C0A131F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0A96E2C-572C-CB63-0DA1-F7E5C1B5BEB2}"/>
              </a:ext>
            </a:extLst>
          </p:cNvPr>
          <p:cNvCxnSpPr>
            <a:cxnSpLocks/>
          </p:cNvCxnSpPr>
          <p:nvPr/>
        </p:nvCxnSpPr>
        <p:spPr>
          <a:xfrm>
            <a:off x="0" y="1020867"/>
            <a:ext cx="12192000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F2E9979-D0AB-04CE-9AE7-DBBDEBAD81E6}"/>
              </a:ext>
            </a:extLst>
          </p:cNvPr>
          <p:cNvSpPr txBox="1"/>
          <p:nvPr/>
        </p:nvSpPr>
        <p:spPr>
          <a:xfrm>
            <a:off x="1011943" y="1303265"/>
            <a:ext cx="19924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NON-CONFORMITY</a:t>
            </a:r>
            <a:b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TRADITIONS &amp; VALUE</a:t>
            </a:r>
            <a:endParaRPr lang="en-IN" sz="12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7871220-04D1-484E-A300-31BD07453B42}"/>
              </a:ext>
            </a:extLst>
          </p:cNvPr>
          <p:cNvSpPr txBox="1"/>
          <p:nvPr/>
        </p:nvSpPr>
        <p:spPr>
          <a:xfrm>
            <a:off x="607332" y="859285"/>
            <a:ext cx="2858668" cy="323165"/>
          </a:xfrm>
          <a:prstGeom prst="rect">
            <a:avLst/>
          </a:prstGeom>
          <a:solidFill>
            <a:srgbClr val="FDD72C"/>
          </a:solidFill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LIFESTYLE CHOICES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2A6DD07-290F-7B49-FB54-606E6CDCB123}"/>
              </a:ext>
            </a:extLst>
          </p:cNvPr>
          <p:cNvCxnSpPr>
            <a:cxnSpLocks/>
          </p:cNvCxnSpPr>
          <p:nvPr/>
        </p:nvCxnSpPr>
        <p:spPr>
          <a:xfrm>
            <a:off x="607332" y="1073040"/>
            <a:ext cx="0" cy="35154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AC9B357-0E42-859B-771C-078158DCE06E}"/>
              </a:ext>
            </a:extLst>
          </p:cNvPr>
          <p:cNvCxnSpPr>
            <a:cxnSpLocks/>
          </p:cNvCxnSpPr>
          <p:nvPr/>
        </p:nvCxnSpPr>
        <p:spPr>
          <a:xfrm>
            <a:off x="3466000" y="1073040"/>
            <a:ext cx="0" cy="368591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AB6B038F-59D9-4BE8-0CF0-A95095C68735}"/>
              </a:ext>
            </a:extLst>
          </p:cNvPr>
          <p:cNvSpPr txBox="1"/>
          <p:nvPr/>
        </p:nvSpPr>
        <p:spPr>
          <a:xfrm>
            <a:off x="802843" y="1876532"/>
            <a:ext cx="258490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Lifestyle of individuality &amp; self-expression, prioritizing experiences &amp; independence, redefining what living, success &amp; happiness mean in today’s world.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26" name="Straight Connector 1025">
            <a:extLst>
              <a:ext uri="{FF2B5EF4-FFF2-40B4-BE49-F238E27FC236}">
                <a16:creationId xmlns:a16="http://schemas.microsoft.com/office/drawing/2014/main" id="{27EA1DB9-DE7C-AB23-71AD-D67CBB0A555B}"/>
              </a:ext>
            </a:extLst>
          </p:cNvPr>
          <p:cNvCxnSpPr>
            <a:cxnSpLocks/>
          </p:cNvCxnSpPr>
          <p:nvPr/>
        </p:nvCxnSpPr>
        <p:spPr>
          <a:xfrm>
            <a:off x="912981" y="1851565"/>
            <a:ext cx="22983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0B1846E9-8079-953C-DE63-063715A080D8}"/>
              </a:ext>
            </a:extLst>
          </p:cNvPr>
          <p:cNvSpPr/>
          <p:nvPr/>
        </p:nvSpPr>
        <p:spPr>
          <a:xfrm>
            <a:off x="-121554" y="4523025"/>
            <a:ext cx="4699773" cy="4699773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B3CE15-9412-DC3A-5DEC-D1C4C0D352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4" r="9394"/>
          <a:stretch/>
        </p:blipFill>
        <p:spPr>
          <a:xfrm>
            <a:off x="-250444" y="3830356"/>
            <a:ext cx="2326850" cy="30387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8EC0218-B67F-885F-211F-BC2D31B47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5" t="14461" r="36608"/>
          <a:stretch/>
        </p:blipFill>
        <p:spPr>
          <a:xfrm>
            <a:off x="2724986" y="3741574"/>
            <a:ext cx="1624364" cy="46711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0608A6-3277-9714-8B72-1742B75CB2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1" t="25980" r="27445" b="13833"/>
          <a:stretch/>
        </p:blipFill>
        <p:spPr>
          <a:xfrm>
            <a:off x="1531297" y="4165599"/>
            <a:ext cx="1845735" cy="2692401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BD9D7B7-3D83-CF98-692C-FD5B5E425E15}"/>
              </a:ext>
            </a:extLst>
          </p:cNvPr>
          <p:cNvSpPr txBox="1"/>
          <p:nvPr/>
        </p:nvSpPr>
        <p:spPr>
          <a:xfrm>
            <a:off x="8640918" y="864304"/>
            <a:ext cx="2858668" cy="323165"/>
          </a:xfrm>
          <a:prstGeom prst="rect">
            <a:avLst/>
          </a:prstGeom>
          <a:solidFill>
            <a:srgbClr val="8E1A61"/>
          </a:solidFill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MINDSET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274D0FBE-B9A0-13AE-F8A0-31DA6D167E9B}"/>
              </a:ext>
            </a:extLst>
          </p:cNvPr>
          <p:cNvCxnSpPr>
            <a:cxnSpLocks/>
          </p:cNvCxnSpPr>
          <p:nvPr/>
        </p:nvCxnSpPr>
        <p:spPr>
          <a:xfrm>
            <a:off x="8640918" y="1073040"/>
            <a:ext cx="0" cy="46421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68E84E7B-F3C0-4B35-4252-3F1E43E2E202}"/>
              </a:ext>
            </a:extLst>
          </p:cNvPr>
          <p:cNvCxnSpPr>
            <a:cxnSpLocks/>
          </p:cNvCxnSpPr>
          <p:nvPr/>
        </p:nvCxnSpPr>
        <p:spPr>
          <a:xfrm>
            <a:off x="11499586" y="1073040"/>
            <a:ext cx="0" cy="29837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9" name="Straight Connector 1028">
            <a:extLst>
              <a:ext uri="{FF2B5EF4-FFF2-40B4-BE49-F238E27FC236}">
                <a16:creationId xmlns:a16="http://schemas.microsoft.com/office/drawing/2014/main" id="{FD3E985A-881F-4DBC-E515-2D7B27E1626D}"/>
              </a:ext>
            </a:extLst>
          </p:cNvPr>
          <p:cNvCxnSpPr>
            <a:cxnSpLocks/>
          </p:cNvCxnSpPr>
          <p:nvPr/>
        </p:nvCxnSpPr>
        <p:spPr>
          <a:xfrm>
            <a:off x="9001558" y="1851565"/>
            <a:ext cx="22983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TextBox 1029">
            <a:extLst>
              <a:ext uri="{FF2B5EF4-FFF2-40B4-BE49-F238E27FC236}">
                <a16:creationId xmlns:a16="http://schemas.microsoft.com/office/drawing/2014/main" id="{1E79C4B0-B1F9-58EC-F08A-42BD4563B180}"/>
              </a:ext>
            </a:extLst>
          </p:cNvPr>
          <p:cNvSpPr txBox="1"/>
          <p:nvPr/>
        </p:nvSpPr>
        <p:spPr>
          <a:xfrm>
            <a:off x="8735522" y="1303265"/>
            <a:ext cx="2564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FINANCIALLY AWARE, BUT UNSURE OF THE END GAME.</a:t>
            </a:r>
            <a:endParaRPr lang="en-IN" sz="12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2" name="TextBox 1031">
            <a:extLst>
              <a:ext uri="{FF2B5EF4-FFF2-40B4-BE49-F238E27FC236}">
                <a16:creationId xmlns:a16="http://schemas.microsoft.com/office/drawing/2014/main" id="{A89B993C-8BB1-CEF7-5EAD-E07960A53690}"/>
              </a:ext>
            </a:extLst>
          </p:cNvPr>
          <p:cNvSpPr txBox="1"/>
          <p:nvPr/>
        </p:nvSpPr>
        <p:spPr>
          <a:xfrm>
            <a:off x="8788083" y="1876532"/>
            <a:ext cx="25643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 inner turmoil reflecting s a deeper, unresolved tension between what they know and how they feel about their financial standing – aware of the path, unsure of the destination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A6924A-B296-47E0-C85B-53090C40B202}"/>
              </a:ext>
            </a:extLst>
          </p:cNvPr>
          <p:cNvSpPr/>
          <p:nvPr/>
        </p:nvSpPr>
        <p:spPr>
          <a:xfrm>
            <a:off x="11787674" y="3185421"/>
            <a:ext cx="1156515" cy="1156515"/>
          </a:xfrm>
          <a:prstGeom prst="ellipse">
            <a:avLst/>
          </a:prstGeom>
          <a:solidFill>
            <a:srgbClr val="8E1A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C8E95CD-89FD-3D40-0F6B-20686F1BA02B}"/>
              </a:ext>
            </a:extLst>
          </p:cNvPr>
          <p:cNvSpPr/>
          <p:nvPr/>
        </p:nvSpPr>
        <p:spPr>
          <a:xfrm>
            <a:off x="8454915" y="4056835"/>
            <a:ext cx="5107523" cy="5107523"/>
          </a:xfrm>
          <a:prstGeom prst="ellipse">
            <a:avLst/>
          </a:prstGeom>
          <a:solidFill>
            <a:srgbClr val="8E1A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0F32DF6-AD1A-7496-7C11-983B19F8C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16726" r="31826"/>
          <a:stretch/>
        </p:blipFill>
        <p:spPr>
          <a:xfrm>
            <a:off x="10489105" y="3406375"/>
            <a:ext cx="2145492" cy="3750454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4C07A4F6-69EC-D09A-B504-AE5A47CCF7A5}"/>
              </a:ext>
            </a:extLst>
          </p:cNvPr>
          <p:cNvGrpSpPr/>
          <p:nvPr/>
        </p:nvGrpSpPr>
        <p:grpSpPr>
          <a:xfrm>
            <a:off x="8611103" y="4429714"/>
            <a:ext cx="2564340" cy="2555876"/>
            <a:chOff x="10636201" y="4613617"/>
            <a:chExt cx="2564340" cy="2555876"/>
          </a:xfrm>
        </p:grpSpPr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69A5AA8-E49D-3715-C649-816A43B75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/>
            <a:stretch/>
          </p:blipFill>
          <p:spPr>
            <a:xfrm flipH="1">
              <a:off x="10636201" y="4613617"/>
              <a:ext cx="2564340" cy="2555876"/>
            </a:xfrm>
            <a:prstGeom prst="rect">
              <a:avLst/>
            </a:prstGeom>
          </p:spPr>
        </p:pic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9F6AE270-2AB9-813A-89CD-C8B46BF67A33}"/>
                </a:ext>
              </a:extLst>
            </p:cNvPr>
            <p:cNvSpPr/>
            <p:nvPr/>
          </p:nvSpPr>
          <p:spPr>
            <a:xfrm>
              <a:off x="11557799" y="5431719"/>
              <a:ext cx="317091" cy="507183"/>
            </a:xfrm>
            <a:custGeom>
              <a:avLst/>
              <a:gdLst>
                <a:gd name="connsiteX0" fmla="*/ 28298 w 371535"/>
                <a:gd name="connsiteY0" fmla="*/ 51887 h 594265"/>
                <a:gd name="connsiteX1" fmla="*/ 35386 w 371535"/>
                <a:gd name="connsiteY1" fmla="*/ 455924 h 594265"/>
                <a:gd name="connsiteX2" fmla="*/ 212596 w 371535"/>
                <a:gd name="connsiteY2" fmla="*/ 590603 h 594265"/>
                <a:gd name="connsiteX3" fmla="*/ 347275 w 371535"/>
                <a:gd name="connsiteY3" fmla="*/ 335422 h 594265"/>
                <a:gd name="connsiteX4" fmla="*/ 340186 w 371535"/>
                <a:gd name="connsiteY4" fmla="*/ 37710 h 594265"/>
                <a:gd name="connsiteX5" fmla="*/ 28298 w 371535"/>
                <a:gd name="connsiteY5" fmla="*/ 51887 h 5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1535" h="594265">
                  <a:moveTo>
                    <a:pt x="28298" y="51887"/>
                  </a:moveTo>
                  <a:cubicBezTo>
                    <a:pt x="-22502" y="121589"/>
                    <a:pt x="4670" y="366138"/>
                    <a:pt x="35386" y="455924"/>
                  </a:cubicBezTo>
                  <a:cubicBezTo>
                    <a:pt x="66102" y="545710"/>
                    <a:pt x="160615" y="610687"/>
                    <a:pt x="212596" y="590603"/>
                  </a:cubicBezTo>
                  <a:cubicBezTo>
                    <a:pt x="264578" y="570519"/>
                    <a:pt x="326010" y="427571"/>
                    <a:pt x="347275" y="335422"/>
                  </a:cubicBezTo>
                  <a:cubicBezTo>
                    <a:pt x="368540" y="243273"/>
                    <a:pt x="392168" y="87329"/>
                    <a:pt x="340186" y="37710"/>
                  </a:cubicBezTo>
                  <a:cubicBezTo>
                    <a:pt x="288205" y="-11909"/>
                    <a:pt x="79098" y="-17815"/>
                    <a:pt x="28298" y="51887"/>
                  </a:cubicBezTo>
                  <a:close/>
                </a:path>
              </a:pathLst>
            </a:custGeom>
            <a:solidFill>
              <a:srgbClr val="F59F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031" name="Picture 1030">
            <a:extLst>
              <a:ext uri="{FF2B5EF4-FFF2-40B4-BE49-F238E27FC236}">
                <a16:creationId xmlns:a16="http://schemas.microsoft.com/office/drawing/2014/main" id="{81E33846-3452-3FDE-1C75-8E223670E9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005" y="5327116"/>
            <a:ext cx="1649553" cy="1649553"/>
          </a:xfrm>
          <a:prstGeom prst="rect">
            <a:avLst/>
          </a:prstGeom>
        </p:spPr>
      </p:pic>
      <p:sp>
        <p:nvSpPr>
          <p:cNvPr id="1033" name="TextBox 1032">
            <a:extLst>
              <a:ext uri="{FF2B5EF4-FFF2-40B4-BE49-F238E27FC236}">
                <a16:creationId xmlns:a16="http://schemas.microsoft.com/office/drawing/2014/main" id="{C0786C24-B3DF-ABAD-D770-BC02AD61C22C}"/>
              </a:ext>
            </a:extLst>
          </p:cNvPr>
          <p:cNvSpPr txBox="1"/>
          <p:nvPr/>
        </p:nvSpPr>
        <p:spPr>
          <a:xfrm>
            <a:off x="607332" y="280945"/>
            <a:ext cx="64080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dirty="0">
                <a:solidFill>
                  <a:srgbClr val="2A2A2A"/>
                </a:solidFill>
                <a:effectLst/>
                <a:latin typeface="Bahnschrift" panose="020B0502040204020203" pitchFamily="34" charset="0"/>
              </a:rPr>
              <a:t>RECAPPING THE MINDSET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3CB1718-E18F-17C1-8C5C-50E7824424D3}"/>
              </a:ext>
            </a:extLst>
          </p:cNvPr>
          <p:cNvSpPr txBox="1"/>
          <p:nvPr/>
        </p:nvSpPr>
        <p:spPr>
          <a:xfrm>
            <a:off x="4901665" y="1303265"/>
            <a:ext cx="2564341" cy="46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STATUS-SEEKING SPENDING, FREEDOM-FOCUSSED SAVINGS</a:t>
            </a:r>
            <a:endParaRPr lang="en-IN" sz="1200" b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5CC165-949B-9076-14A7-1056BBD35CA1}"/>
              </a:ext>
            </a:extLst>
          </p:cNvPr>
          <p:cNvSpPr txBox="1"/>
          <p:nvPr/>
        </p:nvSpPr>
        <p:spPr>
          <a:xfrm>
            <a:off x="4801272" y="883921"/>
            <a:ext cx="2858668" cy="323165"/>
          </a:xfrm>
          <a:prstGeom prst="rect">
            <a:avLst/>
          </a:prstGeom>
          <a:solidFill>
            <a:srgbClr val="C91429"/>
          </a:solidFill>
        </p:spPr>
        <p:txBody>
          <a:bodyPr wrap="square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MANAGEMENT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7C44D17-D5DD-7515-FF32-876F4DD726DF}"/>
              </a:ext>
            </a:extLst>
          </p:cNvPr>
          <p:cNvCxnSpPr>
            <a:cxnSpLocks/>
          </p:cNvCxnSpPr>
          <p:nvPr/>
        </p:nvCxnSpPr>
        <p:spPr>
          <a:xfrm>
            <a:off x="4801272" y="1073040"/>
            <a:ext cx="0" cy="512508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9387570-7421-F83E-073A-1AF1E88EF833}"/>
              </a:ext>
            </a:extLst>
          </p:cNvPr>
          <p:cNvCxnSpPr>
            <a:cxnSpLocks/>
          </p:cNvCxnSpPr>
          <p:nvPr/>
        </p:nvCxnSpPr>
        <p:spPr>
          <a:xfrm>
            <a:off x="7659940" y="1073040"/>
            <a:ext cx="0" cy="46421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7" name="TextBox 1026">
            <a:extLst>
              <a:ext uri="{FF2B5EF4-FFF2-40B4-BE49-F238E27FC236}">
                <a16:creationId xmlns:a16="http://schemas.microsoft.com/office/drawing/2014/main" id="{F5473B47-DC68-3E56-9183-7894C3A5DB96}"/>
              </a:ext>
            </a:extLst>
          </p:cNvPr>
          <p:cNvSpPr txBox="1"/>
          <p:nvPr/>
        </p:nvSpPr>
        <p:spPr>
          <a:xfrm>
            <a:off x="4998729" y="1876532"/>
            <a:ext cx="244747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tug-of-war between indulgence and restraint, desire to live in the moment, but also brace for the future and control their destiny tomorrow.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028" name="Straight Connector 1027">
            <a:extLst>
              <a:ext uri="{FF2B5EF4-FFF2-40B4-BE49-F238E27FC236}">
                <a16:creationId xmlns:a16="http://schemas.microsoft.com/office/drawing/2014/main" id="{0903D1A7-72FB-03E9-02D2-12820E62A6CA}"/>
              </a:ext>
            </a:extLst>
          </p:cNvPr>
          <p:cNvCxnSpPr>
            <a:cxnSpLocks/>
          </p:cNvCxnSpPr>
          <p:nvPr/>
        </p:nvCxnSpPr>
        <p:spPr>
          <a:xfrm>
            <a:off x="5089598" y="1851565"/>
            <a:ext cx="229830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943B5A02-E744-36AF-A481-F2145A9CCE0D}"/>
              </a:ext>
            </a:extLst>
          </p:cNvPr>
          <p:cNvSpPr/>
          <p:nvPr/>
        </p:nvSpPr>
        <p:spPr>
          <a:xfrm>
            <a:off x="4678217" y="5274004"/>
            <a:ext cx="3436387" cy="3436387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B843852-2E5D-8E96-3097-0D01542B6D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0" t="23314" r="22396"/>
          <a:stretch/>
        </p:blipFill>
        <p:spPr>
          <a:xfrm>
            <a:off x="4427623" y="3614514"/>
            <a:ext cx="1375560" cy="3260221"/>
          </a:xfrm>
          <a:prstGeom prst="rect">
            <a:avLst/>
          </a:prstGeom>
        </p:spPr>
      </p:pic>
      <p:pic>
        <p:nvPicPr>
          <p:cNvPr id="1034" name="Picture 1033">
            <a:extLst>
              <a:ext uri="{FF2B5EF4-FFF2-40B4-BE49-F238E27FC236}">
                <a16:creationId xmlns:a16="http://schemas.microsoft.com/office/drawing/2014/main" id="{ABBE6F0F-88F8-A302-AE13-7B4854250C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055" y="3772285"/>
            <a:ext cx="3974059" cy="397405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D50F7E2-7030-B74F-A0E7-49FE5BFFE2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1" t="32101" r="19084" b="11776"/>
          <a:stretch/>
        </p:blipFill>
        <p:spPr>
          <a:xfrm rot="12641953">
            <a:off x="5006906" y="5310526"/>
            <a:ext cx="3588766" cy="23814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EAC1E8-BB8C-3A78-B5ED-7E2007EB8DF7}"/>
              </a:ext>
            </a:extLst>
          </p:cNvPr>
          <p:cNvSpPr txBox="1"/>
          <p:nvPr/>
        </p:nvSpPr>
        <p:spPr>
          <a:xfrm>
            <a:off x="356587" y="3409452"/>
            <a:ext cx="1992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CHILD-FREE &amp; LOVING IT</a:t>
            </a:r>
            <a:endParaRPr lang="en-IN" sz="10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7741D7-DDF8-3B6F-C953-AC3075E5E349}"/>
              </a:ext>
            </a:extLst>
          </p:cNvPr>
          <p:cNvSpPr txBox="1"/>
          <p:nvPr/>
        </p:nvSpPr>
        <p:spPr>
          <a:xfrm>
            <a:off x="2657967" y="3130538"/>
            <a:ext cx="1992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ALWAYS-ON-THE-GO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05B895-9ADA-7EB2-2D6E-F513296D5695}"/>
              </a:ext>
            </a:extLst>
          </p:cNvPr>
          <p:cNvSpPr txBox="1"/>
          <p:nvPr/>
        </p:nvSpPr>
        <p:spPr>
          <a:xfrm>
            <a:off x="1329144" y="3784781"/>
            <a:ext cx="23778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CHOOSING SELF, OVER SETTLING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E6B6CB-8BED-105D-2DE8-98A176375953}"/>
              </a:ext>
            </a:extLst>
          </p:cNvPr>
          <p:cNvSpPr txBox="1"/>
          <p:nvPr/>
        </p:nvSpPr>
        <p:spPr>
          <a:xfrm>
            <a:off x="4362329" y="3360473"/>
            <a:ext cx="23778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BORROWING FOR THE GRAM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127C05-215B-831F-9C7F-7B964B3A350F}"/>
              </a:ext>
            </a:extLst>
          </p:cNvPr>
          <p:cNvSpPr txBox="1"/>
          <p:nvPr/>
        </p:nvSpPr>
        <p:spPr>
          <a:xfrm>
            <a:off x="5472578" y="4179036"/>
            <a:ext cx="1992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ALWAYS-ON-THE-GO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75A523-F309-5176-67B8-76A0A51A5835}"/>
              </a:ext>
            </a:extLst>
          </p:cNvPr>
          <p:cNvSpPr txBox="1"/>
          <p:nvPr/>
        </p:nvSpPr>
        <p:spPr>
          <a:xfrm>
            <a:off x="6462079" y="3130538"/>
            <a:ext cx="19924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SPENDING-BEYOND-MEANS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D5F9A3-8BE4-96CD-9398-BA2ED8F603EE}"/>
              </a:ext>
            </a:extLst>
          </p:cNvPr>
          <p:cNvSpPr txBox="1"/>
          <p:nvPr/>
        </p:nvSpPr>
        <p:spPr>
          <a:xfrm>
            <a:off x="10791170" y="2960362"/>
            <a:ext cx="126902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“I’M MY PARENT’S RETIREMEMT PLAN”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6676EC-ABA0-275C-211F-23FEE8C54F05}"/>
              </a:ext>
            </a:extLst>
          </p:cNvPr>
          <p:cNvSpPr txBox="1"/>
          <p:nvPr/>
        </p:nvSpPr>
        <p:spPr>
          <a:xfrm>
            <a:off x="9436430" y="3598546"/>
            <a:ext cx="128908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ALWAYS ‘FEEL’ SHORT, EVEN WHEN I’M NOT”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F711A6-3C57-2C25-5D88-6B279AFF9600}"/>
              </a:ext>
            </a:extLst>
          </p:cNvPr>
          <p:cNvSpPr txBox="1"/>
          <p:nvPr/>
        </p:nvSpPr>
        <p:spPr>
          <a:xfrm>
            <a:off x="8286131" y="3130538"/>
            <a:ext cx="18528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“THEIR OLD SCHOOL ADVICE IS HOLDING ME BACK”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38B5E79-1665-CB6A-31FD-23A5E89872B1}"/>
              </a:ext>
            </a:extLst>
          </p:cNvPr>
          <p:cNvCxnSpPr>
            <a:cxnSpLocks/>
          </p:cNvCxnSpPr>
          <p:nvPr/>
        </p:nvCxnSpPr>
        <p:spPr>
          <a:xfrm flipV="1">
            <a:off x="1168492" y="3732711"/>
            <a:ext cx="0" cy="56943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E186921-04F4-EE6C-EBB8-42A2D2E5DC31}"/>
              </a:ext>
            </a:extLst>
          </p:cNvPr>
          <p:cNvCxnSpPr>
            <a:cxnSpLocks/>
          </p:cNvCxnSpPr>
          <p:nvPr/>
        </p:nvCxnSpPr>
        <p:spPr>
          <a:xfrm flipV="1">
            <a:off x="2052989" y="4302147"/>
            <a:ext cx="0" cy="117399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DED7961-5D6B-ED96-D2DA-B899CE9A442D}"/>
              </a:ext>
            </a:extLst>
          </p:cNvPr>
          <p:cNvCxnSpPr>
            <a:cxnSpLocks/>
          </p:cNvCxnSpPr>
          <p:nvPr/>
        </p:nvCxnSpPr>
        <p:spPr>
          <a:xfrm flipV="1">
            <a:off x="5334751" y="3596163"/>
            <a:ext cx="0" cy="11627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071DDDF-D753-99F9-55E4-86230097F1E3}"/>
              </a:ext>
            </a:extLst>
          </p:cNvPr>
          <p:cNvCxnSpPr>
            <a:cxnSpLocks/>
          </p:cNvCxnSpPr>
          <p:nvPr/>
        </p:nvCxnSpPr>
        <p:spPr>
          <a:xfrm flipV="1">
            <a:off x="6096000" y="4523025"/>
            <a:ext cx="0" cy="11627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BAA25FF-5FDD-88CB-13F7-EEA7100E7F9D}"/>
              </a:ext>
            </a:extLst>
          </p:cNvPr>
          <p:cNvCxnSpPr>
            <a:cxnSpLocks/>
          </p:cNvCxnSpPr>
          <p:nvPr/>
        </p:nvCxnSpPr>
        <p:spPr>
          <a:xfrm flipV="1">
            <a:off x="7342381" y="3425666"/>
            <a:ext cx="0" cy="11627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E99D77E-6475-7D24-A13E-9EF1FF184E67}"/>
              </a:ext>
            </a:extLst>
          </p:cNvPr>
          <p:cNvCxnSpPr>
            <a:cxnSpLocks/>
          </p:cNvCxnSpPr>
          <p:nvPr/>
        </p:nvCxnSpPr>
        <p:spPr>
          <a:xfrm flipV="1">
            <a:off x="9273588" y="3655673"/>
            <a:ext cx="0" cy="209932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126EED0-C567-99DE-57E3-1E2E09BF65CD}"/>
              </a:ext>
            </a:extLst>
          </p:cNvPr>
          <p:cNvCxnSpPr>
            <a:cxnSpLocks/>
          </p:cNvCxnSpPr>
          <p:nvPr/>
        </p:nvCxnSpPr>
        <p:spPr>
          <a:xfrm flipV="1">
            <a:off x="10489105" y="3933903"/>
            <a:ext cx="0" cy="157789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38207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00BF9C2-1C05-14FF-1C8E-111769E3622B}"/>
              </a:ext>
            </a:extLst>
          </p:cNvPr>
          <p:cNvSpPr/>
          <p:nvPr/>
        </p:nvSpPr>
        <p:spPr>
          <a:xfrm>
            <a:off x="-703360" y="1439205"/>
            <a:ext cx="5918439" cy="5918439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9D40F7-2D8A-9055-49C3-DDC507C36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64970" cy="68580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87EC7D8-EE0D-0F52-CF07-97793892DFE4}"/>
              </a:ext>
            </a:extLst>
          </p:cNvPr>
          <p:cNvSpPr/>
          <p:nvPr/>
        </p:nvSpPr>
        <p:spPr>
          <a:xfrm>
            <a:off x="4575126" y="1782717"/>
            <a:ext cx="1722008" cy="5967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BFCE7A3-D6D5-7153-4A50-DBB8E24AC107}"/>
              </a:ext>
            </a:extLst>
          </p:cNvPr>
          <p:cNvSpPr/>
          <p:nvPr/>
        </p:nvSpPr>
        <p:spPr>
          <a:xfrm rot="20906630">
            <a:off x="5160560" y="3304216"/>
            <a:ext cx="1162972" cy="5967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3473141-491D-69D7-4DCD-6E788AF8B624}"/>
              </a:ext>
            </a:extLst>
          </p:cNvPr>
          <p:cNvSpPr/>
          <p:nvPr/>
        </p:nvSpPr>
        <p:spPr>
          <a:xfrm>
            <a:off x="4974937" y="5451904"/>
            <a:ext cx="1121063" cy="7381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6C839CC-3B48-83BA-7AA5-341C21176EE0}"/>
              </a:ext>
            </a:extLst>
          </p:cNvPr>
          <p:cNvSpPr/>
          <p:nvPr/>
        </p:nvSpPr>
        <p:spPr>
          <a:xfrm>
            <a:off x="4414405" y="6453783"/>
            <a:ext cx="1504034" cy="40421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D7C7EC2-784D-36CE-A65D-52A2A9C219A8}"/>
              </a:ext>
            </a:extLst>
          </p:cNvPr>
          <p:cNvSpPr txBox="1"/>
          <p:nvPr/>
        </p:nvSpPr>
        <p:spPr>
          <a:xfrm>
            <a:off x="5918439" y="3321608"/>
            <a:ext cx="606289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NUANCES ARE ALSO </a:t>
            </a:r>
            <a:b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2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DRIVING CONVERSATIONS ON DIGITAL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848A9C-50A6-915F-86B2-4FF48A558EDB}"/>
              </a:ext>
            </a:extLst>
          </p:cNvPr>
          <p:cNvSpPr txBox="1"/>
          <p:nvPr/>
        </p:nvSpPr>
        <p:spPr>
          <a:xfrm>
            <a:off x="5918439" y="4281308"/>
            <a:ext cx="5551001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social media exchanges to blogs and podcasts, t</a:t>
            </a:r>
            <a:r>
              <a:rPr lang="en-US" sz="1300" b="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hese platforms become </a:t>
            </a:r>
            <a:r>
              <a:rPr lang="en-US" sz="1300" b="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spaces for seeking advice, </a:t>
            </a:r>
            <a:r>
              <a:rPr lang="en-US" sz="13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exchanging knowledge, experiences, coping strategies &amp; offering support. </a:t>
            </a:r>
            <a:endParaRPr lang="en-US" sz="1300" b="0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6C56790-07DA-2C8E-49C2-938923829FBB}"/>
              </a:ext>
            </a:extLst>
          </p:cNvPr>
          <p:cNvCxnSpPr>
            <a:cxnSpLocks/>
          </p:cNvCxnSpPr>
          <p:nvPr/>
        </p:nvCxnSpPr>
        <p:spPr>
          <a:xfrm>
            <a:off x="6013520" y="4212730"/>
            <a:ext cx="556542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24F95D45-4476-126B-040A-246B8B255035}"/>
              </a:ext>
            </a:extLst>
          </p:cNvPr>
          <p:cNvSpPr/>
          <p:nvPr/>
        </p:nvSpPr>
        <p:spPr>
          <a:xfrm>
            <a:off x="4800600" y="0"/>
            <a:ext cx="1722008" cy="480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07481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BF5C5-1374-6D88-ECC3-15332584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Video-831">
            <a:hlinkClick r:id="" action="ppaction://media"/>
            <a:extLst>
              <a:ext uri="{FF2B5EF4-FFF2-40B4-BE49-F238E27FC236}">
                <a16:creationId xmlns:a16="http://schemas.microsoft.com/office/drawing/2014/main" id="{389E5CD7-784F-E308-218F-583A4524912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63355" y="1341896"/>
            <a:ext cx="1148081" cy="2041033"/>
          </a:xfrm>
          <a:prstGeom prst="rect">
            <a:avLst/>
          </a:prstGeom>
        </p:spPr>
      </p:pic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5364F191-CF20-4300-9E1A-7D9D219B8CA8}"/>
              </a:ext>
            </a:extLst>
          </p:cNvPr>
          <p:cNvSpPr/>
          <p:nvPr/>
        </p:nvSpPr>
        <p:spPr>
          <a:xfrm>
            <a:off x="8312032" y="1341896"/>
            <a:ext cx="2355034" cy="1382547"/>
          </a:xfrm>
          <a:prstGeom prst="wedgeRectCallout">
            <a:avLst>
              <a:gd name="adj1" fmla="val 59899"/>
              <a:gd name="adj2" fmla="val 385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71ED4B5-092A-4668-C094-16F791DE23A1}"/>
              </a:ext>
            </a:extLst>
          </p:cNvPr>
          <p:cNvCxnSpPr>
            <a:cxnSpLocks/>
          </p:cNvCxnSpPr>
          <p:nvPr/>
        </p:nvCxnSpPr>
        <p:spPr>
          <a:xfrm>
            <a:off x="8079297" y="930697"/>
            <a:ext cx="0" cy="59273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7">
            <a:hlinkClick r:id="rId5"/>
            <a:extLst>
              <a:ext uri="{FF2B5EF4-FFF2-40B4-BE49-F238E27FC236}">
                <a16:creationId xmlns:a16="http://schemas.microsoft.com/office/drawing/2014/main" id="{C720F0F1-BE70-46EF-88D0-53AA46B05F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15756" y="1218561"/>
            <a:ext cx="1162957" cy="2035174"/>
          </a:xfrm>
          <a:prstGeom prst="rect">
            <a:avLst/>
          </a:prstGeom>
        </p:spPr>
      </p:pic>
      <p:sp>
        <p:nvSpPr>
          <p:cNvPr id="49" name="Speech Bubble: Rectangle 48">
            <a:extLst>
              <a:ext uri="{FF2B5EF4-FFF2-40B4-BE49-F238E27FC236}">
                <a16:creationId xmlns:a16="http://schemas.microsoft.com/office/drawing/2014/main" id="{4842870C-1A9D-F2DA-37E6-A8518F4FF6AB}"/>
              </a:ext>
            </a:extLst>
          </p:cNvPr>
          <p:cNvSpPr/>
          <p:nvPr/>
        </p:nvSpPr>
        <p:spPr>
          <a:xfrm>
            <a:off x="433424" y="3420681"/>
            <a:ext cx="2790444" cy="449697"/>
          </a:xfrm>
          <a:prstGeom prst="wedgeRectCallout">
            <a:avLst>
              <a:gd name="adj1" fmla="val 4699"/>
              <a:gd name="adj2" fmla="val -12127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230DEF-C685-08C6-4EB3-7DBA340628A3}"/>
              </a:ext>
            </a:extLst>
          </p:cNvPr>
          <p:cNvCxnSpPr>
            <a:cxnSpLocks/>
          </p:cNvCxnSpPr>
          <p:nvPr/>
        </p:nvCxnSpPr>
        <p:spPr>
          <a:xfrm>
            <a:off x="3888034" y="891588"/>
            <a:ext cx="0" cy="44471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878F622B-65AA-4D28-A400-D31D7865091D}"/>
              </a:ext>
            </a:extLst>
          </p:cNvPr>
          <p:cNvSpPr/>
          <p:nvPr/>
        </p:nvSpPr>
        <p:spPr>
          <a:xfrm>
            <a:off x="3356629" y="4681090"/>
            <a:ext cx="5212823" cy="5212823"/>
          </a:xfrm>
          <a:prstGeom prst="ellipse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0316247-0AE4-3282-B45D-3FE94B35D6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1" t="15949" r="19084" b="11776"/>
          <a:stretch/>
        </p:blipFill>
        <p:spPr>
          <a:xfrm rot="12641953">
            <a:off x="4326045" y="4894727"/>
            <a:ext cx="4021772" cy="3436943"/>
          </a:xfrm>
          <a:prstGeom prst="rect">
            <a:avLst/>
          </a:prstGeom>
        </p:spPr>
      </p:pic>
      <p:pic>
        <p:nvPicPr>
          <p:cNvPr id="37" name="Picture 36">
            <a:hlinkClick r:id="rId8"/>
            <a:extLst>
              <a:ext uri="{FF2B5EF4-FFF2-40B4-BE49-F238E27FC236}">
                <a16:creationId xmlns:a16="http://schemas.microsoft.com/office/drawing/2014/main" id="{FB355834-6D05-9903-9F5F-F3EF886725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604" y="1218561"/>
            <a:ext cx="1281406" cy="2035174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66915183-EA23-33EE-8701-7E1ED7C30874}"/>
              </a:ext>
            </a:extLst>
          </p:cNvPr>
          <p:cNvGrpSpPr/>
          <p:nvPr/>
        </p:nvGrpSpPr>
        <p:grpSpPr>
          <a:xfrm>
            <a:off x="418528" y="4037324"/>
            <a:ext cx="2548495" cy="838951"/>
            <a:chOff x="489801" y="4026963"/>
            <a:chExt cx="2071488" cy="681923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D25C12A7-036D-4C02-4B9C-6D089B07D8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10559" t="7361"/>
            <a:stretch/>
          </p:blipFill>
          <p:spPr>
            <a:xfrm>
              <a:off x="541046" y="4080647"/>
              <a:ext cx="1946470" cy="574553"/>
            </a:xfrm>
            <a:prstGeom prst="rect">
              <a:avLst/>
            </a:prstGeom>
          </p:spPr>
        </p:pic>
        <p:sp>
          <p:nvSpPr>
            <p:cNvPr id="45" name="Speech Bubble: Rectangle 44">
              <a:extLst>
                <a:ext uri="{FF2B5EF4-FFF2-40B4-BE49-F238E27FC236}">
                  <a16:creationId xmlns:a16="http://schemas.microsoft.com/office/drawing/2014/main" id="{BCE15371-C4DA-58C2-8089-03C193CDAE47}"/>
                </a:ext>
              </a:extLst>
            </p:cNvPr>
            <p:cNvSpPr/>
            <p:nvPr/>
          </p:nvSpPr>
          <p:spPr>
            <a:xfrm>
              <a:off x="489801" y="4026963"/>
              <a:ext cx="2071488" cy="681923"/>
            </a:xfrm>
            <a:prstGeom prst="wedgeRectCallout">
              <a:avLst>
                <a:gd name="adj1" fmla="val 41830"/>
                <a:gd name="adj2" fmla="val -7214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47" name="Picture 46">
            <a:extLst>
              <a:ext uri="{FF2B5EF4-FFF2-40B4-BE49-F238E27FC236}">
                <a16:creationId xmlns:a16="http://schemas.microsoft.com/office/drawing/2014/main" id="{62D87C8C-D55B-C458-BA5E-24E6C4D8189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" b="13613"/>
          <a:stretch/>
        </p:blipFill>
        <p:spPr>
          <a:xfrm>
            <a:off x="471622" y="3444913"/>
            <a:ext cx="2628900" cy="410716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43BC2B7-2935-05FB-45F7-8A93E1FA5982}"/>
              </a:ext>
            </a:extLst>
          </p:cNvPr>
          <p:cNvSpPr txBox="1"/>
          <p:nvPr/>
        </p:nvSpPr>
        <p:spPr>
          <a:xfrm>
            <a:off x="394145" y="793548"/>
            <a:ext cx="2197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BORROWING FOR THE GRAM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72AFCB-65FA-B244-3C23-A10DE8B27716}"/>
              </a:ext>
            </a:extLst>
          </p:cNvPr>
          <p:cNvSpPr txBox="1"/>
          <p:nvPr/>
        </p:nvSpPr>
        <p:spPr>
          <a:xfrm>
            <a:off x="3999259" y="830843"/>
            <a:ext cx="1992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CHILD-FREE &amp; LOVING IT</a:t>
            </a:r>
            <a:endParaRPr lang="en-IN" sz="12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1" name="Picture 60">
            <a:hlinkClick r:id="rId12"/>
            <a:extLst>
              <a:ext uri="{FF2B5EF4-FFF2-40B4-BE49-F238E27FC236}">
                <a16:creationId xmlns:a16="http://schemas.microsoft.com/office/drawing/2014/main" id="{9B16B4D9-3906-4BF4-AB26-437813C894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90300" y="1188830"/>
            <a:ext cx="3563103" cy="1094023"/>
          </a:xfrm>
          <a:prstGeom prst="rect">
            <a:avLst/>
          </a:prstGeom>
        </p:spPr>
      </p:pic>
      <p:pic>
        <p:nvPicPr>
          <p:cNvPr id="54" name="Picture 53">
            <a:hlinkClick r:id="rId14"/>
            <a:extLst>
              <a:ext uri="{FF2B5EF4-FFF2-40B4-BE49-F238E27FC236}">
                <a16:creationId xmlns:a16="http://schemas.microsoft.com/office/drawing/2014/main" id="{A0695BC2-BA7B-1CB2-9238-23A9C6C3BB3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02659" y="2027936"/>
            <a:ext cx="1306041" cy="228127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706E05A-256A-1BFE-2325-D443AAD68636}"/>
              </a:ext>
            </a:extLst>
          </p:cNvPr>
          <p:cNvSpPr txBox="1"/>
          <p:nvPr/>
        </p:nvSpPr>
        <p:spPr>
          <a:xfrm>
            <a:off x="8192742" y="891588"/>
            <a:ext cx="36051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SPENDING BEYOND MEANS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1CCF500-D778-1125-4A67-814F89B319C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0" t="23314" r="22396"/>
          <a:stretch/>
        </p:blipFill>
        <p:spPr>
          <a:xfrm>
            <a:off x="2941195" y="3116443"/>
            <a:ext cx="1578647" cy="37415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9F5E21E-9955-E098-9113-C272BFEB6000}"/>
              </a:ext>
            </a:extLst>
          </p:cNvPr>
          <p:cNvSpPr txBox="1"/>
          <p:nvPr/>
        </p:nvSpPr>
        <p:spPr>
          <a:xfrm>
            <a:off x="471621" y="306980"/>
            <a:ext cx="64939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DIGITAL CONVERSATIONS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MANAGEMENT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627F49-664F-2302-148E-83042471C2F4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6965574" y="476257"/>
            <a:ext cx="52264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DCE5CD-BFB8-B5DA-9227-5B56ADBB7123}"/>
              </a:ext>
            </a:extLst>
          </p:cNvPr>
          <p:cNvGrpSpPr/>
          <p:nvPr/>
        </p:nvGrpSpPr>
        <p:grpSpPr>
          <a:xfrm>
            <a:off x="4109125" y="2305966"/>
            <a:ext cx="2316533" cy="977791"/>
            <a:chOff x="4126332" y="2379352"/>
            <a:chExt cx="2316533" cy="977791"/>
          </a:xfrm>
        </p:grpSpPr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C8EB47D3-9CD6-37A7-1847-F89B49968F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26332" y="2433393"/>
              <a:ext cx="2316533" cy="833556"/>
            </a:xfrm>
            <a:prstGeom prst="rect">
              <a:avLst/>
            </a:prstGeom>
          </p:spPr>
        </p:pic>
        <p:sp>
          <p:nvSpPr>
            <p:cNvPr id="58" name="Speech Bubble: Rectangle 57">
              <a:extLst>
                <a:ext uri="{FF2B5EF4-FFF2-40B4-BE49-F238E27FC236}">
                  <a16:creationId xmlns:a16="http://schemas.microsoft.com/office/drawing/2014/main" id="{738F2481-D504-CB1D-3DE0-9C6F48A07EBB}"/>
                </a:ext>
              </a:extLst>
            </p:cNvPr>
            <p:cNvSpPr/>
            <p:nvPr/>
          </p:nvSpPr>
          <p:spPr>
            <a:xfrm>
              <a:off x="4140156" y="2379352"/>
              <a:ext cx="2302708" cy="977791"/>
            </a:xfrm>
            <a:prstGeom prst="wedgeRectCallout">
              <a:avLst>
                <a:gd name="adj1" fmla="val 43133"/>
                <a:gd name="adj2" fmla="val -68623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39B9AC9-E11D-C6EF-F995-C0528D290062}"/>
              </a:ext>
            </a:extLst>
          </p:cNvPr>
          <p:cNvGrpSpPr/>
          <p:nvPr/>
        </p:nvGrpSpPr>
        <p:grpSpPr>
          <a:xfrm>
            <a:off x="4123220" y="3343127"/>
            <a:ext cx="1972259" cy="1074567"/>
            <a:chOff x="4119250" y="3389232"/>
            <a:chExt cx="1972259" cy="1074567"/>
          </a:xfrm>
        </p:grpSpPr>
        <p:pic>
          <p:nvPicPr>
            <p:cNvPr id="13" name="Picture 12">
              <a:hlinkClick r:id="rId18"/>
              <a:extLst>
                <a:ext uri="{FF2B5EF4-FFF2-40B4-BE49-F238E27FC236}">
                  <a16:creationId xmlns:a16="http://schemas.microsoft.com/office/drawing/2014/main" id="{499E2C64-5B3B-0D05-BCBE-FEF1D039B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155629" y="3415884"/>
              <a:ext cx="1827324" cy="1047915"/>
            </a:xfrm>
            <a:prstGeom prst="rect">
              <a:avLst/>
            </a:prstGeom>
          </p:spPr>
        </p:pic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AF5DB1C4-19E9-B83D-B894-4E4179589246}"/>
                </a:ext>
              </a:extLst>
            </p:cNvPr>
            <p:cNvSpPr/>
            <p:nvPr/>
          </p:nvSpPr>
          <p:spPr>
            <a:xfrm>
              <a:off x="4119250" y="3389232"/>
              <a:ext cx="1972259" cy="1074567"/>
            </a:xfrm>
            <a:prstGeom prst="wedgeRectCallout">
              <a:avLst>
                <a:gd name="adj1" fmla="val 66323"/>
                <a:gd name="adj2" fmla="val -1786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72075779-4084-C2A1-8726-ABDD1D70A320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1604" y="4998456"/>
            <a:ext cx="2236363" cy="938316"/>
          </a:xfrm>
          <a:prstGeom prst="rect">
            <a:avLst/>
          </a:prstGeom>
        </p:spPr>
      </p:pic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6DBF8C30-B1E3-C909-96BB-359EB5B3E547}"/>
              </a:ext>
            </a:extLst>
          </p:cNvPr>
          <p:cNvSpPr/>
          <p:nvPr/>
        </p:nvSpPr>
        <p:spPr>
          <a:xfrm>
            <a:off x="427658" y="4966513"/>
            <a:ext cx="2340238" cy="1046772"/>
          </a:xfrm>
          <a:prstGeom prst="wedgeRectCallout">
            <a:avLst>
              <a:gd name="adj1" fmla="val 42512"/>
              <a:gd name="adj2" fmla="val 6904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4792095-EB8A-C84C-8E2D-DF4B64F5E0B3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16350" r="4030"/>
          <a:stretch/>
        </p:blipFill>
        <p:spPr>
          <a:xfrm>
            <a:off x="8345333" y="1415332"/>
            <a:ext cx="2247977" cy="124757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6B598413-567F-0131-8660-761738CADEAF}"/>
              </a:ext>
            </a:extLst>
          </p:cNvPr>
          <p:cNvGrpSpPr/>
          <p:nvPr/>
        </p:nvGrpSpPr>
        <p:grpSpPr>
          <a:xfrm>
            <a:off x="8324205" y="2816863"/>
            <a:ext cx="2019550" cy="1298536"/>
            <a:chOff x="8312031" y="3055469"/>
            <a:chExt cx="2019550" cy="1298536"/>
          </a:xfrm>
        </p:grpSpPr>
        <p:sp>
          <p:nvSpPr>
            <p:cNvPr id="5" name="Speech Bubble: Rectangle 4">
              <a:extLst>
                <a:ext uri="{FF2B5EF4-FFF2-40B4-BE49-F238E27FC236}">
                  <a16:creationId xmlns:a16="http://schemas.microsoft.com/office/drawing/2014/main" id="{F45EB8ED-3AB2-B6F8-26F2-19099C267397}"/>
                </a:ext>
              </a:extLst>
            </p:cNvPr>
            <p:cNvSpPr/>
            <p:nvPr/>
          </p:nvSpPr>
          <p:spPr>
            <a:xfrm>
              <a:off x="8312031" y="3055469"/>
              <a:ext cx="2019550" cy="1298536"/>
            </a:xfrm>
            <a:prstGeom prst="wedgeRectCallout">
              <a:avLst>
                <a:gd name="adj1" fmla="val -43872"/>
                <a:gd name="adj2" fmla="val 6928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F6EC190F-C1A6-3106-5684-59BC644486DF}"/>
                </a:ext>
              </a:extLst>
            </p:cNvPr>
            <p:cNvGrpSpPr/>
            <p:nvPr/>
          </p:nvGrpSpPr>
          <p:grpSpPr>
            <a:xfrm>
              <a:off x="8370073" y="3121842"/>
              <a:ext cx="1897751" cy="1192953"/>
              <a:chOff x="8368102" y="3215423"/>
              <a:chExt cx="2196349" cy="1380655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155BF6C2-E80B-085D-8538-BAA8086549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rcRect t="654" r="6360" b="60626"/>
              <a:stretch/>
            </p:blipFill>
            <p:spPr>
              <a:xfrm>
                <a:off x="8368102" y="3215423"/>
                <a:ext cx="2196349" cy="604280"/>
              </a:xfrm>
              <a:prstGeom prst="rect">
                <a:avLst/>
              </a:prstGeom>
            </p:spPr>
          </p:pic>
          <p:pic>
            <p:nvPicPr>
              <p:cNvPr id="40" name="Picture 39">
                <a:extLst>
                  <a:ext uri="{FF2B5EF4-FFF2-40B4-BE49-F238E27FC236}">
                    <a16:creationId xmlns:a16="http://schemas.microsoft.com/office/drawing/2014/main" id="{73768FC1-317B-ECBB-724A-F8A3F775F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/>
              <a:srcRect l="4642" t="51140" r="4159"/>
              <a:stretch/>
            </p:blipFill>
            <p:spPr>
              <a:xfrm>
                <a:off x="8368102" y="3833562"/>
                <a:ext cx="2139083" cy="762516"/>
              </a:xfrm>
              <a:prstGeom prst="rect">
                <a:avLst/>
              </a:prstGeom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E902411-73EA-93B5-0EDD-3FE8219AB6BA}"/>
              </a:ext>
            </a:extLst>
          </p:cNvPr>
          <p:cNvGrpSpPr/>
          <p:nvPr/>
        </p:nvGrpSpPr>
        <p:grpSpPr>
          <a:xfrm>
            <a:off x="10464969" y="3493069"/>
            <a:ext cx="1438213" cy="1298536"/>
            <a:chOff x="10364884" y="2785559"/>
            <a:chExt cx="1438213" cy="129853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04F2D254-6BBD-8D82-EEC1-CA232CE6CF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rcRect t="12491" b="13543"/>
            <a:stretch/>
          </p:blipFill>
          <p:spPr>
            <a:xfrm>
              <a:off x="10408404" y="2867689"/>
              <a:ext cx="1361898" cy="1109357"/>
            </a:xfrm>
            <a:prstGeom prst="rect">
              <a:avLst/>
            </a:prstGeom>
          </p:spPr>
        </p:pic>
        <p:sp>
          <p:nvSpPr>
            <p:cNvPr id="44" name="Speech Bubble: Rectangle 43">
              <a:extLst>
                <a:ext uri="{FF2B5EF4-FFF2-40B4-BE49-F238E27FC236}">
                  <a16:creationId xmlns:a16="http://schemas.microsoft.com/office/drawing/2014/main" id="{FAB688D7-84C1-2048-AFEB-E0B7A572C859}"/>
                </a:ext>
              </a:extLst>
            </p:cNvPr>
            <p:cNvSpPr/>
            <p:nvPr/>
          </p:nvSpPr>
          <p:spPr>
            <a:xfrm>
              <a:off x="10364884" y="2785559"/>
              <a:ext cx="1438213" cy="1298536"/>
            </a:xfrm>
            <a:prstGeom prst="wedgeRectCallout">
              <a:avLst>
                <a:gd name="adj1" fmla="val 41316"/>
                <a:gd name="adj2" fmla="val 5809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50" name="Picture 49">
            <a:extLst>
              <a:ext uri="{FF2B5EF4-FFF2-40B4-BE49-F238E27FC236}">
                <a16:creationId xmlns:a16="http://schemas.microsoft.com/office/drawing/2014/main" id="{3184BE14-FACF-F6E3-EA6B-3FED030EEFD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244" y="3615182"/>
            <a:ext cx="4119304" cy="411930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3A8E77F7-0CED-AA11-4B25-98AD9893456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9706839" y="4894375"/>
            <a:ext cx="2251842" cy="131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9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12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C4681-F378-20A2-7098-28A7B23C6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54743FE-4665-1E21-4380-3BC3DC29F673}"/>
              </a:ext>
            </a:extLst>
          </p:cNvPr>
          <p:cNvCxnSpPr>
            <a:cxnSpLocks/>
          </p:cNvCxnSpPr>
          <p:nvPr/>
        </p:nvCxnSpPr>
        <p:spPr>
          <a:xfrm>
            <a:off x="7945482" y="891588"/>
            <a:ext cx="0" cy="48302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AE4DEBE3-DAC5-9429-7A44-1A20508DCCF8}"/>
              </a:ext>
            </a:extLst>
          </p:cNvPr>
          <p:cNvSpPr/>
          <p:nvPr/>
        </p:nvSpPr>
        <p:spPr>
          <a:xfrm>
            <a:off x="3746113" y="4481531"/>
            <a:ext cx="4699773" cy="4699773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FDA7-0A73-62B5-2781-B3576BCDBD38}"/>
              </a:ext>
            </a:extLst>
          </p:cNvPr>
          <p:cNvSpPr txBox="1"/>
          <p:nvPr/>
        </p:nvSpPr>
        <p:spPr>
          <a:xfrm>
            <a:off x="471622" y="306980"/>
            <a:ext cx="63406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DIGITAL CONVERSATIONS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LIFESTYLE CHOICES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D83E5BC-958D-9647-7B49-FE9F2293891E}"/>
              </a:ext>
            </a:extLst>
          </p:cNvPr>
          <p:cNvCxnSpPr>
            <a:cxnSpLocks/>
          </p:cNvCxnSpPr>
          <p:nvPr/>
        </p:nvCxnSpPr>
        <p:spPr>
          <a:xfrm>
            <a:off x="3888034" y="891588"/>
            <a:ext cx="0" cy="444719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8C1C46F-3A27-E412-91DC-D0DCE16A29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05" t="14461" r="36608"/>
          <a:stretch/>
        </p:blipFill>
        <p:spPr>
          <a:xfrm>
            <a:off x="7334092" y="4030786"/>
            <a:ext cx="1624364" cy="46711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6B2B243-8E0B-EF5E-568C-E84C7ADBDC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81" t="25980" r="27445" b="13833"/>
          <a:stretch/>
        </p:blipFill>
        <p:spPr>
          <a:xfrm>
            <a:off x="5173131" y="4063943"/>
            <a:ext cx="1922970" cy="280506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A8E5F6B8-ED97-CF51-F299-8434BC85862E}"/>
              </a:ext>
            </a:extLst>
          </p:cNvPr>
          <p:cNvGrpSpPr/>
          <p:nvPr/>
        </p:nvGrpSpPr>
        <p:grpSpPr>
          <a:xfrm>
            <a:off x="9591870" y="1318043"/>
            <a:ext cx="2146216" cy="711734"/>
            <a:chOff x="5169660" y="1053707"/>
            <a:chExt cx="2416233" cy="801278"/>
          </a:xfrm>
        </p:grpSpPr>
        <p:sp>
          <p:nvSpPr>
            <p:cNvPr id="22" name="Speech Bubble: Rectangle 21">
              <a:extLst>
                <a:ext uri="{FF2B5EF4-FFF2-40B4-BE49-F238E27FC236}">
                  <a16:creationId xmlns:a16="http://schemas.microsoft.com/office/drawing/2014/main" id="{0BD1CAE2-1C29-FFD6-7C99-4EB139B98B30}"/>
                </a:ext>
              </a:extLst>
            </p:cNvPr>
            <p:cNvSpPr/>
            <p:nvPr/>
          </p:nvSpPr>
          <p:spPr>
            <a:xfrm>
              <a:off x="5169660" y="1053707"/>
              <a:ext cx="2416233" cy="801278"/>
            </a:xfrm>
            <a:prstGeom prst="wedgeRectCallout">
              <a:avLst>
                <a:gd name="adj1" fmla="val -50694"/>
                <a:gd name="adj2" fmla="val -76691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98E076C-B38A-98E8-CBB2-88DE7F296A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643" b="23380"/>
            <a:stretch/>
          </p:blipFill>
          <p:spPr>
            <a:xfrm>
              <a:off x="5254502" y="1147286"/>
              <a:ext cx="2183246" cy="615526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39FDC9B-5826-9934-AC9E-26B55AA145A7}"/>
              </a:ext>
            </a:extLst>
          </p:cNvPr>
          <p:cNvGrpSpPr/>
          <p:nvPr/>
        </p:nvGrpSpPr>
        <p:grpSpPr>
          <a:xfrm>
            <a:off x="2291282" y="3355514"/>
            <a:ext cx="1479114" cy="659449"/>
            <a:chOff x="8073144" y="1035855"/>
            <a:chExt cx="1630532" cy="72695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73283DD-7DEA-3AFA-242C-64DF0A772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r="23019" b="36856"/>
            <a:stretch/>
          </p:blipFill>
          <p:spPr>
            <a:xfrm>
              <a:off x="8146403" y="1106830"/>
              <a:ext cx="1557273" cy="604274"/>
            </a:xfrm>
            <a:prstGeom prst="rect">
              <a:avLst/>
            </a:prstGeom>
          </p:spPr>
        </p:pic>
        <p:sp>
          <p:nvSpPr>
            <p:cNvPr id="25" name="Speech Bubble: Rectangle 24">
              <a:extLst>
                <a:ext uri="{FF2B5EF4-FFF2-40B4-BE49-F238E27FC236}">
                  <a16:creationId xmlns:a16="http://schemas.microsoft.com/office/drawing/2014/main" id="{DD0ADC5F-D6CC-FFD6-013C-3ADFFCD635B9}"/>
                </a:ext>
              </a:extLst>
            </p:cNvPr>
            <p:cNvSpPr/>
            <p:nvPr/>
          </p:nvSpPr>
          <p:spPr>
            <a:xfrm>
              <a:off x="8073144" y="1035855"/>
              <a:ext cx="1630532" cy="726957"/>
            </a:xfrm>
            <a:prstGeom prst="wedgeRectCallout">
              <a:avLst>
                <a:gd name="adj1" fmla="val 6161"/>
                <a:gd name="adj2" fmla="val -89638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29" name="Picture 28">
            <a:hlinkClick r:id="rId8"/>
            <a:extLst>
              <a:ext uri="{FF2B5EF4-FFF2-40B4-BE49-F238E27FC236}">
                <a16:creationId xmlns:a16="http://schemas.microsoft.com/office/drawing/2014/main" id="{F988698D-01A8-2A4A-0E93-8F56340E852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50095"/>
          <a:stretch/>
        </p:blipFill>
        <p:spPr>
          <a:xfrm>
            <a:off x="421544" y="1149949"/>
            <a:ext cx="2595145" cy="1506464"/>
          </a:xfrm>
          <a:prstGeom prst="rect">
            <a:avLst/>
          </a:prstGeom>
        </p:spPr>
      </p:pic>
      <p:pic>
        <p:nvPicPr>
          <p:cNvPr id="34" name="Picture 33">
            <a:hlinkClick r:id="rId10"/>
            <a:extLst>
              <a:ext uri="{FF2B5EF4-FFF2-40B4-BE49-F238E27FC236}">
                <a16:creationId xmlns:a16="http://schemas.microsoft.com/office/drawing/2014/main" id="{8A734610-0193-1BDF-0842-FA33E804331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8749" y="4126529"/>
            <a:ext cx="1412789" cy="218157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9187F06-77AE-7A38-F46F-CDECE3DB88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3597" y="4479648"/>
            <a:ext cx="2148378" cy="398752"/>
          </a:xfrm>
          <a:prstGeom prst="rect">
            <a:avLst/>
          </a:prstGeom>
        </p:spPr>
      </p:pic>
      <p:pic>
        <p:nvPicPr>
          <p:cNvPr id="23" name="Picture 22">
            <a:hlinkClick r:id="rId13"/>
            <a:extLst>
              <a:ext uri="{FF2B5EF4-FFF2-40B4-BE49-F238E27FC236}">
                <a16:creationId xmlns:a16="http://schemas.microsoft.com/office/drawing/2014/main" id="{13C4270C-0F4B-4B53-80DD-37DC8BFB253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092785" y="1075981"/>
            <a:ext cx="1227900" cy="212189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0382CEB-092B-8CCC-421E-018D4CF4B1CC}"/>
              </a:ext>
            </a:extLst>
          </p:cNvPr>
          <p:cNvSpPr txBox="1"/>
          <p:nvPr/>
        </p:nvSpPr>
        <p:spPr>
          <a:xfrm>
            <a:off x="338340" y="792198"/>
            <a:ext cx="1992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CHILD-FREE &amp; LOVING IT</a:t>
            </a:r>
            <a:endParaRPr lang="en-IN" sz="12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9E53A1-861B-1187-0605-B73ED5090873}"/>
              </a:ext>
            </a:extLst>
          </p:cNvPr>
          <p:cNvSpPr txBox="1"/>
          <p:nvPr/>
        </p:nvSpPr>
        <p:spPr>
          <a:xfrm>
            <a:off x="3947668" y="792198"/>
            <a:ext cx="2559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CHOOSING SELF, OVER SETTLING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329441C-D8E5-4E8A-218A-C628F1D7E53B}"/>
              </a:ext>
            </a:extLst>
          </p:cNvPr>
          <p:cNvSpPr txBox="1"/>
          <p:nvPr/>
        </p:nvSpPr>
        <p:spPr>
          <a:xfrm>
            <a:off x="8146274" y="792198"/>
            <a:ext cx="1992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ALWAYS-ON-THE-GO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7E1C76B-FF19-F59A-72D5-452859F3F745}"/>
              </a:ext>
            </a:extLst>
          </p:cNvPr>
          <p:cNvGrpSpPr/>
          <p:nvPr/>
        </p:nvGrpSpPr>
        <p:grpSpPr>
          <a:xfrm>
            <a:off x="431495" y="2768392"/>
            <a:ext cx="1794707" cy="1246158"/>
            <a:chOff x="401022" y="2876249"/>
            <a:chExt cx="1794707" cy="1246158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196A4F4-2536-6D8B-0434-042BD6AB8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71621" y="2876249"/>
              <a:ext cx="1699636" cy="1246158"/>
            </a:xfrm>
            <a:prstGeom prst="rect">
              <a:avLst/>
            </a:prstGeom>
          </p:spPr>
        </p:pic>
        <p:sp>
          <p:nvSpPr>
            <p:cNvPr id="43" name="Speech Bubble: Rectangle 42">
              <a:extLst>
                <a:ext uri="{FF2B5EF4-FFF2-40B4-BE49-F238E27FC236}">
                  <a16:creationId xmlns:a16="http://schemas.microsoft.com/office/drawing/2014/main" id="{5C543B03-D1AE-4E60-4CE2-D4720B9C88B3}"/>
                </a:ext>
              </a:extLst>
            </p:cNvPr>
            <p:cNvSpPr/>
            <p:nvPr/>
          </p:nvSpPr>
          <p:spPr>
            <a:xfrm>
              <a:off x="401022" y="2876249"/>
              <a:ext cx="1794707" cy="1246158"/>
            </a:xfrm>
            <a:prstGeom prst="wedgeRectCallout">
              <a:avLst>
                <a:gd name="adj1" fmla="val 62564"/>
                <a:gd name="adj2" fmla="val -4538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C118F6C5-850B-BE98-97B2-1062DFB67B8B}"/>
              </a:ext>
            </a:extLst>
          </p:cNvPr>
          <p:cNvPicPr>
            <a:picLocks noChangeAspect="1"/>
          </p:cNvPicPr>
          <p:nvPr/>
        </p:nvPicPr>
        <p:blipFill rotWithShape="1">
          <a:blip r:embed="rId16"/>
          <a:srcRect r="69225"/>
          <a:stretch/>
        </p:blipFill>
        <p:spPr>
          <a:xfrm>
            <a:off x="3999979" y="1136091"/>
            <a:ext cx="1992618" cy="1154355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CE3579CA-CB27-17EE-A93D-5EA88F0D26C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166874" y="1169695"/>
            <a:ext cx="1552656" cy="2600996"/>
          </a:xfrm>
          <a:prstGeom prst="rect">
            <a:avLst/>
          </a:prstGeom>
        </p:spPr>
      </p:pic>
      <p:grpSp>
        <p:nvGrpSpPr>
          <p:cNvPr id="62" name="Group 61">
            <a:extLst>
              <a:ext uri="{FF2B5EF4-FFF2-40B4-BE49-F238E27FC236}">
                <a16:creationId xmlns:a16="http://schemas.microsoft.com/office/drawing/2014/main" id="{056E62B5-7B25-3AD0-9D70-F100364E82FD}"/>
              </a:ext>
            </a:extLst>
          </p:cNvPr>
          <p:cNvGrpSpPr/>
          <p:nvPr/>
        </p:nvGrpSpPr>
        <p:grpSpPr>
          <a:xfrm>
            <a:off x="4045037" y="2272795"/>
            <a:ext cx="2035172" cy="949512"/>
            <a:chOff x="5469935" y="1377810"/>
            <a:chExt cx="2035172" cy="949512"/>
          </a:xfrm>
        </p:grpSpPr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50DDC248-ADEF-13A9-AAB1-817EEF336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8238" t="-5422"/>
            <a:stretch/>
          </p:blipFill>
          <p:spPr>
            <a:xfrm>
              <a:off x="5540159" y="1377810"/>
              <a:ext cx="1964948" cy="949512"/>
            </a:xfrm>
            <a:prstGeom prst="rect">
              <a:avLst/>
            </a:prstGeom>
          </p:spPr>
        </p:pic>
        <p:sp>
          <p:nvSpPr>
            <p:cNvPr id="50" name="Speech Bubble: Rectangle 49">
              <a:extLst>
                <a:ext uri="{FF2B5EF4-FFF2-40B4-BE49-F238E27FC236}">
                  <a16:creationId xmlns:a16="http://schemas.microsoft.com/office/drawing/2014/main" id="{83C04742-C51B-C6F5-BB36-4EA18AA58C45}"/>
                </a:ext>
              </a:extLst>
            </p:cNvPr>
            <p:cNvSpPr/>
            <p:nvPr/>
          </p:nvSpPr>
          <p:spPr>
            <a:xfrm>
              <a:off x="5469935" y="1442576"/>
              <a:ext cx="2035172" cy="884746"/>
            </a:xfrm>
            <a:prstGeom prst="wedgeRectCallout">
              <a:avLst>
                <a:gd name="adj1" fmla="val 58457"/>
                <a:gd name="adj2" fmla="val 265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DA0D167-CF75-9524-C89E-17A65DA63C40}"/>
              </a:ext>
            </a:extLst>
          </p:cNvPr>
          <p:cNvGrpSpPr/>
          <p:nvPr/>
        </p:nvGrpSpPr>
        <p:grpSpPr>
          <a:xfrm>
            <a:off x="4047713" y="3311542"/>
            <a:ext cx="1389153" cy="1094452"/>
            <a:chOff x="4070383" y="2439793"/>
            <a:chExt cx="1479114" cy="1165328"/>
          </a:xfrm>
        </p:grpSpPr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8DFEEC93-58DC-58A6-C325-B667F1C96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128538" y="2504283"/>
              <a:ext cx="1396859" cy="1050878"/>
            </a:xfrm>
            <a:prstGeom prst="rect">
              <a:avLst/>
            </a:prstGeom>
          </p:spPr>
        </p:pic>
        <p:sp>
          <p:nvSpPr>
            <p:cNvPr id="67" name="Speech Bubble: Rectangle 66">
              <a:extLst>
                <a:ext uri="{FF2B5EF4-FFF2-40B4-BE49-F238E27FC236}">
                  <a16:creationId xmlns:a16="http://schemas.microsoft.com/office/drawing/2014/main" id="{80B233C0-16D8-15B1-C6F0-67EDA039C0CF}"/>
                </a:ext>
              </a:extLst>
            </p:cNvPr>
            <p:cNvSpPr/>
            <p:nvPr/>
          </p:nvSpPr>
          <p:spPr>
            <a:xfrm>
              <a:off x="4070383" y="2439793"/>
              <a:ext cx="1479114" cy="1165328"/>
            </a:xfrm>
            <a:prstGeom prst="wedgeRectCallout">
              <a:avLst>
                <a:gd name="adj1" fmla="val 68632"/>
                <a:gd name="adj2" fmla="val 40328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49A83DB-DB9B-6513-07A5-A13C5B738E87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4" r="9394"/>
          <a:stretch/>
        </p:blipFill>
        <p:spPr>
          <a:xfrm>
            <a:off x="2427684" y="3830249"/>
            <a:ext cx="2326850" cy="3038759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1A5A2BD-2EF9-FC97-9462-8E6F0A4E88A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9692747" y="2136929"/>
            <a:ext cx="1913750" cy="856752"/>
          </a:xfrm>
          <a:prstGeom prst="rect">
            <a:avLst/>
          </a:prstGeom>
        </p:spPr>
      </p:pic>
      <p:sp>
        <p:nvSpPr>
          <p:cNvPr id="75" name="Speech Bubble: Rectangle 74">
            <a:extLst>
              <a:ext uri="{FF2B5EF4-FFF2-40B4-BE49-F238E27FC236}">
                <a16:creationId xmlns:a16="http://schemas.microsoft.com/office/drawing/2014/main" id="{3494A702-8012-D23B-3D64-06630F72E816}"/>
              </a:ext>
            </a:extLst>
          </p:cNvPr>
          <p:cNvSpPr/>
          <p:nvPr/>
        </p:nvSpPr>
        <p:spPr>
          <a:xfrm>
            <a:off x="9591870" y="2097572"/>
            <a:ext cx="2146216" cy="929760"/>
          </a:xfrm>
          <a:prstGeom prst="wedgeRectCallout">
            <a:avLst>
              <a:gd name="adj1" fmla="val -37594"/>
              <a:gd name="adj2" fmla="val 6188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E1F66359-00E0-FB45-8BD9-951F9E39663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42733" y="3344016"/>
            <a:ext cx="1791237" cy="603116"/>
          </a:xfrm>
          <a:prstGeom prst="rect">
            <a:avLst/>
          </a:prstGeom>
        </p:spPr>
      </p:pic>
      <p:sp>
        <p:nvSpPr>
          <p:cNvPr id="78" name="Speech Bubble: Rectangle 77">
            <a:extLst>
              <a:ext uri="{FF2B5EF4-FFF2-40B4-BE49-F238E27FC236}">
                <a16:creationId xmlns:a16="http://schemas.microsoft.com/office/drawing/2014/main" id="{47E7DA22-5D08-543C-7974-5EAB063242AB}"/>
              </a:ext>
            </a:extLst>
          </p:cNvPr>
          <p:cNvSpPr/>
          <p:nvPr/>
        </p:nvSpPr>
        <p:spPr>
          <a:xfrm>
            <a:off x="9591870" y="3270530"/>
            <a:ext cx="2146216" cy="771015"/>
          </a:xfrm>
          <a:prstGeom prst="wedgeRectCallout">
            <a:avLst>
              <a:gd name="adj1" fmla="val -65897"/>
              <a:gd name="adj2" fmla="val -4726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2" name="WhatsApp Video 2025-04-04 at 9.24.23 PM">
            <a:hlinkClick r:id="" action="ppaction://media"/>
            <a:extLst>
              <a:ext uri="{FF2B5EF4-FFF2-40B4-BE49-F238E27FC236}">
                <a16:creationId xmlns:a16="http://schemas.microsoft.com/office/drawing/2014/main" id="{10E50632-32CB-6235-0171-048C51CCC77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9667231" y="4157271"/>
            <a:ext cx="1299036" cy="2259193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26E728C-0EDB-EC04-DD48-7E78A07619A9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6812280" y="476257"/>
            <a:ext cx="53797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108320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0FD41-4F56-B62A-BA6B-461574150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D216F08-BD12-03C1-C949-CBEFF8B51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6790" y="3895106"/>
            <a:ext cx="1536971" cy="2549492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E1CE745-ADAF-1E08-1D9E-7B35D4917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273" y="1342167"/>
            <a:ext cx="2169415" cy="124958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EA045161-616A-2F98-7F9A-028C4D3411B3}"/>
              </a:ext>
            </a:extLst>
          </p:cNvPr>
          <p:cNvGrpSpPr/>
          <p:nvPr/>
        </p:nvGrpSpPr>
        <p:grpSpPr>
          <a:xfrm>
            <a:off x="9761033" y="1393084"/>
            <a:ext cx="2169414" cy="2397332"/>
            <a:chOff x="309522" y="2288027"/>
            <a:chExt cx="2584080" cy="2855562"/>
          </a:xfrm>
        </p:grpSpPr>
        <p:sp>
          <p:nvSpPr>
            <p:cNvPr id="4" name="Speech Bubble: Rectangle 3">
              <a:extLst>
                <a:ext uri="{FF2B5EF4-FFF2-40B4-BE49-F238E27FC236}">
                  <a16:creationId xmlns:a16="http://schemas.microsoft.com/office/drawing/2014/main" id="{03D520DA-2C05-12BC-9909-03B03BD8AE8E}"/>
                </a:ext>
              </a:extLst>
            </p:cNvPr>
            <p:cNvSpPr/>
            <p:nvPr/>
          </p:nvSpPr>
          <p:spPr>
            <a:xfrm>
              <a:off x="309522" y="2288027"/>
              <a:ext cx="2584080" cy="2855562"/>
            </a:xfrm>
            <a:prstGeom prst="wedgeRectCallout">
              <a:avLst>
                <a:gd name="adj1" fmla="val -64633"/>
                <a:gd name="adj2" fmla="val -39323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D2C68B4-6A5C-0253-7CA5-7DA7E1058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2"/>
            <a:stretch/>
          </p:blipFill>
          <p:spPr>
            <a:xfrm>
              <a:off x="364552" y="2378211"/>
              <a:ext cx="2474020" cy="2628421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B1E3E10-AAAA-5804-F234-0C2609767312}"/>
              </a:ext>
            </a:extLst>
          </p:cNvPr>
          <p:cNvGrpSpPr/>
          <p:nvPr/>
        </p:nvGrpSpPr>
        <p:grpSpPr>
          <a:xfrm>
            <a:off x="397973" y="2350384"/>
            <a:ext cx="2625081" cy="2225988"/>
            <a:chOff x="421495" y="2115863"/>
            <a:chExt cx="2243705" cy="1902593"/>
          </a:xfrm>
        </p:grpSpPr>
        <p:pic>
          <p:nvPicPr>
            <p:cNvPr id="31" name="Picture 30">
              <a:hlinkClick r:id="rId5"/>
              <a:extLst>
                <a:ext uri="{FF2B5EF4-FFF2-40B4-BE49-F238E27FC236}">
                  <a16:creationId xmlns:a16="http://schemas.microsoft.com/office/drawing/2014/main" id="{9BAE955F-2800-E3EF-5828-E94440071D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1495" y="2115863"/>
              <a:ext cx="1058086" cy="1889692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AD936EB-B4A3-3EEC-9284-EAC59A672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38997" y="2128764"/>
              <a:ext cx="1126203" cy="1889692"/>
            </a:xfrm>
            <a:prstGeom prst="rect">
              <a:avLst/>
            </a:prstGeom>
          </p:spPr>
        </p:pic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9B3A4FD-82A1-58EE-5446-AA2B3752470C}"/>
              </a:ext>
            </a:extLst>
          </p:cNvPr>
          <p:cNvCxnSpPr>
            <a:cxnSpLocks/>
          </p:cNvCxnSpPr>
          <p:nvPr/>
        </p:nvCxnSpPr>
        <p:spPr>
          <a:xfrm>
            <a:off x="7325065" y="899053"/>
            <a:ext cx="0" cy="327554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63E952F-32D8-F935-080B-1EB777477996}"/>
              </a:ext>
            </a:extLst>
          </p:cNvPr>
          <p:cNvCxnSpPr>
            <a:cxnSpLocks/>
          </p:cNvCxnSpPr>
          <p:nvPr/>
        </p:nvCxnSpPr>
        <p:spPr>
          <a:xfrm>
            <a:off x="3409580" y="899053"/>
            <a:ext cx="0" cy="471753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07BB0DAF-FD83-05CE-3656-05846E9D8B7E}"/>
              </a:ext>
            </a:extLst>
          </p:cNvPr>
          <p:cNvSpPr/>
          <p:nvPr/>
        </p:nvSpPr>
        <p:spPr>
          <a:xfrm>
            <a:off x="2251398" y="4039814"/>
            <a:ext cx="6330901" cy="6330901"/>
          </a:xfrm>
          <a:prstGeom prst="ellipse">
            <a:avLst/>
          </a:prstGeom>
          <a:solidFill>
            <a:srgbClr val="8E1A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031" name="Picture 1030">
            <a:extLst>
              <a:ext uri="{FF2B5EF4-FFF2-40B4-BE49-F238E27FC236}">
                <a16:creationId xmlns:a16="http://schemas.microsoft.com/office/drawing/2014/main" id="{3FB0E6F1-B4F6-D0EF-3711-BBA83732AE3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924" y="5002987"/>
            <a:ext cx="1855013" cy="185501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093802B-B988-75EE-E9A8-1FFEFB88B65B}"/>
              </a:ext>
            </a:extLst>
          </p:cNvPr>
          <p:cNvGrpSpPr/>
          <p:nvPr/>
        </p:nvGrpSpPr>
        <p:grpSpPr>
          <a:xfrm>
            <a:off x="2152848" y="4131687"/>
            <a:ext cx="2883741" cy="2874223"/>
            <a:chOff x="2720470" y="3565875"/>
            <a:chExt cx="2883741" cy="287422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41FA8E9-81FD-B7D8-6B63-93AEB46C8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463"/>
            <a:stretch/>
          </p:blipFill>
          <p:spPr>
            <a:xfrm flipH="1">
              <a:off x="2720470" y="3565875"/>
              <a:ext cx="2883741" cy="2874223"/>
            </a:xfrm>
            <a:prstGeom prst="rect">
              <a:avLst/>
            </a:prstGeom>
          </p:spPr>
        </p:pic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054E76F4-3CBE-6798-9BB6-10B24C03A539}"/>
                </a:ext>
              </a:extLst>
            </p:cNvPr>
            <p:cNvSpPr/>
            <p:nvPr/>
          </p:nvSpPr>
          <p:spPr>
            <a:xfrm>
              <a:off x="3772583" y="4480425"/>
              <a:ext cx="356586" cy="570355"/>
            </a:xfrm>
            <a:custGeom>
              <a:avLst/>
              <a:gdLst>
                <a:gd name="connsiteX0" fmla="*/ 28298 w 371535"/>
                <a:gd name="connsiteY0" fmla="*/ 51887 h 594265"/>
                <a:gd name="connsiteX1" fmla="*/ 35386 w 371535"/>
                <a:gd name="connsiteY1" fmla="*/ 455924 h 594265"/>
                <a:gd name="connsiteX2" fmla="*/ 212596 w 371535"/>
                <a:gd name="connsiteY2" fmla="*/ 590603 h 594265"/>
                <a:gd name="connsiteX3" fmla="*/ 347275 w 371535"/>
                <a:gd name="connsiteY3" fmla="*/ 335422 h 594265"/>
                <a:gd name="connsiteX4" fmla="*/ 340186 w 371535"/>
                <a:gd name="connsiteY4" fmla="*/ 37710 h 594265"/>
                <a:gd name="connsiteX5" fmla="*/ 28298 w 371535"/>
                <a:gd name="connsiteY5" fmla="*/ 51887 h 594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1535" h="594265">
                  <a:moveTo>
                    <a:pt x="28298" y="51887"/>
                  </a:moveTo>
                  <a:cubicBezTo>
                    <a:pt x="-22502" y="121589"/>
                    <a:pt x="4670" y="366138"/>
                    <a:pt x="35386" y="455924"/>
                  </a:cubicBezTo>
                  <a:cubicBezTo>
                    <a:pt x="66102" y="545710"/>
                    <a:pt x="160615" y="610687"/>
                    <a:pt x="212596" y="590603"/>
                  </a:cubicBezTo>
                  <a:cubicBezTo>
                    <a:pt x="264578" y="570519"/>
                    <a:pt x="326010" y="427571"/>
                    <a:pt x="347275" y="335422"/>
                  </a:cubicBezTo>
                  <a:cubicBezTo>
                    <a:pt x="368540" y="243273"/>
                    <a:pt x="392168" y="87329"/>
                    <a:pt x="340186" y="37710"/>
                  </a:cubicBezTo>
                  <a:cubicBezTo>
                    <a:pt x="288205" y="-11909"/>
                    <a:pt x="79098" y="-17815"/>
                    <a:pt x="28298" y="51887"/>
                  </a:cubicBezTo>
                  <a:close/>
                </a:path>
              </a:pathLst>
            </a:custGeom>
            <a:solidFill>
              <a:srgbClr val="F59F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46A7B6B-82A3-2E08-6306-F9E14B172CCC}"/>
              </a:ext>
            </a:extLst>
          </p:cNvPr>
          <p:cNvGrpSpPr/>
          <p:nvPr/>
        </p:nvGrpSpPr>
        <p:grpSpPr>
          <a:xfrm>
            <a:off x="8701183" y="4654560"/>
            <a:ext cx="1540803" cy="1822321"/>
            <a:chOff x="8364354" y="3491862"/>
            <a:chExt cx="1387996" cy="1641595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A2008E74-7A12-1F33-4D66-B6E2B55AAD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0460" y="3567032"/>
              <a:ext cx="1371889" cy="1532302"/>
            </a:xfrm>
            <a:prstGeom prst="rect">
              <a:avLst/>
            </a:prstGeom>
          </p:spPr>
        </p:pic>
        <p:sp>
          <p:nvSpPr>
            <p:cNvPr id="63" name="Speech Bubble: Rectangle 62">
              <a:extLst>
                <a:ext uri="{FF2B5EF4-FFF2-40B4-BE49-F238E27FC236}">
                  <a16:creationId xmlns:a16="http://schemas.microsoft.com/office/drawing/2014/main" id="{6EFB0FAB-6B82-982E-BB16-822955C0C1C3}"/>
                </a:ext>
              </a:extLst>
            </p:cNvPr>
            <p:cNvSpPr/>
            <p:nvPr/>
          </p:nvSpPr>
          <p:spPr>
            <a:xfrm>
              <a:off x="8364354" y="3491862"/>
              <a:ext cx="1387996" cy="1641595"/>
            </a:xfrm>
            <a:prstGeom prst="wedgeRectCallout">
              <a:avLst>
                <a:gd name="adj1" fmla="val 58936"/>
                <a:gd name="adj2" fmla="val 64038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1021D7F-D467-1D79-E883-21ED532FFAD5}"/>
              </a:ext>
            </a:extLst>
          </p:cNvPr>
          <p:cNvGrpSpPr/>
          <p:nvPr/>
        </p:nvGrpSpPr>
        <p:grpSpPr>
          <a:xfrm>
            <a:off x="3586172" y="1394887"/>
            <a:ext cx="2217661" cy="653353"/>
            <a:chOff x="3436091" y="1181797"/>
            <a:chExt cx="2217661" cy="65335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B839C53-5CCC-072F-A6F3-CCD5160445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95696" y="1243320"/>
              <a:ext cx="2080810" cy="520535"/>
            </a:xfrm>
            <a:prstGeom prst="rect">
              <a:avLst/>
            </a:prstGeom>
          </p:spPr>
        </p:pic>
        <p:sp>
          <p:nvSpPr>
            <p:cNvPr id="8" name="Speech Bubble: Rectangle 7">
              <a:extLst>
                <a:ext uri="{FF2B5EF4-FFF2-40B4-BE49-F238E27FC236}">
                  <a16:creationId xmlns:a16="http://schemas.microsoft.com/office/drawing/2014/main" id="{A58A0EE7-D960-DC3E-8B36-3ED0FD36CC27}"/>
                </a:ext>
              </a:extLst>
            </p:cNvPr>
            <p:cNvSpPr/>
            <p:nvPr/>
          </p:nvSpPr>
          <p:spPr>
            <a:xfrm>
              <a:off x="3436091" y="1181797"/>
              <a:ext cx="2217661" cy="653353"/>
            </a:xfrm>
            <a:prstGeom prst="wedgeRectCallout">
              <a:avLst>
                <a:gd name="adj1" fmla="val -41539"/>
                <a:gd name="adj2" fmla="val 70237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3509DA1E-9472-9928-7A12-7BDF8431ECE1}"/>
              </a:ext>
            </a:extLst>
          </p:cNvPr>
          <p:cNvSpPr txBox="1"/>
          <p:nvPr/>
        </p:nvSpPr>
        <p:spPr>
          <a:xfrm>
            <a:off x="370325" y="816571"/>
            <a:ext cx="29335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“THEIR OLD SCHOOL ADVICE IS HOLDING ME BACK”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307BCD-9341-A079-3165-FC416DA179C5}"/>
              </a:ext>
            </a:extLst>
          </p:cNvPr>
          <p:cNvSpPr txBox="1"/>
          <p:nvPr/>
        </p:nvSpPr>
        <p:spPr>
          <a:xfrm>
            <a:off x="3617932" y="787288"/>
            <a:ext cx="34262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 ALWAYS ‘FEEL’ SHORT, EVEN IF I’M NOT”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C02430-89B3-871D-54CF-950A33360E09}"/>
              </a:ext>
            </a:extLst>
          </p:cNvPr>
          <p:cNvSpPr txBox="1"/>
          <p:nvPr/>
        </p:nvSpPr>
        <p:spPr>
          <a:xfrm>
            <a:off x="7449273" y="787288"/>
            <a:ext cx="38273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“I’M MY PARENTS’ RETIREMENT PLAN”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DF90085-19C2-C762-08D8-7F4592C21502}"/>
              </a:ext>
            </a:extLst>
          </p:cNvPr>
          <p:cNvGrpSpPr/>
          <p:nvPr/>
        </p:nvGrpSpPr>
        <p:grpSpPr>
          <a:xfrm>
            <a:off x="391818" y="4721721"/>
            <a:ext cx="2302770" cy="759330"/>
            <a:chOff x="406880" y="1450112"/>
            <a:chExt cx="2302770" cy="759330"/>
          </a:xfrm>
        </p:grpSpPr>
        <p:sp>
          <p:nvSpPr>
            <p:cNvPr id="36" name="Speech Bubble: Rectangle 35">
              <a:extLst>
                <a:ext uri="{FF2B5EF4-FFF2-40B4-BE49-F238E27FC236}">
                  <a16:creationId xmlns:a16="http://schemas.microsoft.com/office/drawing/2014/main" id="{78756A09-333D-4A5B-DE70-91F23B5EF3E1}"/>
                </a:ext>
              </a:extLst>
            </p:cNvPr>
            <p:cNvSpPr/>
            <p:nvPr/>
          </p:nvSpPr>
          <p:spPr>
            <a:xfrm>
              <a:off x="406880" y="1450112"/>
              <a:ext cx="2302770" cy="759330"/>
            </a:xfrm>
            <a:prstGeom prst="wedgeRectCallout">
              <a:avLst>
                <a:gd name="adj1" fmla="val 39518"/>
                <a:gd name="adj2" fmla="val 80573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6EA2C5E-A06F-8132-834C-BFFC539C6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87" b="14850"/>
            <a:stretch/>
          </p:blipFill>
          <p:spPr>
            <a:xfrm>
              <a:off x="428814" y="1475988"/>
              <a:ext cx="2242242" cy="657803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E788B6A-5D2C-2AE3-FF48-CD97E727BD25}"/>
              </a:ext>
            </a:extLst>
          </p:cNvPr>
          <p:cNvGrpSpPr/>
          <p:nvPr/>
        </p:nvGrpSpPr>
        <p:grpSpPr>
          <a:xfrm>
            <a:off x="386230" y="1394083"/>
            <a:ext cx="2636822" cy="810952"/>
            <a:chOff x="429471" y="4535022"/>
            <a:chExt cx="2636822" cy="810952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80A3D3E-14EC-EEF1-D686-E09032F2E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191" r="3166"/>
            <a:stretch/>
          </p:blipFill>
          <p:spPr>
            <a:xfrm>
              <a:off x="555251" y="4653285"/>
              <a:ext cx="2290647" cy="604613"/>
            </a:xfrm>
            <a:prstGeom prst="rect">
              <a:avLst/>
            </a:prstGeom>
          </p:spPr>
        </p:pic>
        <p:sp>
          <p:nvSpPr>
            <p:cNvPr id="34" name="Speech Bubble: Rectangle 33">
              <a:extLst>
                <a:ext uri="{FF2B5EF4-FFF2-40B4-BE49-F238E27FC236}">
                  <a16:creationId xmlns:a16="http://schemas.microsoft.com/office/drawing/2014/main" id="{EEA2ED04-D518-CE53-F56E-BC19AC7E56E0}"/>
                </a:ext>
              </a:extLst>
            </p:cNvPr>
            <p:cNvSpPr/>
            <p:nvPr/>
          </p:nvSpPr>
          <p:spPr>
            <a:xfrm>
              <a:off x="429471" y="4535022"/>
              <a:ext cx="2636822" cy="810952"/>
            </a:xfrm>
            <a:prstGeom prst="wedgeRectCallout">
              <a:avLst>
                <a:gd name="adj1" fmla="val 2207"/>
                <a:gd name="adj2" fmla="val 7220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43" name="Picture 42">
            <a:hlinkClick r:id="rId14"/>
            <a:extLst>
              <a:ext uri="{FF2B5EF4-FFF2-40B4-BE49-F238E27FC236}">
                <a16:creationId xmlns:a16="http://schemas.microsoft.com/office/drawing/2014/main" id="{2385327E-261F-14B0-0467-A884B1D512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012027" y="1344354"/>
            <a:ext cx="1175803" cy="2109415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30356DC1-7CF4-6AB0-1A82-C0F2767A28C8}"/>
              </a:ext>
            </a:extLst>
          </p:cNvPr>
          <p:cNvGrpSpPr/>
          <p:nvPr/>
        </p:nvGrpSpPr>
        <p:grpSpPr>
          <a:xfrm>
            <a:off x="3577927" y="2308783"/>
            <a:ext cx="2249264" cy="1412961"/>
            <a:chOff x="3380457" y="2140222"/>
            <a:chExt cx="2249264" cy="1412961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F82B818-7F94-27A3-1949-DD17CB269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0457" y="2221551"/>
              <a:ext cx="2210475" cy="1275274"/>
            </a:xfrm>
            <a:prstGeom prst="rect">
              <a:avLst/>
            </a:prstGeom>
          </p:spPr>
        </p:pic>
        <p:sp>
          <p:nvSpPr>
            <p:cNvPr id="42" name="Speech Bubble: Rectangle 41">
              <a:extLst>
                <a:ext uri="{FF2B5EF4-FFF2-40B4-BE49-F238E27FC236}">
                  <a16:creationId xmlns:a16="http://schemas.microsoft.com/office/drawing/2014/main" id="{4CBDA9B2-4B75-C1DF-6BB5-28CA022B876A}"/>
                </a:ext>
              </a:extLst>
            </p:cNvPr>
            <p:cNvSpPr/>
            <p:nvPr/>
          </p:nvSpPr>
          <p:spPr>
            <a:xfrm>
              <a:off x="3412059" y="2140222"/>
              <a:ext cx="2217662" cy="1412961"/>
            </a:xfrm>
            <a:prstGeom prst="wedgeRectCallout">
              <a:avLst>
                <a:gd name="adj1" fmla="val 65690"/>
                <a:gd name="adj2" fmla="val -45020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7588EC01-A950-B54E-2E8F-12F73FCA1EB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15" t="16726" r="31826"/>
          <a:stretch/>
        </p:blipFill>
        <p:spPr>
          <a:xfrm>
            <a:off x="5865650" y="3128143"/>
            <a:ext cx="2412723" cy="4217591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97FD213-5773-1B7D-9F65-86AFE211603F}"/>
              </a:ext>
            </a:extLst>
          </p:cNvPr>
          <p:cNvGrpSpPr/>
          <p:nvPr/>
        </p:nvGrpSpPr>
        <p:grpSpPr>
          <a:xfrm>
            <a:off x="8126956" y="2711202"/>
            <a:ext cx="1575301" cy="1156398"/>
            <a:chOff x="8012931" y="3986718"/>
            <a:chExt cx="2503048" cy="1837440"/>
          </a:xfrm>
        </p:grpSpPr>
        <p:sp>
          <p:nvSpPr>
            <p:cNvPr id="41" name="Speech Bubble: Rectangle 40">
              <a:extLst>
                <a:ext uri="{FF2B5EF4-FFF2-40B4-BE49-F238E27FC236}">
                  <a16:creationId xmlns:a16="http://schemas.microsoft.com/office/drawing/2014/main" id="{8DC2D079-5691-6B7E-CE58-D975D4D9FAC2}"/>
                </a:ext>
              </a:extLst>
            </p:cNvPr>
            <p:cNvSpPr/>
            <p:nvPr/>
          </p:nvSpPr>
          <p:spPr>
            <a:xfrm>
              <a:off x="8012931" y="3986718"/>
              <a:ext cx="2503048" cy="1837440"/>
            </a:xfrm>
            <a:prstGeom prst="wedgeRectCallout">
              <a:avLst>
                <a:gd name="adj1" fmla="val -66096"/>
                <a:gd name="adj2" fmla="val -4042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F31DA48F-0D47-2903-9F8D-D9A43BBE32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r="4400" b="14280"/>
            <a:stretch/>
          </p:blipFill>
          <p:spPr>
            <a:xfrm>
              <a:off x="8012931" y="4051262"/>
              <a:ext cx="2446288" cy="1685389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DDEDB67-71E1-ACEA-A5EA-AA39DD23C227}"/>
              </a:ext>
            </a:extLst>
          </p:cNvPr>
          <p:cNvGrpSpPr/>
          <p:nvPr/>
        </p:nvGrpSpPr>
        <p:grpSpPr>
          <a:xfrm>
            <a:off x="8129921" y="3956069"/>
            <a:ext cx="1991653" cy="583511"/>
            <a:chOff x="8470039" y="3956800"/>
            <a:chExt cx="2002684" cy="586743"/>
          </a:xfrm>
        </p:grpSpPr>
        <p:sp>
          <p:nvSpPr>
            <p:cNvPr id="13" name="Speech Bubble: Rectangle 12">
              <a:extLst>
                <a:ext uri="{FF2B5EF4-FFF2-40B4-BE49-F238E27FC236}">
                  <a16:creationId xmlns:a16="http://schemas.microsoft.com/office/drawing/2014/main" id="{812CBAC8-3288-7482-45E7-6BE844F988DB}"/>
                </a:ext>
              </a:extLst>
            </p:cNvPr>
            <p:cNvSpPr/>
            <p:nvPr/>
          </p:nvSpPr>
          <p:spPr>
            <a:xfrm>
              <a:off x="8470039" y="3956800"/>
              <a:ext cx="2002684" cy="586743"/>
            </a:xfrm>
            <a:prstGeom prst="wedgeRectCallout">
              <a:avLst>
                <a:gd name="adj1" fmla="val 65285"/>
                <a:gd name="adj2" fmla="val 56347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A3CC46CC-85F4-CC70-9596-392A63CA5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rcRect r="11249" b="70986"/>
            <a:stretch/>
          </p:blipFill>
          <p:spPr>
            <a:xfrm>
              <a:off x="8516634" y="4006945"/>
              <a:ext cx="1882571" cy="438521"/>
            </a:xfrm>
            <a:prstGeom prst="rect">
              <a:avLst/>
            </a:prstGeom>
          </p:spPr>
        </p:pic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A0B8F8A-D084-AAC7-7FB8-98FBEB5B2C4A}"/>
              </a:ext>
            </a:extLst>
          </p:cNvPr>
          <p:cNvSpPr txBox="1"/>
          <p:nvPr/>
        </p:nvSpPr>
        <p:spPr>
          <a:xfrm>
            <a:off x="471622" y="306980"/>
            <a:ext cx="634065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DIGITAL CONVERSATIONS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MONEY MINDSET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CB9D086-909A-F705-E8CF-6DC949820EB0}"/>
              </a:ext>
            </a:extLst>
          </p:cNvPr>
          <p:cNvCxnSpPr>
            <a:cxnSpLocks/>
            <a:stCxn id="6" idx="3"/>
          </p:cNvCxnSpPr>
          <p:nvPr/>
        </p:nvCxnSpPr>
        <p:spPr>
          <a:xfrm>
            <a:off x="6812280" y="476257"/>
            <a:ext cx="537972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1870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8B78C-11FE-CAF5-5B21-2AA19DECA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189233A-D497-FADE-B473-AF05867629E4}"/>
              </a:ext>
            </a:extLst>
          </p:cNvPr>
          <p:cNvSpPr txBox="1"/>
          <p:nvPr/>
        </p:nvSpPr>
        <p:spPr>
          <a:xfrm>
            <a:off x="815692" y="446629"/>
            <a:ext cx="3967452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SUMMARISING THE </a:t>
            </a:r>
            <a:b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2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OBSERVATIONS OF DIGITAL CONVERSATIONS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BBE568D-B77A-FAF0-2249-B1C95A9D68A9}"/>
              </a:ext>
            </a:extLst>
          </p:cNvPr>
          <p:cNvSpPr txBox="1"/>
          <p:nvPr/>
        </p:nvSpPr>
        <p:spPr>
          <a:xfrm>
            <a:off x="608196" y="1902534"/>
            <a:ext cx="4430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5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E2D9CB26-269B-B38B-3DA4-32D3293E1C12}"/>
              </a:ext>
            </a:extLst>
          </p:cNvPr>
          <p:cNvCxnSpPr>
            <a:cxnSpLocks/>
          </p:cNvCxnSpPr>
          <p:nvPr/>
        </p:nvCxnSpPr>
        <p:spPr>
          <a:xfrm flipH="1">
            <a:off x="815692" y="3244334"/>
            <a:ext cx="489166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3C78620-0080-D58A-B077-C1E2574A11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6" r="23751"/>
          <a:stretch/>
        </p:blipFill>
        <p:spPr>
          <a:xfrm>
            <a:off x="3878429" y="0"/>
            <a:ext cx="4968397" cy="644936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935C13F-484B-780E-269B-24CCF7E7247A}"/>
              </a:ext>
            </a:extLst>
          </p:cNvPr>
          <p:cNvSpPr txBox="1"/>
          <p:nvPr/>
        </p:nvSpPr>
        <p:spPr>
          <a:xfrm>
            <a:off x="1030748" y="2289237"/>
            <a:ext cx="414419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are yearning for a community that “gets them” –  a mirror that reflects their new worldview &amp; contemporary approach to life and </a:t>
            </a:r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Reinforces the idea that their life is not an outlier – it’s a different version of success.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D892909-D15E-1424-228B-55B39C915348}"/>
              </a:ext>
            </a:extLst>
          </p:cNvPr>
          <p:cNvSpPr txBox="1"/>
          <p:nvPr/>
        </p:nvSpPr>
        <p:spPr>
          <a:xfrm>
            <a:off x="1030748" y="3766021"/>
            <a:ext cx="2847677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Search for insights that help them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 their financial decisions not just as numbers, but as part of a larger life plan –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in dialogue &amp; reflection to shape a financially coherent life vision, not just to optimize outcomes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2BE218-53BA-1EF3-A799-2D16015D3DFE}"/>
              </a:ext>
            </a:extLst>
          </p:cNvPr>
          <p:cNvSpPr txBox="1"/>
          <p:nvPr/>
        </p:nvSpPr>
        <p:spPr>
          <a:xfrm>
            <a:off x="608196" y="3351281"/>
            <a:ext cx="4430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5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E977614-B063-9000-DC65-3755AC971656}"/>
              </a:ext>
            </a:extLst>
          </p:cNvPr>
          <p:cNvSpPr txBox="1"/>
          <p:nvPr/>
        </p:nvSpPr>
        <p:spPr>
          <a:xfrm>
            <a:off x="8002074" y="5151973"/>
            <a:ext cx="3370414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are shining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light on emotional and financial truths that often stay in the shadows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facilitating mainstream visibility, offer empathic framing, and hold up a mirror to the quiet 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chaos within us.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50CCD16-2422-9AF5-9E6A-B58408B3C48E}"/>
              </a:ext>
            </a:extLst>
          </p:cNvPr>
          <p:cNvSpPr txBox="1"/>
          <p:nvPr/>
        </p:nvSpPr>
        <p:spPr>
          <a:xfrm>
            <a:off x="7516760" y="2735929"/>
            <a:ext cx="4430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5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F0BD5E6-2D64-A5A1-DB96-7EE99F85F49C}"/>
              </a:ext>
            </a:extLst>
          </p:cNvPr>
          <p:cNvSpPr txBox="1"/>
          <p:nvPr/>
        </p:nvSpPr>
        <p:spPr>
          <a:xfrm>
            <a:off x="1030748" y="2060607"/>
            <a:ext cx="337041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FINDING A ‘HOME’ FOR THEIR IDENTITY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6864F7C-3C04-165A-06E8-092900D89123}"/>
              </a:ext>
            </a:extLst>
          </p:cNvPr>
          <p:cNvSpPr txBox="1"/>
          <p:nvPr/>
        </p:nvSpPr>
        <p:spPr>
          <a:xfrm>
            <a:off x="7528779" y="4624990"/>
            <a:ext cx="443099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45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5213727-FF84-589F-6A55-7CCF88C8FA35}"/>
              </a:ext>
            </a:extLst>
          </p:cNvPr>
          <p:cNvSpPr txBox="1"/>
          <p:nvPr/>
        </p:nvSpPr>
        <p:spPr>
          <a:xfrm>
            <a:off x="8002074" y="4723605"/>
            <a:ext cx="33704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CREATORS ARE THE CULTURAL FIRST RESPONDERS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E7D20E3-0367-2A8A-B272-4B712EC7364C}"/>
              </a:ext>
            </a:extLst>
          </p:cNvPr>
          <p:cNvCxnSpPr>
            <a:cxnSpLocks/>
          </p:cNvCxnSpPr>
          <p:nvPr/>
        </p:nvCxnSpPr>
        <p:spPr>
          <a:xfrm flipH="1">
            <a:off x="6796930" y="4536273"/>
            <a:ext cx="467435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EC446CC-7044-AFD1-662A-83BC1B47E986}"/>
              </a:ext>
            </a:extLst>
          </p:cNvPr>
          <p:cNvSpPr txBox="1"/>
          <p:nvPr/>
        </p:nvSpPr>
        <p:spPr>
          <a:xfrm>
            <a:off x="1030748" y="3504411"/>
            <a:ext cx="337041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ENGAGING IN DIGITAL SOUND-BOARDING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BF7422A-4843-5A73-A4DE-3EEEF6C81DA7}"/>
              </a:ext>
            </a:extLst>
          </p:cNvPr>
          <p:cNvSpPr txBox="1"/>
          <p:nvPr/>
        </p:nvSpPr>
        <p:spPr>
          <a:xfrm>
            <a:off x="8002074" y="3274121"/>
            <a:ext cx="3254450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 world where financial uncertainty feels like a constant hum in the background, people are turning to </a:t>
            </a:r>
            <a:r>
              <a:rPr lang="en-IN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campfires not only for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 advice to manage financial pressures, but also for emotional support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validate their feelings 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BB6C345-22C9-341A-5ADD-C0AED2210197}"/>
              </a:ext>
            </a:extLst>
          </p:cNvPr>
          <p:cNvSpPr txBox="1"/>
          <p:nvPr/>
        </p:nvSpPr>
        <p:spPr>
          <a:xfrm>
            <a:off x="8002074" y="2843234"/>
            <a:ext cx="351821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SEEKING EMOTIONAL REFUGES IN DIGITAL CAMPFIRES  </a:t>
            </a:r>
          </a:p>
        </p:txBody>
      </p:sp>
    </p:spTree>
    <p:extLst>
      <p:ext uri="{BB962C8B-B14F-4D97-AF65-F5344CB8AC3E}">
        <p14:creationId xmlns:p14="http://schemas.microsoft.com/office/powerpoint/2010/main" val="276271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31F6203-815E-9E2E-0C4F-06B7F7DB12D9}"/>
              </a:ext>
            </a:extLst>
          </p:cNvPr>
          <p:cNvCxnSpPr>
            <a:cxnSpLocks/>
          </p:cNvCxnSpPr>
          <p:nvPr/>
        </p:nvCxnSpPr>
        <p:spPr>
          <a:xfrm>
            <a:off x="5032814" y="4254078"/>
            <a:ext cx="71591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F939742F-1ABB-35D8-1A81-5FD144791951}"/>
              </a:ext>
            </a:extLst>
          </p:cNvPr>
          <p:cNvSpPr/>
          <p:nvPr/>
        </p:nvSpPr>
        <p:spPr>
          <a:xfrm>
            <a:off x="-1530495" y="2559789"/>
            <a:ext cx="5767227" cy="5767227"/>
          </a:xfrm>
          <a:prstGeom prst="ellipse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6688B0-31DD-0144-5CBA-3A190A2FF31B}"/>
              </a:ext>
            </a:extLst>
          </p:cNvPr>
          <p:cNvSpPr txBox="1"/>
          <p:nvPr/>
        </p:nvSpPr>
        <p:spPr>
          <a:xfrm>
            <a:off x="815692" y="641838"/>
            <a:ext cx="3967452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THEREFORE, </a:t>
            </a:r>
            <a:br>
              <a:rPr lang="en-IN" sz="13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2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OPPORTUNITIES FOR FOR BRANDS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BA6919-92FE-F2A6-BD35-DF154E60E65C}"/>
              </a:ext>
            </a:extLst>
          </p:cNvPr>
          <p:cNvSpPr txBox="1"/>
          <p:nvPr/>
        </p:nvSpPr>
        <p:spPr>
          <a:xfrm>
            <a:off x="5032814" y="2992906"/>
            <a:ext cx="594587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REFRAMING LIFE INSURANCE IN FRESH CONTEXTS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5D533-1706-8B7D-FB23-7AC106E8924B}"/>
              </a:ext>
            </a:extLst>
          </p:cNvPr>
          <p:cNvSpPr txBox="1"/>
          <p:nvPr/>
        </p:nvSpPr>
        <p:spPr>
          <a:xfrm>
            <a:off x="5032814" y="3310437"/>
            <a:ext cx="46298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evolving truths give us the creative latitude to move beyond traditional, utility-first narratives and instead embed our products within fresher stories</a:t>
            </a:r>
            <a:endParaRPr kumimoji="0" lang="en-IN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0077AC-60E9-5464-0ECB-D585467DAFAA}"/>
              </a:ext>
            </a:extLst>
          </p:cNvPr>
          <p:cNvSpPr txBox="1"/>
          <p:nvPr/>
        </p:nvSpPr>
        <p:spPr>
          <a:xfrm>
            <a:off x="5032814" y="4472091"/>
            <a:ext cx="594587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GOING BEYOND PEER NARRATIVES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7BD25C-0823-CAE7-1E1A-6C6DE7AD5983}"/>
              </a:ext>
            </a:extLst>
          </p:cNvPr>
          <p:cNvSpPr txBox="1"/>
          <p:nvPr/>
        </p:nvSpPr>
        <p:spPr>
          <a:xfrm>
            <a:off x="5032814" y="4795256"/>
            <a:ext cx="45315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Tapping into the emerging consumer realities allows us to occupy a more emotionally intelligent and culturally fluent space than our peers that continue to orbit around dated tropes of protection and financial foresight</a:t>
            </a:r>
            <a:endParaRPr kumimoji="0" lang="en-IN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011948-A60D-1F60-D240-F33855F4695C}"/>
              </a:ext>
            </a:extLst>
          </p:cNvPr>
          <p:cNvSpPr txBox="1"/>
          <p:nvPr/>
        </p:nvSpPr>
        <p:spPr>
          <a:xfrm>
            <a:off x="5032814" y="1527868"/>
            <a:ext cx="523164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CONNECTING BEYOND THE PRODUCT</a:t>
            </a:r>
            <a:endParaRPr kumimoji="0" lang="en-IN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6E7EA6-2E8C-3FB3-AD99-E1DFA7A8EA1D}"/>
              </a:ext>
            </a:extLst>
          </p:cNvPr>
          <p:cNvSpPr txBox="1"/>
          <p:nvPr/>
        </p:nvSpPr>
        <p:spPr>
          <a:xfrm>
            <a:off x="5032814" y="1851033"/>
            <a:ext cx="4493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These nuances of the modern mindset offers a fertile ground for brands to build content narratives that go beyond product and allow us to connect with the consumers in more culturally resonant ways.</a:t>
            </a:r>
            <a:endParaRPr kumimoji="0" lang="en-IN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CCCEC8-9769-D5DA-8E78-91B823A63A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1" t="55580" r="11409"/>
          <a:stretch/>
        </p:blipFill>
        <p:spPr>
          <a:xfrm>
            <a:off x="1150108" y="3107272"/>
            <a:ext cx="3855925" cy="37750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F56CAD7-67E4-358A-DA0F-3B164F345F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363" b="17160"/>
          <a:stretch/>
        </p:blipFill>
        <p:spPr>
          <a:xfrm>
            <a:off x="9754929" y="1487520"/>
            <a:ext cx="2447518" cy="978002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84DD07-0402-31BA-C3A2-781068C321EF}"/>
              </a:ext>
            </a:extLst>
          </p:cNvPr>
          <p:cNvCxnSpPr>
            <a:cxnSpLocks/>
          </p:cNvCxnSpPr>
          <p:nvPr/>
        </p:nvCxnSpPr>
        <p:spPr>
          <a:xfrm>
            <a:off x="5032814" y="2753395"/>
            <a:ext cx="715918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>
            <a:extLst>
              <a:ext uri="{FF2B5EF4-FFF2-40B4-BE49-F238E27FC236}">
                <a16:creationId xmlns:a16="http://schemas.microsoft.com/office/drawing/2014/main" id="{20604AA8-A895-7F75-81C1-3512ECC24C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58" t="39766" b="23206"/>
          <a:stretch/>
        </p:blipFill>
        <p:spPr>
          <a:xfrm>
            <a:off x="10326037" y="4407862"/>
            <a:ext cx="1865963" cy="167561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934911A-90F5-5503-EBF0-88563F2C59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8596" r="43253" b="-1"/>
          <a:stretch/>
        </p:blipFill>
        <p:spPr>
          <a:xfrm>
            <a:off x="9298825" y="5166732"/>
            <a:ext cx="2054424" cy="142116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9B17ED51-773F-F818-717A-90C1CCCEF6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79" b="44100"/>
          <a:stretch/>
        </p:blipFill>
        <p:spPr>
          <a:xfrm flipH="1">
            <a:off x="9689175" y="2835897"/>
            <a:ext cx="2528661" cy="1277650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534285B5-9369-A33A-444D-59F66C0C75BA}"/>
              </a:ext>
            </a:extLst>
          </p:cNvPr>
          <p:cNvSpPr/>
          <p:nvPr/>
        </p:nvSpPr>
        <p:spPr>
          <a:xfrm>
            <a:off x="9865217" y="2887929"/>
            <a:ext cx="1616298" cy="182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06372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7CCDD-2DC4-A5FE-FC74-520663D90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9301C80D-A30A-B4A7-1E37-1F19789C8EA9}"/>
              </a:ext>
            </a:extLst>
          </p:cNvPr>
          <p:cNvGrpSpPr/>
          <p:nvPr/>
        </p:nvGrpSpPr>
        <p:grpSpPr>
          <a:xfrm>
            <a:off x="6221533" y="1300372"/>
            <a:ext cx="5648837" cy="5084336"/>
            <a:chOff x="5507166" y="936511"/>
            <a:chExt cx="6426968" cy="5784706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B5328A51-B5A6-499C-4EB5-39588B6AA355}"/>
                </a:ext>
              </a:extLst>
            </p:cNvPr>
            <p:cNvSpPr/>
            <p:nvPr/>
          </p:nvSpPr>
          <p:spPr>
            <a:xfrm>
              <a:off x="6078878" y="936511"/>
              <a:ext cx="5188062" cy="5188062"/>
            </a:xfrm>
            <a:prstGeom prst="ellipse">
              <a:avLst/>
            </a:prstGeom>
            <a:solidFill>
              <a:srgbClr val="FDD72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A2227D5-3AD1-8C06-BD12-6810FF68F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32" b="8850"/>
            <a:stretch/>
          </p:blipFill>
          <p:spPr>
            <a:xfrm>
              <a:off x="7772535" y="1109767"/>
              <a:ext cx="4161599" cy="561145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26F6936-6A1A-EC36-362C-DF5E92CFE2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76" t="7505" r="15485" b="84511"/>
            <a:stretch/>
          </p:blipFill>
          <p:spPr>
            <a:xfrm flipH="1">
              <a:off x="5507166" y="2667281"/>
              <a:ext cx="1482291" cy="49154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7196288-E752-366B-00BA-BE874E21CC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8" t="18384" r="71525" b="75626"/>
            <a:stretch/>
          </p:blipFill>
          <p:spPr>
            <a:xfrm>
              <a:off x="7228573" y="1616792"/>
              <a:ext cx="808522" cy="368769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37D1555-386A-D901-9885-324AFBDC7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8" t="18384" r="71525" b="75626"/>
            <a:stretch/>
          </p:blipFill>
          <p:spPr>
            <a:xfrm>
              <a:off x="7149263" y="5565102"/>
              <a:ext cx="808522" cy="368769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DD1701B8-3DE4-23E1-8B70-DF3EECE8A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08" t="18384" r="71525" b="75626"/>
            <a:stretch/>
          </p:blipFill>
          <p:spPr>
            <a:xfrm>
              <a:off x="9630976" y="1109765"/>
              <a:ext cx="808522" cy="368769"/>
            </a:xfrm>
            <a:prstGeom prst="rect">
              <a:avLst/>
            </a:prstGeom>
          </p:spPr>
        </p:pic>
      </p:grpSp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4251940A-DA2A-4CFD-AADE-262EBB3755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1C38291-C3B9-1C68-D29F-33CE5C06DCB1}"/>
              </a:ext>
            </a:extLst>
          </p:cNvPr>
          <p:cNvCxnSpPr>
            <a:cxnSpLocks/>
          </p:cNvCxnSpPr>
          <p:nvPr/>
        </p:nvCxnSpPr>
        <p:spPr>
          <a:xfrm>
            <a:off x="11746222" y="7937"/>
            <a:ext cx="0" cy="57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C632576-C097-966D-838C-E47CF67AB359}"/>
              </a:ext>
            </a:extLst>
          </p:cNvPr>
          <p:cNvSpPr txBox="1"/>
          <p:nvPr/>
        </p:nvSpPr>
        <p:spPr>
          <a:xfrm>
            <a:off x="702038" y="3622074"/>
            <a:ext cx="5756913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3500" b="1" dirty="0">
                <a:solidFill>
                  <a:srgbClr val="C91429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SOURCES OF INFLUENCE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EF9043-61A2-370A-F76C-2571179AA255}"/>
              </a:ext>
            </a:extLst>
          </p:cNvPr>
          <p:cNvSpPr txBox="1"/>
          <p:nvPr/>
        </p:nvSpPr>
        <p:spPr>
          <a:xfrm>
            <a:off x="702037" y="4153986"/>
            <a:ext cx="734943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life insurance space, trusted voices play a crucial role in shaping consumer decisions, given the complexity of the category. These faces of influence include…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605A00-A22F-A635-9AE5-A1602785AB72}"/>
              </a:ext>
            </a:extLst>
          </p:cNvPr>
          <p:cNvSpPr txBox="1"/>
          <p:nvPr/>
        </p:nvSpPr>
        <p:spPr>
          <a:xfrm>
            <a:off x="702038" y="3434317"/>
            <a:ext cx="36008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300" b="1" dirty="0">
                <a:latin typeface="Bahnschrift" panose="020B0502040204020203" pitchFamily="34" charset="0"/>
              </a:rPr>
              <a:t>THIS CONTENTVERSE IS BUILT BY VARIOUS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127889-350B-C94D-AA11-4A993CEAE370}"/>
              </a:ext>
            </a:extLst>
          </p:cNvPr>
          <p:cNvSpPr txBox="1"/>
          <p:nvPr/>
        </p:nvSpPr>
        <p:spPr>
          <a:xfrm>
            <a:off x="702037" y="4889897"/>
            <a:ext cx="29349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CREATORS - AMICABLE ORACLES </a:t>
            </a:r>
            <a:endParaRPr lang="en-IN" sz="13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2D7052-5CC6-8924-B2F3-24C570EBBAC2}"/>
              </a:ext>
            </a:extLst>
          </p:cNvPr>
          <p:cNvSpPr txBox="1"/>
          <p:nvPr/>
        </p:nvSpPr>
        <p:spPr>
          <a:xfrm>
            <a:off x="711537" y="5169093"/>
            <a:ext cx="29349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Creators that act as trusted teachers, advisors or guides, tailoring content to practical goals - decision-making, skill-building, or inspiration addressing specific questions, challenges, or curiosities</a:t>
            </a:r>
            <a:endParaRPr lang="en-IN" sz="10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99BC2F3-DECD-C230-AE69-3E9698FEB676}"/>
              </a:ext>
            </a:extLst>
          </p:cNvPr>
          <p:cNvCxnSpPr>
            <a:cxnSpLocks/>
          </p:cNvCxnSpPr>
          <p:nvPr/>
        </p:nvCxnSpPr>
        <p:spPr>
          <a:xfrm>
            <a:off x="3687776" y="4951515"/>
            <a:ext cx="0" cy="96252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011A6EB-93C1-6BE9-97F2-4D67814D5110}"/>
              </a:ext>
            </a:extLst>
          </p:cNvPr>
          <p:cNvSpPr txBox="1"/>
          <p:nvPr/>
        </p:nvSpPr>
        <p:spPr>
          <a:xfrm>
            <a:off x="3831960" y="4889897"/>
            <a:ext cx="223569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(CREATOR) BRANDS</a:t>
            </a:r>
            <a:endParaRPr lang="en-IN" sz="13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01E82F1-6644-973A-46C2-BB9EAD3C3024}"/>
              </a:ext>
            </a:extLst>
          </p:cNvPr>
          <p:cNvSpPr txBox="1"/>
          <p:nvPr/>
        </p:nvSpPr>
        <p:spPr>
          <a:xfrm>
            <a:off x="3809013" y="5169093"/>
            <a:ext cx="287825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act as guides, advocates by helping consumers navigate their options and positioning their own products within this guidance to build credibility and drive consideration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497A0F-373F-63D2-3282-D60ED8643E8A}"/>
              </a:ext>
            </a:extLst>
          </p:cNvPr>
          <p:cNvSpPr/>
          <p:nvPr/>
        </p:nvSpPr>
        <p:spPr>
          <a:xfrm>
            <a:off x="10031218" y="0"/>
            <a:ext cx="2160782" cy="468209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718A11-2F5C-D8E6-CF5E-623D7AE6C777}"/>
              </a:ext>
            </a:extLst>
          </p:cNvPr>
          <p:cNvSpPr txBox="1"/>
          <p:nvPr/>
        </p:nvSpPr>
        <p:spPr>
          <a:xfrm>
            <a:off x="10114366" y="81262"/>
            <a:ext cx="199448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INFLUENCER AUDIT</a:t>
            </a:r>
            <a:endParaRPr lang="en-IN" sz="150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3692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62469-3F71-FC48-99D5-56F6E865A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A3018-5D82-3534-C977-9C524015041D}"/>
              </a:ext>
            </a:extLst>
          </p:cNvPr>
          <p:cNvCxnSpPr/>
          <p:nvPr/>
        </p:nvCxnSpPr>
        <p:spPr>
          <a:xfrm>
            <a:off x="730941" y="3290500"/>
            <a:ext cx="6687431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AE708DEE-29AD-1140-0A82-DAEA29A40E90}"/>
              </a:ext>
            </a:extLst>
          </p:cNvPr>
          <p:cNvCxnSpPr>
            <a:cxnSpLocks/>
          </p:cNvCxnSpPr>
          <p:nvPr/>
        </p:nvCxnSpPr>
        <p:spPr>
          <a:xfrm>
            <a:off x="524590" y="398194"/>
            <a:ext cx="11292195" cy="0"/>
          </a:xfrm>
          <a:prstGeom prst="straightConnector1">
            <a:avLst/>
          </a:prstGeom>
          <a:ln>
            <a:solidFill>
              <a:srgbClr val="80808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AutoShape 6" descr="Instagram - Wikipedia">
            <a:extLst>
              <a:ext uri="{FF2B5EF4-FFF2-40B4-BE49-F238E27FC236}">
                <a16:creationId xmlns:a16="http://schemas.microsoft.com/office/drawing/2014/main" id="{44DB9B1D-E84D-A56A-6C33-9B0F9B1F95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D52EB3-E4C9-4964-D08F-6A87F1418FEE}"/>
              </a:ext>
            </a:extLst>
          </p:cNvPr>
          <p:cNvSpPr txBox="1"/>
          <p:nvPr/>
        </p:nvSpPr>
        <p:spPr>
          <a:xfrm>
            <a:off x="5085661" y="252000"/>
            <a:ext cx="1911097" cy="292388"/>
          </a:xfrm>
          <a:prstGeom prst="rect">
            <a:avLst/>
          </a:prstGeom>
          <a:solidFill>
            <a:srgbClr val="C91429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GB" sz="13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AMICABLE ORACLES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E59DF2-D7A9-FA6F-7D6A-D353915FCE84}"/>
              </a:ext>
            </a:extLst>
          </p:cNvPr>
          <p:cNvSpPr txBox="1"/>
          <p:nvPr/>
        </p:nvSpPr>
        <p:spPr>
          <a:xfrm>
            <a:off x="488257" y="671310"/>
            <a:ext cx="191109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FINFLUENCERS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A6C16A-1ADF-EC06-3A33-0E33A37595DC}"/>
              </a:ext>
            </a:extLst>
          </p:cNvPr>
          <p:cNvSpPr txBox="1"/>
          <p:nvPr/>
        </p:nvSpPr>
        <p:spPr>
          <a:xfrm>
            <a:off x="8048666" y="671310"/>
            <a:ext cx="191109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GB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 GURUS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AE7E165-9375-7E6F-C0A6-BA153928F043}"/>
              </a:ext>
            </a:extLst>
          </p:cNvPr>
          <p:cNvSpPr txBox="1"/>
          <p:nvPr/>
        </p:nvSpPr>
        <p:spPr>
          <a:xfrm>
            <a:off x="4392833" y="671310"/>
            <a:ext cx="1911097" cy="2923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SURVIVAL WIZARDS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D8139E-A412-5568-D0E2-3CC4F1C8EF87}"/>
              </a:ext>
            </a:extLst>
          </p:cNvPr>
          <p:cNvSpPr txBox="1"/>
          <p:nvPr/>
        </p:nvSpPr>
        <p:spPr>
          <a:xfrm>
            <a:off x="4416894" y="1043390"/>
            <a:ext cx="3526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WHO: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 insider experts, but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smart curators that put together information and advice, keeping everyday concerns of Indians in mind </a:t>
            </a:r>
            <a:endParaRPr lang="en-IN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32" name="Picture 8" descr="SBI Term Insurance Plan Review">
            <a:extLst>
              <a:ext uri="{FF2B5EF4-FFF2-40B4-BE49-F238E27FC236}">
                <a16:creationId xmlns:a16="http://schemas.microsoft.com/office/drawing/2014/main" id="{305C825B-C15B-7F9F-B136-9B8A1A9452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87" t="12512" b="15676"/>
          <a:stretch/>
        </p:blipFill>
        <p:spPr bwMode="auto">
          <a:xfrm>
            <a:off x="9494824" y="1835682"/>
            <a:ext cx="845054" cy="83869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urleen Kaur Tikku - YouTube">
            <a:extLst>
              <a:ext uri="{FF2B5EF4-FFF2-40B4-BE49-F238E27FC236}">
                <a16:creationId xmlns:a16="http://schemas.microsoft.com/office/drawing/2014/main" id="{C221EB7D-0031-7C83-3821-59741553D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5445" y="1820626"/>
            <a:ext cx="866692" cy="86669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95183C6-44AC-0B9D-8C74-94AF4113A2C4}"/>
              </a:ext>
            </a:extLst>
          </p:cNvPr>
          <p:cNvSpPr txBox="1"/>
          <p:nvPr/>
        </p:nvSpPr>
        <p:spPr>
          <a:xfrm>
            <a:off x="8160415" y="1030586"/>
            <a:ext cx="39713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WHO: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Industry insiders &amp; professionals, specializing in insurance &amp; related financial products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reviewing policies, updating on regulatory nuances, consumer education etc. 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BFD7C1B-1DBF-2782-D1F5-6D25B11BBB63}"/>
              </a:ext>
            </a:extLst>
          </p:cNvPr>
          <p:cNvCxnSpPr>
            <a:cxnSpLocks/>
          </p:cNvCxnSpPr>
          <p:nvPr/>
        </p:nvCxnSpPr>
        <p:spPr>
          <a:xfrm>
            <a:off x="8028233" y="722701"/>
            <a:ext cx="0" cy="594000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B338C80-071D-2F0D-E704-62F7EA822EA9}"/>
              </a:ext>
            </a:extLst>
          </p:cNvPr>
          <p:cNvCxnSpPr>
            <a:cxnSpLocks/>
          </p:cNvCxnSpPr>
          <p:nvPr/>
        </p:nvCxnSpPr>
        <p:spPr>
          <a:xfrm>
            <a:off x="4263356" y="722701"/>
            <a:ext cx="0" cy="594000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Online Media 31" title="😇How I selected Best Term Insurance for me? | कंपनी ने छुपाया, पर मुझे दिख गया">
            <a:hlinkClick r:id="" action="ppaction://media"/>
            <a:extLst>
              <a:ext uri="{FF2B5EF4-FFF2-40B4-BE49-F238E27FC236}">
                <a16:creationId xmlns:a16="http://schemas.microsoft.com/office/drawing/2014/main" id="{5B4121C2-9A15-51AB-28E1-9BF6A48DEC7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2"/>
          <a:stretch>
            <a:fillRect/>
          </a:stretch>
        </p:blipFill>
        <p:spPr>
          <a:xfrm>
            <a:off x="4585544" y="3685726"/>
            <a:ext cx="1664569" cy="940481"/>
          </a:xfrm>
          <a:prstGeom prst="rect">
            <a:avLst/>
          </a:prstGeom>
        </p:spPr>
      </p:pic>
      <p:pic>
        <p:nvPicPr>
          <p:cNvPr id="33" name="Online Media 32" title="BEST Health Insurance in India in 2025 | Top 6 Health Insurance Plans in 2025 | Gurleen Kaur Tikku">
            <a:hlinkClick r:id="" action="ppaction://media"/>
            <a:extLst>
              <a:ext uri="{FF2B5EF4-FFF2-40B4-BE49-F238E27FC236}">
                <a16:creationId xmlns:a16="http://schemas.microsoft.com/office/drawing/2014/main" id="{E869BB6E-9141-44DC-9E71-0186DCCBFC58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3"/>
          <a:stretch>
            <a:fillRect/>
          </a:stretch>
        </p:blipFill>
        <p:spPr>
          <a:xfrm>
            <a:off x="8260299" y="3691502"/>
            <a:ext cx="1659996" cy="937898"/>
          </a:xfrm>
          <a:prstGeom prst="rect">
            <a:avLst/>
          </a:prstGeom>
        </p:spPr>
      </p:pic>
      <p:sp>
        <p:nvSpPr>
          <p:cNvPr id="42" name="Speech Bubble: Rectangle 41">
            <a:extLst>
              <a:ext uri="{FF2B5EF4-FFF2-40B4-BE49-F238E27FC236}">
                <a16:creationId xmlns:a16="http://schemas.microsoft.com/office/drawing/2014/main" id="{14823A30-3613-5F48-201A-BF33CDD59DD6}"/>
              </a:ext>
            </a:extLst>
          </p:cNvPr>
          <p:cNvSpPr/>
          <p:nvPr/>
        </p:nvSpPr>
        <p:spPr>
          <a:xfrm>
            <a:off x="10107323" y="3752088"/>
            <a:ext cx="1767167" cy="632736"/>
          </a:xfrm>
          <a:prstGeom prst="wedgeRectCallout">
            <a:avLst>
              <a:gd name="adj1" fmla="val -71642"/>
              <a:gd name="adj2" fmla="val 7983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A2E939-685F-C503-8B9C-4022C474C7F5}"/>
              </a:ext>
            </a:extLst>
          </p:cNvPr>
          <p:cNvSpPr txBox="1"/>
          <p:nvPr/>
        </p:nvSpPr>
        <p:spPr>
          <a:xfrm>
            <a:off x="8394354" y="2738858"/>
            <a:ext cx="94219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GURLEEN K.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D95EA99-687F-47E3-D13D-0BBDB9283493}"/>
              </a:ext>
            </a:extLst>
          </p:cNvPr>
          <p:cNvSpPr txBox="1"/>
          <p:nvPr/>
        </p:nvSpPr>
        <p:spPr>
          <a:xfrm>
            <a:off x="9551309" y="2738858"/>
            <a:ext cx="94219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POLICYX</a:t>
            </a:r>
          </a:p>
        </p:txBody>
      </p:sp>
      <p:sp>
        <p:nvSpPr>
          <p:cNvPr id="54" name="Speech Bubble: Rectangle 53">
            <a:extLst>
              <a:ext uri="{FF2B5EF4-FFF2-40B4-BE49-F238E27FC236}">
                <a16:creationId xmlns:a16="http://schemas.microsoft.com/office/drawing/2014/main" id="{4B1A0EC1-F182-1209-B37E-1BA01BBD5216}"/>
              </a:ext>
            </a:extLst>
          </p:cNvPr>
          <p:cNvSpPr/>
          <p:nvPr/>
        </p:nvSpPr>
        <p:spPr>
          <a:xfrm>
            <a:off x="6357774" y="3672921"/>
            <a:ext cx="1448833" cy="790003"/>
          </a:xfrm>
          <a:prstGeom prst="wedgeRectCallout">
            <a:avLst>
              <a:gd name="adj1" fmla="val -77960"/>
              <a:gd name="adj2" fmla="val 4290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5" name="Online Media 54" title="TERM INSURANCE kab lena chahiye?! | Ankur Warikoo #shorts">
            <a:hlinkClick r:id="" action="ppaction://media"/>
            <a:extLst>
              <a:ext uri="{FF2B5EF4-FFF2-40B4-BE49-F238E27FC236}">
                <a16:creationId xmlns:a16="http://schemas.microsoft.com/office/drawing/2014/main" id="{EAA9512C-ED33-8A78-33E2-EA8C37CB8EA7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4"/>
          <a:stretch>
            <a:fillRect/>
          </a:stretch>
        </p:blipFill>
        <p:spPr>
          <a:xfrm>
            <a:off x="6373565" y="4546311"/>
            <a:ext cx="1044807" cy="1849066"/>
          </a:xfrm>
          <a:prstGeom prst="rect">
            <a:avLst/>
          </a:prstGeom>
        </p:spPr>
      </p:pic>
      <p:sp>
        <p:nvSpPr>
          <p:cNvPr id="56" name="Speech Bubble: Rectangle 55">
            <a:extLst>
              <a:ext uri="{FF2B5EF4-FFF2-40B4-BE49-F238E27FC236}">
                <a16:creationId xmlns:a16="http://schemas.microsoft.com/office/drawing/2014/main" id="{3D6DED4A-F4C6-C809-61F7-F9D0878BF0CA}"/>
              </a:ext>
            </a:extLst>
          </p:cNvPr>
          <p:cNvSpPr/>
          <p:nvPr/>
        </p:nvSpPr>
        <p:spPr>
          <a:xfrm>
            <a:off x="4611596" y="4702029"/>
            <a:ext cx="1631589" cy="871520"/>
          </a:xfrm>
          <a:prstGeom prst="wedgeRectCallout">
            <a:avLst>
              <a:gd name="adj1" fmla="val 44099"/>
              <a:gd name="adj2" fmla="val 74135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57" name="Picture 6" descr="Labour Law Advisor">
            <a:extLst>
              <a:ext uri="{FF2B5EF4-FFF2-40B4-BE49-F238E27FC236}">
                <a16:creationId xmlns:a16="http://schemas.microsoft.com/office/drawing/2014/main" id="{DA5AC8F6-FA0E-FCD7-69C7-A6B07AA7AC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29" b="3990"/>
          <a:stretch/>
        </p:blipFill>
        <p:spPr bwMode="auto">
          <a:xfrm>
            <a:off x="6293284" y="1848416"/>
            <a:ext cx="853036" cy="84886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AE8AC7F8-13C1-3830-685A-76861AEE36F2}"/>
              </a:ext>
            </a:extLst>
          </p:cNvPr>
          <p:cNvSpPr txBox="1"/>
          <p:nvPr/>
        </p:nvSpPr>
        <p:spPr>
          <a:xfrm>
            <a:off x="5965288" y="2749843"/>
            <a:ext cx="16941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Bahnschrift" panose="020B0502040204020203" pitchFamily="34" charset="0"/>
              </a:rPr>
              <a:t>LABOR LAW ADVISOR</a:t>
            </a:r>
            <a:endParaRPr lang="en-US" sz="800" i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59" name="Picture 10" descr="Amazon.in: Ankur Warikoo: books, biography, latest update">
            <a:extLst>
              <a:ext uri="{FF2B5EF4-FFF2-40B4-BE49-F238E27FC236}">
                <a16:creationId xmlns:a16="http://schemas.microsoft.com/office/drawing/2014/main" id="{14566BBC-D32F-7174-AC28-E3D32F7DB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0929" y="1842044"/>
            <a:ext cx="863693" cy="86369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A0BFF21-2023-8424-E301-5653C755BBAE}"/>
              </a:ext>
            </a:extLst>
          </p:cNvPr>
          <p:cNvSpPr txBox="1"/>
          <p:nvPr/>
        </p:nvSpPr>
        <p:spPr>
          <a:xfrm>
            <a:off x="4587939" y="2749843"/>
            <a:ext cx="14702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Bahnschrift" panose="020B0502040204020203" pitchFamily="34" charset="0"/>
              </a:rPr>
              <a:t>ANKUR W.</a:t>
            </a:r>
            <a:endParaRPr lang="en-US" sz="800" i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8C93325-D937-7D1B-369A-29EFA2856969}"/>
              </a:ext>
            </a:extLst>
          </p:cNvPr>
          <p:cNvSpPr txBox="1"/>
          <p:nvPr/>
        </p:nvSpPr>
        <p:spPr>
          <a:xfrm>
            <a:off x="488257" y="1030586"/>
            <a:ext cx="3667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WHO: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financial educators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that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simplify category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guide investment decisions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based on consumer needs in a space seen as complex and transactional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The Smart Girl's Guide To Finance: Rachana Ranade Shares A Few Handy Tips |  Grazia India">
            <a:extLst>
              <a:ext uri="{FF2B5EF4-FFF2-40B4-BE49-F238E27FC236}">
                <a16:creationId xmlns:a16="http://schemas.microsoft.com/office/drawing/2014/main" id="{D189A977-DFA6-B7CE-A892-CD23B86716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" b="33113"/>
          <a:stretch/>
        </p:blipFill>
        <p:spPr bwMode="auto">
          <a:xfrm>
            <a:off x="787491" y="1829240"/>
            <a:ext cx="856575" cy="8565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1C94479-5B06-CE52-03CF-F143C033C0E1}"/>
              </a:ext>
            </a:extLst>
          </p:cNvPr>
          <p:cNvSpPr txBox="1"/>
          <p:nvPr/>
        </p:nvSpPr>
        <p:spPr>
          <a:xfrm>
            <a:off x="730941" y="2738858"/>
            <a:ext cx="134710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RACHANA R</a:t>
            </a:r>
          </a:p>
        </p:txBody>
      </p:sp>
      <p:pic>
        <p:nvPicPr>
          <p:cNvPr id="6" name="Picture 4" descr="Pranjal Kamra Creator Stats, Biography | About Pranjal Kamra - Forbes India  Digital Stars 2023">
            <a:extLst>
              <a:ext uri="{FF2B5EF4-FFF2-40B4-BE49-F238E27FC236}">
                <a16:creationId xmlns:a16="http://schemas.microsoft.com/office/drawing/2014/main" id="{235658DE-7265-C491-7B2F-139E3A0440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2" r="18312"/>
          <a:stretch/>
        </p:blipFill>
        <p:spPr bwMode="auto">
          <a:xfrm>
            <a:off x="1891114" y="1830743"/>
            <a:ext cx="856575" cy="85657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F1AADAA-4B9D-3E9F-7399-8BE380D18463}"/>
              </a:ext>
            </a:extLst>
          </p:cNvPr>
          <p:cNvSpPr txBox="1"/>
          <p:nvPr/>
        </p:nvSpPr>
        <p:spPr>
          <a:xfrm>
            <a:off x="1736900" y="2738858"/>
            <a:ext cx="1231572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PRANJAL KAMRA</a:t>
            </a:r>
          </a:p>
        </p:txBody>
      </p:sp>
      <p:sp>
        <p:nvSpPr>
          <p:cNvPr id="39" name="Speech Bubble: Rectangle 38">
            <a:extLst>
              <a:ext uri="{FF2B5EF4-FFF2-40B4-BE49-F238E27FC236}">
                <a16:creationId xmlns:a16="http://schemas.microsoft.com/office/drawing/2014/main" id="{1882BCB8-2AF0-45E0-97D0-F4A2420ABC09}"/>
              </a:ext>
            </a:extLst>
          </p:cNvPr>
          <p:cNvSpPr/>
          <p:nvPr/>
        </p:nvSpPr>
        <p:spPr>
          <a:xfrm>
            <a:off x="540605" y="4853935"/>
            <a:ext cx="1659996" cy="937898"/>
          </a:xfrm>
          <a:prstGeom prst="wedgeRectCallout">
            <a:avLst>
              <a:gd name="adj1" fmla="val 46107"/>
              <a:gd name="adj2" fmla="val 78115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Speech Bubble: Rectangle 39">
            <a:extLst>
              <a:ext uri="{FF2B5EF4-FFF2-40B4-BE49-F238E27FC236}">
                <a16:creationId xmlns:a16="http://schemas.microsoft.com/office/drawing/2014/main" id="{7CD397A0-B7B3-DE34-6786-A225E461120A}"/>
              </a:ext>
            </a:extLst>
          </p:cNvPr>
          <p:cNvSpPr/>
          <p:nvPr/>
        </p:nvSpPr>
        <p:spPr>
          <a:xfrm>
            <a:off x="8273283" y="4762659"/>
            <a:ext cx="1659996" cy="552292"/>
          </a:xfrm>
          <a:prstGeom prst="wedgeRectCallout">
            <a:avLst>
              <a:gd name="adj1" fmla="val 72323"/>
              <a:gd name="adj2" fmla="val 45203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5" name="Speech Bubble: Rectangle 44">
            <a:extLst>
              <a:ext uri="{FF2B5EF4-FFF2-40B4-BE49-F238E27FC236}">
                <a16:creationId xmlns:a16="http://schemas.microsoft.com/office/drawing/2014/main" id="{FDB2C405-FE6A-94E2-C130-E1812340BC8C}"/>
              </a:ext>
            </a:extLst>
          </p:cNvPr>
          <p:cNvSpPr/>
          <p:nvPr/>
        </p:nvSpPr>
        <p:spPr>
          <a:xfrm>
            <a:off x="2418607" y="3672921"/>
            <a:ext cx="1659996" cy="646331"/>
          </a:xfrm>
          <a:prstGeom prst="wedgeRectCallout">
            <a:avLst>
              <a:gd name="adj1" fmla="val -68112"/>
              <a:gd name="adj2" fmla="val 88804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0107446-6113-E242-4C43-7887C9E9EF1C}"/>
              </a:ext>
            </a:extLst>
          </p:cNvPr>
          <p:cNvSpPr txBox="1"/>
          <p:nvPr/>
        </p:nvSpPr>
        <p:spPr>
          <a:xfrm>
            <a:off x="2504259" y="3747883"/>
            <a:ext cx="16154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purchase checklist </a:t>
            </a:r>
            <a:r>
              <a:rPr lang="en-US" sz="105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ensure right coverage</a:t>
            </a:r>
            <a:endParaRPr lang="en-IN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96A2140-6F47-6889-837D-B26D5E82841B}"/>
              </a:ext>
            </a:extLst>
          </p:cNvPr>
          <p:cNvSpPr txBox="1"/>
          <p:nvPr/>
        </p:nvSpPr>
        <p:spPr>
          <a:xfrm>
            <a:off x="622616" y="4928517"/>
            <a:ext cx="16154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Education around insurance riders to make the most out of insurance policies </a:t>
            </a:r>
            <a:endParaRPr lang="en-IN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Online Media 15" title="Watch This Before Buying Term Insurance | CA Rachana Ranade">
            <a:hlinkClick r:id="" action="ppaction://media"/>
            <a:extLst>
              <a:ext uri="{FF2B5EF4-FFF2-40B4-BE49-F238E27FC236}">
                <a16:creationId xmlns:a16="http://schemas.microsoft.com/office/drawing/2014/main" id="{F4E83318-7DC1-CCDE-DD5E-D284C3A6B192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9"/>
          <a:stretch>
            <a:fillRect/>
          </a:stretch>
        </p:blipFill>
        <p:spPr>
          <a:xfrm>
            <a:off x="524590" y="3688309"/>
            <a:ext cx="1659996" cy="937898"/>
          </a:xfrm>
          <a:prstGeom prst="rect">
            <a:avLst/>
          </a:prstGeom>
        </p:spPr>
      </p:pic>
      <p:pic>
        <p:nvPicPr>
          <p:cNvPr id="20" name="Online Media 19" title="Create Your Own Term Insurance Policy | Best Riders that you can opt">
            <a:hlinkClick r:id="" action="ppaction://media"/>
            <a:extLst>
              <a:ext uri="{FF2B5EF4-FFF2-40B4-BE49-F238E27FC236}">
                <a16:creationId xmlns:a16="http://schemas.microsoft.com/office/drawing/2014/main" id="{0E8BD988-3DC0-0245-F813-990BA52C6B15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20"/>
          <a:stretch>
            <a:fillRect/>
          </a:stretch>
        </p:blipFill>
        <p:spPr>
          <a:xfrm>
            <a:off x="2369666" y="5027991"/>
            <a:ext cx="1747965" cy="987600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B65595A6-2D67-31A7-C3D4-E518E0E08905}"/>
              </a:ext>
            </a:extLst>
          </p:cNvPr>
          <p:cNvSpPr txBox="1"/>
          <p:nvPr/>
        </p:nvSpPr>
        <p:spPr>
          <a:xfrm>
            <a:off x="10107470" y="3788638"/>
            <a:ext cx="171653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Deep diving into Policy specifics/ side-by-side comparisons</a:t>
            </a:r>
            <a:endParaRPr lang="en-IN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23C3E5-D8BB-41FF-C17B-201F0E685759}"/>
              </a:ext>
            </a:extLst>
          </p:cNvPr>
          <p:cNvSpPr txBox="1"/>
          <p:nvPr/>
        </p:nvSpPr>
        <p:spPr>
          <a:xfrm>
            <a:off x="8372333" y="4840961"/>
            <a:ext cx="16154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Step-by-step guide for claim settlement process</a:t>
            </a:r>
            <a:endParaRPr lang="en-IN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F7D8CBD-3C34-40BF-7BFA-8B31D371A036}"/>
              </a:ext>
            </a:extLst>
          </p:cNvPr>
          <p:cNvSpPr txBox="1"/>
          <p:nvPr/>
        </p:nvSpPr>
        <p:spPr>
          <a:xfrm>
            <a:off x="6389964" y="3705843"/>
            <a:ext cx="137198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Identifying category hacks/ trap to keep in mind during policy selection</a:t>
            </a:r>
            <a:endParaRPr lang="en-IN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65E6305-E6AF-164E-B1B2-541A2E0A0361}"/>
              </a:ext>
            </a:extLst>
          </p:cNvPr>
          <p:cNvSpPr txBox="1"/>
          <p:nvPr/>
        </p:nvSpPr>
        <p:spPr>
          <a:xfrm>
            <a:off x="4574320" y="4823147"/>
            <a:ext cx="1483853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Advice on policy buying basis age and future cost obligations</a:t>
            </a:r>
            <a:endParaRPr lang="en-IN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8402B87-8766-0D16-BFB3-37ECFF66929B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7634" t="1745" r="5785" b="2528"/>
          <a:stretch/>
        </p:blipFill>
        <p:spPr>
          <a:xfrm>
            <a:off x="10613372" y="1650807"/>
            <a:ext cx="917404" cy="1084457"/>
          </a:xfrm>
          <a:prstGeom prst="ellipse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ABB8ADE-ECB9-C42F-8D52-E8CB75DE5B0F}"/>
              </a:ext>
            </a:extLst>
          </p:cNvPr>
          <p:cNvSpPr txBox="1"/>
          <p:nvPr/>
        </p:nvSpPr>
        <p:spPr>
          <a:xfrm>
            <a:off x="10434174" y="2738858"/>
            <a:ext cx="1313124" cy="2462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POLICY BHANDAR</a:t>
            </a:r>
          </a:p>
        </p:txBody>
      </p:sp>
      <p:pic>
        <p:nvPicPr>
          <p:cNvPr id="2" name="Picture 4" descr="Shankar Nath - Self-employed | LinkedIn">
            <a:extLst>
              <a:ext uri="{FF2B5EF4-FFF2-40B4-BE49-F238E27FC236}">
                <a16:creationId xmlns:a16="http://schemas.microsoft.com/office/drawing/2014/main" id="{4E9D5253-94A8-4FBC-1550-ADE73F8C92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813" y="1788546"/>
            <a:ext cx="909601" cy="90960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1364FBB-5165-5FA8-1925-704584952D6B}"/>
              </a:ext>
            </a:extLst>
          </p:cNvPr>
          <p:cNvSpPr txBox="1"/>
          <p:nvPr/>
        </p:nvSpPr>
        <p:spPr>
          <a:xfrm>
            <a:off x="2859538" y="2738858"/>
            <a:ext cx="11359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SHANKARNATH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AD1F67-4806-DFFA-5CFF-CD3B647EC7B6}"/>
              </a:ext>
            </a:extLst>
          </p:cNvPr>
          <p:cNvSpPr txBox="1"/>
          <p:nvPr/>
        </p:nvSpPr>
        <p:spPr>
          <a:xfrm>
            <a:off x="8197801" y="3152001"/>
            <a:ext cx="28277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WHAT: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to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In-market audience </a:t>
            </a:r>
            <a:endParaRPr lang="en-IN" sz="12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32374F-C1B5-1848-EF48-51ECF6124270}"/>
              </a:ext>
            </a:extLst>
          </p:cNvPr>
          <p:cNvSpPr txBox="1"/>
          <p:nvPr/>
        </p:nvSpPr>
        <p:spPr>
          <a:xfrm>
            <a:off x="2830980" y="3157798"/>
            <a:ext cx="2913639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WHAT: 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 to </a:t>
            </a:r>
            <a:r>
              <a:rPr lang="en-US" sz="12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largest-potential audience</a:t>
            </a:r>
            <a:endParaRPr lang="en-IN" sz="12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982BAFA-85E9-DCEE-9D94-1A137DAE32CA}"/>
              </a:ext>
            </a:extLst>
          </p:cNvPr>
          <p:cNvCxnSpPr>
            <a:cxnSpLocks/>
          </p:cNvCxnSpPr>
          <p:nvPr/>
        </p:nvCxnSpPr>
        <p:spPr>
          <a:xfrm>
            <a:off x="524590" y="3074121"/>
            <a:ext cx="1129219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1AC75DE-EAFD-269D-999C-912CF9BA18CA}"/>
              </a:ext>
            </a:extLst>
          </p:cNvPr>
          <p:cNvCxnSpPr>
            <a:cxnSpLocks/>
          </p:cNvCxnSpPr>
          <p:nvPr/>
        </p:nvCxnSpPr>
        <p:spPr>
          <a:xfrm>
            <a:off x="600632" y="3543701"/>
            <a:ext cx="1129219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Online Media 31" title="Life Insurance Fraud Real Story | Fraud by Insurance Agent | Beware Of Insurance Frauds 😱">
            <a:hlinkClick r:id="" action="ppaction://media"/>
            <a:extLst>
              <a:ext uri="{FF2B5EF4-FFF2-40B4-BE49-F238E27FC236}">
                <a16:creationId xmlns:a16="http://schemas.microsoft.com/office/drawing/2014/main" id="{29034ED3-780C-3647-1EF9-717D6FC9DE15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23"/>
          <a:stretch>
            <a:fillRect/>
          </a:stretch>
        </p:blipFill>
        <p:spPr>
          <a:xfrm>
            <a:off x="8228854" y="5470844"/>
            <a:ext cx="1710469" cy="966415"/>
          </a:xfrm>
          <a:prstGeom prst="rect">
            <a:avLst/>
          </a:prstGeom>
        </p:spPr>
      </p:pic>
      <p:pic>
        <p:nvPicPr>
          <p:cNvPr id="21" name="Online Media 20" title="Star Health Claim Form Kaise Bhare ? | Star Health Claim Form  | How To Fill Star Health Claim Form">
            <a:hlinkClick r:id="" action="ppaction://media"/>
            <a:extLst>
              <a:ext uri="{FF2B5EF4-FFF2-40B4-BE49-F238E27FC236}">
                <a16:creationId xmlns:a16="http://schemas.microsoft.com/office/drawing/2014/main" id="{4A22086B-2A68-10F0-7E52-A3EDACE4C4F3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24"/>
          <a:stretch>
            <a:fillRect/>
          </a:stretch>
        </p:blipFill>
        <p:spPr>
          <a:xfrm>
            <a:off x="10062775" y="4548380"/>
            <a:ext cx="1814458" cy="1025169"/>
          </a:xfrm>
          <a:prstGeom prst="rect">
            <a:avLst/>
          </a:prstGeom>
        </p:spPr>
      </p:pic>
      <p:sp>
        <p:nvSpPr>
          <p:cNvPr id="30" name="Speech Bubble: Rectangle 29">
            <a:extLst>
              <a:ext uri="{FF2B5EF4-FFF2-40B4-BE49-F238E27FC236}">
                <a16:creationId xmlns:a16="http://schemas.microsoft.com/office/drawing/2014/main" id="{A3C19C3C-4524-CE8D-98B3-0E9528C54FA3}"/>
              </a:ext>
            </a:extLst>
          </p:cNvPr>
          <p:cNvSpPr/>
          <p:nvPr/>
        </p:nvSpPr>
        <p:spPr>
          <a:xfrm>
            <a:off x="10052973" y="5682377"/>
            <a:ext cx="1769965" cy="528718"/>
          </a:xfrm>
          <a:prstGeom prst="wedgeRectCallout">
            <a:avLst>
              <a:gd name="adj1" fmla="val -44578"/>
              <a:gd name="adj2" fmla="val 85674"/>
            </a:avLst>
          </a:prstGeom>
          <a:solidFill>
            <a:srgbClr val="FFDC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5022E8-0AB5-CEC5-4861-96C95E83FF43}"/>
              </a:ext>
            </a:extLst>
          </p:cNvPr>
          <p:cNvSpPr txBox="1"/>
          <p:nvPr/>
        </p:nvSpPr>
        <p:spPr>
          <a:xfrm>
            <a:off x="10152024" y="5712438"/>
            <a:ext cx="172246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Trap alerts basis insider knowledge</a:t>
            </a:r>
          </a:p>
        </p:txBody>
      </p:sp>
    </p:spTree>
    <p:extLst>
      <p:ext uri="{BB962C8B-B14F-4D97-AF65-F5344CB8AC3E}">
        <p14:creationId xmlns:p14="http://schemas.microsoft.com/office/powerpoint/2010/main" val="2418660537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  <p:video>
              <p:cMediaNode vol="80000">
                <p:cTn id="3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  <p:video>
              <p:cMediaNode vol="80000">
                <p:cTn id="4" fill="hold" display="0">
                  <p:stCondLst>
                    <p:cond delay="indefinite"/>
                  </p:stCondLst>
                </p:cTn>
                <p:tgtEl>
                  <p:spTgt spid="55"/>
                </p:tgtEl>
              </p:cMediaNode>
            </p:video>
            <p:video>
              <p:cMediaNode vol="80000">
                <p:cTn id="5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video>
              <p:cMediaNode vol="80000">
                <p:cTn id="6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video>
              <p:cMediaNode vol="80000">
                <p:cTn id="8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5" name="Rectangle 4174">
            <a:extLst>
              <a:ext uri="{FF2B5EF4-FFF2-40B4-BE49-F238E27FC236}">
                <a16:creationId xmlns:a16="http://schemas.microsoft.com/office/drawing/2014/main" id="{82E021BF-FF19-DD93-068F-338583B9A64D}"/>
              </a:ext>
            </a:extLst>
          </p:cNvPr>
          <p:cNvSpPr/>
          <p:nvPr/>
        </p:nvSpPr>
        <p:spPr>
          <a:xfrm>
            <a:off x="0" y="270264"/>
            <a:ext cx="12192000" cy="577631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B002BD-061F-3C4B-569B-F078058DD380}"/>
              </a:ext>
            </a:extLst>
          </p:cNvPr>
          <p:cNvGrpSpPr/>
          <p:nvPr/>
        </p:nvGrpSpPr>
        <p:grpSpPr>
          <a:xfrm>
            <a:off x="-2660524" y="1907253"/>
            <a:ext cx="7323683" cy="4352967"/>
            <a:chOff x="-3205549" y="1862182"/>
            <a:chExt cx="8110991" cy="4352967"/>
          </a:xfrm>
        </p:grpSpPr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1801673C-2147-6349-8FD6-77A9BC74F497}"/>
                </a:ext>
              </a:extLst>
            </p:cNvPr>
            <p:cNvSpPr/>
            <p:nvPr/>
          </p:nvSpPr>
          <p:spPr>
            <a:xfrm>
              <a:off x="-1666910" y="1862182"/>
              <a:ext cx="6572352" cy="1356434"/>
            </a:xfrm>
            <a:prstGeom prst="flowChartManualOperation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24CB3989-0233-C254-3D10-6016B7034198}"/>
                </a:ext>
              </a:extLst>
            </p:cNvPr>
            <p:cNvSpPr/>
            <p:nvPr/>
          </p:nvSpPr>
          <p:spPr>
            <a:xfrm>
              <a:off x="-1937662" y="3447848"/>
              <a:ext cx="5740334" cy="1254102"/>
            </a:xfrm>
            <a:prstGeom prst="flowChartManualOperation">
              <a:avLst/>
            </a:prstGeom>
            <a:solidFill>
              <a:srgbClr val="C914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Flowchart: Manual Operation 7">
              <a:extLst>
                <a:ext uri="{FF2B5EF4-FFF2-40B4-BE49-F238E27FC236}">
                  <a16:creationId xmlns:a16="http://schemas.microsoft.com/office/drawing/2014/main" id="{C03731E9-E900-22AD-B7B6-DC9289F9F2C6}"/>
                </a:ext>
              </a:extLst>
            </p:cNvPr>
            <p:cNvSpPr/>
            <p:nvPr/>
          </p:nvSpPr>
          <p:spPr>
            <a:xfrm>
              <a:off x="-3205549" y="5001027"/>
              <a:ext cx="5909341" cy="1214122"/>
            </a:xfrm>
            <a:prstGeom prst="flowChartManualOperation">
              <a:avLst/>
            </a:prstGeom>
            <a:solidFill>
              <a:srgbClr val="8E1A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10" name="Picture 2" descr="The Smart Girl's Guide To Finance: Rachana Ranade Shares A Few Handy Tips |  Grazia India">
            <a:extLst>
              <a:ext uri="{FF2B5EF4-FFF2-40B4-BE49-F238E27FC236}">
                <a16:creationId xmlns:a16="http://schemas.microsoft.com/office/drawing/2014/main" id="{1199BBEB-11AF-7EBC-AAFB-F06AF6E8327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" b="33113"/>
          <a:stretch/>
        </p:blipFill>
        <p:spPr bwMode="auto">
          <a:xfrm>
            <a:off x="7621171" y="2219812"/>
            <a:ext cx="696558" cy="69655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haran Hegde: The Young Finfluencer | Entrepreneur">
            <a:extLst>
              <a:ext uri="{FF2B5EF4-FFF2-40B4-BE49-F238E27FC236}">
                <a16:creationId xmlns:a16="http://schemas.microsoft.com/office/drawing/2014/main" id="{90595AD7-4BFC-BA44-30A0-EA02D2A8BF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1" r="31932" b="31215"/>
          <a:stretch/>
        </p:blipFill>
        <p:spPr bwMode="auto">
          <a:xfrm>
            <a:off x="8381406" y="2210029"/>
            <a:ext cx="696557" cy="69923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mazon.in: Ankur Warikoo: books, biography, latest update">
            <a:extLst>
              <a:ext uri="{FF2B5EF4-FFF2-40B4-BE49-F238E27FC236}">
                <a16:creationId xmlns:a16="http://schemas.microsoft.com/office/drawing/2014/main" id="{D6108E1C-FDB7-65D5-999E-8762AF7FD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692" y="2187793"/>
            <a:ext cx="702346" cy="7023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53E5907-C4BC-16C3-4261-4393AFB7EDC6}"/>
              </a:ext>
            </a:extLst>
          </p:cNvPr>
          <p:cNvSpPr txBox="1"/>
          <p:nvPr/>
        </p:nvSpPr>
        <p:spPr>
          <a:xfrm>
            <a:off x="346442" y="406213"/>
            <a:ext cx="1911097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OBSERVATION: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0BEE34-5E98-AC9A-9EE3-9B172AE381F4}"/>
              </a:ext>
            </a:extLst>
          </p:cNvPr>
          <p:cNvSpPr txBox="1"/>
          <p:nvPr/>
        </p:nvSpPr>
        <p:spPr>
          <a:xfrm>
            <a:off x="215333" y="2024498"/>
            <a:ext cx="11174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BEGINNER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A84ADF-AD30-F8DA-CEA5-12237EE43088}"/>
              </a:ext>
            </a:extLst>
          </p:cNvPr>
          <p:cNvSpPr txBox="1"/>
          <p:nvPr/>
        </p:nvSpPr>
        <p:spPr>
          <a:xfrm>
            <a:off x="215333" y="3709165"/>
            <a:ext cx="16166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INTERMEDIATE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43EE8F-9C18-3C83-C776-F26D69056E19}"/>
              </a:ext>
            </a:extLst>
          </p:cNvPr>
          <p:cNvSpPr txBox="1"/>
          <p:nvPr/>
        </p:nvSpPr>
        <p:spPr>
          <a:xfrm>
            <a:off x="215333" y="5182054"/>
            <a:ext cx="16166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93F8D8-EF25-0224-7EDB-DD929FDC98EA}"/>
              </a:ext>
            </a:extLst>
          </p:cNvPr>
          <p:cNvSpPr txBox="1"/>
          <p:nvPr/>
        </p:nvSpPr>
        <p:spPr>
          <a:xfrm>
            <a:off x="215333" y="5484962"/>
            <a:ext cx="16166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Well-read, highly discerning &amp; selective of influencers they engage with</a:t>
            </a:r>
            <a:endParaRPr lang="en-IN" sz="10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C11AF36-E7DA-B423-A406-138FDC2C2873}"/>
              </a:ext>
            </a:extLst>
          </p:cNvPr>
          <p:cNvSpPr txBox="1"/>
          <p:nvPr/>
        </p:nvSpPr>
        <p:spPr>
          <a:xfrm>
            <a:off x="215333" y="4004583"/>
            <a:ext cx="2515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Starting to develop an understanding, beginning to delve into more specific details</a:t>
            </a:r>
            <a:endParaRPr lang="en-IN" sz="10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ECB604A-81D0-E29C-7DA0-4F605791FF73}"/>
              </a:ext>
            </a:extLst>
          </p:cNvPr>
          <p:cNvSpPr txBox="1"/>
          <p:nvPr/>
        </p:nvSpPr>
        <p:spPr>
          <a:xfrm>
            <a:off x="215333" y="2347663"/>
            <a:ext cx="31638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Exploring the fundamentals; </a:t>
            </a:r>
            <a: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is sparse,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hence attracted to content that is introductory &amp; accessible, created by influencers who can explain the subject in a way that feels approachable.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B2D6905-A441-1905-AAB5-47FA99E851BB}"/>
              </a:ext>
            </a:extLst>
          </p:cNvPr>
          <p:cNvCxnSpPr>
            <a:cxnSpLocks/>
          </p:cNvCxnSpPr>
          <p:nvPr/>
        </p:nvCxnSpPr>
        <p:spPr>
          <a:xfrm>
            <a:off x="4039500" y="3263687"/>
            <a:ext cx="77153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08AFF6C-B51F-A40C-279F-4F081524882A}"/>
              </a:ext>
            </a:extLst>
          </p:cNvPr>
          <p:cNvCxnSpPr>
            <a:cxnSpLocks/>
          </p:cNvCxnSpPr>
          <p:nvPr/>
        </p:nvCxnSpPr>
        <p:spPr>
          <a:xfrm>
            <a:off x="2870450" y="4747021"/>
            <a:ext cx="898409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5F90BA1-09E7-C0BB-B187-8E9ED7144E02}"/>
              </a:ext>
            </a:extLst>
          </p:cNvPr>
          <p:cNvSpPr txBox="1"/>
          <p:nvPr/>
        </p:nvSpPr>
        <p:spPr>
          <a:xfrm>
            <a:off x="4767117" y="1388872"/>
            <a:ext cx="249604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PREFERRED INFLUENCER TYPE</a:t>
            </a:r>
          </a:p>
        </p:txBody>
      </p:sp>
      <p:sp>
        <p:nvSpPr>
          <p:cNvPr id="40" name="Speech Bubble: Rectangle 39">
            <a:extLst>
              <a:ext uri="{FF2B5EF4-FFF2-40B4-BE49-F238E27FC236}">
                <a16:creationId xmlns:a16="http://schemas.microsoft.com/office/drawing/2014/main" id="{39E32B47-F32D-23CF-63CA-058E9B29BB60}"/>
              </a:ext>
            </a:extLst>
          </p:cNvPr>
          <p:cNvSpPr/>
          <p:nvPr/>
        </p:nvSpPr>
        <p:spPr>
          <a:xfrm>
            <a:off x="7615723" y="1465091"/>
            <a:ext cx="1608364" cy="530476"/>
          </a:xfrm>
          <a:prstGeom prst="wedgeRectCallout">
            <a:avLst>
              <a:gd name="adj1" fmla="val -36019"/>
              <a:gd name="adj2" fmla="val 8726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D2B69BBE-5E20-CABC-DFF8-8FE106E03B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61" t="122" r="22144" b="35329"/>
          <a:stretch/>
        </p:blipFill>
        <p:spPr>
          <a:xfrm>
            <a:off x="7661022" y="1502795"/>
            <a:ext cx="1532209" cy="30716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99B896A8-39CD-4FD0-F551-17DA571D432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65" t="11309" b="75133"/>
          <a:stretch/>
        </p:blipFill>
        <p:spPr>
          <a:xfrm>
            <a:off x="10375733" y="1527389"/>
            <a:ext cx="1495210" cy="68107"/>
          </a:xfrm>
          <a:prstGeom prst="rect">
            <a:avLst/>
          </a:prstGeom>
        </p:spPr>
      </p:pic>
      <p:sp>
        <p:nvSpPr>
          <p:cNvPr id="55" name="Speech Bubble: Rectangle 54">
            <a:extLst>
              <a:ext uri="{FF2B5EF4-FFF2-40B4-BE49-F238E27FC236}">
                <a16:creationId xmlns:a16="http://schemas.microsoft.com/office/drawing/2014/main" id="{32EF63D8-0C86-7D25-0108-3C897BAFBD3E}"/>
              </a:ext>
            </a:extLst>
          </p:cNvPr>
          <p:cNvSpPr/>
          <p:nvPr/>
        </p:nvSpPr>
        <p:spPr>
          <a:xfrm>
            <a:off x="10368764" y="1464725"/>
            <a:ext cx="1549352" cy="534248"/>
          </a:xfrm>
          <a:prstGeom prst="wedgeRectCallout">
            <a:avLst>
              <a:gd name="adj1" fmla="val 2047"/>
              <a:gd name="adj2" fmla="val 8093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4106" name="Picture 10" descr="Stock Market के Basics, Risks और Returns - Share Market Basics for  Beginners | #1 Master Investor - YouTube">
            <a:extLst>
              <a:ext uri="{FF2B5EF4-FFF2-40B4-BE49-F238E27FC236}">
                <a16:creationId xmlns:a16="http://schemas.microsoft.com/office/drawing/2014/main" id="{C4542C4D-55BD-9F12-8C13-FFE08E51CD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1" r="4720" b="51155"/>
          <a:stretch/>
        </p:blipFill>
        <p:spPr bwMode="auto">
          <a:xfrm>
            <a:off x="10655151" y="2167592"/>
            <a:ext cx="667459" cy="6943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75055082-1426-D689-A68F-473578B811BC}"/>
              </a:ext>
            </a:extLst>
          </p:cNvPr>
          <p:cNvSpPr txBox="1"/>
          <p:nvPr/>
        </p:nvSpPr>
        <p:spPr>
          <a:xfrm>
            <a:off x="7563330" y="2897011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RACHANA R.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CEE2B64-BDFB-48FF-A0B1-1F45689B236E}"/>
              </a:ext>
            </a:extLst>
          </p:cNvPr>
          <p:cNvSpPr txBox="1"/>
          <p:nvPr/>
        </p:nvSpPr>
        <p:spPr>
          <a:xfrm>
            <a:off x="8286907" y="2897011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SHARAN H.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95A038-BBDE-D953-1B01-31831F6E3EA7}"/>
              </a:ext>
            </a:extLst>
          </p:cNvPr>
          <p:cNvSpPr txBox="1"/>
          <p:nvPr/>
        </p:nvSpPr>
        <p:spPr>
          <a:xfrm>
            <a:off x="9159785" y="2897011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ANKUR W.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F32E586-5B25-3861-CDF0-60E28147BCB3}"/>
              </a:ext>
            </a:extLst>
          </p:cNvPr>
          <p:cNvSpPr txBox="1"/>
          <p:nvPr/>
        </p:nvSpPr>
        <p:spPr>
          <a:xfrm>
            <a:off x="10560593" y="2897011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ASSET YOGI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5B81C72-B220-23F3-3D93-825E9B813729}"/>
              </a:ext>
            </a:extLst>
          </p:cNvPr>
          <p:cNvSpPr txBox="1"/>
          <p:nvPr/>
        </p:nvSpPr>
        <p:spPr>
          <a:xfrm>
            <a:off x="4921663" y="1897433"/>
            <a:ext cx="26175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Mass-market influencers,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most </a:t>
            </a:r>
          </a:p>
        </p:txBody>
      </p:sp>
      <p:sp>
        <p:nvSpPr>
          <p:cNvPr id="4099" name="TextBox 4098">
            <a:extLst>
              <a:ext uri="{FF2B5EF4-FFF2-40B4-BE49-F238E27FC236}">
                <a16:creationId xmlns:a16="http://schemas.microsoft.com/office/drawing/2014/main" id="{B213E572-AF8B-5FB1-BB01-153B8C9104AC}"/>
              </a:ext>
            </a:extLst>
          </p:cNvPr>
          <p:cNvSpPr txBox="1"/>
          <p:nvPr/>
        </p:nvSpPr>
        <p:spPr>
          <a:xfrm>
            <a:off x="4756787" y="2073791"/>
            <a:ext cx="225693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visible ones, with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 followings</a:t>
            </a:r>
          </a:p>
        </p:txBody>
      </p:sp>
      <p:sp>
        <p:nvSpPr>
          <p:cNvPr id="4101" name="TextBox 4100">
            <a:extLst>
              <a:ext uri="{FF2B5EF4-FFF2-40B4-BE49-F238E27FC236}">
                <a16:creationId xmlns:a16="http://schemas.microsoft.com/office/drawing/2014/main" id="{70731E9D-68DD-EE40-7593-01E89F6A8E0E}"/>
              </a:ext>
            </a:extLst>
          </p:cNvPr>
          <p:cNvSpPr txBox="1"/>
          <p:nvPr/>
        </p:nvSpPr>
        <p:spPr>
          <a:xfrm>
            <a:off x="4557160" y="2250149"/>
            <a:ext cx="24709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They create content on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topics that are</a:t>
            </a:r>
          </a:p>
        </p:txBody>
      </p:sp>
      <p:sp>
        <p:nvSpPr>
          <p:cNvPr id="4105" name="TextBox 4104">
            <a:extLst>
              <a:ext uri="{FF2B5EF4-FFF2-40B4-BE49-F238E27FC236}">
                <a16:creationId xmlns:a16="http://schemas.microsoft.com/office/drawing/2014/main" id="{EA60CCFE-3262-E3C1-37C3-F47B4683AC98}"/>
              </a:ext>
            </a:extLst>
          </p:cNvPr>
          <p:cNvSpPr txBox="1"/>
          <p:nvPr/>
        </p:nvSpPr>
        <p:spPr>
          <a:xfrm>
            <a:off x="4382861" y="2426507"/>
            <a:ext cx="281883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highly searched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new consumers, appealing</a:t>
            </a:r>
          </a:p>
        </p:txBody>
      </p:sp>
      <p:sp>
        <p:nvSpPr>
          <p:cNvPr id="4107" name="TextBox 4106">
            <a:extLst>
              <a:ext uri="{FF2B5EF4-FFF2-40B4-BE49-F238E27FC236}">
                <a16:creationId xmlns:a16="http://schemas.microsoft.com/office/drawing/2014/main" id="{DB7C2966-67FF-C5B1-06DE-8B567E49280B}"/>
              </a:ext>
            </a:extLst>
          </p:cNvPr>
          <p:cNvSpPr txBox="1"/>
          <p:nvPr/>
        </p:nvSpPr>
        <p:spPr>
          <a:xfrm>
            <a:off x="4249527" y="2602865"/>
            <a:ext cx="267066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large audience.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YT’s algo prioritizes such</a:t>
            </a:r>
          </a:p>
        </p:txBody>
      </p:sp>
      <p:sp>
        <p:nvSpPr>
          <p:cNvPr id="4108" name="TextBox 4107">
            <a:extLst>
              <a:ext uri="{FF2B5EF4-FFF2-40B4-BE49-F238E27FC236}">
                <a16:creationId xmlns:a16="http://schemas.microsoft.com/office/drawing/2014/main" id="{DB37DD0F-11EB-60B8-409E-4346FD2EC77C}"/>
              </a:ext>
            </a:extLst>
          </p:cNvPr>
          <p:cNvSpPr txBox="1"/>
          <p:nvPr/>
        </p:nvSpPr>
        <p:spPr>
          <a:xfrm>
            <a:off x="4068620" y="2779225"/>
            <a:ext cx="30326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Content, pushing their videos to the top of search</a:t>
            </a:r>
          </a:p>
        </p:txBody>
      </p:sp>
      <p:sp>
        <p:nvSpPr>
          <p:cNvPr id="4121" name="TextBox 4120">
            <a:extLst>
              <a:ext uri="{FF2B5EF4-FFF2-40B4-BE49-F238E27FC236}">
                <a16:creationId xmlns:a16="http://schemas.microsoft.com/office/drawing/2014/main" id="{835DB9FC-E14C-2930-F579-16878AEC82B3}"/>
              </a:ext>
            </a:extLst>
          </p:cNvPr>
          <p:cNvSpPr txBox="1"/>
          <p:nvPr/>
        </p:nvSpPr>
        <p:spPr>
          <a:xfrm>
            <a:off x="11895" y="6596390"/>
            <a:ext cx="109539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Reddit</a:t>
            </a:r>
          </a:p>
        </p:txBody>
      </p:sp>
      <p:pic>
        <p:nvPicPr>
          <p:cNvPr id="4131" name="Picture 4130">
            <a:extLst>
              <a:ext uri="{FF2B5EF4-FFF2-40B4-BE49-F238E27FC236}">
                <a16:creationId xmlns:a16="http://schemas.microsoft.com/office/drawing/2014/main" id="{02D689A4-1BF5-C6F9-CE89-F3BC837F260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7945"/>
          <a:stretch/>
        </p:blipFill>
        <p:spPr>
          <a:xfrm>
            <a:off x="9322536" y="1573059"/>
            <a:ext cx="961343" cy="329205"/>
          </a:xfrm>
          <a:prstGeom prst="rect">
            <a:avLst/>
          </a:prstGeom>
        </p:spPr>
      </p:pic>
      <p:pic>
        <p:nvPicPr>
          <p:cNvPr id="4132" name="Picture 4131">
            <a:extLst>
              <a:ext uri="{FF2B5EF4-FFF2-40B4-BE49-F238E27FC236}">
                <a16:creationId xmlns:a16="http://schemas.microsoft.com/office/drawing/2014/main" id="{6F849AF6-E33D-E90B-E92D-CC57915B85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809" t="41820" b="30599"/>
          <a:stretch/>
        </p:blipFill>
        <p:spPr>
          <a:xfrm>
            <a:off x="7685869" y="1804457"/>
            <a:ext cx="464536" cy="131248"/>
          </a:xfrm>
          <a:prstGeom prst="rect">
            <a:avLst/>
          </a:prstGeom>
        </p:spPr>
      </p:pic>
      <p:pic>
        <p:nvPicPr>
          <p:cNvPr id="4133" name="Picture 4132">
            <a:extLst>
              <a:ext uri="{FF2B5EF4-FFF2-40B4-BE49-F238E27FC236}">
                <a16:creationId xmlns:a16="http://schemas.microsoft.com/office/drawing/2014/main" id="{487E87BA-6D02-437E-9280-C4A375B2458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50" t="66287" r="49619" b="7237"/>
          <a:stretch/>
        </p:blipFill>
        <p:spPr>
          <a:xfrm>
            <a:off x="8092991" y="1813054"/>
            <a:ext cx="916986" cy="125990"/>
          </a:xfrm>
          <a:prstGeom prst="rect">
            <a:avLst/>
          </a:prstGeom>
        </p:spPr>
      </p:pic>
      <p:sp>
        <p:nvSpPr>
          <p:cNvPr id="4134" name="Speech Bubble: Rectangle 4133">
            <a:extLst>
              <a:ext uri="{FF2B5EF4-FFF2-40B4-BE49-F238E27FC236}">
                <a16:creationId xmlns:a16="http://schemas.microsoft.com/office/drawing/2014/main" id="{988C757C-F6F5-2C8B-A8F4-03542217F787}"/>
              </a:ext>
            </a:extLst>
          </p:cNvPr>
          <p:cNvSpPr/>
          <p:nvPr/>
        </p:nvSpPr>
        <p:spPr>
          <a:xfrm>
            <a:off x="9276796" y="1467800"/>
            <a:ext cx="1046228" cy="525230"/>
          </a:xfrm>
          <a:prstGeom prst="wedgeRectCallout">
            <a:avLst>
              <a:gd name="adj1" fmla="val 33833"/>
              <a:gd name="adj2" fmla="val 7650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135" name="Picture 4134">
            <a:extLst>
              <a:ext uri="{FF2B5EF4-FFF2-40B4-BE49-F238E27FC236}">
                <a16:creationId xmlns:a16="http://schemas.microsoft.com/office/drawing/2014/main" id="{886FD49A-2B76-E28C-C0A1-5290E85270F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65" t="32371"/>
          <a:stretch/>
        </p:blipFill>
        <p:spPr>
          <a:xfrm>
            <a:off x="10397524" y="1613587"/>
            <a:ext cx="1495210" cy="339705"/>
          </a:xfrm>
          <a:prstGeom prst="rect">
            <a:avLst/>
          </a:prstGeom>
        </p:spPr>
      </p:pic>
      <p:pic>
        <p:nvPicPr>
          <p:cNvPr id="4136" name="Picture 12" descr="Sovereign Gold Bonds: Show gold more love by buying sovereign gold bonds : Pranjal  Kamra - The Economic Times">
            <a:extLst>
              <a:ext uri="{FF2B5EF4-FFF2-40B4-BE49-F238E27FC236}">
                <a16:creationId xmlns:a16="http://schemas.microsoft.com/office/drawing/2014/main" id="{71B89FDB-4281-5DE5-95CF-6CF289258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9" t="21482" r="26044" b="29096"/>
          <a:stretch/>
        </p:blipFill>
        <p:spPr bwMode="auto">
          <a:xfrm>
            <a:off x="9893564" y="2179753"/>
            <a:ext cx="700061" cy="7087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7" name="TextBox 4136">
            <a:extLst>
              <a:ext uri="{FF2B5EF4-FFF2-40B4-BE49-F238E27FC236}">
                <a16:creationId xmlns:a16="http://schemas.microsoft.com/office/drawing/2014/main" id="{9493071E-ADC4-AD34-1D0E-F0AE7A9FD40E}"/>
              </a:ext>
            </a:extLst>
          </p:cNvPr>
          <p:cNvSpPr txBox="1"/>
          <p:nvPr/>
        </p:nvSpPr>
        <p:spPr>
          <a:xfrm>
            <a:off x="9817854" y="2897011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PRANJAL K.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2620EE8-B0C4-2074-ED7C-6182258F9AD7}"/>
              </a:ext>
            </a:extLst>
          </p:cNvPr>
          <p:cNvGrpSpPr/>
          <p:nvPr/>
        </p:nvGrpSpPr>
        <p:grpSpPr>
          <a:xfrm>
            <a:off x="2144555" y="4842952"/>
            <a:ext cx="9748179" cy="1736328"/>
            <a:chOff x="2144555" y="4842952"/>
            <a:chExt cx="9748179" cy="1736328"/>
          </a:xfrm>
        </p:grpSpPr>
        <p:pic>
          <p:nvPicPr>
            <p:cNvPr id="4100" name="Picture 4" descr="Shankar Nath - Self-employed | LinkedIn">
              <a:extLst>
                <a:ext uri="{FF2B5EF4-FFF2-40B4-BE49-F238E27FC236}">
                  <a16:creationId xmlns:a16="http://schemas.microsoft.com/office/drawing/2014/main" id="{9E122EEB-B759-E822-DA16-96CAAA48A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2013" y="4859790"/>
              <a:ext cx="739464" cy="73946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8" descr="Stock Market @ All Time High | Personal Finance Q&amp;A | Parimal Ade - YouTube">
              <a:extLst>
                <a:ext uri="{FF2B5EF4-FFF2-40B4-BE49-F238E27FC236}">
                  <a16:creationId xmlns:a16="http://schemas.microsoft.com/office/drawing/2014/main" id="{E52C95EC-C348-22BE-ED0F-D7AC2D1A68B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627" t="5577" r="2411" b="31854"/>
            <a:stretch/>
          </p:blipFill>
          <p:spPr bwMode="auto">
            <a:xfrm>
              <a:off x="9833181" y="4842952"/>
              <a:ext cx="734332" cy="739464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7732012-75CB-4967-744F-02436A054FF0}"/>
                </a:ext>
              </a:extLst>
            </p:cNvPr>
            <p:cNvGrpSpPr/>
            <p:nvPr/>
          </p:nvGrpSpPr>
          <p:grpSpPr>
            <a:xfrm>
              <a:off x="2144555" y="5107533"/>
              <a:ext cx="5062202" cy="1036832"/>
              <a:chOff x="2144555" y="5107533"/>
              <a:chExt cx="5062202" cy="1036832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C3AACA0C-2E79-7465-858D-D9EE5E014AAA}"/>
                  </a:ext>
                </a:extLst>
              </p:cNvPr>
              <p:cNvSpPr txBox="1"/>
              <p:nvPr/>
            </p:nvSpPr>
            <p:spPr>
              <a:xfrm>
                <a:off x="2997497" y="5107533"/>
                <a:ext cx="416950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Industry leaders, subject matter experts, or niche influencers </a:t>
                </a:r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who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16" name="TextBox 4115">
                <a:extLst>
                  <a:ext uri="{FF2B5EF4-FFF2-40B4-BE49-F238E27FC236}">
                    <a16:creationId xmlns:a16="http://schemas.microsoft.com/office/drawing/2014/main" id="{043CAFBB-12B3-21C4-9CA1-8719C205CE22}"/>
                  </a:ext>
                </a:extLst>
              </p:cNvPr>
              <p:cNvSpPr txBox="1"/>
              <p:nvPr/>
            </p:nvSpPr>
            <p:spPr>
              <a:xfrm>
                <a:off x="2736796" y="5285366"/>
                <a:ext cx="4169503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provide </a:t>
                </a:r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no-nonsense practical, content </a:t>
                </a:r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highly detailed, </a:t>
                </a:r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data-backed</a:t>
                </a:r>
                <a:endParaRPr lang="en-IN" sz="110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17" name="TextBox 4116">
                <a:extLst>
                  <a:ext uri="{FF2B5EF4-FFF2-40B4-BE49-F238E27FC236}">
                    <a16:creationId xmlns:a16="http://schemas.microsoft.com/office/drawing/2014/main" id="{36D63EB9-74F5-40CE-1588-5518B7AF059D}"/>
                  </a:ext>
                </a:extLst>
              </p:cNvPr>
              <p:cNvSpPr txBox="1"/>
              <p:nvPr/>
            </p:nvSpPr>
            <p:spPr>
              <a:xfrm>
                <a:off x="2568383" y="5481648"/>
                <a:ext cx="463837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insights &amp; </a:t>
                </a:r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actionable advice (e.g. with case studies)</a:t>
                </a:r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without unnecessary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18" name="TextBox 4117">
                <a:extLst>
                  <a:ext uri="{FF2B5EF4-FFF2-40B4-BE49-F238E27FC236}">
                    <a16:creationId xmlns:a16="http://schemas.microsoft.com/office/drawing/2014/main" id="{54DAE040-A84B-9361-103E-CCE98384B4AA}"/>
                  </a:ext>
                </a:extLst>
              </p:cNvPr>
              <p:cNvSpPr txBox="1"/>
              <p:nvPr/>
            </p:nvSpPr>
            <p:spPr>
              <a:xfrm>
                <a:off x="2337588" y="5687525"/>
                <a:ext cx="486916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embellishments. Their </a:t>
                </a:r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content delves into layered, nuanced discussions</a:t>
                </a:r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covering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19" name="TextBox 4118">
                <a:extLst>
                  <a:ext uri="{FF2B5EF4-FFF2-40B4-BE49-F238E27FC236}">
                    <a16:creationId xmlns:a16="http://schemas.microsoft.com/office/drawing/2014/main" id="{61A7841A-6647-6761-1B02-6A17AE1C1958}"/>
                  </a:ext>
                </a:extLst>
              </p:cNvPr>
              <p:cNvSpPr txBox="1"/>
              <p:nvPr/>
            </p:nvSpPr>
            <p:spPr>
              <a:xfrm>
                <a:off x="2144555" y="5882755"/>
                <a:ext cx="486916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topics that go beyond what is usually discussed </a:t>
                </a:r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by mainstream creators.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1BDD8D9-BFC4-9C52-813B-882205C140BB}"/>
                </a:ext>
              </a:extLst>
            </p:cNvPr>
            <p:cNvGrpSpPr/>
            <p:nvPr/>
          </p:nvGrpSpPr>
          <p:grpSpPr>
            <a:xfrm>
              <a:off x="7274425" y="4920681"/>
              <a:ext cx="1439824" cy="1645117"/>
              <a:chOff x="7382907" y="4920681"/>
              <a:chExt cx="1331342" cy="1521167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EA99F565-E983-0C95-2C15-2B7FD91FF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t="1" b="65762"/>
              <a:stretch/>
            </p:blipFill>
            <p:spPr>
              <a:xfrm>
                <a:off x="7426552" y="5226635"/>
                <a:ext cx="1242411" cy="449521"/>
              </a:xfrm>
              <a:prstGeom prst="rect">
                <a:avLst/>
              </a:prstGeom>
            </p:spPr>
          </p:pic>
          <p:sp>
            <p:nvSpPr>
              <p:cNvPr id="48" name="Speech Bubble: Rectangle 47">
                <a:extLst>
                  <a:ext uri="{FF2B5EF4-FFF2-40B4-BE49-F238E27FC236}">
                    <a16:creationId xmlns:a16="http://schemas.microsoft.com/office/drawing/2014/main" id="{0F065B0B-F0D3-9153-6419-1EB69C265F33}"/>
                  </a:ext>
                </a:extLst>
              </p:cNvPr>
              <p:cNvSpPr/>
              <p:nvPr/>
            </p:nvSpPr>
            <p:spPr>
              <a:xfrm>
                <a:off x="7382907" y="4920681"/>
                <a:ext cx="1331342" cy="1521167"/>
              </a:xfrm>
              <a:prstGeom prst="wedgeRectCallout">
                <a:avLst>
                  <a:gd name="adj1" fmla="val 69842"/>
                  <a:gd name="adj2" fmla="val -2726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grpSp>
            <p:nvGrpSpPr>
              <p:cNvPr id="4125" name="Group 4124">
                <a:extLst>
                  <a:ext uri="{FF2B5EF4-FFF2-40B4-BE49-F238E27FC236}">
                    <a16:creationId xmlns:a16="http://schemas.microsoft.com/office/drawing/2014/main" id="{FCABF45A-2214-9728-EFF1-A73FE5D0AAB4}"/>
                  </a:ext>
                </a:extLst>
              </p:cNvPr>
              <p:cNvGrpSpPr/>
              <p:nvPr/>
            </p:nvGrpSpPr>
            <p:grpSpPr>
              <a:xfrm>
                <a:off x="7450940" y="4983771"/>
                <a:ext cx="761928" cy="176897"/>
                <a:chOff x="4848183" y="3436632"/>
                <a:chExt cx="1428121" cy="346864"/>
              </a:xfrm>
            </p:grpSpPr>
            <p:pic>
              <p:nvPicPr>
                <p:cNvPr id="4123" name="Picture 4122">
                  <a:extLst>
                    <a:ext uri="{FF2B5EF4-FFF2-40B4-BE49-F238E27FC236}">
                      <a16:creationId xmlns:a16="http://schemas.microsoft.com/office/drawing/2014/main" id="{FF687F2D-7397-C90F-A9FD-CDA491DE95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rcRect l="18518" t="11534" r="-189" b="56579"/>
                <a:stretch/>
              </p:blipFill>
              <p:spPr>
                <a:xfrm>
                  <a:off x="4848184" y="3436632"/>
                  <a:ext cx="1428120" cy="172342"/>
                </a:xfrm>
                <a:prstGeom prst="rect">
                  <a:avLst/>
                </a:prstGeom>
              </p:spPr>
            </p:pic>
            <p:pic>
              <p:nvPicPr>
                <p:cNvPr id="4124" name="Picture 4123">
                  <a:extLst>
                    <a:ext uri="{FF2B5EF4-FFF2-40B4-BE49-F238E27FC236}">
                      <a16:creationId xmlns:a16="http://schemas.microsoft.com/office/drawing/2014/main" id="{B030FDA5-112A-6E00-AADF-80D102627FB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rcRect l="18518" t="67328" r="-189" b="4399"/>
                <a:stretch/>
              </p:blipFill>
              <p:spPr>
                <a:xfrm>
                  <a:off x="4848183" y="3630689"/>
                  <a:ext cx="1428120" cy="152807"/>
                </a:xfrm>
                <a:prstGeom prst="rect">
                  <a:avLst/>
                </a:prstGeom>
              </p:spPr>
            </p:pic>
          </p:grpSp>
          <p:pic>
            <p:nvPicPr>
              <p:cNvPr id="4126" name="Picture 4125">
                <a:extLst>
                  <a:ext uri="{FF2B5EF4-FFF2-40B4-BE49-F238E27FC236}">
                    <a16:creationId xmlns:a16="http://schemas.microsoft.com/office/drawing/2014/main" id="{15C6EC91-BCCA-5056-BDBD-34BA401EC4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t="70609" b="669"/>
              <a:stretch/>
            </p:blipFill>
            <p:spPr>
              <a:xfrm>
                <a:off x="7432068" y="5967090"/>
                <a:ext cx="1242411" cy="377103"/>
              </a:xfrm>
              <a:prstGeom prst="rect">
                <a:avLst/>
              </a:prstGeom>
            </p:spPr>
          </p:pic>
          <p:pic>
            <p:nvPicPr>
              <p:cNvPr id="4127" name="Picture 4126">
                <a:extLst>
                  <a:ext uri="{FF2B5EF4-FFF2-40B4-BE49-F238E27FC236}">
                    <a16:creationId xmlns:a16="http://schemas.microsoft.com/office/drawing/2014/main" id="{30DE7B6B-4504-D47B-43DC-CD16042010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 t="42846" b="38968"/>
              <a:stretch/>
            </p:blipFill>
            <p:spPr>
              <a:xfrm>
                <a:off x="7439280" y="5676660"/>
                <a:ext cx="1242411" cy="238781"/>
              </a:xfrm>
              <a:prstGeom prst="rect">
                <a:avLst/>
              </a:prstGeom>
            </p:spPr>
          </p:pic>
        </p:grpSp>
        <p:sp>
          <p:nvSpPr>
            <p:cNvPr id="4128" name="TextBox 4127">
              <a:extLst>
                <a:ext uri="{FF2B5EF4-FFF2-40B4-BE49-F238E27FC236}">
                  <a16:creationId xmlns:a16="http://schemas.microsoft.com/office/drawing/2014/main" id="{8027628F-C6D1-9AA8-E640-E8D52344FF3F}"/>
                </a:ext>
              </a:extLst>
            </p:cNvPr>
            <p:cNvSpPr txBox="1"/>
            <p:nvPr/>
          </p:nvSpPr>
          <p:spPr>
            <a:xfrm>
              <a:off x="8894850" y="5594830"/>
              <a:ext cx="96327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SHANKARNATH</a:t>
              </a:r>
            </a:p>
          </p:txBody>
        </p:sp>
        <p:sp>
          <p:nvSpPr>
            <p:cNvPr id="4129" name="TextBox 4128">
              <a:extLst>
                <a:ext uri="{FF2B5EF4-FFF2-40B4-BE49-F238E27FC236}">
                  <a16:creationId xmlns:a16="http://schemas.microsoft.com/office/drawing/2014/main" id="{C034F54C-9DFB-EB52-A893-1FD7C667DA71}"/>
                </a:ext>
              </a:extLst>
            </p:cNvPr>
            <p:cNvSpPr txBox="1"/>
            <p:nvPr/>
          </p:nvSpPr>
          <p:spPr>
            <a:xfrm>
              <a:off x="9757673" y="5594830"/>
              <a:ext cx="96327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PARIMAL ADE</a:t>
              </a:r>
            </a:p>
          </p:txBody>
        </p:sp>
        <p:pic>
          <p:nvPicPr>
            <p:cNvPr id="4143" name="Picture 14" descr="When to invest in Stock Market: If you are alive 60 days from now, you will  regret losing the equity opportunity of March 2020, says Basant Maheshwari  - The Economic Times">
              <a:extLst>
                <a:ext uri="{FF2B5EF4-FFF2-40B4-BE49-F238E27FC236}">
                  <a16:creationId xmlns:a16="http://schemas.microsoft.com/office/drawing/2014/main" id="{B29C3253-F0EE-C7B8-F874-E7E3AE0DC6C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511" r="16559" b="16760"/>
            <a:stretch/>
          </p:blipFill>
          <p:spPr bwMode="auto">
            <a:xfrm>
              <a:off x="10662794" y="4859790"/>
              <a:ext cx="754374" cy="76045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50" name="TextBox 4149">
              <a:extLst>
                <a:ext uri="{FF2B5EF4-FFF2-40B4-BE49-F238E27FC236}">
                  <a16:creationId xmlns:a16="http://schemas.microsoft.com/office/drawing/2014/main" id="{7AD21CEC-6846-5204-55C1-02C403784BB6}"/>
                </a:ext>
              </a:extLst>
            </p:cNvPr>
            <p:cNvSpPr txBox="1"/>
            <p:nvPr/>
          </p:nvSpPr>
          <p:spPr>
            <a:xfrm>
              <a:off x="10639779" y="5594830"/>
              <a:ext cx="963277" cy="2154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BASANT M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3B1ED40A-3B70-9313-9240-01EB9AC68296}"/>
                </a:ext>
              </a:extLst>
            </p:cNvPr>
            <p:cNvGrpSpPr/>
            <p:nvPr/>
          </p:nvGrpSpPr>
          <p:grpSpPr>
            <a:xfrm>
              <a:off x="8804475" y="6038475"/>
              <a:ext cx="3088259" cy="540805"/>
              <a:chOff x="8541854" y="5941793"/>
              <a:chExt cx="3088259" cy="54080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742B38A0-E610-4E0F-93A5-F740E9C0A57F}"/>
                  </a:ext>
                </a:extLst>
              </p:cNvPr>
              <p:cNvGrpSpPr/>
              <p:nvPr/>
            </p:nvGrpSpPr>
            <p:grpSpPr>
              <a:xfrm>
                <a:off x="8541854" y="5941793"/>
                <a:ext cx="3088259" cy="540805"/>
                <a:chOff x="8774536" y="5941793"/>
                <a:chExt cx="2855577" cy="500059"/>
              </a:xfrm>
            </p:grpSpPr>
            <p:sp>
              <p:nvSpPr>
                <p:cNvPr id="4144" name="Speech Bubble: Rectangle 4143">
                  <a:extLst>
                    <a:ext uri="{FF2B5EF4-FFF2-40B4-BE49-F238E27FC236}">
                      <a16:creationId xmlns:a16="http://schemas.microsoft.com/office/drawing/2014/main" id="{22FE294B-DEE4-8A6A-7988-BE086BCEDBC0}"/>
                    </a:ext>
                  </a:extLst>
                </p:cNvPr>
                <p:cNvSpPr/>
                <p:nvPr/>
              </p:nvSpPr>
              <p:spPr>
                <a:xfrm>
                  <a:off x="8774536" y="5941793"/>
                  <a:ext cx="2855577" cy="500059"/>
                </a:xfrm>
                <a:prstGeom prst="wedgeRectCallout">
                  <a:avLst>
                    <a:gd name="adj1" fmla="val 38985"/>
                    <a:gd name="adj2" fmla="val -78462"/>
                  </a:avLst>
                </a:prstGeom>
                <a:no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4149" name="Picture 4148">
                  <a:extLst>
                    <a:ext uri="{FF2B5EF4-FFF2-40B4-BE49-F238E27FC236}">
                      <a16:creationId xmlns:a16="http://schemas.microsoft.com/office/drawing/2014/main" id="{967C9E00-D926-37F3-E56B-240FF937A8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8826266" y="6060512"/>
                  <a:ext cx="2790057" cy="349766"/>
                </a:xfrm>
                <a:prstGeom prst="rect">
                  <a:avLst/>
                </a:prstGeom>
              </p:spPr>
            </p:pic>
          </p:grpSp>
          <p:pic>
            <p:nvPicPr>
              <p:cNvPr id="4152" name="Picture 4151">
                <a:extLst>
                  <a:ext uri="{FF2B5EF4-FFF2-40B4-BE49-F238E27FC236}">
                    <a16:creationId xmlns:a16="http://schemas.microsoft.com/office/drawing/2014/main" id="{BBC16A4C-7DFC-61DA-6BE9-E10873B81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34926" y="5973449"/>
                <a:ext cx="685025" cy="106088"/>
              </a:xfrm>
              <a:prstGeom prst="rect">
                <a:avLst/>
              </a:prstGeom>
            </p:spPr>
          </p:pic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0EA350F-F442-3212-C64A-F990EE296692}"/>
              </a:ext>
            </a:extLst>
          </p:cNvPr>
          <p:cNvGrpSpPr/>
          <p:nvPr/>
        </p:nvGrpSpPr>
        <p:grpSpPr>
          <a:xfrm>
            <a:off x="3070582" y="3407376"/>
            <a:ext cx="8597164" cy="1265938"/>
            <a:chOff x="3070582" y="3407376"/>
            <a:chExt cx="8597164" cy="1265938"/>
          </a:xfrm>
        </p:grpSpPr>
        <p:pic>
          <p:nvPicPr>
            <p:cNvPr id="12" name="Picture 6" descr="Labour Law Advisor">
              <a:extLst>
                <a:ext uri="{FF2B5EF4-FFF2-40B4-BE49-F238E27FC236}">
                  <a16:creationId xmlns:a16="http://schemas.microsoft.com/office/drawing/2014/main" id="{99C2146F-D291-6999-97F7-E102BA52AC2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529" b="3990"/>
            <a:stretch/>
          </p:blipFill>
          <p:spPr bwMode="auto">
            <a:xfrm>
              <a:off x="7391032" y="3461530"/>
              <a:ext cx="853036" cy="848866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C8588AC3-57A4-ED1B-6240-1633B8F61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rcRect l="8847"/>
            <a:stretch/>
          </p:blipFill>
          <p:spPr>
            <a:xfrm>
              <a:off x="8370341" y="3407376"/>
              <a:ext cx="1579589" cy="510074"/>
            </a:xfrm>
            <a:prstGeom prst="rect">
              <a:avLst/>
            </a:prstGeom>
          </p:spPr>
        </p:pic>
        <p:sp>
          <p:nvSpPr>
            <p:cNvPr id="43" name="Speech Bubble: Rectangle 42">
              <a:extLst>
                <a:ext uri="{FF2B5EF4-FFF2-40B4-BE49-F238E27FC236}">
                  <a16:creationId xmlns:a16="http://schemas.microsoft.com/office/drawing/2014/main" id="{E01893AA-D741-CF64-3A6D-DFAEAA0CF8F9}"/>
                </a:ext>
              </a:extLst>
            </p:cNvPr>
            <p:cNvSpPr/>
            <p:nvPr/>
          </p:nvSpPr>
          <p:spPr>
            <a:xfrm>
              <a:off x="8333949" y="3407376"/>
              <a:ext cx="1651671" cy="509895"/>
            </a:xfrm>
            <a:prstGeom prst="wedgeRectCallout">
              <a:avLst>
                <a:gd name="adj1" fmla="val -45117"/>
                <a:gd name="adj2" fmla="val 8285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14" name="TextBox 4113">
              <a:extLst>
                <a:ext uri="{FF2B5EF4-FFF2-40B4-BE49-F238E27FC236}">
                  <a16:creationId xmlns:a16="http://schemas.microsoft.com/office/drawing/2014/main" id="{583F84A7-1003-52A8-1387-9C6193C83E77}"/>
                </a:ext>
              </a:extLst>
            </p:cNvPr>
            <p:cNvSpPr txBox="1"/>
            <p:nvPr/>
          </p:nvSpPr>
          <p:spPr>
            <a:xfrm>
              <a:off x="7379196" y="4334760"/>
              <a:ext cx="856575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LABOR LAW</a:t>
              </a:r>
            </a:p>
            <a:p>
              <a:pPr algn="ctr"/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ADVISOR</a:t>
              </a:r>
            </a:p>
          </p:txBody>
        </p:sp>
        <p:pic>
          <p:nvPicPr>
            <p:cNvPr id="4161" name="Picture 16" descr="Aapka Paisa Vaisa with Anupam Gupta — IVM Podcasts - Indian Podcasts for  you to listen to">
              <a:extLst>
                <a:ext uri="{FF2B5EF4-FFF2-40B4-BE49-F238E27FC236}">
                  <a16:creationId xmlns:a16="http://schemas.microsoft.com/office/drawing/2014/main" id="{C4BAA535-69FC-D68F-7A17-E24A4AD1D9E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32" r="54044"/>
            <a:stretch/>
          </p:blipFill>
          <p:spPr bwMode="auto">
            <a:xfrm>
              <a:off x="10727729" y="3456072"/>
              <a:ext cx="822388" cy="829349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0D0D2AD-E7DC-7603-C442-D8503BB89B01}"/>
                </a:ext>
              </a:extLst>
            </p:cNvPr>
            <p:cNvGrpSpPr/>
            <p:nvPr/>
          </p:nvGrpSpPr>
          <p:grpSpPr>
            <a:xfrm>
              <a:off x="3070582" y="3535975"/>
              <a:ext cx="4279930" cy="1022876"/>
              <a:chOff x="3070582" y="3535975"/>
              <a:chExt cx="4279930" cy="1022876"/>
            </a:xfrm>
          </p:grpSpPr>
          <p:sp>
            <p:nvSpPr>
              <p:cNvPr id="4157" name="TextBox 4156">
                <a:extLst>
                  <a:ext uri="{FF2B5EF4-FFF2-40B4-BE49-F238E27FC236}">
                    <a16:creationId xmlns:a16="http://schemas.microsoft.com/office/drawing/2014/main" id="{2728C186-4507-3680-E21F-6B104276E4EA}"/>
                  </a:ext>
                </a:extLst>
              </p:cNvPr>
              <p:cNvSpPr txBox="1"/>
              <p:nvPr/>
            </p:nvSpPr>
            <p:spPr>
              <a:xfrm>
                <a:off x="3698622" y="3535975"/>
                <a:ext cx="365189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Bridge Creators </a:t>
                </a:r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may / may not have the same reach as 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58" name="TextBox 4157">
                <a:extLst>
                  <a:ext uri="{FF2B5EF4-FFF2-40B4-BE49-F238E27FC236}">
                    <a16:creationId xmlns:a16="http://schemas.microsoft.com/office/drawing/2014/main" id="{9401C303-1613-8B3C-9297-A30B8A6E52D2}"/>
                  </a:ext>
                </a:extLst>
              </p:cNvPr>
              <p:cNvSpPr txBox="1"/>
              <p:nvPr/>
            </p:nvSpPr>
            <p:spPr>
              <a:xfrm>
                <a:off x="3510458" y="3726292"/>
                <a:ext cx="3651890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Mass-market influencers but have a </a:t>
                </a:r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loyal audience and </a:t>
                </a:r>
                <a:endParaRPr lang="en-IN" sz="110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59" name="TextBox 4158">
                <a:extLst>
                  <a:ext uri="{FF2B5EF4-FFF2-40B4-BE49-F238E27FC236}">
                    <a16:creationId xmlns:a16="http://schemas.microsoft.com/office/drawing/2014/main" id="{F64BE863-9732-A712-DAEE-A7823E0C18F0}"/>
                  </a:ext>
                </a:extLst>
              </p:cNvPr>
              <p:cNvSpPr txBox="1"/>
              <p:nvPr/>
            </p:nvSpPr>
            <p:spPr>
              <a:xfrm>
                <a:off x="3380349" y="3916609"/>
                <a:ext cx="389602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focus on providing detailed, actionable advice for viewers who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60" name="TextBox 4159">
                <a:extLst>
                  <a:ext uri="{FF2B5EF4-FFF2-40B4-BE49-F238E27FC236}">
                    <a16:creationId xmlns:a16="http://schemas.microsoft.com/office/drawing/2014/main" id="{C067217D-FC7D-681F-A495-9502F1A3DFFD}"/>
                  </a:ext>
                </a:extLst>
              </p:cNvPr>
              <p:cNvSpPr txBox="1"/>
              <p:nvPr/>
            </p:nvSpPr>
            <p:spPr>
              <a:xfrm>
                <a:off x="3194713" y="4106926"/>
                <a:ext cx="381697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 actively refining their knowledge. These influencers are also  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62" name="TextBox 4161">
                <a:extLst>
                  <a:ext uri="{FF2B5EF4-FFF2-40B4-BE49-F238E27FC236}">
                    <a16:creationId xmlns:a16="http://schemas.microsoft.com/office/drawing/2014/main" id="{36AF6EDA-53C3-C30A-F9AE-76A19D277828}"/>
                  </a:ext>
                </a:extLst>
              </p:cNvPr>
              <p:cNvSpPr txBox="1"/>
              <p:nvPr/>
            </p:nvSpPr>
            <p:spPr>
              <a:xfrm>
                <a:off x="3070582" y="4297241"/>
                <a:ext cx="381697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followed by advanced researchers.</a:t>
                </a:r>
              </a:p>
            </p:txBody>
          </p:sp>
        </p:grpSp>
        <p:sp>
          <p:nvSpPr>
            <p:cNvPr id="4163" name="TextBox 4162">
              <a:extLst>
                <a:ext uri="{FF2B5EF4-FFF2-40B4-BE49-F238E27FC236}">
                  <a16:creationId xmlns:a16="http://schemas.microsoft.com/office/drawing/2014/main" id="{CEB98D76-70E5-E115-3AD5-2CEF67DB0837}"/>
                </a:ext>
              </a:extLst>
            </p:cNvPr>
            <p:cNvSpPr txBox="1"/>
            <p:nvPr/>
          </p:nvSpPr>
          <p:spPr>
            <a:xfrm>
              <a:off x="10664816" y="4277479"/>
              <a:ext cx="100293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ANUPAM GUPTA</a:t>
              </a:r>
              <a:b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IN" sz="800" b="1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(PAISA VAISA)</a:t>
              </a:r>
            </a:p>
          </p:txBody>
        </p:sp>
        <p:pic>
          <p:nvPicPr>
            <p:cNvPr id="4165" name="Picture 4164">
              <a:extLst>
                <a:ext uri="{FF2B5EF4-FFF2-40B4-BE49-F238E27FC236}">
                  <a16:creationId xmlns:a16="http://schemas.microsoft.com/office/drawing/2014/main" id="{0B1C7813-EFCA-658E-18A7-6436EAEF4C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8960284" y="4106781"/>
              <a:ext cx="1533297" cy="360439"/>
            </a:xfrm>
            <a:prstGeom prst="rect">
              <a:avLst/>
            </a:prstGeom>
          </p:spPr>
        </p:pic>
        <p:sp>
          <p:nvSpPr>
            <p:cNvPr id="4166" name="Speech Bubble: Rectangle 4165">
              <a:extLst>
                <a:ext uri="{FF2B5EF4-FFF2-40B4-BE49-F238E27FC236}">
                  <a16:creationId xmlns:a16="http://schemas.microsoft.com/office/drawing/2014/main" id="{956FA677-87CC-ECA9-BD2D-7CF63D907ADE}"/>
                </a:ext>
              </a:extLst>
            </p:cNvPr>
            <p:cNvSpPr/>
            <p:nvPr/>
          </p:nvSpPr>
          <p:spPr>
            <a:xfrm>
              <a:off x="8905061" y="4062890"/>
              <a:ext cx="1651671" cy="449149"/>
            </a:xfrm>
            <a:prstGeom prst="wedgeRectCallout">
              <a:avLst>
                <a:gd name="adj1" fmla="val 51979"/>
                <a:gd name="adj2" fmla="val -81522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4169" name="TextBox 4168">
            <a:extLst>
              <a:ext uri="{FF2B5EF4-FFF2-40B4-BE49-F238E27FC236}">
                <a16:creationId xmlns:a16="http://schemas.microsoft.com/office/drawing/2014/main" id="{4F72ED8C-C88E-0BC5-49C2-12AD8642976E}"/>
              </a:ext>
            </a:extLst>
          </p:cNvPr>
          <p:cNvSpPr txBox="1"/>
          <p:nvPr/>
        </p:nvSpPr>
        <p:spPr>
          <a:xfrm>
            <a:off x="499201" y="1366752"/>
            <a:ext cx="35402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INSURANCE RESEARCHER MINDSET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9BA2C5-8EAD-B5C8-6972-AAA6637C1E80}"/>
              </a:ext>
            </a:extLst>
          </p:cNvPr>
          <p:cNvSpPr txBox="1"/>
          <p:nvPr/>
        </p:nvSpPr>
        <p:spPr>
          <a:xfrm>
            <a:off x="1652383" y="397528"/>
            <a:ext cx="97647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However, consumer preference for influencers is also driven by their learning curve/ mindset maturity &amp; not just influencer category</a:t>
            </a:r>
            <a:endParaRPr lang="en-IN" sz="1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361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231EA-25C8-AE34-91C1-37440BE2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5" name="Rectangle 4174">
            <a:extLst>
              <a:ext uri="{FF2B5EF4-FFF2-40B4-BE49-F238E27FC236}">
                <a16:creationId xmlns:a16="http://schemas.microsoft.com/office/drawing/2014/main" id="{54C576AB-21E9-C79D-32CB-FC8740A0C3FF}"/>
              </a:ext>
            </a:extLst>
          </p:cNvPr>
          <p:cNvSpPr/>
          <p:nvPr/>
        </p:nvSpPr>
        <p:spPr>
          <a:xfrm>
            <a:off x="0" y="270264"/>
            <a:ext cx="12192000" cy="838417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98F12EF-276A-2AC9-F5C3-8A0BDD693777}"/>
              </a:ext>
            </a:extLst>
          </p:cNvPr>
          <p:cNvGrpSpPr/>
          <p:nvPr/>
        </p:nvGrpSpPr>
        <p:grpSpPr>
          <a:xfrm>
            <a:off x="-2660524" y="1907253"/>
            <a:ext cx="7323683" cy="4352967"/>
            <a:chOff x="-3205549" y="1862182"/>
            <a:chExt cx="8110991" cy="4352967"/>
          </a:xfrm>
        </p:grpSpPr>
        <p:sp>
          <p:nvSpPr>
            <p:cNvPr id="5" name="Flowchart: Manual Operation 4">
              <a:extLst>
                <a:ext uri="{FF2B5EF4-FFF2-40B4-BE49-F238E27FC236}">
                  <a16:creationId xmlns:a16="http://schemas.microsoft.com/office/drawing/2014/main" id="{38EB78F2-597F-4777-E16E-A75C9558152F}"/>
                </a:ext>
              </a:extLst>
            </p:cNvPr>
            <p:cNvSpPr/>
            <p:nvPr/>
          </p:nvSpPr>
          <p:spPr>
            <a:xfrm>
              <a:off x="-1666910" y="1862182"/>
              <a:ext cx="6572352" cy="1356434"/>
            </a:xfrm>
            <a:prstGeom prst="flowChartManualOperation">
              <a:avLst/>
            </a:prstGeom>
            <a:solidFill>
              <a:srgbClr val="FFDC9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" name="Flowchart: Manual Operation 6">
              <a:extLst>
                <a:ext uri="{FF2B5EF4-FFF2-40B4-BE49-F238E27FC236}">
                  <a16:creationId xmlns:a16="http://schemas.microsoft.com/office/drawing/2014/main" id="{E264F083-B647-5475-5D45-C7020608977C}"/>
                </a:ext>
              </a:extLst>
            </p:cNvPr>
            <p:cNvSpPr/>
            <p:nvPr/>
          </p:nvSpPr>
          <p:spPr>
            <a:xfrm>
              <a:off x="-1937662" y="3447848"/>
              <a:ext cx="5740334" cy="1254102"/>
            </a:xfrm>
            <a:prstGeom prst="flowChartManualOperation">
              <a:avLst/>
            </a:prstGeom>
            <a:solidFill>
              <a:srgbClr val="C9142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Flowchart: Manual Operation 7">
              <a:extLst>
                <a:ext uri="{FF2B5EF4-FFF2-40B4-BE49-F238E27FC236}">
                  <a16:creationId xmlns:a16="http://schemas.microsoft.com/office/drawing/2014/main" id="{9E1D0531-FFCB-4A01-A9DE-8F4D4C10484C}"/>
                </a:ext>
              </a:extLst>
            </p:cNvPr>
            <p:cNvSpPr/>
            <p:nvPr/>
          </p:nvSpPr>
          <p:spPr>
            <a:xfrm>
              <a:off x="-3205549" y="5001027"/>
              <a:ext cx="5909341" cy="1214122"/>
            </a:xfrm>
            <a:prstGeom prst="flowChartManualOperation">
              <a:avLst/>
            </a:prstGeom>
            <a:solidFill>
              <a:srgbClr val="8E1A6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</p:grpSp>
      <p:pic>
        <p:nvPicPr>
          <p:cNvPr id="10" name="Picture 2" descr="The Smart Girl's Guide To Finance: Rachana Ranade Shares A Few Handy Tips |  Grazia India">
            <a:extLst>
              <a:ext uri="{FF2B5EF4-FFF2-40B4-BE49-F238E27FC236}">
                <a16:creationId xmlns:a16="http://schemas.microsoft.com/office/drawing/2014/main" id="{1E9BF06A-8E58-7582-450C-5D1B28B30E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" b="33113"/>
          <a:stretch/>
        </p:blipFill>
        <p:spPr bwMode="auto">
          <a:xfrm>
            <a:off x="4879110" y="2224120"/>
            <a:ext cx="696558" cy="69655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Sharan Hegde: The Young Finfluencer | Entrepreneur">
            <a:extLst>
              <a:ext uri="{FF2B5EF4-FFF2-40B4-BE49-F238E27FC236}">
                <a16:creationId xmlns:a16="http://schemas.microsoft.com/office/drawing/2014/main" id="{62EE20D0-C641-E76A-A970-D803FA5C67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1" r="31932" b="31215"/>
          <a:stretch/>
        </p:blipFill>
        <p:spPr bwMode="auto">
          <a:xfrm>
            <a:off x="5639345" y="2214337"/>
            <a:ext cx="696557" cy="69923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mazon.in: Ankur Warikoo: books, biography, latest update">
            <a:extLst>
              <a:ext uri="{FF2B5EF4-FFF2-40B4-BE49-F238E27FC236}">
                <a16:creationId xmlns:a16="http://schemas.microsoft.com/office/drawing/2014/main" id="{79FF8C60-BA86-5CB0-0B45-6F6E93E91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631" y="2192101"/>
            <a:ext cx="702346" cy="70234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E3BFEF2-A010-F3DD-9881-2D765BECA96F}"/>
              </a:ext>
            </a:extLst>
          </p:cNvPr>
          <p:cNvSpPr txBox="1"/>
          <p:nvPr/>
        </p:nvSpPr>
        <p:spPr>
          <a:xfrm>
            <a:off x="346441" y="406213"/>
            <a:ext cx="11499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LEARNING: </a:t>
            </a:r>
            <a:r>
              <a:rPr lang="en-GB" sz="16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resonate with the intended audience mindset &amp; maturity level, the brand's narrative must go beyond simply aligning with the audience's needs &amp; influencer type —it must also align with the level &amp; nature of resonance with their followers</a:t>
            </a:r>
            <a:endParaRPr lang="en-GB" sz="1600" i="1" dirty="0">
              <a:solidFill>
                <a:srgbClr val="8E1A6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None/>
            </a:pPr>
            <a:endParaRPr lang="en-GB" sz="16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88A74E4-2122-2B63-1B16-87D751B4FF20}"/>
              </a:ext>
            </a:extLst>
          </p:cNvPr>
          <p:cNvSpPr txBox="1"/>
          <p:nvPr/>
        </p:nvSpPr>
        <p:spPr>
          <a:xfrm>
            <a:off x="215333" y="2024498"/>
            <a:ext cx="111749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BEGINNER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C0A48BE-2817-BE77-6D35-12987C732F1B}"/>
              </a:ext>
            </a:extLst>
          </p:cNvPr>
          <p:cNvSpPr txBox="1"/>
          <p:nvPr/>
        </p:nvSpPr>
        <p:spPr>
          <a:xfrm>
            <a:off x="215333" y="3709165"/>
            <a:ext cx="16166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INTERMEDIATE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33B01C-59A4-1F82-5E3B-3EECEA689D4A}"/>
              </a:ext>
            </a:extLst>
          </p:cNvPr>
          <p:cNvSpPr txBox="1"/>
          <p:nvPr/>
        </p:nvSpPr>
        <p:spPr>
          <a:xfrm>
            <a:off x="215333" y="5182054"/>
            <a:ext cx="1616697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ADVANCED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66EA8F-2083-4ABD-FAA8-BF2C016D5917}"/>
              </a:ext>
            </a:extLst>
          </p:cNvPr>
          <p:cNvSpPr txBox="1"/>
          <p:nvPr/>
        </p:nvSpPr>
        <p:spPr>
          <a:xfrm>
            <a:off x="215333" y="5484962"/>
            <a:ext cx="161669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Well-read, highly discerning &amp; selective of influencers they engage with</a:t>
            </a:r>
            <a:endParaRPr lang="en-IN" sz="10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0C590A6-9445-D5FE-6349-A4C7CC0B5F26}"/>
              </a:ext>
            </a:extLst>
          </p:cNvPr>
          <p:cNvSpPr txBox="1"/>
          <p:nvPr/>
        </p:nvSpPr>
        <p:spPr>
          <a:xfrm>
            <a:off x="215333" y="4004583"/>
            <a:ext cx="25151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Starting to develop an understanding, beginning to delve into more specific details</a:t>
            </a:r>
            <a:endParaRPr lang="en-IN" sz="1000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2AAC65-9FED-5BBE-8820-5AD556EEBBB3}"/>
              </a:ext>
            </a:extLst>
          </p:cNvPr>
          <p:cNvSpPr txBox="1"/>
          <p:nvPr/>
        </p:nvSpPr>
        <p:spPr>
          <a:xfrm>
            <a:off x="215333" y="2347663"/>
            <a:ext cx="316388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Exploring the fundamentals; </a:t>
            </a:r>
            <a: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knowledge is sparse,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hence attracted to content that is introductory &amp; accessible, created by influencers who can explain the subject in a way that feels approachable.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279FCC4-4832-6A3E-072F-4EA8FD034759}"/>
              </a:ext>
            </a:extLst>
          </p:cNvPr>
          <p:cNvCxnSpPr>
            <a:cxnSpLocks/>
          </p:cNvCxnSpPr>
          <p:nvPr/>
        </p:nvCxnSpPr>
        <p:spPr>
          <a:xfrm>
            <a:off x="4039500" y="3263687"/>
            <a:ext cx="771533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peech Bubble: Rectangle 39">
            <a:extLst>
              <a:ext uri="{FF2B5EF4-FFF2-40B4-BE49-F238E27FC236}">
                <a16:creationId xmlns:a16="http://schemas.microsoft.com/office/drawing/2014/main" id="{2E332C51-8472-E5A8-80D7-C2098DE8D080}"/>
              </a:ext>
            </a:extLst>
          </p:cNvPr>
          <p:cNvSpPr/>
          <p:nvPr/>
        </p:nvSpPr>
        <p:spPr>
          <a:xfrm>
            <a:off x="4873662" y="1469399"/>
            <a:ext cx="1608364" cy="530476"/>
          </a:xfrm>
          <a:prstGeom prst="wedgeRectCallout">
            <a:avLst>
              <a:gd name="adj1" fmla="val -36019"/>
              <a:gd name="adj2" fmla="val 87265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85EA4CB6-16DA-BE61-6E4C-66F92BA77E1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61" t="122" r="22144" b="35329"/>
          <a:stretch/>
        </p:blipFill>
        <p:spPr>
          <a:xfrm>
            <a:off x="4918961" y="1507103"/>
            <a:ext cx="1532209" cy="30716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0FAD3D2A-8D85-BCDA-F31E-9CED359CCFC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65" t="11309" b="75133"/>
          <a:stretch/>
        </p:blipFill>
        <p:spPr>
          <a:xfrm>
            <a:off x="7633672" y="1531697"/>
            <a:ext cx="1495210" cy="68107"/>
          </a:xfrm>
          <a:prstGeom prst="rect">
            <a:avLst/>
          </a:prstGeom>
        </p:spPr>
      </p:pic>
      <p:sp>
        <p:nvSpPr>
          <p:cNvPr id="55" name="Speech Bubble: Rectangle 54">
            <a:extLst>
              <a:ext uri="{FF2B5EF4-FFF2-40B4-BE49-F238E27FC236}">
                <a16:creationId xmlns:a16="http://schemas.microsoft.com/office/drawing/2014/main" id="{D556575B-253A-1ECA-8E65-17EE1FD6F7C2}"/>
              </a:ext>
            </a:extLst>
          </p:cNvPr>
          <p:cNvSpPr/>
          <p:nvPr/>
        </p:nvSpPr>
        <p:spPr>
          <a:xfrm>
            <a:off x="7626703" y="1469033"/>
            <a:ext cx="1549352" cy="534248"/>
          </a:xfrm>
          <a:prstGeom prst="wedgeRectCallout">
            <a:avLst>
              <a:gd name="adj1" fmla="val 2047"/>
              <a:gd name="adj2" fmla="val 8093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4106" name="Picture 10" descr="Stock Market के Basics, Risks और Returns - Share Market Basics for  Beginners | #1 Master Investor - YouTube">
            <a:extLst>
              <a:ext uri="{FF2B5EF4-FFF2-40B4-BE49-F238E27FC236}">
                <a16:creationId xmlns:a16="http://schemas.microsoft.com/office/drawing/2014/main" id="{29E44827-FC91-3344-4653-E0911DC897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61" r="4720" b="51155"/>
          <a:stretch/>
        </p:blipFill>
        <p:spPr bwMode="auto">
          <a:xfrm>
            <a:off x="7913090" y="2171900"/>
            <a:ext cx="667459" cy="69438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B0FB3A01-E5E2-EA4A-13D3-0670DED6FE19}"/>
              </a:ext>
            </a:extLst>
          </p:cNvPr>
          <p:cNvSpPr txBox="1"/>
          <p:nvPr/>
        </p:nvSpPr>
        <p:spPr>
          <a:xfrm>
            <a:off x="4821269" y="2901319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RACHANA R.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B74404B-47D3-21E2-7295-09F47FF8429A}"/>
              </a:ext>
            </a:extLst>
          </p:cNvPr>
          <p:cNvSpPr txBox="1"/>
          <p:nvPr/>
        </p:nvSpPr>
        <p:spPr>
          <a:xfrm>
            <a:off x="5544846" y="2901319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SHARAN H.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89A65BE-A5D3-E067-917E-EC9D22697C90}"/>
              </a:ext>
            </a:extLst>
          </p:cNvPr>
          <p:cNvSpPr txBox="1"/>
          <p:nvPr/>
        </p:nvSpPr>
        <p:spPr>
          <a:xfrm>
            <a:off x="6417724" y="2901319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ANKUR W.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BE78A0E-8DBF-FFDD-236D-7D886BE5DB44}"/>
              </a:ext>
            </a:extLst>
          </p:cNvPr>
          <p:cNvSpPr txBox="1"/>
          <p:nvPr/>
        </p:nvSpPr>
        <p:spPr>
          <a:xfrm>
            <a:off x="7818532" y="2901319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ASSET YOGI</a:t>
            </a:r>
          </a:p>
        </p:txBody>
      </p:sp>
      <p:sp>
        <p:nvSpPr>
          <p:cNvPr id="4121" name="TextBox 4120">
            <a:extLst>
              <a:ext uri="{FF2B5EF4-FFF2-40B4-BE49-F238E27FC236}">
                <a16:creationId xmlns:a16="http://schemas.microsoft.com/office/drawing/2014/main" id="{20D3D214-B04C-3424-A328-F68A93C93C45}"/>
              </a:ext>
            </a:extLst>
          </p:cNvPr>
          <p:cNvSpPr txBox="1"/>
          <p:nvPr/>
        </p:nvSpPr>
        <p:spPr>
          <a:xfrm>
            <a:off x="11895" y="6596390"/>
            <a:ext cx="109539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SOURCE: Reddit</a:t>
            </a:r>
          </a:p>
        </p:txBody>
      </p:sp>
      <p:pic>
        <p:nvPicPr>
          <p:cNvPr id="4131" name="Picture 4130">
            <a:extLst>
              <a:ext uri="{FF2B5EF4-FFF2-40B4-BE49-F238E27FC236}">
                <a16:creationId xmlns:a16="http://schemas.microsoft.com/office/drawing/2014/main" id="{5902348D-93FA-A0CD-A5DE-4A76A50954C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7945"/>
          <a:stretch/>
        </p:blipFill>
        <p:spPr>
          <a:xfrm>
            <a:off x="6580475" y="1577367"/>
            <a:ext cx="961343" cy="329205"/>
          </a:xfrm>
          <a:prstGeom prst="rect">
            <a:avLst/>
          </a:prstGeom>
        </p:spPr>
      </p:pic>
      <p:pic>
        <p:nvPicPr>
          <p:cNvPr id="4132" name="Picture 4131">
            <a:extLst>
              <a:ext uri="{FF2B5EF4-FFF2-40B4-BE49-F238E27FC236}">
                <a16:creationId xmlns:a16="http://schemas.microsoft.com/office/drawing/2014/main" id="{1BFFF767-7542-DA8F-92FE-5E0BDEFA54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8809" t="41820" b="30599"/>
          <a:stretch/>
        </p:blipFill>
        <p:spPr>
          <a:xfrm>
            <a:off x="4943808" y="1808765"/>
            <a:ext cx="464536" cy="131248"/>
          </a:xfrm>
          <a:prstGeom prst="rect">
            <a:avLst/>
          </a:prstGeom>
        </p:spPr>
      </p:pic>
      <p:pic>
        <p:nvPicPr>
          <p:cNvPr id="4133" name="Picture 4132">
            <a:extLst>
              <a:ext uri="{FF2B5EF4-FFF2-40B4-BE49-F238E27FC236}">
                <a16:creationId xmlns:a16="http://schemas.microsoft.com/office/drawing/2014/main" id="{9AD10EB5-841A-246A-B954-DC33494F26C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50" t="66287" r="49619" b="7237"/>
          <a:stretch/>
        </p:blipFill>
        <p:spPr>
          <a:xfrm>
            <a:off x="5350930" y="1817362"/>
            <a:ext cx="916986" cy="125990"/>
          </a:xfrm>
          <a:prstGeom prst="rect">
            <a:avLst/>
          </a:prstGeom>
        </p:spPr>
      </p:pic>
      <p:sp>
        <p:nvSpPr>
          <p:cNvPr id="4134" name="Speech Bubble: Rectangle 4133">
            <a:extLst>
              <a:ext uri="{FF2B5EF4-FFF2-40B4-BE49-F238E27FC236}">
                <a16:creationId xmlns:a16="http://schemas.microsoft.com/office/drawing/2014/main" id="{91DB2C7F-F677-19EE-EDD7-508083C53F69}"/>
              </a:ext>
            </a:extLst>
          </p:cNvPr>
          <p:cNvSpPr/>
          <p:nvPr/>
        </p:nvSpPr>
        <p:spPr>
          <a:xfrm>
            <a:off x="6534735" y="1472108"/>
            <a:ext cx="1046228" cy="525230"/>
          </a:xfrm>
          <a:prstGeom prst="wedgeRectCallout">
            <a:avLst>
              <a:gd name="adj1" fmla="val 33833"/>
              <a:gd name="adj2" fmla="val 7650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135" name="Picture 4134">
            <a:extLst>
              <a:ext uri="{FF2B5EF4-FFF2-40B4-BE49-F238E27FC236}">
                <a16:creationId xmlns:a16="http://schemas.microsoft.com/office/drawing/2014/main" id="{3F913017-D552-E8BD-0E82-7995C023747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365" t="32371"/>
          <a:stretch/>
        </p:blipFill>
        <p:spPr>
          <a:xfrm>
            <a:off x="7655463" y="1617895"/>
            <a:ext cx="1495210" cy="339705"/>
          </a:xfrm>
          <a:prstGeom prst="rect">
            <a:avLst/>
          </a:prstGeom>
        </p:spPr>
      </p:pic>
      <p:pic>
        <p:nvPicPr>
          <p:cNvPr id="4136" name="Picture 12" descr="Sovereign Gold Bonds: Show gold more love by buying sovereign gold bonds : Pranjal  Kamra - The Economic Times">
            <a:extLst>
              <a:ext uri="{FF2B5EF4-FFF2-40B4-BE49-F238E27FC236}">
                <a16:creationId xmlns:a16="http://schemas.microsoft.com/office/drawing/2014/main" id="{CF769FD9-05F2-22AC-C6DE-189DDD45A6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9" t="21482" r="26044" b="29096"/>
          <a:stretch/>
        </p:blipFill>
        <p:spPr bwMode="auto">
          <a:xfrm>
            <a:off x="7151503" y="2184061"/>
            <a:ext cx="700061" cy="70873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7" name="TextBox 4136">
            <a:extLst>
              <a:ext uri="{FF2B5EF4-FFF2-40B4-BE49-F238E27FC236}">
                <a16:creationId xmlns:a16="http://schemas.microsoft.com/office/drawing/2014/main" id="{0E3BC070-F060-C31D-AE4E-E29FBF544F44}"/>
              </a:ext>
            </a:extLst>
          </p:cNvPr>
          <p:cNvSpPr txBox="1"/>
          <p:nvPr/>
        </p:nvSpPr>
        <p:spPr>
          <a:xfrm>
            <a:off x="7075793" y="2901319"/>
            <a:ext cx="8565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8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PRANJAL K.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CFF4C1D-08DF-2665-75CA-3532D751F503}"/>
              </a:ext>
            </a:extLst>
          </p:cNvPr>
          <p:cNvCxnSpPr/>
          <p:nvPr/>
        </p:nvCxnSpPr>
        <p:spPr>
          <a:xfrm>
            <a:off x="9448800" y="1531697"/>
            <a:ext cx="0" cy="158506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F8B00F6-C114-F4BD-1689-7E230AF48C6E}"/>
              </a:ext>
            </a:extLst>
          </p:cNvPr>
          <p:cNvSpPr txBox="1"/>
          <p:nvPr/>
        </p:nvSpPr>
        <p:spPr>
          <a:xfrm>
            <a:off x="9606144" y="1841695"/>
            <a:ext cx="2163617" cy="11685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700"/>
              </a:lnSpc>
            </a:pP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Access to large audience base</a:t>
            </a:r>
            <a:b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introduction to new consumers </a:t>
            </a:r>
            <a:b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IN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opportunity for soft brand positioning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89F4D6-BE3C-6EB6-35C7-5D9EDD6D475A}"/>
              </a:ext>
            </a:extLst>
          </p:cNvPr>
          <p:cNvSpPr txBox="1"/>
          <p:nvPr/>
        </p:nvSpPr>
        <p:spPr>
          <a:xfrm>
            <a:off x="9606144" y="1550820"/>
            <a:ext cx="203432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MASS MARKET INFLUENCERS: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DC47580-DA46-F2CC-8DF8-CA6E20659404}"/>
              </a:ext>
            </a:extLst>
          </p:cNvPr>
          <p:cNvGrpSpPr/>
          <p:nvPr/>
        </p:nvGrpSpPr>
        <p:grpSpPr>
          <a:xfrm>
            <a:off x="2870450" y="3411684"/>
            <a:ext cx="8899311" cy="3160778"/>
            <a:chOff x="2870450" y="3411684"/>
            <a:chExt cx="8899311" cy="3160778"/>
          </a:xfrm>
        </p:grpSpPr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3682544-EB66-D575-CDA5-9E088D396015}"/>
                </a:ext>
              </a:extLst>
            </p:cNvPr>
            <p:cNvCxnSpPr>
              <a:cxnSpLocks/>
            </p:cNvCxnSpPr>
            <p:nvPr/>
          </p:nvCxnSpPr>
          <p:spPr>
            <a:xfrm>
              <a:off x="2870450" y="4747021"/>
              <a:ext cx="6305605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C833A20D-6C9F-0D51-1E35-236FF99F0F50}"/>
                </a:ext>
              </a:extLst>
            </p:cNvPr>
            <p:cNvGrpSpPr/>
            <p:nvPr/>
          </p:nvGrpSpPr>
          <p:grpSpPr>
            <a:xfrm>
              <a:off x="4436787" y="3411684"/>
              <a:ext cx="7332974" cy="3160778"/>
              <a:chOff x="4436787" y="3411684"/>
              <a:chExt cx="7332974" cy="3160778"/>
            </a:xfrm>
          </p:grpSpPr>
          <p:pic>
            <p:nvPicPr>
              <p:cNvPr id="12" name="Picture 6" descr="Labour Law Advisor">
                <a:extLst>
                  <a:ext uri="{FF2B5EF4-FFF2-40B4-BE49-F238E27FC236}">
                    <a16:creationId xmlns:a16="http://schemas.microsoft.com/office/drawing/2014/main" id="{63F1748C-CE88-5794-75AE-5A837C1FDD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529" b="3990"/>
              <a:stretch/>
            </p:blipFill>
            <p:spPr bwMode="auto">
              <a:xfrm>
                <a:off x="4648971" y="3465838"/>
                <a:ext cx="853036" cy="848866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0" name="Picture 4" descr="Shankar Nath - Self-employed | LinkedIn">
                <a:extLst>
                  <a:ext uri="{FF2B5EF4-FFF2-40B4-BE49-F238E27FC236}">
                    <a16:creationId xmlns:a16="http://schemas.microsoft.com/office/drawing/2014/main" id="{3957569C-1415-67B8-8A81-B072AE4816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504095" y="4893533"/>
                <a:ext cx="739464" cy="739464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4" name="Picture 8" descr="Stock Market @ All Time High | Personal Finance Q&amp;A | Parimal Ade - YouTube">
                <a:extLst>
                  <a:ext uri="{FF2B5EF4-FFF2-40B4-BE49-F238E27FC236}">
                    <a16:creationId xmlns:a16="http://schemas.microsoft.com/office/drawing/2014/main" id="{E1F7100E-9F3D-8FB1-13A7-62F0349C55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2627" t="5577" r="2411" b="31854"/>
              <a:stretch/>
            </p:blipFill>
            <p:spPr bwMode="auto">
              <a:xfrm>
                <a:off x="7355263" y="4876695"/>
                <a:ext cx="734332" cy="739464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53F35A0F-1A3B-1F9E-10A7-519939361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rcRect l="8847"/>
              <a:stretch/>
            </p:blipFill>
            <p:spPr>
              <a:xfrm>
                <a:off x="5628280" y="3411684"/>
                <a:ext cx="1579589" cy="510074"/>
              </a:xfrm>
              <a:prstGeom prst="rect">
                <a:avLst/>
              </a:prstGeom>
            </p:spPr>
          </p:pic>
          <p:sp>
            <p:nvSpPr>
              <p:cNvPr id="43" name="Speech Bubble: Rectangle 42">
                <a:extLst>
                  <a:ext uri="{FF2B5EF4-FFF2-40B4-BE49-F238E27FC236}">
                    <a16:creationId xmlns:a16="http://schemas.microsoft.com/office/drawing/2014/main" id="{614551EE-1901-5A26-8DF0-87DA866A760E}"/>
                  </a:ext>
                </a:extLst>
              </p:cNvPr>
              <p:cNvSpPr/>
              <p:nvPr/>
            </p:nvSpPr>
            <p:spPr>
              <a:xfrm>
                <a:off x="5591888" y="3411684"/>
                <a:ext cx="1651671" cy="509895"/>
              </a:xfrm>
              <a:prstGeom prst="wedgeRectCallout">
                <a:avLst>
                  <a:gd name="adj1" fmla="val -45117"/>
                  <a:gd name="adj2" fmla="val 82859"/>
                </a:avLst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IN"/>
              </a:p>
            </p:txBody>
          </p:sp>
          <p:sp>
            <p:nvSpPr>
              <p:cNvPr id="4114" name="TextBox 4113">
                <a:extLst>
                  <a:ext uri="{FF2B5EF4-FFF2-40B4-BE49-F238E27FC236}">
                    <a16:creationId xmlns:a16="http://schemas.microsoft.com/office/drawing/2014/main" id="{7F9C02B7-7DF8-C6C9-B590-B6728BB12B81}"/>
                  </a:ext>
                </a:extLst>
              </p:cNvPr>
              <p:cNvSpPr txBox="1"/>
              <p:nvPr/>
            </p:nvSpPr>
            <p:spPr>
              <a:xfrm>
                <a:off x="4637135" y="4339068"/>
                <a:ext cx="85657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LABOR LAW</a:t>
                </a:r>
              </a:p>
              <a:p>
                <a:pPr algn="ctr"/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ADVISOR</a:t>
                </a:r>
              </a:p>
            </p:txBody>
          </p:sp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82610143-8467-3721-CEA0-3205FB16E122}"/>
                  </a:ext>
                </a:extLst>
              </p:cNvPr>
              <p:cNvGrpSpPr/>
              <p:nvPr/>
            </p:nvGrpSpPr>
            <p:grpSpPr>
              <a:xfrm>
                <a:off x="4436787" y="4924006"/>
                <a:ext cx="1442747" cy="1648456"/>
                <a:chOff x="4640846" y="4924989"/>
                <a:chExt cx="1331342" cy="1521167"/>
              </a:xfrm>
            </p:grpSpPr>
            <p:pic>
              <p:nvPicPr>
                <p:cNvPr id="47" name="Picture 46">
                  <a:extLst>
                    <a:ext uri="{FF2B5EF4-FFF2-40B4-BE49-F238E27FC236}">
                      <a16:creationId xmlns:a16="http://schemas.microsoft.com/office/drawing/2014/main" id="{DF72B129-EAE3-3FF0-5D6C-154EF82130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rcRect t="1" b="65762"/>
                <a:stretch/>
              </p:blipFill>
              <p:spPr>
                <a:xfrm>
                  <a:off x="4684491" y="5230943"/>
                  <a:ext cx="1242411" cy="449521"/>
                </a:xfrm>
                <a:prstGeom prst="rect">
                  <a:avLst/>
                </a:prstGeom>
              </p:spPr>
            </p:pic>
            <p:sp>
              <p:nvSpPr>
                <p:cNvPr id="48" name="Speech Bubble: Rectangle 47">
                  <a:extLst>
                    <a:ext uri="{FF2B5EF4-FFF2-40B4-BE49-F238E27FC236}">
                      <a16:creationId xmlns:a16="http://schemas.microsoft.com/office/drawing/2014/main" id="{E6F52211-15AC-360C-E226-0DBD34CE5D46}"/>
                    </a:ext>
                  </a:extLst>
                </p:cNvPr>
                <p:cNvSpPr/>
                <p:nvPr/>
              </p:nvSpPr>
              <p:spPr>
                <a:xfrm>
                  <a:off x="4640846" y="4924989"/>
                  <a:ext cx="1331342" cy="1521167"/>
                </a:xfrm>
                <a:prstGeom prst="wedgeRectCallout">
                  <a:avLst>
                    <a:gd name="adj1" fmla="val 92057"/>
                    <a:gd name="adj2" fmla="val -8445"/>
                  </a:avLst>
                </a:prstGeom>
                <a:no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grpSp>
              <p:nvGrpSpPr>
                <p:cNvPr id="4125" name="Group 4124">
                  <a:extLst>
                    <a:ext uri="{FF2B5EF4-FFF2-40B4-BE49-F238E27FC236}">
                      <a16:creationId xmlns:a16="http://schemas.microsoft.com/office/drawing/2014/main" id="{EE2EF04A-7B1D-2E0B-C1BC-7AA94063C279}"/>
                    </a:ext>
                  </a:extLst>
                </p:cNvPr>
                <p:cNvGrpSpPr/>
                <p:nvPr/>
              </p:nvGrpSpPr>
              <p:grpSpPr>
                <a:xfrm>
                  <a:off x="4708879" y="4988079"/>
                  <a:ext cx="761928" cy="176897"/>
                  <a:chOff x="4848183" y="3436632"/>
                  <a:chExt cx="1428121" cy="346864"/>
                </a:xfrm>
              </p:grpSpPr>
              <p:pic>
                <p:nvPicPr>
                  <p:cNvPr id="4123" name="Picture 4122">
                    <a:extLst>
                      <a:ext uri="{FF2B5EF4-FFF2-40B4-BE49-F238E27FC236}">
                        <a16:creationId xmlns:a16="http://schemas.microsoft.com/office/drawing/2014/main" id="{F48EAA0B-37DE-FE64-94EA-9A069BB0359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rcRect l="18518" t="11534" r="-189" b="56579"/>
                  <a:stretch/>
                </p:blipFill>
                <p:spPr>
                  <a:xfrm>
                    <a:off x="4848184" y="3436632"/>
                    <a:ext cx="1428120" cy="172342"/>
                  </a:xfrm>
                  <a:prstGeom prst="rect">
                    <a:avLst/>
                  </a:prstGeom>
                </p:spPr>
              </p:pic>
              <p:pic>
                <p:nvPicPr>
                  <p:cNvPr id="4124" name="Picture 4123">
                    <a:extLst>
                      <a:ext uri="{FF2B5EF4-FFF2-40B4-BE49-F238E27FC236}">
                        <a16:creationId xmlns:a16="http://schemas.microsoft.com/office/drawing/2014/main" id="{70140224-C5D0-8544-0C44-038A3090777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/>
                  <a:srcRect l="18518" t="67328" r="-189" b="4399"/>
                  <a:stretch/>
                </p:blipFill>
                <p:spPr>
                  <a:xfrm>
                    <a:off x="4848183" y="3630689"/>
                    <a:ext cx="1428120" cy="152807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4126" name="Picture 4125">
                  <a:extLst>
                    <a:ext uri="{FF2B5EF4-FFF2-40B4-BE49-F238E27FC236}">
                      <a16:creationId xmlns:a16="http://schemas.microsoft.com/office/drawing/2014/main" id="{20BD45E0-53A1-1B7D-153F-DA7F55C0EA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rcRect t="70609" b="669"/>
                <a:stretch/>
              </p:blipFill>
              <p:spPr>
                <a:xfrm>
                  <a:off x="4690007" y="5971398"/>
                  <a:ext cx="1242411" cy="377103"/>
                </a:xfrm>
                <a:prstGeom prst="rect">
                  <a:avLst/>
                </a:prstGeom>
              </p:spPr>
            </p:pic>
            <p:pic>
              <p:nvPicPr>
                <p:cNvPr id="4127" name="Picture 4126">
                  <a:extLst>
                    <a:ext uri="{FF2B5EF4-FFF2-40B4-BE49-F238E27FC236}">
                      <a16:creationId xmlns:a16="http://schemas.microsoft.com/office/drawing/2014/main" id="{6A1CC6E7-EB20-4B53-B5C9-E346DF3355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rcRect t="42846" b="38968"/>
                <a:stretch/>
              </p:blipFill>
              <p:spPr>
                <a:xfrm>
                  <a:off x="4697219" y="5680968"/>
                  <a:ext cx="1242411" cy="238781"/>
                </a:xfrm>
                <a:prstGeom prst="rect">
                  <a:avLst/>
                </a:prstGeom>
              </p:spPr>
            </p:pic>
          </p:grpSp>
          <p:sp>
            <p:nvSpPr>
              <p:cNvPr id="4128" name="TextBox 4127">
                <a:extLst>
                  <a:ext uri="{FF2B5EF4-FFF2-40B4-BE49-F238E27FC236}">
                    <a16:creationId xmlns:a16="http://schemas.microsoft.com/office/drawing/2014/main" id="{5E07C16B-0E80-0D12-6131-8046A4527441}"/>
                  </a:ext>
                </a:extLst>
              </p:cNvPr>
              <p:cNvSpPr txBox="1"/>
              <p:nvPr/>
            </p:nvSpPr>
            <p:spPr>
              <a:xfrm>
                <a:off x="6416932" y="5628573"/>
                <a:ext cx="96327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SHANKARNATH</a:t>
                </a:r>
              </a:p>
            </p:txBody>
          </p:sp>
          <p:sp>
            <p:nvSpPr>
              <p:cNvPr id="4129" name="TextBox 4128">
                <a:extLst>
                  <a:ext uri="{FF2B5EF4-FFF2-40B4-BE49-F238E27FC236}">
                    <a16:creationId xmlns:a16="http://schemas.microsoft.com/office/drawing/2014/main" id="{149C1908-3CA1-7B1F-FA7B-880968A3BD6E}"/>
                  </a:ext>
                </a:extLst>
              </p:cNvPr>
              <p:cNvSpPr txBox="1"/>
              <p:nvPr/>
            </p:nvSpPr>
            <p:spPr>
              <a:xfrm>
                <a:off x="7279755" y="5628573"/>
                <a:ext cx="96327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PARIMAL ADE</a:t>
                </a:r>
              </a:p>
            </p:txBody>
          </p:sp>
          <p:pic>
            <p:nvPicPr>
              <p:cNvPr id="4143" name="Picture 14" descr="When to invest in Stock Market: If you are alive 60 days from now, you will  regret losing the equity opportunity of March 2020, says Basant Maheshwari  - The Economic Times">
                <a:extLst>
                  <a:ext uri="{FF2B5EF4-FFF2-40B4-BE49-F238E27FC236}">
                    <a16:creationId xmlns:a16="http://schemas.microsoft.com/office/drawing/2014/main" id="{12AFE598-828F-9F6A-5A2F-15C77914D6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511" r="16559" b="16760"/>
              <a:stretch/>
            </p:blipFill>
            <p:spPr bwMode="auto">
              <a:xfrm>
                <a:off x="8184876" y="4893533"/>
                <a:ext cx="754374" cy="760456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50" name="TextBox 4149">
                <a:extLst>
                  <a:ext uri="{FF2B5EF4-FFF2-40B4-BE49-F238E27FC236}">
                    <a16:creationId xmlns:a16="http://schemas.microsoft.com/office/drawing/2014/main" id="{9FA470D2-9297-5EF3-E957-5547DBDC88A1}"/>
                  </a:ext>
                </a:extLst>
              </p:cNvPr>
              <p:cNvSpPr txBox="1"/>
              <p:nvPr/>
            </p:nvSpPr>
            <p:spPr>
              <a:xfrm>
                <a:off x="8161861" y="5628573"/>
                <a:ext cx="963277" cy="2154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BASANT M</a:t>
                </a: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A740D0E6-ABBF-04C4-A3C0-BB925F27F252}"/>
                  </a:ext>
                </a:extLst>
              </p:cNvPr>
              <p:cNvGrpSpPr/>
              <p:nvPr/>
            </p:nvGrpSpPr>
            <p:grpSpPr>
              <a:xfrm>
                <a:off x="5974824" y="6030559"/>
                <a:ext cx="3094528" cy="541903"/>
                <a:chOff x="6032475" y="5946101"/>
                <a:chExt cx="2855577" cy="500059"/>
              </a:xfrm>
            </p:grpSpPr>
            <p:sp>
              <p:nvSpPr>
                <p:cNvPr id="4144" name="Speech Bubble: Rectangle 4143">
                  <a:extLst>
                    <a:ext uri="{FF2B5EF4-FFF2-40B4-BE49-F238E27FC236}">
                      <a16:creationId xmlns:a16="http://schemas.microsoft.com/office/drawing/2014/main" id="{EEBAFBED-333D-4C0E-8EF9-926BBADCD581}"/>
                    </a:ext>
                  </a:extLst>
                </p:cNvPr>
                <p:cNvSpPr/>
                <p:nvPr/>
              </p:nvSpPr>
              <p:spPr>
                <a:xfrm>
                  <a:off x="6032475" y="5946101"/>
                  <a:ext cx="2855577" cy="500059"/>
                </a:xfrm>
                <a:prstGeom prst="wedgeRectCallout">
                  <a:avLst>
                    <a:gd name="adj1" fmla="val 38985"/>
                    <a:gd name="adj2" fmla="val -78462"/>
                  </a:avLst>
                </a:prstGeom>
                <a:no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  <p:pic>
              <p:nvPicPr>
                <p:cNvPr id="4149" name="Picture 4148">
                  <a:extLst>
                    <a:ext uri="{FF2B5EF4-FFF2-40B4-BE49-F238E27FC236}">
                      <a16:creationId xmlns:a16="http://schemas.microsoft.com/office/drawing/2014/main" id="{266CD185-7113-875B-618E-FBC1494C2F6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6084205" y="6064820"/>
                  <a:ext cx="2790057" cy="349766"/>
                </a:xfrm>
                <a:prstGeom prst="rect">
                  <a:avLst/>
                </a:prstGeom>
              </p:spPr>
            </p:pic>
            <p:pic>
              <p:nvPicPr>
                <p:cNvPr id="4152" name="Picture 4151">
                  <a:extLst>
                    <a:ext uri="{FF2B5EF4-FFF2-40B4-BE49-F238E27FC236}">
                      <a16:creationId xmlns:a16="http://schemas.microsoft.com/office/drawing/2014/main" id="{BCDBDE63-A9E2-92F2-0EC4-02AE6FBCDA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092865" y="5977757"/>
                  <a:ext cx="685025" cy="106088"/>
                </a:xfrm>
                <a:prstGeom prst="rect">
                  <a:avLst/>
                </a:prstGeom>
              </p:spPr>
            </p:pic>
          </p:grpSp>
          <p:pic>
            <p:nvPicPr>
              <p:cNvPr id="4161" name="Picture 16" descr="Aapka Paisa Vaisa with Anupam Gupta — IVM Podcasts - Indian Podcasts for  you to listen to">
                <a:extLst>
                  <a:ext uri="{FF2B5EF4-FFF2-40B4-BE49-F238E27FC236}">
                    <a16:creationId xmlns:a16="http://schemas.microsoft.com/office/drawing/2014/main" id="{23E09345-EB17-1954-7965-9DBC920677D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932" r="54044"/>
              <a:stretch/>
            </p:blipFill>
            <p:spPr bwMode="auto">
              <a:xfrm>
                <a:off x="7985668" y="3460380"/>
                <a:ext cx="822388" cy="829349"/>
              </a:xfrm>
              <a:prstGeom prst="ellipse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163" name="TextBox 4162">
                <a:extLst>
                  <a:ext uri="{FF2B5EF4-FFF2-40B4-BE49-F238E27FC236}">
                    <a16:creationId xmlns:a16="http://schemas.microsoft.com/office/drawing/2014/main" id="{CAAC6CE4-BA9C-8D59-DDB7-19383F586AA1}"/>
                  </a:ext>
                </a:extLst>
              </p:cNvPr>
              <p:cNvSpPr txBox="1"/>
              <p:nvPr/>
            </p:nvSpPr>
            <p:spPr>
              <a:xfrm>
                <a:off x="7922755" y="4281787"/>
                <a:ext cx="100293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ANUPAM GUPTA</a:t>
                </a:r>
                <a:b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IN" sz="8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(PAISA VAISA)</a:t>
                </a:r>
              </a:p>
            </p:txBody>
          </p:sp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6614127C-A429-F819-E587-A5675E20493A}"/>
                  </a:ext>
                </a:extLst>
              </p:cNvPr>
              <p:cNvGrpSpPr/>
              <p:nvPr/>
            </p:nvGrpSpPr>
            <p:grpSpPr>
              <a:xfrm>
                <a:off x="6000166" y="4077362"/>
                <a:ext cx="1920568" cy="522272"/>
                <a:chOff x="6163000" y="4067198"/>
                <a:chExt cx="1651671" cy="449149"/>
              </a:xfrm>
            </p:grpSpPr>
            <p:pic>
              <p:nvPicPr>
                <p:cNvPr id="4165" name="Picture 4164">
                  <a:extLst>
                    <a:ext uri="{FF2B5EF4-FFF2-40B4-BE49-F238E27FC236}">
                      <a16:creationId xmlns:a16="http://schemas.microsoft.com/office/drawing/2014/main" id="{310A2338-4696-8750-A7A6-DF03DAC8DAD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6218223" y="4111089"/>
                  <a:ext cx="1533297" cy="360439"/>
                </a:xfrm>
                <a:prstGeom prst="rect">
                  <a:avLst/>
                </a:prstGeom>
              </p:spPr>
            </p:pic>
            <p:sp>
              <p:nvSpPr>
                <p:cNvPr id="4166" name="Speech Bubble: Rectangle 4165">
                  <a:extLst>
                    <a:ext uri="{FF2B5EF4-FFF2-40B4-BE49-F238E27FC236}">
                      <a16:creationId xmlns:a16="http://schemas.microsoft.com/office/drawing/2014/main" id="{C66DD31A-CE8D-D304-FE3F-950AD7ACD767}"/>
                    </a:ext>
                  </a:extLst>
                </p:cNvPr>
                <p:cNvSpPr/>
                <p:nvPr/>
              </p:nvSpPr>
              <p:spPr>
                <a:xfrm>
                  <a:off x="6163000" y="4067198"/>
                  <a:ext cx="1651671" cy="449149"/>
                </a:xfrm>
                <a:prstGeom prst="wedgeRectCallout">
                  <a:avLst>
                    <a:gd name="adj1" fmla="val 51979"/>
                    <a:gd name="adj2" fmla="val -81522"/>
                  </a:avLst>
                </a:prstGeom>
                <a:noFill/>
                <a:ln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IN"/>
                </a:p>
              </p:txBody>
            </p:sp>
          </p:grp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E66AAC56-0241-EC89-69F3-0BA9EFFF8B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3460380"/>
                <a:ext cx="0" cy="284652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29E643A-D149-0068-B365-FEC2CB59F41D}"/>
                  </a:ext>
                </a:extLst>
              </p:cNvPr>
              <p:cNvSpPr txBox="1"/>
              <p:nvPr/>
            </p:nvSpPr>
            <p:spPr>
              <a:xfrm>
                <a:off x="9606144" y="3811370"/>
                <a:ext cx="2034321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IN" sz="1000" b="1" dirty="0">
                    <a:highlight>
                      <a:srgbClr val="FFFF00"/>
                    </a:highlight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BRIDGE &amp; NICHE INFLUENCERS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899D9E-16D2-E89B-C632-D310CF45E3DF}"/>
                  </a:ext>
                </a:extLst>
              </p:cNvPr>
              <p:cNvSpPr txBox="1"/>
              <p:nvPr/>
            </p:nvSpPr>
            <p:spPr>
              <a:xfrm>
                <a:off x="9606144" y="4170837"/>
                <a:ext cx="2163617" cy="1822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en-IN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</a:t>
                </a:r>
                <a: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Access to high-intent &amp; highly involved audience base</a:t>
                </a:r>
                <a:b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Building trust &amp; credibility</a:t>
                </a:r>
                <a:b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Opportunity to engage with more complex consumer needs</a:t>
                </a:r>
                <a:b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2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- Piggybacking on their thought-leadership to establish brand authority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1200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84AAC-DF90-DA54-B291-CF327B4D7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>
            <a:extLst>
              <a:ext uri="{FF2B5EF4-FFF2-40B4-BE49-F238E27FC236}">
                <a16:creationId xmlns:a16="http://schemas.microsoft.com/office/drawing/2014/main" id="{E236BE3E-836D-6017-9AFF-24DBED9B94A9}"/>
              </a:ext>
            </a:extLst>
          </p:cNvPr>
          <p:cNvSpPr/>
          <p:nvPr/>
        </p:nvSpPr>
        <p:spPr>
          <a:xfrm>
            <a:off x="7539143" y="1905782"/>
            <a:ext cx="3955779" cy="238624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4EF5998-0B21-6432-EE0D-933A8578A8FD}"/>
              </a:ext>
            </a:extLst>
          </p:cNvPr>
          <p:cNvSpPr/>
          <p:nvPr/>
        </p:nvSpPr>
        <p:spPr>
          <a:xfrm>
            <a:off x="4056" y="363659"/>
            <a:ext cx="4877224" cy="577631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299EDC-E6B6-F411-147B-2C59893E2651}"/>
              </a:ext>
            </a:extLst>
          </p:cNvPr>
          <p:cNvSpPr txBox="1"/>
          <p:nvPr/>
        </p:nvSpPr>
        <p:spPr>
          <a:xfrm>
            <a:off x="5146738" y="371556"/>
            <a:ext cx="3726044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INFLUENCER STRATEGY: TYPE OF ASSOCIATION</a:t>
            </a:r>
          </a:p>
          <a:p>
            <a:r>
              <a:rPr lang="en-IN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PROMOTER BRANDS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C187D785-FFFF-0A24-CE82-56C9FD7EB399}"/>
              </a:ext>
            </a:extLst>
          </p:cNvPr>
          <p:cNvSpPr/>
          <p:nvPr/>
        </p:nvSpPr>
        <p:spPr>
          <a:xfrm rot="16200000">
            <a:off x="5651321" y="-4313735"/>
            <a:ext cx="769441" cy="10981928"/>
          </a:xfrm>
          <a:prstGeom prst="rtTriangle">
            <a:avLst/>
          </a:prstGeom>
          <a:gradFill flip="none" rotWithShape="1">
            <a:gsLst>
              <a:gs pos="0">
                <a:srgbClr val="F7A500"/>
              </a:gs>
              <a:gs pos="26000">
                <a:srgbClr val="FDD72C"/>
              </a:gs>
              <a:gs pos="54000">
                <a:schemeClr val="accent2">
                  <a:lumMod val="40000"/>
                  <a:lumOff val="60000"/>
                </a:schemeClr>
              </a:gs>
              <a:gs pos="72000">
                <a:srgbClr val="C91429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1DA7BB6-43D6-0C6E-D90D-BB62737709AB}"/>
              </a:ext>
            </a:extLst>
          </p:cNvPr>
          <p:cNvCxnSpPr>
            <a:cxnSpLocks/>
          </p:cNvCxnSpPr>
          <p:nvPr/>
        </p:nvCxnSpPr>
        <p:spPr>
          <a:xfrm>
            <a:off x="574041" y="1762120"/>
            <a:ext cx="10952965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26BAD9-4DD5-12D0-DF33-62479C3B50B4}"/>
              </a:ext>
            </a:extLst>
          </p:cNvPr>
          <p:cNvCxnSpPr/>
          <p:nvPr/>
        </p:nvCxnSpPr>
        <p:spPr>
          <a:xfrm>
            <a:off x="549911" y="1667777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C354B5B-15DF-0E92-E685-AEFF1D7C5E7A}"/>
              </a:ext>
            </a:extLst>
          </p:cNvPr>
          <p:cNvSpPr txBox="1"/>
          <p:nvPr/>
        </p:nvSpPr>
        <p:spPr>
          <a:xfrm>
            <a:off x="664993" y="1625109"/>
            <a:ext cx="1643649" cy="2699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11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CREATORS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1D80E3A-EA3E-88F4-FB61-8C8B0FD03632}"/>
              </a:ext>
            </a:extLst>
          </p:cNvPr>
          <p:cNvCxnSpPr/>
          <p:nvPr/>
        </p:nvCxnSpPr>
        <p:spPr>
          <a:xfrm>
            <a:off x="11527006" y="1684251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1802864-EE6D-4C4A-776E-64DFCA3277D8}"/>
              </a:ext>
            </a:extLst>
          </p:cNvPr>
          <p:cNvSpPr txBox="1"/>
          <p:nvPr/>
        </p:nvSpPr>
        <p:spPr>
          <a:xfrm>
            <a:off x="9582582" y="1614732"/>
            <a:ext cx="1800758" cy="2616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IN" sz="11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ADJACENT CONNECTORS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415A5E-2C46-5258-FCB4-403DE30067EB}"/>
              </a:ext>
            </a:extLst>
          </p:cNvPr>
          <p:cNvSpPr txBox="1"/>
          <p:nvPr/>
        </p:nvSpPr>
        <p:spPr>
          <a:xfrm>
            <a:off x="7422164" y="2247224"/>
            <a:ext cx="21382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ENTERTAINERS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C13C3B-1824-09D2-B505-F50DB80A6E5C}"/>
              </a:ext>
            </a:extLst>
          </p:cNvPr>
          <p:cNvSpPr txBox="1"/>
          <p:nvPr/>
        </p:nvSpPr>
        <p:spPr>
          <a:xfrm>
            <a:off x="9226121" y="2247224"/>
            <a:ext cx="1163251" cy="261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TASTEMAKERS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B03537-122D-8559-9D7A-A12D42095F58}"/>
              </a:ext>
            </a:extLst>
          </p:cNvPr>
          <p:cNvSpPr txBox="1"/>
          <p:nvPr/>
        </p:nvSpPr>
        <p:spPr>
          <a:xfrm>
            <a:off x="10581900" y="2247224"/>
            <a:ext cx="85263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COMICS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Vishnu Kaushal - YouTube">
            <a:extLst>
              <a:ext uri="{FF2B5EF4-FFF2-40B4-BE49-F238E27FC236}">
                <a16:creationId xmlns:a16="http://schemas.microsoft.com/office/drawing/2014/main" id="{3A4FD66D-9C2F-5845-5C9D-50EF955735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4563" y="2576121"/>
            <a:ext cx="564939" cy="5649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andira Bedi - Movies, Biography, News, Age &amp; Photos | BookMyShow">
            <a:extLst>
              <a:ext uri="{FF2B5EF4-FFF2-40B4-BE49-F238E27FC236}">
                <a16:creationId xmlns:a16="http://schemas.microsoft.com/office/drawing/2014/main" id="{97E0343B-445C-399C-76F2-4A623554B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4676" y="2576121"/>
            <a:ext cx="564939" cy="5649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astha set to create history at Cannes fest">
            <a:extLst>
              <a:ext uri="{FF2B5EF4-FFF2-40B4-BE49-F238E27FC236}">
                <a16:creationId xmlns:a16="http://schemas.microsoft.com/office/drawing/2014/main" id="{7094DEF3-225D-6CBC-F450-6EA16A4FC8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5" r="15845"/>
          <a:stretch/>
        </p:blipFill>
        <p:spPr bwMode="auto">
          <a:xfrm>
            <a:off x="8296716" y="2591912"/>
            <a:ext cx="564938" cy="564938"/>
          </a:xfrm>
          <a:prstGeom prst="ellipse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ahul Dua on why his stand-up shows sell more overseas: 'I give an insight  into India for $50' | Life-style News - The Indian Express">
            <a:extLst>
              <a:ext uri="{FF2B5EF4-FFF2-40B4-BE49-F238E27FC236}">
                <a16:creationId xmlns:a16="http://schemas.microsoft.com/office/drawing/2014/main" id="{C3C8ECD0-AD07-BB26-637F-6764570271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r="21875"/>
          <a:stretch/>
        </p:blipFill>
        <p:spPr bwMode="auto">
          <a:xfrm>
            <a:off x="10666198" y="2576121"/>
            <a:ext cx="564939" cy="56493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Amazon.in: Ankur Warikoo: books, biography, latest update">
            <a:extLst>
              <a:ext uri="{FF2B5EF4-FFF2-40B4-BE49-F238E27FC236}">
                <a16:creationId xmlns:a16="http://schemas.microsoft.com/office/drawing/2014/main" id="{38C11401-9DC7-6B70-CB4A-29F508FC60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038" y="2576607"/>
            <a:ext cx="563965" cy="56396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haran Hegde: The Young Finfluencer | Entrepreneur">
            <a:extLst>
              <a:ext uri="{FF2B5EF4-FFF2-40B4-BE49-F238E27FC236}">
                <a16:creationId xmlns:a16="http://schemas.microsoft.com/office/drawing/2014/main" id="{376AA491-B0F0-8F24-7F5A-CCAF9B1D45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25423" y="2576607"/>
            <a:ext cx="563964" cy="5639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The Smart Girl's Guide To Finance: Rachana Ranade Shares A Few Handy Tips |  Grazia India">
            <a:extLst>
              <a:ext uri="{FF2B5EF4-FFF2-40B4-BE49-F238E27FC236}">
                <a16:creationId xmlns:a16="http://schemas.microsoft.com/office/drawing/2014/main" id="{1272030E-6DF5-2FBE-C7FC-731A946054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" b="33113"/>
          <a:stretch/>
        </p:blipFill>
        <p:spPr bwMode="auto">
          <a:xfrm>
            <a:off x="1421845" y="2576607"/>
            <a:ext cx="563965" cy="56396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strategy #mindset #charteredaccountant #work #success #goal #help #progess  | CA Sakchi Jain | 28 comments">
            <a:extLst>
              <a:ext uri="{FF2B5EF4-FFF2-40B4-BE49-F238E27FC236}">
                <a16:creationId xmlns:a16="http://schemas.microsoft.com/office/drawing/2014/main" id="{7702AE00-6F8F-33D7-BFA8-DCF2F9C14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8" b="4178"/>
          <a:stretch/>
        </p:blipFill>
        <p:spPr bwMode="auto">
          <a:xfrm>
            <a:off x="759883" y="2576607"/>
            <a:ext cx="563965" cy="56396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29047C71-C62D-D32D-285A-5F4CA39CC4B8}"/>
              </a:ext>
            </a:extLst>
          </p:cNvPr>
          <p:cNvSpPr txBox="1"/>
          <p:nvPr/>
        </p:nvSpPr>
        <p:spPr>
          <a:xfrm>
            <a:off x="633050" y="4369860"/>
            <a:ext cx="3246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solidFill>
                  <a:sysClr val="windowText" lastClr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ASSOCIATION: </a:t>
            </a:r>
            <a:r>
              <a:rPr lang="en-GB" sz="10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TRUST-BUILDING ASSETS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19948C8-FB08-AB4F-CFE6-5FFE7EA5F960}"/>
              </a:ext>
            </a:extLst>
          </p:cNvPr>
          <p:cNvSpPr txBox="1"/>
          <p:nvPr/>
        </p:nvSpPr>
        <p:spPr>
          <a:xfrm>
            <a:off x="633050" y="5182775"/>
            <a:ext cx="533128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TYPE: </a:t>
            </a:r>
            <a:r>
              <a:rPr lang="en-US" sz="11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Video Podcast with Company Reps| Scripted One-on-One Discussions</a:t>
            </a:r>
            <a:endParaRPr lang="en-IN" sz="1100" i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016FB1-E998-54D2-1D28-A58BB49C7CA2}"/>
              </a:ext>
            </a:extLst>
          </p:cNvPr>
          <p:cNvSpPr txBox="1"/>
          <p:nvPr/>
        </p:nvSpPr>
        <p:spPr>
          <a:xfrm>
            <a:off x="633050" y="5396780"/>
            <a:ext cx="41671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Transactional content &amp; Structured delivery -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Doesn’t fit within their natural style, does not align with their core of offering value – addition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FFC6C1-4D77-D935-7F40-835AE95BF7A7}"/>
              </a:ext>
            </a:extLst>
          </p:cNvPr>
          <p:cNvSpPr txBox="1"/>
          <p:nvPr/>
        </p:nvSpPr>
        <p:spPr>
          <a:xfrm>
            <a:off x="633050" y="6178761"/>
            <a:ext cx="43382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 targeted awareness, but limited content engagement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857987-6C51-D751-0A33-FE4226593A49}"/>
              </a:ext>
            </a:extLst>
          </p:cNvPr>
          <p:cNvSpPr txBox="1"/>
          <p:nvPr/>
        </p:nvSpPr>
        <p:spPr>
          <a:xfrm>
            <a:off x="691587" y="2247710"/>
            <a:ext cx="21382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FINFLUENCERS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F121B0-A60F-4333-70A7-EA49297DBE86}"/>
              </a:ext>
            </a:extLst>
          </p:cNvPr>
          <p:cNvSpPr txBox="1"/>
          <p:nvPr/>
        </p:nvSpPr>
        <p:spPr>
          <a:xfrm>
            <a:off x="2970478" y="2247710"/>
            <a:ext cx="15098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SURVIVAL WIZARDS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7F2B74-138E-EC64-DE18-8BD60CAF4621}"/>
              </a:ext>
            </a:extLst>
          </p:cNvPr>
          <p:cNvSpPr txBox="1"/>
          <p:nvPr/>
        </p:nvSpPr>
        <p:spPr>
          <a:xfrm>
            <a:off x="199207" y="395644"/>
            <a:ext cx="43362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peers too are tapping into the influence of creators, collaborating with diverse influencer types</a:t>
            </a:r>
            <a:endParaRPr lang="en-IN" sz="14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A5A0858-F3D5-FF00-0244-04877D15BD9B}"/>
              </a:ext>
            </a:extLst>
          </p:cNvPr>
          <p:cNvCxnSpPr>
            <a:cxnSpLocks/>
          </p:cNvCxnSpPr>
          <p:nvPr/>
        </p:nvCxnSpPr>
        <p:spPr>
          <a:xfrm>
            <a:off x="5029200" y="363659"/>
            <a:ext cx="0" cy="573004"/>
          </a:xfrm>
          <a:prstGeom prst="straightConnector1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7451B-B4D7-4526-9685-3F95141E80F4}"/>
              </a:ext>
            </a:extLst>
          </p:cNvPr>
          <p:cNvSpPr txBox="1"/>
          <p:nvPr/>
        </p:nvSpPr>
        <p:spPr>
          <a:xfrm>
            <a:off x="5316741" y="1271887"/>
            <a:ext cx="335674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1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VOLUME OF CREATOR COLLABS BY PEERS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C218B69-0C94-1F63-E809-6A34C727F980}"/>
              </a:ext>
            </a:extLst>
          </p:cNvPr>
          <p:cNvCxnSpPr>
            <a:cxnSpLocks/>
          </p:cNvCxnSpPr>
          <p:nvPr/>
        </p:nvCxnSpPr>
        <p:spPr>
          <a:xfrm>
            <a:off x="2508057" y="2342100"/>
            <a:ext cx="0" cy="7164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8913665-509D-0EDC-1024-8C71678D6466}"/>
              </a:ext>
            </a:extLst>
          </p:cNvPr>
          <p:cNvCxnSpPr>
            <a:cxnSpLocks/>
          </p:cNvCxnSpPr>
          <p:nvPr/>
        </p:nvCxnSpPr>
        <p:spPr>
          <a:xfrm>
            <a:off x="9172535" y="2342100"/>
            <a:ext cx="0" cy="7164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5BDAFDBB-48D0-0335-6D49-84ADC098AB93}"/>
              </a:ext>
            </a:extLst>
          </p:cNvPr>
          <p:cNvCxnSpPr>
            <a:cxnSpLocks/>
          </p:cNvCxnSpPr>
          <p:nvPr/>
        </p:nvCxnSpPr>
        <p:spPr>
          <a:xfrm>
            <a:off x="10446197" y="2342100"/>
            <a:ext cx="0" cy="71640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93AEC28-A6AB-6650-FA7B-7EF35D171E44}"/>
              </a:ext>
            </a:extLst>
          </p:cNvPr>
          <p:cNvSpPr txBox="1"/>
          <p:nvPr/>
        </p:nvSpPr>
        <p:spPr>
          <a:xfrm>
            <a:off x="7577222" y="1916698"/>
            <a:ext cx="35630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RELEVANCE: </a:t>
            </a:r>
            <a:r>
              <a:rPr lang="en-US" sz="1000" b="1" dirty="0">
                <a:solidFill>
                  <a:srgbClr val="FF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</a:t>
            </a:r>
            <a:r>
              <a:rPr lang="en-US" sz="1000" b="1" dirty="0">
                <a:solidFill>
                  <a:srgbClr val="00B05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RESONANCE: </a:t>
            </a:r>
            <a:r>
              <a:rPr lang="en-US" sz="1000" b="1" dirty="0">
                <a:solidFill>
                  <a:srgbClr val="FF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LOW-MID</a:t>
            </a:r>
            <a:endParaRPr lang="en-US" sz="1000" dirty="0">
              <a:solidFill>
                <a:srgbClr val="FF0000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DC31FFC-6B9B-D86C-B513-4495780C9ADC}"/>
              </a:ext>
            </a:extLst>
          </p:cNvPr>
          <p:cNvSpPr txBox="1"/>
          <p:nvPr/>
        </p:nvSpPr>
        <p:spPr>
          <a:xfrm>
            <a:off x="633050" y="3325329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PLATFORM </a:t>
            </a:r>
            <a:b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RELEVANCE: </a:t>
            </a:r>
            <a:r>
              <a:rPr lang="en-US" sz="1000" b="1" dirty="0">
                <a:solidFill>
                  <a:srgbClr val="00B05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0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116327F-C646-3BFC-CA66-B00E9D926C73}"/>
              </a:ext>
            </a:extLst>
          </p:cNvPr>
          <p:cNvSpPr/>
          <p:nvPr/>
        </p:nvSpPr>
        <p:spPr>
          <a:xfrm>
            <a:off x="684754" y="1905781"/>
            <a:ext cx="3329462" cy="239417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3A3884-4786-51A9-85A2-768C803CDD43}"/>
              </a:ext>
            </a:extLst>
          </p:cNvPr>
          <p:cNvSpPr txBox="1"/>
          <p:nvPr/>
        </p:nvSpPr>
        <p:spPr>
          <a:xfrm>
            <a:off x="638339" y="1908275"/>
            <a:ext cx="322043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RESONANCE: </a:t>
            </a:r>
            <a:r>
              <a:rPr lang="en-US" sz="1000" b="1" dirty="0">
                <a:solidFill>
                  <a:srgbClr val="00B05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| RELEVANCE: </a:t>
            </a:r>
            <a:r>
              <a:rPr lang="en-US" sz="1000" b="1" dirty="0">
                <a:solidFill>
                  <a:srgbClr val="00B05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</a:t>
            </a:r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10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B5013AB-FC6B-A7F9-87D4-D08CA440AF1B}"/>
              </a:ext>
            </a:extLst>
          </p:cNvPr>
          <p:cNvCxnSpPr>
            <a:cxnSpLocks/>
          </p:cNvCxnSpPr>
          <p:nvPr/>
        </p:nvCxnSpPr>
        <p:spPr>
          <a:xfrm>
            <a:off x="633050" y="3262243"/>
            <a:ext cx="10897676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0C0319ED-29C8-4941-DC69-7D0921DC6B1B}"/>
              </a:ext>
            </a:extLst>
          </p:cNvPr>
          <p:cNvCxnSpPr>
            <a:cxnSpLocks/>
          </p:cNvCxnSpPr>
          <p:nvPr/>
        </p:nvCxnSpPr>
        <p:spPr>
          <a:xfrm>
            <a:off x="633050" y="3802179"/>
            <a:ext cx="10897676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B6572B50-C0F8-BA9A-4B9D-16529564F49F}"/>
              </a:ext>
            </a:extLst>
          </p:cNvPr>
          <p:cNvSpPr txBox="1"/>
          <p:nvPr/>
        </p:nvSpPr>
        <p:spPr>
          <a:xfrm>
            <a:off x="1951219" y="3331262"/>
            <a:ext cx="94152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INFLUENCER </a:t>
            </a:r>
            <a:b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TIER</a:t>
            </a:r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1000" b="1" dirty="0">
                <a:solidFill>
                  <a:srgbClr val="00B050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MEGA</a:t>
            </a:r>
            <a:endParaRPr lang="en-US" sz="1000" dirty="0">
              <a:solidFill>
                <a:srgbClr val="00B050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46A54EC-EBA8-4E81-A4F1-9510E60A1391}"/>
              </a:ext>
            </a:extLst>
          </p:cNvPr>
          <p:cNvCxnSpPr>
            <a:cxnSpLocks/>
          </p:cNvCxnSpPr>
          <p:nvPr/>
        </p:nvCxnSpPr>
        <p:spPr>
          <a:xfrm>
            <a:off x="1920267" y="3366109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61C857-B86F-86E2-24AA-456AC4E7281E}"/>
              </a:ext>
            </a:extLst>
          </p:cNvPr>
          <p:cNvCxnSpPr>
            <a:cxnSpLocks/>
          </p:cNvCxnSpPr>
          <p:nvPr/>
        </p:nvCxnSpPr>
        <p:spPr>
          <a:xfrm>
            <a:off x="2899285" y="3373595"/>
            <a:ext cx="0" cy="287066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1F0CD61D-A861-8330-D279-2F3F4C388C92}"/>
              </a:ext>
            </a:extLst>
          </p:cNvPr>
          <p:cNvSpPr txBox="1"/>
          <p:nvPr/>
        </p:nvSpPr>
        <p:spPr>
          <a:xfrm>
            <a:off x="3000534" y="3331262"/>
            <a:ext cx="194194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</a:t>
            </a:r>
            <a:b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INFLUENCERS:</a:t>
            </a:r>
            <a:endParaRPr lang="en-US" sz="1000" dirty="0">
              <a:solidFill>
                <a:srgbClr val="00B050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E12B71AB-C38C-DCC6-A043-2CE7C1D80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9" t="13170" r="51636" b="19920"/>
          <a:stretch/>
        </p:blipFill>
        <p:spPr bwMode="auto">
          <a:xfrm flipH="1">
            <a:off x="3994411" y="3502170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53293B9C-4ABC-36F0-EC00-F04C7B54A984}"/>
              </a:ext>
            </a:extLst>
          </p:cNvPr>
          <p:cNvCxnSpPr>
            <a:cxnSpLocks/>
          </p:cNvCxnSpPr>
          <p:nvPr/>
        </p:nvCxnSpPr>
        <p:spPr>
          <a:xfrm>
            <a:off x="633050" y="4295851"/>
            <a:ext cx="10897676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0BB96D9-0434-FE8A-F4C5-6844531DEE21}"/>
              </a:ext>
            </a:extLst>
          </p:cNvPr>
          <p:cNvSpPr txBox="1"/>
          <p:nvPr/>
        </p:nvSpPr>
        <p:spPr>
          <a:xfrm>
            <a:off x="633050" y="3848817"/>
            <a:ext cx="1250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PROMOTION: </a:t>
            </a:r>
          </a:p>
        </p:txBody>
      </p:sp>
      <p:pic>
        <p:nvPicPr>
          <p:cNvPr id="62" name="Picture 2" descr="2,124 3d Circle Green Check Mark Images, Stock Photos, 3D objects, &amp;  Vectors | Shutterstock">
            <a:extLst>
              <a:ext uri="{FF2B5EF4-FFF2-40B4-BE49-F238E27FC236}">
                <a16:creationId xmlns:a16="http://schemas.microsoft.com/office/drawing/2014/main" id="{7B56C097-2BCB-6A70-A733-BE79D6C3B3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41" t="13876" r="73374" b="19213"/>
          <a:stretch/>
        </p:blipFill>
        <p:spPr bwMode="auto">
          <a:xfrm>
            <a:off x="1500130" y="3998253"/>
            <a:ext cx="203697" cy="199593"/>
          </a:xfrm>
          <a:prstGeom prst="flowChartAlternateProcess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31" name="Straight Arrow Connector 1030">
            <a:extLst>
              <a:ext uri="{FF2B5EF4-FFF2-40B4-BE49-F238E27FC236}">
                <a16:creationId xmlns:a16="http://schemas.microsoft.com/office/drawing/2014/main" id="{AEB1006F-95C3-445E-E922-DAA7EA895571}"/>
              </a:ext>
            </a:extLst>
          </p:cNvPr>
          <p:cNvCxnSpPr>
            <a:cxnSpLocks/>
          </p:cNvCxnSpPr>
          <p:nvPr/>
        </p:nvCxnSpPr>
        <p:spPr>
          <a:xfrm>
            <a:off x="646364" y="4904583"/>
            <a:ext cx="10897676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3" name="TextBox 1032">
            <a:extLst>
              <a:ext uri="{FF2B5EF4-FFF2-40B4-BE49-F238E27FC236}">
                <a16:creationId xmlns:a16="http://schemas.microsoft.com/office/drawing/2014/main" id="{906F7611-3736-5421-1685-08C3E72B7967}"/>
              </a:ext>
            </a:extLst>
          </p:cNvPr>
          <p:cNvSpPr txBox="1"/>
          <p:nvPr/>
        </p:nvSpPr>
        <p:spPr>
          <a:xfrm>
            <a:off x="633050" y="4582880"/>
            <a:ext cx="43382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100" i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(not policy) Education I Category Education I Targeted Reach  </a:t>
            </a:r>
          </a:p>
        </p:txBody>
      </p:sp>
      <p:sp>
        <p:nvSpPr>
          <p:cNvPr id="1034" name="TextBox 1033">
            <a:extLst>
              <a:ext uri="{FF2B5EF4-FFF2-40B4-BE49-F238E27FC236}">
                <a16:creationId xmlns:a16="http://schemas.microsoft.com/office/drawing/2014/main" id="{DE042A47-CA72-42C7-A717-FE528F1218EF}"/>
              </a:ext>
            </a:extLst>
          </p:cNvPr>
          <p:cNvSpPr txBox="1"/>
          <p:nvPr/>
        </p:nvSpPr>
        <p:spPr>
          <a:xfrm>
            <a:off x="633050" y="4994362"/>
            <a:ext cx="3246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solidFill>
                  <a:sysClr val="windowText" lastClr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CONTENT: GENRIC (PRODUCT-FIRST)</a:t>
            </a:r>
            <a:endParaRPr lang="en-GB" sz="1000" b="1" dirty="0">
              <a:solidFill>
                <a:srgbClr val="0070C0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7" name="TextBox 1036">
            <a:extLst>
              <a:ext uri="{FF2B5EF4-FFF2-40B4-BE49-F238E27FC236}">
                <a16:creationId xmlns:a16="http://schemas.microsoft.com/office/drawing/2014/main" id="{3AE74CB5-00DD-3778-9A7D-88A3E32080FF}"/>
              </a:ext>
            </a:extLst>
          </p:cNvPr>
          <p:cNvSpPr txBox="1"/>
          <p:nvPr/>
        </p:nvSpPr>
        <p:spPr>
          <a:xfrm>
            <a:off x="9078095" y="18772"/>
            <a:ext cx="30717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Influencer Content Studied for the year 2024 only </a:t>
            </a:r>
          </a:p>
        </p:txBody>
      </p:sp>
      <p:cxnSp>
        <p:nvCxnSpPr>
          <p:cNvPr id="1039" name="Straight Arrow Connector 1038">
            <a:extLst>
              <a:ext uri="{FF2B5EF4-FFF2-40B4-BE49-F238E27FC236}">
                <a16:creationId xmlns:a16="http://schemas.microsoft.com/office/drawing/2014/main" id="{D9A34247-872C-2384-4CD9-35B9617DB959}"/>
              </a:ext>
            </a:extLst>
          </p:cNvPr>
          <p:cNvCxnSpPr>
            <a:cxnSpLocks/>
          </p:cNvCxnSpPr>
          <p:nvPr/>
        </p:nvCxnSpPr>
        <p:spPr>
          <a:xfrm>
            <a:off x="638339" y="5924081"/>
            <a:ext cx="10897676" cy="0"/>
          </a:xfrm>
          <a:prstGeom prst="straightConnector1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0" name="TextBox 1039">
            <a:extLst>
              <a:ext uri="{FF2B5EF4-FFF2-40B4-BE49-F238E27FC236}">
                <a16:creationId xmlns:a16="http://schemas.microsoft.com/office/drawing/2014/main" id="{C33C238D-65E9-DD49-701D-4EEB83C9BC16}"/>
              </a:ext>
            </a:extLst>
          </p:cNvPr>
          <p:cNvSpPr txBox="1"/>
          <p:nvPr/>
        </p:nvSpPr>
        <p:spPr>
          <a:xfrm>
            <a:off x="633050" y="5998640"/>
            <a:ext cx="324679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AUDIENCE RECEPTION: 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D8875F3-0FC2-FE66-42EC-3BEA26C5B313}"/>
              </a:ext>
            </a:extLst>
          </p:cNvPr>
          <p:cNvCxnSpPr>
            <a:cxnSpLocks/>
          </p:cNvCxnSpPr>
          <p:nvPr/>
        </p:nvCxnSpPr>
        <p:spPr>
          <a:xfrm>
            <a:off x="1920267" y="3848817"/>
            <a:ext cx="0" cy="380455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A3D8F9F-780D-53D3-DE38-D932E0DB1A3E}"/>
              </a:ext>
            </a:extLst>
          </p:cNvPr>
          <p:cNvSpPr txBox="1"/>
          <p:nvPr/>
        </p:nvSpPr>
        <p:spPr>
          <a:xfrm>
            <a:off x="1990151" y="3848817"/>
            <a:ext cx="15252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CTA: </a:t>
            </a:r>
            <a:br>
              <a:rPr lang="en-US" sz="1000" dirty="0">
                <a:solidFill>
                  <a:srgbClr val="00B05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0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VISIT WEBSITE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A96F9D3-B28A-09F0-9D06-8FDA98CA4A31}"/>
              </a:ext>
            </a:extLst>
          </p:cNvPr>
          <p:cNvGrpSpPr/>
          <p:nvPr/>
        </p:nvGrpSpPr>
        <p:grpSpPr>
          <a:xfrm>
            <a:off x="7514013" y="3336031"/>
            <a:ext cx="4469831" cy="3104340"/>
            <a:chOff x="7514013" y="3336031"/>
            <a:chExt cx="4469831" cy="3104340"/>
          </a:xfrm>
        </p:grpSpPr>
        <p:sp>
          <p:nvSpPr>
            <p:cNvPr id="1029" name="TextBox 1028">
              <a:extLst>
                <a:ext uri="{FF2B5EF4-FFF2-40B4-BE49-F238E27FC236}">
                  <a16:creationId xmlns:a16="http://schemas.microsoft.com/office/drawing/2014/main" id="{3287F9EE-FF3D-B68A-B034-463AC7ACB09B}"/>
                </a:ext>
              </a:extLst>
            </p:cNvPr>
            <p:cNvSpPr txBox="1"/>
            <p:nvPr/>
          </p:nvSpPr>
          <p:spPr>
            <a:xfrm>
              <a:off x="7514014" y="4582880"/>
              <a:ext cx="446983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None/>
              </a:pPr>
              <a:r>
                <a:rPr lang="en-GB" sz="1100" i="1" dirty="0">
                  <a:solidFill>
                    <a:sysClr val="windowText" lastClr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Product (not policy) Promotion I Reach Amplification I  TG Alignment  </a:t>
              </a:r>
            </a:p>
          </p:txBody>
        </p: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F3CA4976-B7A9-D3CF-FC51-7890E3DBC0E5}"/>
                </a:ext>
              </a:extLst>
            </p:cNvPr>
            <p:cNvGrpSpPr/>
            <p:nvPr/>
          </p:nvGrpSpPr>
          <p:grpSpPr>
            <a:xfrm>
              <a:off x="7514013" y="3336031"/>
              <a:ext cx="4338255" cy="3104340"/>
              <a:chOff x="7514013" y="3336031"/>
              <a:chExt cx="4338255" cy="3104340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20DF2466-58BF-61B7-600E-4FB19B0E7DF9}"/>
                  </a:ext>
                </a:extLst>
              </p:cNvPr>
              <p:cNvSpPr txBox="1"/>
              <p:nvPr/>
            </p:nvSpPr>
            <p:spPr>
              <a:xfrm>
                <a:off x="7514013" y="5396780"/>
                <a:ext cx="4276209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Structured to fit seamlessly within entertainment, lifestyle, or pop culture formats; combines an unfamiliar topic with commercial intent</a:t>
                </a:r>
                <a:endParaRPr lang="en-IN" sz="1100" i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5693966-481A-BB0A-2209-8A0F4BBAFA86}"/>
                  </a:ext>
                </a:extLst>
              </p:cNvPr>
              <p:cNvSpPr txBox="1"/>
              <p:nvPr/>
            </p:nvSpPr>
            <p:spPr>
              <a:xfrm>
                <a:off x="7514014" y="3336031"/>
                <a:ext cx="125097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PLATFORM </a:t>
                </a:r>
                <a:b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RELEVANCE: </a:t>
                </a:r>
                <a:r>
                  <a:rPr lang="en-US" sz="1000" b="1" dirty="0">
                    <a:solidFill>
                      <a:srgbClr val="00B050"/>
                    </a:solidFill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LOW</a:t>
                </a:r>
                <a: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1000" dirty="0"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50AEB62F-F7A4-8660-3B6A-77A8BC130C46}"/>
                  </a:ext>
                </a:extLst>
              </p:cNvPr>
              <p:cNvSpPr txBox="1"/>
              <p:nvPr/>
            </p:nvSpPr>
            <p:spPr>
              <a:xfrm>
                <a:off x="8941307" y="3341964"/>
                <a:ext cx="19419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INFLUENCER </a:t>
                </a:r>
                <a:br>
                  <a:rPr lang="en-US" sz="10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0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TIER</a:t>
                </a:r>
                <a: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</a:t>
                </a:r>
                <a:r>
                  <a:rPr lang="en-US" sz="1000" b="1" dirty="0">
                    <a:solidFill>
                      <a:srgbClr val="00B050"/>
                    </a:solidFill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MEGA</a:t>
                </a:r>
                <a:endParaRPr lang="en-US" sz="1000" dirty="0">
                  <a:solidFill>
                    <a:srgbClr val="00B050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3C1AC691-25BB-4878-D4B5-CBFA9CAE31D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72782" y="3376811"/>
                <a:ext cx="0" cy="287066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156DEE9A-A9E1-2DDB-18B4-EBEE7290E62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982428" y="3384297"/>
                <a:ext cx="0" cy="287066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4FD6F76-B399-4C15-6274-AF4CCAB2F601}"/>
                  </a:ext>
                </a:extLst>
              </p:cNvPr>
              <p:cNvSpPr txBox="1"/>
              <p:nvPr/>
            </p:nvSpPr>
            <p:spPr>
              <a:xfrm>
                <a:off x="10106729" y="3341964"/>
                <a:ext cx="119757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REGIONAL </a:t>
                </a:r>
                <a:b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000" b="1" dirty="0">
                    <a:effectLst/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INFLUENCERS:</a:t>
                </a:r>
                <a:endParaRPr lang="en-US" sz="1000" dirty="0">
                  <a:solidFill>
                    <a:srgbClr val="00B050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34" name="Picture 2" descr="2,124 3d Circle Green Check Mark Images, Stock Photos, 3D objects, &amp;  Vectors | Shutterstock">
                <a:extLst>
                  <a:ext uri="{FF2B5EF4-FFF2-40B4-BE49-F238E27FC236}">
                    <a16:creationId xmlns:a16="http://schemas.microsoft.com/office/drawing/2014/main" id="{57D6650F-A6ED-B43B-5BA9-C8BB46DAF5A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979" t="13170" r="51636" b="19920"/>
              <a:stretch/>
            </p:blipFill>
            <p:spPr bwMode="auto">
              <a:xfrm flipH="1">
                <a:off x="11100606" y="3512872"/>
                <a:ext cx="203697" cy="199593"/>
              </a:xfrm>
              <a:prstGeom prst="flowChartAlternateProcess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F4D9D82B-3CD8-FA92-E0AE-D61D3A7E5278}"/>
                  </a:ext>
                </a:extLst>
              </p:cNvPr>
              <p:cNvSpPr txBox="1"/>
              <p:nvPr/>
            </p:nvSpPr>
            <p:spPr>
              <a:xfrm>
                <a:off x="7514014" y="3840230"/>
                <a:ext cx="1250976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CONTENT PROMOTION: </a:t>
                </a:r>
              </a:p>
            </p:txBody>
          </p:sp>
          <p:pic>
            <p:nvPicPr>
              <p:cNvPr id="1024" name="Picture 2" descr="2,124 3d Circle Green Check Mark Images, Stock Photos, 3D objects, &amp;  Vectors | Shutterstock">
                <a:extLst>
                  <a:ext uri="{FF2B5EF4-FFF2-40B4-BE49-F238E27FC236}">
                    <a16:creationId xmlns:a16="http://schemas.microsoft.com/office/drawing/2014/main" id="{C23E5394-D6B1-3B23-A267-E2CA23DEE20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241" t="13876" r="73374" b="19213"/>
              <a:stretch/>
            </p:blipFill>
            <p:spPr bwMode="auto">
              <a:xfrm>
                <a:off x="8387594" y="3989666"/>
                <a:ext cx="203697" cy="199593"/>
              </a:xfrm>
              <a:prstGeom prst="flowChartAlternateProcess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27" name="TextBox 1026">
                <a:extLst>
                  <a:ext uri="{FF2B5EF4-FFF2-40B4-BE49-F238E27FC236}">
                    <a16:creationId xmlns:a16="http://schemas.microsoft.com/office/drawing/2014/main" id="{69EBEECA-1A1C-35C1-4E54-15D9807A23B3}"/>
                  </a:ext>
                </a:extLst>
              </p:cNvPr>
              <p:cNvSpPr txBox="1"/>
              <p:nvPr/>
            </p:nvSpPr>
            <p:spPr>
              <a:xfrm>
                <a:off x="7514014" y="4369859"/>
                <a:ext cx="3695024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000" b="1" dirty="0">
                    <a:solidFill>
                      <a:sysClr val="windowText" lastClr="000000"/>
                    </a:solidFill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BRAND ASSOCIATION</a:t>
                </a:r>
                <a:r>
                  <a:rPr lang="en-GB" sz="1000" b="1" dirty="0">
                    <a:solidFill>
                      <a:srgbClr val="0070C0"/>
                    </a:solidFill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: MEDIA VEHICLES</a:t>
                </a:r>
              </a:p>
            </p:txBody>
          </p:sp>
          <p:sp>
            <p:nvSpPr>
              <p:cNvPr id="1035" name="TextBox 1034">
                <a:extLst>
                  <a:ext uri="{FF2B5EF4-FFF2-40B4-BE49-F238E27FC236}">
                    <a16:creationId xmlns:a16="http://schemas.microsoft.com/office/drawing/2014/main" id="{0CF58BB9-CC2E-05F6-56AB-092140826FF8}"/>
                  </a:ext>
                </a:extLst>
              </p:cNvPr>
              <p:cNvSpPr txBox="1"/>
              <p:nvPr/>
            </p:nvSpPr>
            <p:spPr>
              <a:xfrm>
                <a:off x="7514014" y="4983345"/>
                <a:ext cx="3246799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000" b="1" dirty="0">
                    <a:solidFill>
                      <a:sysClr val="windowText" lastClr="000000"/>
                    </a:solidFill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CONTENT: GENRIC (PRODUCT-FIRST)</a:t>
                </a:r>
                <a:endParaRPr lang="en-GB" sz="1000" b="1" dirty="0">
                  <a:solidFill>
                    <a:srgbClr val="0070C0"/>
                  </a:solidFill>
                  <a:latin typeface="Bahnschrift" panose="020B0502040204020203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38" name="TextBox 1037">
                <a:extLst>
                  <a:ext uri="{FF2B5EF4-FFF2-40B4-BE49-F238E27FC236}">
                    <a16:creationId xmlns:a16="http://schemas.microsoft.com/office/drawing/2014/main" id="{153AF4FF-968A-13CF-0214-86C392AD1BE7}"/>
                  </a:ext>
                </a:extLst>
              </p:cNvPr>
              <p:cNvSpPr txBox="1"/>
              <p:nvPr/>
            </p:nvSpPr>
            <p:spPr>
              <a:xfrm>
                <a:off x="7514014" y="5182775"/>
                <a:ext cx="4043165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solidFill>
                      <a:srgbClr val="0070C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Skits I  Roundtable Conversations| One-on-One Discussions</a:t>
                </a:r>
                <a:endParaRPr lang="en-IN" sz="1100" i="1" dirty="0">
                  <a:solidFill>
                    <a:srgbClr val="0070C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41" name="TextBox 1040">
                <a:extLst>
                  <a:ext uri="{FF2B5EF4-FFF2-40B4-BE49-F238E27FC236}">
                    <a16:creationId xmlns:a16="http://schemas.microsoft.com/office/drawing/2014/main" id="{9F5B5CF4-7030-8F61-F324-932C8EC18E17}"/>
                  </a:ext>
                </a:extLst>
              </p:cNvPr>
              <p:cNvSpPr txBox="1"/>
              <p:nvPr/>
            </p:nvSpPr>
            <p:spPr>
              <a:xfrm>
                <a:off x="7530473" y="5997562"/>
                <a:ext cx="3246799" cy="2462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0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AUDIENCE RECEPTION: </a:t>
                </a:r>
              </a:p>
            </p:txBody>
          </p:sp>
          <p:sp>
            <p:nvSpPr>
              <p:cNvPr id="1043" name="TextBox 1042">
                <a:extLst>
                  <a:ext uri="{FF2B5EF4-FFF2-40B4-BE49-F238E27FC236}">
                    <a16:creationId xmlns:a16="http://schemas.microsoft.com/office/drawing/2014/main" id="{96779934-E1A6-218F-0DD2-ED9886B8D945}"/>
                  </a:ext>
                </a:extLst>
              </p:cNvPr>
              <p:cNvSpPr txBox="1"/>
              <p:nvPr/>
            </p:nvSpPr>
            <p:spPr>
              <a:xfrm>
                <a:off x="7514014" y="6178761"/>
                <a:ext cx="4338254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100" i="1" dirty="0"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Maximized reach &amp; views with no engagement </a:t>
                </a:r>
              </a:p>
            </p:txBody>
          </p: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D247D963-D947-162E-78FF-407F965E9A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791379" y="3842410"/>
                <a:ext cx="0" cy="380455"/>
              </a:xfrm>
              <a:prstGeom prst="line">
                <a:avLst/>
              </a:prstGeom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7A9E0AE-8EEC-554C-EFDE-76F3EF1E4FCA}"/>
                  </a:ext>
                </a:extLst>
              </p:cNvPr>
              <p:cNvSpPr txBox="1"/>
              <p:nvPr/>
            </p:nvSpPr>
            <p:spPr>
              <a:xfrm>
                <a:off x="9881582" y="3842410"/>
                <a:ext cx="155295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b="1" dirty="0"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CTA: </a:t>
                </a:r>
                <a:br>
                  <a:rPr lang="en-US" sz="1000" dirty="0">
                    <a:solidFill>
                      <a:srgbClr val="00B050"/>
                    </a:solidFill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lang="en-US" sz="1000" b="1" dirty="0">
                    <a:solidFill>
                      <a:srgbClr val="0070C0"/>
                    </a:solidFill>
                    <a:latin typeface="Bahnschrift" panose="020B0502040204020203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VISIT WEBSITE 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3FB4D52-1880-000F-E120-7AEC20270E47}"/>
                  </a:ext>
                </a:extLst>
              </p:cNvPr>
              <p:cNvSpPr txBox="1"/>
              <p:nvPr/>
            </p:nvSpPr>
            <p:spPr>
              <a:xfrm>
                <a:off x="8675182" y="3845946"/>
                <a:ext cx="1206399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buNone/>
                </a:pPr>
                <a:r>
                  <a:rPr lang="en-GB" sz="1100" b="1" i="1" dirty="0">
                    <a:solidFill>
                      <a:srgbClr val="FF000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Some used as YouTube Ads</a:t>
                </a:r>
              </a:p>
            </p:txBody>
          </p: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1AD8D9E1-FBAB-7674-1455-B9D005F29EA7}"/>
              </a:ext>
            </a:extLst>
          </p:cNvPr>
          <p:cNvSpPr txBox="1"/>
          <p:nvPr/>
        </p:nvSpPr>
        <p:spPr>
          <a:xfrm>
            <a:off x="4137240" y="6594877"/>
            <a:ext cx="422184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NOTE: ‘Product’: LI Plan Types I ‘Policy’: Brand Offering For Each Type </a:t>
            </a:r>
            <a:endParaRPr lang="en-IN" sz="9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13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A33613A-8B72-62D0-ACD7-03F75E00F593}"/>
              </a:ext>
            </a:extLst>
          </p:cNvPr>
          <p:cNvSpPr/>
          <p:nvPr/>
        </p:nvSpPr>
        <p:spPr>
          <a:xfrm>
            <a:off x="1" y="198845"/>
            <a:ext cx="6344782" cy="577631"/>
          </a:xfrm>
          <a:prstGeom prst="rect">
            <a:avLst/>
          </a:prstGeom>
          <a:solidFill>
            <a:srgbClr val="FBF2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13" name="Picture 112">
            <a:extLst>
              <a:ext uri="{FF2B5EF4-FFF2-40B4-BE49-F238E27FC236}">
                <a16:creationId xmlns:a16="http://schemas.microsoft.com/office/drawing/2014/main" id="{FB502002-64F4-4F7E-9904-C81C19AB60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424" r="5498" b="9547"/>
          <a:stretch/>
        </p:blipFill>
        <p:spPr>
          <a:xfrm>
            <a:off x="9613539" y="188273"/>
            <a:ext cx="2578461" cy="639170"/>
          </a:xfrm>
          <a:prstGeom prst="rect">
            <a:avLst/>
          </a:prstGeom>
        </p:spPr>
      </p:pic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733F72F-CCD1-495E-A7C8-DF0B2DA09A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8318" y="3577499"/>
            <a:ext cx="1514328" cy="882488"/>
          </a:xfrm>
          <a:prstGeom prst="rect">
            <a:avLst/>
          </a:prstGeom>
        </p:spPr>
      </p:pic>
      <p:pic>
        <p:nvPicPr>
          <p:cNvPr id="9" name="Picture 8">
            <a:hlinkClick r:id="rId5"/>
            <a:extLst>
              <a:ext uri="{FF2B5EF4-FFF2-40B4-BE49-F238E27FC236}">
                <a16:creationId xmlns:a16="http://schemas.microsoft.com/office/drawing/2014/main" id="{53CD907E-3D44-4F85-86F4-AC3675C4C8A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291"/>
          <a:stretch/>
        </p:blipFill>
        <p:spPr>
          <a:xfrm>
            <a:off x="2493537" y="2255567"/>
            <a:ext cx="1659005" cy="95711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C2B864B-BAB9-43BF-86CD-AAB3AD239829}"/>
              </a:ext>
            </a:extLst>
          </p:cNvPr>
          <p:cNvSpPr txBox="1"/>
          <p:nvPr/>
        </p:nvSpPr>
        <p:spPr>
          <a:xfrm>
            <a:off x="460375" y="915797"/>
            <a:ext cx="1476001" cy="253916"/>
          </a:xfrm>
          <a:prstGeom prst="rect">
            <a:avLst/>
          </a:prstGeom>
          <a:solidFill>
            <a:srgbClr val="C91429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IN" sz="1050" b="1" dirty="0">
                <a:solidFill>
                  <a:schemeClr val="bg1"/>
                </a:solidFill>
                <a:latin typeface="Bahnschrift" panose="020B0502040204020203" pitchFamily="34" charset="0"/>
              </a:rPr>
              <a:t>PODCASTS</a:t>
            </a:r>
            <a:endParaRPr lang="en-GB" sz="105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>
            <a:hlinkClick r:id="rId7"/>
            <a:extLst>
              <a:ext uri="{FF2B5EF4-FFF2-40B4-BE49-F238E27FC236}">
                <a16:creationId xmlns:a16="http://schemas.microsoft.com/office/drawing/2014/main" id="{3AB6E47D-31BF-4AF3-ABDF-C4BFBF9C9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023" y="2230080"/>
            <a:ext cx="1628344" cy="95711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7E8AB19-59BA-48CC-91DF-D43551255ECD}"/>
              </a:ext>
            </a:extLst>
          </p:cNvPr>
          <p:cNvSpPr txBox="1"/>
          <p:nvPr/>
        </p:nvSpPr>
        <p:spPr>
          <a:xfrm>
            <a:off x="615652" y="1460639"/>
            <a:ext cx="44478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Moderated with established </a:t>
            </a:r>
            <a:r>
              <a:rPr lang="en-US" sz="11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Finfluencers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; Act as controlled environments for direct product education and promotion </a:t>
            </a:r>
            <a:b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Since the content is brand-owned, audiences approach it with an awareness of its promotional intent, leading to passive consumption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32A35C7-7EC6-4C5E-BDD5-CDE2C5C1BD7A}"/>
              </a:ext>
            </a:extLst>
          </p:cNvPr>
          <p:cNvSpPr txBox="1"/>
          <p:nvPr/>
        </p:nvSpPr>
        <p:spPr>
          <a:xfrm>
            <a:off x="460375" y="1251121"/>
            <a:ext cx="15098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BRAND-LED 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983477-436C-490C-8FC4-85E9AD8F410F}"/>
              </a:ext>
            </a:extLst>
          </p:cNvPr>
          <p:cNvSpPr txBox="1"/>
          <p:nvPr/>
        </p:nvSpPr>
        <p:spPr>
          <a:xfrm>
            <a:off x="483405" y="3326332"/>
            <a:ext cx="32849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BRAND REPRESENTATIVES-LED APPEARANCES </a:t>
            </a:r>
            <a:endParaRPr lang="en-IN" sz="11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364916-31A9-4AC6-83D4-3EBB27FB38DC}"/>
              </a:ext>
            </a:extLst>
          </p:cNvPr>
          <p:cNvSpPr txBox="1"/>
          <p:nvPr/>
        </p:nvSpPr>
        <p:spPr>
          <a:xfrm>
            <a:off x="499526" y="3652093"/>
            <a:ext cx="27999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External podcasts led by category creators position the brand within broader industry conversations, building </a:t>
            </a:r>
            <a:r>
              <a:rPr lang="en-US" sz="11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top-of-funnel credibility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B247292-ADD8-44A0-B102-AA5FC5747280}"/>
              </a:ext>
            </a:extLst>
          </p:cNvPr>
          <p:cNvCxnSpPr>
            <a:cxnSpLocks/>
          </p:cNvCxnSpPr>
          <p:nvPr/>
        </p:nvCxnSpPr>
        <p:spPr>
          <a:xfrm>
            <a:off x="336176" y="1381926"/>
            <a:ext cx="0" cy="213166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3C9BE4-2B82-4104-B944-FB74507E2F09}"/>
              </a:ext>
            </a:extLst>
          </p:cNvPr>
          <p:cNvCxnSpPr>
            <a:cxnSpLocks/>
          </p:cNvCxnSpPr>
          <p:nvPr/>
        </p:nvCxnSpPr>
        <p:spPr>
          <a:xfrm>
            <a:off x="228600" y="1381926"/>
            <a:ext cx="2183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724E3BB-1F52-4036-8C71-9F8E64903B40}"/>
              </a:ext>
            </a:extLst>
          </p:cNvPr>
          <p:cNvCxnSpPr/>
          <p:nvPr/>
        </p:nvCxnSpPr>
        <p:spPr>
          <a:xfrm>
            <a:off x="233082" y="3406760"/>
            <a:ext cx="21832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>
            <a:extLst>
              <a:ext uri="{FF2B5EF4-FFF2-40B4-BE49-F238E27FC236}">
                <a16:creationId xmlns:a16="http://schemas.microsoft.com/office/drawing/2014/main" id="{301D7560-387B-4125-BA9E-7B0A4CE0656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06"/>
          <a:stretch/>
        </p:blipFill>
        <p:spPr>
          <a:xfrm>
            <a:off x="7787771" y="4890983"/>
            <a:ext cx="1938697" cy="114519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15A16A6-A1A5-417F-B308-0FA4060EDE2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54"/>
          <a:stretch/>
        </p:blipFill>
        <p:spPr>
          <a:xfrm>
            <a:off x="5413653" y="5002135"/>
            <a:ext cx="1938695" cy="1022223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80A35E4-8B6B-48ED-AF87-312CA7D62C9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975"/>
          <a:stretch/>
        </p:blipFill>
        <p:spPr>
          <a:xfrm>
            <a:off x="9934316" y="4903936"/>
            <a:ext cx="2062524" cy="1189273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6DBFEE43-9CFB-400B-A103-2A0C354C570A}"/>
              </a:ext>
            </a:extLst>
          </p:cNvPr>
          <p:cNvSpPr txBox="1"/>
          <p:nvPr/>
        </p:nvSpPr>
        <p:spPr>
          <a:xfrm>
            <a:off x="5559248" y="3666574"/>
            <a:ext cx="6309658" cy="253916"/>
          </a:xfrm>
          <a:prstGeom prst="rect">
            <a:avLst/>
          </a:prstGeom>
          <a:solidFill>
            <a:srgbClr val="FDD72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US" sz="1050" b="1" dirty="0">
                <a:solidFill>
                  <a:sysClr val="windowText" lastClr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BUILDING BRAND UNIVERSE WITH CROSS CATEGORY CREATOR-LED B</a:t>
            </a:r>
            <a:r>
              <a:rPr lang="en-IN" sz="1050" b="1" dirty="0">
                <a:solidFill>
                  <a:sysClr val="windowText" lastClr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RAND IPs</a:t>
            </a:r>
            <a:endParaRPr lang="en-GB" sz="1050" b="1" dirty="0">
              <a:solidFill>
                <a:sysClr val="windowText" lastClr="000000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B734085-F039-416A-8306-2F387FC87DB6}"/>
              </a:ext>
            </a:extLst>
          </p:cNvPr>
          <p:cNvCxnSpPr>
            <a:cxnSpLocks/>
          </p:cNvCxnSpPr>
          <p:nvPr/>
        </p:nvCxnSpPr>
        <p:spPr>
          <a:xfrm>
            <a:off x="5555698" y="4360787"/>
            <a:ext cx="6309658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D1C0F44-5326-415D-8C4F-5EE0079FF90D}"/>
              </a:ext>
            </a:extLst>
          </p:cNvPr>
          <p:cNvCxnSpPr/>
          <p:nvPr/>
        </p:nvCxnSpPr>
        <p:spPr>
          <a:xfrm>
            <a:off x="6344783" y="4282074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D03B38F3-0B8D-4D0E-AB66-7A25C8A4F1E0}"/>
              </a:ext>
            </a:extLst>
          </p:cNvPr>
          <p:cNvCxnSpPr/>
          <p:nvPr/>
        </p:nvCxnSpPr>
        <p:spPr>
          <a:xfrm>
            <a:off x="8796627" y="4285428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C8C4E266-6981-491D-BC76-BD76C4D7681A}"/>
              </a:ext>
            </a:extLst>
          </p:cNvPr>
          <p:cNvCxnSpPr/>
          <p:nvPr/>
        </p:nvCxnSpPr>
        <p:spPr>
          <a:xfrm>
            <a:off x="11006425" y="4248441"/>
            <a:ext cx="0" cy="188686"/>
          </a:xfrm>
          <a:prstGeom prst="line">
            <a:avLst/>
          </a:prstGeom>
          <a:ln w="9525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0B0BFD21-C14B-445E-B7A2-26168B58F02B}"/>
              </a:ext>
            </a:extLst>
          </p:cNvPr>
          <p:cNvSpPr txBox="1"/>
          <p:nvPr/>
        </p:nvSpPr>
        <p:spPr>
          <a:xfrm>
            <a:off x="5477995" y="4504490"/>
            <a:ext cx="249804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5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FOCUS: LEGACY PROTECTION</a:t>
            </a:r>
          </a:p>
          <a:p>
            <a:r>
              <a:rPr lang="en-US" sz="85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TYPE: 2</a:t>
            </a:r>
            <a:r>
              <a:rPr lang="en-US" sz="850" b="1" baseline="30000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sz="85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GEN ENTREPRENEUR</a:t>
            </a:r>
            <a:endParaRPr lang="en-US" sz="85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35DEDCA-07C7-4368-AF20-47BA7FAC250C}"/>
              </a:ext>
            </a:extLst>
          </p:cNvPr>
          <p:cNvSpPr txBox="1"/>
          <p:nvPr/>
        </p:nvSpPr>
        <p:spPr>
          <a:xfrm>
            <a:off x="7922254" y="4512486"/>
            <a:ext cx="206252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5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FOCUS: FINANCIAL BEHAVIOR </a:t>
            </a:r>
          </a:p>
          <a:p>
            <a:r>
              <a:rPr lang="en-US" sz="85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TYPE: GEN Z CREATORS</a:t>
            </a:r>
            <a:endParaRPr lang="en-US" sz="85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704B21B-4EB9-4221-905D-B825B0385FEE}"/>
              </a:ext>
            </a:extLst>
          </p:cNvPr>
          <p:cNvSpPr txBox="1"/>
          <p:nvPr/>
        </p:nvSpPr>
        <p:spPr>
          <a:xfrm>
            <a:off x="9975163" y="4520376"/>
            <a:ext cx="2062524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5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FOCUS: FINANCIAL PLANNING</a:t>
            </a:r>
          </a:p>
          <a:p>
            <a:r>
              <a:rPr lang="en-US" sz="85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CREATOR TYPE: TASTEMAKERS</a:t>
            </a:r>
            <a:endParaRPr lang="en-US" sz="85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8E31EE1-CB4E-46AB-B4D2-889C673DBC51}"/>
              </a:ext>
            </a:extLst>
          </p:cNvPr>
          <p:cNvSpPr txBox="1"/>
          <p:nvPr/>
        </p:nvSpPr>
        <p:spPr>
          <a:xfrm>
            <a:off x="5555698" y="4013563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INSPIRED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14AB3CB-B2DA-4411-A9B1-EEEA4595E275}"/>
              </a:ext>
            </a:extLst>
          </p:cNvPr>
          <p:cNvSpPr txBox="1"/>
          <p:nvPr/>
        </p:nvSpPr>
        <p:spPr>
          <a:xfrm>
            <a:off x="8821098" y="4011341"/>
            <a:ext cx="213888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CONSUMER BEHAVIOR INSPIRED 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9AF3F875-5655-42DD-8E7D-FE36707F273A}"/>
              </a:ext>
            </a:extLst>
          </p:cNvPr>
          <p:cNvCxnSpPr>
            <a:cxnSpLocks/>
          </p:cNvCxnSpPr>
          <p:nvPr/>
        </p:nvCxnSpPr>
        <p:spPr>
          <a:xfrm>
            <a:off x="7680194" y="4144703"/>
            <a:ext cx="0" cy="4310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6" name="Picture 65">
            <a:extLst>
              <a:ext uri="{FF2B5EF4-FFF2-40B4-BE49-F238E27FC236}">
                <a16:creationId xmlns:a16="http://schemas.microsoft.com/office/drawing/2014/main" id="{B3E1C522-E1F2-4EFB-A92E-A86FB8D0EA4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46534" y="6196601"/>
            <a:ext cx="3284899" cy="459679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D6E1FFF3-FB43-4749-863D-1EF71B8D14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84075" y="6235553"/>
            <a:ext cx="3284899" cy="341027"/>
          </a:xfrm>
          <a:prstGeom prst="rect">
            <a:avLst/>
          </a:prstGeom>
        </p:spPr>
      </p:pic>
      <p:sp>
        <p:nvSpPr>
          <p:cNvPr id="68" name="Speech Bubble: Rectangle 67">
            <a:extLst>
              <a:ext uri="{FF2B5EF4-FFF2-40B4-BE49-F238E27FC236}">
                <a16:creationId xmlns:a16="http://schemas.microsoft.com/office/drawing/2014/main" id="{3ED2E682-4F2E-4B9C-AEC2-817D9B7DEAEB}"/>
              </a:ext>
            </a:extLst>
          </p:cNvPr>
          <p:cNvSpPr/>
          <p:nvPr/>
        </p:nvSpPr>
        <p:spPr>
          <a:xfrm>
            <a:off x="5499063" y="6158092"/>
            <a:ext cx="6632367" cy="536699"/>
          </a:xfrm>
          <a:prstGeom prst="wedgeRectCallout">
            <a:avLst>
              <a:gd name="adj1" fmla="val 4611"/>
              <a:gd name="adj2" fmla="val -698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BC2F5321-1AF4-41AD-8036-76456E502EF4}"/>
              </a:ext>
            </a:extLst>
          </p:cNvPr>
          <p:cNvSpPr txBox="1"/>
          <p:nvPr/>
        </p:nvSpPr>
        <p:spPr>
          <a:xfrm>
            <a:off x="539510" y="4580772"/>
            <a:ext cx="2817628" cy="261610"/>
          </a:xfrm>
          <a:prstGeom prst="rect">
            <a:avLst/>
          </a:prstGeom>
          <a:solidFill>
            <a:srgbClr val="C91429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HEAVY ON PROMOTIONAL MESSAGING</a:t>
            </a:r>
            <a:endParaRPr lang="en-IN" sz="1050" b="1" dirty="0">
              <a:solidFill>
                <a:schemeClr val="bg1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CE2A280B-A0DF-4067-A2E9-3068FF879A71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73"/>
          <a:stretch/>
        </p:blipFill>
        <p:spPr>
          <a:xfrm>
            <a:off x="408858" y="5206166"/>
            <a:ext cx="1547454" cy="86281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DB650434-4518-4653-A35D-5AC600C5E9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68313" y="5232967"/>
            <a:ext cx="1382683" cy="786046"/>
          </a:xfrm>
          <a:prstGeom prst="rect">
            <a:avLst/>
          </a:prstGeom>
        </p:spPr>
      </p:pic>
      <p:pic>
        <p:nvPicPr>
          <p:cNvPr id="74" name="Picture 10" descr="Amazon.in: Ankur Warikoo: books, biography, latest update">
            <a:extLst>
              <a:ext uri="{FF2B5EF4-FFF2-40B4-BE49-F238E27FC236}">
                <a16:creationId xmlns:a16="http://schemas.microsoft.com/office/drawing/2014/main" id="{98677514-5BD7-433E-8D81-04FA419D4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278" y="2172157"/>
            <a:ext cx="769441" cy="7694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12" descr="Sharan Hegde: The Young Finfluencer | Entrepreneur">
            <a:extLst>
              <a:ext uri="{FF2B5EF4-FFF2-40B4-BE49-F238E27FC236}">
                <a16:creationId xmlns:a16="http://schemas.microsoft.com/office/drawing/2014/main" id="{01FBB94C-8442-4956-BD51-6BA0979FA6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851719" y="1644869"/>
            <a:ext cx="769440" cy="7694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2" descr="The Smart Girl's Guide To Finance: Rachana Ranade Shares A Few Handy Tips |  Grazia India">
            <a:extLst>
              <a:ext uri="{FF2B5EF4-FFF2-40B4-BE49-F238E27FC236}">
                <a16:creationId xmlns:a16="http://schemas.microsoft.com/office/drawing/2014/main" id="{D3A1BEB1-ADD1-42C5-ACCD-9DF1EE10FC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" b="33113"/>
          <a:stretch/>
        </p:blipFill>
        <p:spPr bwMode="auto">
          <a:xfrm>
            <a:off x="9997929" y="1233396"/>
            <a:ext cx="769441" cy="7694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A8760828-2DF6-4F04-B1A1-FA0B9536C92C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l="10980"/>
          <a:stretch/>
        </p:blipFill>
        <p:spPr>
          <a:xfrm>
            <a:off x="5600558" y="2884398"/>
            <a:ext cx="4012981" cy="478019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037DEAFE-4E3D-4C4E-BBA6-90904F848076}"/>
              </a:ext>
            </a:extLst>
          </p:cNvPr>
          <p:cNvSpPr txBox="1"/>
          <p:nvPr/>
        </p:nvSpPr>
        <p:spPr>
          <a:xfrm>
            <a:off x="5514922" y="1087631"/>
            <a:ext cx="3218290" cy="253916"/>
          </a:xfrm>
          <a:prstGeom prst="rect">
            <a:avLst/>
          </a:prstGeom>
          <a:solidFill>
            <a:srgbClr val="FDD72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n-US" sz="1050" b="1" dirty="0">
                <a:solidFill>
                  <a:sysClr val="windowText" lastClr="00000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CREATORS FOR PERCEPTION SHIFT </a:t>
            </a:r>
            <a:endParaRPr lang="en-GB" sz="1050" b="1" dirty="0">
              <a:solidFill>
                <a:sysClr val="windowText" lastClr="000000"/>
              </a:solidFill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488FC729-1D40-4CBF-B8A9-F2FACE606E96}"/>
              </a:ext>
            </a:extLst>
          </p:cNvPr>
          <p:cNvPicPr>
            <a:picLocks noChangeAspect="1"/>
          </p:cNvPicPr>
          <p:nvPr/>
        </p:nvPicPr>
        <p:blipFill rotWithShape="1">
          <a:blip r:embed="rId20"/>
          <a:srcRect l="9136"/>
          <a:stretch/>
        </p:blipFill>
        <p:spPr>
          <a:xfrm>
            <a:off x="5600558" y="2358814"/>
            <a:ext cx="3336566" cy="459001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8B554CB2-2241-4A2B-AEFD-EA9B603BD24C}"/>
              </a:ext>
            </a:extLst>
          </p:cNvPr>
          <p:cNvSpPr txBox="1"/>
          <p:nvPr/>
        </p:nvSpPr>
        <p:spPr>
          <a:xfrm>
            <a:off x="5521123" y="1400135"/>
            <a:ext cx="40997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Viewers voice preference for content that provides expert-backed insights, and structured discussion. Their presence ensures that the brand’s messaging is more digestible, even in a low-engagement environment.</a:t>
            </a:r>
          </a:p>
        </p:txBody>
      </p:sp>
      <p:sp>
        <p:nvSpPr>
          <p:cNvPr id="86" name="Speech Bubble: Rectangle 85">
            <a:extLst>
              <a:ext uri="{FF2B5EF4-FFF2-40B4-BE49-F238E27FC236}">
                <a16:creationId xmlns:a16="http://schemas.microsoft.com/office/drawing/2014/main" id="{200B45B4-2DBB-4283-8A8E-26EC4EC2CA9E}"/>
              </a:ext>
            </a:extLst>
          </p:cNvPr>
          <p:cNvSpPr/>
          <p:nvPr/>
        </p:nvSpPr>
        <p:spPr>
          <a:xfrm>
            <a:off x="5502665" y="2242223"/>
            <a:ext cx="4223803" cy="1186777"/>
          </a:xfrm>
          <a:prstGeom prst="wedgeRectCallout">
            <a:avLst>
              <a:gd name="adj1" fmla="val 56216"/>
              <a:gd name="adj2" fmla="val -68234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F3F3C866-7835-4C8D-B4EE-8CE35DFAB049}"/>
              </a:ext>
            </a:extLst>
          </p:cNvPr>
          <p:cNvCxnSpPr>
            <a:cxnSpLocks/>
          </p:cNvCxnSpPr>
          <p:nvPr/>
        </p:nvCxnSpPr>
        <p:spPr>
          <a:xfrm>
            <a:off x="7673790" y="4360787"/>
            <a:ext cx="4191566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87BE6BFE-0AE8-4D4A-93EA-238F9F27C156}"/>
              </a:ext>
            </a:extLst>
          </p:cNvPr>
          <p:cNvSpPr txBox="1"/>
          <p:nvPr/>
        </p:nvSpPr>
        <p:spPr>
          <a:xfrm>
            <a:off x="483405" y="6132413"/>
            <a:ext cx="46995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Promotional Boosting for Visibility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creates an environment that is </a:t>
            </a:r>
            <a:r>
              <a:rPr lang="en-US" sz="1000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highly transactional with very low consumer engagement as audiences quickly identify as promotional</a:t>
            </a:r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3CF4550-BE93-4C71-843E-924073950032}"/>
              </a:ext>
            </a:extLst>
          </p:cNvPr>
          <p:cNvSpPr txBox="1"/>
          <p:nvPr/>
        </p:nvSpPr>
        <p:spPr>
          <a:xfrm>
            <a:off x="430411" y="4992473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CAMPAIGN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BA7F389-B75A-4B6C-91DC-15BF47782F8B}"/>
              </a:ext>
            </a:extLst>
          </p:cNvPr>
          <p:cNvSpPr txBox="1"/>
          <p:nvPr/>
        </p:nvSpPr>
        <p:spPr>
          <a:xfrm>
            <a:off x="1915506" y="4992473"/>
            <a:ext cx="18799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EDUCATION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5" name="Picture 18" descr="strategy #mindset #charteredaccountant #work #success #goal #help #progess  | CA Sakchi Jain | 28 comments">
            <a:extLst>
              <a:ext uri="{FF2B5EF4-FFF2-40B4-BE49-F238E27FC236}">
                <a16:creationId xmlns:a16="http://schemas.microsoft.com/office/drawing/2014/main" id="{9DD5B84F-4C88-49F8-936D-A5D922EC4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8" b="4178"/>
          <a:stretch/>
        </p:blipFill>
        <p:spPr bwMode="auto">
          <a:xfrm>
            <a:off x="10983086" y="2608057"/>
            <a:ext cx="759809" cy="759809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6EFE21FC-0042-445D-AEAF-A2642635A93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65953" y="5209281"/>
            <a:ext cx="1274603" cy="859698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id="{E82ABE45-B0BB-4C0A-BECE-E412D4173FB9}"/>
              </a:ext>
            </a:extLst>
          </p:cNvPr>
          <p:cNvSpPr txBox="1"/>
          <p:nvPr/>
        </p:nvSpPr>
        <p:spPr>
          <a:xfrm>
            <a:off x="3407769" y="4974606"/>
            <a:ext cx="187996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BENEFIT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86588B09-54BC-4BFF-8AA5-079873FFEA52}"/>
              </a:ext>
            </a:extLst>
          </p:cNvPr>
          <p:cNvSpPr/>
          <p:nvPr/>
        </p:nvSpPr>
        <p:spPr>
          <a:xfrm>
            <a:off x="6494929" y="130280"/>
            <a:ext cx="5697071" cy="743054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defRPr/>
            </a:pPr>
            <a:endParaRPr lang="en-IN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95272DF3-20F1-4C05-97EF-FA2DA24E9F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08" b="69925"/>
          <a:stretch/>
        </p:blipFill>
        <p:spPr>
          <a:xfrm>
            <a:off x="6727019" y="214522"/>
            <a:ext cx="2840399" cy="639170"/>
          </a:xfrm>
          <a:prstGeom prst="rect">
            <a:avLst/>
          </a:prstGeom>
        </p:spPr>
      </p:pic>
      <p:sp>
        <p:nvSpPr>
          <p:cNvPr id="104" name="TextBox 9">
            <a:extLst>
              <a:ext uri="{FF2B5EF4-FFF2-40B4-BE49-F238E27FC236}">
                <a16:creationId xmlns:a16="http://schemas.microsoft.com/office/drawing/2014/main" id="{3DF04A5D-B742-42A2-A1E0-954500D755BE}"/>
              </a:ext>
            </a:extLst>
          </p:cNvPr>
          <p:cNvSpPr txBox="1"/>
          <p:nvPr/>
        </p:nvSpPr>
        <p:spPr>
          <a:xfrm rot="16200000">
            <a:off x="6115687" y="359376"/>
            <a:ext cx="752579" cy="294387"/>
          </a:xfrm>
          <a:prstGeom prst="rect">
            <a:avLst/>
          </a:prstGeom>
          <a:solidFill>
            <a:srgbClr val="C91429"/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33" b="1" spc="16" dirty="0">
                <a:solidFill>
                  <a:schemeClr val="bg1"/>
                </a:solidFill>
                <a:latin typeface="Bahnschrift" panose="020B0502040204020203" pitchFamily="34" charset="0"/>
              </a:rPr>
              <a:t>DOMINANT FACES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E5F7DD-A36F-D6FC-7348-AF5C148D07FF}"/>
              </a:ext>
            </a:extLst>
          </p:cNvPr>
          <p:cNvSpPr txBox="1"/>
          <p:nvPr/>
        </p:nvSpPr>
        <p:spPr>
          <a:xfrm>
            <a:off x="365843" y="348936"/>
            <a:ext cx="3726044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INFLUENCER CONTENT SNAPSHOT</a:t>
            </a:r>
          </a:p>
        </p:txBody>
      </p:sp>
    </p:spTree>
    <p:extLst>
      <p:ext uri="{BB962C8B-B14F-4D97-AF65-F5344CB8AC3E}">
        <p14:creationId xmlns:p14="http://schemas.microsoft.com/office/powerpoint/2010/main" val="32763818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hlinkClick r:id="rId2"/>
            <a:extLst>
              <a:ext uri="{FF2B5EF4-FFF2-40B4-BE49-F238E27FC236}">
                <a16:creationId xmlns:a16="http://schemas.microsoft.com/office/drawing/2014/main" id="{919155C9-E5F8-8571-5FCA-DAB48C023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1261" y="1942005"/>
            <a:ext cx="766892" cy="1342062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7FAF8A-E033-7709-2BF5-88764B9C207E}"/>
              </a:ext>
            </a:extLst>
          </p:cNvPr>
          <p:cNvCxnSpPr>
            <a:cxnSpLocks/>
          </p:cNvCxnSpPr>
          <p:nvPr/>
        </p:nvCxnSpPr>
        <p:spPr>
          <a:xfrm flipH="1">
            <a:off x="418762" y="4955452"/>
            <a:ext cx="336546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098551E-0755-F158-3431-AE46483347AD}"/>
              </a:ext>
            </a:extLst>
          </p:cNvPr>
          <p:cNvCxnSpPr>
            <a:cxnSpLocks/>
          </p:cNvCxnSpPr>
          <p:nvPr/>
        </p:nvCxnSpPr>
        <p:spPr>
          <a:xfrm>
            <a:off x="6136467" y="1434101"/>
            <a:ext cx="0" cy="505407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87B5524-0326-1A6A-7E84-A64CF82989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38295" y="2365910"/>
            <a:ext cx="3305142" cy="3305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9BF878E-959C-B004-86B6-08B2ECAA5B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83" b="93207" l="7473" r="92255">
                        <a14:foregroundMark x1="44837" y1="10054" x2="44973" y2="38723"/>
                        <a14:foregroundMark x1="66440" y1="20924" x2="66440" y2="20924"/>
                        <a14:foregroundMark x1="18614" y1="64266" x2="18614" y2="64266"/>
                        <a14:foregroundMark x1="19022" y1="62772" x2="17935" y2="60598"/>
                        <a14:foregroundMark x1="7473" y1="47554" x2="9103" y2="59239"/>
                        <a14:foregroundMark x1="8696" y1="44973" x2="22418" y2="47690"/>
                        <a14:foregroundMark x1="22418" y1="47690" x2="19565" y2="58560"/>
                        <a14:foregroundMark x1="59239" y1="17799" x2="58016" y2="33016"/>
                        <a14:foregroundMark x1="58016" y1="33016" x2="56386" y2="35326"/>
                        <a14:foregroundMark x1="92391" y1="63315" x2="90082" y2="68886"/>
                        <a14:foregroundMark x1="68750" y1="91033" x2="69565" y2="93207"/>
                        <a14:backgroundMark x1="28804" y1="89538" x2="42799" y2="89538"/>
                        <a14:backgroundMark x1="60190" y1="91848" x2="20652" y2="89538"/>
                        <a14:backgroundMark x1="40353" y1="84918" x2="60326" y2="89130"/>
                        <a14:backgroundMark x1="62908" y1="93071" x2="50543" y2="83288"/>
                        <a14:backgroundMark x1="50543" y1="83288" x2="49049" y2="83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8523" y="2961771"/>
            <a:ext cx="3458827" cy="34588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23EDF28-ACC0-A4C9-F9DD-D1F2440C4963}"/>
              </a:ext>
            </a:extLst>
          </p:cNvPr>
          <p:cNvSpPr/>
          <p:nvPr/>
        </p:nvSpPr>
        <p:spPr>
          <a:xfrm>
            <a:off x="732431" y="337741"/>
            <a:ext cx="437091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latin typeface="Bahnschrift" panose="020B0502040204020203" pitchFamily="34" charset="0"/>
                <a:sym typeface="Century Gothic"/>
              </a:rPr>
              <a:t>SUMMARISING </a:t>
            </a:r>
            <a:br>
              <a:rPr lang="en-US" sz="1200" b="1" dirty="0">
                <a:latin typeface="Bahnschrift" panose="020B0502040204020203" pitchFamily="34" charset="0"/>
                <a:sym typeface="Century Gothic"/>
              </a:rPr>
            </a:br>
            <a:r>
              <a:rPr lang="en-US" sz="1800" b="1" dirty="0">
                <a:latin typeface="Bahnschrift" panose="020B0502040204020203" pitchFamily="34" charset="0"/>
                <a:sym typeface="Century Gothic"/>
              </a:rPr>
              <a:t>THE OBSERVATIONS &amp; LEARNINGS </a:t>
            </a:r>
            <a:endParaRPr lang="en-US" sz="1800" b="1" dirty="0">
              <a:latin typeface="Bahnschrift" panose="020B05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DCB702-B37C-EF86-5131-C2AEA349264B}"/>
              </a:ext>
            </a:extLst>
          </p:cNvPr>
          <p:cNvSpPr txBox="1"/>
          <p:nvPr/>
        </p:nvSpPr>
        <p:spPr>
          <a:xfrm>
            <a:off x="418762" y="5094304"/>
            <a:ext cx="29901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BRIDGE THE </a:t>
            </a:r>
            <a:r>
              <a:rPr lang="en-IN" sz="12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TRUST &amp; KNOWLEDGE GAP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F5DAA6-F7F6-345A-8BBA-41FE0D83C002}"/>
              </a:ext>
            </a:extLst>
          </p:cNvPr>
          <p:cNvSpPr txBox="1"/>
          <p:nvPr/>
        </p:nvSpPr>
        <p:spPr>
          <a:xfrm>
            <a:off x="418762" y="3871181"/>
            <a:ext cx="2766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CATEGORY CONGRUENCE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FD4845-4E57-88D6-8F52-B0B2110DC3E0}"/>
              </a:ext>
            </a:extLst>
          </p:cNvPr>
          <p:cNvSpPr txBox="1"/>
          <p:nvPr/>
        </p:nvSpPr>
        <p:spPr>
          <a:xfrm>
            <a:off x="9778788" y="3871181"/>
            <a:ext cx="19523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200" b="1" dirty="0">
                <a:solidFill>
                  <a:srgbClr val="0070C0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 CONGRUENCE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D9E5FE-7F94-3487-D9BE-9BC0D74F321C}"/>
              </a:ext>
            </a:extLst>
          </p:cNvPr>
          <p:cNvSpPr txBox="1"/>
          <p:nvPr/>
        </p:nvSpPr>
        <p:spPr>
          <a:xfrm>
            <a:off x="8964711" y="5094304"/>
            <a:ext cx="27664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IN" sz="12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BRIDGE THE RELATABILITY GAP</a:t>
            </a:r>
          </a:p>
        </p:txBody>
      </p:sp>
      <p:pic>
        <p:nvPicPr>
          <p:cNvPr id="18" name="Google Shape;432;g311fd5690fe_0_236">
            <a:extLst>
              <a:ext uri="{FF2B5EF4-FFF2-40B4-BE49-F238E27FC236}">
                <a16:creationId xmlns:a16="http://schemas.microsoft.com/office/drawing/2014/main" id="{A55F6FAE-A734-8BAB-D910-87F7645A966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r="66032" b="37897"/>
          <a:stretch/>
        </p:blipFill>
        <p:spPr>
          <a:xfrm>
            <a:off x="3827801" y="1908785"/>
            <a:ext cx="1762458" cy="10889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432;g311fd5690fe_0_236">
            <a:extLst>
              <a:ext uri="{FF2B5EF4-FFF2-40B4-BE49-F238E27FC236}">
                <a16:creationId xmlns:a16="http://schemas.microsoft.com/office/drawing/2014/main" id="{7E4D9B91-CE73-CD1E-EB5A-5828751E18E1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33839" r="32194" b="37897"/>
          <a:stretch/>
        </p:blipFill>
        <p:spPr>
          <a:xfrm>
            <a:off x="2166757" y="1941668"/>
            <a:ext cx="1673511" cy="10339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6ACC51C-EAE9-F5F4-61E0-D2C400F149C0}"/>
              </a:ext>
            </a:extLst>
          </p:cNvPr>
          <p:cNvSpPr txBox="1"/>
          <p:nvPr/>
        </p:nvSpPr>
        <p:spPr>
          <a:xfrm>
            <a:off x="3808270" y="2985607"/>
            <a:ext cx="222840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</a:rPr>
              <a:t>VALUE ADDING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8CFB37B-EFC0-1F7D-6A16-90AC41C118CB}"/>
              </a:ext>
            </a:extLst>
          </p:cNvPr>
          <p:cNvSpPr txBox="1"/>
          <p:nvPr/>
        </p:nvSpPr>
        <p:spPr>
          <a:xfrm>
            <a:off x="2088325" y="2985607"/>
            <a:ext cx="18576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</a:rPr>
              <a:t>HUMAN ELEMENT &amp; AUTHENTICITY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5A6F55-432D-7F1B-84F7-929D7F202BE5}"/>
              </a:ext>
            </a:extLst>
          </p:cNvPr>
          <p:cNvCxnSpPr>
            <a:cxnSpLocks/>
          </p:cNvCxnSpPr>
          <p:nvPr/>
        </p:nvCxnSpPr>
        <p:spPr>
          <a:xfrm flipH="1">
            <a:off x="418762" y="3737768"/>
            <a:ext cx="39845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9E20D73-9615-6CF6-BBAD-49D08C90A766}"/>
              </a:ext>
            </a:extLst>
          </p:cNvPr>
          <p:cNvCxnSpPr>
            <a:cxnSpLocks/>
          </p:cNvCxnSpPr>
          <p:nvPr/>
        </p:nvCxnSpPr>
        <p:spPr>
          <a:xfrm flipH="1">
            <a:off x="7197418" y="3795518"/>
            <a:ext cx="449254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94A0C495-0801-3EB4-3EB4-F6D48D796EB5}"/>
              </a:ext>
            </a:extLst>
          </p:cNvPr>
          <p:cNvCxnSpPr>
            <a:cxnSpLocks/>
          </p:cNvCxnSpPr>
          <p:nvPr/>
        </p:nvCxnSpPr>
        <p:spPr>
          <a:xfrm flipH="1">
            <a:off x="8369300" y="4955452"/>
            <a:ext cx="3320667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2ADC793B-C058-EBE7-5043-071F5B4108DA}"/>
              </a:ext>
            </a:extLst>
          </p:cNvPr>
          <p:cNvSpPr/>
          <p:nvPr/>
        </p:nvSpPr>
        <p:spPr>
          <a:xfrm>
            <a:off x="487342" y="1403779"/>
            <a:ext cx="5428713" cy="360291"/>
          </a:xfrm>
          <a:prstGeom prst="rect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DACA5C-67B5-F825-D2A3-FD5BB5B1A52D}"/>
              </a:ext>
            </a:extLst>
          </p:cNvPr>
          <p:cNvSpPr txBox="1"/>
          <p:nvPr/>
        </p:nvSpPr>
        <p:spPr>
          <a:xfrm>
            <a:off x="3627937" y="1422597"/>
            <a:ext cx="223318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FINANCE CREATORS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3ACC24B-E823-DE66-7AAA-6860ABA018A1}"/>
              </a:ext>
            </a:extLst>
          </p:cNvPr>
          <p:cNvSpPr/>
          <p:nvPr/>
        </p:nvSpPr>
        <p:spPr>
          <a:xfrm>
            <a:off x="6411816" y="1403779"/>
            <a:ext cx="5780183" cy="345029"/>
          </a:xfrm>
          <a:prstGeom prst="rect">
            <a:avLst/>
          </a:prstGeom>
          <a:solidFill>
            <a:srgbClr val="FDD72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CDD0065-380A-DDEB-177F-9AF1302A5AB2}"/>
              </a:ext>
            </a:extLst>
          </p:cNvPr>
          <p:cNvSpPr txBox="1"/>
          <p:nvPr/>
        </p:nvSpPr>
        <p:spPr>
          <a:xfrm>
            <a:off x="6411817" y="1401222"/>
            <a:ext cx="276644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5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ADJACENT CREATORS</a:t>
            </a:r>
          </a:p>
        </p:txBody>
      </p:sp>
      <p:pic>
        <p:nvPicPr>
          <p:cNvPr id="41" name="Picture 40">
            <a:hlinkClick r:id="rId8"/>
            <a:extLst>
              <a:ext uri="{FF2B5EF4-FFF2-40B4-BE49-F238E27FC236}">
                <a16:creationId xmlns:a16="http://schemas.microsoft.com/office/drawing/2014/main" id="{6179F874-AED7-A758-BD94-4223391985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9509" y="1917550"/>
            <a:ext cx="838392" cy="1331563"/>
          </a:xfrm>
          <a:prstGeom prst="rect">
            <a:avLst/>
          </a:prstGeom>
        </p:spPr>
      </p:pic>
      <p:pic>
        <p:nvPicPr>
          <p:cNvPr id="42" name="Picture 41">
            <a:hlinkClick r:id="rId10"/>
            <a:extLst>
              <a:ext uri="{FF2B5EF4-FFF2-40B4-BE49-F238E27FC236}">
                <a16:creationId xmlns:a16="http://schemas.microsoft.com/office/drawing/2014/main" id="{C190F8AC-EF67-B377-81AF-09E8D5EEA1A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191003" y="1909190"/>
            <a:ext cx="751542" cy="1348282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674AF7C-B86B-ADC8-B34A-9DEC411EDBE3}"/>
              </a:ext>
            </a:extLst>
          </p:cNvPr>
          <p:cNvSpPr txBox="1"/>
          <p:nvPr/>
        </p:nvSpPr>
        <p:spPr>
          <a:xfrm>
            <a:off x="7310115" y="3268064"/>
            <a:ext cx="19148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CULTURAL FIRST RESPONDERS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A619E949-E3C0-9355-8CF1-12671E6D52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690" b="48969"/>
          <a:stretch/>
        </p:blipFill>
        <p:spPr>
          <a:xfrm rot="19292596">
            <a:off x="-143946" y="680960"/>
            <a:ext cx="2054374" cy="189545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9E2513F5-E646-E8E8-4306-6BAC7DB6085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03" t="49389"/>
          <a:stretch/>
        </p:blipFill>
        <p:spPr>
          <a:xfrm rot="18847367">
            <a:off x="10239583" y="617257"/>
            <a:ext cx="2005607" cy="1879834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A8850059-BAAB-C21C-AB4E-B916E1F425AB}"/>
              </a:ext>
            </a:extLst>
          </p:cNvPr>
          <p:cNvSpPr txBox="1"/>
          <p:nvPr/>
        </p:nvSpPr>
        <p:spPr>
          <a:xfrm>
            <a:off x="8812231" y="3268064"/>
            <a:ext cx="1414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SPEAK LANGUAGE OF AUDIENCE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96ED3FC-CA84-CBD3-5069-C4EBDC99B38D}"/>
              </a:ext>
            </a:extLst>
          </p:cNvPr>
          <p:cNvSpPr txBox="1"/>
          <p:nvPr/>
        </p:nvSpPr>
        <p:spPr>
          <a:xfrm>
            <a:off x="8152117" y="5405204"/>
            <a:ext cx="3579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 as cultural translators, making brands feel more approachable, grounded &amp; connected to audience’s lived experience, while bringing a fresh, human perspective to the corporate message.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1A72134-F736-09B7-3431-59E3BC2848AA}"/>
              </a:ext>
            </a:extLst>
          </p:cNvPr>
          <p:cNvSpPr txBox="1"/>
          <p:nvPr/>
        </p:nvSpPr>
        <p:spPr>
          <a:xfrm>
            <a:off x="418762" y="5405204"/>
            <a:ext cx="342763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an environment where financial institutions might be seen as distant, corporate, or inaccessible, finance influencers humanize the process, offering not just facts, but also empathetic guidance.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5907171-4FDA-253B-EAF6-C244FCF10320}"/>
              </a:ext>
            </a:extLst>
          </p:cNvPr>
          <p:cNvSpPr txBox="1"/>
          <p:nvPr/>
        </p:nvSpPr>
        <p:spPr>
          <a:xfrm>
            <a:off x="418762" y="4164406"/>
            <a:ext cx="3634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Content addresses the intent-driven, results-oriented mindset of viewers who are focused on making informed, often high-stakes, financial decisions.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CFBF0D0-865C-1F41-1C98-86150255D66C}"/>
              </a:ext>
            </a:extLst>
          </p:cNvPr>
          <p:cNvSpPr txBox="1"/>
          <p:nvPr/>
        </p:nvSpPr>
        <p:spPr>
          <a:xfrm>
            <a:off x="8272323" y="4164406"/>
            <a:ext cx="3458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Prioritize emotional connection, shared experiences, tapping into the core of what the audience is thinking, feeling, and experiencing in the moment.</a:t>
            </a:r>
            <a:endParaRPr lang="en-IN" sz="12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3" name="Google Shape;432;g311fd5690fe_0_236">
            <a:extLst>
              <a:ext uri="{FF2B5EF4-FFF2-40B4-BE49-F238E27FC236}">
                <a16:creationId xmlns:a16="http://schemas.microsoft.com/office/drawing/2014/main" id="{3D6B2AE5-EDEE-1627-C63E-4AFBEFD043F3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67398" r="9" b="37897"/>
          <a:stretch/>
        </p:blipFill>
        <p:spPr>
          <a:xfrm>
            <a:off x="465052" y="1929959"/>
            <a:ext cx="1662489" cy="107051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FA3504-8320-B968-58E9-A1DDE2309F3F}"/>
              </a:ext>
            </a:extLst>
          </p:cNvPr>
          <p:cNvSpPr txBox="1"/>
          <p:nvPr/>
        </p:nvSpPr>
        <p:spPr>
          <a:xfrm>
            <a:off x="482514" y="2985607"/>
            <a:ext cx="14893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dirty="0">
                <a:highlight>
                  <a:srgbClr val="FFFF00"/>
                </a:highlight>
                <a:latin typeface="Bahnschrift" panose="020B0502040204020203" pitchFamily="34" charset="0"/>
              </a:rPr>
              <a:t>CAPTURING ESSENCE OF KEY MOMENTS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2B736F9-FFD1-2EE2-4E08-ED0F1637592B}"/>
              </a:ext>
            </a:extLst>
          </p:cNvPr>
          <p:cNvSpPr txBox="1"/>
          <p:nvPr/>
        </p:nvSpPr>
        <p:spPr>
          <a:xfrm>
            <a:off x="10089874" y="3268064"/>
            <a:ext cx="1414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PRIORATISE SHARED EXPERIENCES</a:t>
            </a:r>
          </a:p>
        </p:txBody>
      </p:sp>
    </p:spTree>
    <p:extLst>
      <p:ext uri="{BB962C8B-B14F-4D97-AF65-F5344CB8AC3E}">
        <p14:creationId xmlns:p14="http://schemas.microsoft.com/office/powerpoint/2010/main" val="22438083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43692" y="169817"/>
            <a:ext cx="11887063" cy="5735224"/>
          </a:xfrm>
          <a:prstGeom prst="rect">
            <a:avLst/>
          </a:prstGeom>
          <a:solidFill>
            <a:srgbClr val="E63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Rectangle 2"/>
          <p:cNvSpPr/>
          <p:nvPr/>
        </p:nvSpPr>
        <p:spPr>
          <a:xfrm>
            <a:off x="4255634" y="2897872"/>
            <a:ext cx="377802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GB" sz="6000" b="1" dirty="0">
                <a:solidFill>
                  <a:schemeClr val="bg1"/>
                </a:solidFill>
                <a:latin typeface="Bahnschrift SemiCondensed" panose="020B0502040204020203" pitchFamily="34" charset="0"/>
              </a:rPr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EB8CC8-E88D-D09F-D935-26C7620655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479" y="5950572"/>
            <a:ext cx="2456935" cy="73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400517"/>
      </p:ext>
    </p:extLst>
  </p:cSld>
  <p:clrMapOvr>
    <a:masterClrMapping/>
  </p:clrMapOvr>
  <p:transition spd="slow">
    <p:push dir="u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1EBF5C5-1374-6D88-ECC3-15332584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71ED4B5-092A-4668-C094-16F791DE23A1}"/>
              </a:ext>
            </a:extLst>
          </p:cNvPr>
          <p:cNvCxnSpPr>
            <a:cxnSpLocks/>
          </p:cNvCxnSpPr>
          <p:nvPr/>
        </p:nvCxnSpPr>
        <p:spPr>
          <a:xfrm>
            <a:off x="8079297" y="930697"/>
            <a:ext cx="0" cy="59273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230DEF-C685-08C6-4EB3-7DBA340628A3}"/>
              </a:ext>
            </a:extLst>
          </p:cNvPr>
          <p:cNvCxnSpPr>
            <a:cxnSpLocks/>
          </p:cNvCxnSpPr>
          <p:nvPr/>
        </p:nvCxnSpPr>
        <p:spPr>
          <a:xfrm>
            <a:off x="3888034" y="891588"/>
            <a:ext cx="0" cy="59664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43BC2B7-2935-05FB-45F7-8A93E1FA5982}"/>
              </a:ext>
            </a:extLst>
          </p:cNvPr>
          <p:cNvSpPr txBox="1"/>
          <p:nvPr/>
        </p:nvSpPr>
        <p:spPr>
          <a:xfrm>
            <a:off x="897969" y="745906"/>
            <a:ext cx="21976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872AFCB-65FA-B244-3C23-A10DE8B27716}"/>
              </a:ext>
            </a:extLst>
          </p:cNvPr>
          <p:cNvSpPr txBox="1"/>
          <p:nvPr/>
        </p:nvSpPr>
        <p:spPr>
          <a:xfrm>
            <a:off x="3999259" y="830843"/>
            <a:ext cx="199245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  <a:endParaRPr lang="en-IN" sz="1200" b="1" dirty="0">
              <a:highlight>
                <a:srgbClr val="FFFF00"/>
              </a:highlight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06E05A-256A-1BFE-2325-D443AAD68636}"/>
              </a:ext>
            </a:extLst>
          </p:cNvPr>
          <p:cNvSpPr txBox="1"/>
          <p:nvPr/>
        </p:nvSpPr>
        <p:spPr>
          <a:xfrm>
            <a:off x="8192742" y="891588"/>
            <a:ext cx="36051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CAMPAIGNS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F5E21E-9955-E098-9113-C272BFEB6000}"/>
              </a:ext>
            </a:extLst>
          </p:cNvPr>
          <p:cNvSpPr txBox="1"/>
          <p:nvPr/>
        </p:nvSpPr>
        <p:spPr>
          <a:xfrm>
            <a:off x="471621" y="306980"/>
            <a:ext cx="64939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ATTRACT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627F49-664F-2302-148E-83042471C2F4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6965574" y="476257"/>
            <a:ext cx="5226426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peech Bubble: Rectangle 28">
            <a:extLst>
              <a:ext uri="{FF2B5EF4-FFF2-40B4-BE49-F238E27FC236}">
                <a16:creationId xmlns:a16="http://schemas.microsoft.com/office/drawing/2014/main" id="{6DBF8C30-B1E3-C909-96BB-359EB5B3E547}"/>
              </a:ext>
            </a:extLst>
          </p:cNvPr>
          <p:cNvSpPr/>
          <p:nvPr/>
        </p:nvSpPr>
        <p:spPr>
          <a:xfrm rot="10800000">
            <a:off x="535834" y="4004410"/>
            <a:ext cx="2574926" cy="589745"/>
          </a:xfrm>
          <a:prstGeom prst="wedgeRectCallout">
            <a:avLst>
              <a:gd name="adj1" fmla="val -263"/>
              <a:gd name="adj2" fmla="val 7824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48" name="Online Media 24" title="LIC Agent Film - Farm Worker (Hindi) | एलआईसी एजेंट फ़िल्म - खेतिहर मज़दूर">
            <a:hlinkClick r:id="" action="ppaction://media"/>
            <a:extLst>
              <a:ext uri="{FF2B5EF4-FFF2-40B4-BE49-F238E27FC236}">
                <a16:creationId xmlns:a16="http://schemas.microsoft.com/office/drawing/2014/main" id="{51790910-A843-41E0-8E2D-2198DB9325B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4"/>
          <a:stretch>
            <a:fillRect/>
          </a:stretch>
        </p:blipFill>
        <p:spPr>
          <a:xfrm>
            <a:off x="370557" y="1485251"/>
            <a:ext cx="1521280" cy="859523"/>
          </a:xfrm>
          <a:prstGeom prst="rect">
            <a:avLst/>
          </a:prstGeom>
        </p:spPr>
      </p:pic>
      <p:pic>
        <p:nvPicPr>
          <p:cNvPr id="57" name="Online Media 18" title="LIC Agent Film - Housewife (Hindi)">
            <a:hlinkClick r:id="" action="ppaction://media"/>
            <a:extLst>
              <a:ext uri="{FF2B5EF4-FFF2-40B4-BE49-F238E27FC236}">
                <a16:creationId xmlns:a16="http://schemas.microsoft.com/office/drawing/2014/main" id="{BAB3005F-DC70-46D4-AE9E-8B29622F0CA7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5"/>
          <a:stretch>
            <a:fillRect/>
          </a:stretch>
        </p:blipFill>
        <p:spPr>
          <a:xfrm>
            <a:off x="2090926" y="1485251"/>
            <a:ext cx="1521280" cy="859523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D67358D5-52B9-4987-A144-4DE77A0C90F8}"/>
              </a:ext>
            </a:extLst>
          </p:cNvPr>
          <p:cNvSpPr txBox="1"/>
          <p:nvPr/>
        </p:nvSpPr>
        <p:spPr>
          <a:xfrm>
            <a:off x="450632" y="2366679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FARMERS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E0B96FCF-1CFF-46CA-A389-B807D720997C}"/>
              </a:ext>
            </a:extLst>
          </p:cNvPr>
          <p:cNvSpPr txBox="1"/>
          <p:nvPr/>
        </p:nvSpPr>
        <p:spPr>
          <a:xfrm>
            <a:off x="2171000" y="2361465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 WIVES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4" name="Online Media 1" title="LIC Agent - Development Officer (Hindi)">
            <a:hlinkClick r:id="" action="ppaction://media"/>
            <a:extLst>
              <a:ext uri="{FF2B5EF4-FFF2-40B4-BE49-F238E27FC236}">
                <a16:creationId xmlns:a16="http://schemas.microsoft.com/office/drawing/2014/main" id="{553F40C9-DF04-42F3-B7DC-742769514D7E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6"/>
          <a:stretch>
            <a:fillRect/>
          </a:stretch>
        </p:blipFill>
        <p:spPr>
          <a:xfrm>
            <a:off x="2059237" y="2818370"/>
            <a:ext cx="1521279" cy="859523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0E65A735-C2E6-4974-8841-8D0663E9918A}"/>
              </a:ext>
            </a:extLst>
          </p:cNvPr>
          <p:cNvSpPr txBox="1"/>
          <p:nvPr/>
        </p:nvSpPr>
        <p:spPr>
          <a:xfrm>
            <a:off x="243267" y="5998714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PRIDE IN BEING ADVISOR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A51D818-0BFA-4F18-B726-53A7CD55EB8F}"/>
              </a:ext>
            </a:extLst>
          </p:cNvPr>
          <p:cNvSpPr txBox="1"/>
          <p:nvPr/>
        </p:nvSpPr>
        <p:spPr>
          <a:xfrm>
            <a:off x="635497" y="4092612"/>
            <a:ext cx="24752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need not be an finance expert and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anyone can be an insurance advisor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8" name="Online Media 1" title="LIC - Guess My Dad's Profession - Hindi (90 secs) | हिंदी (90 सेकंड)">
            <a:hlinkClick r:id="" action="ppaction://media"/>
            <a:extLst>
              <a:ext uri="{FF2B5EF4-FFF2-40B4-BE49-F238E27FC236}">
                <a16:creationId xmlns:a16="http://schemas.microsoft.com/office/drawing/2014/main" id="{6C8D69D1-D55A-45A2-B94F-7D70FB9D85B8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7"/>
          <a:stretch>
            <a:fillRect/>
          </a:stretch>
        </p:blipFill>
        <p:spPr>
          <a:xfrm>
            <a:off x="315565" y="5082061"/>
            <a:ext cx="1530314" cy="864627"/>
          </a:xfrm>
          <a:prstGeom prst="rect">
            <a:avLst/>
          </a:prstGeom>
        </p:spPr>
      </p:pic>
      <p:sp>
        <p:nvSpPr>
          <p:cNvPr id="69" name="Speech Bubble: Rectangle 68">
            <a:extLst>
              <a:ext uri="{FF2B5EF4-FFF2-40B4-BE49-F238E27FC236}">
                <a16:creationId xmlns:a16="http://schemas.microsoft.com/office/drawing/2014/main" id="{EC94D6C2-1F1D-4CDB-AEEE-32FB31614289}"/>
              </a:ext>
            </a:extLst>
          </p:cNvPr>
          <p:cNvSpPr/>
          <p:nvPr/>
        </p:nvSpPr>
        <p:spPr>
          <a:xfrm rot="10800000">
            <a:off x="2004928" y="5129653"/>
            <a:ext cx="1645972" cy="769440"/>
          </a:xfrm>
          <a:prstGeom prst="wedgeRectCallout">
            <a:avLst>
              <a:gd name="adj1" fmla="val 64241"/>
              <a:gd name="adj2" fmla="val 3533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CE5B3F3A-E4DC-4EAA-B22B-6C2DABAEB986}"/>
              </a:ext>
            </a:extLst>
          </p:cNvPr>
          <p:cNvSpPr txBox="1"/>
          <p:nvPr/>
        </p:nvSpPr>
        <p:spPr>
          <a:xfrm>
            <a:off x="2064606" y="5129654"/>
            <a:ext cx="16459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a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NOBLE profession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protecting others future in same lines to that of soldiers or police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9E606AD3-E4D2-4F84-BC7D-E9AAC925873A}"/>
              </a:ext>
            </a:extLst>
          </p:cNvPr>
          <p:cNvSpPr txBox="1"/>
          <p:nvPr/>
        </p:nvSpPr>
        <p:spPr>
          <a:xfrm>
            <a:off x="2038887" y="3742251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UNEMPLOYED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2" name="Online Media 2" title="Be an LIC agent - Hindi">
            <a:hlinkClick r:id="" action="ppaction://media"/>
            <a:extLst>
              <a:ext uri="{FF2B5EF4-FFF2-40B4-BE49-F238E27FC236}">
                <a16:creationId xmlns:a16="http://schemas.microsoft.com/office/drawing/2014/main" id="{530D87BE-7EFB-4E1C-9DF6-2DC5BAE3D968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 rotWithShape="1">
          <a:blip r:embed="rId18"/>
          <a:srcRect t="9923" b="9644"/>
          <a:stretch/>
        </p:blipFill>
        <p:spPr>
          <a:xfrm>
            <a:off x="6096000" y="1237105"/>
            <a:ext cx="1804415" cy="1088501"/>
          </a:xfrm>
          <a:prstGeom prst="rect">
            <a:avLst/>
          </a:prstGeom>
        </p:spPr>
      </p:pic>
      <p:sp>
        <p:nvSpPr>
          <p:cNvPr id="73" name="Speech Bubble: Rectangle 72">
            <a:extLst>
              <a:ext uri="{FF2B5EF4-FFF2-40B4-BE49-F238E27FC236}">
                <a16:creationId xmlns:a16="http://schemas.microsoft.com/office/drawing/2014/main" id="{A7AE201A-3F61-4B59-8B24-4E247340B1DA}"/>
              </a:ext>
            </a:extLst>
          </p:cNvPr>
          <p:cNvSpPr/>
          <p:nvPr/>
        </p:nvSpPr>
        <p:spPr>
          <a:xfrm rot="10800000">
            <a:off x="4272085" y="1310644"/>
            <a:ext cx="1645972" cy="600164"/>
          </a:xfrm>
          <a:prstGeom prst="wedgeRectCallout">
            <a:avLst>
              <a:gd name="adj1" fmla="val -65579"/>
              <a:gd name="adj2" fmla="val 656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A809D6E-04E7-49A4-BF90-1BE1B67F56FB}"/>
              </a:ext>
            </a:extLst>
          </p:cNvPr>
          <p:cNvSpPr txBox="1"/>
          <p:nvPr/>
        </p:nvSpPr>
        <p:spPr>
          <a:xfrm>
            <a:off x="4331763" y="1310645"/>
            <a:ext cx="164597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 than your 9-5 Job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because you work on your own terms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5" name="Online Media 2" title="LIC - Get Ready to Startup - स्टार्टअप के लिए तैयार हो जाओ - Hindi (30 Seconds)">
            <a:hlinkClick r:id="" action="ppaction://media"/>
            <a:extLst>
              <a:ext uri="{FF2B5EF4-FFF2-40B4-BE49-F238E27FC236}">
                <a16:creationId xmlns:a16="http://schemas.microsoft.com/office/drawing/2014/main" id="{020881C4-B495-408E-906E-DC3B21A82F54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9"/>
          <a:stretch>
            <a:fillRect/>
          </a:stretch>
        </p:blipFill>
        <p:spPr>
          <a:xfrm>
            <a:off x="4125169" y="2762193"/>
            <a:ext cx="1971853" cy="1114097"/>
          </a:xfrm>
          <a:prstGeom prst="rect">
            <a:avLst/>
          </a:prstGeom>
        </p:spPr>
      </p:pic>
      <p:sp>
        <p:nvSpPr>
          <p:cNvPr id="78" name="Speech Bubble: Rectangle 77">
            <a:extLst>
              <a:ext uri="{FF2B5EF4-FFF2-40B4-BE49-F238E27FC236}">
                <a16:creationId xmlns:a16="http://schemas.microsoft.com/office/drawing/2014/main" id="{439D7CD4-192E-451E-B2BE-3B7B691D7CD8}"/>
              </a:ext>
            </a:extLst>
          </p:cNvPr>
          <p:cNvSpPr/>
          <p:nvPr/>
        </p:nvSpPr>
        <p:spPr>
          <a:xfrm rot="10800000">
            <a:off x="6251582" y="3019128"/>
            <a:ext cx="1645972" cy="769440"/>
          </a:xfrm>
          <a:prstGeom prst="wedgeRectCallout">
            <a:avLst>
              <a:gd name="adj1" fmla="val 64241"/>
              <a:gd name="adj2" fmla="val 3533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FF9D088-E2C9-4F13-BFAF-BD41714BDE83}"/>
              </a:ext>
            </a:extLst>
          </p:cNvPr>
          <p:cNvSpPr txBox="1"/>
          <p:nvPr/>
        </p:nvSpPr>
        <p:spPr>
          <a:xfrm>
            <a:off x="6275904" y="3103766"/>
            <a:ext cx="164597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Easy to establish business with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 investment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unlimited possibilities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FB4263E7-DF14-4D80-95D3-B2447EA86AF6}"/>
              </a:ext>
            </a:extLst>
          </p:cNvPr>
          <p:cNvSpPr txBox="1"/>
          <p:nvPr/>
        </p:nvSpPr>
        <p:spPr>
          <a:xfrm>
            <a:off x="6186607" y="2397149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Freedom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B0E72F8-6BBC-4660-BCBC-0C29655AB1CB}"/>
              </a:ext>
            </a:extLst>
          </p:cNvPr>
          <p:cNvSpPr txBox="1"/>
          <p:nvPr/>
        </p:nvSpPr>
        <p:spPr>
          <a:xfrm>
            <a:off x="4291359" y="3939337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Promoted as a Business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2" name="Online Media 3" title="Mummy Ki Apni Pehchan | A story inspired by Mothers and SBI Life - Life Mitras">
            <a:hlinkClick r:id="" action="ppaction://media"/>
            <a:extLst>
              <a:ext uri="{FF2B5EF4-FFF2-40B4-BE49-F238E27FC236}">
                <a16:creationId xmlns:a16="http://schemas.microsoft.com/office/drawing/2014/main" id="{0C01DFBF-A436-44D0-BB7D-22ED68B58614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20"/>
          <a:stretch>
            <a:fillRect/>
          </a:stretch>
        </p:blipFill>
        <p:spPr>
          <a:xfrm>
            <a:off x="322950" y="2833684"/>
            <a:ext cx="1521277" cy="859522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9F3D5234-48A4-480D-9C02-523BD47FE897}"/>
              </a:ext>
            </a:extLst>
          </p:cNvPr>
          <p:cNvSpPr txBox="1"/>
          <p:nvPr/>
        </p:nvSpPr>
        <p:spPr>
          <a:xfrm>
            <a:off x="507137" y="3729477"/>
            <a:ext cx="105448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MOMS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4" name="Online Media 11" title="ICICI Pru - Great opportunity for tax consultants (30 secs)">
            <a:hlinkClick r:id="" action="ppaction://media"/>
            <a:extLst>
              <a:ext uri="{FF2B5EF4-FFF2-40B4-BE49-F238E27FC236}">
                <a16:creationId xmlns:a16="http://schemas.microsoft.com/office/drawing/2014/main" id="{8ABA03DD-5A64-4BBD-9197-19D0CC4CA4C1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1"/>
          <a:stretch>
            <a:fillRect/>
          </a:stretch>
        </p:blipFill>
        <p:spPr>
          <a:xfrm>
            <a:off x="6104601" y="4341859"/>
            <a:ext cx="1721945" cy="972899"/>
          </a:xfrm>
          <a:prstGeom prst="rect">
            <a:avLst/>
          </a:prstGeom>
        </p:spPr>
      </p:pic>
      <p:pic>
        <p:nvPicPr>
          <p:cNvPr id="85" name="Online Media 12" title="ICICI Pru - Great opportunity for real estate agents (30 secs)">
            <a:hlinkClick r:id="" action="ppaction://media"/>
            <a:extLst>
              <a:ext uri="{FF2B5EF4-FFF2-40B4-BE49-F238E27FC236}">
                <a16:creationId xmlns:a16="http://schemas.microsoft.com/office/drawing/2014/main" id="{84484C0D-556B-4FB5-B987-7FFE69397A38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2"/>
          <a:stretch>
            <a:fillRect/>
          </a:stretch>
        </p:blipFill>
        <p:spPr>
          <a:xfrm>
            <a:off x="4143116" y="4341600"/>
            <a:ext cx="1721945" cy="972899"/>
          </a:xfrm>
          <a:prstGeom prst="rect">
            <a:avLst/>
          </a:prstGeom>
        </p:spPr>
      </p:pic>
      <p:sp>
        <p:nvSpPr>
          <p:cNvPr id="86" name="Speech Bubble: Rectangle 85">
            <a:extLst>
              <a:ext uri="{FF2B5EF4-FFF2-40B4-BE49-F238E27FC236}">
                <a16:creationId xmlns:a16="http://schemas.microsoft.com/office/drawing/2014/main" id="{A5E8F127-1E23-4E9C-8879-DDB2522FED81}"/>
              </a:ext>
            </a:extLst>
          </p:cNvPr>
          <p:cNvSpPr/>
          <p:nvPr/>
        </p:nvSpPr>
        <p:spPr>
          <a:xfrm rot="10800000">
            <a:off x="4456164" y="5830589"/>
            <a:ext cx="2908849" cy="499391"/>
          </a:xfrm>
          <a:prstGeom prst="wedgeRectCallout">
            <a:avLst>
              <a:gd name="adj1" fmla="val -263"/>
              <a:gd name="adj2" fmla="val 7824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6690064-A723-4360-BA2F-433625406CDE}"/>
              </a:ext>
            </a:extLst>
          </p:cNvPr>
          <p:cNvSpPr txBox="1"/>
          <p:nvPr/>
        </p:nvSpPr>
        <p:spPr>
          <a:xfrm>
            <a:off x="4469025" y="5899093"/>
            <a:ext cx="29889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you’re already a consultant, then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expand your portfolio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services by adding insurance to it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E12C1D1-431E-4526-B72F-E00D212A42E0}"/>
              </a:ext>
            </a:extLst>
          </p:cNvPr>
          <p:cNvSpPr txBox="1"/>
          <p:nvPr/>
        </p:nvSpPr>
        <p:spPr>
          <a:xfrm>
            <a:off x="4746593" y="5450276"/>
            <a:ext cx="23781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INCOME FOR CONSULTANTS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0" name="Online Media 7" title="Bharose Ka Advisor!">
            <a:hlinkClick r:id="" action="ppaction://media"/>
            <a:extLst>
              <a:ext uri="{FF2B5EF4-FFF2-40B4-BE49-F238E27FC236}">
                <a16:creationId xmlns:a16="http://schemas.microsoft.com/office/drawing/2014/main" id="{15CBF8AF-0A6F-4ACC-8F0E-DA01B2449FBC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3"/>
          <a:stretch>
            <a:fillRect/>
          </a:stretch>
        </p:blipFill>
        <p:spPr>
          <a:xfrm>
            <a:off x="8329964" y="1791956"/>
            <a:ext cx="1646579" cy="930317"/>
          </a:xfrm>
          <a:prstGeom prst="rect">
            <a:avLst/>
          </a:prstGeom>
        </p:spPr>
      </p:pic>
      <p:pic>
        <p:nvPicPr>
          <p:cNvPr id="91" name="Online Media 9" title="Embrace your nature to nurture different families as a #BharoseKaAdvisor 😌">
            <a:hlinkClick r:id="" action="ppaction://media"/>
            <a:extLst>
              <a:ext uri="{FF2B5EF4-FFF2-40B4-BE49-F238E27FC236}">
                <a16:creationId xmlns:a16="http://schemas.microsoft.com/office/drawing/2014/main" id="{FDE3F129-E7B1-4C10-816A-BB6A1C330A09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24"/>
          <a:stretch>
            <a:fillRect/>
          </a:stretch>
        </p:blipFill>
        <p:spPr>
          <a:xfrm>
            <a:off x="10246035" y="1791956"/>
            <a:ext cx="1646579" cy="930317"/>
          </a:xfrm>
          <a:prstGeom prst="rect">
            <a:avLst/>
          </a:prstGeom>
        </p:spPr>
      </p:pic>
      <p:pic>
        <p:nvPicPr>
          <p:cNvPr id="92" name="Picture 2">
            <a:extLst>
              <a:ext uri="{FF2B5EF4-FFF2-40B4-BE49-F238E27FC236}">
                <a16:creationId xmlns:a16="http://schemas.microsoft.com/office/drawing/2014/main" id="{7D7D0850-DE3C-4EDA-ABB6-83B9695B3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7168" y="1543067"/>
            <a:ext cx="577734" cy="1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3" name="Picture 2">
            <a:extLst>
              <a:ext uri="{FF2B5EF4-FFF2-40B4-BE49-F238E27FC236}">
                <a16:creationId xmlns:a16="http://schemas.microsoft.com/office/drawing/2014/main" id="{4A491C11-1494-4518-88F6-D56998E57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804" y="1565506"/>
            <a:ext cx="577734" cy="1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2" descr="LIC logo vector SVG, PNG download free">
            <a:extLst>
              <a:ext uri="{FF2B5EF4-FFF2-40B4-BE49-F238E27FC236}">
                <a16:creationId xmlns:a16="http://schemas.microsoft.com/office/drawing/2014/main" id="{DC6E424C-D0D7-4667-932E-CF6F369546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370557" y="1274437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LIC logo vector SVG, PNG download free">
            <a:extLst>
              <a:ext uri="{FF2B5EF4-FFF2-40B4-BE49-F238E27FC236}">
                <a16:creationId xmlns:a16="http://schemas.microsoft.com/office/drawing/2014/main" id="{03AFEE79-A308-47CE-A8BE-C986AAD2F6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3295992" y="1312054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LIC logo vector SVG, PNG download free">
            <a:extLst>
              <a:ext uri="{FF2B5EF4-FFF2-40B4-BE49-F238E27FC236}">
                <a16:creationId xmlns:a16="http://schemas.microsoft.com/office/drawing/2014/main" id="{AF4058BA-64FC-4D80-B199-6067216499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3273489" y="2632431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">
            <a:extLst>
              <a:ext uri="{FF2B5EF4-FFF2-40B4-BE49-F238E27FC236}">
                <a16:creationId xmlns:a16="http://schemas.microsoft.com/office/drawing/2014/main" id="{640F50B5-8ED3-445F-AAC1-1237573AD2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386" y="2668361"/>
            <a:ext cx="375592" cy="1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2" descr="LIC logo vector SVG, PNG download free">
            <a:extLst>
              <a:ext uri="{FF2B5EF4-FFF2-40B4-BE49-F238E27FC236}">
                <a16:creationId xmlns:a16="http://schemas.microsoft.com/office/drawing/2014/main" id="{2C747D81-9B65-40B2-BFE4-88DF86BC8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7529918" y="1067829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0" name="Picture 2" descr="LIC logo vector SVG, PNG download free">
            <a:extLst>
              <a:ext uri="{FF2B5EF4-FFF2-40B4-BE49-F238E27FC236}">
                <a16:creationId xmlns:a16="http://schemas.microsoft.com/office/drawing/2014/main" id="{458D3B12-1656-4610-9BCE-CF7A41166D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4153426" y="2568072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AD5A0E2F-4558-47CB-8C45-AAB3D34F0AD5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t="38368" b="39195"/>
          <a:stretch/>
        </p:blipFill>
        <p:spPr>
          <a:xfrm>
            <a:off x="4125169" y="4176726"/>
            <a:ext cx="503543" cy="112979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CA25D835-D83E-40DF-A75D-BF28A7A843A7}"/>
              </a:ext>
            </a:extLst>
          </p:cNvPr>
          <p:cNvPicPr>
            <a:picLocks noChangeAspect="1"/>
          </p:cNvPicPr>
          <p:nvPr/>
        </p:nvPicPr>
        <p:blipFill rotWithShape="1">
          <a:blip r:embed="rId28"/>
          <a:srcRect t="38368" b="39195"/>
          <a:stretch/>
        </p:blipFill>
        <p:spPr>
          <a:xfrm>
            <a:off x="7302022" y="4176726"/>
            <a:ext cx="503543" cy="112979"/>
          </a:xfrm>
          <a:prstGeom prst="rect">
            <a:avLst/>
          </a:prstGeom>
        </p:spPr>
      </p:pic>
      <p:sp>
        <p:nvSpPr>
          <p:cNvPr id="103" name="Speech Bubble: Rectangle 102">
            <a:extLst>
              <a:ext uri="{FF2B5EF4-FFF2-40B4-BE49-F238E27FC236}">
                <a16:creationId xmlns:a16="http://schemas.microsoft.com/office/drawing/2014/main" id="{3FFB08D7-9BF2-4E7F-8E62-7C118E8A8720}"/>
              </a:ext>
            </a:extLst>
          </p:cNvPr>
          <p:cNvSpPr/>
          <p:nvPr/>
        </p:nvSpPr>
        <p:spPr>
          <a:xfrm rot="10800000">
            <a:off x="8424477" y="2865642"/>
            <a:ext cx="3325877" cy="743403"/>
          </a:xfrm>
          <a:prstGeom prst="wedgeRectCallout">
            <a:avLst>
              <a:gd name="adj1" fmla="val 36576"/>
              <a:gd name="adj2" fmla="val 8320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75B96B30-ADA6-4AAA-8059-EB3493440BF9}"/>
              </a:ext>
            </a:extLst>
          </p:cNvPr>
          <p:cNvSpPr txBox="1"/>
          <p:nvPr/>
        </p:nvSpPr>
        <p:spPr>
          <a:xfrm>
            <a:off x="8493144" y="2950281"/>
            <a:ext cx="325721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Always-on campaign like #BharoseKaAdvisor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positioning the advisor as a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larger-than-life figure who secures others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inspiring more to become one  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13B0F97-20AF-48E0-871B-7534ED7E7E6F}"/>
              </a:ext>
            </a:extLst>
          </p:cNvPr>
          <p:cNvSpPr txBox="1"/>
          <p:nvPr/>
        </p:nvSpPr>
        <p:spPr>
          <a:xfrm>
            <a:off x="42389" y="6558016"/>
            <a:ext cx="38456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that all the TVC/DVCs are also dubbed in vernacular languages 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8" name="Online Media 3" title="The #BharoseKaTour got us grooving to the rhythm of bharosa! 💃🕺">
            <a:hlinkClick r:id="" action="ppaction://media"/>
            <a:extLst>
              <a:ext uri="{FF2B5EF4-FFF2-40B4-BE49-F238E27FC236}">
                <a16:creationId xmlns:a16="http://schemas.microsoft.com/office/drawing/2014/main" id="{CA0F97C4-E0C6-4966-8DC5-06B28F66F60B}"/>
              </a:ext>
            </a:extLst>
          </p:cNvPr>
          <p:cNvPicPr>
            <a:picLocks noRot="1" noChangeAspect="1"/>
          </p:cNvPicPr>
          <p:nvPr>
            <a:videoFile r:link="rId12"/>
          </p:nvPr>
        </p:nvPicPr>
        <p:blipFill>
          <a:blip r:embed="rId29"/>
          <a:stretch>
            <a:fillRect/>
          </a:stretch>
        </p:blipFill>
        <p:spPr>
          <a:xfrm>
            <a:off x="8413378" y="4225113"/>
            <a:ext cx="957407" cy="1694526"/>
          </a:xfrm>
          <a:prstGeom prst="rect">
            <a:avLst/>
          </a:prstGeom>
        </p:spPr>
      </p:pic>
      <p:pic>
        <p:nvPicPr>
          <p:cNvPr id="109" name="Picture 2">
            <a:extLst>
              <a:ext uri="{FF2B5EF4-FFF2-40B4-BE49-F238E27FC236}">
                <a16:creationId xmlns:a16="http://schemas.microsoft.com/office/drawing/2014/main" id="{0670B581-DFB1-45CE-84D9-489C53F1C7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946" y="4234376"/>
            <a:ext cx="577734" cy="1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" name="Speech Bubble: Rectangle 109">
            <a:extLst>
              <a:ext uri="{FF2B5EF4-FFF2-40B4-BE49-F238E27FC236}">
                <a16:creationId xmlns:a16="http://schemas.microsoft.com/office/drawing/2014/main" id="{13D848C7-9980-443F-B48B-D9704EACD928}"/>
              </a:ext>
            </a:extLst>
          </p:cNvPr>
          <p:cNvSpPr/>
          <p:nvPr/>
        </p:nvSpPr>
        <p:spPr>
          <a:xfrm rot="10800000">
            <a:off x="9764792" y="4577491"/>
            <a:ext cx="2127504" cy="1192634"/>
          </a:xfrm>
          <a:prstGeom prst="wedgeRectCallout">
            <a:avLst>
              <a:gd name="adj1" fmla="val 64241"/>
              <a:gd name="adj2" fmla="val 3533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C04A96F7-D92D-427C-A0B5-58408B8955E4}"/>
              </a:ext>
            </a:extLst>
          </p:cNvPr>
          <p:cNvSpPr txBox="1"/>
          <p:nvPr/>
        </p:nvSpPr>
        <p:spPr>
          <a:xfrm>
            <a:off x="9789113" y="4662131"/>
            <a:ext cx="21275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events like #BharoseKaTour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celebrate top advisors and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showcase their success and perks of being advisor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inspiring others through digital sneak-peek shorts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07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5" dur="1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video>
              <p:cMediaNode vol="80000">
                <p:cTn id="56" fill="hold" display="0">
                  <p:stCondLst>
                    <p:cond delay="indefinite"/>
                  </p:stCondLst>
                </p:cTn>
                <p:tgtEl>
                  <p:spTgt spid="48"/>
                </p:tgtEl>
              </p:cMediaNode>
            </p:vide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1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video>
              <p:cMediaNode vol="80000">
                <p:cTn id="62" fill="hold" display="0">
                  <p:stCondLst>
                    <p:cond delay="indefinite"/>
                  </p:stCondLst>
                </p:cTn>
                <p:tgtEl>
                  <p:spTgt spid="57"/>
                </p:tgtEl>
              </p:cMediaNode>
            </p:vide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7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</p:cTn>
                <p:tgtEl>
                  <p:spTgt spid="64"/>
                </p:tgtEl>
              </p:cMediaNode>
            </p:video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3" dur="1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video>
              <p:cMediaNode vol="80000">
                <p:cTn id="74" fill="hold" display="0">
                  <p:stCondLst>
                    <p:cond delay="indefinite"/>
                  </p:stCondLst>
                </p:cTn>
                <p:tgtEl>
                  <p:spTgt spid="68"/>
                </p:tgtEl>
              </p:cMediaNode>
            </p:video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9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"/>
                  </p:tgtEl>
                </p:cond>
              </p:nextCondLst>
            </p:seq>
            <p:video>
              <p:cMediaNode vol="80000">
                <p:cTn id="80" fill="hold" display="0">
                  <p:stCondLst>
                    <p:cond delay="indefinite"/>
                  </p:stCondLst>
                </p:cTn>
                <p:tgtEl>
                  <p:spTgt spid="72"/>
                </p:tgtEl>
              </p:cMediaNode>
            </p:video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5" dur="1" fill="hold"/>
                                        <p:tgtEl>
                                          <p:spTgt spid="7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video>
              <p:cMediaNode vol="80000">
                <p:cTn id="86" fill="hold" display="0">
                  <p:stCondLst>
                    <p:cond delay="indefinite"/>
                  </p:stCondLst>
                </p:cTn>
                <p:tgtEl>
                  <p:spTgt spid="75"/>
                </p:tgtEl>
              </p:cMediaNode>
            </p:video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1" dur="1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video>
              <p:cMediaNode vol="80000">
                <p:cTn id="92" fill="hold" display="0">
                  <p:stCondLst>
                    <p:cond delay="indefinite"/>
                  </p:stCondLst>
                </p:cTn>
                <p:tgtEl>
                  <p:spTgt spid="82"/>
                </p:tgtEl>
              </p:cMediaNode>
            </p:vide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7" dur="1" fill="hold"/>
                                        <p:tgtEl>
                                          <p:spTgt spid="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2" dur="1" fill="hold"/>
                                        <p:tgtEl>
                                          <p:spTgt spid="8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video>
              <p:cMediaNode vol="80000">
                <p:cTn id="103" fill="hold" display="0">
                  <p:stCondLst>
                    <p:cond delay="indefinite"/>
                  </p:stCondLst>
                </p:cTn>
                <p:tgtEl>
                  <p:spTgt spid="84"/>
                </p:tgtEl>
              </p:cMediaNode>
            </p:video>
            <p:video>
              <p:cMediaNode vol="80000">
                <p:cTn id="104" fill="hold" display="0">
                  <p:stCondLst>
                    <p:cond delay="indefinite"/>
                  </p:stCondLst>
                </p:cTn>
                <p:tgtEl>
                  <p:spTgt spid="85"/>
                </p:tgtEl>
              </p:cMediaNode>
            </p:video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9" dur="1" fill="hold"/>
                                        <p:tgtEl>
                                          <p:spTgt spid="9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4" dur="1" fill="hold"/>
                                        <p:tgtEl>
                                          <p:spTgt spid="9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video>
              <p:cMediaNode vol="80000">
                <p:cTn id="115" fill="hold" display="0">
                  <p:stCondLst>
                    <p:cond delay="indefinite"/>
                  </p:stCondLst>
                </p:cTn>
                <p:tgtEl>
                  <p:spTgt spid="90"/>
                </p:tgtEl>
              </p:cMediaNode>
            </p:video>
            <p:video>
              <p:cMediaNode vol="80000">
                <p:cTn id="116" fill="hold" display="0">
                  <p:stCondLst>
                    <p:cond delay="indefinite"/>
                  </p:stCondLst>
                </p:cTn>
                <p:tgtEl>
                  <p:spTgt spid="91"/>
                </p:tgtEl>
              </p:cMediaNode>
            </p:vide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1" dur="1" fill="hold"/>
                                        <p:tgtEl>
                                          <p:spTgt spid="10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8"/>
                  </p:tgtEl>
                </p:cond>
              </p:nextCondLst>
            </p:seq>
            <p:video>
              <p:cMediaNode vol="80000">
                <p:cTn id="122" fill="hold" display="0">
                  <p:stCondLst>
                    <p:cond delay="indefinite"/>
                  </p:stCondLst>
                </p:cTn>
                <p:tgtEl>
                  <p:spTgt spid="108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BF5C5-1374-6D88-ECC3-15332584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F5E21E-9955-E098-9113-C272BFEB6000}"/>
              </a:ext>
            </a:extLst>
          </p:cNvPr>
          <p:cNvSpPr txBox="1"/>
          <p:nvPr/>
        </p:nvSpPr>
        <p:spPr>
          <a:xfrm>
            <a:off x="166973" y="209264"/>
            <a:ext cx="64939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GRABBING ATTENTION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627F49-664F-2302-148E-83042471C2F4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6660926" y="378541"/>
            <a:ext cx="553107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D028027-1840-466B-849E-3777C087B667}"/>
              </a:ext>
            </a:extLst>
          </p:cNvPr>
          <p:cNvSpPr txBox="1"/>
          <p:nvPr/>
        </p:nvSpPr>
        <p:spPr>
          <a:xfrm>
            <a:off x="662581" y="773357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MAKING THE CAREER ACCESSIBLE</a:t>
            </a:r>
          </a:p>
        </p:txBody>
      </p:sp>
      <p:sp>
        <p:nvSpPr>
          <p:cNvPr id="56" name="Speech Bubble: Rectangle 55">
            <a:extLst>
              <a:ext uri="{FF2B5EF4-FFF2-40B4-BE49-F238E27FC236}">
                <a16:creationId xmlns:a16="http://schemas.microsoft.com/office/drawing/2014/main" id="{E312430F-0469-4B71-976B-2403BEED7401}"/>
              </a:ext>
            </a:extLst>
          </p:cNvPr>
          <p:cNvSpPr/>
          <p:nvPr/>
        </p:nvSpPr>
        <p:spPr>
          <a:xfrm rot="10800000">
            <a:off x="606197" y="4963389"/>
            <a:ext cx="2574926" cy="589745"/>
          </a:xfrm>
          <a:prstGeom prst="wedgeRectCallout">
            <a:avLst>
              <a:gd name="adj1" fmla="val -263"/>
              <a:gd name="adj2" fmla="val 7824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58" name="Online Media 24" title="LIC Agent Film - Farm Worker (Hindi) | एलआईसी एजेंट फ़िल्म - खेतिहर मज़दूर">
            <a:hlinkClick r:id="" action="ppaction://media"/>
            <a:extLst>
              <a:ext uri="{FF2B5EF4-FFF2-40B4-BE49-F238E27FC236}">
                <a16:creationId xmlns:a16="http://schemas.microsoft.com/office/drawing/2014/main" id="{AE269D6A-E33D-4264-B1C0-0EF0ABF4864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13"/>
          <a:stretch>
            <a:fillRect/>
          </a:stretch>
        </p:blipFill>
        <p:spPr>
          <a:xfrm>
            <a:off x="166973" y="1882429"/>
            <a:ext cx="1720142" cy="971880"/>
          </a:xfrm>
          <a:prstGeom prst="rect">
            <a:avLst/>
          </a:prstGeom>
        </p:spPr>
      </p:pic>
      <p:pic>
        <p:nvPicPr>
          <p:cNvPr id="59" name="Online Media 18" title="LIC Agent Film - Housewife (Hindi)">
            <a:hlinkClick r:id="" action="ppaction://media"/>
            <a:extLst>
              <a:ext uri="{FF2B5EF4-FFF2-40B4-BE49-F238E27FC236}">
                <a16:creationId xmlns:a16="http://schemas.microsoft.com/office/drawing/2014/main" id="{9DE29CA2-F543-488F-9B9F-122DD9D283B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4"/>
          <a:stretch>
            <a:fillRect/>
          </a:stretch>
        </p:blipFill>
        <p:spPr>
          <a:xfrm>
            <a:off x="2060334" y="1866914"/>
            <a:ext cx="1720142" cy="971880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B7B7A67A-9CB8-4DDE-9161-DC565944FE8B}"/>
              </a:ext>
            </a:extLst>
          </p:cNvPr>
          <p:cNvSpPr txBox="1"/>
          <p:nvPr/>
        </p:nvSpPr>
        <p:spPr>
          <a:xfrm>
            <a:off x="520995" y="2876214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FARMERS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800F98C-2BC3-4496-A2E5-871B0580CA79}"/>
              </a:ext>
            </a:extLst>
          </p:cNvPr>
          <p:cNvSpPr txBox="1"/>
          <p:nvPr/>
        </p:nvSpPr>
        <p:spPr>
          <a:xfrm>
            <a:off x="2241363" y="2871000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HOUSE WIVES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5" name="Online Media 1" title="LIC Agent - Development Officer (Hindi)">
            <a:hlinkClick r:id="" action="ppaction://media"/>
            <a:extLst>
              <a:ext uri="{FF2B5EF4-FFF2-40B4-BE49-F238E27FC236}">
                <a16:creationId xmlns:a16="http://schemas.microsoft.com/office/drawing/2014/main" id="{53EE3FFB-EE48-40FB-B812-81366C44E18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5"/>
          <a:stretch>
            <a:fillRect/>
          </a:stretch>
        </p:blipFill>
        <p:spPr>
          <a:xfrm>
            <a:off x="2029997" y="3666585"/>
            <a:ext cx="1720141" cy="971880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1432845F-E5A2-4305-81A6-2CBE17816F9C}"/>
              </a:ext>
            </a:extLst>
          </p:cNvPr>
          <p:cNvSpPr txBox="1"/>
          <p:nvPr/>
        </p:nvSpPr>
        <p:spPr>
          <a:xfrm>
            <a:off x="705860" y="5051591"/>
            <a:ext cx="24752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need not be an finance expert,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anyone can be an insurance advisor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25488F4-9715-4C30-994F-B6B772FBB4BD}"/>
              </a:ext>
            </a:extLst>
          </p:cNvPr>
          <p:cNvSpPr txBox="1"/>
          <p:nvPr/>
        </p:nvSpPr>
        <p:spPr>
          <a:xfrm>
            <a:off x="2109250" y="4701230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UNEMPLOYED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9" name="Online Media 3" title="Mummy Ki Apni Pehchan | A story inspired by Mothers and SBI Life - Life Mitras">
            <a:hlinkClick r:id="" action="ppaction://media"/>
            <a:extLst>
              <a:ext uri="{FF2B5EF4-FFF2-40B4-BE49-F238E27FC236}">
                <a16:creationId xmlns:a16="http://schemas.microsoft.com/office/drawing/2014/main" id="{06262F92-AF3C-46B0-81FB-9A08AF5DD598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6"/>
          <a:stretch>
            <a:fillRect/>
          </a:stretch>
        </p:blipFill>
        <p:spPr>
          <a:xfrm>
            <a:off x="116218" y="3672476"/>
            <a:ext cx="1720139" cy="971879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CCE5EC4C-B08C-4B05-86B0-526292E8EC57}"/>
              </a:ext>
            </a:extLst>
          </p:cNvPr>
          <p:cNvSpPr txBox="1"/>
          <p:nvPr/>
        </p:nvSpPr>
        <p:spPr>
          <a:xfrm>
            <a:off x="577500" y="4688456"/>
            <a:ext cx="105448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MOMS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9" name="Picture 2" descr="LIC logo vector SVG, PNG download free">
            <a:extLst>
              <a:ext uri="{FF2B5EF4-FFF2-40B4-BE49-F238E27FC236}">
                <a16:creationId xmlns:a16="http://schemas.microsoft.com/office/drawing/2014/main" id="{CD2D9860-2FA1-4F2C-A2A5-36E317527D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149820" y="1718611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LIC logo vector SVG, PNG download free">
            <a:extLst>
              <a:ext uri="{FF2B5EF4-FFF2-40B4-BE49-F238E27FC236}">
                <a16:creationId xmlns:a16="http://schemas.microsoft.com/office/drawing/2014/main" id="{79E5639E-2198-4330-8584-61E3E43085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3489589" y="1696610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LIC logo vector SVG, PNG download free">
            <a:extLst>
              <a:ext uri="{FF2B5EF4-FFF2-40B4-BE49-F238E27FC236}">
                <a16:creationId xmlns:a16="http://schemas.microsoft.com/office/drawing/2014/main" id="{FA43B5A4-8A40-4CE2-B9FF-80A3E09D24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3435821" y="3501151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>
            <a:extLst>
              <a:ext uri="{FF2B5EF4-FFF2-40B4-BE49-F238E27FC236}">
                <a16:creationId xmlns:a16="http://schemas.microsoft.com/office/drawing/2014/main" id="{869A08F8-C4CF-4763-95DC-C8C4EE519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059" y="3550309"/>
            <a:ext cx="375592" cy="10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Online Media 11" title="ICICI Pru - Great opportunity for tax consultants (30 secs)">
            <a:hlinkClick r:id="" action="ppaction://media"/>
            <a:extLst>
              <a:ext uri="{FF2B5EF4-FFF2-40B4-BE49-F238E27FC236}">
                <a16:creationId xmlns:a16="http://schemas.microsoft.com/office/drawing/2014/main" id="{172C7342-310D-4445-BB08-DA3FC1F3FF03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9"/>
          <a:stretch>
            <a:fillRect/>
          </a:stretch>
        </p:blipFill>
        <p:spPr>
          <a:xfrm>
            <a:off x="6052969" y="4820929"/>
            <a:ext cx="1512835" cy="854752"/>
          </a:xfrm>
          <a:prstGeom prst="rect">
            <a:avLst/>
          </a:prstGeom>
        </p:spPr>
      </p:pic>
      <p:pic>
        <p:nvPicPr>
          <p:cNvPr id="115" name="Online Media 12" title="ICICI Pru - Great opportunity for real estate agents (30 secs)">
            <a:hlinkClick r:id="" action="ppaction://media"/>
            <a:extLst>
              <a:ext uri="{FF2B5EF4-FFF2-40B4-BE49-F238E27FC236}">
                <a16:creationId xmlns:a16="http://schemas.microsoft.com/office/drawing/2014/main" id="{302DD2E6-8690-4D93-953A-EBE71E5E6790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20"/>
          <a:stretch>
            <a:fillRect/>
          </a:stretch>
        </p:blipFill>
        <p:spPr>
          <a:xfrm>
            <a:off x="4313468" y="4831132"/>
            <a:ext cx="1512376" cy="854493"/>
          </a:xfrm>
          <a:prstGeom prst="rect">
            <a:avLst/>
          </a:prstGeom>
        </p:spPr>
      </p:pic>
      <p:sp>
        <p:nvSpPr>
          <p:cNvPr id="116" name="Speech Bubble: Rectangle 115">
            <a:extLst>
              <a:ext uri="{FF2B5EF4-FFF2-40B4-BE49-F238E27FC236}">
                <a16:creationId xmlns:a16="http://schemas.microsoft.com/office/drawing/2014/main" id="{4052F6CD-E741-4176-9724-254801D89838}"/>
              </a:ext>
            </a:extLst>
          </p:cNvPr>
          <p:cNvSpPr/>
          <p:nvPr/>
        </p:nvSpPr>
        <p:spPr>
          <a:xfrm rot="10800000">
            <a:off x="4371778" y="6090539"/>
            <a:ext cx="2908849" cy="499391"/>
          </a:xfrm>
          <a:prstGeom prst="wedgeRectCallout">
            <a:avLst>
              <a:gd name="adj1" fmla="val -263"/>
              <a:gd name="adj2" fmla="val 78242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EBE7941-0344-4AD9-9442-28385B7BB36E}"/>
              </a:ext>
            </a:extLst>
          </p:cNvPr>
          <p:cNvSpPr txBox="1"/>
          <p:nvPr/>
        </p:nvSpPr>
        <p:spPr>
          <a:xfrm>
            <a:off x="4384639" y="6159043"/>
            <a:ext cx="29889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you’re already a consultant, then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expand your portfolio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services by adding insurance to it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60212510-AAEE-4A74-A782-F47D9A3B1975}"/>
              </a:ext>
            </a:extLst>
          </p:cNvPr>
          <p:cNvSpPr txBox="1"/>
          <p:nvPr/>
        </p:nvSpPr>
        <p:spPr>
          <a:xfrm>
            <a:off x="4646457" y="5726031"/>
            <a:ext cx="237817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ADDITIONAL INCOME FOR CONSULTANTS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AEB27C9-0737-4C7D-BD99-EDCF37675A29}"/>
              </a:ext>
            </a:extLst>
          </p:cNvPr>
          <p:cNvSpPr txBox="1"/>
          <p:nvPr/>
        </p:nvSpPr>
        <p:spPr>
          <a:xfrm>
            <a:off x="4578883" y="771301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MAKING THE CAREER ATTRACTIVE</a:t>
            </a:r>
          </a:p>
        </p:txBody>
      </p:sp>
      <p:pic>
        <p:nvPicPr>
          <p:cNvPr id="123" name="Online Media 2" title="Be an LIC agent - Hindi">
            <a:hlinkClick r:id="" action="ppaction://media"/>
            <a:extLst>
              <a:ext uri="{FF2B5EF4-FFF2-40B4-BE49-F238E27FC236}">
                <a16:creationId xmlns:a16="http://schemas.microsoft.com/office/drawing/2014/main" id="{3692D440-8CBF-4F64-9D4B-430087CB03C1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 rotWithShape="1">
          <a:blip r:embed="rId21"/>
          <a:srcRect t="9923" b="9644"/>
          <a:stretch/>
        </p:blipFill>
        <p:spPr>
          <a:xfrm>
            <a:off x="5992387" y="1235049"/>
            <a:ext cx="1804415" cy="1088501"/>
          </a:xfrm>
          <a:prstGeom prst="rect">
            <a:avLst/>
          </a:prstGeom>
        </p:spPr>
      </p:pic>
      <p:sp>
        <p:nvSpPr>
          <p:cNvPr id="124" name="Speech Bubble: Rectangle 123">
            <a:extLst>
              <a:ext uri="{FF2B5EF4-FFF2-40B4-BE49-F238E27FC236}">
                <a16:creationId xmlns:a16="http://schemas.microsoft.com/office/drawing/2014/main" id="{CED6EE7C-A98E-406C-9F1C-808B716D0EA5}"/>
              </a:ext>
            </a:extLst>
          </p:cNvPr>
          <p:cNvSpPr/>
          <p:nvPr/>
        </p:nvSpPr>
        <p:spPr>
          <a:xfrm rot="10800000">
            <a:off x="4168472" y="1308588"/>
            <a:ext cx="1645972" cy="600164"/>
          </a:xfrm>
          <a:prstGeom prst="wedgeRectCallout">
            <a:avLst>
              <a:gd name="adj1" fmla="val -65579"/>
              <a:gd name="adj2" fmla="val 656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091F513-E73E-47A7-A7F8-E385AA33BB8B}"/>
              </a:ext>
            </a:extLst>
          </p:cNvPr>
          <p:cNvSpPr txBox="1"/>
          <p:nvPr/>
        </p:nvSpPr>
        <p:spPr>
          <a:xfrm>
            <a:off x="4228150" y="1308589"/>
            <a:ext cx="164597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Better than your 9-5 Job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because you work on your own terms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6" name="Online Media 2" title="LIC - Get Ready to Startup - स्टार्टअप के लिए तैयार हो जाओ - Hindi (30 Seconds)">
            <a:hlinkClick r:id="" action="ppaction://media"/>
            <a:extLst>
              <a:ext uri="{FF2B5EF4-FFF2-40B4-BE49-F238E27FC236}">
                <a16:creationId xmlns:a16="http://schemas.microsoft.com/office/drawing/2014/main" id="{C190817D-8460-431F-9E60-FE1921A4E2B5}"/>
              </a:ext>
            </a:extLst>
          </p:cNvPr>
          <p:cNvPicPr>
            <a:picLocks noRot="1" noChangeAspect="1"/>
          </p:cNvPicPr>
          <p:nvPr>
            <a:videoFile r:link="rId8"/>
          </p:nvPr>
        </p:nvPicPr>
        <p:blipFill>
          <a:blip r:embed="rId22"/>
          <a:stretch>
            <a:fillRect/>
          </a:stretch>
        </p:blipFill>
        <p:spPr>
          <a:xfrm>
            <a:off x="4081116" y="2991205"/>
            <a:ext cx="1971853" cy="1114097"/>
          </a:xfrm>
          <a:prstGeom prst="rect">
            <a:avLst/>
          </a:prstGeom>
        </p:spPr>
      </p:pic>
      <p:sp>
        <p:nvSpPr>
          <p:cNvPr id="127" name="Speech Bubble: Rectangle 126">
            <a:extLst>
              <a:ext uri="{FF2B5EF4-FFF2-40B4-BE49-F238E27FC236}">
                <a16:creationId xmlns:a16="http://schemas.microsoft.com/office/drawing/2014/main" id="{78CDB7C3-EFB1-40E5-B5B8-B4476F49AB5F}"/>
              </a:ext>
            </a:extLst>
          </p:cNvPr>
          <p:cNvSpPr/>
          <p:nvPr/>
        </p:nvSpPr>
        <p:spPr>
          <a:xfrm rot="10800000">
            <a:off x="6207529" y="3248140"/>
            <a:ext cx="1645972" cy="769440"/>
          </a:xfrm>
          <a:prstGeom prst="wedgeRectCallout">
            <a:avLst>
              <a:gd name="adj1" fmla="val 64241"/>
              <a:gd name="adj2" fmla="val 3533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47A791A6-05A7-4FB7-9F2E-BF4CBC417FC2}"/>
              </a:ext>
            </a:extLst>
          </p:cNvPr>
          <p:cNvSpPr txBox="1"/>
          <p:nvPr/>
        </p:nvSpPr>
        <p:spPr>
          <a:xfrm>
            <a:off x="6231851" y="3332778"/>
            <a:ext cx="1645974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Easy to establish business with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zero investment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unlimited possibilities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A20FEDC-02A3-4FAB-B3DC-94620F38BEF2}"/>
              </a:ext>
            </a:extLst>
          </p:cNvPr>
          <p:cNvSpPr txBox="1"/>
          <p:nvPr/>
        </p:nvSpPr>
        <p:spPr>
          <a:xfrm>
            <a:off x="6099734" y="2394883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FREEDOM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0" name="Picture 2" descr="LIC logo vector SVG, PNG download free">
            <a:extLst>
              <a:ext uri="{FF2B5EF4-FFF2-40B4-BE49-F238E27FC236}">
                <a16:creationId xmlns:a16="http://schemas.microsoft.com/office/drawing/2014/main" id="{565ED7F4-35D6-4CF9-9E8A-B02D249B29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7426305" y="1065773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2" descr="LIC logo vector SVG, PNG download free">
            <a:extLst>
              <a:ext uri="{FF2B5EF4-FFF2-40B4-BE49-F238E27FC236}">
                <a16:creationId xmlns:a16="http://schemas.microsoft.com/office/drawing/2014/main" id="{14857420-5A98-4CC5-95BD-1BF85B17E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85" b="24130"/>
          <a:stretch/>
        </p:blipFill>
        <p:spPr bwMode="auto">
          <a:xfrm>
            <a:off x="4109373" y="2797084"/>
            <a:ext cx="296628" cy="154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" name="TextBox 131">
            <a:extLst>
              <a:ext uri="{FF2B5EF4-FFF2-40B4-BE49-F238E27FC236}">
                <a16:creationId xmlns:a16="http://schemas.microsoft.com/office/drawing/2014/main" id="{EDD697EF-DBD9-433B-910B-48ECD7328B94}"/>
              </a:ext>
            </a:extLst>
          </p:cNvPr>
          <p:cNvSpPr txBox="1"/>
          <p:nvPr/>
        </p:nvSpPr>
        <p:spPr>
          <a:xfrm>
            <a:off x="10215852" y="2844472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PRIDE IN BEING ADVISOR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3" name="Online Media 1" title="LIC - Guess My Dad's Profession - Hindi (90 secs) | हिंदी (90 सेकंड)">
            <a:hlinkClick r:id="" action="ppaction://media"/>
            <a:extLst>
              <a:ext uri="{FF2B5EF4-FFF2-40B4-BE49-F238E27FC236}">
                <a16:creationId xmlns:a16="http://schemas.microsoft.com/office/drawing/2014/main" id="{2901EBBA-8204-4B60-9889-87F88ACC19BA}"/>
              </a:ext>
            </a:extLst>
          </p:cNvPr>
          <p:cNvPicPr>
            <a:picLocks noRot="1" noChangeAspect="1"/>
          </p:cNvPicPr>
          <p:nvPr>
            <a:videoFile r:link="rId9"/>
          </p:nvPr>
        </p:nvPicPr>
        <p:blipFill>
          <a:blip r:embed="rId23"/>
          <a:stretch>
            <a:fillRect/>
          </a:stretch>
        </p:blipFill>
        <p:spPr>
          <a:xfrm>
            <a:off x="9978710" y="1652871"/>
            <a:ext cx="1971854" cy="1114097"/>
          </a:xfrm>
          <a:prstGeom prst="rect">
            <a:avLst/>
          </a:prstGeom>
        </p:spPr>
      </p:pic>
      <p:sp>
        <p:nvSpPr>
          <p:cNvPr id="134" name="Speech Bubble: Rectangle 133">
            <a:extLst>
              <a:ext uri="{FF2B5EF4-FFF2-40B4-BE49-F238E27FC236}">
                <a16:creationId xmlns:a16="http://schemas.microsoft.com/office/drawing/2014/main" id="{98E38789-03D7-4640-AD00-BC3F830A5E6E}"/>
              </a:ext>
            </a:extLst>
          </p:cNvPr>
          <p:cNvSpPr/>
          <p:nvPr/>
        </p:nvSpPr>
        <p:spPr>
          <a:xfrm rot="10800000">
            <a:off x="8122434" y="1997526"/>
            <a:ext cx="1645972" cy="769440"/>
          </a:xfrm>
          <a:prstGeom prst="wedgeRectCallout">
            <a:avLst>
              <a:gd name="adj1" fmla="val -69088"/>
              <a:gd name="adj2" fmla="val 2408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13EB0A4E-430C-4E4C-AE12-47D01DE8693B}"/>
              </a:ext>
            </a:extLst>
          </p:cNvPr>
          <p:cNvSpPr txBox="1"/>
          <p:nvPr/>
        </p:nvSpPr>
        <p:spPr>
          <a:xfrm>
            <a:off x="8182112" y="1997527"/>
            <a:ext cx="16459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a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NOBLE profession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protecting others future in same lines to that of soldiers or police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6F7EC224-46A2-48F2-8316-6ED68C498042}"/>
              </a:ext>
            </a:extLst>
          </p:cNvPr>
          <p:cNvSpPr txBox="1"/>
          <p:nvPr/>
        </p:nvSpPr>
        <p:spPr>
          <a:xfrm>
            <a:off x="4247306" y="4168349"/>
            <a:ext cx="162319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PROMOTED AS A BUSINESS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9FDB940F-4F18-4975-A3EC-7C9879C5545C}"/>
              </a:ext>
            </a:extLst>
          </p:cNvPr>
          <p:cNvSpPr txBox="1"/>
          <p:nvPr/>
        </p:nvSpPr>
        <p:spPr>
          <a:xfrm>
            <a:off x="8821359" y="771301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GIVING DEEPER MEANING TO CAREER</a:t>
            </a:r>
          </a:p>
        </p:txBody>
      </p:sp>
      <p:pic>
        <p:nvPicPr>
          <p:cNvPr id="140" name="Online Media 7" title="Bharose Ka Advisor!">
            <a:hlinkClick r:id="" action="ppaction://media"/>
            <a:extLst>
              <a:ext uri="{FF2B5EF4-FFF2-40B4-BE49-F238E27FC236}">
                <a16:creationId xmlns:a16="http://schemas.microsoft.com/office/drawing/2014/main" id="{3C586505-5AAD-4B99-A71F-624E9078471B}"/>
              </a:ext>
            </a:extLst>
          </p:cNvPr>
          <p:cNvPicPr>
            <a:picLocks noRot="1" noChangeAspect="1"/>
          </p:cNvPicPr>
          <p:nvPr>
            <a:videoFile r:link="rId10"/>
          </p:nvPr>
        </p:nvPicPr>
        <p:blipFill>
          <a:blip r:embed="rId24"/>
          <a:stretch>
            <a:fillRect/>
          </a:stretch>
        </p:blipFill>
        <p:spPr>
          <a:xfrm>
            <a:off x="8277848" y="3868536"/>
            <a:ext cx="1646579" cy="930317"/>
          </a:xfrm>
          <a:prstGeom prst="rect">
            <a:avLst/>
          </a:prstGeom>
        </p:spPr>
      </p:pic>
      <p:pic>
        <p:nvPicPr>
          <p:cNvPr id="141" name="Online Media 9" title="Embrace your nature to nurture different families as a #BharoseKaAdvisor 😌">
            <a:hlinkClick r:id="" action="ppaction://media"/>
            <a:extLst>
              <a:ext uri="{FF2B5EF4-FFF2-40B4-BE49-F238E27FC236}">
                <a16:creationId xmlns:a16="http://schemas.microsoft.com/office/drawing/2014/main" id="{B7E6F2C7-E56F-46E6-A488-6ACC4E28C38A}"/>
              </a:ext>
            </a:extLst>
          </p:cNvPr>
          <p:cNvPicPr>
            <a:picLocks noRot="1" noChangeAspect="1"/>
          </p:cNvPicPr>
          <p:nvPr>
            <a:videoFile r:link="rId11"/>
          </p:nvPr>
        </p:nvPicPr>
        <p:blipFill>
          <a:blip r:embed="rId25"/>
          <a:stretch>
            <a:fillRect/>
          </a:stretch>
        </p:blipFill>
        <p:spPr>
          <a:xfrm>
            <a:off x="10193919" y="3868536"/>
            <a:ext cx="1646579" cy="930317"/>
          </a:xfrm>
          <a:prstGeom prst="rect">
            <a:avLst/>
          </a:prstGeom>
        </p:spPr>
      </p:pic>
      <p:pic>
        <p:nvPicPr>
          <p:cNvPr id="142" name="Picture 2">
            <a:extLst>
              <a:ext uri="{FF2B5EF4-FFF2-40B4-BE49-F238E27FC236}">
                <a16:creationId xmlns:a16="http://schemas.microsoft.com/office/drawing/2014/main" id="{6AA7B61F-91A8-4DF8-8582-8BB13A62F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5052" y="3619647"/>
            <a:ext cx="577734" cy="1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" name="Picture 2">
            <a:extLst>
              <a:ext uri="{FF2B5EF4-FFF2-40B4-BE49-F238E27FC236}">
                <a16:creationId xmlns:a16="http://schemas.microsoft.com/office/drawing/2014/main" id="{72E24419-8AE6-4040-A5C1-6AC33936E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688" y="3642086"/>
            <a:ext cx="577734" cy="1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4" name="Speech Bubble: Rectangle 143">
            <a:extLst>
              <a:ext uri="{FF2B5EF4-FFF2-40B4-BE49-F238E27FC236}">
                <a16:creationId xmlns:a16="http://schemas.microsoft.com/office/drawing/2014/main" id="{FD1D3F8D-78E0-461D-85A6-811EA146F718}"/>
              </a:ext>
            </a:extLst>
          </p:cNvPr>
          <p:cNvSpPr/>
          <p:nvPr/>
        </p:nvSpPr>
        <p:spPr>
          <a:xfrm rot="10800000">
            <a:off x="8372361" y="4942222"/>
            <a:ext cx="3325877" cy="743403"/>
          </a:xfrm>
          <a:prstGeom prst="wedgeRectCallout">
            <a:avLst>
              <a:gd name="adj1" fmla="val 36576"/>
              <a:gd name="adj2" fmla="val 83207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0455992-2177-4B9E-8393-1A79198D96BD}"/>
              </a:ext>
            </a:extLst>
          </p:cNvPr>
          <p:cNvSpPr txBox="1"/>
          <p:nvPr/>
        </p:nvSpPr>
        <p:spPr>
          <a:xfrm>
            <a:off x="8441028" y="5026861"/>
            <a:ext cx="325721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Always-on campaign like #BharoseKaAdvisor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positioning the advisor as a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larger-than-life figure who secures others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inspiring others to become one  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F0B478C8-3096-4AD2-827F-1F7C642F2409}"/>
              </a:ext>
            </a:extLst>
          </p:cNvPr>
          <p:cNvCxnSpPr>
            <a:cxnSpLocks/>
          </p:cNvCxnSpPr>
          <p:nvPr/>
        </p:nvCxnSpPr>
        <p:spPr>
          <a:xfrm>
            <a:off x="7963797" y="930697"/>
            <a:ext cx="0" cy="592730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33A03921-F7A2-469E-805D-959AB549DECA}"/>
              </a:ext>
            </a:extLst>
          </p:cNvPr>
          <p:cNvCxnSpPr>
            <a:cxnSpLocks/>
          </p:cNvCxnSpPr>
          <p:nvPr/>
        </p:nvCxnSpPr>
        <p:spPr>
          <a:xfrm>
            <a:off x="3936159" y="891588"/>
            <a:ext cx="0" cy="59664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Box 151">
            <a:extLst>
              <a:ext uri="{FF2B5EF4-FFF2-40B4-BE49-F238E27FC236}">
                <a16:creationId xmlns:a16="http://schemas.microsoft.com/office/drawing/2014/main" id="{F03749DF-B8AA-4431-AEF5-F09568F2CBF0}"/>
              </a:ext>
            </a:extLst>
          </p:cNvPr>
          <p:cNvSpPr txBox="1"/>
          <p:nvPr/>
        </p:nvSpPr>
        <p:spPr>
          <a:xfrm>
            <a:off x="42389" y="6558016"/>
            <a:ext cx="38456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 that all the TVC/DVCs are also dubbed in vernacular languages </a:t>
            </a:r>
            <a:endParaRPr lang="en-IN" sz="10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49E34941-791B-4DE6-AE9A-7645B6B2FE69}"/>
              </a:ext>
            </a:extLst>
          </p:cNvPr>
          <p:cNvSpPr txBox="1"/>
          <p:nvPr/>
        </p:nvSpPr>
        <p:spPr>
          <a:xfrm>
            <a:off x="6614646" y="139313"/>
            <a:ext cx="384564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Purpose: Targeting potential advisors to propose them a new career 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B11400B7-7D1C-4C60-AD3C-0FD6A649B5D4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38368" b="39195"/>
          <a:stretch/>
        </p:blipFill>
        <p:spPr>
          <a:xfrm>
            <a:off x="4257687" y="4661847"/>
            <a:ext cx="610630" cy="137006"/>
          </a:xfrm>
          <a:prstGeom prst="rect">
            <a:avLst/>
          </a:prstGeom>
        </p:spPr>
      </p:pic>
      <p:pic>
        <p:nvPicPr>
          <p:cNvPr id="155" name="Picture 154">
            <a:extLst>
              <a:ext uri="{FF2B5EF4-FFF2-40B4-BE49-F238E27FC236}">
                <a16:creationId xmlns:a16="http://schemas.microsoft.com/office/drawing/2014/main" id="{38FC2802-2B62-4080-A3CC-D3DD89094333}"/>
              </a:ext>
            </a:extLst>
          </p:cNvPr>
          <p:cNvPicPr>
            <a:picLocks noChangeAspect="1"/>
          </p:cNvPicPr>
          <p:nvPr/>
        </p:nvPicPr>
        <p:blipFill rotWithShape="1">
          <a:blip r:embed="rId27"/>
          <a:srcRect t="38368" b="39195"/>
          <a:stretch/>
        </p:blipFill>
        <p:spPr>
          <a:xfrm>
            <a:off x="6980847" y="4617085"/>
            <a:ext cx="610630" cy="137006"/>
          </a:xfrm>
          <a:prstGeom prst="rect">
            <a:avLst/>
          </a:prstGeom>
        </p:spPr>
      </p:pic>
      <p:sp>
        <p:nvSpPr>
          <p:cNvPr id="157" name="TextBox 156">
            <a:extLst>
              <a:ext uri="{FF2B5EF4-FFF2-40B4-BE49-F238E27FC236}">
                <a16:creationId xmlns:a16="http://schemas.microsoft.com/office/drawing/2014/main" id="{76C53A5C-F4B0-4238-A88E-058202AF3706}"/>
              </a:ext>
            </a:extLst>
          </p:cNvPr>
          <p:cNvSpPr txBox="1"/>
          <p:nvPr/>
        </p:nvSpPr>
        <p:spPr>
          <a:xfrm>
            <a:off x="1317464" y="1573136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955DF0B9-AB7F-41EF-97CA-7110744F98A4}"/>
              </a:ext>
            </a:extLst>
          </p:cNvPr>
          <p:cNvSpPr txBox="1"/>
          <p:nvPr/>
        </p:nvSpPr>
        <p:spPr>
          <a:xfrm>
            <a:off x="6124079" y="1013169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D46E40A5-305E-496B-949B-6E836A66367E}"/>
              </a:ext>
            </a:extLst>
          </p:cNvPr>
          <p:cNvSpPr txBox="1"/>
          <p:nvPr/>
        </p:nvSpPr>
        <p:spPr>
          <a:xfrm>
            <a:off x="4495021" y="2755584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06BB2951-5991-405B-B78A-6A80CB33DC5B}"/>
              </a:ext>
            </a:extLst>
          </p:cNvPr>
          <p:cNvSpPr txBox="1"/>
          <p:nvPr/>
        </p:nvSpPr>
        <p:spPr>
          <a:xfrm>
            <a:off x="5329732" y="4546431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892279D-6FFA-493C-B2F7-D7E073B4BE7A}"/>
              </a:ext>
            </a:extLst>
          </p:cNvPr>
          <p:cNvSpPr txBox="1"/>
          <p:nvPr/>
        </p:nvSpPr>
        <p:spPr>
          <a:xfrm>
            <a:off x="10262381" y="1361811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TVC/DVC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C39556F8-42CD-40B5-95A8-934A71309440}"/>
              </a:ext>
            </a:extLst>
          </p:cNvPr>
          <p:cNvSpPr txBox="1"/>
          <p:nvPr/>
        </p:nvSpPr>
        <p:spPr>
          <a:xfrm>
            <a:off x="8965615" y="3560198"/>
            <a:ext cx="2070591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ALWAYS ON DIGITAL CAMPAIGNS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12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1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6" dur="1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video>
              <p:cMediaNode vol="80000">
                <p:cTn id="67" fill="hold" display="0">
                  <p:stCondLst>
                    <p:cond delay="indefinite"/>
                  </p:stCondLst>
                </p:cTn>
                <p:tgtEl>
                  <p:spTgt spid="58"/>
                </p:tgtEl>
              </p:cMediaNode>
            </p:video>
            <p:video>
              <p:cMediaNode vol="80000">
                <p:cTn id="68" fill="hold" display="0">
                  <p:stCondLst>
                    <p:cond delay="indefinite"/>
                  </p:stCondLst>
                </p:cTn>
                <p:tgtEl>
                  <p:spTgt spid="59"/>
                </p:tgtEl>
              </p:cMediaNode>
            </p:video>
            <p:video>
              <p:cMediaNode vol="80000">
                <p:cTn id="69" fill="hold" display="0">
                  <p:stCondLst>
                    <p:cond delay="indefinite"/>
                  </p:stCondLst>
                </p:cTn>
                <p:tgtEl>
                  <p:spTgt spid="65"/>
                </p:tgtEl>
              </p:cMediaNode>
            </p:video>
            <p:video>
              <p:cMediaNode vol="80000">
                <p:cTn id="70" fill="hold" display="0">
                  <p:stCondLst>
                    <p:cond delay="indefinite"/>
                  </p:stCondLst>
                </p:cTn>
                <p:tgtEl>
                  <p:spTgt spid="89"/>
                </p:tgtEl>
              </p:cMediaNode>
            </p:vide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5" dur="1" fill="hold"/>
                                        <p:tgtEl>
                                          <p:spTgt spid="1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0" dur="1" fill="hold"/>
                                        <p:tgtEl>
                                          <p:spTgt spid="1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5"/>
                  </p:tgtEl>
                </p:cond>
              </p:nextCondLst>
            </p:seq>
            <p:video>
              <p:cMediaNode vol="80000">
                <p:cTn id="81" fill="hold" display="0">
                  <p:stCondLst>
                    <p:cond delay="indefinite"/>
                  </p:stCondLst>
                </p:cTn>
                <p:tgtEl>
                  <p:spTgt spid="114"/>
                </p:tgtEl>
              </p:cMediaNode>
            </p:video>
            <p:video>
              <p:cMediaNode vol="80000">
                <p:cTn id="82" fill="hold" display="0">
                  <p:stCondLst>
                    <p:cond delay="indefinite"/>
                  </p:stCondLst>
                </p:cTn>
                <p:tgtEl>
                  <p:spTgt spid="115"/>
                </p:tgtEl>
              </p:cMediaNode>
            </p:vide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7" dur="1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2" dur="1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video>
              <p:cMediaNode vol="80000">
                <p:cTn id="93" fill="hold" display="0">
                  <p:stCondLst>
                    <p:cond delay="indefinite"/>
                  </p:stCondLst>
                </p:cTn>
                <p:tgtEl>
                  <p:spTgt spid="123"/>
                </p:tgtEl>
              </p:cMediaNode>
            </p:video>
            <p:video>
              <p:cMediaNode vol="80000">
                <p:cTn id="94" fill="hold" display="0">
                  <p:stCondLst>
                    <p:cond delay="indefinite"/>
                  </p:stCondLst>
                </p:cTn>
                <p:tgtEl>
                  <p:spTgt spid="126"/>
                </p:tgtEl>
              </p:cMediaNode>
            </p:vide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9" dur="1" fill="hold"/>
                                        <p:tgtEl>
                                          <p:spTgt spid="1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"/>
                  </p:tgtEl>
                </p:cond>
              </p:nextCondLst>
            </p:seq>
            <p:video>
              <p:cMediaNode vol="80000">
                <p:cTn id="100" fill="hold" display="0">
                  <p:stCondLst>
                    <p:cond delay="indefinite"/>
                  </p:stCondLst>
                </p:cTn>
                <p:tgtEl>
                  <p:spTgt spid="133"/>
                </p:tgtEl>
              </p:cMediaNode>
            </p:video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5" dur="1" fill="hold"/>
                                        <p:tgtEl>
                                          <p:spTgt spid="1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0" dur="1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video>
              <p:cMediaNode vol="80000">
                <p:cTn id="111" fill="hold" display="0">
                  <p:stCondLst>
                    <p:cond delay="indefinite"/>
                  </p:stCondLst>
                </p:cTn>
                <p:tgtEl>
                  <p:spTgt spid="140"/>
                </p:tgtEl>
              </p:cMediaNode>
            </p:video>
            <p:video>
              <p:cMediaNode vol="80000">
                <p:cTn id="112" fill="hold" display="0">
                  <p:stCondLst>
                    <p:cond delay="indefinite"/>
                  </p:stCondLst>
                </p:cTn>
                <p:tgtEl>
                  <p:spTgt spid="141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BF5C5-1374-6D88-ECC3-15332584D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F5E21E-9955-E098-9113-C272BFEB6000}"/>
              </a:ext>
            </a:extLst>
          </p:cNvPr>
          <p:cNvSpPr txBox="1"/>
          <p:nvPr/>
        </p:nvSpPr>
        <p:spPr>
          <a:xfrm>
            <a:off x="471621" y="306980"/>
            <a:ext cx="66414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PEEK INTO ADVISOR LIFE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627F49-664F-2302-148E-83042471C2F4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7113069" y="476257"/>
            <a:ext cx="5078931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D028027-1840-466B-849E-3777C087B667}"/>
              </a:ext>
            </a:extLst>
          </p:cNvPr>
          <p:cNvSpPr txBox="1"/>
          <p:nvPr/>
        </p:nvSpPr>
        <p:spPr>
          <a:xfrm>
            <a:off x="1738590" y="794339"/>
            <a:ext cx="30414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UPLIFTMENT (CELEBRATING ADVISORS) 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AEB27C9-0737-4C7D-BD99-EDCF37675A29}"/>
              </a:ext>
            </a:extLst>
          </p:cNvPr>
          <p:cNvSpPr txBox="1"/>
          <p:nvPr/>
        </p:nvSpPr>
        <p:spPr>
          <a:xfrm>
            <a:off x="7591652" y="701944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PROOF AND VALIDATION</a:t>
            </a:r>
          </a:p>
        </p:txBody>
      </p:sp>
      <p:pic>
        <p:nvPicPr>
          <p:cNvPr id="4" name="Online Media 3" title="Pehla Shanivaar, BALIC Mera Parivaar | IC Event at Bajaj Allianz Life">
            <a:hlinkClick r:id="" action="ppaction://media"/>
            <a:extLst>
              <a:ext uri="{FF2B5EF4-FFF2-40B4-BE49-F238E27FC236}">
                <a16:creationId xmlns:a16="http://schemas.microsoft.com/office/drawing/2014/main" id="{272037D1-5B02-41B9-8E7A-E86044CF8DD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887147" y="1541844"/>
            <a:ext cx="1880238" cy="1062335"/>
          </a:xfrm>
          <a:prstGeom prst="rect">
            <a:avLst/>
          </a:prstGeom>
        </p:spPr>
      </p:pic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D0318FB-6ECC-4EF2-B9E0-6A00CCB8CAD5}"/>
              </a:ext>
            </a:extLst>
          </p:cNvPr>
          <p:cNvCxnSpPr>
            <a:cxnSpLocks/>
          </p:cNvCxnSpPr>
          <p:nvPr/>
        </p:nvCxnSpPr>
        <p:spPr>
          <a:xfrm>
            <a:off x="6275098" y="891588"/>
            <a:ext cx="0" cy="59664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Online Media 3" title="The #BharoseKaTour got us grooving to the rhythm of bharosa! 💃🕺">
            <a:hlinkClick r:id="" action="ppaction://media"/>
            <a:extLst>
              <a:ext uri="{FF2B5EF4-FFF2-40B4-BE49-F238E27FC236}">
                <a16:creationId xmlns:a16="http://schemas.microsoft.com/office/drawing/2014/main" id="{BD6BFFFF-C0B7-4649-81E7-EDBCA0532546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4218915" y="1496553"/>
            <a:ext cx="997342" cy="1765208"/>
          </a:xfrm>
          <a:prstGeom prst="rect">
            <a:avLst/>
          </a:prstGeom>
        </p:spPr>
      </p:pic>
      <p:pic>
        <p:nvPicPr>
          <p:cNvPr id="64" name="Picture 2">
            <a:extLst>
              <a:ext uri="{FF2B5EF4-FFF2-40B4-BE49-F238E27FC236}">
                <a16:creationId xmlns:a16="http://schemas.microsoft.com/office/drawing/2014/main" id="{E6A27B12-00D2-435F-9D89-6B097E03D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211" y="1304274"/>
            <a:ext cx="577734" cy="192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Speech Bubble: Rectangle 65">
            <a:extLst>
              <a:ext uri="{FF2B5EF4-FFF2-40B4-BE49-F238E27FC236}">
                <a16:creationId xmlns:a16="http://schemas.microsoft.com/office/drawing/2014/main" id="{2385297B-0064-40EB-9CB2-5A44C71C8A22}"/>
              </a:ext>
            </a:extLst>
          </p:cNvPr>
          <p:cNvSpPr/>
          <p:nvPr/>
        </p:nvSpPr>
        <p:spPr>
          <a:xfrm rot="10800000">
            <a:off x="512879" y="2748926"/>
            <a:ext cx="3199683" cy="1062335"/>
          </a:xfrm>
          <a:prstGeom prst="wedgeRectCallout">
            <a:avLst>
              <a:gd name="adj1" fmla="val -55933"/>
              <a:gd name="adj2" fmla="val 6478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C15A6B6-3375-4F96-B731-D61E03A2344D}"/>
              </a:ext>
            </a:extLst>
          </p:cNvPr>
          <p:cNvSpPr txBox="1"/>
          <p:nvPr/>
        </p:nvSpPr>
        <p:spPr>
          <a:xfrm>
            <a:off x="577518" y="2833567"/>
            <a:ext cx="319968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Gratifing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advisors through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#BharoseKaTour and </a:t>
            </a:r>
            <a:r>
              <a:rPr lang="en-US" sz="1100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Pehla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Shanivaar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100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Mera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 err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Parivaar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 celebrate their dedication and </a:t>
            </a:r>
            <a:r>
              <a:rPr lang="en-US" sz="1100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showcase perks of being an advisor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— inspiring others through digital sneak-peek shorts of events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8" name="Picture 2" descr="Bajaj Allianz General Insurance launches Premium Programme ...">
            <a:extLst>
              <a:ext uri="{FF2B5EF4-FFF2-40B4-BE49-F238E27FC236}">
                <a16:creationId xmlns:a16="http://schemas.microsoft.com/office/drawing/2014/main" id="{F15D5958-E7BE-49D9-8FB1-A0917B6E2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47" y="1206421"/>
            <a:ext cx="486811" cy="2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Online Media 1" title="Life Influencers Season 05 Episode 08 – Rishi Jindal | ICICI Pru Life">
            <a:hlinkClick r:id="" action="ppaction://media"/>
            <a:extLst>
              <a:ext uri="{FF2B5EF4-FFF2-40B4-BE49-F238E27FC236}">
                <a16:creationId xmlns:a16="http://schemas.microsoft.com/office/drawing/2014/main" id="{BD339FDE-54CB-4DC8-A0D8-AC81233394C6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2"/>
          <a:stretch>
            <a:fillRect/>
          </a:stretch>
        </p:blipFill>
        <p:spPr>
          <a:xfrm>
            <a:off x="2058798" y="4462019"/>
            <a:ext cx="2260659" cy="1277273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9F7E618E-5337-4283-8315-97DA36D04A23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38368" b="39195"/>
          <a:stretch/>
        </p:blipFill>
        <p:spPr>
          <a:xfrm>
            <a:off x="3708827" y="4257270"/>
            <a:ext cx="610630" cy="137006"/>
          </a:xfrm>
          <a:prstGeom prst="rect">
            <a:avLst/>
          </a:prstGeom>
        </p:spPr>
      </p:pic>
      <p:sp>
        <p:nvSpPr>
          <p:cNvPr id="73" name="Speech Bubble: Rectangle 72">
            <a:extLst>
              <a:ext uri="{FF2B5EF4-FFF2-40B4-BE49-F238E27FC236}">
                <a16:creationId xmlns:a16="http://schemas.microsoft.com/office/drawing/2014/main" id="{0D092AFA-6EDA-43D8-9160-B3026927FCD0}"/>
              </a:ext>
            </a:extLst>
          </p:cNvPr>
          <p:cNvSpPr/>
          <p:nvPr/>
        </p:nvSpPr>
        <p:spPr>
          <a:xfrm rot="10800000">
            <a:off x="1505121" y="5914653"/>
            <a:ext cx="4097543" cy="723083"/>
          </a:xfrm>
          <a:prstGeom prst="wedgeRectCallout">
            <a:avLst>
              <a:gd name="adj1" fmla="val -8428"/>
              <a:gd name="adj2" fmla="val 100259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7EFD31F-0AC8-4F5B-B75C-31A28C8E5AF5}"/>
              </a:ext>
            </a:extLst>
          </p:cNvPr>
          <p:cNvSpPr txBox="1"/>
          <p:nvPr/>
        </p:nvSpPr>
        <p:spPr>
          <a:xfrm>
            <a:off x="1505122" y="5914654"/>
            <a:ext cx="409754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Curating recurring digital IPs like “Life Influencers” that recognizes the </a:t>
            </a:r>
            <a:r>
              <a:rPr lang="en-US" sz="1100" i="1" dirty="0">
                <a:solidFill>
                  <a:srgbClr val="E637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top performing advisors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shedding light on their success </a:t>
            </a:r>
            <a:r>
              <a:rPr lang="en-US" sz="1100" i="1" dirty="0">
                <a:solidFill>
                  <a:srgbClr val="E637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through interviews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1100" i="1" dirty="0">
                <a:solidFill>
                  <a:srgbClr val="E637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encourage and boost morals </a:t>
            </a:r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other advisors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3B24F65-23A3-44BA-B630-8BC1C4DB54FF}"/>
              </a:ext>
            </a:extLst>
          </p:cNvPr>
          <p:cNvSpPr txBox="1"/>
          <p:nvPr/>
        </p:nvSpPr>
        <p:spPr>
          <a:xfrm>
            <a:off x="2660197" y="1160988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OFFLINE EVENTS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A358293F-E3A6-4321-B6C8-538092C596E2}"/>
              </a:ext>
            </a:extLst>
          </p:cNvPr>
          <p:cNvSpPr txBox="1"/>
          <p:nvPr/>
        </p:nvSpPr>
        <p:spPr>
          <a:xfrm>
            <a:off x="2299479" y="4107835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IPs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F83120CA-B28F-4E65-A201-27C0657E5FF5}"/>
              </a:ext>
            </a:extLst>
          </p:cNvPr>
          <p:cNvSpPr txBox="1"/>
          <p:nvPr/>
        </p:nvSpPr>
        <p:spPr>
          <a:xfrm>
            <a:off x="7113069" y="191565"/>
            <a:ext cx="49762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Purpose: Inspiring existing and potential advisors to unlock their full potential and aim higher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0" name="Online Media 1" title="Financial Consultant Testimonials | HDFC Life">
            <a:hlinkClick r:id="" action="ppaction://media"/>
            <a:extLst>
              <a:ext uri="{FF2B5EF4-FFF2-40B4-BE49-F238E27FC236}">
                <a16:creationId xmlns:a16="http://schemas.microsoft.com/office/drawing/2014/main" id="{629713FD-E67E-4BA6-AA9F-A85F1C5D85F5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4"/>
          <a:stretch>
            <a:fillRect/>
          </a:stretch>
        </p:blipFill>
        <p:spPr>
          <a:xfrm>
            <a:off x="6996993" y="4498221"/>
            <a:ext cx="1956405" cy="1105369"/>
          </a:xfrm>
          <a:prstGeom prst="rect">
            <a:avLst/>
          </a:prstGeom>
        </p:spPr>
      </p:pic>
      <p:sp>
        <p:nvSpPr>
          <p:cNvPr id="81" name="Speech Bubble: Rectangle 80">
            <a:extLst>
              <a:ext uri="{FF2B5EF4-FFF2-40B4-BE49-F238E27FC236}">
                <a16:creationId xmlns:a16="http://schemas.microsoft.com/office/drawing/2014/main" id="{4FBDA236-40EA-461A-BFE4-725CC416EF04}"/>
              </a:ext>
            </a:extLst>
          </p:cNvPr>
          <p:cNvSpPr/>
          <p:nvPr/>
        </p:nvSpPr>
        <p:spPr>
          <a:xfrm rot="10800000">
            <a:off x="7290742" y="5759962"/>
            <a:ext cx="3487419" cy="787483"/>
          </a:xfrm>
          <a:prstGeom prst="wedgeRectCallout">
            <a:avLst>
              <a:gd name="adj1" fmla="val 6281"/>
              <a:gd name="adj2" fmla="val 9569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A4EA706-138A-4183-9282-64C4B8B8226A}"/>
              </a:ext>
            </a:extLst>
          </p:cNvPr>
          <p:cNvSpPr txBox="1"/>
          <p:nvPr/>
        </p:nvSpPr>
        <p:spPr>
          <a:xfrm>
            <a:off x="7315065" y="5796476"/>
            <a:ext cx="348742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Highlighting professional journey and financial success through tangible gains like a home or car, along with perks like timely training and sponsored upskilling (e.g., IIM courses) 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4A145B0-ADC5-48AC-87F9-D7C7743A3002}"/>
              </a:ext>
            </a:extLst>
          </p:cNvPr>
          <p:cNvSpPr txBox="1"/>
          <p:nvPr/>
        </p:nvSpPr>
        <p:spPr>
          <a:xfrm>
            <a:off x="8315736" y="1122332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TESTIMONIALS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4" name="Picture 2" descr="HDFC Life - Wikipedia">
            <a:extLst>
              <a:ext uri="{FF2B5EF4-FFF2-40B4-BE49-F238E27FC236}">
                <a16:creationId xmlns:a16="http://schemas.microsoft.com/office/drawing/2014/main" id="{0FFCF17D-DC5F-4F23-A86E-65159F2BE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6381" y="4259038"/>
            <a:ext cx="300728" cy="193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nline Media 4" title="Why Become an Insurance Consultant? Shruti Joglekar's Journey with Bajaj Allianz Life#insuranceagent">
            <a:hlinkClick r:id="" action="ppaction://media"/>
            <a:extLst>
              <a:ext uri="{FF2B5EF4-FFF2-40B4-BE49-F238E27FC236}">
                <a16:creationId xmlns:a16="http://schemas.microsoft.com/office/drawing/2014/main" id="{2EE8D354-976E-430F-9876-B7CD4657E074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6"/>
          <a:stretch>
            <a:fillRect/>
          </a:stretch>
        </p:blipFill>
        <p:spPr>
          <a:xfrm>
            <a:off x="8996301" y="4498221"/>
            <a:ext cx="1880235" cy="1062333"/>
          </a:xfrm>
          <a:prstGeom prst="rect">
            <a:avLst/>
          </a:prstGeom>
        </p:spPr>
      </p:pic>
      <p:pic>
        <p:nvPicPr>
          <p:cNvPr id="87" name="Picture 2" descr="Bajaj Allianz General Insurance launches Premium Programme ...">
            <a:extLst>
              <a:ext uri="{FF2B5EF4-FFF2-40B4-BE49-F238E27FC236}">
                <a16:creationId xmlns:a16="http://schemas.microsoft.com/office/drawing/2014/main" id="{C5C9E72A-B944-4132-A0CC-8D1816877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536" y="4210154"/>
            <a:ext cx="486811" cy="2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Online Media 1" title="Opportunity to Become Star Health Insurance Advisors | Star Health Insurance">
            <a:hlinkClick r:id="" action="ppaction://media"/>
            <a:extLst>
              <a:ext uri="{FF2B5EF4-FFF2-40B4-BE49-F238E27FC236}">
                <a16:creationId xmlns:a16="http://schemas.microsoft.com/office/drawing/2014/main" id="{E1BE48A0-3B69-411D-92E0-DE37A4B4DA5B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7"/>
          <a:stretch>
            <a:fillRect/>
          </a:stretch>
        </p:blipFill>
        <p:spPr>
          <a:xfrm>
            <a:off x="8023440" y="1496553"/>
            <a:ext cx="2173889" cy="1228247"/>
          </a:xfrm>
          <a:prstGeom prst="rect">
            <a:avLst/>
          </a:prstGeom>
        </p:spPr>
      </p:pic>
      <p:pic>
        <p:nvPicPr>
          <p:cNvPr id="91" name="Picture 2">
            <a:extLst>
              <a:ext uri="{FF2B5EF4-FFF2-40B4-BE49-F238E27FC236}">
                <a16:creationId xmlns:a16="http://schemas.microsoft.com/office/drawing/2014/main" id="{76CC221A-C8FB-47B3-A4BF-8BCCC05FA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7493" y="1237151"/>
            <a:ext cx="459504" cy="21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Speech Bubble: Rectangle 91">
            <a:extLst>
              <a:ext uri="{FF2B5EF4-FFF2-40B4-BE49-F238E27FC236}">
                <a16:creationId xmlns:a16="http://schemas.microsoft.com/office/drawing/2014/main" id="{16C6AA69-A324-4641-B3C0-E9A9E83C87A9}"/>
              </a:ext>
            </a:extLst>
          </p:cNvPr>
          <p:cNvSpPr/>
          <p:nvPr/>
        </p:nvSpPr>
        <p:spPr>
          <a:xfrm rot="10800000">
            <a:off x="7333940" y="2991802"/>
            <a:ext cx="3912916" cy="819458"/>
          </a:xfrm>
          <a:prstGeom prst="wedgeRectCallout">
            <a:avLst>
              <a:gd name="adj1" fmla="val 6281"/>
              <a:gd name="adj2" fmla="val 95698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4BAEF6F-1168-4515-A258-5A9313B514E4}"/>
              </a:ext>
            </a:extLst>
          </p:cNvPr>
          <p:cNvSpPr txBox="1"/>
          <p:nvPr/>
        </p:nvSpPr>
        <p:spPr>
          <a:xfrm>
            <a:off x="7358263" y="3028317"/>
            <a:ext cx="39129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Encouraging specially-abled individuals to become insurance advisors by showcasing inclusive support like exam fee waivers, audio study material, and the unique ability to empower others like them — proving that anyone can pursue this career</a:t>
            </a:r>
            <a:endParaRPr lang="en-IN" sz="1100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714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video>
              <p:cMediaNode vol="80000">
                <p:cTn id="38" fill="hold" display="0">
                  <p:stCondLst>
                    <p:cond delay="indefinite"/>
                  </p:stCondLst>
                </p:cTn>
                <p:tgtEl>
                  <p:spTgt spid="62"/>
                </p:tgtEl>
              </p:cMediaNode>
            </p:vide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70"/>
                </p:tgtEl>
              </p:cMediaNode>
            </p:vide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9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video>
              <p:cMediaNode vol="80000">
                <p:cTn id="50" fill="hold" display="0">
                  <p:stCondLst>
                    <p:cond delay="indefinite"/>
                  </p:stCondLst>
                </p:cTn>
                <p:tgtEl>
                  <p:spTgt spid="80"/>
                </p:tgtEl>
              </p:cMediaNode>
            </p:video>
            <p:video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1" dur="1" fill="hold"/>
                                        <p:tgtEl>
                                          <p:spTgt spid="8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video>
              <p:cMediaNode vol="80000">
                <p:cTn id="62" fill="hold" display="0">
                  <p:stCondLst>
                    <p:cond delay="indefinite"/>
                  </p:stCondLst>
                </p:cTn>
                <p:tgtEl>
                  <p:spTgt spid="88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2A113D0-97CD-45BF-836D-002CDE4A1D2C}"/>
              </a:ext>
            </a:extLst>
          </p:cNvPr>
          <p:cNvSpPr txBox="1"/>
          <p:nvPr/>
        </p:nvSpPr>
        <p:spPr>
          <a:xfrm>
            <a:off x="471621" y="306980"/>
            <a:ext cx="664144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16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6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EMPOWERING ADVISORS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0AE0BD7-6418-4BCA-A2D1-0680A9DE4CAF}"/>
              </a:ext>
            </a:extLst>
          </p:cNvPr>
          <p:cNvCxnSpPr>
            <a:cxnSpLocks/>
            <a:stCxn id="2" idx="3"/>
          </p:cNvCxnSpPr>
          <p:nvPr/>
        </p:nvCxnSpPr>
        <p:spPr>
          <a:xfrm>
            <a:off x="7113069" y="476257"/>
            <a:ext cx="5078931" cy="1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4885EE0-EE43-459C-9B37-762C42AA51A5}"/>
              </a:ext>
            </a:extLst>
          </p:cNvPr>
          <p:cNvSpPr txBox="1"/>
          <p:nvPr/>
        </p:nvSpPr>
        <p:spPr>
          <a:xfrm>
            <a:off x="1016411" y="951235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ENLIGHTENING POTENTIAL ADVISORS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13C149-0C33-4C93-BC80-8BF7C5015A03}"/>
              </a:ext>
            </a:extLst>
          </p:cNvPr>
          <p:cNvSpPr txBox="1"/>
          <p:nvPr/>
        </p:nvSpPr>
        <p:spPr>
          <a:xfrm>
            <a:off x="7113069" y="191565"/>
            <a:ext cx="49762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Purpose: To educate advisors and equip them with right tools to be efficient and effective</a:t>
            </a:r>
            <a:endParaRPr lang="en-IN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CB73E4-A38A-42C2-B6CF-EDF810A5FA36}"/>
              </a:ext>
            </a:extLst>
          </p:cNvPr>
          <p:cNvSpPr txBox="1"/>
          <p:nvPr/>
        </p:nvSpPr>
        <p:spPr>
          <a:xfrm>
            <a:off x="7672473" y="951234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EDUCATING EXISTING ADVISORS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6845809-BD8D-4DFF-9C14-ED6FF89B4A8F}"/>
              </a:ext>
            </a:extLst>
          </p:cNvPr>
          <p:cNvCxnSpPr>
            <a:cxnSpLocks/>
          </p:cNvCxnSpPr>
          <p:nvPr/>
        </p:nvCxnSpPr>
        <p:spPr>
          <a:xfrm>
            <a:off x="6275098" y="891588"/>
            <a:ext cx="0" cy="59664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Online Media 2" title="Agency Career Webinar (Agent Recruitment)">
            <a:hlinkClick r:id="" action="ppaction://media"/>
            <a:extLst>
              <a:ext uri="{FF2B5EF4-FFF2-40B4-BE49-F238E27FC236}">
                <a16:creationId xmlns:a16="http://schemas.microsoft.com/office/drawing/2014/main" id="{2BB72833-869C-4579-A05E-5329291C41C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71621" y="1981394"/>
            <a:ext cx="2402154" cy="1357217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BFA953E1-0C20-4101-85B5-C4312C3960FB}"/>
              </a:ext>
            </a:extLst>
          </p:cNvPr>
          <p:cNvSpPr/>
          <p:nvPr/>
        </p:nvSpPr>
        <p:spPr>
          <a:xfrm rot="10800000">
            <a:off x="3137044" y="2257503"/>
            <a:ext cx="2574925" cy="855877"/>
          </a:xfrm>
          <a:prstGeom prst="wedgeRectCallout">
            <a:avLst>
              <a:gd name="adj1" fmla="val 64406"/>
              <a:gd name="adj2" fmla="val 36631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3E7382-02F2-4D4F-8A40-F13F291FB012}"/>
              </a:ext>
            </a:extLst>
          </p:cNvPr>
          <p:cNvSpPr txBox="1"/>
          <p:nvPr/>
        </p:nvSpPr>
        <p:spPr>
          <a:xfrm>
            <a:off x="3236706" y="2345706"/>
            <a:ext cx="24021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webinars offer a deep dive into the insurance advisor role — decoding responsibilities, requirements, and the financial rewards of the career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6FA20A-BF3C-42ED-ADD6-C92565F7013B}"/>
              </a:ext>
            </a:extLst>
          </p:cNvPr>
          <p:cNvSpPr txBox="1"/>
          <p:nvPr/>
        </p:nvSpPr>
        <p:spPr>
          <a:xfrm>
            <a:off x="2321650" y="1565374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WEBINAR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Online Media 5" title="[BANGLA] Career Opportunity As Insurance Agent Adviser | Max Life Insurance">
            <a:hlinkClick r:id="" action="ppaction://media"/>
            <a:extLst>
              <a:ext uri="{FF2B5EF4-FFF2-40B4-BE49-F238E27FC236}">
                <a16:creationId xmlns:a16="http://schemas.microsoft.com/office/drawing/2014/main" id="{107D91E3-B902-4FA6-ABB8-3E525A891DEF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371085" y="3909681"/>
            <a:ext cx="2402153" cy="1357216"/>
          </a:xfrm>
          <a:prstGeom prst="rect">
            <a:avLst/>
          </a:prstGeom>
        </p:spPr>
      </p:pic>
      <p:pic>
        <p:nvPicPr>
          <p:cNvPr id="13" name="Online Media 11" title="Why should you become a Life Advisor | Max Life Insurance">
            <a:hlinkClick r:id="" action="ppaction://media"/>
            <a:extLst>
              <a:ext uri="{FF2B5EF4-FFF2-40B4-BE49-F238E27FC236}">
                <a16:creationId xmlns:a16="http://schemas.microsoft.com/office/drawing/2014/main" id="{2F1C0771-8739-4DED-B235-DC7139353711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1"/>
          <a:stretch>
            <a:fillRect/>
          </a:stretch>
        </p:blipFill>
        <p:spPr>
          <a:xfrm>
            <a:off x="3267444" y="3909681"/>
            <a:ext cx="2402153" cy="13572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E8B4FE-3ABF-4937-B7CF-91002A4049E0}"/>
              </a:ext>
            </a:extLst>
          </p:cNvPr>
          <p:cNvSpPr txBox="1"/>
          <p:nvPr/>
        </p:nvSpPr>
        <p:spPr>
          <a:xfrm>
            <a:off x="2321650" y="3574678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INFOGRAPHICS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5BD0622D-F57D-4B3B-979F-86BCE071A8E5}"/>
              </a:ext>
            </a:extLst>
          </p:cNvPr>
          <p:cNvSpPr/>
          <p:nvPr/>
        </p:nvSpPr>
        <p:spPr>
          <a:xfrm rot="10800000">
            <a:off x="885522" y="5537410"/>
            <a:ext cx="3992201" cy="686603"/>
          </a:xfrm>
          <a:prstGeom prst="wedgeRectCallout">
            <a:avLst>
              <a:gd name="adj1" fmla="val 33380"/>
              <a:gd name="adj2" fmla="val 973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280897-7E9D-4705-A62E-844B883A66FD}"/>
              </a:ext>
            </a:extLst>
          </p:cNvPr>
          <p:cNvSpPr txBox="1"/>
          <p:nvPr/>
        </p:nvSpPr>
        <p:spPr>
          <a:xfrm>
            <a:off x="960520" y="5623851"/>
            <a:ext cx="390360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Digital infographic videos highlight key advisor role benefits — flexibility, incentives, and impact — making it appealing for those seeking autonomy and purpose 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Online Media 11" title="IPRU Edge: Quick Links made easy">
            <a:hlinkClick r:id="" action="ppaction://media"/>
            <a:extLst>
              <a:ext uri="{FF2B5EF4-FFF2-40B4-BE49-F238E27FC236}">
                <a16:creationId xmlns:a16="http://schemas.microsoft.com/office/drawing/2014/main" id="{D8B0A410-05E8-4DC6-B7FD-080818FAE5DB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2"/>
          <a:stretch>
            <a:fillRect/>
          </a:stretch>
        </p:blipFill>
        <p:spPr>
          <a:xfrm>
            <a:off x="9279638" y="1641782"/>
            <a:ext cx="2179542" cy="1231441"/>
          </a:xfrm>
          <a:prstGeom prst="rect">
            <a:avLst/>
          </a:prstGeom>
        </p:spPr>
      </p:pic>
      <p:sp>
        <p:nvSpPr>
          <p:cNvPr id="20" name="Speech Bubble: Rectangle 19">
            <a:extLst>
              <a:ext uri="{FF2B5EF4-FFF2-40B4-BE49-F238E27FC236}">
                <a16:creationId xmlns:a16="http://schemas.microsoft.com/office/drawing/2014/main" id="{705F0383-44A3-4EB1-BBC4-48C8A090F265}"/>
              </a:ext>
            </a:extLst>
          </p:cNvPr>
          <p:cNvSpPr/>
          <p:nvPr/>
        </p:nvSpPr>
        <p:spPr>
          <a:xfrm rot="10800000">
            <a:off x="7672473" y="5634159"/>
            <a:ext cx="3223324" cy="747583"/>
          </a:xfrm>
          <a:prstGeom prst="wedgeRectCallout">
            <a:avLst>
              <a:gd name="adj1" fmla="val -533"/>
              <a:gd name="adj2" fmla="val 95111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427715-3CC3-461A-85A3-E364F665672D}"/>
              </a:ext>
            </a:extLst>
          </p:cNvPr>
          <p:cNvSpPr txBox="1"/>
          <p:nvPr/>
        </p:nvSpPr>
        <p:spPr>
          <a:xfrm>
            <a:off x="7672473" y="5683865"/>
            <a:ext cx="334136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Real-life app testimonials showing how it simplifies tasks, boosts productivity, and aids in accurate policy recommendations — driving higher app adoption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Online Media 3" title="An edge like no other: The iPru Edge app for advisors!">
            <a:hlinkClick r:id="" action="ppaction://media"/>
            <a:extLst>
              <a:ext uri="{FF2B5EF4-FFF2-40B4-BE49-F238E27FC236}">
                <a16:creationId xmlns:a16="http://schemas.microsoft.com/office/drawing/2014/main" id="{ABC1A4B9-00F8-492F-8614-5832EC54D4A2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3"/>
          <a:stretch>
            <a:fillRect/>
          </a:stretch>
        </p:blipFill>
        <p:spPr>
          <a:xfrm>
            <a:off x="6829813" y="1641782"/>
            <a:ext cx="2057335" cy="1162394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A8D3C90C-B57F-4FAA-A3A4-F3E38AD19431}"/>
              </a:ext>
            </a:extLst>
          </p:cNvPr>
          <p:cNvSpPr txBox="1"/>
          <p:nvPr/>
        </p:nvSpPr>
        <p:spPr>
          <a:xfrm>
            <a:off x="8405412" y="1315312"/>
            <a:ext cx="15615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TUTORIALS &amp; EXPLAINERS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Speech Bubble: Rectangle 23">
            <a:extLst>
              <a:ext uri="{FF2B5EF4-FFF2-40B4-BE49-F238E27FC236}">
                <a16:creationId xmlns:a16="http://schemas.microsoft.com/office/drawing/2014/main" id="{F2DC00ED-8AC2-49C1-BF8B-84A6B69F11A9}"/>
              </a:ext>
            </a:extLst>
          </p:cNvPr>
          <p:cNvSpPr/>
          <p:nvPr/>
        </p:nvSpPr>
        <p:spPr>
          <a:xfrm rot="10800000">
            <a:off x="7192605" y="3014521"/>
            <a:ext cx="3821229" cy="627624"/>
          </a:xfrm>
          <a:prstGeom prst="wedgeRectCallout">
            <a:avLst>
              <a:gd name="adj1" fmla="val -8434"/>
              <a:gd name="adj2" fmla="val 90351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E5A1955-B2B1-4ED7-BD40-FB7338A81A76}"/>
              </a:ext>
            </a:extLst>
          </p:cNvPr>
          <p:cNvSpPr txBox="1"/>
          <p:nvPr/>
        </p:nvSpPr>
        <p:spPr>
          <a:xfrm>
            <a:off x="7267604" y="3100961"/>
            <a:ext cx="374623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Educating advisors on app features that simplify their work, boost efficiency, and enhance effectiveness</a:t>
            </a:r>
            <a:endParaRPr lang="en-IN" sz="1100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6" name="Online Media 6" title="How Ganesh More grew his business with the iPru EDGE app | Tamil">
            <a:hlinkClick r:id="" action="ppaction://media"/>
            <a:extLst>
              <a:ext uri="{FF2B5EF4-FFF2-40B4-BE49-F238E27FC236}">
                <a16:creationId xmlns:a16="http://schemas.microsoft.com/office/drawing/2014/main" id="{322CB1B0-6007-478A-9A02-FEC18A283A02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4"/>
          <a:stretch>
            <a:fillRect/>
          </a:stretch>
        </p:blipFill>
        <p:spPr>
          <a:xfrm>
            <a:off x="6911337" y="4214425"/>
            <a:ext cx="2032135" cy="1148156"/>
          </a:xfrm>
          <a:prstGeom prst="rect">
            <a:avLst/>
          </a:prstGeom>
        </p:spPr>
      </p:pic>
      <p:pic>
        <p:nvPicPr>
          <p:cNvPr id="27" name="Online Media 10" title="How Ganesh More grew his business with the IPRU Edge App">
            <a:hlinkClick r:id="" action="ppaction://media"/>
            <a:extLst>
              <a:ext uri="{FF2B5EF4-FFF2-40B4-BE49-F238E27FC236}">
                <a16:creationId xmlns:a16="http://schemas.microsoft.com/office/drawing/2014/main" id="{14DF39EA-D9CA-44BA-B93A-6262FCBB1AC6}"/>
              </a:ext>
            </a:extLst>
          </p:cNvPr>
          <p:cNvPicPr>
            <a:picLocks noRot="1" noChangeAspect="1"/>
          </p:cNvPicPr>
          <p:nvPr>
            <a:videoFile r:link="rId7"/>
          </p:nvPr>
        </p:nvPicPr>
        <p:blipFill>
          <a:blip r:embed="rId15"/>
          <a:stretch>
            <a:fillRect/>
          </a:stretch>
        </p:blipFill>
        <p:spPr>
          <a:xfrm>
            <a:off x="9353341" y="4222896"/>
            <a:ext cx="2032135" cy="11481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1B427E0-905A-44DC-93A2-178F321DA150}"/>
              </a:ext>
            </a:extLst>
          </p:cNvPr>
          <p:cNvSpPr txBox="1"/>
          <p:nvPr/>
        </p:nvSpPr>
        <p:spPr>
          <a:xfrm>
            <a:off x="78979" y="5245616"/>
            <a:ext cx="13611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i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Dubbed content*</a:t>
            </a:r>
            <a:endParaRPr lang="en-US" sz="800" i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0B0A2DA-09A0-4C28-A816-3D30F0338455}"/>
              </a:ext>
            </a:extLst>
          </p:cNvPr>
          <p:cNvSpPr txBox="1"/>
          <p:nvPr/>
        </p:nvSpPr>
        <p:spPr>
          <a:xfrm>
            <a:off x="6587039" y="5380627"/>
            <a:ext cx="13611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i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Dubbed content*</a:t>
            </a:r>
            <a:endParaRPr lang="en-US" sz="800" i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06E596D-249A-4D2E-9481-D6A99B86DDC6}"/>
              </a:ext>
            </a:extLst>
          </p:cNvPr>
          <p:cNvSpPr txBox="1"/>
          <p:nvPr/>
        </p:nvSpPr>
        <p:spPr>
          <a:xfrm>
            <a:off x="10398267" y="2769823"/>
            <a:ext cx="136113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i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Dubbed content*</a:t>
            </a:r>
            <a:endParaRPr lang="en-US" sz="800" i="1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05346D-125C-4369-BBFC-6192D9600C03}"/>
              </a:ext>
            </a:extLst>
          </p:cNvPr>
          <p:cNvSpPr txBox="1"/>
          <p:nvPr/>
        </p:nvSpPr>
        <p:spPr>
          <a:xfrm>
            <a:off x="8498864" y="3908163"/>
            <a:ext cx="15615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APP USAGE REVIEWS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3771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4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3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54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9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60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5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0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video>
              <p:cMediaNode vol="80000">
                <p:cTn id="71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video>
              <p:cMediaNode vol="80000">
                <p:cTn id="72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67CCE1-6E10-4E10-ACE3-35933CC70FA5}"/>
              </a:ext>
            </a:extLst>
          </p:cNvPr>
          <p:cNvCxnSpPr>
            <a:cxnSpLocks/>
          </p:cNvCxnSpPr>
          <p:nvPr/>
        </p:nvCxnSpPr>
        <p:spPr>
          <a:xfrm>
            <a:off x="910140" y="2266334"/>
            <a:ext cx="5675586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ECC41D-C2D2-4DF9-AEF6-CF1EB2A6B4D6}"/>
              </a:ext>
            </a:extLst>
          </p:cNvPr>
          <p:cNvCxnSpPr>
            <a:cxnSpLocks/>
          </p:cNvCxnSpPr>
          <p:nvPr/>
        </p:nvCxnSpPr>
        <p:spPr>
          <a:xfrm>
            <a:off x="5151689" y="2428758"/>
            <a:ext cx="6306206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43D5D14-EECE-460B-A055-D154603120DB}"/>
              </a:ext>
            </a:extLst>
          </p:cNvPr>
          <p:cNvSpPr txBox="1"/>
          <p:nvPr/>
        </p:nvSpPr>
        <p:spPr>
          <a:xfrm>
            <a:off x="910140" y="1982556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POTENTIAL ADVISORS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AF9CF3-7C45-407A-9214-36B2E9B56EF4}"/>
              </a:ext>
            </a:extLst>
          </p:cNvPr>
          <p:cNvSpPr txBox="1"/>
          <p:nvPr/>
        </p:nvSpPr>
        <p:spPr>
          <a:xfrm>
            <a:off x="10280736" y="2144979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EXISTING ADVISORS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26054C-1E83-4947-9298-67F8F779DA41}"/>
              </a:ext>
            </a:extLst>
          </p:cNvPr>
          <p:cNvSpPr txBox="1"/>
          <p:nvPr/>
        </p:nvSpPr>
        <p:spPr>
          <a:xfrm>
            <a:off x="877672" y="2919273"/>
            <a:ext cx="22955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GRABBING ATTENTION</a:t>
            </a:r>
          </a:p>
          <a:p>
            <a:pPr algn="ctr"/>
            <a:endParaRPr lang="en-IN" sz="10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IN" sz="1000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(TVC/DVC and Digital Campaigns)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28428B-8A2F-4E42-9A93-4879EAF970FB}"/>
              </a:ext>
            </a:extLst>
          </p:cNvPr>
          <p:cNvSpPr txBox="1"/>
          <p:nvPr/>
        </p:nvSpPr>
        <p:spPr>
          <a:xfrm>
            <a:off x="4802103" y="2919273"/>
            <a:ext cx="27466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EMPOWERING ADVISORS</a:t>
            </a:r>
          </a:p>
          <a:p>
            <a:pPr algn="ctr"/>
            <a:endParaRPr lang="en-IN" sz="10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IN" sz="1000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(Webinar, Infographics, Tutorials, Reviews)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8AC621-FDE0-4ACC-A8AE-745CE48CC8DA}"/>
              </a:ext>
            </a:extLst>
          </p:cNvPr>
          <p:cNvSpPr txBox="1"/>
          <p:nvPr/>
        </p:nvSpPr>
        <p:spPr>
          <a:xfrm>
            <a:off x="8854361" y="2919273"/>
            <a:ext cx="25966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000" b="1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SNAPSHOT OF YOUTUBE CONTENT ON </a:t>
            </a:r>
            <a:r>
              <a:rPr lang="en-IN" sz="1000" b="1" dirty="0">
                <a:solidFill>
                  <a:srgbClr val="E63725"/>
                </a:solidFill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PEEK INTO ADVISOR LIFE</a:t>
            </a:r>
          </a:p>
          <a:p>
            <a:pPr algn="ctr"/>
            <a:endParaRPr lang="en-IN" sz="10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IN" sz="1000" dirty="0"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(Offline events, Digital IPs, Testimonials)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0FA7E5-93D3-43BB-BB69-81166CFA3B56}"/>
              </a:ext>
            </a:extLst>
          </p:cNvPr>
          <p:cNvSpPr txBox="1"/>
          <p:nvPr/>
        </p:nvSpPr>
        <p:spPr>
          <a:xfrm>
            <a:off x="508137" y="3758402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MAKING THE CAREER ACCESSIBLE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BE5A86-F460-4B81-BCE7-4FE0C10DC70F}"/>
              </a:ext>
            </a:extLst>
          </p:cNvPr>
          <p:cNvSpPr txBox="1"/>
          <p:nvPr/>
        </p:nvSpPr>
        <p:spPr>
          <a:xfrm>
            <a:off x="508137" y="4474420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MAKING THE CAREER ATTRACTIVE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24AC5F-55D3-4147-83DE-02BFD5D1D12B}"/>
              </a:ext>
            </a:extLst>
          </p:cNvPr>
          <p:cNvSpPr txBox="1"/>
          <p:nvPr/>
        </p:nvSpPr>
        <p:spPr>
          <a:xfrm>
            <a:off x="508137" y="5260602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GIVING DEEPER MEANING TO CAREER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3500CBD-23CF-4C2F-9896-06CB85D0C87D}"/>
              </a:ext>
            </a:extLst>
          </p:cNvPr>
          <p:cNvSpPr txBox="1"/>
          <p:nvPr/>
        </p:nvSpPr>
        <p:spPr>
          <a:xfrm>
            <a:off x="8676426" y="4013513"/>
            <a:ext cx="304146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UPLIFTMENT (CELEBRATING ADVISORS)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EA88AE-FEBE-4FD7-81B9-EF3A90C8AC9C}"/>
              </a:ext>
            </a:extLst>
          </p:cNvPr>
          <p:cNvSpPr txBox="1"/>
          <p:nvPr/>
        </p:nvSpPr>
        <p:spPr>
          <a:xfrm>
            <a:off x="8676426" y="4781027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SOCIAL PROOF AND VALIDATION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9B6BF6C-68B2-4269-BA64-D3DCF283E0C0}"/>
              </a:ext>
            </a:extLst>
          </p:cNvPr>
          <p:cNvSpPr txBox="1"/>
          <p:nvPr/>
        </p:nvSpPr>
        <p:spPr>
          <a:xfrm>
            <a:off x="4761945" y="4013514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ENLIGHTENING POTENTIAL ADVISORS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4787A4-21FE-46C8-AF92-6E6FCB50DA55}"/>
              </a:ext>
            </a:extLst>
          </p:cNvPr>
          <p:cNvSpPr txBox="1"/>
          <p:nvPr/>
        </p:nvSpPr>
        <p:spPr>
          <a:xfrm>
            <a:off x="4802103" y="4792916"/>
            <a:ext cx="2827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highlight>
                  <a:srgbClr val="FFFF00"/>
                </a:highlight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EDUCATING EXISTING ADVISORS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7ECC3DC-FF0E-4923-B2C1-64D189DB16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35"/>
          <a:stretch/>
        </p:blipFill>
        <p:spPr>
          <a:xfrm flipH="1">
            <a:off x="4773456" y="448353"/>
            <a:ext cx="3294838" cy="175407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8433D31-BD20-4E0B-8477-27B6B13D7A57}"/>
              </a:ext>
            </a:extLst>
          </p:cNvPr>
          <p:cNvSpPr txBox="1"/>
          <p:nvPr/>
        </p:nvSpPr>
        <p:spPr>
          <a:xfrm>
            <a:off x="5151689" y="1591860"/>
            <a:ext cx="26289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1200" b="1" dirty="0">
                <a:solidFill>
                  <a:schemeClr val="bg1"/>
                </a:solidFill>
                <a:latin typeface="Bahnschrift" panose="020B0502040204020203" pitchFamily="34" charset="0"/>
              </a:rPr>
              <a:t>CONTENT DISTRIBUTION </a:t>
            </a:r>
          </a:p>
          <a:p>
            <a:pPr algn="ctr"/>
            <a:r>
              <a:rPr lang="en-IN" sz="1200" b="1" dirty="0">
                <a:solidFill>
                  <a:schemeClr val="bg1"/>
                </a:solidFill>
                <a:latin typeface="Bahnschrift" panose="020B0502040204020203" pitchFamily="34" charset="0"/>
              </a:rPr>
              <a:t>ON YOUTUBE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0F5CEB-2F44-49D1-B820-B2D94FC00E8E}"/>
              </a:ext>
            </a:extLst>
          </p:cNvPr>
          <p:cNvSpPr/>
          <p:nvPr/>
        </p:nvSpPr>
        <p:spPr>
          <a:xfrm rot="18482687">
            <a:off x="4666720" y="1200952"/>
            <a:ext cx="1938351" cy="117348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  <a:latin typeface="Bahnschrift" panose="020B0502040204020203" pitchFamily="34" charset="0"/>
              </a:rPr>
              <a:t>POTENTIAL ADVISORS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192579-EFD2-4BEB-845C-9D9EA9125F57}"/>
              </a:ext>
            </a:extLst>
          </p:cNvPr>
          <p:cNvSpPr/>
          <p:nvPr/>
        </p:nvSpPr>
        <p:spPr>
          <a:xfrm rot="2461521">
            <a:off x="5922993" y="1037957"/>
            <a:ext cx="1938351" cy="117348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200" b="1" cap="none" spc="0" dirty="0">
                <a:ln w="0"/>
                <a:solidFill>
                  <a:schemeClr val="tx1"/>
                </a:solidFill>
                <a:latin typeface="Bahnschrift" panose="020B0502040204020203" pitchFamily="34" charset="0"/>
              </a:rPr>
              <a:t>EXISTING ADVISORS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CA2FA1F-0417-4D95-A27D-95101AF1EF39}"/>
              </a:ext>
            </a:extLst>
          </p:cNvPr>
          <p:cNvCxnSpPr>
            <a:cxnSpLocks/>
          </p:cNvCxnSpPr>
          <p:nvPr/>
        </p:nvCxnSpPr>
        <p:spPr>
          <a:xfrm>
            <a:off x="7644665" y="2347667"/>
            <a:ext cx="0" cy="81105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5BBFFF-7CFC-4561-9D27-70DBEBDF3410}"/>
              </a:ext>
            </a:extLst>
          </p:cNvPr>
          <p:cNvCxnSpPr>
            <a:cxnSpLocks/>
          </p:cNvCxnSpPr>
          <p:nvPr/>
        </p:nvCxnSpPr>
        <p:spPr>
          <a:xfrm>
            <a:off x="877672" y="5961098"/>
            <a:ext cx="3326466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A9538B41-9BCA-4B7E-8118-69B6F541D85D}"/>
              </a:ext>
            </a:extLst>
          </p:cNvPr>
          <p:cNvSpPr txBox="1"/>
          <p:nvPr/>
        </p:nvSpPr>
        <p:spPr>
          <a:xfrm>
            <a:off x="1860340" y="6153764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PROMOTED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421FE9D-E7D3-47B3-B8AD-489D4FE6FC47}"/>
              </a:ext>
            </a:extLst>
          </p:cNvPr>
          <p:cNvCxnSpPr>
            <a:cxnSpLocks/>
          </p:cNvCxnSpPr>
          <p:nvPr/>
        </p:nvCxnSpPr>
        <p:spPr>
          <a:xfrm>
            <a:off x="4204138" y="5961098"/>
            <a:ext cx="724692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96320B3-0458-4125-817C-BAE5FBF3C83C}"/>
              </a:ext>
            </a:extLst>
          </p:cNvPr>
          <p:cNvSpPr txBox="1"/>
          <p:nvPr/>
        </p:nvSpPr>
        <p:spPr>
          <a:xfrm>
            <a:off x="8068294" y="6137560"/>
            <a:ext cx="136113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ORGANIC</a:t>
            </a:r>
            <a:endParaRPr lang="en-US" sz="900" dirty="0">
              <a:latin typeface="Bahnschrift" panose="020B0502040204020203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024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36672</TotalTime>
  <Words>7383</Words>
  <Application>Microsoft Office PowerPoint</Application>
  <PresentationFormat>Widescreen</PresentationFormat>
  <Paragraphs>800</Paragraphs>
  <Slides>51</Slides>
  <Notes>17</Notes>
  <HiddenSlides>1</HiddenSlides>
  <MMClips>54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9" baseType="lpstr">
      <vt:lpstr>Arial</vt:lpstr>
      <vt:lpstr>Bahnschrift</vt:lpstr>
      <vt:lpstr>Bahnschrift SemiBold</vt:lpstr>
      <vt:lpstr>Bahnschrift SemiCondensed</vt:lpstr>
      <vt:lpstr>Calibri</vt:lpstr>
      <vt:lpstr>var(--wp--preset--font-family--serif)</vt:lpstr>
      <vt:lpstr>-webkit-standard</vt:lpstr>
      <vt:lpstr>Office Theme</vt:lpstr>
      <vt:lpstr>PowerPoint Presentation</vt:lpstr>
      <vt:lpstr>POINTS OF DISCUSSION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whiteriver.taurus214@hotmail.com</dc:creator>
  <cp:lastModifiedBy>Admin</cp:lastModifiedBy>
  <cp:revision>312</cp:revision>
  <dcterms:created xsi:type="dcterms:W3CDTF">2025-03-11T13:51:36Z</dcterms:created>
  <dcterms:modified xsi:type="dcterms:W3CDTF">2025-04-18T05:33:08Z</dcterms:modified>
</cp:coreProperties>
</file>